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99" r:id="rId3"/>
    <p:sldId id="301" r:id="rId4"/>
    <p:sldId id="302" r:id="rId5"/>
    <p:sldId id="303" r:id="rId6"/>
    <p:sldId id="304" r:id="rId7"/>
    <p:sldId id="305" r:id="rId8"/>
    <p:sldId id="300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782CF44-372E-4DB3-9A26-3B2F811A4242}">
          <p14:sldIdLst>
            <p14:sldId id="274"/>
            <p14:sldId id="299"/>
            <p14:sldId id="301"/>
            <p14:sldId id="302"/>
            <p14:sldId id="303"/>
            <p14:sldId id="304"/>
            <p14:sldId id="305"/>
            <p14:sldId id="300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A00"/>
    <a:srgbClr val="1BA2E2"/>
    <a:srgbClr val="2F1A45"/>
    <a:srgbClr val="F5F5F5"/>
    <a:srgbClr val="3B3734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88909" autoAdjust="0"/>
  </p:normalViewPr>
  <p:slideViewPr>
    <p:cSldViewPr>
      <p:cViewPr varScale="1">
        <p:scale>
          <a:sx n="60" d="100"/>
          <a:sy n="60" d="100"/>
        </p:scale>
        <p:origin x="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921671"/>
            <a:ext cx="7164288" cy="65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Lab #6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Assertions and Triggers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24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FEB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2019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4632" cy="864096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4680520"/>
          </a:xfrm>
        </p:spPr>
        <p:txBody>
          <a:bodyPr/>
          <a:lstStyle/>
          <a:p>
            <a:r>
              <a:rPr lang="en-US" dirty="0"/>
              <a:t>database callback functions, which are automatically performed/invoked when a specified database event occurs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		Components of a Trigger </a:t>
            </a:r>
            <a:endParaRPr lang="en-CA" dirty="0"/>
          </a:p>
          <a:p>
            <a:r>
              <a:rPr lang="en-US" dirty="0"/>
              <a:t>Event(s): An INSERT, UPDATE or DELETE operation on a particular tuple. </a:t>
            </a:r>
          </a:p>
          <a:p>
            <a:r>
              <a:rPr lang="en-US" dirty="0"/>
              <a:t>Condition: Determines whether the action should be executed. If no condition is specified, the trigger is executed once the event takes place. </a:t>
            </a:r>
          </a:p>
          <a:p>
            <a:r>
              <a:rPr lang="en-US" dirty="0"/>
              <a:t>Action: Usually a sequence of SQL statements, but could be also a database transaction or running an external program. 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7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9068-37D4-4873-A922-5484BEB9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8DBD-72E2-4E9D-8348-107D95C6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CREATE TRIGGER name {BEFORE | AFTER}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{ event [OR… ] } [OF attribute] ON table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CA" dirty="0"/>
              <a:t>[ FOR [EACH] {ROW | STATEMENT} ]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CA" dirty="0"/>
              <a:t>[ WHEN (condition) ]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CA" dirty="0"/>
              <a:t>EXECUTE PROCEDURE </a:t>
            </a:r>
            <a:r>
              <a:rPr lang="en-CA" dirty="0" err="1"/>
              <a:t>funcname</a:t>
            </a:r>
            <a:r>
              <a:rPr lang="en-CA" dirty="0"/>
              <a:t>(arguments) </a:t>
            </a:r>
          </a:p>
        </p:txBody>
      </p:sp>
    </p:spTree>
    <p:extLst>
      <p:ext uri="{BB962C8B-B14F-4D97-AF65-F5344CB8AC3E}">
        <p14:creationId xmlns:p14="http://schemas.microsoft.com/office/powerpoint/2010/main" val="3156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9068-37D4-4873-A922-5484BEB9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8DBD-72E2-4E9D-8348-107D95C6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= constraints are checked before the operation is attempted </a:t>
            </a:r>
          </a:p>
          <a:p>
            <a:r>
              <a:rPr lang="en-US" dirty="0"/>
              <a:t>AFTER = constraints are checked after the operation has been carried out </a:t>
            </a:r>
          </a:p>
          <a:p>
            <a:r>
              <a:rPr lang="en-US" dirty="0"/>
              <a:t>OF = Column associated with the UPDATE operation </a:t>
            </a:r>
            <a:endParaRPr lang="en-CA" dirty="0"/>
          </a:p>
          <a:p>
            <a:r>
              <a:rPr lang="en-US" dirty="0"/>
              <a:t>ROW = The trigger is invoked once per row affected by the underlying operation. Individual attribute values per row are available. </a:t>
            </a:r>
          </a:p>
          <a:p>
            <a:r>
              <a:rPr lang="en-US" dirty="0"/>
              <a:t>STATEMENT = The trigger is invoked only once for the entire operation no matter how many rows are affected. No attribute values are available.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7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Execute the check_sailor_rating_age( ) function whenever a row of the SAILORS table is about to be updated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053A4-5E0F-4BDC-B93B-E906AAE3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40968"/>
            <a:ext cx="7133702" cy="15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2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before, but only if the sailor’s rating is to be updated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DF1EF-43F0-4D2E-8801-3131C0C5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867332"/>
            <a:ext cx="7418333" cy="16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before, but only if the sailor’s age will in fact change its value. Notice the WHEN clause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B42EB-72DE-4F8E-8AC7-BD712C1E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18" y="2798100"/>
            <a:ext cx="7684546" cy="17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a function to log any sailors’ updates, but only if something changed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3A691-4DF2-4ED9-880C-87436CF9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56372"/>
            <a:ext cx="6869176" cy="16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5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Procedures(functions)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defined before the CREATE TRIGGER statement can execute. </a:t>
            </a:r>
          </a:p>
          <a:p>
            <a:r>
              <a:rPr lang="en-US" dirty="0"/>
              <a:t>Must be declared as a function taking no arguments and returning type trigger. </a:t>
            </a:r>
          </a:p>
          <a:p>
            <a:r>
              <a:rPr lang="en-US" dirty="0"/>
              <a:t>Can be written in C (low-level) or PL-PGSQL (high-level) </a:t>
            </a:r>
          </a:p>
          <a:p>
            <a:r>
              <a:rPr lang="en-US" dirty="0"/>
              <a:t>We will use PL-PGSQL (Procedural Language for </a:t>
            </a:r>
            <a:r>
              <a:rPr lang="en-US" dirty="0" err="1"/>
              <a:t>PostgresSQL</a:t>
            </a:r>
            <a:r>
              <a:rPr lang="en-US" dirty="0"/>
              <a:t>) from </a:t>
            </a:r>
            <a:r>
              <a:rPr lang="en-US" dirty="0" err="1"/>
              <a:t>pgAdmin</a:t>
            </a:r>
            <a:r>
              <a:rPr lang="en-US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926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576064"/>
          </a:xfrm>
        </p:spPr>
        <p:txBody>
          <a:bodyPr/>
          <a:lstStyle/>
          <a:p>
            <a:r>
              <a:rPr lang="en-US" sz="2000" dirty="0"/>
              <a:t>Writing Trigger Procedures with PL-PGSQL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908720"/>
            <a:ext cx="7774632" cy="4545632"/>
          </a:xfrm>
        </p:spPr>
        <p:txBody>
          <a:bodyPr/>
          <a:lstStyle/>
          <a:p>
            <a:r>
              <a:rPr lang="en-US" dirty="0"/>
              <a:t>Open the Query Editor and type the following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7851-2ED6-4C01-B2A9-A1C2EFD8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12030"/>
            <a:ext cx="6022374" cy="40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7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576064"/>
          </a:xfrm>
        </p:spPr>
        <p:txBody>
          <a:bodyPr/>
          <a:lstStyle/>
          <a:p>
            <a:r>
              <a:rPr lang="en-US" sz="2000" dirty="0"/>
              <a:t>Writing Trigger Procedures with PL-PGSQL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908720"/>
            <a:ext cx="7774632" cy="4545632"/>
          </a:xfrm>
        </p:spPr>
        <p:txBody>
          <a:bodyPr/>
          <a:lstStyle/>
          <a:p>
            <a:r>
              <a:rPr lang="en-US" dirty="0"/>
              <a:t>Open the Query Editor and type the following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487A-AC1B-4B2B-B8F6-294F6FD9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" y="2132856"/>
            <a:ext cx="7525512" cy="15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774632" cy="864096"/>
          </a:xfrm>
        </p:spPr>
        <p:txBody>
          <a:bodyPr/>
          <a:lstStyle/>
          <a:p>
            <a:r>
              <a:rPr lang="en-US" dirty="0"/>
              <a:t>Integrity Constraints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04" y="1700808"/>
            <a:ext cx="8064896" cy="403244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Types of Integrity Constraints</a:t>
            </a:r>
          </a:p>
          <a:p>
            <a:endParaRPr lang="en-CA" dirty="0"/>
          </a:p>
          <a:p>
            <a:pPr lvl="2"/>
            <a:r>
              <a:rPr lang="en-CA" dirty="0"/>
              <a:t>Primary key constraints </a:t>
            </a:r>
          </a:p>
          <a:p>
            <a:pPr lvl="2"/>
            <a:r>
              <a:rPr lang="en-CA" dirty="0"/>
              <a:t>Foreign key constraints </a:t>
            </a:r>
          </a:p>
          <a:p>
            <a:pPr lvl="2"/>
            <a:r>
              <a:rPr lang="en-CA" dirty="0"/>
              <a:t>Referential integrity constraints </a:t>
            </a:r>
          </a:p>
          <a:p>
            <a:pPr lvl="2"/>
            <a:r>
              <a:rPr lang="en-CA" dirty="0"/>
              <a:t>Domain constraints </a:t>
            </a:r>
          </a:p>
          <a:p>
            <a:pPr lvl="2"/>
            <a:r>
              <a:rPr lang="en-CA" dirty="0"/>
              <a:t>General constraints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- Operations that violate any integrity constraint at the tuple level are disallowed. </a:t>
            </a:r>
          </a:p>
        </p:txBody>
      </p:sp>
    </p:spTree>
    <p:extLst>
      <p:ext uri="{BB962C8B-B14F-4D97-AF65-F5344CB8AC3E}">
        <p14:creationId xmlns:p14="http://schemas.microsoft.com/office/powerpoint/2010/main" val="19842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576064"/>
          </a:xfrm>
        </p:spPr>
        <p:txBody>
          <a:bodyPr/>
          <a:lstStyle/>
          <a:p>
            <a:r>
              <a:rPr lang="en-US" sz="2000" dirty="0"/>
              <a:t>Writing Trigger Procedures with PL-PGSQL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908720"/>
            <a:ext cx="7774632" cy="4545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variables that are often needed: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NEW</a:t>
            </a:r>
            <a:r>
              <a:rPr lang="en-US" dirty="0"/>
              <a:t> = Holds the contents of the row to insert or update. </a:t>
            </a:r>
          </a:p>
          <a:p>
            <a:endParaRPr lang="en-US" dirty="0"/>
          </a:p>
          <a:p>
            <a:r>
              <a:rPr lang="en-US" b="1" dirty="0"/>
              <a:t>OLD</a:t>
            </a:r>
            <a:r>
              <a:rPr lang="en-US" dirty="0"/>
              <a:t> = Holds the contents of the original row. </a:t>
            </a:r>
          </a:p>
          <a:p>
            <a:endParaRPr lang="en-US" dirty="0"/>
          </a:p>
          <a:p>
            <a:r>
              <a:rPr lang="en-US" b="1" dirty="0"/>
              <a:t>TG_NARGS </a:t>
            </a:r>
            <a:r>
              <a:rPr lang="en-US" dirty="0"/>
              <a:t>= Number of input arguments passed on to the trigger procedure. </a:t>
            </a:r>
          </a:p>
          <a:p>
            <a:endParaRPr lang="en-US" dirty="0"/>
          </a:p>
          <a:p>
            <a:r>
              <a:rPr lang="en-US" b="1" dirty="0"/>
              <a:t>TG_ARGV[ ] </a:t>
            </a:r>
            <a:r>
              <a:rPr lang="en-US" dirty="0"/>
              <a:t>= Text array containing the arguments, accessed as $1, $2, etc.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818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576064"/>
          </a:xfrm>
        </p:spPr>
        <p:txBody>
          <a:bodyPr/>
          <a:lstStyle/>
          <a:p>
            <a:r>
              <a:rPr lang="en-US" sz="2000" dirty="0"/>
              <a:t>Writing Trigger Procedures with PL-PGSQL 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908720"/>
            <a:ext cx="7774632" cy="4545632"/>
          </a:xfrm>
        </p:spPr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Testing the Trigger Procedure </a:t>
            </a:r>
          </a:p>
          <a:p>
            <a:pPr marL="0" indent="0">
              <a:buNone/>
            </a:pPr>
            <a:endParaRPr lang="en-CA" b="1" dirty="0"/>
          </a:p>
          <a:p>
            <a:pPr>
              <a:lnSpc>
                <a:spcPct val="150000"/>
              </a:lnSpc>
            </a:pPr>
            <a:r>
              <a:rPr lang="en-US" dirty="0"/>
              <a:t>Go to the Edit Data window of the Sailors table. 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update Peter’s age to 51. What do you get? </a:t>
            </a:r>
          </a:p>
          <a:p>
            <a:pPr>
              <a:lnSpc>
                <a:spcPct val="150000"/>
              </a:lnSpc>
            </a:pPr>
            <a:r>
              <a:rPr lang="en-US" dirty="0"/>
              <a:t>Now update it to 23. Was the operation successful?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5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BC2-5EF4-4F5C-851D-0597AFC5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576064"/>
          </a:xfrm>
        </p:spPr>
        <p:txBody>
          <a:bodyPr/>
          <a:lstStyle/>
          <a:p>
            <a:r>
              <a:rPr lang="en-US" sz="2000" dirty="0"/>
              <a:t>References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781-7580-4DFC-84DA-8680E3DD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908720"/>
            <a:ext cx="7774632" cy="4545632"/>
          </a:xfrm>
        </p:spPr>
        <p:txBody>
          <a:bodyPr/>
          <a:lstStyle/>
          <a:p>
            <a:r>
              <a:rPr lang="en-CA" b="1" dirty="0"/>
              <a:t>Triggers in PostgreSQL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1600" dirty="0"/>
              <a:t>http://www.postgresql.org/docs/8.1/static/triggers.html </a:t>
            </a:r>
          </a:p>
          <a:p>
            <a:r>
              <a:rPr lang="en-CA" b="1" dirty="0"/>
              <a:t>Quick Intro to PL-PGSQL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1600" dirty="0"/>
              <a:t>http://www.codeproject.com/KB/database/howto_write_pl_pgsql_func.aspx </a:t>
            </a:r>
          </a:p>
          <a:p>
            <a:r>
              <a:rPr lang="en-CA" b="1" dirty="0"/>
              <a:t>Basic PL-PGSQL statements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1600" dirty="0"/>
              <a:t>http://developer.postgresql.org/pgdocs/postgres/plpgsql-statements.html </a:t>
            </a:r>
          </a:p>
          <a:p>
            <a:r>
              <a:rPr lang="en-US" b="1" dirty="0"/>
              <a:t>Creating trigger procedures with PL-PGSQL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1600" dirty="0"/>
              <a:t>http://www.postgresql.org/docs/8.1/static/plpgsql-trigger.html </a:t>
            </a:r>
          </a:p>
        </p:txBody>
      </p:sp>
    </p:spTree>
    <p:extLst>
      <p:ext uri="{BB962C8B-B14F-4D97-AF65-F5344CB8AC3E}">
        <p14:creationId xmlns:p14="http://schemas.microsoft.com/office/powerpoint/2010/main" val="51656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774632" cy="864096"/>
          </a:xfrm>
        </p:spPr>
        <p:txBody>
          <a:bodyPr/>
          <a:lstStyle/>
          <a:p>
            <a:r>
              <a:rPr lang="en-US" dirty="0"/>
              <a:t>Integrity Constraints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04" y="1700808"/>
            <a:ext cx="8064896" cy="4032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Primary key constraints: </a:t>
            </a:r>
            <a:r>
              <a:rPr lang="en-US" dirty="0"/>
              <a:t>By default, DBMS checks that the combination of values for those attributes declared as primary key remains unique in the relation and that none of them are null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626BC-4B6B-4CBE-8010-A23DA3F3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5874017" cy="24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77313"/>
            <a:ext cx="7774632" cy="864096"/>
          </a:xfrm>
        </p:spPr>
        <p:txBody>
          <a:bodyPr/>
          <a:lstStyle/>
          <a:p>
            <a:r>
              <a:rPr lang="en-US" dirty="0"/>
              <a:t>Integrity Constraints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064896" cy="4032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Foreign key constraints: </a:t>
            </a:r>
            <a:r>
              <a:rPr lang="en-US" dirty="0"/>
              <a:t>Control what attribute values can be stored in the relation holding the foreign key field. It can point to a primary key attribute in another relation or to a non-PK attribute having the UNIQUE constraint.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A26EE-098B-47D5-918A-9BD12AB2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36912"/>
            <a:ext cx="6041560" cy="31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04" y="404664"/>
            <a:ext cx="7774632" cy="864096"/>
          </a:xfrm>
        </p:spPr>
        <p:txBody>
          <a:bodyPr/>
          <a:lstStyle/>
          <a:p>
            <a:r>
              <a:rPr lang="en-US" dirty="0"/>
              <a:t>Integrity Constraints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06" y="1102668"/>
            <a:ext cx="8064896" cy="4032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Referential integrity constraints: </a:t>
            </a:r>
            <a:r>
              <a:rPr lang="en-US" dirty="0"/>
              <a:t>Specifies what happens to the tuples in the foreign relation when a deletion or update of a primary key attribute value is about to occur in the main table.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C3E14-0DBC-4A56-B30F-2D641B4A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78" y="2420889"/>
            <a:ext cx="6471922" cy="33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04" y="404664"/>
            <a:ext cx="7774632" cy="864096"/>
          </a:xfrm>
        </p:spPr>
        <p:txBody>
          <a:bodyPr/>
          <a:lstStyle/>
          <a:p>
            <a:r>
              <a:rPr lang="en-US" dirty="0"/>
              <a:t>Integrity Constraints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06" y="1102668"/>
            <a:ext cx="8064896" cy="4032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Domain constraints: </a:t>
            </a:r>
            <a:r>
              <a:rPr lang="en-US" dirty="0"/>
              <a:t>Restricts the set of values an attribute can take to lie within a particular domain </a:t>
            </a:r>
            <a:endParaRPr lang="en-CA" dirty="0"/>
          </a:p>
          <a:p>
            <a:r>
              <a:rPr lang="en-US" dirty="0"/>
              <a:t>A CHECK clause is added to the attribute definition.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3015A-18BE-4EF4-B16B-65EA40DC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8441999" cy="25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04" y="404664"/>
            <a:ext cx="7774632" cy="864096"/>
          </a:xfrm>
        </p:spPr>
        <p:txBody>
          <a:bodyPr/>
          <a:lstStyle/>
          <a:p>
            <a:r>
              <a:rPr lang="en-US" dirty="0"/>
              <a:t>Integrity Constraints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47" y="1288604"/>
            <a:ext cx="8064896" cy="4032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General constraints: </a:t>
            </a:r>
          </a:p>
          <a:p>
            <a:pPr marL="400050" lvl="1" indent="0">
              <a:buNone/>
            </a:pPr>
            <a:r>
              <a:rPr lang="en-US" dirty="0"/>
              <a:t>Additional constraints applicable to the environment being modeled.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are highly model-specific and cannot be captured by any of the previous types of constraints. </a:t>
            </a:r>
          </a:p>
          <a:p>
            <a:r>
              <a:rPr lang="en-US" dirty="0"/>
              <a:t>The way to do this in SQL is through declarative </a:t>
            </a:r>
            <a:r>
              <a:rPr lang="en-US" sz="2400" u="sng" dirty="0"/>
              <a:t>assertions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76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4632" cy="864096"/>
          </a:xfrm>
        </p:spPr>
        <p:txBody>
          <a:bodyPr/>
          <a:lstStyle/>
          <a:p>
            <a:r>
              <a:rPr lang="en-US" dirty="0"/>
              <a:t>Assertions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468052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US" dirty="0"/>
              <a:t>special type of integrity constraint and shares the same namespace as other constraints</a:t>
            </a:r>
          </a:p>
          <a:p>
            <a:r>
              <a:rPr lang="en-US" dirty="0"/>
              <a:t>assertion is not necessarily dependent on one particular table </a:t>
            </a:r>
            <a:endParaRPr lang="en-CA" dirty="0"/>
          </a:p>
          <a:p>
            <a:pPr marL="1257300" lvl="3" indent="0">
              <a:buNone/>
            </a:pPr>
            <a:r>
              <a:rPr lang="en-CA" dirty="0">
                <a:solidFill>
                  <a:srgbClr val="F38A00"/>
                </a:solidFill>
              </a:rPr>
              <a:t>CREATE ASSERTION &lt;name&gt; </a:t>
            </a:r>
          </a:p>
          <a:p>
            <a:pPr marL="1257300" lvl="3" indent="0">
              <a:buNone/>
            </a:pPr>
            <a:r>
              <a:rPr lang="en-CA" dirty="0">
                <a:solidFill>
                  <a:srgbClr val="F38A00"/>
                </a:solidFill>
              </a:rPr>
              <a:t>CHECK (&lt;condition&gt;) </a:t>
            </a:r>
          </a:p>
          <a:p>
            <a:pPr marL="1257300" lvl="3" indent="0">
              <a:buNone/>
            </a:pPr>
            <a:endParaRPr lang="en-CA" dirty="0">
              <a:solidFill>
                <a:srgbClr val="F38A00"/>
              </a:solidFill>
            </a:endParaRPr>
          </a:p>
          <a:p>
            <a:pPr marL="0" indent="0">
              <a:buNone/>
            </a:pPr>
            <a:r>
              <a:rPr lang="en-US" dirty="0"/>
              <a:t>&lt;name&gt; is a mandatory identifier for the constraint. </a:t>
            </a:r>
          </a:p>
          <a:p>
            <a:pPr marL="0" indent="0">
              <a:buNone/>
            </a:pPr>
            <a:r>
              <a:rPr lang="en-US" dirty="0"/>
              <a:t>It can be used later on to modify or drop the constraint. </a:t>
            </a:r>
          </a:p>
          <a:p>
            <a:pPr marL="0" indent="0">
              <a:buNone/>
            </a:pPr>
            <a:r>
              <a:rPr lang="en-US" dirty="0"/>
              <a:t>&lt;condition&gt; can be written as in the WHERE clause </a:t>
            </a:r>
          </a:p>
          <a:p>
            <a:pPr marL="0" indent="0">
              <a:buNone/>
            </a:pPr>
            <a:r>
              <a:rPr lang="en-US" dirty="0"/>
              <a:t>If it holds true, the assertion is not violated and the integrity of the data is guaranteed. </a:t>
            </a:r>
          </a:p>
        </p:txBody>
      </p:sp>
    </p:spTree>
    <p:extLst>
      <p:ext uri="{BB962C8B-B14F-4D97-AF65-F5344CB8AC3E}">
        <p14:creationId xmlns:p14="http://schemas.microsoft.com/office/powerpoint/2010/main" val="77199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4632" cy="864096"/>
          </a:xfrm>
        </p:spPr>
        <p:txBody>
          <a:bodyPr/>
          <a:lstStyle/>
          <a:p>
            <a:r>
              <a:rPr lang="en-US" dirty="0"/>
              <a:t>Assertions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46805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endParaRPr lang="en-CA" dirty="0"/>
          </a:p>
          <a:p>
            <a:r>
              <a:rPr lang="en-US" dirty="0"/>
              <a:t>Limit the number of sailors and boats to 100 in total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Note - PostgreSQL does not implement assertions at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74466-420F-4C96-9D01-25A6F8D5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88" y="2560251"/>
            <a:ext cx="7082622" cy="20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83709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7094</TotalTime>
  <Words>716</Words>
  <Application>Microsoft Office PowerPoint</Application>
  <PresentationFormat>On-screen Show (4:3)</PresentationFormat>
  <Paragraphs>119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Times</vt:lpstr>
      <vt:lpstr>Verdana</vt:lpstr>
      <vt:lpstr>uOttawa-powerpoint-template</vt:lpstr>
      <vt:lpstr>PowerPoint Presentation</vt:lpstr>
      <vt:lpstr>Integrity Constraints - Recap</vt:lpstr>
      <vt:lpstr>Integrity Constraints - Recap</vt:lpstr>
      <vt:lpstr>Integrity Constraints - Recap</vt:lpstr>
      <vt:lpstr>Integrity Constraints - Recap</vt:lpstr>
      <vt:lpstr>Integrity Constraints - Recap</vt:lpstr>
      <vt:lpstr>Integrity Constraints - Recap</vt:lpstr>
      <vt:lpstr>Assertions </vt:lpstr>
      <vt:lpstr>Assertions </vt:lpstr>
      <vt:lpstr>Triggers</vt:lpstr>
      <vt:lpstr>Trigger Syntax</vt:lpstr>
      <vt:lpstr>Trigger Syntax</vt:lpstr>
      <vt:lpstr>Example</vt:lpstr>
      <vt:lpstr>Example</vt:lpstr>
      <vt:lpstr>Example</vt:lpstr>
      <vt:lpstr>Example</vt:lpstr>
      <vt:lpstr>Trigger Procedures(functions)</vt:lpstr>
      <vt:lpstr>Writing Trigger Procedures with PL-PGSQL </vt:lpstr>
      <vt:lpstr>Writing Trigger Procedures with PL-PGSQL </vt:lpstr>
      <vt:lpstr>Writing Trigger Procedures with PL-PGSQL </vt:lpstr>
      <vt:lpstr>Writing Trigger Procedures with PL-PGSQL </vt:lpstr>
      <vt:lpstr>References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Zhijun Hou</cp:lastModifiedBy>
  <cp:revision>191</cp:revision>
  <cp:lastPrinted>2013-11-28T21:12:25Z</cp:lastPrinted>
  <dcterms:created xsi:type="dcterms:W3CDTF">2010-02-26T18:49:55Z</dcterms:created>
  <dcterms:modified xsi:type="dcterms:W3CDTF">2020-02-22T20:34:53Z</dcterms:modified>
</cp:coreProperties>
</file>