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4" r:id="rId2"/>
    <p:sldId id="275" r:id="rId3"/>
    <p:sldId id="299" r:id="rId4"/>
    <p:sldId id="311" r:id="rId5"/>
    <p:sldId id="276" r:id="rId6"/>
    <p:sldId id="300" r:id="rId7"/>
    <p:sldId id="312" r:id="rId8"/>
    <p:sldId id="278" r:id="rId9"/>
    <p:sldId id="301" r:id="rId10"/>
    <p:sldId id="303" r:id="rId11"/>
    <p:sldId id="304" r:id="rId12"/>
    <p:sldId id="305" r:id="rId13"/>
    <p:sldId id="306" r:id="rId14"/>
    <p:sldId id="302" r:id="rId15"/>
    <p:sldId id="279" r:id="rId16"/>
    <p:sldId id="307" r:id="rId17"/>
    <p:sldId id="308" r:id="rId18"/>
    <p:sldId id="309" r:id="rId19"/>
    <p:sldId id="31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2E2"/>
    <a:srgbClr val="2F1A45"/>
    <a:srgbClr val="F5F5F5"/>
    <a:srgbClr val="3B3734"/>
    <a:srgbClr val="F38A00"/>
    <a:srgbClr val="D1B400"/>
    <a:srgbClr val="ACA39A"/>
    <a:srgbClr val="8F001A"/>
    <a:srgbClr val="049ADB"/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6" autoAdjust="0"/>
    <p:restoredTop sz="88909" autoAdjust="0"/>
  </p:normalViewPr>
  <p:slideViewPr>
    <p:cSldViewPr>
      <p:cViewPr varScale="1">
        <p:scale>
          <a:sx n="61" d="100"/>
          <a:sy n="61" d="100"/>
        </p:scale>
        <p:origin x="11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8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 descr="FMFM_CORP_FOOTE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6" name="Picture 15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1" name="Picture 10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title</a:t>
            </a:r>
            <a:r>
              <a:rPr lang="fr-CA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title</a:t>
            </a:r>
            <a:r>
              <a:rPr lang="fr-CA" dirty="0"/>
              <a:t>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content </a:t>
            </a:r>
            <a:r>
              <a:rPr lang="fr-CA" dirty="0" err="1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K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4149080"/>
            <a:ext cx="7380312" cy="32132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1872208" y="2921671"/>
            <a:ext cx="7164288" cy="65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CSI 2132 Lab #2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 bwMode="auto">
          <a:xfrm>
            <a:off x="1872208" y="3573016"/>
            <a:ext cx="716428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Basic SQL Programming</a:t>
            </a:r>
          </a:p>
        </p:txBody>
      </p:sp>
      <p:sp>
        <p:nvSpPr>
          <p:cNvPr id="27" name="Text Placeholder 2"/>
          <p:cNvSpPr txBox="1">
            <a:spLocks/>
          </p:cNvSpPr>
          <p:nvPr/>
        </p:nvSpPr>
        <p:spPr bwMode="auto"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20 Jan 2020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688353" y="4149080"/>
            <a:ext cx="78510" cy="321320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rPr>
              <a:t>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-13729" y="-1866"/>
            <a:ext cx="9172670" cy="6866731"/>
            <a:chOff x="-13729" y="-1866"/>
            <a:chExt cx="9172670" cy="6866731"/>
          </a:xfrm>
        </p:grpSpPr>
        <p:sp>
          <p:nvSpPr>
            <p:cNvPr id="36" name="Rectangle 35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</a:p>
          </p:txBody>
        </p:sp>
        <p:pic>
          <p:nvPicPr>
            <p:cNvPr id="38" name="Picture 37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9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9" descr="FMFM_CORP_FOOTE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0864"/>
              <a:ext cx="9171460" cy="21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1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5973-31D0-40D3-9A4F-2FB9098A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04664"/>
            <a:ext cx="7774632" cy="576064"/>
          </a:xfrm>
        </p:spPr>
        <p:txBody>
          <a:bodyPr/>
          <a:lstStyle/>
          <a:p>
            <a:r>
              <a:rPr lang="en-US" dirty="0"/>
              <a:t>Queries to create tables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7F38-890C-46CF-B7DD-892EFF09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519" y="980728"/>
            <a:ext cx="2636961" cy="2304256"/>
          </a:xfrm>
          <a:noFill/>
        </p:spPr>
        <p:txBody>
          <a:bodyPr wrap="square"/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CREATE TABLE Artist(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AName</a:t>
            </a:r>
            <a:r>
              <a:rPr lang="en-US" sz="1600" dirty="0">
                <a:solidFill>
                  <a:srgbClr val="0070C0"/>
                </a:solidFill>
              </a:rPr>
              <a:t> VARCHAR(20),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Birthplace VARCHAR(20),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Style VARCHAR(20),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DateOfBirth</a:t>
            </a:r>
            <a:r>
              <a:rPr lang="en-US" sz="1600" dirty="0">
                <a:solidFill>
                  <a:srgbClr val="0070C0"/>
                </a:solidFill>
              </a:rPr>
              <a:t> DATE,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PRIMARY KEY (</a:t>
            </a:r>
            <a:r>
              <a:rPr lang="en-US" sz="1600" dirty="0" err="1">
                <a:solidFill>
                  <a:srgbClr val="0070C0"/>
                </a:solidFill>
              </a:rPr>
              <a:t>AName</a:t>
            </a:r>
            <a:r>
              <a:rPr lang="en-US" sz="1600" dirty="0">
                <a:solidFill>
                  <a:srgbClr val="0070C0"/>
                </a:solidFill>
              </a:rPr>
              <a:t>));</a:t>
            </a: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D607F8-9CFA-4537-B985-D69BBE082CAD}"/>
              </a:ext>
            </a:extLst>
          </p:cNvPr>
          <p:cNvSpPr txBox="1">
            <a:spLocks/>
          </p:cNvSpPr>
          <p:nvPr/>
        </p:nvSpPr>
        <p:spPr bwMode="auto">
          <a:xfrm>
            <a:off x="166685" y="1628800"/>
            <a:ext cx="288032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CREATE TABLE Artwork(</a:t>
            </a: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Title VARCHAR(20),</a:t>
            </a: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Year INTEGER,</a:t>
            </a: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Type VARCHAR(20),</a:t>
            </a: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Price NUMERIC(8,2),</a:t>
            </a:r>
          </a:p>
          <a:p>
            <a:pPr marL="0" indent="0">
              <a:buFontTx/>
              <a:buNone/>
            </a:pPr>
            <a:r>
              <a:rPr lang="en-US" sz="1600" kern="0" dirty="0" err="1">
                <a:solidFill>
                  <a:srgbClr val="0070C0"/>
                </a:solidFill>
              </a:rPr>
              <a:t>AName</a:t>
            </a:r>
            <a:r>
              <a:rPr lang="en-US" sz="1600" kern="0" dirty="0">
                <a:solidFill>
                  <a:srgbClr val="0070C0"/>
                </a:solidFill>
              </a:rPr>
              <a:t> VARCHAR(20),</a:t>
            </a: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PRIMARY KEY (Title),</a:t>
            </a: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FOREIGN KEY(</a:t>
            </a:r>
            <a:r>
              <a:rPr lang="en-US" sz="1600" kern="0" dirty="0" err="1">
                <a:solidFill>
                  <a:srgbClr val="0070C0"/>
                </a:solidFill>
              </a:rPr>
              <a:t>AName</a:t>
            </a:r>
            <a:r>
              <a:rPr lang="en-US" sz="1600" kern="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REFERENCES Artist);</a:t>
            </a:r>
            <a:endParaRPr lang="en-CA" sz="1600" kern="0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9BD8CF-20B9-432C-BB4C-D02C8D761675}"/>
              </a:ext>
            </a:extLst>
          </p:cNvPr>
          <p:cNvSpPr txBox="1">
            <a:spLocks/>
          </p:cNvSpPr>
          <p:nvPr/>
        </p:nvSpPr>
        <p:spPr bwMode="auto">
          <a:xfrm>
            <a:off x="3081538" y="3789040"/>
            <a:ext cx="288032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CREATE TABLE Customer(</a:t>
            </a:r>
          </a:p>
          <a:p>
            <a:pPr marL="0" indent="0">
              <a:buFontTx/>
              <a:buNone/>
            </a:pPr>
            <a:r>
              <a:rPr lang="en-US" sz="1600" kern="0" dirty="0" err="1">
                <a:solidFill>
                  <a:srgbClr val="0070C0"/>
                </a:solidFill>
              </a:rPr>
              <a:t>CustId</a:t>
            </a:r>
            <a:r>
              <a:rPr lang="en-US" sz="1600" kern="0" dirty="0">
                <a:solidFill>
                  <a:srgbClr val="0070C0"/>
                </a:solidFill>
              </a:rPr>
              <a:t> INTEGER,</a:t>
            </a: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Name VARCHAR(20),</a:t>
            </a: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Address VARCHAR(20),</a:t>
            </a: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Amount NUMERIC(8,2),</a:t>
            </a: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PRIMARY KEY (</a:t>
            </a:r>
            <a:r>
              <a:rPr lang="en-US" sz="1600" kern="0" dirty="0" err="1">
                <a:solidFill>
                  <a:srgbClr val="0070C0"/>
                </a:solidFill>
              </a:rPr>
              <a:t>CustId</a:t>
            </a:r>
            <a:r>
              <a:rPr lang="en-US" sz="1600" kern="0" dirty="0">
                <a:solidFill>
                  <a:srgbClr val="0070C0"/>
                </a:solidFill>
              </a:rPr>
              <a:t>));</a:t>
            </a:r>
            <a:endParaRPr lang="en-CA" sz="1600" kern="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3E10A-6525-4114-A610-F3D978CC6889}"/>
              </a:ext>
            </a:extLst>
          </p:cNvPr>
          <p:cNvSpPr txBox="1">
            <a:spLocks/>
          </p:cNvSpPr>
          <p:nvPr/>
        </p:nvSpPr>
        <p:spPr bwMode="auto">
          <a:xfrm>
            <a:off x="5996392" y="1196752"/>
            <a:ext cx="314760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CREATE TABLE </a:t>
            </a:r>
            <a:r>
              <a:rPr lang="en-US" sz="1600" kern="0" dirty="0" err="1">
                <a:solidFill>
                  <a:srgbClr val="0070C0"/>
                </a:solidFill>
              </a:rPr>
              <a:t>LikeArtist</a:t>
            </a:r>
            <a:r>
              <a:rPr lang="en-US" sz="1600" kern="0" dirty="0">
                <a:solidFill>
                  <a:srgbClr val="0070C0"/>
                </a:solidFill>
              </a:rPr>
              <a:t>(</a:t>
            </a:r>
          </a:p>
          <a:p>
            <a:pPr marL="0" indent="0">
              <a:buFontTx/>
              <a:buNone/>
            </a:pPr>
            <a:r>
              <a:rPr lang="en-US" sz="1600" kern="0" dirty="0" err="1">
                <a:solidFill>
                  <a:srgbClr val="0070C0"/>
                </a:solidFill>
              </a:rPr>
              <a:t>CustId</a:t>
            </a:r>
            <a:r>
              <a:rPr lang="en-US" sz="1600" kern="0" dirty="0">
                <a:solidFill>
                  <a:srgbClr val="0070C0"/>
                </a:solidFill>
              </a:rPr>
              <a:t> INTEGER,</a:t>
            </a:r>
          </a:p>
          <a:p>
            <a:pPr marL="0" indent="0">
              <a:buFontTx/>
              <a:buNone/>
            </a:pPr>
            <a:r>
              <a:rPr lang="en-US" sz="1600" kern="0" dirty="0" err="1">
                <a:solidFill>
                  <a:srgbClr val="0070C0"/>
                </a:solidFill>
              </a:rPr>
              <a:t>AName</a:t>
            </a:r>
            <a:r>
              <a:rPr lang="en-US" sz="1600" kern="0" dirty="0">
                <a:solidFill>
                  <a:srgbClr val="0070C0"/>
                </a:solidFill>
              </a:rPr>
              <a:t> VARCHAR(20),</a:t>
            </a: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PRIMARY KEY(</a:t>
            </a:r>
            <a:r>
              <a:rPr lang="en-US" sz="1600" kern="0" dirty="0" err="1">
                <a:solidFill>
                  <a:srgbClr val="0070C0"/>
                </a:solidFill>
              </a:rPr>
              <a:t>Aname</a:t>
            </a:r>
            <a:r>
              <a:rPr lang="en-US" sz="1600" kern="0" dirty="0">
                <a:solidFill>
                  <a:srgbClr val="0070C0"/>
                </a:solidFill>
              </a:rPr>
              <a:t>, </a:t>
            </a:r>
            <a:r>
              <a:rPr lang="en-US" sz="1600" kern="0" dirty="0" err="1">
                <a:solidFill>
                  <a:srgbClr val="0070C0"/>
                </a:solidFill>
              </a:rPr>
              <a:t>CustId</a:t>
            </a:r>
            <a:r>
              <a:rPr lang="en-US" sz="1600" kern="0" dirty="0">
                <a:solidFill>
                  <a:srgbClr val="0070C0"/>
                </a:solidFill>
              </a:rPr>
              <a:t>),</a:t>
            </a: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FOREIGN KEY (</a:t>
            </a:r>
            <a:r>
              <a:rPr lang="en-US" sz="1600" kern="0" dirty="0" err="1">
                <a:solidFill>
                  <a:srgbClr val="0070C0"/>
                </a:solidFill>
              </a:rPr>
              <a:t>Aname</a:t>
            </a:r>
            <a:r>
              <a:rPr lang="en-US" sz="1600" kern="0" dirty="0">
                <a:solidFill>
                  <a:srgbClr val="0070C0"/>
                </a:solidFill>
              </a:rPr>
              <a:t>)  REFERENCES Artist,</a:t>
            </a: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70C0"/>
                </a:solidFill>
              </a:rPr>
              <a:t>FOREIGN KEY (</a:t>
            </a:r>
            <a:r>
              <a:rPr lang="en-US" sz="1600" kern="0" dirty="0" err="1">
                <a:solidFill>
                  <a:srgbClr val="0070C0"/>
                </a:solidFill>
              </a:rPr>
              <a:t>CustId</a:t>
            </a:r>
            <a:r>
              <a:rPr lang="en-US" sz="1600" kern="0" dirty="0">
                <a:solidFill>
                  <a:srgbClr val="0070C0"/>
                </a:solidFill>
              </a:rPr>
              <a:t>) REFERENCES Customer);</a:t>
            </a:r>
            <a:endParaRPr lang="en-CA" sz="16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0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5973-31D0-40D3-9A4F-2FB9098A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41" y="548680"/>
            <a:ext cx="7774632" cy="576064"/>
          </a:xfrm>
        </p:spPr>
        <p:txBody>
          <a:bodyPr/>
          <a:lstStyle/>
          <a:p>
            <a:r>
              <a:rPr lang="en-US" dirty="0"/>
              <a:t>Insertion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D607F8-9CFA-4537-B985-D69BBE082CAD}"/>
              </a:ext>
            </a:extLst>
          </p:cNvPr>
          <p:cNvSpPr txBox="1">
            <a:spLocks/>
          </p:cNvSpPr>
          <p:nvPr/>
        </p:nvSpPr>
        <p:spPr bwMode="auto">
          <a:xfrm>
            <a:off x="215516" y="1412776"/>
            <a:ext cx="871296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FontTx/>
              <a:buNone/>
            </a:pPr>
            <a:r>
              <a:rPr lang="en-CA" sz="1800" b="1" dirty="0"/>
              <a:t>Syntax: </a:t>
            </a:r>
          </a:p>
          <a:p>
            <a:pPr marL="0" indent="0" algn="just">
              <a:buNone/>
            </a:pPr>
            <a:r>
              <a:rPr lang="en-CA" sz="1800" dirty="0"/>
              <a:t>	</a:t>
            </a:r>
            <a:r>
              <a:rPr lang="en-CA" sz="1800" dirty="0">
                <a:solidFill>
                  <a:schemeClr val="accent6"/>
                </a:solidFill>
              </a:rPr>
              <a:t>INSERT INTO </a:t>
            </a:r>
            <a:r>
              <a:rPr lang="en-CA" sz="1800" dirty="0" err="1">
                <a:solidFill>
                  <a:schemeClr val="accent6"/>
                </a:solidFill>
              </a:rPr>
              <a:t>TableName</a:t>
            </a:r>
            <a:r>
              <a:rPr lang="en-CA" sz="1800" dirty="0">
                <a:solidFill>
                  <a:schemeClr val="accent6"/>
                </a:solidFill>
              </a:rPr>
              <a:t>(attrName1,…,</a:t>
            </a:r>
            <a:r>
              <a:rPr lang="en-CA" sz="1800" dirty="0" err="1">
                <a:solidFill>
                  <a:schemeClr val="accent6"/>
                </a:solidFill>
              </a:rPr>
              <a:t>attrNameN</a:t>
            </a:r>
            <a:r>
              <a:rPr lang="en-CA" sz="1800" dirty="0">
                <a:solidFill>
                  <a:schemeClr val="accent6"/>
                </a:solidFill>
              </a:rPr>
              <a:t>) </a:t>
            </a:r>
          </a:p>
          <a:p>
            <a:pPr marL="0" indent="0" algn="just">
              <a:buNone/>
            </a:pPr>
            <a:r>
              <a:rPr lang="en-CA" sz="1800" dirty="0">
                <a:solidFill>
                  <a:schemeClr val="accent6"/>
                </a:solidFill>
              </a:rPr>
              <a:t>	VALUES (Value1,…, </a:t>
            </a:r>
            <a:r>
              <a:rPr lang="en-CA" sz="1800" dirty="0" err="1">
                <a:solidFill>
                  <a:schemeClr val="accent6"/>
                </a:solidFill>
              </a:rPr>
              <a:t>ValueN</a:t>
            </a:r>
            <a:r>
              <a:rPr lang="en-CA" sz="1800" dirty="0">
                <a:solidFill>
                  <a:schemeClr val="accent6"/>
                </a:solidFill>
              </a:rPr>
              <a:t>); 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b="1" dirty="0"/>
              <a:t>Example: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70C0"/>
                </a:solidFill>
              </a:rPr>
              <a:t>	INSERT INTO Artist(</a:t>
            </a:r>
            <a:r>
              <a:rPr lang="en-CA" sz="1800" dirty="0" err="1">
                <a:solidFill>
                  <a:srgbClr val="0070C0"/>
                </a:solidFill>
              </a:rPr>
              <a:t>AName,BirthPlace,Style,DateOfBirth</a:t>
            </a:r>
            <a:r>
              <a:rPr lang="en-CA" sz="1800" dirty="0">
                <a:solidFill>
                  <a:srgbClr val="0070C0"/>
                </a:solidFill>
              </a:rPr>
              <a:t>) VALUES 	(‘Caravaggio’,’Milan’,’Baroque’,’1571-09-28’ );</a:t>
            </a:r>
            <a:r>
              <a:rPr lang="en-CA" sz="1800" dirty="0"/>
              <a:t> </a:t>
            </a:r>
          </a:p>
          <a:p>
            <a:pPr marL="0" indent="0">
              <a:buNone/>
            </a:pP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Character values are quoted by ‘ ’, and numerical values are unquoted when inserting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 Several inserts can be done consecutively in Query Tool.</a:t>
            </a:r>
            <a:endParaRPr lang="en-CA" sz="1800" kern="0" dirty="0"/>
          </a:p>
        </p:txBody>
      </p:sp>
    </p:spTree>
    <p:extLst>
      <p:ext uri="{BB962C8B-B14F-4D97-AF65-F5344CB8AC3E}">
        <p14:creationId xmlns:p14="http://schemas.microsoft.com/office/powerpoint/2010/main" val="1041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5973-31D0-40D3-9A4F-2FB9098A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3" y="476672"/>
            <a:ext cx="7774632" cy="576064"/>
          </a:xfrm>
        </p:spPr>
        <p:txBody>
          <a:bodyPr/>
          <a:lstStyle/>
          <a:p>
            <a:r>
              <a:rPr lang="en-US" dirty="0"/>
              <a:t>Insert the following data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D607F8-9CFA-4537-B985-D69BBE082CAD}"/>
              </a:ext>
            </a:extLst>
          </p:cNvPr>
          <p:cNvSpPr txBox="1">
            <a:spLocks/>
          </p:cNvSpPr>
          <p:nvPr/>
        </p:nvSpPr>
        <p:spPr bwMode="auto">
          <a:xfrm>
            <a:off x="215516" y="1124744"/>
            <a:ext cx="871296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CA" sz="1900" dirty="0" err="1"/>
              <a:t>InTo</a:t>
            </a:r>
            <a:r>
              <a:rPr lang="en-CA" sz="1900" dirty="0"/>
              <a:t> Table Customer(</a:t>
            </a:r>
            <a:r>
              <a:rPr lang="en-CA" sz="1900" dirty="0" err="1"/>
              <a:t>CustId,Name,Address,Amount</a:t>
            </a:r>
            <a:r>
              <a:rPr lang="en-CA" sz="1900" dirty="0"/>
              <a:t>)</a:t>
            </a:r>
          </a:p>
          <a:p>
            <a:pPr lvl="1"/>
            <a:r>
              <a:rPr lang="en-CA" sz="1900" dirty="0"/>
              <a:t>(1,’John’,’Ottawa’,8.5) </a:t>
            </a:r>
          </a:p>
          <a:p>
            <a:pPr lvl="1"/>
            <a:r>
              <a:rPr lang="en-CA" sz="1900" dirty="0"/>
              <a:t>(2,’Amy’,’Orleans’,9.0) </a:t>
            </a:r>
          </a:p>
          <a:p>
            <a:pPr lvl="1"/>
            <a:r>
              <a:rPr lang="en-CA" sz="1900" dirty="0"/>
              <a:t>(3,’Peter’,’Gatineau’,6.3) </a:t>
            </a:r>
          </a:p>
          <a:p>
            <a:r>
              <a:rPr lang="en-CA" sz="1900" dirty="0" err="1"/>
              <a:t>InTo</a:t>
            </a:r>
            <a:r>
              <a:rPr lang="en-CA" sz="1900" dirty="0"/>
              <a:t> Table Artist(</a:t>
            </a:r>
            <a:r>
              <a:rPr lang="en-CA" sz="1900" dirty="0" err="1"/>
              <a:t>AName,Birthplace</a:t>
            </a:r>
            <a:r>
              <a:rPr lang="en-CA" sz="1900" dirty="0"/>
              <a:t>, Style, </a:t>
            </a:r>
            <a:r>
              <a:rPr lang="en-CA" sz="1900" dirty="0" err="1"/>
              <a:t>DateOfBirth</a:t>
            </a:r>
            <a:r>
              <a:rPr lang="en-CA" sz="1900" dirty="0"/>
              <a:t>) </a:t>
            </a:r>
          </a:p>
          <a:p>
            <a:pPr lvl="1"/>
            <a:r>
              <a:rPr lang="en-CA" sz="1900" dirty="0"/>
              <a:t>(‘Caravaggio’,’Milan’,’Baroque’,’1571-09-28’ )</a:t>
            </a:r>
          </a:p>
          <a:p>
            <a:pPr lvl="1"/>
            <a:r>
              <a:rPr lang="en-CA" sz="1900" dirty="0"/>
              <a:t>(‘Smith’, ‘Ottawa’, ‘Modern’, ‘1977-12-12’) </a:t>
            </a:r>
          </a:p>
          <a:p>
            <a:pPr lvl="1"/>
            <a:r>
              <a:rPr lang="en-CA" sz="1900" dirty="0"/>
              <a:t>(‘Picasso’,’Malaga’,’Cubism’,’1881-10-25’) </a:t>
            </a:r>
          </a:p>
          <a:p>
            <a:r>
              <a:rPr lang="en-CA" sz="1900" dirty="0" err="1"/>
              <a:t>InTo</a:t>
            </a:r>
            <a:r>
              <a:rPr lang="en-CA" sz="1900" dirty="0"/>
              <a:t> Table Artwork(</a:t>
            </a:r>
            <a:r>
              <a:rPr lang="en-CA" sz="1900" dirty="0" err="1"/>
              <a:t>Title,Year,Type,Price,AName</a:t>
            </a:r>
            <a:r>
              <a:rPr lang="en-CA" sz="1900" dirty="0"/>
              <a:t>) </a:t>
            </a:r>
          </a:p>
          <a:p>
            <a:pPr lvl="1"/>
            <a:r>
              <a:rPr lang="en-CA" sz="1900" dirty="0"/>
              <a:t>(‘Blue’, 2000,‘Modern’,10000.00,‘Smith’) </a:t>
            </a:r>
          </a:p>
          <a:p>
            <a:pPr lvl="1"/>
            <a:r>
              <a:rPr lang="en-CA" sz="1900" dirty="0"/>
              <a:t>(‘The Cardsharps’, 1594,’Baroque’,40000.00,’Caravaggio’)</a:t>
            </a:r>
          </a:p>
          <a:p>
            <a:pPr marL="457200" lvl="1" indent="0">
              <a:buNone/>
            </a:pPr>
            <a:r>
              <a:rPr lang="en-CA" sz="1900" dirty="0"/>
              <a:t>Note: </a:t>
            </a:r>
            <a:r>
              <a:rPr lang="en-CA" sz="1900" dirty="0" err="1"/>
              <a:t>AName</a:t>
            </a:r>
            <a:r>
              <a:rPr lang="en-CA" sz="1900" dirty="0"/>
              <a:t> is a foreign key, value should exist in Artist</a:t>
            </a:r>
            <a:endParaRPr lang="en-CA" sz="1900" kern="0" dirty="0"/>
          </a:p>
        </p:txBody>
      </p:sp>
    </p:spTree>
    <p:extLst>
      <p:ext uri="{BB962C8B-B14F-4D97-AF65-F5344CB8AC3E}">
        <p14:creationId xmlns:p14="http://schemas.microsoft.com/office/powerpoint/2010/main" val="228449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5973-31D0-40D3-9A4F-2FB9098A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41" y="548680"/>
            <a:ext cx="7774632" cy="576064"/>
          </a:xfrm>
        </p:spPr>
        <p:txBody>
          <a:bodyPr/>
          <a:lstStyle/>
          <a:p>
            <a:r>
              <a:rPr lang="en-US" dirty="0"/>
              <a:t>Selection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D607F8-9CFA-4537-B985-D69BBE082CAD}"/>
              </a:ext>
            </a:extLst>
          </p:cNvPr>
          <p:cNvSpPr txBox="1">
            <a:spLocks/>
          </p:cNvSpPr>
          <p:nvPr/>
        </p:nvSpPr>
        <p:spPr bwMode="auto">
          <a:xfrm>
            <a:off x="215516" y="1412776"/>
            <a:ext cx="871296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FontTx/>
              <a:buNone/>
            </a:pPr>
            <a:r>
              <a:rPr lang="en-CA" sz="1800" b="1" dirty="0"/>
              <a:t>Syntax: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6"/>
                </a:solidFill>
              </a:rPr>
              <a:t>SELECT attr1,att2,…,</a:t>
            </a:r>
            <a:r>
              <a:rPr lang="en-US" sz="1800" dirty="0" err="1">
                <a:solidFill>
                  <a:schemeClr val="accent6"/>
                </a:solidFill>
              </a:rPr>
              <a:t>attrN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	FROM </a:t>
            </a:r>
            <a:r>
              <a:rPr lang="en-US" sz="1800" dirty="0" err="1">
                <a:solidFill>
                  <a:schemeClr val="accent6"/>
                </a:solidFill>
              </a:rPr>
              <a:t>tableName</a:t>
            </a: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	WHERE</a:t>
            </a:r>
            <a:r>
              <a:rPr lang="en-CA" sz="1800" dirty="0">
                <a:solidFill>
                  <a:schemeClr val="accent6"/>
                </a:solidFill>
              </a:rPr>
              <a:t> &lt;CONDITIONS&gt;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b="1" dirty="0"/>
              <a:t>Example: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SELECT Style FROM Artist WHERE </a:t>
            </a:r>
            <a:r>
              <a:rPr lang="en-US" sz="1800" dirty="0" err="1">
                <a:solidFill>
                  <a:srgbClr val="0070C0"/>
                </a:solidFill>
              </a:rPr>
              <a:t>AName</a:t>
            </a:r>
            <a:r>
              <a:rPr lang="en-US" sz="1800" dirty="0">
                <a:solidFill>
                  <a:srgbClr val="0070C0"/>
                </a:solidFill>
              </a:rPr>
              <a:t> = 'Smith’;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		or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SELECT </a:t>
            </a:r>
            <a:r>
              <a:rPr lang="en-US" sz="1800" dirty="0" err="1">
                <a:solidFill>
                  <a:srgbClr val="0070C0"/>
                </a:solidFill>
              </a:rPr>
              <a:t>A.Style</a:t>
            </a:r>
            <a:r>
              <a:rPr lang="en-US" sz="1800" dirty="0">
                <a:solidFill>
                  <a:srgbClr val="0070C0"/>
                </a:solidFill>
              </a:rPr>
              <a:t> FROM Artist AS A WHERE </a:t>
            </a:r>
            <a:r>
              <a:rPr lang="en-US" sz="1800" dirty="0" err="1">
                <a:solidFill>
                  <a:srgbClr val="0070C0"/>
                </a:solidFill>
              </a:rPr>
              <a:t>A.AName</a:t>
            </a:r>
            <a:r>
              <a:rPr lang="en-US" sz="1800" dirty="0">
                <a:solidFill>
                  <a:srgbClr val="0070C0"/>
                </a:solidFill>
              </a:rPr>
              <a:t> = 'Smith’;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		or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SELECT </a:t>
            </a:r>
            <a:r>
              <a:rPr lang="en-US" sz="1800" dirty="0" err="1">
                <a:solidFill>
                  <a:srgbClr val="0070C0"/>
                </a:solidFill>
              </a:rPr>
              <a:t>A.Style</a:t>
            </a:r>
            <a:r>
              <a:rPr lang="en-US" sz="1800" dirty="0">
                <a:solidFill>
                  <a:srgbClr val="0070C0"/>
                </a:solidFill>
              </a:rPr>
              <a:t> FROM Artist A WHERE </a:t>
            </a:r>
            <a:r>
              <a:rPr lang="en-US" sz="1800" dirty="0" err="1">
                <a:solidFill>
                  <a:srgbClr val="0070C0"/>
                </a:solidFill>
              </a:rPr>
              <a:t>A.AName</a:t>
            </a:r>
            <a:r>
              <a:rPr lang="en-US" sz="1800" dirty="0">
                <a:solidFill>
                  <a:srgbClr val="0070C0"/>
                </a:solidFill>
              </a:rPr>
              <a:t> = 'Smith';</a:t>
            </a:r>
            <a:endParaRPr lang="en-CA" sz="18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8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7E40-BD16-471B-BE48-105C9EB5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following queries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C06A-B5B9-4608-9A27-F46FCF8A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artists that are born in Ottawa </a:t>
            </a:r>
          </a:p>
          <a:p>
            <a:endParaRPr lang="en-US" dirty="0"/>
          </a:p>
          <a:p>
            <a:r>
              <a:rPr lang="en-US" dirty="0"/>
              <a:t>List the titles and prices of all artworks painted in 2000.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488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91846" cy="3753544"/>
          </a:xfrm>
        </p:spPr>
        <p:txBody>
          <a:bodyPr/>
          <a:lstStyle/>
          <a:p>
            <a:r>
              <a:rPr lang="en-US" dirty="0"/>
              <a:t>We can also modify certain data satisfying a condition from a table with UPDATE command. Condition is the same as WHERE clause of a SELECT query. </a:t>
            </a:r>
          </a:p>
          <a:p>
            <a:r>
              <a:rPr lang="en-US" dirty="0"/>
              <a:t>If you omit the WHERE clause, all records will be updated permanently</a:t>
            </a:r>
          </a:p>
          <a:p>
            <a:r>
              <a:rPr lang="en-US" dirty="0"/>
              <a:t>Syntax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UPDATE </a:t>
            </a:r>
            <a:r>
              <a:rPr lang="en-US" dirty="0" err="1">
                <a:solidFill>
                  <a:schemeClr val="accent2"/>
                </a:solidFill>
              </a:rPr>
              <a:t>TableName</a:t>
            </a:r>
            <a:r>
              <a:rPr lang="en-US" dirty="0">
                <a:solidFill>
                  <a:schemeClr val="accent2"/>
                </a:solidFill>
              </a:rPr>
              <a:t> SET Att1 = NewValueAtt1,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Att2 = NewValueAtt2 WHERE Condition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UPDATE Customer SET Name = ‘Bruce’ WHERE 	 	</a:t>
            </a:r>
            <a:r>
              <a:rPr lang="en-US" dirty="0" err="1">
                <a:solidFill>
                  <a:srgbClr val="0070C0"/>
                </a:solidFill>
              </a:rPr>
              <a:t>CustId</a:t>
            </a:r>
            <a:r>
              <a:rPr lang="en-US" dirty="0">
                <a:solidFill>
                  <a:srgbClr val="0070C0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75785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8992-9E4B-4F27-83BB-98B60042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following queries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4BFA-33A4-4EAF-B0E7-8E80094D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Customer Name John to Bruce</a:t>
            </a:r>
          </a:p>
          <a:p>
            <a:endParaRPr lang="en-US" dirty="0"/>
          </a:p>
          <a:p>
            <a:r>
              <a:rPr lang="en-US" dirty="0"/>
              <a:t>Update the Amount value for all the Customers in the Database to be 9.8 and the address to be Gatineau.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96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8992-9E4B-4F27-83BB-98B60042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04" y="404664"/>
            <a:ext cx="7774632" cy="864096"/>
          </a:xfrm>
        </p:spPr>
        <p:txBody>
          <a:bodyPr/>
          <a:lstStyle/>
          <a:p>
            <a:r>
              <a:rPr lang="en-US" dirty="0"/>
              <a:t>Deletion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4BFA-33A4-4EAF-B0E7-8E80094DF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4329608"/>
          </a:xfrm>
        </p:spPr>
        <p:txBody>
          <a:bodyPr/>
          <a:lstStyle/>
          <a:p>
            <a:r>
              <a:rPr lang="en-US" dirty="0"/>
              <a:t>We can delete certain rows satisfying a condition from a table with DELETE command. Condition is the same as WHERE clause of a SELECT query. If you omit the WHERE clause, all records will be deleted permanently. </a:t>
            </a:r>
          </a:p>
          <a:p>
            <a:endParaRPr lang="en-US" dirty="0"/>
          </a:p>
          <a:p>
            <a:r>
              <a:rPr lang="en-CA" dirty="0"/>
              <a:t>Syntax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US" dirty="0">
                <a:solidFill>
                  <a:schemeClr val="accent2"/>
                </a:solidFill>
              </a:rPr>
              <a:t>DELETE FROM </a:t>
            </a:r>
            <a:r>
              <a:rPr lang="en-US" dirty="0" err="1">
                <a:solidFill>
                  <a:schemeClr val="accent2"/>
                </a:solidFill>
              </a:rPr>
              <a:t>TableName</a:t>
            </a:r>
            <a:r>
              <a:rPr lang="en-US" dirty="0">
                <a:solidFill>
                  <a:schemeClr val="accent2"/>
                </a:solidFill>
              </a:rPr>
              <a:t> WHERE Condition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CA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DELETE FROM Artist WHERE </a:t>
            </a:r>
            <a:r>
              <a:rPr lang="en-US" dirty="0" err="1">
                <a:solidFill>
                  <a:srgbClr val="0070C0"/>
                </a:solidFill>
              </a:rPr>
              <a:t>AName</a:t>
            </a:r>
            <a:r>
              <a:rPr lang="en-US" dirty="0">
                <a:solidFill>
                  <a:srgbClr val="0070C0"/>
                </a:solidFill>
              </a:rPr>
              <a:t> = ‘Smith’</a:t>
            </a:r>
            <a:endParaRPr lang="en-CA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4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8992-9E4B-4F27-83BB-98B60042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04" y="404664"/>
            <a:ext cx="7774632" cy="864096"/>
          </a:xfrm>
        </p:spPr>
        <p:txBody>
          <a:bodyPr/>
          <a:lstStyle/>
          <a:p>
            <a:r>
              <a:rPr lang="en-US" dirty="0"/>
              <a:t>Create the following queries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4BFA-33A4-4EAF-B0E7-8E80094DF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496944" cy="388843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• Remove Customer Bruce from our Database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• Remove all the remaining Customers from the Database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• Suppose the artist ‘Smith’ moved to another gallery, and we                     have to remove him from our database. (Note that Artwork table has a foreign key to Artist table)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1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8992-9E4B-4F27-83BB-98B60042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04" y="404664"/>
            <a:ext cx="7774632" cy="864096"/>
          </a:xfrm>
        </p:spPr>
        <p:txBody>
          <a:bodyPr/>
          <a:lstStyle/>
          <a:p>
            <a:r>
              <a:rPr lang="en-US" dirty="0"/>
              <a:t>Reference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4BFA-33A4-4EAF-B0E7-8E80094DF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496944" cy="388843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• </a:t>
            </a:r>
            <a:r>
              <a:rPr lang="en-CA" dirty="0"/>
              <a:t>About SQL Syntax: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CA" dirty="0">
                <a:solidFill>
                  <a:schemeClr val="accent2"/>
                </a:solidFill>
              </a:rPr>
              <a:t>	http://www.faqs.org/docs/ppbook/c22759.htm</a:t>
            </a:r>
          </a:p>
        </p:txBody>
      </p:sp>
    </p:spTree>
    <p:extLst>
      <p:ext uri="{BB962C8B-B14F-4D97-AF65-F5344CB8AC3E}">
        <p14:creationId xmlns:p14="http://schemas.microsoft.com/office/powerpoint/2010/main" val="300522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Review the syntax of 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Create a new Schema 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CREATE TABLE 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INSERT 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 SELECT 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UPDATE 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 DELETE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7774632" cy="86409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404" y="1700808"/>
            <a:ext cx="8064896" cy="40324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Exercise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Create a new schema to work on it and set it as default 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Creating tables from ER Diagrams 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 Inserting Data to tables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 Querying the database 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 Updating Specific Data 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Deleting Specific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7B6F-2C7D-45D7-B47F-D6CA9D5A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04" y="404664"/>
            <a:ext cx="7774632" cy="864096"/>
          </a:xfrm>
        </p:spPr>
        <p:txBody>
          <a:bodyPr/>
          <a:lstStyle/>
          <a:p>
            <a:r>
              <a:rPr lang="en-US" dirty="0"/>
              <a:t>How to create schema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07C2-F8C9-4DB4-80C5-4984906DC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04" y="1272743"/>
            <a:ext cx="7772400" cy="3753544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schema</a:t>
            </a:r>
            <a:r>
              <a:rPr lang="en-US" dirty="0"/>
              <a:t> is a collection of database objects associated with one particular database username. </a:t>
            </a:r>
          </a:p>
          <a:p>
            <a:r>
              <a:rPr lang="en-US" dirty="0"/>
              <a:t>Right Click over Schemas Section and Select “New Schema”</a:t>
            </a:r>
          </a:p>
          <a:p>
            <a:r>
              <a:rPr lang="en-US" dirty="0"/>
              <a:t>Name the new schema (“laboratories”) and set the owner (your username)</a:t>
            </a:r>
          </a:p>
          <a:p>
            <a:r>
              <a:rPr lang="en-US" dirty="0"/>
              <a:t>In order to use this new created schema as the default one for the queries instead the “public” schema, first we need to execute the next sentence in the SQL tool</a:t>
            </a:r>
          </a:p>
          <a:p>
            <a:r>
              <a:rPr lang="en-US" dirty="0"/>
              <a:t>SET </a:t>
            </a:r>
            <a:r>
              <a:rPr lang="en-US" dirty="0" err="1"/>
              <a:t>search_path</a:t>
            </a:r>
            <a:r>
              <a:rPr lang="en-US" dirty="0"/>
              <a:t> = “</a:t>
            </a:r>
            <a:r>
              <a:rPr lang="en-US" dirty="0" err="1"/>
              <a:t>new_schema</a:t>
            </a:r>
            <a:r>
              <a:rPr lang="en-US" dirty="0"/>
              <a:t>” </a:t>
            </a:r>
          </a:p>
          <a:p>
            <a:r>
              <a:rPr lang="en-US" dirty="0"/>
              <a:t>This sentence has to be executed </a:t>
            </a:r>
            <a:r>
              <a:rPr lang="en-US" dirty="0" err="1"/>
              <a:t>everytime</a:t>
            </a:r>
            <a:r>
              <a:rPr lang="en-US" dirty="0"/>
              <a:t> we start the SQL tool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636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7774632" cy="648072"/>
          </a:xfrm>
        </p:spPr>
        <p:txBody>
          <a:bodyPr/>
          <a:lstStyle/>
          <a:p>
            <a:r>
              <a:rPr lang="en-US" dirty="0"/>
              <a:t>Create schema and set it to default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AE5A81-7E86-4255-96EA-72A8B2CB9C56}"/>
              </a:ext>
            </a:extLst>
          </p:cNvPr>
          <p:cNvSpPr txBox="1">
            <a:spLocks/>
          </p:cNvSpPr>
          <p:nvPr/>
        </p:nvSpPr>
        <p:spPr bwMode="auto">
          <a:xfrm>
            <a:off x="4067944" y="1340768"/>
            <a:ext cx="489654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endParaRPr lang="en-US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66B44-F820-4FE5-B29B-19BDF00D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9" y="1075357"/>
            <a:ext cx="5106464" cy="453650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C20DA1-FEEF-445F-A6B9-1272B28BE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528" y="1107733"/>
            <a:ext cx="3286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04" y="548680"/>
            <a:ext cx="7774632" cy="504056"/>
          </a:xfrm>
        </p:spPr>
        <p:txBody>
          <a:bodyPr/>
          <a:lstStyle/>
          <a:p>
            <a:r>
              <a:rPr lang="en-US" dirty="0"/>
              <a:t>ER Diagram: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3559B-1A1C-4A93-A174-7C0DF3A8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83" y="1700808"/>
            <a:ext cx="6159717" cy="4401616"/>
          </a:xfrm>
        </p:spPr>
        <p:txBody>
          <a:bodyPr/>
          <a:lstStyle/>
          <a:p>
            <a:r>
              <a:rPr lang="en-US" sz="1800" dirty="0"/>
              <a:t>Tables Artist, Artwork, Customer, </a:t>
            </a:r>
            <a:r>
              <a:rPr lang="en-US" sz="1800" dirty="0" err="1"/>
              <a:t>LikeArtist</a:t>
            </a:r>
            <a:r>
              <a:rPr lang="en-US" sz="1800" dirty="0"/>
              <a:t> (Many to Many Relationship) </a:t>
            </a:r>
          </a:p>
          <a:p>
            <a:r>
              <a:rPr lang="en-US" sz="1800" dirty="0"/>
              <a:t>Remember the Primary key and Foreign key constraints. </a:t>
            </a:r>
          </a:p>
          <a:p>
            <a:r>
              <a:rPr lang="en-US" sz="1800" dirty="0"/>
              <a:t>A good convention is declaring the Primary Key(s) as the first attribute(s) in the tables</a:t>
            </a:r>
            <a:endParaRPr lang="en-CA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8E875-8F10-47B3-B99F-DDB0EB33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340768"/>
            <a:ext cx="5936478" cy="489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2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5DF4-314F-4A71-98F8-4DCBC40B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2596-A559-4C01-9B5F-2E97F2EC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VARCHAR(n)</a:t>
            </a:r>
          </a:p>
          <a:p>
            <a:r>
              <a:rPr lang="en-US" dirty="0"/>
              <a:t>DATE</a:t>
            </a:r>
          </a:p>
          <a:p>
            <a:r>
              <a:rPr lang="en-CA" dirty="0"/>
              <a:t>TEXT</a:t>
            </a:r>
          </a:p>
          <a:p>
            <a:r>
              <a:rPr lang="en-CA" dirty="0"/>
              <a:t>CHAR(n)</a:t>
            </a:r>
          </a:p>
          <a:p>
            <a:r>
              <a:rPr lang="en-CA" dirty="0"/>
              <a:t>BOOLEAN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Refer - </a:t>
            </a:r>
            <a:r>
              <a:rPr lang="en-US" sz="1800" dirty="0">
                <a:solidFill>
                  <a:srgbClr val="0070C0"/>
                </a:solidFill>
              </a:rPr>
              <a:t>https://www.postgresql.org/docs/9.5/datatype.html</a:t>
            </a:r>
            <a:endParaRPr lang="en-CA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0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48" y="620688"/>
            <a:ext cx="2791098" cy="864096"/>
          </a:xfrm>
        </p:spPr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553" y="1412776"/>
            <a:ext cx="3888432" cy="3753544"/>
          </a:xfrm>
        </p:spPr>
        <p:txBody>
          <a:bodyPr/>
          <a:lstStyle/>
          <a:p>
            <a:r>
              <a:rPr lang="en-CA" b="1" dirty="0"/>
              <a:t>Example</a:t>
            </a:r>
            <a:r>
              <a:rPr lang="en-CA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CREATE TABLE Artist (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AName</a:t>
            </a:r>
            <a:r>
              <a:rPr lang="en-US" sz="1800" dirty="0">
                <a:solidFill>
                  <a:srgbClr val="0070C0"/>
                </a:solidFill>
              </a:rPr>
              <a:t> VARCHAR(20), Birthplace VARCHAR(20),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Style VARCHAR(20), </a:t>
            </a:r>
            <a:r>
              <a:rPr lang="en-US" sz="1800" dirty="0" err="1">
                <a:solidFill>
                  <a:srgbClr val="0070C0"/>
                </a:solidFill>
              </a:rPr>
              <a:t>DateOfBirth</a:t>
            </a:r>
            <a:r>
              <a:rPr lang="en-US" sz="1800" dirty="0">
                <a:solidFill>
                  <a:srgbClr val="0070C0"/>
                </a:solidFill>
              </a:rPr>
              <a:t> DATE,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PRIMARY KEY (</a:t>
            </a:r>
            <a:r>
              <a:rPr lang="en-US" sz="1800" dirty="0" err="1">
                <a:solidFill>
                  <a:srgbClr val="0070C0"/>
                </a:solidFill>
              </a:rPr>
              <a:t>AName</a:t>
            </a:r>
            <a:r>
              <a:rPr lang="en-US" sz="1800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);</a:t>
            </a:r>
            <a:endParaRPr lang="en-CA" sz="1800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FBE035-31FC-4501-9EB2-6B2854D43240}"/>
              </a:ext>
            </a:extLst>
          </p:cNvPr>
          <p:cNvSpPr txBox="1">
            <a:spLocks/>
          </p:cNvSpPr>
          <p:nvPr/>
        </p:nvSpPr>
        <p:spPr bwMode="auto">
          <a:xfrm>
            <a:off x="414016" y="1484784"/>
            <a:ext cx="3888432" cy="37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CA" b="1" kern="0" dirty="0"/>
              <a:t>Syntax</a:t>
            </a:r>
            <a:r>
              <a:rPr lang="en-CA" kern="0" dirty="0"/>
              <a:t>: </a:t>
            </a:r>
          </a:p>
          <a:p>
            <a:pPr marL="0" indent="0">
              <a:buFontTx/>
              <a:buNone/>
            </a:pPr>
            <a:endParaRPr lang="en-CA" kern="0" dirty="0"/>
          </a:p>
          <a:p>
            <a:pPr marL="0" indent="0">
              <a:buFontTx/>
              <a:buNone/>
            </a:pPr>
            <a:r>
              <a:rPr lang="en-CA" sz="1800" kern="0" dirty="0">
                <a:solidFill>
                  <a:schemeClr val="accent6"/>
                </a:solidFill>
              </a:rPr>
              <a:t>CREATE TABLE </a:t>
            </a:r>
            <a:r>
              <a:rPr lang="en-CA" sz="1800" kern="0" dirty="0" err="1">
                <a:solidFill>
                  <a:schemeClr val="accent6"/>
                </a:solidFill>
              </a:rPr>
              <a:t>TableName</a:t>
            </a:r>
            <a:r>
              <a:rPr lang="en-CA" sz="1800" kern="0" dirty="0">
                <a:solidFill>
                  <a:schemeClr val="accent6"/>
                </a:solidFill>
              </a:rPr>
              <a:t> (</a:t>
            </a:r>
          </a:p>
          <a:p>
            <a:pPr marL="0" indent="0">
              <a:buFontTx/>
              <a:buNone/>
            </a:pPr>
            <a:r>
              <a:rPr lang="en-CA" sz="1800" kern="0" dirty="0">
                <a:solidFill>
                  <a:schemeClr val="accent6"/>
                </a:solidFill>
              </a:rPr>
              <a:t>attributeName1 type1, </a:t>
            </a:r>
          </a:p>
          <a:p>
            <a:pPr marL="0" indent="0">
              <a:buFontTx/>
              <a:buNone/>
            </a:pPr>
            <a:r>
              <a:rPr lang="en-CA" sz="1800" kern="0" dirty="0">
                <a:solidFill>
                  <a:schemeClr val="accent6"/>
                </a:solidFill>
              </a:rPr>
              <a:t>attributeName2 type2, </a:t>
            </a:r>
          </a:p>
          <a:p>
            <a:pPr marL="0" indent="0">
              <a:buFontTx/>
              <a:buNone/>
            </a:pPr>
            <a:r>
              <a:rPr lang="en-CA" sz="1800" kern="0" dirty="0">
                <a:solidFill>
                  <a:schemeClr val="accent6"/>
                </a:solidFill>
              </a:rPr>
              <a:t>… </a:t>
            </a:r>
            <a:r>
              <a:rPr lang="en-CA" sz="1800" kern="0" dirty="0" err="1">
                <a:solidFill>
                  <a:schemeClr val="accent6"/>
                </a:solidFill>
              </a:rPr>
              <a:t>attributeNameN</a:t>
            </a:r>
            <a:r>
              <a:rPr lang="en-CA" sz="1800" kern="0" dirty="0">
                <a:solidFill>
                  <a:schemeClr val="accent6"/>
                </a:solidFill>
              </a:rPr>
              <a:t> </a:t>
            </a:r>
            <a:r>
              <a:rPr lang="en-CA" sz="1800" kern="0" dirty="0" err="1">
                <a:solidFill>
                  <a:schemeClr val="accent6"/>
                </a:solidFill>
              </a:rPr>
              <a:t>typeN</a:t>
            </a:r>
            <a:r>
              <a:rPr lang="en-CA" sz="1800" kern="0" dirty="0">
                <a:solidFill>
                  <a:schemeClr val="accent6"/>
                </a:solidFill>
              </a:rPr>
              <a:t>, </a:t>
            </a:r>
          </a:p>
          <a:p>
            <a:pPr marL="0" indent="0">
              <a:buFontTx/>
              <a:buNone/>
            </a:pPr>
            <a:r>
              <a:rPr lang="en-CA" sz="1800" kern="0" dirty="0">
                <a:solidFill>
                  <a:schemeClr val="accent6"/>
                </a:solidFill>
              </a:rPr>
              <a:t>Constraint1, </a:t>
            </a:r>
          </a:p>
          <a:p>
            <a:pPr marL="0" indent="0">
              <a:buFontTx/>
              <a:buNone/>
            </a:pPr>
            <a:r>
              <a:rPr lang="en-CA" sz="1800" kern="0" dirty="0">
                <a:solidFill>
                  <a:schemeClr val="accent6"/>
                </a:solidFill>
              </a:rPr>
              <a:t>Constraint2,</a:t>
            </a:r>
          </a:p>
          <a:p>
            <a:pPr marL="0" indent="0">
              <a:buFontTx/>
              <a:buNone/>
            </a:pPr>
            <a:r>
              <a:rPr lang="en-CA" sz="1800" kern="0" dirty="0">
                <a:solidFill>
                  <a:schemeClr val="accent6"/>
                </a:solidFill>
              </a:rPr>
              <a:t> …, </a:t>
            </a:r>
          </a:p>
          <a:p>
            <a:pPr marL="0" indent="0">
              <a:buFontTx/>
              <a:buNone/>
            </a:pPr>
            <a:r>
              <a:rPr lang="en-CA" sz="1800" kern="0" dirty="0" err="1">
                <a:solidFill>
                  <a:schemeClr val="accent6"/>
                </a:solidFill>
              </a:rPr>
              <a:t>ConstraintM</a:t>
            </a:r>
            <a:endParaRPr lang="en-CA" sz="1800" kern="0" dirty="0">
              <a:solidFill>
                <a:schemeClr val="accent6"/>
              </a:solidFill>
            </a:endParaRPr>
          </a:p>
          <a:p>
            <a:pPr marL="0" indent="0">
              <a:buFontTx/>
              <a:buNone/>
            </a:pPr>
            <a:r>
              <a:rPr lang="en-CA" sz="1800" kern="0" dirty="0">
                <a:solidFill>
                  <a:schemeClr val="accent6"/>
                </a:solidFill>
              </a:rPr>
              <a:t>);</a:t>
            </a:r>
            <a:endParaRPr lang="en-US" sz="1800" kern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4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4833324" cy="576064"/>
          </a:xfrm>
        </p:spPr>
        <p:txBody>
          <a:bodyPr/>
          <a:lstStyle/>
          <a:p>
            <a:r>
              <a:rPr lang="en-US" dirty="0"/>
              <a:t>Tables to be created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FBE035-31FC-4501-9EB2-6B2854D43240}"/>
              </a:ext>
            </a:extLst>
          </p:cNvPr>
          <p:cNvSpPr txBox="1">
            <a:spLocks/>
          </p:cNvSpPr>
          <p:nvPr/>
        </p:nvSpPr>
        <p:spPr bwMode="auto">
          <a:xfrm>
            <a:off x="0" y="980728"/>
            <a:ext cx="91440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endParaRPr lang="en-US" sz="1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DBFF5-70B2-4716-A869-511B7B2C1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81075"/>
            <a:ext cx="7992888" cy="46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13424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6682</TotalTime>
  <Words>704</Words>
  <Application>Microsoft Office PowerPoint</Application>
  <PresentationFormat>On-screen Show (4:3)</PresentationFormat>
  <Paragraphs>165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Times</vt:lpstr>
      <vt:lpstr>Verdana</vt:lpstr>
      <vt:lpstr>Wingdings</vt:lpstr>
      <vt:lpstr>uOttawa-powerpoint-template</vt:lpstr>
      <vt:lpstr>PowerPoint Presentation</vt:lpstr>
      <vt:lpstr>Outline</vt:lpstr>
      <vt:lpstr>Outline</vt:lpstr>
      <vt:lpstr>How to create schema</vt:lpstr>
      <vt:lpstr>Create schema and set it to default</vt:lpstr>
      <vt:lpstr>ER Diagram:</vt:lpstr>
      <vt:lpstr>Data Types</vt:lpstr>
      <vt:lpstr>Create Table</vt:lpstr>
      <vt:lpstr>Tables to be created</vt:lpstr>
      <vt:lpstr>Queries to create tables</vt:lpstr>
      <vt:lpstr>Insertion</vt:lpstr>
      <vt:lpstr>Insert the following data</vt:lpstr>
      <vt:lpstr>Selection</vt:lpstr>
      <vt:lpstr>Create the following queries</vt:lpstr>
      <vt:lpstr>Updating data</vt:lpstr>
      <vt:lpstr>Create the following queries</vt:lpstr>
      <vt:lpstr>Deletion </vt:lpstr>
      <vt:lpstr>Create the following queries</vt:lpstr>
      <vt:lpstr>Reference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Zhijun Hou</cp:lastModifiedBy>
  <cp:revision>151</cp:revision>
  <cp:lastPrinted>2013-11-28T21:12:25Z</cp:lastPrinted>
  <dcterms:created xsi:type="dcterms:W3CDTF">2010-02-26T18:49:55Z</dcterms:created>
  <dcterms:modified xsi:type="dcterms:W3CDTF">2020-01-17T19:54:22Z</dcterms:modified>
</cp:coreProperties>
</file>