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handoutMasterIdLst>
    <p:handoutMasterId r:id="rId25"/>
  </p:handoutMasterIdLst>
  <p:sldIdLst>
    <p:sldId id="274" r:id="rId2"/>
    <p:sldId id="299" r:id="rId3"/>
    <p:sldId id="301" r:id="rId4"/>
    <p:sldId id="300" r:id="rId5"/>
    <p:sldId id="386" r:id="rId6"/>
    <p:sldId id="302" r:id="rId7"/>
    <p:sldId id="303" r:id="rId8"/>
    <p:sldId id="304" r:id="rId9"/>
    <p:sldId id="305" r:id="rId10"/>
    <p:sldId id="310" r:id="rId11"/>
    <p:sldId id="307" r:id="rId12"/>
    <p:sldId id="308" r:id="rId13"/>
    <p:sldId id="309" r:id="rId14"/>
    <p:sldId id="313" r:id="rId15"/>
    <p:sldId id="312" r:id="rId16"/>
    <p:sldId id="314" r:id="rId17"/>
    <p:sldId id="315" r:id="rId18"/>
    <p:sldId id="316" r:id="rId19"/>
    <p:sldId id="317" r:id="rId20"/>
    <p:sldId id="318" r:id="rId21"/>
    <p:sldId id="319" r:id="rId22"/>
    <p:sldId id="320" r:id="rId2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2782CF44-372E-4DB3-9A26-3B2F811A4242}">
          <p14:sldIdLst>
            <p14:sldId id="274"/>
            <p14:sldId id="299"/>
            <p14:sldId id="301"/>
            <p14:sldId id="300"/>
            <p14:sldId id="386"/>
            <p14:sldId id="302"/>
            <p14:sldId id="303"/>
            <p14:sldId id="304"/>
            <p14:sldId id="305"/>
            <p14:sldId id="310"/>
            <p14:sldId id="307"/>
            <p14:sldId id="308"/>
            <p14:sldId id="309"/>
            <p14:sldId id="313"/>
            <p14:sldId id="312"/>
            <p14:sldId id="314"/>
            <p14:sldId id="315"/>
            <p14:sldId id="316"/>
            <p14:sldId id="317"/>
            <p14:sldId id="318"/>
            <p14:sldId id="319"/>
            <p14:sldId id="320"/>
          </p14:sldIdLst>
        </p14:section>
      </p14:sectionLst>
    </p:ext>
    <p:ext uri="{EFAFB233-063F-42B5-8137-9DF3F51BA10A}">
      <p15:sldGuideLst xmlns:p15="http://schemas.microsoft.com/office/powerpoint/2012/main">
        <p15:guide id="1" orient="horz" pos="2251"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A2E2"/>
    <a:srgbClr val="F38A00"/>
    <a:srgbClr val="2F1A45"/>
    <a:srgbClr val="F5F5F5"/>
    <a:srgbClr val="3B3734"/>
    <a:srgbClr val="D1B400"/>
    <a:srgbClr val="ACA39A"/>
    <a:srgbClr val="8F001A"/>
    <a:srgbClr val="049ADB"/>
    <a:srgbClr val="2DAA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36" autoAdjust="0"/>
    <p:restoredTop sz="87731" autoAdjust="0"/>
  </p:normalViewPr>
  <p:slideViewPr>
    <p:cSldViewPr>
      <p:cViewPr varScale="1">
        <p:scale>
          <a:sx n="60" d="100"/>
          <a:sy n="60" d="100"/>
        </p:scale>
        <p:origin x="1180" y="40"/>
      </p:cViewPr>
      <p:guideLst>
        <p:guide orient="horz" pos="2251"/>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673B72-F51C-4DD1-BC8B-9FB4FD6EABB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AC12A46E-AC6A-4B14-9BA9-675BA495ABD7}">
      <dgm:prSet phldrT="[Text]"/>
      <dgm:spPr/>
      <dgm:t>
        <a:bodyPr/>
        <a:lstStyle/>
        <a:p>
          <a:r>
            <a:rPr lang="en-US" dirty="0"/>
            <a:t>1</a:t>
          </a:r>
        </a:p>
      </dgm:t>
    </dgm:pt>
    <dgm:pt modelId="{F05C4063-B655-4114-A984-25AD9351AF0E}" type="parTrans" cxnId="{5835AF57-2D42-43D8-8441-703730383B7A}">
      <dgm:prSet/>
      <dgm:spPr/>
      <dgm:t>
        <a:bodyPr/>
        <a:lstStyle/>
        <a:p>
          <a:endParaRPr lang="en-US"/>
        </a:p>
      </dgm:t>
    </dgm:pt>
    <dgm:pt modelId="{E8185B1F-DCB6-4427-AF98-0C92D6905699}" type="sibTrans" cxnId="{5835AF57-2D42-43D8-8441-703730383B7A}">
      <dgm:prSet/>
      <dgm:spPr/>
      <dgm:t>
        <a:bodyPr/>
        <a:lstStyle/>
        <a:p>
          <a:endParaRPr lang="en-US"/>
        </a:p>
      </dgm:t>
    </dgm:pt>
    <dgm:pt modelId="{A26D226D-BC36-4D6C-B8DB-393D583DCF1D}" type="pres">
      <dgm:prSet presAssocID="{4A673B72-F51C-4DD1-BC8B-9FB4FD6EABB0}" presName="cycle" presStyleCnt="0">
        <dgm:presLayoutVars>
          <dgm:dir/>
          <dgm:resizeHandles val="exact"/>
        </dgm:presLayoutVars>
      </dgm:prSet>
      <dgm:spPr/>
    </dgm:pt>
    <dgm:pt modelId="{5F9C13AF-E702-40E9-9576-A246E74B743D}" type="pres">
      <dgm:prSet presAssocID="{AC12A46E-AC6A-4B14-9BA9-675BA495ABD7}" presName="node" presStyleLbl="node1" presStyleIdx="0" presStyleCnt="1">
        <dgm:presLayoutVars>
          <dgm:bulletEnabled val="1"/>
        </dgm:presLayoutVars>
      </dgm:prSet>
      <dgm:spPr/>
    </dgm:pt>
  </dgm:ptLst>
  <dgm:cxnLst>
    <dgm:cxn modelId="{5835AF57-2D42-43D8-8441-703730383B7A}" srcId="{4A673B72-F51C-4DD1-BC8B-9FB4FD6EABB0}" destId="{AC12A46E-AC6A-4B14-9BA9-675BA495ABD7}" srcOrd="0" destOrd="0" parTransId="{F05C4063-B655-4114-A984-25AD9351AF0E}" sibTransId="{E8185B1F-DCB6-4427-AF98-0C92D6905699}"/>
    <dgm:cxn modelId="{B580C57A-391B-460A-B126-0962FA4E674C}" type="presOf" srcId="{4A673B72-F51C-4DD1-BC8B-9FB4FD6EABB0}" destId="{A26D226D-BC36-4D6C-B8DB-393D583DCF1D}" srcOrd="0" destOrd="0" presId="urn:microsoft.com/office/officeart/2005/8/layout/cycle2"/>
    <dgm:cxn modelId="{461B2495-AE1B-4D2C-BB8B-6B09E5EEE0EF}" type="presOf" srcId="{AC12A46E-AC6A-4B14-9BA9-675BA495ABD7}" destId="{5F9C13AF-E702-40E9-9576-A246E74B743D}" srcOrd="0" destOrd="0" presId="urn:microsoft.com/office/officeart/2005/8/layout/cycle2"/>
    <dgm:cxn modelId="{91669F44-E9FC-4E83-8F54-41964B645BB5}" type="presParOf" srcId="{A26D226D-BC36-4D6C-B8DB-393D583DCF1D}" destId="{5F9C13AF-E702-40E9-9576-A246E74B743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A673B72-F51C-4DD1-BC8B-9FB4FD6EABB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AC12A46E-AC6A-4B14-9BA9-675BA495ABD7}">
      <dgm:prSet phldrT="[Text]"/>
      <dgm:spPr/>
      <dgm:t>
        <a:bodyPr/>
        <a:lstStyle/>
        <a:p>
          <a:r>
            <a:rPr lang="en-US" dirty="0"/>
            <a:t>2</a:t>
          </a:r>
        </a:p>
      </dgm:t>
    </dgm:pt>
    <dgm:pt modelId="{F05C4063-B655-4114-A984-25AD9351AF0E}" type="parTrans" cxnId="{5835AF57-2D42-43D8-8441-703730383B7A}">
      <dgm:prSet/>
      <dgm:spPr/>
      <dgm:t>
        <a:bodyPr/>
        <a:lstStyle/>
        <a:p>
          <a:endParaRPr lang="en-US"/>
        </a:p>
      </dgm:t>
    </dgm:pt>
    <dgm:pt modelId="{E8185B1F-DCB6-4427-AF98-0C92D6905699}" type="sibTrans" cxnId="{5835AF57-2D42-43D8-8441-703730383B7A}">
      <dgm:prSet/>
      <dgm:spPr/>
      <dgm:t>
        <a:bodyPr/>
        <a:lstStyle/>
        <a:p>
          <a:endParaRPr lang="en-US"/>
        </a:p>
      </dgm:t>
    </dgm:pt>
    <dgm:pt modelId="{A26D226D-BC36-4D6C-B8DB-393D583DCF1D}" type="pres">
      <dgm:prSet presAssocID="{4A673B72-F51C-4DD1-BC8B-9FB4FD6EABB0}" presName="cycle" presStyleCnt="0">
        <dgm:presLayoutVars>
          <dgm:dir/>
          <dgm:resizeHandles val="exact"/>
        </dgm:presLayoutVars>
      </dgm:prSet>
      <dgm:spPr/>
    </dgm:pt>
    <dgm:pt modelId="{5F9C13AF-E702-40E9-9576-A246E74B743D}" type="pres">
      <dgm:prSet presAssocID="{AC12A46E-AC6A-4B14-9BA9-675BA495ABD7}" presName="node" presStyleLbl="node1" presStyleIdx="0" presStyleCnt="1">
        <dgm:presLayoutVars>
          <dgm:bulletEnabled val="1"/>
        </dgm:presLayoutVars>
      </dgm:prSet>
      <dgm:spPr/>
    </dgm:pt>
  </dgm:ptLst>
  <dgm:cxnLst>
    <dgm:cxn modelId="{5835AF57-2D42-43D8-8441-703730383B7A}" srcId="{4A673B72-F51C-4DD1-BC8B-9FB4FD6EABB0}" destId="{AC12A46E-AC6A-4B14-9BA9-675BA495ABD7}" srcOrd="0" destOrd="0" parTransId="{F05C4063-B655-4114-A984-25AD9351AF0E}" sibTransId="{E8185B1F-DCB6-4427-AF98-0C92D6905699}"/>
    <dgm:cxn modelId="{B580C57A-391B-460A-B126-0962FA4E674C}" type="presOf" srcId="{4A673B72-F51C-4DD1-BC8B-9FB4FD6EABB0}" destId="{A26D226D-BC36-4D6C-B8DB-393D583DCF1D}" srcOrd="0" destOrd="0" presId="urn:microsoft.com/office/officeart/2005/8/layout/cycle2"/>
    <dgm:cxn modelId="{461B2495-AE1B-4D2C-BB8B-6B09E5EEE0EF}" type="presOf" srcId="{AC12A46E-AC6A-4B14-9BA9-675BA495ABD7}" destId="{5F9C13AF-E702-40E9-9576-A246E74B743D}" srcOrd="0" destOrd="0" presId="urn:microsoft.com/office/officeart/2005/8/layout/cycle2"/>
    <dgm:cxn modelId="{91669F44-E9FC-4E83-8F54-41964B645BB5}" type="presParOf" srcId="{A26D226D-BC36-4D6C-B8DB-393D583DCF1D}" destId="{5F9C13AF-E702-40E9-9576-A246E74B743D}" srcOrd="0" destOrd="0" presId="urn:microsoft.com/office/officeart/2005/8/layout/cycle2"/>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4A673B72-F51C-4DD1-BC8B-9FB4FD6EABB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AC12A46E-AC6A-4B14-9BA9-675BA495ABD7}">
      <dgm:prSet phldrT="[Text]"/>
      <dgm:spPr/>
      <dgm:t>
        <a:bodyPr/>
        <a:lstStyle/>
        <a:p>
          <a:r>
            <a:rPr lang="en-US" dirty="0"/>
            <a:t>3</a:t>
          </a:r>
        </a:p>
      </dgm:t>
    </dgm:pt>
    <dgm:pt modelId="{F05C4063-B655-4114-A984-25AD9351AF0E}" type="parTrans" cxnId="{5835AF57-2D42-43D8-8441-703730383B7A}">
      <dgm:prSet/>
      <dgm:spPr/>
      <dgm:t>
        <a:bodyPr/>
        <a:lstStyle/>
        <a:p>
          <a:endParaRPr lang="en-US"/>
        </a:p>
      </dgm:t>
    </dgm:pt>
    <dgm:pt modelId="{E8185B1F-DCB6-4427-AF98-0C92D6905699}" type="sibTrans" cxnId="{5835AF57-2D42-43D8-8441-703730383B7A}">
      <dgm:prSet/>
      <dgm:spPr/>
      <dgm:t>
        <a:bodyPr/>
        <a:lstStyle/>
        <a:p>
          <a:endParaRPr lang="en-US"/>
        </a:p>
      </dgm:t>
    </dgm:pt>
    <dgm:pt modelId="{A26D226D-BC36-4D6C-B8DB-393D583DCF1D}" type="pres">
      <dgm:prSet presAssocID="{4A673B72-F51C-4DD1-BC8B-9FB4FD6EABB0}" presName="cycle" presStyleCnt="0">
        <dgm:presLayoutVars>
          <dgm:dir/>
          <dgm:resizeHandles val="exact"/>
        </dgm:presLayoutVars>
      </dgm:prSet>
      <dgm:spPr/>
    </dgm:pt>
    <dgm:pt modelId="{5F9C13AF-E702-40E9-9576-A246E74B743D}" type="pres">
      <dgm:prSet presAssocID="{AC12A46E-AC6A-4B14-9BA9-675BA495ABD7}" presName="node" presStyleLbl="node1" presStyleIdx="0" presStyleCnt="1">
        <dgm:presLayoutVars>
          <dgm:bulletEnabled val="1"/>
        </dgm:presLayoutVars>
      </dgm:prSet>
      <dgm:spPr/>
    </dgm:pt>
  </dgm:ptLst>
  <dgm:cxnLst>
    <dgm:cxn modelId="{5835AF57-2D42-43D8-8441-703730383B7A}" srcId="{4A673B72-F51C-4DD1-BC8B-9FB4FD6EABB0}" destId="{AC12A46E-AC6A-4B14-9BA9-675BA495ABD7}" srcOrd="0" destOrd="0" parTransId="{F05C4063-B655-4114-A984-25AD9351AF0E}" sibTransId="{E8185B1F-DCB6-4427-AF98-0C92D6905699}"/>
    <dgm:cxn modelId="{B580C57A-391B-460A-B126-0962FA4E674C}" type="presOf" srcId="{4A673B72-F51C-4DD1-BC8B-9FB4FD6EABB0}" destId="{A26D226D-BC36-4D6C-B8DB-393D583DCF1D}" srcOrd="0" destOrd="0" presId="urn:microsoft.com/office/officeart/2005/8/layout/cycle2"/>
    <dgm:cxn modelId="{461B2495-AE1B-4D2C-BB8B-6B09E5EEE0EF}" type="presOf" srcId="{AC12A46E-AC6A-4B14-9BA9-675BA495ABD7}" destId="{5F9C13AF-E702-40E9-9576-A246E74B743D}" srcOrd="0" destOrd="0" presId="urn:microsoft.com/office/officeart/2005/8/layout/cycle2"/>
    <dgm:cxn modelId="{91669F44-E9FC-4E83-8F54-41964B645BB5}" type="presParOf" srcId="{A26D226D-BC36-4D6C-B8DB-393D583DCF1D}" destId="{5F9C13AF-E702-40E9-9576-A246E74B743D}" srcOrd="0" destOrd="0" presId="urn:microsoft.com/office/officeart/2005/8/layout/cycle2"/>
  </dgm:cxnLst>
  <dgm:bg/>
  <dgm:whole/>
  <dgm:extLst>
    <a:ext uri="http://schemas.microsoft.com/office/drawing/2008/diagram">
      <dsp:dataModelExt xmlns:dsp="http://schemas.microsoft.com/office/drawing/2008/diagram" relId="rId1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4A673B72-F51C-4DD1-BC8B-9FB4FD6EABB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AC12A46E-AC6A-4B14-9BA9-675BA495ABD7}">
      <dgm:prSet phldrT="[Text]"/>
      <dgm:spPr/>
      <dgm:t>
        <a:bodyPr/>
        <a:lstStyle/>
        <a:p>
          <a:r>
            <a:rPr lang="en-US" dirty="0"/>
            <a:t>4</a:t>
          </a:r>
        </a:p>
      </dgm:t>
    </dgm:pt>
    <dgm:pt modelId="{F05C4063-B655-4114-A984-25AD9351AF0E}" type="parTrans" cxnId="{5835AF57-2D42-43D8-8441-703730383B7A}">
      <dgm:prSet/>
      <dgm:spPr/>
      <dgm:t>
        <a:bodyPr/>
        <a:lstStyle/>
        <a:p>
          <a:endParaRPr lang="en-US"/>
        </a:p>
      </dgm:t>
    </dgm:pt>
    <dgm:pt modelId="{E8185B1F-DCB6-4427-AF98-0C92D6905699}" type="sibTrans" cxnId="{5835AF57-2D42-43D8-8441-703730383B7A}">
      <dgm:prSet/>
      <dgm:spPr/>
      <dgm:t>
        <a:bodyPr/>
        <a:lstStyle/>
        <a:p>
          <a:endParaRPr lang="en-US"/>
        </a:p>
      </dgm:t>
    </dgm:pt>
    <dgm:pt modelId="{A26D226D-BC36-4D6C-B8DB-393D583DCF1D}" type="pres">
      <dgm:prSet presAssocID="{4A673B72-F51C-4DD1-BC8B-9FB4FD6EABB0}" presName="cycle" presStyleCnt="0">
        <dgm:presLayoutVars>
          <dgm:dir/>
          <dgm:resizeHandles val="exact"/>
        </dgm:presLayoutVars>
      </dgm:prSet>
      <dgm:spPr/>
    </dgm:pt>
    <dgm:pt modelId="{5F9C13AF-E702-40E9-9576-A246E74B743D}" type="pres">
      <dgm:prSet presAssocID="{AC12A46E-AC6A-4B14-9BA9-675BA495ABD7}" presName="node" presStyleLbl="node1" presStyleIdx="0" presStyleCnt="1">
        <dgm:presLayoutVars>
          <dgm:bulletEnabled val="1"/>
        </dgm:presLayoutVars>
      </dgm:prSet>
      <dgm:spPr/>
    </dgm:pt>
  </dgm:ptLst>
  <dgm:cxnLst>
    <dgm:cxn modelId="{5835AF57-2D42-43D8-8441-703730383B7A}" srcId="{4A673B72-F51C-4DD1-BC8B-9FB4FD6EABB0}" destId="{AC12A46E-AC6A-4B14-9BA9-675BA495ABD7}" srcOrd="0" destOrd="0" parTransId="{F05C4063-B655-4114-A984-25AD9351AF0E}" sibTransId="{E8185B1F-DCB6-4427-AF98-0C92D6905699}"/>
    <dgm:cxn modelId="{B580C57A-391B-460A-B126-0962FA4E674C}" type="presOf" srcId="{4A673B72-F51C-4DD1-BC8B-9FB4FD6EABB0}" destId="{A26D226D-BC36-4D6C-B8DB-393D583DCF1D}" srcOrd="0" destOrd="0" presId="urn:microsoft.com/office/officeart/2005/8/layout/cycle2"/>
    <dgm:cxn modelId="{461B2495-AE1B-4D2C-BB8B-6B09E5EEE0EF}" type="presOf" srcId="{AC12A46E-AC6A-4B14-9BA9-675BA495ABD7}" destId="{5F9C13AF-E702-40E9-9576-A246E74B743D}" srcOrd="0" destOrd="0" presId="urn:microsoft.com/office/officeart/2005/8/layout/cycle2"/>
    <dgm:cxn modelId="{91669F44-E9FC-4E83-8F54-41964B645BB5}" type="presParOf" srcId="{A26D226D-BC36-4D6C-B8DB-393D583DCF1D}" destId="{5F9C13AF-E702-40E9-9576-A246E74B743D}" srcOrd="0" destOrd="0" presId="urn:microsoft.com/office/officeart/2005/8/layout/cycle2"/>
  </dgm:cxnLst>
  <dgm:bg/>
  <dgm:whole/>
  <dgm:extLst>
    <a:ext uri="http://schemas.microsoft.com/office/drawing/2008/diagram">
      <dsp:dataModelExt xmlns:dsp="http://schemas.microsoft.com/office/drawing/2008/diagram" relId="rId22"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C13AF-E702-40E9-9576-A246E74B743D}">
      <dsp:nvSpPr>
        <dsp:cNvPr id="0" name=""/>
        <dsp:cNvSpPr/>
      </dsp:nvSpPr>
      <dsp:spPr>
        <a:xfrm>
          <a:off x="79138" y="154"/>
          <a:ext cx="315630" cy="3156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a:t>
          </a:r>
        </a:p>
      </dsp:txBody>
      <dsp:txXfrm>
        <a:off x="125361" y="46377"/>
        <a:ext cx="223184" cy="2231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C13AF-E702-40E9-9576-A246E74B743D}">
      <dsp:nvSpPr>
        <dsp:cNvPr id="0" name=""/>
        <dsp:cNvSpPr/>
      </dsp:nvSpPr>
      <dsp:spPr>
        <a:xfrm>
          <a:off x="80406" y="156"/>
          <a:ext cx="320685" cy="32068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2</a:t>
          </a:r>
        </a:p>
      </dsp:txBody>
      <dsp:txXfrm>
        <a:off x="127369" y="47119"/>
        <a:ext cx="226759" cy="2267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C13AF-E702-40E9-9576-A246E74B743D}">
      <dsp:nvSpPr>
        <dsp:cNvPr id="0" name=""/>
        <dsp:cNvSpPr/>
      </dsp:nvSpPr>
      <dsp:spPr>
        <a:xfrm>
          <a:off x="80406" y="156"/>
          <a:ext cx="320685" cy="32068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3</a:t>
          </a:r>
        </a:p>
      </dsp:txBody>
      <dsp:txXfrm>
        <a:off x="127369" y="47119"/>
        <a:ext cx="226759" cy="2267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C13AF-E702-40E9-9576-A246E74B743D}">
      <dsp:nvSpPr>
        <dsp:cNvPr id="0" name=""/>
        <dsp:cNvSpPr/>
      </dsp:nvSpPr>
      <dsp:spPr>
        <a:xfrm>
          <a:off x="80406" y="156"/>
          <a:ext cx="320685" cy="32068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4</a:t>
          </a:r>
        </a:p>
      </dsp:txBody>
      <dsp:txXfrm>
        <a:off x="127369" y="47119"/>
        <a:ext cx="226759" cy="22675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91BB15-DE40-F842-8059-510BF077C15F}" type="datetimeFigureOut">
              <a:rPr lang="en-US" smtClean="0"/>
              <a:t>3/2/2020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A442AD-E810-5C4F-BBB9-F00611DA0A64}" type="slidenum">
              <a:rPr lang="en-US" smtClean="0"/>
              <a:t>‹#›</a:t>
            </a:fld>
            <a:endParaRPr lang="en-US"/>
          </a:p>
        </p:txBody>
      </p:sp>
    </p:spTree>
    <p:extLst>
      <p:ext uri="{BB962C8B-B14F-4D97-AF65-F5344CB8AC3E}">
        <p14:creationId xmlns:p14="http://schemas.microsoft.com/office/powerpoint/2010/main" val="216962110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11T00:47:06.855"/>
    </inkml:context>
    <inkml:brush xml:id="br0">
      <inkml:brushProperty name="width" value="0.35" units="cm"/>
      <inkml:brushProperty name="height" value="0.35" units="cm"/>
      <inkml:brushProperty name="color" value="#E71224"/>
      <inkml:brushProperty name="ignorePressure" value="1"/>
    </inkml:brush>
  </inkml:definitions>
  <inkml:trace contextRef="#ctx0" brushRef="#br0">0 241,'32'51,"-6"-12,2-1,2-1,1-2,2-1,4 1,60 66,-95-100,0 0,0 0,-1-1,1 1,0-1,0 1,0-1,0 0,0 0,0 0,-1 0,1 0,0 0,0 0,0-1,0 1,0 0,0-1,-1 0,1 0,0 1,0-1,-1 0,1 0,-1 0,1-1,-1 1,1 0,-1 0,0-1,1 1,-1-1,0 1,0-1,0 0,0 1,-1-1,1 0,0 0,-1 0,1 0,-1-1,9-9,38-53,3 3,3 2,2 2,3 2,44-31,-88 77,20-17,1 2,0 2,2 1,1 2,1 1,22-6,-36 18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Times" pitchFamily="-110" charset="0"/>
                <a:ea typeface="+mn-ea"/>
                <a:cs typeface="+mn-cs"/>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110" charset="0"/>
                <a:ea typeface="+mn-ea"/>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Times" pitchFamily="-110" charset="0"/>
                <a:ea typeface="+mn-ea"/>
                <a:cs typeface="+mn-cs"/>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0BA96726-B0E5-5C4D-84CE-D53510198312}" type="slidenum">
              <a:rPr lang="en-US"/>
              <a:pPr/>
              <a:t>‹#›</a:t>
            </a:fld>
            <a:endParaRPr lang="en-US"/>
          </a:p>
        </p:txBody>
      </p:sp>
    </p:spTree>
    <p:extLst>
      <p:ext uri="{BB962C8B-B14F-4D97-AF65-F5344CB8AC3E}">
        <p14:creationId xmlns:p14="http://schemas.microsoft.com/office/powerpoint/2010/main" val="29961910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10"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96726-B0E5-5C4D-84CE-D53510198312}" type="slidenum">
              <a:rPr lang="en-US" smtClean="0"/>
              <a:pPr/>
              <a:t>1</a:t>
            </a:fld>
            <a:endParaRPr lang="en-US"/>
          </a:p>
        </p:txBody>
      </p:sp>
    </p:spTree>
    <p:extLst>
      <p:ext uri="{BB962C8B-B14F-4D97-AF65-F5344CB8AC3E}">
        <p14:creationId xmlns:p14="http://schemas.microsoft.com/office/powerpoint/2010/main" val="3296453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web application can be seen as a client-server program where the client runs in a web browser (such as </a:t>
            </a:r>
            <a:r>
              <a:rPr lang="en-US" dirty="0" err="1"/>
              <a:t>firefox</a:t>
            </a:r>
            <a:r>
              <a:rPr lang="en-US" dirty="0"/>
              <a:t> or google chrome) and the data is stored and retrieved from a database server (which in our case that is </a:t>
            </a:r>
            <a:r>
              <a:rPr lang="en-US" dirty="0" err="1"/>
              <a:t>postgresql</a:t>
            </a:r>
            <a:r>
              <a:rPr lang="en-US" dirty="0"/>
              <a:t>). Last week we learnt JDBC. This week, we’ll run a working sample web application that uses our database server PostgreSQL, uses an Apache Tomcat web server and displays information on the client machine using java servlets and client side programming languages such as html. </a:t>
            </a:r>
            <a:r>
              <a:rPr lang="en-US" altLang="zh-CN" dirty="0"/>
              <a:t>The demo I showed you today is a login application.</a:t>
            </a:r>
            <a:r>
              <a:rPr lang="en-US" dirty="0"/>
              <a:t> </a:t>
            </a:r>
          </a:p>
          <a:p>
            <a:endParaRPr lang="en-US" dirty="0"/>
          </a:p>
          <a:p>
            <a:endParaRPr lang="en-US" dirty="0"/>
          </a:p>
          <a:p>
            <a:r>
              <a:rPr lang="en-US" dirty="0"/>
              <a:t>Web Server -</a:t>
            </a:r>
          </a:p>
          <a:p>
            <a:r>
              <a:rPr lang="en-US" dirty="0"/>
              <a:t>Server on which your website is hosted. This server will have installed web servers such as IIS, apache, etc.</a:t>
            </a:r>
          </a:p>
          <a:p>
            <a:r>
              <a:rPr lang="en-US" dirty="0"/>
              <a:t>Application Server -</a:t>
            </a:r>
          </a:p>
          <a:p>
            <a:r>
              <a:rPr lang="en-US" dirty="0"/>
              <a:t>Server on which your created applications which are utilizing your database, web service, etc. This application server will host business layer (wrapped with web services), scheduled jobs, windows services, etc.</a:t>
            </a:r>
          </a:p>
          <a:p>
            <a:r>
              <a:rPr lang="en-US" dirty="0"/>
              <a:t>Database Server -</a:t>
            </a:r>
          </a:p>
          <a:p>
            <a:r>
              <a:rPr lang="en-US" dirty="0"/>
              <a:t>Database server will have your one or more database hosted such as Oracle, </a:t>
            </a:r>
            <a:r>
              <a:rPr lang="en-US" dirty="0" err="1"/>
              <a:t>Sql</a:t>
            </a:r>
            <a:r>
              <a:rPr lang="en-US" dirty="0"/>
              <a:t> Server, </a:t>
            </a:r>
            <a:r>
              <a:rPr lang="en-US" dirty="0" err="1"/>
              <a:t>MySql</a:t>
            </a:r>
            <a:r>
              <a:rPr lang="en-US" dirty="0"/>
              <a:t>, etc.</a:t>
            </a:r>
          </a:p>
          <a:p>
            <a:endParaRPr lang="en-US" dirty="0"/>
          </a:p>
        </p:txBody>
      </p:sp>
      <p:sp>
        <p:nvSpPr>
          <p:cNvPr id="4" name="Slide Number Placeholder 3"/>
          <p:cNvSpPr>
            <a:spLocks noGrp="1"/>
          </p:cNvSpPr>
          <p:nvPr>
            <p:ph type="sldNum" sz="quarter" idx="5"/>
          </p:nvPr>
        </p:nvSpPr>
        <p:spPr/>
        <p:txBody>
          <a:bodyPr/>
          <a:lstStyle/>
          <a:p>
            <a:fld id="{0BA96726-B0E5-5C4D-84CE-D53510198312}" type="slidenum">
              <a:rPr lang="en-US" smtClean="0"/>
              <a:pPr/>
              <a:t>3</a:t>
            </a:fld>
            <a:endParaRPr lang="en-US"/>
          </a:p>
        </p:txBody>
      </p:sp>
    </p:spTree>
    <p:extLst>
      <p:ext uri="{BB962C8B-B14F-4D97-AF65-F5344CB8AC3E}">
        <p14:creationId xmlns:p14="http://schemas.microsoft.com/office/powerpoint/2010/main" val="133802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Model View Controller is an is an architectural pattern that divides an application into three interconnected parts.</a:t>
            </a:r>
          </a:p>
          <a:p>
            <a:endParaRPr lang="en-US" dirty="0"/>
          </a:p>
          <a:p>
            <a:r>
              <a:rPr lang="en-US" dirty="0"/>
              <a:t>Components</a:t>
            </a:r>
          </a:p>
          <a:p>
            <a:r>
              <a:rPr lang="en-US" dirty="0"/>
              <a:t>The model is the central component of the pattern. It expresses the application's behavior in terms of the problem domain, independent of the user interface.[6] It directly manages the data, logic and rules of the application.</a:t>
            </a:r>
          </a:p>
          <a:p>
            <a:endParaRPr lang="en-US" dirty="0"/>
          </a:p>
          <a:p>
            <a:r>
              <a:rPr lang="en-US" dirty="0"/>
              <a:t>A view can be any output representation of information</a:t>
            </a:r>
          </a:p>
          <a:p>
            <a:endParaRPr lang="en-US" dirty="0"/>
          </a:p>
          <a:p>
            <a:r>
              <a:rPr lang="en-US" dirty="0"/>
              <a:t>The third part or section, the controller, accepts input and converts it to commands for the model or view.</a:t>
            </a:r>
          </a:p>
          <a:p>
            <a:endParaRPr lang="en-US" dirty="0"/>
          </a:p>
        </p:txBody>
      </p:sp>
      <p:sp>
        <p:nvSpPr>
          <p:cNvPr id="4" name="Slide Number Placeholder 3"/>
          <p:cNvSpPr>
            <a:spLocks noGrp="1"/>
          </p:cNvSpPr>
          <p:nvPr>
            <p:ph type="sldNum" sz="quarter" idx="5"/>
          </p:nvPr>
        </p:nvSpPr>
        <p:spPr/>
        <p:txBody>
          <a:bodyPr/>
          <a:lstStyle/>
          <a:p>
            <a:fld id="{0BA96726-B0E5-5C4D-84CE-D53510198312}" type="slidenum">
              <a:rPr lang="en-US" smtClean="0"/>
              <a:pPr/>
              <a:t>4</a:t>
            </a:fld>
            <a:endParaRPr lang="en-US"/>
          </a:p>
        </p:txBody>
      </p:sp>
    </p:spTree>
    <p:extLst>
      <p:ext uri="{BB962C8B-B14F-4D97-AF65-F5344CB8AC3E}">
        <p14:creationId xmlns:p14="http://schemas.microsoft.com/office/powerpoint/2010/main" val="3917299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5</a:t>
            </a:fld>
            <a:endParaRPr lang="en-US"/>
          </a:p>
        </p:txBody>
      </p:sp>
    </p:spTree>
    <p:extLst>
      <p:ext uri="{BB962C8B-B14F-4D97-AF65-F5344CB8AC3E}">
        <p14:creationId xmlns:p14="http://schemas.microsoft.com/office/powerpoint/2010/main" val="132169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A96726-B0E5-5C4D-84CE-D53510198312}" type="slidenum">
              <a:rPr lang="en-US" smtClean="0"/>
              <a:pPr/>
              <a:t>10</a:t>
            </a:fld>
            <a:endParaRPr lang="en-US"/>
          </a:p>
        </p:txBody>
      </p:sp>
    </p:spTree>
    <p:extLst>
      <p:ext uri="{BB962C8B-B14F-4D97-AF65-F5344CB8AC3E}">
        <p14:creationId xmlns:p14="http://schemas.microsoft.com/office/powerpoint/2010/main" val="1787818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alphaModFix amt="0"/>
          </a:blip>
          <a:srcRect/>
          <a:stretch>
            <a:fillRect/>
          </a:stretch>
        </a:blipFill>
        <a:effectLst/>
      </p:bgPr>
    </p:bg>
    <p:spTree>
      <p:nvGrpSpPr>
        <p:cNvPr id="1" name=""/>
        <p:cNvGrpSpPr/>
        <p:nvPr/>
      </p:nvGrpSpPr>
      <p:grpSpPr>
        <a:xfrm>
          <a:off x="0" y="0"/>
          <a:ext cx="0" cy="0"/>
          <a:chOff x="0" y="0"/>
          <a:chExt cx="0" cy="0"/>
        </a:xfrm>
      </p:grpSpPr>
      <p:pic>
        <p:nvPicPr>
          <p:cNvPr id="5" name="Picture 4"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9" name="Rectangle 8"/>
          <p:cNvSpPr/>
          <p:nvPr userDrawn="1"/>
        </p:nvSpPr>
        <p:spPr bwMode="auto">
          <a:xfrm>
            <a:off x="0" y="5768214"/>
            <a:ext cx="9144000"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sp>
        <p:nvSpPr>
          <p:cNvPr id="10"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dirty="0" err="1">
                <a:solidFill>
                  <a:srgbClr val="A69C95"/>
                </a:solidFill>
              </a:rPr>
              <a:t>uOttawa.ca</a:t>
            </a:r>
            <a:endParaRPr lang="en-US" dirty="0">
              <a:solidFill>
                <a:srgbClr val="A69C95"/>
              </a:solidFill>
            </a:endParaRPr>
          </a:p>
        </p:txBody>
      </p:sp>
      <p:pic>
        <p:nvPicPr>
          <p:cNvPr id="11" name="Picture 10"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pic>
        <p:nvPicPr>
          <p:cNvPr id="7" name="Picture 6" descr="FMFM_CORP_FOOTER.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3729" y="6650864"/>
            <a:ext cx="9171460" cy="214001"/>
          </a:xfrm>
          <a:prstGeom prst="rect">
            <a:avLst/>
          </a:prstGeom>
        </p:spPr>
      </p:pic>
    </p:spTree>
    <p:extLst>
      <p:ext uri="{BB962C8B-B14F-4D97-AF65-F5344CB8AC3E}">
        <p14:creationId xmlns:p14="http://schemas.microsoft.com/office/powerpoint/2010/main" val="3525191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fr-CA"/>
              <a:t>Click to edit Master text styles</a:t>
            </a:r>
          </a:p>
          <a:p>
            <a:pPr lvl="1"/>
            <a:r>
              <a:rPr lang="fr-CA"/>
              <a:t>Second level</a:t>
            </a:r>
          </a:p>
          <a:p>
            <a:pPr lvl="2"/>
            <a:r>
              <a:rPr lang="fr-CA"/>
              <a:t>Third level</a:t>
            </a:r>
          </a:p>
          <a:p>
            <a:pPr lvl="3"/>
            <a:r>
              <a:rPr lang="fr-CA"/>
              <a:t>Fourth level</a:t>
            </a:r>
          </a:p>
          <a:p>
            <a:pPr lvl="4"/>
            <a:r>
              <a:rPr lang="fr-CA"/>
              <a:t>Fifth level</a:t>
            </a:r>
            <a:endParaRPr lang="en-US"/>
          </a:p>
        </p:txBody>
      </p:sp>
      <p:pic>
        <p:nvPicPr>
          <p:cNvPr id="6" name="Picture 5" descr="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10" name="Rectangle 9"/>
          <p:cNvSpPr/>
          <p:nvPr userDrawn="1"/>
        </p:nvSpPr>
        <p:spPr bwMode="auto">
          <a:xfrm>
            <a:off x="0" y="5768214"/>
            <a:ext cx="9144000"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sp>
        <p:nvSpPr>
          <p:cNvPr id="11"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dirty="0" err="1">
                <a:solidFill>
                  <a:srgbClr val="A69C95"/>
                </a:solidFill>
              </a:rPr>
              <a:t>uOttawa.ca</a:t>
            </a:r>
            <a:endParaRPr lang="en-US" dirty="0">
              <a:solidFill>
                <a:srgbClr val="A69C95"/>
              </a:solidFill>
            </a:endParaRPr>
          </a:p>
        </p:txBody>
      </p:sp>
      <p:pic>
        <p:nvPicPr>
          <p:cNvPr id="12" name="Picture 11" descr="uOttawa_HOR_WG7.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pic>
        <p:nvPicPr>
          <p:cNvPr id="13" name="Picture 12" descr="FMFM_CORP_FOOTER.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729" y="6650864"/>
            <a:ext cx="9171460" cy="214001"/>
          </a:xfrm>
          <a:prstGeom prst="rect">
            <a:avLst/>
          </a:prstGeom>
        </p:spPr>
      </p:pic>
    </p:spTree>
    <p:extLst>
      <p:ext uri="{BB962C8B-B14F-4D97-AF65-F5344CB8AC3E}">
        <p14:creationId xmlns:p14="http://schemas.microsoft.com/office/powerpoint/2010/main" val="344392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029200"/>
          </a:xfrm>
        </p:spPr>
        <p:txBody>
          <a:bodyPr vert="eaVert"/>
          <a:lstStyle/>
          <a:p>
            <a:r>
              <a:rPr lang="fr-CA"/>
              <a:t>Click to edit Master title style</a:t>
            </a:r>
            <a:endParaRPr lang="en-US"/>
          </a:p>
        </p:txBody>
      </p:sp>
      <p:sp>
        <p:nvSpPr>
          <p:cNvPr id="3" name="Vertical Text Placeholder 2"/>
          <p:cNvSpPr>
            <a:spLocks noGrp="1"/>
          </p:cNvSpPr>
          <p:nvPr>
            <p:ph type="body" orient="vert" idx="1"/>
          </p:nvPr>
        </p:nvSpPr>
        <p:spPr>
          <a:xfrm>
            <a:off x="685800" y="381000"/>
            <a:ext cx="5676900" cy="5029200"/>
          </a:xfrm>
        </p:spPr>
        <p:txBody>
          <a:bodyPr vert="eaVert"/>
          <a:lstStyle/>
          <a:p>
            <a:pPr lvl="0"/>
            <a:r>
              <a:rPr lang="fr-CA"/>
              <a:t>Click to edit Master text styles</a:t>
            </a:r>
          </a:p>
          <a:p>
            <a:pPr lvl="1"/>
            <a:r>
              <a:rPr lang="fr-CA"/>
              <a:t>Second level</a:t>
            </a:r>
          </a:p>
          <a:p>
            <a:pPr lvl="2"/>
            <a:r>
              <a:rPr lang="fr-CA"/>
              <a:t>Third level</a:t>
            </a:r>
          </a:p>
          <a:p>
            <a:pPr lvl="3"/>
            <a:r>
              <a:rPr lang="fr-CA"/>
              <a:t>Fourth level</a:t>
            </a:r>
          </a:p>
          <a:p>
            <a:pPr lvl="4"/>
            <a:r>
              <a:rPr lang="fr-CA"/>
              <a:t>Fifth level</a:t>
            </a:r>
            <a:endParaRPr lang="en-US"/>
          </a:p>
        </p:txBody>
      </p:sp>
      <p:pic>
        <p:nvPicPr>
          <p:cNvPr id="6" name="Picture 5" descr="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10" name="Rectangle 9"/>
          <p:cNvSpPr/>
          <p:nvPr userDrawn="1"/>
        </p:nvSpPr>
        <p:spPr bwMode="auto">
          <a:xfrm>
            <a:off x="0" y="5768214"/>
            <a:ext cx="9144000"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sp>
        <p:nvSpPr>
          <p:cNvPr id="11"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dirty="0" err="1">
                <a:solidFill>
                  <a:srgbClr val="A69C95"/>
                </a:solidFill>
              </a:rPr>
              <a:t>uOttawa.ca</a:t>
            </a:r>
            <a:endParaRPr lang="en-US" dirty="0">
              <a:solidFill>
                <a:srgbClr val="A69C95"/>
              </a:solidFill>
            </a:endParaRPr>
          </a:p>
        </p:txBody>
      </p:sp>
      <p:pic>
        <p:nvPicPr>
          <p:cNvPr id="12" name="Picture 11" descr="uOttawa_HOR_WG7.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pic>
        <p:nvPicPr>
          <p:cNvPr id="13" name="Picture 12" descr="FMFM_CORP_FOOTER.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729" y="6650864"/>
            <a:ext cx="9171460" cy="214001"/>
          </a:xfrm>
          <a:prstGeom prst="rect">
            <a:avLst/>
          </a:prstGeom>
        </p:spPr>
      </p:pic>
    </p:spTree>
    <p:extLst>
      <p:ext uri="{BB962C8B-B14F-4D97-AF65-F5344CB8AC3E}">
        <p14:creationId xmlns:p14="http://schemas.microsoft.com/office/powerpoint/2010/main" val="1348269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1"/>
          <p:cNvSpPr>
            <a:spLocks noGrp="1"/>
          </p:cNvSpPr>
          <p:nvPr>
            <p:ph type="title"/>
          </p:nvPr>
        </p:nvSpPr>
        <p:spPr>
          <a:xfrm>
            <a:off x="412750" y="692696"/>
            <a:ext cx="7774632" cy="864096"/>
          </a:xfrm>
        </p:spPr>
        <p:txBody>
          <a:bodyPr/>
          <a:lstStyle/>
          <a:p>
            <a:endParaRPr lang="en-US" b="1" dirty="0"/>
          </a:p>
        </p:txBody>
      </p:sp>
      <p:sp>
        <p:nvSpPr>
          <p:cNvPr id="11" name="Content Placeholder 2"/>
          <p:cNvSpPr>
            <a:spLocks noGrp="1"/>
          </p:cNvSpPr>
          <p:nvPr>
            <p:ph idx="1"/>
          </p:nvPr>
        </p:nvSpPr>
        <p:spPr>
          <a:xfrm>
            <a:off x="395536" y="1700808"/>
            <a:ext cx="7772400" cy="3753544"/>
          </a:xfrm>
        </p:spPr>
        <p:txBody>
          <a:bodyPr/>
          <a:lstStyle/>
          <a:p>
            <a:endParaRPr lang="en-US" dirty="0"/>
          </a:p>
        </p:txBody>
      </p:sp>
      <p:pic>
        <p:nvPicPr>
          <p:cNvPr id="14" name="Picture 13" descr="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13" name="Rectangle 12"/>
          <p:cNvSpPr/>
          <p:nvPr userDrawn="1"/>
        </p:nvSpPr>
        <p:spPr bwMode="auto">
          <a:xfrm>
            <a:off x="0" y="5768214"/>
            <a:ext cx="9144000"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sp>
        <p:nvSpPr>
          <p:cNvPr id="17"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dirty="0" err="1">
                <a:solidFill>
                  <a:srgbClr val="A69C95"/>
                </a:solidFill>
              </a:rPr>
              <a:t>uOttawa.ca</a:t>
            </a:r>
            <a:endParaRPr lang="en-US" dirty="0">
              <a:solidFill>
                <a:srgbClr val="A69C95"/>
              </a:solidFill>
            </a:endParaRPr>
          </a:p>
        </p:txBody>
      </p:sp>
      <p:pic>
        <p:nvPicPr>
          <p:cNvPr id="18" name="Picture 17" descr="uOttawa_HOR_WG7.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pic>
        <p:nvPicPr>
          <p:cNvPr id="9" name="Picture 8" descr="FMFM_CORP_FOOTER.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729" y="6650864"/>
            <a:ext cx="9171460" cy="214001"/>
          </a:xfrm>
          <a:prstGeom prst="rect">
            <a:avLst/>
          </a:prstGeom>
        </p:spPr>
      </p:pic>
    </p:spTree>
    <p:extLst>
      <p:ext uri="{BB962C8B-B14F-4D97-AF65-F5344CB8AC3E}">
        <p14:creationId xmlns:p14="http://schemas.microsoft.com/office/powerpoint/2010/main" val="303664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281115"/>
            <a:ext cx="7772400" cy="1362075"/>
          </a:xfrm>
        </p:spPr>
        <p:txBody>
          <a:bodyPr anchor="t"/>
          <a:lstStyle>
            <a:lvl1pPr algn="l">
              <a:defRPr sz="4000" b="1" cap="all"/>
            </a:lvl1pPr>
          </a:lstStyle>
          <a:p>
            <a:r>
              <a:rPr lang="fr-CA"/>
              <a:t>Click to edit Master title style</a:t>
            </a:r>
            <a:endParaRPr lang="en-US" dirty="0"/>
          </a:p>
        </p:txBody>
      </p:sp>
      <p:sp>
        <p:nvSpPr>
          <p:cNvPr id="3" name="Text Placeholder 2"/>
          <p:cNvSpPr>
            <a:spLocks noGrp="1"/>
          </p:cNvSpPr>
          <p:nvPr>
            <p:ph type="body" idx="1"/>
          </p:nvPr>
        </p:nvSpPr>
        <p:spPr>
          <a:xfrm>
            <a:off x="722313" y="278092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CA"/>
              <a:t>Click to edit Master text styles</a:t>
            </a:r>
          </a:p>
        </p:txBody>
      </p:sp>
      <p:pic>
        <p:nvPicPr>
          <p:cNvPr id="6" name="Picture 5" descr="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10" name="Rectangle 9"/>
          <p:cNvSpPr/>
          <p:nvPr userDrawn="1"/>
        </p:nvSpPr>
        <p:spPr bwMode="auto">
          <a:xfrm>
            <a:off x="0" y="5768214"/>
            <a:ext cx="9144000"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sp>
        <p:nvSpPr>
          <p:cNvPr id="11"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dirty="0" err="1">
                <a:solidFill>
                  <a:srgbClr val="A69C95"/>
                </a:solidFill>
              </a:rPr>
              <a:t>uOttawa.ca</a:t>
            </a:r>
            <a:endParaRPr lang="en-US" dirty="0">
              <a:solidFill>
                <a:srgbClr val="A69C95"/>
              </a:solidFill>
            </a:endParaRPr>
          </a:p>
        </p:txBody>
      </p:sp>
      <p:pic>
        <p:nvPicPr>
          <p:cNvPr id="12" name="Picture 11" descr="uOttawa_HOR_WG7.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pic>
        <p:nvPicPr>
          <p:cNvPr id="13" name="Picture 12" descr="FMFM_CORP_FOOTER.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729" y="6650864"/>
            <a:ext cx="9171460" cy="214001"/>
          </a:xfrm>
          <a:prstGeom prst="rect">
            <a:avLst/>
          </a:prstGeom>
        </p:spPr>
      </p:pic>
    </p:spTree>
    <p:extLst>
      <p:ext uri="{BB962C8B-B14F-4D97-AF65-F5344CB8AC3E}">
        <p14:creationId xmlns:p14="http://schemas.microsoft.com/office/powerpoint/2010/main" val="413731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Click to edit Master title style</a:t>
            </a:r>
            <a:endParaRPr lang="en-US"/>
          </a:p>
        </p:txBody>
      </p:sp>
      <p:sp>
        <p:nvSpPr>
          <p:cNvPr id="3" name="Content Placeholder 2"/>
          <p:cNvSpPr>
            <a:spLocks noGrp="1"/>
          </p:cNvSpPr>
          <p:nvPr>
            <p:ph sz="half" idx="1"/>
          </p:nvPr>
        </p:nvSpPr>
        <p:spPr>
          <a:xfrm>
            <a:off x="685800" y="1524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a:t>Click to edit Master text styles</a:t>
            </a:r>
          </a:p>
          <a:p>
            <a:pPr lvl="1"/>
            <a:r>
              <a:rPr lang="fr-CA"/>
              <a:t>Second level</a:t>
            </a:r>
          </a:p>
          <a:p>
            <a:pPr lvl="2"/>
            <a:r>
              <a:rPr lang="fr-CA"/>
              <a:t>Third level</a:t>
            </a:r>
          </a:p>
          <a:p>
            <a:pPr lvl="3"/>
            <a:r>
              <a:rPr lang="fr-CA"/>
              <a:t>Fourth level</a:t>
            </a:r>
          </a:p>
          <a:p>
            <a:pPr lvl="4"/>
            <a:r>
              <a:rPr lang="fr-CA"/>
              <a:t>Fifth level</a:t>
            </a:r>
            <a:endParaRPr lang="en-US"/>
          </a:p>
        </p:txBody>
      </p:sp>
      <p:sp>
        <p:nvSpPr>
          <p:cNvPr id="4" name="Content Placeholder 3"/>
          <p:cNvSpPr>
            <a:spLocks noGrp="1"/>
          </p:cNvSpPr>
          <p:nvPr>
            <p:ph sz="half" idx="2"/>
          </p:nvPr>
        </p:nvSpPr>
        <p:spPr>
          <a:xfrm>
            <a:off x="4648200" y="1524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a:t>Click to edit Master text styles</a:t>
            </a:r>
          </a:p>
          <a:p>
            <a:pPr lvl="1"/>
            <a:r>
              <a:rPr lang="fr-CA"/>
              <a:t>Second level</a:t>
            </a:r>
          </a:p>
          <a:p>
            <a:pPr lvl="2"/>
            <a:r>
              <a:rPr lang="fr-CA"/>
              <a:t>Third level</a:t>
            </a:r>
          </a:p>
          <a:p>
            <a:pPr lvl="3"/>
            <a:r>
              <a:rPr lang="fr-CA"/>
              <a:t>Fourth level</a:t>
            </a:r>
          </a:p>
          <a:p>
            <a:pPr lvl="4"/>
            <a:r>
              <a:rPr lang="fr-CA"/>
              <a:t>Fifth level</a:t>
            </a:r>
            <a:endParaRPr lang="en-US"/>
          </a:p>
        </p:txBody>
      </p:sp>
      <p:pic>
        <p:nvPicPr>
          <p:cNvPr id="7" name="Picture 6" descr="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11" name="Rectangle 10"/>
          <p:cNvSpPr/>
          <p:nvPr userDrawn="1"/>
        </p:nvSpPr>
        <p:spPr bwMode="auto">
          <a:xfrm>
            <a:off x="0" y="5768214"/>
            <a:ext cx="9144000"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sp>
        <p:nvSpPr>
          <p:cNvPr id="12"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dirty="0" err="1">
                <a:solidFill>
                  <a:srgbClr val="A69C95"/>
                </a:solidFill>
              </a:rPr>
              <a:t>uOttawa.ca</a:t>
            </a:r>
            <a:endParaRPr lang="en-US" dirty="0">
              <a:solidFill>
                <a:srgbClr val="A69C95"/>
              </a:solidFill>
            </a:endParaRPr>
          </a:p>
        </p:txBody>
      </p:sp>
      <p:pic>
        <p:nvPicPr>
          <p:cNvPr id="13" name="Picture 12" descr="uOttawa_HOR_WG7.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pic>
        <p:nvPicPr>
          <p:cNvPr id="14" name="Picture 13" descr="FMFM_CORP_FOOTER.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729" y="6650864"/>
            <a:ext cx="9171460" cy="214001"/>
          </a:xfrm>
          <a:prstGeom prst="rect">
            <a:avLst/>
          </a:prstGeom>
        </p:spPr>
      </p:pic>
    </p:spTree>
    <p:extLst>
      <p:ext uri="{BB962C8B-B14F-4D97-AF65-F5344CB8AC3E}">
        <p14:creationId xmlns:p14="http://schemas.microsoft.com/office/powerpoint/2010/main" val="180573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fr-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a:t>Click to edit Master text styles</a:t>
            </a:r>
          </a:p>
          <a:p>
            <a:pPr lvl="1"/>
            <a:r>
              <a:rPr lang="fr-CA"/>
              <a:t>Second level</a:t>
            </a:r>
          </a:p>
          <a:p>
            <a:pPr lvl="2"/>
            <a:r>
              <a:rPr lang="fr-CA"/>
              <a:t>Third level</a:t>
            </a:r>
          </a:p>
          <a:p>
            <a:pPr lvl="3"/>
            <a:r>
              <a:rPr lang="fr-CA"/>
              <a:t>Fourth level</a:t>
            </a:r>
          </a:p>
          <a:p>
            <a:pPr lvl="4"/>
            <a:r>
              <a:rPr lang="fr-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a:t>Click to edit Master text styles</a:t>
            </a:r>
          </a:p>
          <a:p>
            <a:pPr lvl="1"/>
            <a:r>
              <a:rPr lang="fr-CA"/>
              <a:t>Second level</a:t>
            </a:r>
          </a:p>
          <a:p>
            <a:pPr lvl="2"/>
            <a:r>
              <a:rPr lang="fr-CA"/>
              <a:t>Third level</a:t>
            </a:r>
          </a:p>
          <a:p>
            <a:pPr lvl="3"/>
            <a:r>
              <a:rPr lang="fr-CA"/>
              <a:t>Fourth level</a:t>
            </a:r>
          </a:p>
          <a:p>
            <a:pPr lvl="4"/>
            <a:r>
              <a:rPr lang="fr-CA"/>
              <a:t>Fifth level</a:t>
            </a:r>
            <a:endParaRPr lang="en-US"/>
          </a:p>
        </p:txBody>
      </p:sp>
      <p:pic>
        <p:nvPicPr>
          <p:cNvPr id="9" name="Picture 8" descr="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13" name="Rectangle 12"/>
          <p:cNvSpPr/>
          <p:nvPr userDrawn="1"/>
        </p:nvSpPr>
        <p:spPr bwMode="auto">
          <a:xfrm>
            <a:off x="0" y="5768214"/>
            <a:ext cx="9144000"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sp>
        <p:nvSpPr>
          <p:cNvPr id="14"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dirty="0" err="1">
                <a:solidFill>
                  <a:srgbClr val="A69C95"/>
                </a:solidFill>
              </a:rPr>
              <a:t>uOttawa.ca</a:t>
            </a:r>
            <a:endParaRPr lang="en-US" dirty="0">
              <a:solidFill>
                <a:srgbClr val="A69C95"/>
              </a:solidFill>
            </a:endParaRPr>
          </a:p>
        </p:txBody>
      </p:sp>
      <p:pic>
        <p:nvPicPr>
          <p:cNvPr id="15" name="Picture 14" descr="uOttawa_HOR_WG7.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pic>
        <p:nvPicPr>
          <p:cNvPr id="16" name="Picture 15" descr="FMFM_CORP_FOOTER.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729" y="6650864"/>
            <a:ext cx="9171460" cy="214001"/>
          </a:xfrm>
          <a:prstGeom prst="rect">
            <a:avLst/>
          </a:prstGeom>
        </p:spPr>
      </p:pic>
    </p:spTree>
    <p:extLst>
      <p:ext uri="{BB962C8B-B14F-4D97-AF65-F5344CB8AC3E}">
        <p14:creationId xmlns:p14="http://schemas.microsoft.com/office/powerpoint/2010/main" val="3972345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Click to edit Master title style</a:t>
            </a:r>
            <a:endParaRPr lang="en-US"/>
          </a:p>
        </p:txBody>
      </p:sp>
      <p:pic>
        <p:nvPicPr>
          <p:cNvPr id="5" name="Picture 4" descr="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9" name="Rectangle 8"/>
          <p:cNvSpPr/>
          <p:nvPr userDrawn="1"/>
        </p:nvSpPr>
        <p:spPr bwMode="auto">
          <a:xfrm>
            <a:off x="0" y="5768214"/>
            <a:ext cx="9144000"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sp>
        <p:nvSpPr>
          <p:cNvPr id="10"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dirty="0" err="1">
                <a:solidFill>
                  <a:srgbClr val="A69C95"/>
                </a:solidFill>
              </a:rPr>
              <a:t>uOttawa.ca</a:t>
            </a:r>
            <a:endParaRPr lang="en-US" dirty="0">
              <a:solidFill>
                <a:srgbClr val="A69C95"/>
              </a:solidFill>
            </a:endParaRPr>
          </a:p>
        </p:txBody>
      </p:sp>
      <p:pic>
        <p:nvPicPr>
          <p:cNvPr id="11" name="Picture 10" descr="uOttawa_HOR_WG7.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pic>
        <p:nvPicPr>
          <p:cNvPr id="12" name="Picture 11" descr="FMFM_CORP_FOOTER.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729" y="6650864"/>
            <a:ext cx="9171460" cy="214001"/>
          </a:xfrm>
          <a:prstGeom prst="rect">
            <a:avLst/>
          </a:prstGeom>
        </p:spPr>
      </p:pic>
    </p:spTree>
    <p:extLst>
      <p:ext uri="{BB962C8B-B14F-4D97-AF65-F5344CB8AC3E}">
        <p14:creationId xmlns:p14="http://schemas.microsoft.com/office/powerpoint/2010/main" val="22900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3" descr="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8" name="Rectangle 7"/>
          <p:cNvSpPr/>
          <p:nvPr userDrawn="1"/>
        </p:nvSpPr>
        <p:spPr bwMode="auto">
          <a:xfrm>
            <a:off x="0" y="5768214"/>
            <a:ext cx="9144000"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sp>
        <p:nvSpPr>
          <p:cNvPr id="9"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dirty="0" err="1">
                <a:solidFill>
                  <a:srgbClr val="A69C95"/>
                </a:solidFill>
              </a:rPr>
              <a:t>uOttawa.ca</a:t>
            </a:r>
            <a:endParaRPr lang="en-US" dirty="0">
              <a:solidFill>
                <a:srgbClr val="A69C95"/>
              </a:solidFill>
            </a:endParaRPr>
          </a:p>
        </p:txBody>
      </p:sp>
      <p:pic>
        <p:nvPicPr>
          <p:cNvPr id="10" name="Picture 9" descr="uOttawa_HOR_WG7.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pic>
        <p:nvPicPr>
          <p:cNvPr id="11" name="Picture 10" descr="FMFM_CORP_FOOTER.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729" y="6650864"/>
            <a:ext cx="9171460" cy="214001"/>
          </a:xfrm>
          <a:prstGeom prst="rect">
            <a:avLst/>
          </a:prstGeom>
        </p:spPr>
      </p:pic>
    </p:spTree>
    <p:extLst>
      <p:ext uri="{BB962C8B-B14F-4D97-AF65-F5344CB8AC3E}">
        <p14:creationId xmlns:p14="http://schemas.microsoft.com/office/powerpoint/2010/main" val="349374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3008313" cy="1162050"/>
          </a:xfrm>
        </p:spPr>
        <p:txBody>
          <a:bodyPr anchor="b"/>
          <a:lstStyle>
            <a:lvl1pPr algn="l">
              <a:defRPr sz="2000" b="1"/>
            </a:lvl1pPr>
          </a:lstStyle>
          <a:p>
            <a:r>
              <a:rPr lang="fr-CA" dirty="0"/>
              <a:t>Click to </a:t>
            </a:r>
            <a:r>
              <a:rPr lang="fr-CA" dirty="0" err="1"/>
              <a:t>edit</a:t>
            </a:r>
            <a:r>
              <a:rPr lang="fr-CA" dirty="0"/>
              <a:t> Master </a:t>
            </a:r>
            <a:r>
              <a:rPr lang="fr-CA" dirty="0" err="1"/>
              <a:t>title</a:t>
            </a:r>
            <a:r>
              <a:rPr lang="fr-CA" dirty="0"/>
              <a:t> style</a:t>
            </a:r>
            <a:endParaRPr lang="en-US" dirty="0"/>
          </a:p>
        </p:txBody>
      </p:sp>
      <p:sp>
        <p:nvSpPr>
          <p:cNvPr id="3" name="Content Placeholder 2"/>
          <p:cNvSpPr>
            <a:spLocks noGrp="1"/>
          </p:cNvSpPr>
          <p:nvPr>
            <p:ph idx="1"/>
          </p:nvPr>
        </p:nvSpPr>
        <p:spPr>
          <a:xfrm>
            <a:off x="3575050" y="404665"/>
            <a:ext cx="5111750" cy="547260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dirty="0"/>
              <a:t>Click to </a:t>
            </a:r>
            <a:r>
              <a:rPr lang="fr-CA" dirty="0" err="1"/>
              <a:t>edit</a:t>
            </a:r>
            <a:r>
              <a:rPr lang="fr-CA" dirty="0"/>
              <a:t> Master </a:t>
            </a:r>
            <a:r>
              <a:rPr lang="fr-CA" dirty="0" err="1"/>
              <a:t>text</a:t>
            </a:r>
            <a:r>
              <a:rPr lang="fr-CA" dirty="0"/>
              <a:t> styles</a:t>
            </a:r>
          </a:p>
          <a:p>
            <a:pPr lvl="1"/>
            <a:r>
              <a:rPr lang="fr-CA" dirty="0"/>
              <a:t>Second </a:t>
            </a:r>
            <a:r>
              <a:rPr lang="fr-CA" dirty="0" err="1"/>
              <a:t>level</a:t>
            </a:r>
            <a:endParaRPr lang="fr-CA" dirty="0"/>
          </a:p>
          <a:p>
            <a:pPr lvl="2"/>
            <a:r>
              <a:rPr lang="fr-CA" dirty="0" err="1"/>
              <a:t>Third</a:t>
            </a:r>
            <a:r>
              <a:rPr lang="fr-CA" dirty="0"/>
              <a:t> </a:t>
            </a:r>
            <a:r>
              <a:rPr lang="fr-CA" dirty="0" err="1"/>
              <a:t>level</a:t>
            </a:r>
            <a:endParaRPr lang="fr-CA" dirty="0"/>
          </a:p>
          <a:p>
            <a:pPr lvl="3"/>
            <a:r>
              <a:rPr lang="fr-CA" dirty="0" err="1"/>
              <a:t>Fourth</a:t>
            </a:r>
            <a:r>
              <a:rPr lang="fr-CA" dirty="0"/>
              <a:t> </a:t>
            </a:r>
            <a:r>
              <a:rPr lang="fr-CA" dirty="0" err="1"/>
              <a:t>level</a:t>
            </a:r>
            <a:endParaRPr lang="fr-CA" dirty="0"/>
          </a:p>
          <a:p>
            <a:pPr lvl="4"/>
            <a:r>
              <a:rPr lang="fr-CA" dirty="0" err="1"/>
              <a:t>Fifth</a:t>
            </a:r>
            <a:r>
              <a:rPr lang="fr-CA" dirty="0"/>
              <a:t> </a:t>
            </a:r>
            <a:r>
              <a:rPr lang="fr-CA" dirty="0" err="1"/>
              <a:t>level</a:t>
            </a:r>
            <a:endParaRPr lang="en-US" dirty="0"/>
          </a:p>
        </p:txBody>
      </p:sp>
      <p:sp>
        <p:nvSpPr>
          <p:cNvPr id="4" name="Text Placeholder 3"/>
          <p:cNvSpPr>
            <a:spLocks noGrp="1"/>
          </p:cNvSpPr>
          <p:nvPr>
            <p:ph type="body" sz="half" idx="2"/>
          </p:nvPr>
        </p:nvSpPr>
        <p:spPr>
          <a:xfrm>
            <a:off x="457200" y="1772817"/>
            <a:ext cx="3008313" cy="41044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Click to edit Master text styles</a:t>
            </a:r>
          </a:p>
        </p:txBody>
      </p:sp>
      <p:pic>
        <p:nvPicPr>
          <p:cNvPr id="7" name="Picture 6" descr="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11" name="Rectangle 10"/>
          <p:cNvSpPr/>
          <p:nvPr userDrawn="1"/>
        </p:nvSpPr>
        <p:spPr bwMode="auto">
          <a:xfrm>
            <a:off x="0" y="5768214"/>
            <a:ext cx="9144000"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sp>
        <p:nvSpPr>
          <p:cNvPr id="12"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dirty="0" err="1">
                <a:solidFill>
                  <a:srgbClr val="A69C95"/>
                </a:solidFill>
              </a:rPr>
              <a:t>uOttawa.ca</a:t>
            </a:r>
            <a:endParaRPr lang="en-US" dirty="0">
              <a:solidFill>
                <a:srgbClr val="A69C95"/>
              </a:solidFill>
            </a:endParaRPr>
          </a:p>
        </p:txBody>
      </p:sp>
      <p:pic>
        <p:nvPicPr>
          <p:cNvPr id="13" name="Picture 12" descr="uOttawa_HOR_WG7.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pic>
        <p:nvPicPr>
          <p:cNvPr id="14" name="Picture 13" descr="FMFM_CORP_FOOTER.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729" y="6650864"/>
            <a:ext cx="9171460" cy="214001"/>
          </a:xfrm>
          <a:prstGeom prst="rect">
            <a:avLst/>
          </a:prstGeom>
        </p:spPr>
      </p:pic>
    </p:spTree>
    <p:extLst>
      <p:ext uri="{BB962C8B-B14F-4D97-AF65-F5344CB8AC3E}">
        <p14:creationId xmlns:p14="http://schemas.microsoft.com/office/powerpoint/2010/main" val="67423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302422"/>
            <a:ext cx="5486400" cy="566738"/>
          </a:xfrm>
        </p:spPr>
        <p:txBody>
          <a:bodyPr anchor="b"/>
          <a:lstStyle>
            <a:lvl1pPr algn="l">
              <a:defRPr sz="2000" b="1"/>
            </a:lvl1pPr>
          </a:lstStyle>
          <a:p>
            <a:r>
              <a:rPr lang="fr-CA"/>
              <a:t>Click to edit Master title style</a:t>
            </a:r>
            <a:endParaRPr lang="en-US"/>
          </a:p>
        </p:txBody>
      </p:sp>
      <p:sp>
        <p:nvSpPr>
          <p:cNvPr id="3" name="Picture Placeholder 2"/>
          <p:cNvSpPr>
            <a:spLocks noGrp="1"/>
          </p:cNvSpPr>
          <p:nvPr>
            <p:ph type="pic" idx="1"/>
          </p:nvPr>
        </p:nvSpPr>
        <p:spPr>
          <a:xfrm>
            <a:off x="1792288" y="612775"/>
            <a:ext cx="5486400" cy="35363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CA" noProof="0"/>
              <a:t>Drag picture to placeholder or click icon to add</a:t>
            </a:r>
            <a:endParaRPr lang="en-US" noProof="0"/>
          </a:p>
        </p:txBody>
      </p:sp>
      <p:sp>
        <p:nvSpPr>
          <p:cNvPr id="4" name="Text Placeholder 3"/>
          <p:cNvSpPr>
            <a:spLocks noGrp="1"/>
          </p:cNvSpPr>
          <p:nvPr>
            <p:ph type="body" sz="half" idx="2"/>
          </p:nvPr>
        </p:nvSpPr>
        <p:spPr>
          <a:xfrm>
            <a:off x="1792288" y="4869160"/>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Click to edit Master text styles</a:t>
            </a:r>
          </a:p>
        </p:txBody>
      </p:sp>
      <p:pic>
        <p:nvPicPr>
          <p:cNvPr id="7" name="Picture 6" descr="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11" name="Rectangle 10"/>
          <p:cNvSpPr/>
          <p:nvPr userDrawn="1"/>
        </p:nvSpPr>
        <p:spPr bwMode="auto">
          <a:xfrm>
            <a:off x="0" y="5768214"/>
            <a:ext cx="9144000"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sp>
        <p:nvSpPr>
          <p:cNvPr id="12"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dirty="0" err="1">
                <a:solidFill>
                  <a:srgbClr val="A69C95"/>
                </a:solidFill>
              </a:rPr>
              <a:t>uOttawa.ca</a:t>
            </a:r>
            <a:endParaRPr lang="en-US" dirty="0">
              <a:solidFill>
                <a:srgbClr val="A69C95"/>
              </a:solidFill>
            </a:endParaRPr>
          </a:p>
        </p:txBody>
      </p:sp>
      <p:pic>
        <p:nvPicPr>
          <p:cNvPr id="13" name="Picture 12" descr="uOttawa_HOR_WG7.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pic>
        <p:nvPicPr>
          <p:cNvPr id="14" name="Picture 13" descr="FMFM_CORP_FOOTER.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729" y="6650864"/>
            <a:ext cx="9171460" cy="214001"/>
          </a:xfrm>
          <a:prstGeom prst="rect">
            <a:avLst/>
          </a:prstGeom>
        </p:spPr>
      </p:pic>
    </p:spTree>
    <p:extLst>
      <p:ext uri="{BB962C8B-B14F-4D97-AF65-F5344CB8AC3E}">
        <p14:creationId xmlns:p14="http://schemas.microsoft.com/office/powerpoint/2010/main" val="502005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0"/>
          </a:blip>
          <a:srcRect/>
          <a:stretch>
            <a:fillRect/>
          </a:stretch>
        </a:blip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85800" y="381000"/>
            <a:ext cx="65532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CA" dirty="0"/>
              <a:t>Click to </a:t>
            </a:r>
            <a:r>
              <a:rPr lang="fr-CA" dirty="0" err="1"/>
              <a:t>add</a:t>
            </a:r>
            <a:r>
              <a:rPr lang="fr-CA" dirty="0"/>
              <a:t> </a:t>
            </a:r>
            <a:r>
              <a:rPr lang="fr-CA" dirty="0" err="1"/>
              <a:t>title</a:t>
            </a:r>
            <a:r>
              <a:rPr lang="fr-CA" dirty="0"/>
              <a:t> </a:t>
            </a:r>
            <a:r>
              <a:rPr lang="fr-CA" dirty="0" err="1"/>
              <a:t>here</a:t>
            </a:r>
            <a:endParaRPr lang="en-US" dirty="0"/>
          </a:p>
        </p:txBody>
      </p:sp>
      <p:sp>
        <p:nvSpPr>
          <p:cNvPr id="1028" name="Rectangle 3"/>
          <p:cNvSpPr>
            <a:spLocks noGrp="1" noChangeArrowheads="1"/>
          </p:cNvSpPr>
          <p:nvPr>
            <p:ph type="body" idx="1"/>
          </p:nvPr>
        </p:nvSpPr>
        <p:spPr bwMode="auto">
          <a:xfrm>
            <a:off x="685800" y="1524000"/>
            <a:ext cx="7772400" cy="388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CA" dirty="0"/>
              <a:t>Click to </a:t>
            </a:r>
            <a:r>
              <a:rPr lang="fr-CA" dirty="0" err="1"/>
              <a:t>add</a:t>
            </a:r>
            <a:r>
              <a:rPr lang="fr-CA" dirty="0"/>
              <a:t> content </a:t>
            </a:r>
            <a:r>
              <a:rPr lang="fr-CA" dirty="0" err="1"/>
              <a:t>here</a:t>
            </a:r>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dt="0"/>
  <p:txStyles>
    <p:titleStyle>
      <a:lvl1pPr algn="l" rtl="0" eaLnBrk="1" fontAlgn="base" hangingPunct="1">
        <a:spcBef>
          <a:spcPct val="0"/>
        </a:spcBef>
        <a:spcAft>
          <a:spcPct val="0"/>
        </a:spcAft>
        <a:defRPr sz="2800" b="1">
          <a:solidFill>
            <a:srgbClr val="990000"/>
          </a:solidFill>
          <a:latin typeface="Verdana"/>
          <a:ea typeface="ＭＳ Ｐゴシック" charset="0"/>
          <a:cs typeface="Verdana"/>
        </a:defRPr>
      </a:lvl1pPr>
      <a:lvl2pPr algn="l" rtl="0" eaLnBrk="1" fontAlgn="base" hangingPunct="1">
        <a:spcBef>
          <a:spcPct val="0"/>
        </a:spcBef>
        <a:spcAft>
          <a:spcPct val="0"/>
        </a:spcAft>
        <a:defRPr sz="2800">
          <a:solidFill>
            <a:srgbClr val="990000"/>
          </a:solidFill>
          <a:latin typeface="Verdana" charset="0"/>
          <a:ea typeface="ＭＳ Ｐゴシック" charset="0"/>
        </a:defRPr>
      </a:lvl2pPr>
      <a:lvl3pPr algn="l" rtl="0" eaLnBrk="1" fontAlgn="base" hangingPunct="1">
        <a:spcBef>
          <a:spcPct val="0"/>
        </a:spcBef>
        <a:spcAft>
          <a:spcPct val="0"/>
        </a:spcAft>
        <a:defRPr sz="2800">
          <a:solidFill>
            <a:srgbClr val="990000"/>
          </a:solidFill>
          <a:latin typeface="Verdana" charset="0"/>
          <a:ea typeface="ＭＳ Ｐゴシック" charset="0"/>
        </a:defRPr>
      </a:lvl3pPr>
      <a:lvl4pPr algn="l" rtl="0" eaLnBrk="1" fontAlgn="base" hangingPunct="1">
        <a:spcBef>
          <a:spcPct val="0"/>
        </a:spcBef>
        <a:spcAft>
          <a:spcPct val="0"/>
        </a:spcAft>
        <a:defRPr sz="2800">
          <a:solidFill>
            <a:srgbClr val="990000"/>
          </a:solidFill>
          <a:latin typeface="Verdana" charset="0"/>
          <a:ea typeface="ＭＳ Ｐゴシック" charset="0"/>
        </a:defRPr>
      </a:lvl4pPr>
      <a:lvl5pPr algn="l" rtl="0" eaLnBrk="1" fontAlgn="base" hangingPunct="1">
        <a:spcBef>
          <a:spcPct val="0"/>
        </a:spcBef>
        <a:spcAft>
          <a:spcPct val="0"/>
        </a:spcAft>
        <a:defRPr sz="2800">
          <a:solidFill>
            <a:srgbClr val="990000"/>
          </a:solidFill>
          <a:latin typeface="Verdana" charset="0"/>
          <a:ea typeface="ＭＳ Ｐゴシック" charset="0"/>
        </a:defRPr>
      </a:lvl5pPr>
      <a:lvl6pPr marL="457200" algn="l" rtl="0" eaLnBrk="1" fontAlgn="base" hangingPunct="1">
        <a:spcBef>
          <a:spcPct val="0"/>
        </a:spcBef>
        <a:spcAft>
          <a:spcPct val="0"/>
        </a:spcAft>
        <a:defRPr sz="2800">
          <a:solidFill>
            <a:srgbClr val="990000"/>
          </a:solidFill>
          <a:latin typeface="Arial Black" pitchFamily="-110" charset="0"/>
        </a:defRPr>
      </a:lvl6pPr>
      <a:lvl7pPr marL="914400" algn="l" rtl="0" eaLnBrk="1" fontAlgn="base" hangingPunct="1">
        <a:spcBef>
          <a:spcPct val="0"/>
        </a:spcBef>
        <a:spcAft>
          <a:spcPct val="0"/>
        </a:spcAft>
        <a:defRPr sz="2800">
          <a:solidFill>
            <a:srgbClr val="990000"/>
          </a:solidFill>
          <a:latin typeface="Arial Black" pitchFamily="-110" charset="0"/>
        </a:defRPr>
      </a:lvl7pPr>
      <a:lvl8pPr marL="1371600" algn="l" rtl="0" eaLnBrk="1" fontAlgn="base" hangingPunct="1">
        <a:spcBef>
          <a:spcPct val="0"/>
        </a:spcBef>
        <a:spcAft>
          <a:spcPct val="0"/>
        </a:spcAft>
        <a:defRPr sz="2800">
          <a:solidFill>
            <a:srgbClr val="990000"/>
          </a:solidFill>
          <a:latin typeface="Arial Black" pitchFamily="-110" charset="0"/>
        </a:defRPr>
      </a:lvl8pPr>
      <a:lvl9pPr marL="1828800" algn="l" rtl="0" eaLnBrk="1" fontAlgn="base" hangingPunct="1">
        <a:spcBef>
          <a:spcPct val="0"/>
        </a:spcBef>
        <a:spcAft>
          <a:spcPct val="0"/>
        </a:spcAft>
        <a:defRPr sz="2800">
          <a:solidFill>
            <a:srgbClr val="990000"/>
          </a:solidFill>
          <a:latin typeface="Arial Black" pitchFamily="-110" charset="0"/>
        </a:defRPr>
      </a:lvl9pPr>
    </p:titleStyle>
    <p:bodyStyle>
      <a:lvl1pPr marL="342900" indent="-342900" algn="l" rtl="0" eaLnBrk="1" fontAlgn="base" hangingPunct="1">
        <a:spcBef>
          <a:spcPct val="20000"/>
        </a:spcBef>
        <a:spcAft>
          <a:spcPct val="0"/>
        </a:spcAft>
        <a:buChar char="•"/>
        <a:defRPr sz="2000">
          <a:solidFill>
            <a:schemeClr val="tx1"/>
          </a:solidFill>
          <a:latin typeface="Verdana"/>
          <a:ea typeface="ＭＳ Ｐゴシック" charset="0"/>
          <a:cs typeface="Verdana"/>
        </a:defRPr>
      </a:lvl1pPr>
      <a:lvl2pPr marL="742950" indent="-28575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2pPr>
      <a:lvl3pPr marL="11430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3pPr>
      <a:lvl4pPr marL="16002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4pPr>
      <a:lvl5pPr marL="20574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image" Target="../media/image12.PNG"/><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mcat.apache.org/download-90.cg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_BKG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5" name="Footer Placeholder 6"/>
          <p:cNvSpPr txBox="1">
            <a:spLocks noChangeArrowheads="1"/>
          </p:cNvSpPr>
          <p:nvPr/>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dirty="0" err="1">
                <a:solidFill>
                  <a:schemeClr val="bg1"/>
                </a:solidFill>
              </a:rPr>
              <a:t>uOttawa.ca</a:t>
            </a:r>
            <a:endParaRPr lang="en-US" dirty="0">
              <a:solidFill>
                <a:schemeClr val="bg1"/>
              </a:solidFill>
            </a:endParaRPr>
          </a:p>
        </p:txBody>
      </p:sp>
      <p:sp>
        <p:nvSpPr>
          <p:cNvPr id="16" name="Rectangle 15"/>
          <p:cNvSpPr/>
          <p:nvPr/>
        </p:nvSpPr>
        <p:spPr bwMode="auto">
          <a:xfrm>
            <a:off x="1763688" y="2852936"/>
            <a:ext cx="7380312" cy="1224136"/>
          </a:xfrm>
          <a:prstGeom prst="rect">
            <a:avLst/>
          </a:prstGeom>
          <a:solidFill>
            <a:srgbClr val="3B3734"/>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0" charset="0"/>
            </a:endParaRPr>
          </a:p>
        </p:txBody>
      </p:sp>
      <p:sp>
        <p:nvSpPr>
          <p:cNvPr id="17" name="Rectangle 16"/>
          <p:cNvSpPr/>
          <p:nvPr/>
        </p:nvSpPr>
        <p:spPr bwMode="auto">
          <a:xfrm>
            <a:off x="1763688" y="4149080"/>
            <a:ext cx="7380312" cy="321320"/>
          </a:xfrm>
          <a:prstGeom prst="rect">
            <a:avLst/>
          </a:prstGeom>
          <a:solidFill>
            <a:srgbClr val="3B3734"/>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0" charset="0"/>
            </a:endParaRPr>
          </a:p>
        </p:txBody>
      </p:sp>
      <p:sp>
        <p:nvSpPr>
          <p:cNvPr id="19" name="Title 1"/>
          <p:cNvSpPr txBox="1">
            <a:spLocks/>
          </p:cNvSpPr>
          <p:nvPr/>
        </p:nvSpPr>
        <p:spPr bwMode="auto">
          <a:xfrm>
            <a:off x="1872208" y="2921671"/>
            <a:ext cx="7164288" cy="6546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b="1">
                <a:solidFill>
                  <a:srgbClr val="990000"/>
                </a:solidFill>
                <a:latin typeface="Verdana"/>
                <a:ea typeface="ＭＳ Ｐゴシック" charset="0"/>
                <a:cs typeface="Verdana"/>
              </a:defRPr>
            </a:lvl1pPr>
            <a:lvl2pPr algn="l" rtl="0" eaLnBrk="1" fontAlgn="base" hangingPunct="1">
              <a:spcBef>
                <a:spcPct val="0"/>
              </a:spcBef>
              <a:spcAft>
                <a:spcPct val="0"/>
              </a:spcAft>
              <a:defRPr sz="2800">
                <a:solidFill>
                  <a:srgbClr val="990000"/>
                </a:solidFill>
                <a:latin typeface="Verdana" charset="0"/>
                <a:ea typeface="ＭＳ Ｐゴシック" charset="0"/>
              </a:defRPr>
            </a:lvl2pPr>
            <a:lvl3pPr algn="l" rtl="0" eaLnBrk="1" fontAlgn="base" hangingPunct="1">
              <a:spcBef>
                <a:spcPct val="0"/>
              </a:spcBef>
              <a:spcAft>
                <a:spcPct val="0"/>
              </a:spcAft>
              <a:defRPr sz="2800">
                <a:solidFill>
                  <a:srgbClr val="990000"/>
                </a:solidFill>
                <a:latin typeface="Verdana" charset="0"/>
                <a:ea typeface="ＭＳ Ｐゴシック" charset="0"/>
              </a:defRPr>
            </a:lvl3pPr>
            <a:lvl4pPr algn="l" rtl="0" eaLnBrk="1" fontAlgn="base" hangingPunct="1">
              <a:spcBef>
                <a:spcPct val="0"/>
              </a:spcBef>
              <a:spcAft>
                <a:spcPct val="0"/>
              </a:spcAft>
              <a:defRPr sz="2800">
                <a:solidFill>
                  <a:srgbClr val="990000"/>
                </a:solidFill>
                <a:latin typeface="Verdana" charset="0"/>
                <a:ea typeface="ＭＳ Ｐゴシック" charset="0"/>
              </a:defRPr>
            </a:lvl4pPr>
            <a:lvl5pPr algn="l" rtl="0" eaLnBrk="1" fontAlgn="base" hangingPunct="1">
              <a:spcBef>
                <a:spcPct val="0"/>
              </a:spcBef>
              <a:spcAft>
                <a:spcPct val="0"/>
              </a:spcAft>
              <a:defRPr sz="2800">
                <a:solidFill>
                  <a:srgbClr val="990000"/>
                </a:solidFill>
                <a:latin typeface="Verdana" charset="0"/>
                <a:ea typeface="ＭＳ Ｐゴシック" charset="0"/>
              </a:defRPr>
            </a:lvl5pPr>
            <a:lvl6pPr marL="457200" algn="l" rtl="0" eaLnBrk="1" fontAlgn="base" hangingPunct="1">
              <a:spcBef>
                <a:spcPct val="0"/>
              </a:spcBef>
              <a:spcAft>
                <a:spcPct val="0"/>
              </a:spcAft>
              <a:defRPr sz="2800">
                <a:solidFill>
                  <a:srgbClr val="990000"/>
                </a:solidFill>
                <a:latin typeface="Arial Black" pitchFamily="-110" charset="0"/>
              </a:defRPr>
            </a:lvl6pPr>
            <a:lvl7pPr marL="914400" algn="l" rtl="0" eaLnBrk="1" fontAlgn="base" hangingPunct="1">
              <a:spcBef>
                <a:spcPct val="0"/>
              </a:spcBef>
              <a:spcAft>
                <a:spcPct val="0"/>
              </a:spcAft>
              <a:defRPr sz="2800">
                <a:solidFill>
                  <a:srgbClr val="990000"/>
                </a:solidFill>
                <a:latin typeface="Arial Black" pitchFamily="-110" charset="0"/>
              </a:defRPr>
            </a:lvl7pPr>
            <a:lvl8pPr marL="1371600" algn="l" rtl="0" eaLnBrk="1" fontAlgn="base" hangingPunct="1">
              <a:spcBef>
                <a:spcPct val="0"/>
              </a:spcBef>
              <a:spcAft>
                <a:spcPct val="0"/>
              </a:spcAft>
              <a:defRPr sz="2800">
                <a:solidFill>
                  <a:srgbClr val="990000"/>
                </a:solidFill>
                <a:latin typeface="Arial Black" pitchFamily="-110" charset="0"/>
              </a:defRPr>
            </a:lvl8pPr>
            <a:lvl9pPr marL="1828800" algn="l" rtl="0" eaLnBrk="1" fontAlgn="base" hangingPunct="1">
              <a:spcBef>
                <a:spcPct val="0"/>
              </a:spcBef>
              <a:spcAft>
                <a:spcPct val="0"/>
              </a:spcAft>
              <a:defRPr sz="2800">
                <a:solidFill>
                  <a:srgbClr val="990000"/>
                </a:solidFill>
                <a:latin typeface="Arial Black" pitchFamily="-110" charset="0"/>
              </a:defRPr>
            </a:lvl9pPr>
          </a:lstStyle>
          <a:p>
            <a:r>
              <a:rPr lang="is-IS" sz="2400" dirty="0">
                <a:solidFill>
                  <a:schemeClr val="bg1"/>
                </a:solidFill>
                <a:latin typeface="Arial"/>
                <a:cs typeface="Arial"/>
              </a:rPr>
              <a:t>CSI 2132 Lab #7</a:t>
            </a:r>
            <a:endParaRPr lang="en-US" sz="2400" dirty="0">
              <a:solidFill>
                <a:schemeClr val="bg1"/>
              </a:solidFill>
              <a:latin typeface="Arial"/>
              <a:cs typeface="Arial"/>
            </a:endParaRPr>
          </a:p>
        </p:txBody>
      </p:sp>
      <p:sp>
        <p:nvSpPr>
          <p:cNvPr id="26" name="Text Placeholder 2"/>
          <p:cNvSpPr txBox="1">
            <a:spLocks/>
          </p:cNvSpPr>
          <p:nvPr/>
        </p:nvSpPr>
        <p:spPr bwMode="auto">
          <a:xfrm>
            <a:off x="1872208" y="3573016"/>
            <a:ext cx="7164288" cy="360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Char char="•"/>
              <a:defRPr sz="2000">
                <a:solidFill>
                  <a:schemeClr val="tx1"/>
                </a:solidFill>
                <a:latin typeface="Verdana"/>
                <a:ea typeface="ＭＳ Ｐゴシック" charset="0"/>
                <a:cs typeface="Verdana"/>
              </a:defRPr>
            </a:lvl1pPr>
            <a:lvl2pPr marL="742950" indent="-28575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2pPr>
            <a:lvl3pPr marL="11430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3pPr>
            <a:lvl4pPr marL="16002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4pPr>
            <a:lvl5pPr marL="20574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9pPr>
          </a:lstStyle>
          <a:p>
            <a:r>
              <a:rPr lang="en-US" altLang="zh-CN" sz="1600" dirty="0">
                <a:solidFill>
                  <a:schemeClr val="bg1"/>
                </a:solidFill>
                <a:latin typeface="Arial"/>
                <a:cs typeface="Arial"/>
              </a:rPr>
              <a:t>Simple Java Web Application Using Servlet, JSP and JDBC</a:t>
            </a:r>
            <a:endParaRPr lang="en-US" sz="1600" dirty="0">
              <a:solidFill>
                <a:schemeClr val="bg1"/>
              </a:solidFill>
              <a:latin typeface="Arial"/>
              <a:cs typeface="Arial"/>
            </a:endParaRPr>
          </a:p>
        </p:txBody>
      </p:sp>
      <p:sp>
        <p:nvSpPr>
          <p:cNvPr id="27" name="Text Placeholder 2"/>
          <p:cNvSpPr txBox="1">
            <a:spLocks/>
          </p:cNvSpPr>
          <p:nvPr/>
        </p:nvSpPr>
        <p:spPr bwMode="auto">
          <a:xfrm>
            <a:off x="1872208" y="4149080"/>
            <a:ext cx="7164288" cy="288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Char char="•"/>
              <a:defRPr sz="2000">
                <a:solidFill>
                  <a:schemeClr val="tx1"/>
                </a:solidFill>
                <a:latin typeface="Verdana"/>
                <a:ea typeface="ＭＳ Ｐゴシック" charset="0"/>
                <a:cs typeface="Verdana"/>
              </a:defRPr>
            </a:lvl1pPr>
            <a:lvl2pPr marL="742950" indent="-28575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2pPr>
            <a:lvl3pPr marL="11430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3pPr>
            <a:lvl4pPr marL="16002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4pPr>
            <a:lvl5pPr marL="20574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9pPr>
          </a:lstStyle>
          <a:p>
            <a:pPr marL="0" indent="0">
              <a:buNone/>
            </a:pPr>
            <a:r>
              <a:rPr lang="en-US" sz="1200" dirty="0">
                <a:solidFill>
                  <a:schemeClr val="bg1"/>
                </a:solidFill>
                <a:latin typeface="Arial"/>
                <a:cs typeface="Arial"/>
              </a:rPr>
              <a:t>11 Mar 2019</a:t>
            </a:r>
          </a:p>
        </p:txBody>
      </p:sp>
      <p:sp>
        <p:nvSpPr>
          <p:cNvPr id="33" name="Rectangle 32"/>
          <p:cNvSpPr/>
          <p:nvPr/>
        </p:nvSpPr>
        <p:spPr bwMode="auto">
          <a:xfrm>
            <a:off x="1688352" y="2852936"/>
            <a:ext cx="78511" cy="1224136"/>
          </a:xfrm>
          <a:prstGeom prst="rect">
            <a:avLst/>
          </a:prstGeom>
          <a:solidFill>
            <a:srgbClr val="2F1A45"/>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A69C95"/>
              </a:solidFill>
              <a:effectLst/>
              <a:latin typeface="Times" pitchFamily="-110" charset="0"/>
            </a:endParaRPr>
          </a:p>
        </p:txBody>
      </p:sp>
      <p:sp>
        <p:nvSpPr>
          <p:cNvPr id="34" name="Rectangle 33"/>
          <p:cNvSpPr/>
          <p:nvPr/>
        </p:nvSpPr>
        <p:spPr bwMode="auto">
          <a:xfrm>
            <a:off x="1688353" y="4149080"/>
            <a:ext cx="78510" cy="321320"/>
          </a:xfrm>
          <a:prstGeom prst="rect">
            <a:avLst/>
          </a:prstGeom>
          <a:solidFill>
            <a:srgbClr val="2F1A45"/>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A69C95"/>
                </a:solidFill>
                <a:effectLst/>
                <a:latin typeface="Times" pitchFamily="-110" charset="0"/>
              </a:rPr>
              <a:t> </a:t>
            </a:r>
          </a:p>
        </p:txBody>
      </p:sp>
      <p:grpSp>
        <p:nvGrpSpPr>
          <p:cNvPr id="35" name="Group 34"/>
          <p:cNvGrpSpPr/>
          <p:nvPr/>
        </p:nvGrpSpPr>
        <p:grpSpPr>
          <a:xfrm>
            <a:off x="-13729" y="-1866"/>
            <a:ext cx="9172670" cy="6866731"/>
            <a:chOff x="-13729" y="-1866"/>
            <a:chExt cx="9172670" cy="6866731"/>
          </a:xfrm>
        </p:grpSpPr>
        <p:sp>
          <p:nvSpPr>
            <p:cNvPr id="36" name="Rectangle 35"/>
            <p:cNvSpPr/>
            <p:nvPr/>
          </p:nvSpPr>
          <p:spPr bwMode="auto">
            <a:xfrm>
              <a:off x="-6643" y="5661248"/>
              <a:ext cx="9165584" cy="993677"/>
            </a:xfrm>
            <a:prstGeom prst="rect">
              <a:avLst/>
            </a:prstGeom>
            <a:solidFill>
              <a:srgbClr val="3B3734"/>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38" name="Picture 37" descr="top.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39" name="Footer Placeholder 6"/>
            <p:cNvSpPr txBox="1">
              <a:spLocks noChangeArrowheads="1"/>
            </p:cNvSpPr>
            <p:nvPr/>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dirty="0" err="1">
                  <a:solidFill>
                    <a:schemeClr val="bg1"/>
                  </a:solidFill>
                </a:rPr>
                <a:t>uOttawa.ca</a:t>
              </a:r>
              <a:endParaRPr lang="en-US" dirty="0">
                <a:solidFill>
                  <a:schemeClr val="bg1"/>
                </a:solidFill>
              </a:endParaRPr>
            </a:p>
          </p:txBody>
        </p:sp>
        <p:pic>
          <p:nvPicPr>
            <p:cNvPr id="40" name="Picture 39" descr="FMFM_CORP_FOOTER.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29" y="6650864"/>
              <a:ext cx="9171460" cy="214001"/>
            </a:xfrm>
            <a:prstGeom prst="rect">
              <a:avLst/>
            </a:prstGeom>
          </p:spPr>
        </p:pic>
      </p:grpSp>
    </p:spTree>
    <p:extLst>
      <p:ext uri="{BB962C8B-B14F-4D97-AF65-F5344CB8AC3E}">
        <p14:creationId xmlns:p14="http://schemas.microsoft.com/office/powerpoint/2010/main" val="92201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1BCD-193E-4DD9-BC84-3D055BA9B0B5}"/>
              </a:ext>
            </a:extLst>
          </p:cNvPr>
          <p:cNvSpPr>
            <a:spLocks noGrp="1"/>
          </p:cNvSpPr>
          <p:nvPr>
            <p:ph type="title"/>
          </p:nvPr>
        </p:nvSpPr>
        <p:spPr/>
        <p:txBody>
          <a:bodyPr/>
          <a:lstStyle/>
          <a:p>
            <a:r>
              <a:rPr lang="en-US" dirty="0"/>
              <a:t>Download Web Project to Work on</a:t>
            </a:r>
          </a:p>
        </p:txBody>
      </p:sp>
      <p:sp>
        <p:nvSpPr>
          <p:cNvPr id="3" name="Content Placeholder 2">
            <a:extLst>
              <a:ext uri="{FF2B5EF4-FFF2-40B4-BE49-F238E27FC236}">
                <a16:creationId xmlns:a16="http://schemas.microsoft.com/office/drawing/2014/main" id="{2712A79E-6C1E-40F3-9D6A-8D41B276C530}"/>
              </a:ext>
            </a:extLst>
          </p:cNvPr>
          <p:cNvSpPr>
            <a:spLocks noGrp="1"/>
          </p:cNvSpPr>
          <p:nvPr>
            <p:ph idx="1"/>
          </p:nvPr>
        </p:nvSpPr>
        <p:spPr>
          <a:xfrm>
            <a:off x="395536" y="1700808"/>
            <a:ext cx="8496944" cy="3753544"/>
          </a:xfrm>
        </p:spPr>
        <p:txBody>
          <a:bodyPr/>
          <a:lstStyle/>
          <a:p>
            <a:r>
              <a:rPr lang="en-US" dirty="0"/>
              <a:t>From the course website, download the file: lab7.rar</a:t>
            </a:r>
          </a:p>
          <a:p>
            <a:r>
              <a:rPr lang="en-US" dirty="0"/>
              <a:t>Decompress it.</a:t>
            </a:r>
          </a:p>
          <a:p>
            <a:r>
              <a:rPr lang="en-US" dirty="0"/>
              <a:t>In the Eclipse main toolbar, click on File &gt; Open Projects from File System..</a:t>
            </a:r>
          </a:p>
          <a:p>
            <a:r>
              <a:rPr lang="en-US" dirty="0"/>
              <a:t>Click on the Directory button &gt; Navigate to where lab 7 was saved.</a:t>
            </a:r>
          </a:p>
          <a:p>
            <a:r>
              <a:rPr lang="en-US" dirty="0"/>
              <a:t>If you have errors:</a:t>
            </a:r>
          </a:p>
          <a:p>
            <a:r>
              <a:rPr lang="en-US" dirty="0"/>
              <a:t>Right click on the project &gt; select Properties &gt; Java Build Path &gt; Libraries &gt;  Add/Update JRE System Library</a:t>
            </a:r>
          </a:p>
          <a:p>
            <a:r>
              <a:rPr lang="en-US" dirty="0"/>
              <a:t>To add a runtime server:</a:t>
            </a:r>
          </a:p>
          <a:p>
            <a:r>
              <a:rPr lang="en-US" dirty="0"/>
              <a:t>Right click on the project &gt; select Properties &gt; Project Facets &gt; Runtimes &gt; Add / Select Apache Tomcat version you downloaded earlier.</a:t>
            </a:r>
          </a:p>
          <a:p>
            <a:endParaRPr lang="en-US" dirty="0"/>
          </a:p>
        </p:txBody>
      </p:sp>
    </p:spTree>
    <p:extLst>
      <p:ext uri="{BB962C8B-B14F-4D97-AF65-F5344CB8AC3E}">
        <p14:creationId xmlns:p14="http://schemas.microsoft.com/office/powerpoint/2010/main" val="1859958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A5BE-9098-4222-8A96-BDAB778B2615}"/>
              </a:ext>
            </a:extLst>
          </p:cNvPr>
          <p:cNvSpPr>
            <a:spLocks noGrp="1"/>
          </p:cNvSpPr>
          <p:nvPr>
            <p:ph type="title"/>
          </p:nvPr>
        </p:nvSpPr>
        <p:spPr/>
        <p:txBody>
          <a:bodyPr/>
          <a:lstStyle/>
          <a:p>
            <a:r>
              <a:rPr lang="en-US" dirty="0"/>
              <a:t>Create a Web Application(View)</a:t>
            </a:r>
          </a:p>
        </p:txBody>
      </p:sp>
      <p:sp>
        <p:nvSpPr>
          <p:cNvPr id="4" name="Rectangle 3">
            <a:extLst>
              <a:ext uri="{FF2B5EF4-FFF2-40B4-BE49-F238E27FC236}">
                <a16:creationId xmlns:a16="http://schemas.microsoft.com/office/drawing/2014/main" id="{D4118879-6C5C-4F1D-BCEC-0939009B3BA4}"/>
              </a:ext>
            </a:extLst>
          </p:cNvPr>
          <p:cNvSpPr/>
          <p:nvPr/>
        </p:nvSpPr>
        <p:spPr bwMode="auto">
          <a:xfrm>
            <a:off x="1907704" y="2780928"/>
            <a:ext cx="1440160" cy="187220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pitchFamily="-110" charset="0"/>
              </a:rPr>
              <a:t>Input</a:t>
            </a:r>
          </a:p>
          <a:p>
            <a:pPr marL="0" marR="0" indent="0" algn="ctr" defTabSz="914400" rtl="0" eaLnBrk="0" fontAlgn="base" latinLnBrk="0" hangingPunct="0">
              <a:lnSpc>
                <a:spcPct val="100000"/>
              </a:lnSpc>
              <a:spcBef>
                <a:spcPct val="0"/>
              </a:spcBef>
              <a:spcAft>
                <a:spcPct val="0"/>
              </a:spcAft>
              <a:buClrTx/>
              <a:buSzTx/>
              <a:buFontTx/>
              <a:buNone/>
              <a:tabLst/>
            </a:pPr>
            <a:r>
              <a:rPr lang="en-US" altLang="zh-CN" sz="1600" b="1" dirty="0" err="1">
                <a:solidFill>
                  <a:schemeClr val="accent1">
                    <a:lumMod val="75000"/>
                  </a:schemeClr>
                </a:solidFill>
                <a:latin typeface="Times" pitchFamily="-110" charset="0"/>
              </a:rPr>
              <a:t>Employee_id</a:t>
            </a:r>
            <a:endParaRPr lang="en-US" altLang="zh-CN" sz="1600" b="1" dirty="0">
              <a:solidFill>
                <a:schemeClr val="accent1">
                  <a:lumMod val="75000"/>
                </a:schemeClr>
              </a:solidFill>
              <a:latin typeface="Times"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pitchFamily="-110" charset="0"/>
              </a:rPr>
              <a:t>And</a:t>
            </a:r>
          </a:p>
          <a:p>
            <a:pPr marL="0" marR="0" indent="0" algn="ctr" defTabSz="914400" rtl="0" eaLnBrk="0" fontAlgn="base" latinLnBrk="0" hangingPunct="0">
              <a:lnSpc>
                <a:spcPct val="100000"/>
              </a:lnSpc>
              <a:spcBef>
                <a:spcPct val="0"/>
              </a:spcBef>
              <a:spcAft>
                <a:spcPct val="0"/>
              </a:spcAft>
              <a:buClrTx/>
              <a:buSzTx/>
              <a:buFontTx/>
              <a:buNone/>
              <a:tabLst/>
            </a:pPr>
            <a:r>
              <a:rPr lang="en-US" altLang="zh-CN" sz="1600" b="1" dirty="0" err="1">
                <a:solidFill>
                  <a:schemeClr val="accent1">
                    <a:lumMod val="75000"/>
                  </a:schemeClr>
                </a:solidFill>
                <a:latin typeface="Times" pitchFamily="-110" charset="0"/>
              </a:rPr>
              <a:t>Employee_password</a:t>
            </a:r>
            <a:endParaRPr kumimoji="0" lang="en-US" sz="1400" b="1" i="0" u="none" strike="noStrike" cap="none" normalizeH="0" baseline="0" dirty="0">
              <a:ln>
                <a:noFill/>
              </a:ln>
              <a:solidFill>
                <a:schemeClr val="accent1">
                  <a:lumMod val="75000"/>
                </a:schemeClr>
              </a:solidFill>
              <a:effectLst/>
              <a:latin typeface="Times" pitchFamily="-110" charset="0"/>
            </a:endParaRPr>
          </a:p>
        </p:txBody>
      </p:sp>
      <p:sp>
        <p:nvSpPr>
          <p:cNvPr id="8" name="TextBox 7">
            <a:extLst>
              <a:ext uri="{FF2B5EF4-FFF2-40B4-BE49-F238E27FC236}">
                <a16:creationId xmlns:a16="http://schemas.microsoft.com/office/drawing/2014/main" id="{FEA39359-32C6-4AF0-8F48-ABAB788CED77}"/>
              </a:ext>
            </a:extLst>
          </p:cNvPr>
          <p:cNvSpPr txBox="1"/>
          <p:nvPr/>
        </p:nvSpPr>
        <p:spPr>
          <a:xfrm>
            <a:off x="1865396" y="2338829"/>
            <a:ext cx="1524776" cy="461665"/>
          </a:xfrm>
          <a:prstGeom prst="rect">
            <a:avLst/>
          </a:prstGeom>
          <a:noFill/>
        </p:spPr>
        <p:txBody>
          <a:bodyPr wrap="none" rtlCol="0">
            <a:spAutoFit/>
          </a:bodyPr>
          <a:lstStyle/>
          <a:p>
            <a:r>
              <a:rPr lang="en-US" dirty="0"/>
              <a:t>Index.html</a:t>
            </a:r>
          </a:p>
        </p:txBody>
      </p:sp>
      <p:sp>
        <p:nvSpPr>
          <p:cNvPr id="11" name="Rectangle 10">
            <a:extLst>
              <a:ext uri="{FF2B5EF4-FFF2-40B4-BE49-F238E27FC236}">
                <a16:creationId xmlns:a16="http://schemas.microsoft.com/office/drawing/2014/main" id="{A491469D-EC6D-4C54-ADD9-2A26082087DA}"/>
              </a:ext>
            </a:extLst>
          </p:cNvPr>
          <p:cNvSpPr/>
          <p:nvPr/>
        </p:nvSpPr>
        <p:spPr bwMode="auto">
          <a:xfrm>
            <a:off x="5605362" y="2121795"/>
            <a:ext cx="1440160" cy="115212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effectLst/>
                <a:latin typeface="Times" pitchFamily="-110" charset="0"/>
              </a:rPr>
              <a:t>Show</a:t>
            </a:r>
            <a:r>
              <a:rPr kumimoji="0" lang="en-US" sz="1600" b="1" i="0" u="none" strike="noStrike" cap="none" normalizeH="0" baseline="0" dirty="0">
                <a:ln>
                  <a:noFill/>
                </a:ln>
                <a:solidFill>
                  <a:schemeClr val="accent1">
                    <a:lumMod val="75000"/>
                  </a:schemeClr>
                </a:solidFill>
                <a:effectLst/>
                <a:latin typeface="Times" pitchFamily="-110" charset="0"/>
              </a:rPr>
              <a:t> success information</a:t>
            </a:r>
          </a:p>
        </p:txBody>
      </p:sp>
      <p:sp>
        <p:nvSpPr>
          <p:cNvPr id="12" name="TextBox 11">
            <a:extLst>
              <a:ext uri="{FF2B5EF4-FFF2-40B4-BE49-F238E27FC236}">
                <a16:creationId xmlns:a16="http://schemas.microsoft.com/office/drawing/2014/main" id="{89A7DDD3-3734-43AC-BAEB-60FBEE8DD9B1}"/>
              </a:ext>
            </a:extLst>
          </p:cNvPr>
          <p:cNvSpPr txBox="1"/>
          <p:nvPr/>
        </p:nvSpPr>
        <p:spPr>
          <a:xfrm>
            <a:off x="5148064" y="1700808"/>
            <a:ext cx="2432076" cy="461665"/>
          </a:xfrm>
          <a:prstGeom prst="rect">
            <a:avLst/>
          </a:prstGeom>
          <a:noFill/>
        </p:spPr>
        <p:txBody>
          <a:bodyPr wrap="none" rtlCol="0">
            <a:spAutoFit/>
          </a:bodyPr>
          <a:lstStyle/>
          <a:p>
            <a:r>
              <a:rPr lang="en-US" dirty="0" err="1"/>
              <a:t>Login_success.jsp</a:t>
            </a:r>
            <a:endParaRPr lang="en-US" dirty="0"/>
          </a:p>
        </p:txBody>
      </p:sp>
      <p:sp>
        <p:nvSpPr>
          <p:cNvPr id="14" name="Rectangle 13">
            <a:extLst>
              <a:ext uri="{FF2B5EF4-FFF2-40B4-BE49-F238E27FC236}">
                <a16:creationId xmlns:a16="http://schemas.microsoft.com/office/drawing/2014/main" id="{2A45A7BD-D731-471F-920B-F6131BB08DBB}"/>
              </a:ext>
            </a:extLst>
          </p:cNvPr>
          <p:cNvSpPr/>
          <p:nvPr/>
        </p:nvSpPr>
        <p:spPr bwMode="auto">
          <a:xfrm>
            <a:off x="5605362" y="4293096"/>
            <a:ext cx="1440160" cy="115212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effectLst/>
                <a:latin typeface="Times" pitchFamily="-110" charset="0"/>
              </a:rPr>
              <a:t>Show</a:t>
            </a:r>
            <a:r>
              <a:rPr kumimoji="0" lang="en-US" sz="1600" b="1" i="0" u="none" strike="noStrike" cap="none" normalizeH="0" baseline="0" dirty="0">
                <a:ln>
                  <a:noFill/>
                </a:ln>
                <a:solidFill>
                  <a:schemeClr val="accent1">
                    <a:lumMod val="75000"/>
                  </a:schemeClr>
                </a:solidFill>
                <a:effectLst/>
                <a:latin typeface="Times" pitchFamily="-110" charset="0"/>
              </a:rPr>
              <a:t> failure information</a:t>
            </a:r>
          </a:p>
        </p:txBody>
      </p:sp>
      <p:sp>
        <p:nvSpPr>
          <p:cNvPr id="15" name="TextBox 14">
            <a:extLst>
              <a:ext uri="{FF2B5EF4-FFF2-40B4-BE49-F238E27FC236}">
                <a16:creationId xmlns:a16="http://schemas.microsoft.com/office/drawing/2014/main" id="{598B529C-EB1B-464B-AB07-9CEA2234CD30}"/>
              </a:ext>
            </a:extLst>
          </p:cNvPr>
          <p:cNvSpPr txBox="1"/>
          <p:nvPr/>
        </p:nvSpPr>
        <p:spPr>
          <a:xfrm>
            <a:off x="5148064" y="3872109"/>
            <a:ext cx="2310248" cy="461665"/>
          </a:xfrm>
          <a:prstGeom prst="rect">
            <a:avLst/>
          </a:prstGeom>
          <a:noFill/>
        </p:spPr>
        <p:txBody>
          <a:bodyPr wrap="none" rtlCol="0">
            <a:spAutoFit/>
          </a:bodyPr>
          <a:lstStyle/>
          <a:p>
            <a:r>
              <a:rPr lang="en-US" dirty="0" err="1"/>
              <a:t>Login_failure.jsp</a:t>
            </a:r>
            <a:endParaRPr lang="en-US" dirty="0"/>
          </a:p>
        </p:txBody>
      </p:sp>
      <p:cxnSp>
        <p:nvCxnSpPr>
          <p:cNvPr id="17" name="Straight Arrow Connector 16">
            <a:extLst>
              <a:ext uri="{FF2B5EF4-FFF2-40B4-BE49-F238E27FC236}">
                <a16:creationId xmlns:a16="http://schemas.microsoft.com/office/drawing/2014/main" id="{00B6EF5D-6D4A-47B3-94B1-E653F34DCB1E}"/>
              </a:ext>
            </a:extLst>
          </p:cNvPr>
          <p:cNvCxnSpPr>
            <a:stCxn id="4" idx="3"/>
            <a:endCxn id="11" idx="1"/>
          </p:cNvCxnSpPr>
          <p:nvPr/>
        </p:nvCxnSpPr>
        <p:spPr bwMode="auto">
          <a:xfrm flipV="1">
            <a:off x="3347864" y="2697859"/>
            <a:ext cx="2257498" cy="101917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40A3BB16-8A31-4637-81A7-6F87429900DE}"/>
              </a:ext>
            </a:extLst>
          </p:cNvPr>
          <p:cNvCxnSpPr>
            <a:stCxn id="4" idx="3"/>
            <a:endCxn id="14" idx="1"/>
          </p:cNvCxnSpPr>
          <p:nvPr/>
        </p:nvCxnSpPr>
        <p:spPr bwMode="auto">
          <a:xfrm>
            <a:off x="3347864" y="3717032"/>
            <a:ext cx="2257498" cy="11521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Rectangle 19">
            <a:extLst>
              <a:ext uri="{FF2B5EF4-FFF2-40B4-BE49-F238E27FC236}">
                <a16:creationId xmlns:a16="http://schemas.microsoft.com/office/drawing/2014/main" id="{615FD5A2-99F9-4919-B686-15989836A883}"/>
              </a:ext>
            </a:extLst>
          </p:cNvPr>
          <p:cNvSpPr/>
          <p:nvPr/>
        </p:nvSpPr>
        <p:spPr bwMode="auto">
          <a:xfrm>
            <a:off x="871079" y="1556792"/>
            <a:ext cx="7416824" cy="4176464"/>
          </a:xfrm>
          <a:prstGeom prst="rect">
            <a:avLst/>
          </a:prstGeom>
          <a:noFill/>
          <a:ln w="19050" cap="flat" cmpd="sng" algn="ctr">
            <a:solidFill>
              <a:schemeClr val="accent1">
                <a:lumMod val="75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0" charset="0"/>
            </a:endParaRPr>
          </a:p>
        </p:txBody>
      </p:sp>
    </p:spTree>
    <p:extLst>
      <p:ext uri="{BB962C8B-B14F-4D97-AF65-F5344CB8AC3E}">
        <p14:creationId xmlns:p14="http://schemas.microsoft.com/office/powerpoint/2010/main" val="491491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A5BE-9098-4222-8A96-BDAB778B2615}"/>
              </a:ext>
            </a:extLst>
          </p:cNvPr>
          <p:cNvSpPr>
            <a:spLocks noGrp="1"/>
          </p:cNvSpPr>
          <p:nvPr>
            <p:ph type="title"/>
          </p:nvPr>
        </p:nvSpPr>
        <p:spPr/>
        <p:txBody>
          <a:bodyPr/>
          <a:lstStyle/>
          <a:p>
            <a:r>
              <a:rPr lang="en-US" dirty="0"/>
              <a:t>Create a Web Application(</a:t>
            </a:r>
            <a:r>
              <a:rPr lang="en-US" altLang="zh-CN" dirty="0"/>
              <a:t>Controller</a:t>
            </a:r>
            <a:r>
              <a:rPr lang="en-US" dirty="0"/>
              <a:t>)</a:t>
            </a:r>
          </a:p>
        </p:txBody>
      </p:sp>
      <p:sp>
        <p:nvSpPr>
          <p:cNvPr id="6" name="TextBox 5">
            <a:extLst>
              <a:ext uri="{FF2B5EF4-FFF2-40B4-BE49-F238E27FC236}">
                <a16:creationId xmlns:a16="http://schemas.microsoft.com/office/drawing/2014/main" id="{2087BAB5-27B0-48A3-A4A6-5030A64BF66B}"/>
              </a:ext>
            </a:extLst>
          </p:cNvPr>
          <p:cNvSpPr txBox="1"/>
          <p:nvPr/>
        </p:nvSpPr>
        <p:spPr>
          <a:xfrm>
            <a:off x="1410324" y="2165498"/>
            <a:ext cx="553998" cy="690254"/>
          </a:xfrm>
          <a:prstGeom prst="rect">
            <a:avLst/>
          </a:prstGeom>
          <a:noFill/>
        </p:spPr>
        <p:txBody>
          <a:bodyPr vert="eaVert" wrap="none" rtlCol="0">
            <a:spAutoFit/>
          </a:bodyPr>
          <a:lstStyle/>
          <a:p>
            <a:r>
              <a:rPr lang="en-US" altLang="zh-CN" dirty="0"/>
              <a:t>view</a:t>
            </a:r>
            <a:endParaRPr lang="en-US" dirty="0"/>
          </a:p>
        </p:txBody>
      </p:sp>
      <p:pic>
        <p:nvPicPr>
          <p:cNvPr id="9" name="Picture 8">
            <a:extLst>
              <a:ext uri="{FF2B5EF4-FFF2-40B4-BE49-F238E27FC236}">
                <a16:creationId xmlns:a16="http://schemas.microsoft.com/office/drawing/2014/main" id="{5104C1D5-9B7D-4FE2-BA7A-30BDE0229506}"/>
              </a:ext>
            </a:extLst>
          </p:cNvPr>
          <p:cNvPicPr>
            <a:picLocks noChangeAspect="1"/>
          </p:cNvPicPr>
          <p:nvPr/>
        </p:nvPicPr>
        <p:blipFill>
          <a:blip r:embed="rId2"/>
          <a:stretch>
            <a:fillRect/>
          </a:stretch>
        </p:blipFill>
        <p:spPr>
          <a:xfrm>
            <a:off x="1979712" y="1484784"/>
            <a:ext cx="4032450" cy="2274038"/>
          </a:xfrm>
          <a:prstGeom prst="rect">
            <a:avLst/>
          </a:prstGeom>
        </p:spPr>
      </p:pic>
      <p:sp>
        <p:nvSpPr>
          <p:cNvPr id="10" name="Rectangle 9">
            <a:extLst>
              <a:ext uri="{FF2B5EF4-FFF2-40B4-BE49-F238E27FC236}">
                <a16:creationId xmlns:a16="http://schemas.microsoft.com/office/drawing/2014/main" id="{5BC78F8B-16CC-471E-A10B-66FD5BB76E29}"/>
              </a:ext>
            </a:extLst>
          </p:cNvPr>
          <p:cNvSpPr/>
          <p:nvPr/>
        </p:nvSpPr>
        <p:spPr bwMode="auto">
          <a:xfrm>
            <a:off x="2483769" y="4149080"/>
            <a:ext cx="3024336" cy="1800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10" charset="0"/>
              </a:rPr>
              <a:t>servlet</a:t>
            </a:r>
            <a:endParaRPr kumimoji="0" lang="en-US" sz="2400" b="0" i="0" u="none" strike="noStrike" cap="none" normalizeH="0" baseline="0" dirty="0">
              <a:ln>
                <a:noFill/>
              </a:ln>
              <a:solidFill>
                <a:schemeClr val="tx1"/>
              </a:solidFill>
              <a:effectLst/>
              <a:latin typeface="Times" pitchFamily="-110" charset="0"/>
            </a:endParaRPr>
          </a:p>
        </p:txBody>
      </p:sp>
      <p:sp>
        <p:nvSpPr>
          <p:cNvPr id="13" name="TextBox 12">
            <a:extLst>
              <a:ext uri="{FF2B5EF4-FFF2-40B4-BE49-F238E27FC236}">
                <a16:creationId xmlns:a16="http://schemas.microsoft.com/office/drawing/2014/main" id="{19FB3F7A-9E19-4AA1-ACF7-1AAB9A1701FE}"/>
              </a:ext>
            </a:extLst>
          </p:cNvPr>
          <p:cNvSpPr txBox="1"/>
          <p:nvPr/>
        </p:nvSpPr>
        <p:spPr>
          <a:xfrm>
            <a:off x="2843808" y="3810526"/>
            <a:ext cx="2419252" cy="338554"/>
          </a:xfrm>
          <a:prstGeom prst="rect">
            <a:avLst/>
          </a:prstGeom>
          <a:noFill/>
        </p:spPr>
        <p:txBody>
          <a:bodyPr wrap="none" rtlCol="0">
            <a:spAutoFit/>
          </a:bodyPr>
          <a:lstStyle/>
          <a:p>
            <a:r>
              <a:rPr lang="en-US" sz="1600" dirty="0"/>
              <a:t>EmployeeloginServlet.java</a:t>
            </a:r>
          </a:p>
        </p:txBody>
      </p:sp>
      <p:cxnSp>
        <p:nvCxnSpPr>
          <p:cNvPr id="29" name="Straight Arrow Connector 28">
            <a:extLst>
              <a:ext uri="{FF2B5EF4-FFF2-40B4-BE49-F238E27FC236}">
                <a16:creationId xmlns:a16="http://schemas.microsoft.com/office/drawing/2014/main" id="{5772CB75-0B94-498F-97D9-C0CD57433445}"/>
              </a:ext>
            </a:extLst>
          </p:cNvPr>
          <p:cNvCxnSpPr>
            <a:cxnSpLocks/>
          </p:cNvCxnSpPr>
          <p:nvPr/>
        </p:nvCxnSpPr>
        <p:spPr bwMode="auto">
          <a:xfrm>
            <a:off x="2915816" y="3140968"/>
            <a:ext cx="432048" cy="7920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1" name="TextBox 30">
            <a:extLst>
              <a:ext uri="{FF2B5EF4-FFF2-40B4-BE49-F238E27FC236}">
                <a16:creationId xmlns:a16="http://schemas.microsoft.com/office/drawing/2014/main" id="{4A9FC5D0-2078-4979-A0B6-8C79CF28FE66}"/>
              </a:ext>
            </a:extLst>
          </p:cNvPr>
          <p:cNvSpPr txBox="1"/>
          <p:nvPr/>
        </p:nvSpPr>
        <p:spPr>
          <a:xfrm rot="3705460">
            <a:off x="2784051" y="3456592"/>
            <a:ext cx="562975" cy="338554"/>
          </a:xfrm>
          <a:prstGeom prst="rect">
            <a:avLst/>
          </a:prstGeom>
          <a:noFill/>
        </p:spPr>
        <p:txBody>
          <a:bodyPr wrap="none" rtlCol="0">
            <a:spAutoFit/>
          </a:bodyPr>
          <a:lstStyle/>
          <a:p>
            <a:r>
              <a:rPr lang="en-US" sz="1600" dirty="0">
                <a:solidFill>
                  <a:srgbClr val="FF0000"/>
                </a:solidFill>
              </a:rPr>
              <a:t>calls</a:t>
            </a:r>
          </a:p>
        </p:txBody>
      </p:sp>
      <p:cxnSp>
        <p:nvCxnSpPr>
          <p:cNvPr id="33" name="Connector: Elbow 32">
            <a:extLst>
              <a:ext uri="{FF2B5EF4-FFF2-40B4-BE49-F238E27FC236}">
                <a16:creationId xmlns:a16="http://schemas.microsoft.com/office/drawing/2014/main" id="{CB54E4AC-5481-4C65-A323-C2A336A99F07}"/>
              </a:ext>
            </a:extLst>
          </p:cNvPr>
          <p:cNvCxnSpPr>
            <a:cxnSpLocks/>
          </p:cNvCxnSpPr>
          <p:nvPr/>
        </p:nvCxnSpPr>
        <p:spPr bwMode="auto">
          <a:xfrm rot="5400000" flipH="1" flipV="1">
            <a:off x="3193105" y="2503639"/>
            <a:ext cx="1893694" cy="720080"/>
          </a:xfrm>
          <a:prstGeom prst="bentConnector3">
            <a:avLst>
              <a:gd name="adj1" fmla="val 100320"/>
            </a:avLst>
          </a:prstGeom>
          <a:solidFill>
            <a:schemeClr val="accent1"/>
          </a:solidFill>
          <a:ln w="9525" cap="flat" cmpd="sng" algn="ctr">
            <a:solidFill>
              <a:schemeClr val="tx1"/>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57EFC04B-956D-439D-9A39-0990D84C9FC9}"/>
              </a:ext>
            </a:extLst>
          </p:cNvPr>
          <p:cNvCxnSpPr/>
          <p:nvPr/>
        </p:nvCxnSpPr>
        <p:spPr bwMode="auto">
          <a:xfrm>
            <a:off x="3779912" y="3140968"/>
            <a:ext cx="72008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0" name="TextBox 39">
            <a:extLst>
              <a:ext uri="{FF2B5EF4-FFF2-40B4-BE49-F238E27FC236}">
                <a16:creationId xmlns:a16="http://schemas.microsoft.com/office/drawing/2014/main" id="{407CCFC4-17C8-40DE-AD43-222AF49295DD}"/>
              </a:ext>
            </a:extLst>
          </p:cNvPr>
          <p:cNvSpPr txBox="1"/>
          <p:nvPr/>
        </p:nvSpPr>
        <p:spPr>
          <a:xfrm rot="16200000">
            <a:off x="3613911" y="3372192"/>
            <a:ext cx="641522" cy="338554"/>
          </a:xfrm>
          <a:prstGeom prst="rect">
            <a:avLst/>
          </a:prstGeom>
          <a:noFill/>
        </p:spPr>
        <p:txBody>
          <a:bodyPr wrap="none" rtlCol="0">
            <a:spAutoFit/>
          </a:bodyPr>
          <a:lstStyle/>
          <a:p>
            <a:r>
              <a:rPr lang="en-US" sz="1600" dirty="0">
                <a:solidFill>
                  <a:srgbClr val="FF0000"/>
                </a:solidFill>
              </a:rPr>
              <a:t>sends</a:t>
            </a:r>
          </a:p>
        </p:txBody>
      </p:sp>
      <p:sp>
        <p:nvSpPr>
          <p:cNvPr id="41" name="Rectangle 40">
            <a:extLst>
              <a:ext uri="{FF2B5EF4-FFF2-40B4-BE49-F238E27FC236}">
                <a16:creationId xmlns:a16="http://schemas.microsoft.com/office/drawing/2014/main" id="{D3D1301E-5617-4438-ADC3-F1D3A3D48D42}"/>
              </a:ext>
            </a:extLst>
          </p:cNvPr>
          <p:cNvSpPr/>
          <p:nvPr/>
        </p:nvSpPr>
        <p:spPr bwMode="auto">
          <a:xfrm>
            <a:off x="1979712" y="3890264"/>
            <a:ext cx="4032450" cy="2270700"/>
          </a:xfrm>
          <a:prstGeom prst="rect">
            <a:avLst/>
          </a:prstGeom>
          <a:noFill/>
          <a:ln w="19050" cap="flat" cmpd="sng" algn="ctr">
            <a:solidFill>
              <a:schemeClr val="accent1">
                <a:lumMod val="75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0" charset="0"/>
            </a:endParaRPr>
          </a:p>
        </p:txBody>
      </p:sp>
      <p:sp>
        <p:nvSpPr>
          <p:cNvPr id="42" name="TextBox 41">
            <a:extLst>
              <a:ext uri="{FF2B5EF4-FFF2-40B4-BE49-F238E27FC236}">
                <a16:creationId xmlns:a16="http://schemas.microsoft.com/office/drawing/2014/main" id="{1CE7B1A5-289E-40EF-87D2-5BCB780AE1CB}"/>
              </a:ext>
            </a:extLst>
          </p:cNvPr>
          <p:cNvSpPr txBox="1"/>
          <p:nvPr/>
        </p:nvSpPr>
        <p:spPr>
          <a:xfrm>
            <a:off x="1331640" y="4437112"/>
            <a:ext cx="553998" cy="1383584"/>
          </a:xfrm>
          <a:prstGeom prst="rect">
            <a:avLst/>
          </a:prstGeom>
          <a:noFill/>
        </p:spPr>
        <p:txBody>
          <a:bodyPr vert="eaVert" wrap="none" rtlCol="0">
            <a:spAutoFit/>
          </a:bodyPr>
          <a:lstStyle/>
          <a:p>
            <a:r>
              <a:rPr lang="en-US" altLang="zh-CN" b="1" dirty="0">
                <a:solidFill>
                  <a:schemeClr val="accent1">
                    <a:lumMod val="75000"/>
                  </a:schemeClr>
                </a:solidFill>
              </a:rPr>
              <a:t>controller</a:t>
            </a:r>
            <a:endParaRPr lang="en-US" b="1" dirty="0">
              <a:solidFill>
                <a:schemeClr val="accent1">
                  <a:lumMod val="75000"/>
                </a:schemeClr>
              </a:solidFill>
            </a:endParaRPr>
          </a:p>
        </p:txBody>
      </p:sp>
    </p:spTree>
    <p:extLst>
      <p:ext uri="{BB962C8B-B14F-4D97-AF65-F5344CB8AC3E}">
        <p14:creationId xmlns:p14="http://schemas.microsoft.com/office/powerpoint/2010/main" val="3845045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D705CE0D-2CB2-48F0-99C6-511E1B0D09EC}"/>
              </a:ext>
            </a:extLst>
          </p:cNvPr>
          <p:cNvPicPr>
            <a:picLocks noChangeAspect="1"/>
          </p:cNvPicPr>
          <p:nvPr/>
        </p:nvPicPr>
        <p:blipFill>
          <a:blip r:embed="rId2"/>
          <a:stretch>
            <a:fillRect/>
          </a:stretch>
        </p:blipFill>
        <p:spPr>
          <a:xfrm>
            <a:off x="728216" y="1628800"/>
            <a:ext cx="2642852" cy="2592288"/>
          </a:xfrm>
          <a:prstGeom prst="rect">
            <a:avLst/>
          </a:prstGeom>
        </p:spPr>
      </p:pic>
      <p:sp>
        <p:nvSpPr>
          <p:cNvPr id="2" name="Title 1">
            <a:extLst>
              <a:ext uri="{FF2B5EF4-FFF2-40B4-BE49-F238E27FC236}">
                <a16:creationId xmlns:a16="http://schemas.microsoft.com/office/drawing/2014/main" id="{C8F3BCC3-B73E-4175-B243-CB4DCF4C987D}"/>
              </a:ext>
            </a:extLst>
          </p:cNvPr>
          <p:cNvSpPr>
            <a:spLocks noGrp="1"/>
          </p:cNvSpPr>
          <p:nvPr>
            <p:ph type="title"/>
          </p:nvPr>
        </p:nvSpPr>
        <p:spPr/>
        <p:txBody>
          <a:bodyPr/>
          <a:lstStyle/>
          <a:p>
            <a:r>
              <a:rPr lang="en-US" dirty="0"/>
              <a:t>Create a Web Application(Model)</a:t>
            </a:r>
          </a:p>
        </p:txBody>
      </p:sp>
      <p:sp>
        <p:nvSpPr>
          <p:cNvPr id="17" name="TextBox 16">
            <a:extLst>
              <a:ext uri="{FF2B5EF4-FFF2-40B4-BE49-F238E27FC236}">
                <a16:creationId xmlns:a16="http://schemas.microsoft.com/office/drawing/2014/main" id="{B7A00D5B-9B8C-4A1D-9B08-515163F1CE91}"/>
              </a:ext>
            </a:extLst>
          </p:cNvPr>
          <p:cNvSpPr txBox="1"/>
          <p:nvPr/>
        </p:nvSpPr>
        <p:spPr>
          <a:xfrm>
            <a:off x="1693078" y="3638454"/>
            <a:ext cx="468398" cy="338554"/>
          </a:xfrm>
          <a:prstGeom prst="rect">
            <a:avLst/>
          </a:prstGeom>
          <a:noFill/>
          <a:ln>
            <a:solidFill>
              <a:schemeClr val="tx1"/>
            </a:solidFill>
          </a:ln>
        </p:spPr>
        <p:txBody>
          <a:bodyPr wrap="none" rtlCol="0">
            <a:spAutoFit/>
          </a:bodyPr>
          <a:lstStyle/>
          <a:p>
            <a:r>
              <a:rPr lang="en-US" sz="1600" dirty="0"/>
              <a:t>DB</a:t>
            </a:r>
          </a:p>
        </p:txBody>
      </p:sp>
      <p:sp>
        <p:nvSpPr>
          <p:cNvPr id="33" name="Rectangle 32">
            <a:extLst>
              <a:ext uri="{FF2B5EF4-FFF2-40B4-BE49-F238E27FC236}">
                <a16:creationId xmlns:a16="http://schemas.microsoft.com/office/drawing/2014/main" id="{C54FCA1A-2819-4578-B1F1-28014EEFA494}"/>
              </a:ext>
            </a:extLst>
          </p:cNvPr>
          <p:cNvSpPr/>
          <p:nvPr/>
        </p:nvSpPr>
        <p:spPr>
          <a:xfrm>
            <a:off x="899592" y="4618456"/>
            <a:ext cx="2055371" cy="400110"/>
          </a:xfrm>
          <a:prstGeom prst="rect">
            <a:avLst/>
          </a:prstGeom>
        </p:spPr>
        <p:txBody>
          <a:bodyPr wrap="none">
            <a:spAutoFit/>
          </a:bodyPr>
          <a:lstStyle/>
          <a:p>
            <a:r>
              <a:rPr lang="en-US" sz="2000" dirty="0">
                <a:solidFill>
                  <a:srgbClr val="000000"/>
                </a:solidFill>
                <a:latin typeface="Consolas" panose="020B0609020204030204" pitchFamily="49" charset="0"/>
              </a:rPr>
              <a:t> </a:t>
            </a:r>
            <a:r>
              <a:rPr lang="en-US" sz="1600" dirty="0">
                <a:solidFill>
                  <a:srgbClr val="000000"/>
                </a:solidFill>
                <a:latin typeface="Times" panose="02020603050405020304" pitchFamily="18" charset="0"/>
                <a:cs typeface="Times" panose="02020603050405020304" pitchFamily="18" charset="0"/>
              </a:rPr>
              <a:t>PostgreSqlConn.java</a:t>
            </a:r>
            <a:endParaRPr lang="en-US" sz="2000" dirty="0">
              <a:latin typeface="Times" panose="02020603050405020304" pitchFamily="18" charset="0"/>
              <a:cs typeface="Times" panose="02020603050405020304" pitchFamily="18" charset="0"/>
            </a:endParaRPr>
          </a:p>
        </p:txBody>
      </p:sp>
      <p:sp>
        <p:nvSpPr>
          <p:cNvPr id="34" name="Rectangle 33">
            <a:extLst>
              <a:ext uri="{FF2B5EF4-FFF2-40B4-BE49-F238E27FC236}">
                <a16:creationId xmlns:a16="http://schemas.microsoft.com/office/drawing/2014/main" id="{9837A10A-1B62-43D5-8F19-9988E772A4CC}"/>
              </a:ext>
            </a:extLst>
          </p:cNvPr>
          <p:cNvSpPr/>
          <p:nvPr/>
        </p:nvSpPr>
        <p:spPr bwMode="auto">
          <a:xfrm>
            <a:off x="1283246" y="4951771"/>
            <a:ext cx="1532792" cy="98662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0" charset="0"/>
            </a:endParaRPr>
          </a:p>
        </p:txBody>
      </p:sp>
      <p:sp>
        <p:nvSpPr>
          <p:cNvPr id="35" name="Flowchart: Magnetic Disk 34">
            <a:extLst>
              <a:ext uri="{FF2B5EF4-FFF2-40B4-BE49-F238E27FC236}">
                <a16:creationId xmlns:a16="http://schemas.microsoft.com/office/drawing/2014/main" id="{936D4383-9C40-4963-B095-38E014D747C7}"/>
              </a:ext>
            </a:extLst>
          </p:cNvPr>
          <p:cNvSpPr/>
          <p:nvPr/>
        </p:nvSpPr>
        <p:spPr bwMode="auto">
          <a:xfrm>
            <a:off x="4932040" y="5155612"/>
            <a:ext cx="864096" cy="578944"/>
          </a:xfrm>
          <a:prstGeom prst="flowChartMagneticDisk">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10" charset="0"/>
              </a:rPr>
              <a:t>DB</a:t>
            </a:r>
            <a:endParaRPr kumimoji="0" lang="en-US" sz="2400" b="0" i="0" u="none" strike="noStrike" cap="none" normalizeH="0" baseline="0" dirty="0">
              <a:ln>
                <a:noFill/>
              </a:ln>
              <a:solidFill>
                <a:schemeClr val="tx1"/>
              </a:solidFill>
              <a:effectLst/>
              <a:latin typeface="Times" pitchFamily="-110" charset="0"/>
            </a:endParaRPr>
          </a:p>
        </p:txBody>
      </p:sp>
      <p:cxnSp>
        <p:nvCxnSpPr>
          <p:cNvPr id="37" name="Straight Arrow Connector 36">
            <a:extLst>
              <a:ext uri="{FF2B5EF4-FFF2-40B4-BE49-F238E27FC236}">
                <a16:creationId xmlns:a16="http://schemas.microsoft.com/office/drawing/2014/main" id="{2A9D6A52-EFDD-4FD6-BC76-43CEFE80BE52}"/>
              </a:ext>
            </a:extLst>
          </p:cNvPr>
          <p:cNvCxnSpPr>
            <a:cxnSpLocks/>
            <a:stCxn id="34" idx="3"/>
            <a:endCxn id="35" idx="2"/>
          </p:cNvCxnSpPr>
          <p:nvPr/>
        </p:nvCxnSpPr>
        <p:spPr bwMode="auto">
          <a:xfrm>
            <a:off x="2816038" y="5445084"/>
            <a:ext cx="2116002" cy="0"/>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38" name="TextBox 37">
            <a:extLst>
              <a:ext uri="{FF2B5EF4-FFF2-40B4-BE49-F238E27FC236}">
                <a16:creationId xmlns:a16="http://schemas.microsoft.com/office/drawing/2014/main" id="{E2502D52-0B82-4E64-99A7-87F7A3B6C786}"/>
              </a:ext>
            </a:extLst>
          </p:cNvPr>
          <p:cNvSpPr txBox="1"/>
          <p:nvPr/>
        </p:nvSpPr>
        <p:spPr>
          <a:xfrm>
            <a:off x="3124467" y="5061794"/>
            <a:ext cx="1532792" cy="461665"/>
          </a:xfrm>
          <a:prstGeom prst="rect">
            <a:avLst/>
          </a:prstGeom>
          <a:noFill/>
        </p:spPr>
        <p:txBody>
          <a:bodyPr wrap="none" rtlCol="0">
            <a:spAutoFit/>
          </a:bodyPr>
          <a:lstStyle/>
          <a:p>
            <a:r>
              <a:rPr lang="en-US" altLang="zh-CN" dirty="0">
                <a:solidFill>
                  <a:srgbClr val="FF0000"/>
                </a:solidFill>
              </a:rPr>
              <a:t>connection</a:t>
            </a:r>
            <a:endParaRPr lang="en-US" dirty="0">
              <a:solidFill>
                <a:srgbClr val="FF0000"/>
              </a:solidFill>
            </a:endParaRPr>
          </a:p>
        </p:txBody>
      </p:sp>
      <p:cxnSp>
        <p:nvCxnSpPr>
          <p:cNvPr id="52" name="Straight Arrow Connector 51">
            <a:extLst>
              <a:ext uri="{FF2B5EF4-FFF2-40B4-BE49-F238E27FC236}">
                <a16:creationId xmlns:a16="http://schemas.microsoft.com/office/drawing/2014/main" id="{44CB4C6D-31B9-49D1-9947-8BC1B44670C1}"/>
              </a:ext>
            </a:extLst>
          </p:cNvPr>
          <p:cNvCxnSpPr>
            <a:stCxn id="34" idx="0"/>
            <a:endCxn id="32" idx="2"/>
          </p:cNvCxnSpPr>
          <p:nvPr/>
        </p:nvCxnSpPr>
        <p:spPr bwMode="auto">
          <a:xfrm flipV="1">
            <a:off x="2049642" y="4221088"/>
            <a:ext cx="0" cy="73068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3" name="TextBox 52">
            <a:extLst>
              <a:ext uri="{FF2B5EF4-FFF2-40B4-BE49-F238E27FC236}">
                <a16:creationId xmlns:a16="http://schemas.microsoft.com/office/drawing/2014/main" id="{9696B2C3-C13E-4B51-8BFA-B09865930F82}"/>
              </a:ext>
            </a:extLst>
          </p:cNvPr>
          <p:cNvSpPr txBox="1"/>
          <p:nvPr/>
        </p:nvSpPr>
        <p:spPr>
          <a:xfrm>
            <a:off x="537421" y="4536485"/>
            <a:ext cx="553998" cy="895438"/>
          </a:xfrm>
          <a:prstGeom prst="rect">
            <a:avLst/>
          </a:prstGeom>
          <a:noFill/>
        </p:spPr>
        <p:txBody>
          <a:bodyPr vert="eaVert" wrap="none" rtlCol="0">
            <a:spAutoFit/>
          </a:bodyPr>
          <a:lstStyle/>
          <a:p>
            <a:r>
              <a:rPr lang="en-US" b="1" dirty="0">
                <a:solidFill>
                  <a:schemeClr val="accent1">
                    <a:lumMod val="75000"/>
                  </a:schemeClr>
                </a:solidFill>
              </a:rPr>
              <a:t>model</a:t>
            </a:r>
          </a:p>
        </p:txBody>
      </p:sp>
    </p:spTree>
    <p:extLst>
      <p:ext uri="{BB962C8B-B14F-4D97-AF65-F5344CB8AC3E}">
        <p14:creationId xmlns:p14="http://schemas.microsoft.com/office/powerpoint/2010/main" val="4210363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79B9-B0FC-4DA7-B5C9-532DC5F91097}"/>
              </a:ext>
            </a:extLst>
          </p:cNvPr>
          <p:cNvSpPr>
            <a:spLocks noGrp="1"/>
          </p:cNvSpPr>
          <p:nvPr>
            <p:ph type="title"/>
          </p:nvPr>
        </p:nvSpPr>
        <p:spPr>
          <a:xfrm>
            <a:off x="412750" y="461349"/>
            <a:ext cx="7774632" cy="864096"/>
          </a:xfrm>
        </p:spPr>
        <p:txBody>
          <a:bodyPr/>
          <a:lstStyle/>
          <a:p>
            <a:r>
              <a:rPr lang="en-US" altLang="zh-CN" dirty="0"/>
              <a:t>Process-login</a:t>
            </a:r>
            <a:endParaRPr lang="en-US" dirty="0"/>
          </a:p>
        </p:txBody>
      </p:sp>
      <p:sp>
        <p:nvSpPr>
          <p:cNvPr id="5" name="Rectangle 4">
            <a:extLst>
              <a:ext uri="{FF2B5EF4-FFF2-40B4-BE49-F238E27FC236}">
                <a16:creationId xmlns:a16="http://schemas.microsoft.com/office/drawing/2014/main" id="{794B94C2-9688-4642-9937-7290C4DF0B4E}"/>
              </a:ext>
            </a:extLst>
          </p:cNvPr>
          <p:cNvSpPr/>
          <p:nvPr/>
        </p:nvSpPr>
        <p:spPr>
          <a:xfrm>
            <a:off x="412750" y="2219672"/>
            <a:ext cx="1440160" cy="707886"/>
          </a:xfrm>
          <a:prstGeom prst="rect">
            <a:avLst/>
          </a:prstGeom>
          <a:noFill/>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t>username</a:t>
            </a:r>
          </a:p>
          <a:p>
            <a:r>
              <a:rPr lang="en-US" sz="2000" dirty="0" err="1"/>
              <a:t>pwd</a:t>
            </a:r>
            <a:endParaRPr lang="en-US" sz="2000" dirty="0"/>
          </a:p>
        </p:txBody>
      </p:sp>
      <p:sp>
        <p:nvSpPr>
          <p:cNvPr id="6" name="TextBox 5">
            <a:extLst>
              <a:ext uri="{FF2B5EF4-FFF2-40B4-BE49-F238E27FC236}">
                <a16:creationId xmlns:a16="http://schemas.microsoft.com/office/drawing/2014/main" id="{E03A6089-16E3-44EC-BFAF-D374893DF52D}"/>
              </a:ext>
            </a:extLst>
          </p:cNvPr>
          <p:cNvSpPr txBox="1"/>
          <p:nvPr/>
        </p:nvSpPr>
        <p:spPr>
          <a:xfrm>
            <a:off x="3491880" y="1988840"/>
            <a:ext cx="184731" cy="461665"/>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F0E22855-B5F3-4E26-9F73-9498526AA0CD}"/>
              </a:ext>
            </a:extLst>
          </p:cNvPr>
          <p:cNvSpPr/>
          <p:nvPr/>
        </p:nvSpPr>
        <p:spPr>
          <a:xfrm>
            <a:off x="251520" y="1649095"/>
            <a:ext cx="2069797" cy="461665"/>
          </a:xfrm>
          <a:prstGeom prst="rect">
            <a:avLst/>
          </a:prstGeom>
        </p:spPr>
        <p:txBody>
          <a:bodyPr wrap="none">
            <a:spAutoFit/>
          </a:bodyPr>
          <a:lstStyle/>
          <a:p>
            <a:r>
              <a:rPr lang="en-US" dirty="0">
                <a:solidFill>
                  <a:srgbClr val="FF0000"/>
                </a:solidFill>
              </a:rPr>
              <a:t>Employee.html</a:t>
            </a:r>
          </a:p>
        </p:txBody>
      </p:sp>
      <p:sp>
        <p:nvSpPr>
          <p:cNvPr id="9" name="Rectangle 8">
            <a:extLst>
              <a:ext uri="{FF2B5EF4-FFF2-40B4-BE49-F238E27FC236}">
                <a16:creationId xmlns:a16="http://schemas.microsoft.com/office/drawing/2014/main" id="{420C2386-B38D-42B5-883B-27857FDE10EE}"/>
              </a:ext>
            </a:extLst>
          </p:cNvPr>
          <p:cNvSpPr/>
          <p:nvPr/>
        </p:nvSpPr>
        <p:spPr>
          <a:xfrm>
            <a:off x="288168" y="3204858"/>
            <a:ext cx="1577676" cy="646331"/>
          </a:xfrm>
          <a:prstGeom prst="rect">
            <a:avLst/>
          </a:prstGeom>
        </p:spPr>
        <p:txBody>
          <a:bodyPr wrap="none">
            <a:spAutoFit/>
          </a:bodyPr>
          <a:lstStyle/>
          <a:p>
            <a:r>
              <a:rPr lang="en-US" sz="1800" dirty="0">
                <a:solidFill>
                  <a:srgbClr val="1BA2E2"/>
                </a:solidFill>
                <a:latin typeface="Consolas" panose="020B0609020204030204" pitchFamily="49" charset="0"/>
              </a:rPr>
              <a:t>action=</a:t>
            </a:r>
          </a:p>
          <a:p>
            <a:r>
              <a:rPr lang="en-US" sz="1800" i="1" dirty="0">
                <a:solidFill>
                  <a:srgbClr val="1BA2E2"/>
                </a:solidFill>
                <a:latin typeface="Consolas" panose="020B0609020204030204" pitchFamily="49" charset="0"/>
              </a:rPr>
              <a:t>"</a:t>
            </a:r>
            <a:r>
              <a:rPr lang="en-US" sz="1800" i="1" dirty="0" err="1">
                <a:solidFill>
                  <a:srgbClr val="1BA2E2"/>
                </a:solidFill>
                <a:latin typeface="Consolas" panose="020B0609020204030204" pitchFamily="49" charset="0"/>
              </a:rPr>
              <a:t>logintest</a:t>
            </a:r>
            <a:r>
              <a:rPr lang="en-US" sz="1800" i="1" dirty="0">
                <a:solidFill>
                  <a:srgbClr val="1BA2E2"/>
                </a:solidFill>
                <a:latin typeface="Consolas" panose="020B0609020204030204" pitchFamily="49" charset="0"/>
              </a:rPr>
              <a:t>"</a:t>
            </a:r>
            <a:endParaRPr lang="en-US" sz="1800" dirty="0">
              <a:solidFill>
                <a:srgbClr val="1BA2E2"/>
              </a:solidFill>
            </a:endParaRPr>
          </a:p>
        </p:txBody>
      </p:sp>
      <p:sp>
        <p:nvSpPr>
          <p:cNvPr id="12" name="TextBox 11">
            <a:extLst>
              <a:ext uri="{FF2B5EF4-FFF2-40B4-BE49-F238E27FC236}">
                <a16:creationId xmlns:a16="http://schemas.microsoft.com/office/drawing/2014/main" id="{1B07DA67-CC7A-4384-B9FA-F0D7FC4411EA}"/>
              </a:ext>
            </a:extLst>
          </p:cNvPr>
          <p:cNvSpPr txBox="1"/>
          <p:nvPr/>
        </p:nvSpPr>
        <p:spPr>
          <a:xfrm>
            <a:off x="3953821" y="2974085"/>
            <a:ext cx="184731" cy="461665"/>
          </a:xfrm>
          <a:prstGeom prst="rect">
            <a:avLst/>
          </a:prstGeom>
          <a:noFill/>
        </p:spPr>
        <p:txBody>
          <a:bodyPr wrap="none" rtlCol="0">
            <a:spAutoFit/>
          </a:bodyPr>
          <a:lstStyle/>
          <a:p>
            <a:endParaRPr lang="en-US" dirty="0"/>
          </a:p>
        </p:txBody>
      </p:sp>
      <p:pic>
        <p:nvPicPr>
          <p:cNvPr id="15" name="Picture 14" descr="A picture containing indoor&#10;&#10;Description generated with very high confidence">
            <a:extLst>
              <a:ext uri="{FF2B5EF4-FFF2-40B4-BE49-F238E27FC236}">
                <a16:creationId xmlns:a16="http://schemas.microsoft.com/office/drawing/2014/main" id="{A3F74485-C3B8-4A4B-9A5B-F14FA24F8FAC}"/>
              </a:ext>
            </a:extLst>
          </p:cNvPr>
          <p:cNvPicPr>
            <a:picLocks noChangeAspect="1"/>
          </p:cNvPicPr>
          <p:nvPr/>
        </p:nvPicPr>
        <p:blipFill rotWithShape="1">
          <a:blip r:embed="rId2"/>
          <a:srcRect t="1514" b="-1"/>
          <a:stretch/>
        </p:blipFill>
        <p:spPr>
          <a:xfrm>
            <a:off x="2116199" y="3528053"/>
            <a:ext cx="5417805" cy="2354554"/>
          </a:xfrm>
          <a:prstGeom prst="rect">
            <a:avLst/>
          </a:prstGeom>
        </p:spPr>
      </p:pic>
      <p:sp>
        <p:nvSpPr>
          <p:cNvPr id="16" name="TextBox 15">
            <a:extLst>
              <a:ext uri="{FF2B5EF4-FFF2-40B4-BE49-F238E27FC236}">
                <a16:creationId xmlns:a16="http://schemas.microsoft.com/office/drawing/2014/main" id="{33A0893C-8CF5-429F-B1FC-7A913D33F795}"/>
              </a:ext>
            </a:extLst>
          </p:cNvPr>
          <p:cNvSpPr txBox="1"/>
          <p:nvPr/>
        </p:nvSpPr>
        <p:spPr>
          <a:xfrm>
            <a:off x="1922790" y="3099114"/>
            <a:ext cx="1294970" cy="461665"/>
          </a:xfrm>
          <a:prstGeom prst="rect">
            <a:avLst/>
          </a:prstGeom>
          <a:noFill/>
        </p:spPr>
        <p:txBody>
          <a:bodyPr wrap="none" rtlCol="0">
            <a:spAutoFit/>
          </a:bodyPr>
          <a:lstStyle/>
          <a:p>
            <a:r>
              <a:rPr lang="en-US" altLang="zh-CN" dirty="0">
                <a:solidFill>
                  <a:srgbClr val="FF0000"/>
                </a:solidFill>
              </a:rPr>
              <a:t>web.xml</a:t>
            </a:r>
            <a:endParaRPr lang="en-US" dirty="0">
              <a:solidFill>
                <a:srgbClr val="FF0000"/>
              </a:solidFill>
            </a:endParaRPr>
          </a:p>
        </p:txBody>
      </p:sp>
      <p:sp>
        <p:nvSpPr>
          <p:cNvPr id="17" name="Rectangle 16">
            <a:extLst>
              <a:ext uri="{FF2B5EF4-FFF2-40B4-BE49-F238E27FC236}">
                <a16:creationId xmlns:a16="http://schemas.microsoft.com/office/drawing/2014/main" id="{9DE42817-7982-4C5A-8183-93A1CFA7B585}"/>
              </a:ext>
            </a:extLst>
          </p:cNvPr>
          <p:cNvSpPr/>
          <p:nvPr/>
        </p:nvSpPr>
        <p:spPr bwMode="auto">
          <a:xfrm>
            <a:off x="2195736" y="4515249"/>
            <a:ext cx="3600400" cy="271915"/>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0" charset="0"/>
            </a:endParaRPr>
          </a:p>
        </p:txBody>
      </p:sp>
      <p:sp>
        <p:nvSpPr>
          <p:cNvPr id="19" name="Rectangle 18">
            <a:extLst>
              <a:ext uri="{FF2B5EF4-FFF2-40B4-BE49-F238E27FC236}">
                <a16:creationId xmlns:a16="http://schemas.microsoft.com/office/drawing/2014/main" id="{17893E2C-A5BF-47DC-922A-B35D47E51331}"/>
              </a:ext>
            </a:extLst>
          </p:cNvPr>
          <p:cNvSpPr/>
          <p:nvPr/>
        </p:nvSpPr>
        <p:spPr>
          <a:xfrm>
            <a:off x="2688684" y="1665704"/>
            <a:ext cx="3520516" cy="461665"/>
          </a:xfrm>
          <a:prstGeom prst="rect">
            <a:avLst/>
          </a:prstGeom>
        </p:spPr>
        <p:txBody>
          <a:bodyPr wrap="none">
            <a:spAutoFit/>
          </a:bodyPr>
          <a:lstStyle/>
          <a:p>
            <a:r>
              <a:rPr lang="en-US" dirty="0">
                <a:solidFill>
                  <a:srgbClr val="FF0000"/>
                </a:solidFill>
              </a:rPr>
              <a:t>EmployeeloginServlet.java</a:t>
            </a:r>
          </a:p>
        </p:txBody>
      </p:sp>
      <p:sp>
        <p:nvSpPr>
          <p:cNvPr id="22" name="TextBox 21">
            <a:extLst>
              <a:ext uri="{FF2B5EF4-FFF2-40B4-BE49-F238E27FC236}">
                <a16:creationId xmlns:a16="http://schemas.microsoft.com/office/drawing/2014/main" id="{E764A05A-CC39-4771-9DCF-16C9A5A7FD03}"/>
              </a:ext>
            </a:extLst>
          </p:cNvPr>
          <p:cNvSpPr txBox="1"/>
          <p:nvPr/>
        </p:nvSpPr>
        <p:spPr>
          <a:xfrm>
            <a:off x="2843808" y="2450505"/>
            <a:ext cx="72008" cy="461665"/>
          </a:xfrm>
          <a:prstGeom prst="rect">
            <a:avLst/>
          </a:prstGeom>
          <a:noFill/>
        </p:spPr>
        <p:txBody>
          <a:bodyPr wrap="square" rtlCol="0">
            <a:spAutoFit/>
          </a:bodyPr>
          <a:lstStyle/>
          <a:p>
            <a:endParaRPr lang="en-US" dirty="0"/>
          </a:p>
        </p:txBody>
      </p:sp>
      <p:cxnSp>
        <p:nvCxnSpPr>
          <p:cNvPr id="4" name="Straight Arrow Connector 3">
            <a:extLst>
              <a:ext uri="{FF2B5EF4-FFF2-40B4-BE49-F238E27FC236}">
                <a16:creationId xmlns:a16="http://schemas.microsoft.com/office/drawing/2014/main" id="{FCD93951-E183-4B78-B524-7FE8133173D1}"/>
              </a:ext>
            </a:extLst>
          </p:cNvPr>
          <p:cNvCxnSpPr>
            <a:cxnSpLocks/>
            <a:stCxn id="9" idx="3"/>
          </p:cNvCxnSpPr>
          <p:nvPr/>
        </p:nvCxnSpPr>
        <p:spPr bwMode="auto">
          <a:xfrm>
            <a:off x="1865844" y="3528024"/>
            <a:ext cx="1743217" cy="1917200"/>
          </a:xfrm>
          <a:prstGeom prst="straightConnector1">
            <a:avLst/>
          </a:prstGeom>
          <a:solidFill>
            <a:schemeClr val="accent1"/>
          </a:solidFill>
          <a:ln w="19050" cap="flat" cmpd="sng" algn="ctr">
            <a:solidFill>
              <a:srgbClr val="FF0000"/>
            </a:solidFill>
            <a:prstDash val="lgDash"/>
            <a:round/>
            <a:headEnd type="none" w="med" len="med"/>
            <a:tailEnd type="triangle"/>
          </a:ln>
          <a:effectLst/>
        </p:spPr>
      </p:cxnSp>
      <p:cxnSp>
        <p:nvCxnSpPr>
          <p:cNvPr id="10" name="Straight Arrow Connector 9">
            <a:extLst>
              <a:ext uri="{FF2B5EF4-FFF2-40B4-BE49-F238E27FC236}">
                <a16:creationId xmlns:a16="http://schemas.microsoft.com/office/drawing/2014/main" id="{F61B5B9E-D8DA-4743-A01D-77B859ED8236}"/>
              </a:ext>
            </a:extLst>
          </p:cNvPr>
          <p:cNvCxnSpPr/>
          <p:nvPr/>
        </p:nvCxnSpPr>
        <p:spPr bwMode="auto">
          <a:xfrm flipV="1">
            <a:off x="4138552" y="4245380"/>
            <a:ext cx="217424" cy="1055828"/>
          </a:xfrm>
          <a:prstGeom prst="straightConnector1">
            <a:avLst/>
          </a:prstGeom>
          <a:solidFill>
            <a:schemeClr val="accent1"/>
          </a:solidFill>
          <a:ln w="19050" cap="flat" cmpd="sng" algn="ctr">
            <a:solidFill>
              <a:srgbClr val="FF0000"/>
            </a:solidFill>
            <a:prstDash val="lgDash"/>
            <a:round/>
            <a:headEnd type="none" w="med" len="med"/>
            <a:tailEnd type="triangle"/>
          </a:ln>
          <a:effectLst/>
        </p:spPr>
      </p:cxnSp>
      <p:cxnSp>
        <p:nvCxnSpPr>
          <p:cNvPr id="13" name="Straight Arrow Connector 12">
            <a:extLst>
              <a:ext uri="{FF2B5EF4-FFF2-40B4-BE49-F238E27FC236}">
                <a16:creationId xmlns:a16="http://schemas.microsoft.com/office/drawing/2014/main" id="{D8037F39-D761-41D0-915F-C0C87F609DEA}"/>
              </a:ext>
            </a:extLst>
          </p:cNvPr>
          <p:cNvCxnSpPr>
            <a:cxnSpLocks/>
          </p:cNvCxnSpPr>
          <p:nvPr/>
        </p:nvCxnSpPr>
        <p:spPr bwMode="auto">
          <a:xfrm>
            <a:off x="4717089" y="4283270"/>
            <a:ext cx="108012" cy="231979"/>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B2992B6E-A9C2-4945-BC2C-62CB0426EDCD}"/>
              </a:ext>
            </a:extLst>
          </p:cNvPr>
          <p:cNvCxnSpPr/>
          <p:nvPr/>
        </p:nvCxnSpPr>
        <p:spPr bwMode="auto">
          <a:xfrm flipH="1" flipV="1">
            <a:off x="5292080" y="1988840"/>
            <a:ext cx="360040" cy="2526409"/>
          </a:xfrm>
          <a:prstGeom prst="straightConnector1">
            <a:avLst/>
          </a:prstGeom>
          <a:solidFill>
            <a:schemeClr val="accent1"/>
          </a:solidFill>
          <a:ln w="19050" cap="flat" cmpd="sng" algn="ctr">
            <a:solidFill>
              <a:srgbClr val="FF0000"/>
            </a:solidFill>
            <a:prstDash val="lgDash"/>
            <a:round/>
            <a:headEnd type="none" w="med" len="med"/>
            <a:tailEnd type="triangle"/>
          </a:ln>
          <a:effectLst/>
        </p:spPr>
      </p:cxnSp>
      <p:graphicFrame>
        <p:nvGraphicFramePr>
          <p:cNvPr id="28" name="Diagram 27">
            <a:extLst>
              <a:ext uri="{FF2B5EF4-FFF2-40B4-BE49-F238E27FC236}">
                <a16:creationId xmlns:a16="http://schemas.microsoft.com/office/drawing/2014/main" id="{8A0E6940-B2AF-4EE6-B602-8C5A5700CA0C}"/>
              </a:ext>
            </a:extLst>
          </p:cNvPr>
          <p:cNvGraphicFramePr/>
          <p:nvPr>
            <p:extLst>
              <p:ext uri="{D42A27DB-BD31-4B8C-83A1-F6EECF244321}">
                <p14:modId xmlns:p14="http://schemas.microsoft.com/office/powerpoint/2010/main" val="328506071"/>
              </p:ext>
            </p:extLst>
          </p:nvPr>
        </p:nvGraphicFramePr>
        <p:xfrm>
          <a:off x="1840992" y="3672678"/>
          <a:ext cx="473908" cy="3159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9" name="Diagram 28">
            <a:extLst>
              <a:ext uri="{FF2B5EF4-FFF2-40B4-BE49-F238E27FC236}">
                <a16:creationId xmlns:a16="http://schemas.microsoft.com/office/drawing/2014/main" id="{584F8117-CF34-452B-A3D9-226B6C3385A1}"/>
              </a:ext>
            </a:extLst>
          </p:cNvPr>
          <p:cNvGraphicFramePr/>
          <p:nvPr>
            <p:extLst>
              <p:ext uri="{D42A27DB-BD31-4B8C-83A1-F6EECF244321}">
                <p14:modId xmlns:p14="http://schemas.microsoft.com/office/powerpoint/2010/main" val="1304066001"/>
              </p:ext>
            </p:extLst>
          </p:nvPr>
        </p:nvGraphicFramePr>
        <p:xfrm>
          <a:off x="3927997" y="4853387"/>
          <a:ext cx="481498" cy="3209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30" name="Diagram 29">
            <a:extLst>
              <a:ext uri="{FF2B5EF4-FFF2-40B4-BE49-F238E27FC236}">
                <a16:creationId xmlns:a16="http://schemas.microsoft.com/office/drawing/2014/main" id="{09C337BC-1171-4566-8E8D-6865AAE13654}"/>
              </a:ext>
            </a:extLst>
          </p:cNvPr>
          <p:cNvGraphicFramePr/>
          <p:nvPr>
            <p:extLst>
              <p:ext uri="{D42A27DB-BD31-4B8C-83A1-F6EECF244321}">
                <p14:modId xmlns:p14="http://schemas.microsoft.com/office/powerpoint/2010/main" val="3761541757"/>
              </p:ext>
            </p:extLst>
          </p:nvPr>
        </p:nvGraphicFramePr>
        <p:xfrm>
          <a:off x="4752176" y="4245380"/>
          <a:ext cx="481498" cy="32099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31" name="Diagram 30">
            <a:extLst>
              <a:ext uri="{FF2B5EF4-FFF2-40B4-BE49-F238E27FC236}">
                <a16:creationId xmlns:a16="http://schemas.microsoft.com/office/drawing/2014/main" id="{5D6D3FB4-B877-4E4A-9A8A-A1A0561BC103}"/>
              </a:ext>
            </a:extLst>
          </p:cNvPr>
          <p:cNvGraphicFramePr/>
          <p:nvPr>
            <p:extLst>
              <p:ext uri="{D42A27DB-BD31-4B8C-83A1-F6EECF244321}">
                <p14:modId xmlns:p14="http://schemas.microsoft.com/office/powerpoint/2010/main" val="2794263226"/>
              </p:ext>
            </p:extLst>
          </p:nvPr>
        </p:nvGraphicFramePr>
        <p:xfrm>
          <a:off x="5225873" y="3008947"/>
          <a:ext cx="481498" cy="320999"/>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704073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79B9-B0FC-4DA7-B5C9-532DC5F91097}"/>
              </a:ext>
            </a:extLst>
          </p:cNvPr>
          <p:cNvSpPr>
            <a:spLocks noGrp="1"/>
          </p:cNvSpPr>
          <p:nvPr>
            <p:ph type="title"/>
          </p:nvPr>
        </p:nvSpPr>
        <p:spPr>
          <a:xfrm>
            <a:off x="412750" y="461349"/>
            <a:ext cx="7774632" cy="864096"/>
          </a:xfrm>
        </p:spPr>
        <p:txBody>
          <a:bodyPr/>
          <a:lstStyle/>
          <a:p>
            <a:r>
              <a:rPr lang="en-US" altLang="zh-CN" dirty="0"/>
              <a:t>Process-login</a:t>
            </a:r>
            <a:endParaRPr lang="en-US" dirty="0"/>
          </a:p>
        </p:txBody>
      </p:sp>
      <p:sp>
        <p:nvSpPr>
          <p:cNvPr id="5" name="Rectangle 4">
            <a:extLst>
              <a:ext uri="{FF2B5EF4-FFF2-40B4-BE49-F238E27FC236}">
                <a16:creationId xmlns:a16="http://schemas.microsoft.com/office/drawing/2014/main" id="{794B94C2-9688-4642-9937-7290C4DF0B4E}"/>
              </a:ext>
            </a:extLst>
          </p:cNvPr>
          <p:cNvSpPr/>
          <p:nvPr/>
        </p:nvSpPr>
        <p:spPr>
          <a:xfrm>
            <a:off x="412750" y="2219672"/>
            <a:ext cx="1440160" cy="707886"/>
          </a:xfrm>
          <a:prstGeom prst="rect">
            <a:avLst/>
          </a:prstGeom>
          <a:noFill/>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t>username</a:t>
            </a:r>
          </a:p>
          <a:p>
            <a:r>
              <a:rPr lang="en-US" sz="2000" dirty="0" err="1"/>
              <a:t>pwd</a:t>
            </a:r>
            <a:endParaRPr lang="en-US" sz="2000" dirty="0"/>
          </a:p>
        </p:txBody>
      </p:sp>
      <p:sp>
        <p:nvSpPr>
          <p:cNvPr id="6" name="TextBox 5">
            <a:extLst>
              <a:ext uri="{FF2B5EF4-FFF2-40B4-BE49-F238E27FC236}">
                <a16:creationId xmlns:a16="http://schemas.microsoft.com/office/drawing/2014/main" id="{E03A6089-16E3-44EC-BFAF-D374893DF52D}"/>
              </a:ext>
            </a:extLst>
          </p:cNvPr>
          <p:cNvSpPr txBox="1"/>
          <p:nvPr/>
        </p:nvSpPr>
        <p:spPr>
          <a:xfrm>
            <a:off x="3491880" y="1988840"/>
            <a:ext cx="184731" cy="461665"/>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F0E22855-B5F3-4E26-9F73-9498526AA0CD}"/>
              </a:ext>
            </a:extLst>
          </p:cNvPr>
          <p:cNvSpPr/>
          <p:nvPr/>
        </p:nvSpPr>
        <p:spPr>
          <a:xfrm>
            <a:off x="251520" y="1649095"/>
            <a:ext cx="2069797" cy="461665"/>
          </a:xfrm>
          <a:prstGeom prst="rect">
            <a:avLst/>
          </a:prstGeom>
        </p:spPr>
        <p:txBody>
          <a:bodyPr wrap="none">
            <a:spAutoFit/>
          </a:bodyPr>
          <a:lstStyle/>
          <a:p>
            <a:r>
              <a:rPr lang="en-US" dirty="0">
                <a:solidFill>
                  <a:srgbClr val="FF0000"/>
                </a:solidFill>
              </a:rPr>
              <a:t>Employee.html</a:t>
            </a:r>
          </a:p>
        </p:txBody>
      </p:sp>
      <p:sp>
        <p:nvSpPr>
          <p:cNvPr id="12" name="TextBox 11">
            <a:extLst>
              <a:ext uri="{FF2B5EF4-FFF2-40B4-BE49-F238E27FC236}">
                <a16:creationId xmlns:a16="http://schemas.microsoft.com/office/drawing/2014/main" id="{1B07DA67-CC7A-4384-B9FA-F0D7FC4411EA}"/>
              </a:ext>
            </a:extLst>
          </p:cNvPr>
          <p:cNvSpPr txBox="1"/>
          <p:nvPr/>
        </p:nvSpPr>
        <p:spPr>
          <a:xfrm>
            <a:off x="3953821" y="2974085"/>
            <a:ext cx="184731" cy="461665"/>
          </a:xfrm>
          <a:prstGeom prst="rect">
            <a:avLst/>
          </a:prstGeom>
          <a:noFill/>
        </p:spPr>
        <p:txBody>
          <a:bodyPr wrap="none" rtlCol="0">
            <a:spAutoFit/>
          </a:bodyPr>
          <a:lstStyle/>
          <a:p>
            <a:endParaRPr lang="en-US" dirty="0"/>
          </a:p>
        </p:txBody>
      </p:sp>
      <p:sp>
        <p:nvSpPr>
          <p:cNvPr id="19" name="Rectangle 18">
            <a:extLst>
              <a:ext uri="{FF2B5EF4-FFF2-40B4-BE49-F238E27FC236}">
                <a16:creationId xmlns:a16="http://schemas.microsoft.com/office/drawing/2014/main" id="{17893E2C-A5BF-47DC-922A-B35D47E51331}"/>
              </a:ext>
            </a:extLst>
          </p:cNvPr>
          <p:cNvSpPr/>
          <p:nvPr/>
        </p:nvSpPr>
        <p:spPr>
          <a:xfrm>
            <a:off x="2688684" y="1649095"/>
            <a:ext cx="3520516" cy="461665"/>
          </a:xfrm>
          <a:prstGeom prst="rect">
            <a:avLst/>
          </a:prstGeom>
        </p:spPr>
        <p:txBody>
          <a:bodyPr wrap="none">
            <a:spAutoFit/>
          </a:bodyPr>
          <a:lstStyle/>
          <a:p>
            <a:r>
              <a:rPr lang="en-US" dirty="0">
                <a:solidFill>
                  <a:srgbClr val="FF0000"/>
                </a:solidFill>
              </a:rPr>
              <a:t>EmployeeloginServlet.java</a:t>
            </a:r>
          </a:p>
        </p:txBody>
      </p:sp>
      <p:sp>
        <p:nvSpPr>
          <p:cNvPr id="22" name="TextBox 21">
            <a:extLst>
              <a:ext uri="{FF2B5EF4-FFF2-40B4-BE49-F238E27FC236}">
                <a16:creationId xmlns:a16="http://schemas.microsoft.com/office/drawing/2014/main" id="{E764A05A-CC39-4771-9DCF-16C9A5A7FD03}"/>
              </a:ext>
            </a:extLst>
          </p:cNvPr>
          <p:cNvSpPr txBox="1"/>
          <p:nvPr/>
        </p:nvSpPr>
        <p:spPr>
          <a:xfrm>
            <a:off x="2843808" y="2450505"/>
            <a:ext cx="72008" cy="461665"/>
          </a:xfrm>
          <a:prstGeom prst="rect">
            <a:avLst/>
          </a:prstGeom>
          <a:noFill/>
        </p:spPr>
        <p:txBody>
          <a:bodyPr wrap="square" rtlCol="0">
            <a:spAutoFit/>
          </a:bodyPr>
          <a:lstStyle/>
          <a:p>
            <a:endParaRPr lang="en-US" dirty="0"/>
          </a:p>
        </p:txBody>
      </p:sp>
      <p:sp>
        <p:nvSpPr>
          <p:cNvPr id="23" name="Rectangle 22">
            <a:extLst>
              <a:ext uri="{FF2B5EF4-FFF2-40B4-BE49-F238E27FC236}">
                <a16:creationId xmlns:a16="http://schemas.microsoft.com/office/drawing/2014/main" id="{5228A0A0-EF2A-4C75-A358-21C35A9C52A5}"/>
              </a:ext>
            </a:extLst>
          </p:cNvPr>
          <p:cNvSpPr/>
          <p:nvPr/>
        </p:nvSpPr>
        <p:spPr>
          <a:xfrm>
            <a:off x="2719152" y="2219672"/>
            <a:ext cx="5725844" cy="400110"/>
          </a:xfrm>
          <a:prstGeom prst="rect">
            <a:avLst/>
          </a:prstGeom>
          <a:noFill/>
        </p:spPr>
        <p:style>
          <a:lnRef idx="2">
            <a:schemeClr val="dk1"/>
          </a:lnRef>
          <a:fillRef idx="1">
            <a:schemeClr val="lt1"/>
          </a:fillRef>
          <a:effectRef idx="0">
            <a:schemeClr val="dk1"/>
          </a:effectRef>
          <a:fontRef idx="minor">
            <a:schemeClr val="dk1"/>
          </a:fontRef>
        </p:style>
        <p:txBody>
          <a:bodyPr wrap="square">
            <a:spAutoFit/>
          </a:bodyPr>
          <a:lstStyle/>
          <a:p>
            <a:r>
              <a:rPr lang="en-US" sz="2000" dirty="0" err="1"/>
              <a:t>req.getParameter</a:t>
            </a:r>
            <a:r>
              <a:rPr lang="en-US" sz="2000" dirty="0"/>
              <a:t>(“name attribute in form”)</a:t>
            </a:r>
          </a:p>
        </p:txBody>
      </p:sp>
      <p:pic>
        <p:nvPicPr>
          <p:cNvPr id="25" name="Picture 24">
            <a:extLst>
              <a:ext uri="{FF2B5EF4-FFF2-40B4-BE49-F238E27FC236}">
                <a16:creationId xmlns:a16="http://schemas.microsoft.com/office/drawing/2014/main" id="{7F20949A-389A-4202-94D4-FD3C770308EC}"/>
              </a:ext>
            </a:extLst>
          </p:cNvPr>
          <p:cNvPicPr>
            <a:picLocks noChangeAspect="1"/>
          </p:cNvPicPr>
          <p:nvPr/>
        </p:nvPicPr>
        <p:blipFill>
          <a:blip r:embed="rId2"/>
          <a:stretch>
            <a:fillRect/>
          </a:stretch>
        </p:blipFill>
        <p:spPr>
          <a:xfrm>
            <a:off x="68211" y="3178671"/>
            <a:ext cx="8824270" cy="349862"/>
          </a:xfrm>
          <a:prstGeom prst="rect">
            <a:avLst/>
          </a:prstGeom>
        </p:spPr>
      </p:pic>
      <p:pic>
        <p:nvPicPr>
          <p:cNvPr id="28" name="Picture 27">
            <a:extLst>
              <a:ext uri="{FF2B5EF4-FFF2-40B4-BE49-F238E27FC236}">
                <a16:creationId xmlns:a16="http://schemas.microsoft.com/office/drawing/2014/main" id="{D7E7AC58-4132-461A-88C1-055CDF964079}"/>
              </a:ext>
            </a:extLst>
          </p:cNvPr>
          <p:cNvPicPr>
            <a:picLocks noChangeAspect="1"/>
          </p:cNvPicPr>
          <p:nvPr/>
        </p:nvPicPr>
        <p:blipFill rotWithShape="1">
          <a:blip r:embed="rId3"/>
          <a:srcRect t="20132" b="21904"/>
          <a:stretch/>
        </p:blipFill>
        <p:spPr>
          <a:xfrm>
            <a:off x="170973" y="3958788"/>
            <a:ext cx="6826544" cy="255287"/>
          </a:xfrm>
          <a:prstGeom prst="rect">
            <a:avLst/>
          </a:prstGeom>
        </p:spPr>
      </p:pic>
      <p:cxnSp>
        <p:nvCxnSpPr>
          <p:cNvPr id="30" name="Straight Arrow Connector 29">
            <a:extLst>
              <a:ext uri="{FF2B5EF4-FFF2-40B4-BE49-F238E27FC236}">
                <a16:creationId xmlns:a16="http://schemas.microsoft.com/office/drawing/2014/main" id="{98C96F37-9243-4F8B-A5C3-598E40005B69}"/>
              </a:ext>
            </a:extLst>
          </p:cNvPr>
          <p:cNvCxnSpPr>
            <a:cxnSpLocks/>
          </p:cNvCxnSpPr>
          <p:nvPr/>
        </p:nvCxnSpPr>
        <p:spPr bwMode="auto">
          <a:xfrm flipH="1">
            <a:off x="6058842" y="3429119"/>
            <a:ext cx="913350" cy="549741"/>
          </a:xfrm>
          <a:prstGeom prst="straightConnector1">
            <a:avLst/>
          </a:prstGeom>
          <a:solidFill>
            <a:schemeClr val="accent1"/>
          </a:solidFill>
          <a:ln w="19050" cap="flat" cmpd="sng" algn="ctr">
            <a:solidFill>
              <a:srgbClr val="FF0000"/>
            </a:solidFill>
            <a:prstDash val="lgDash"/>
            <a:round/>
            <a:headEnd type="none" w="med" len="med"/>
            <a:tailEnd type="triangle"/>
          </a:ln>
          <a:effectLst/>
        </p:spPr>
      </p:cxnSp>
      <p:sp>
        <p:nvSpPr>
          <p:cNvPr id="35" name="Freeform: Shape 34">
            <a:extLst>
              <a:ext uri="{FF2B5EF4-FFF2-40B4-BE49-F238E27FC236}">
                <a16:creationId xmlns:a16="http://schemas.microsoft.com/office/drawing/2014/main" id="{24E6F37E-BAD6-4336-AD43-D04262BAA621}"/>
              </a:ext>
            </a:extLst>
          </p:cNvPr>
          <p:cNvSpPr/>
          <p:nvPr/>
        </p:nvSpPr>
        <p:spPr bwMode="auto">
          <a:xfrm>
            <a:off x="12930" y="1837415"/>
            <a:ext cx="432274" cy="1430341"/>
          </a:xfrm>
          <a:custGeom>
            <a:avLst/>
            <a:gdLst>
              <a:gd name="connsiteX0" fmla="*/ 309403 w 432274"/>
              <a:gd name="connsiteY0" fmla="*/ 0 h 1430341"/>
              <a:gd name="connsiteX1" fmla="*/ 931 w 432274"/>
              <a:gd name="connsiteY1" fmla="*/ 572877 h 1430341"/>
              <a:gd name="connsiteX2" fmla="*/ 397538 w 432274"/>
              <a:gd name="connsiteY2" fmla="*/ 1355075 h 1430341"/>
              <a:gd name="connsiteX3" fmla="*/ 386521 w 432274"/>
              <a:gd name="connsiteY3" fmla="*/ 1355075 h 1430341"/>
            </a:gdLst>
            <a:ahLst/>
            <a:cxnLst>
              <a:cxn ang="0">
                <a:pos x="connsiteX0" y="connsiteY0"/>
              </a:cxn>
              <a:cxn ang="0">
                <a:pos x="connsiteX1" y="connsiteY1"/>
              </a:cxn>
              <a:cxn ang="0">
                <a:pos x="connsiteX2" y="connsiteY2"/>
              </a:cxn>
              <a:cxn ang="0">
                <a:pos x="connsiteX3" y="connsiteY3"/>
              </a:cxn>
            </a:cxnLst>
            <a:rect l="l" t="t" r="r" b="b"/>
            <a:pathLst>
              <a:path w="432274" h="1430341">
                <a:moveTo>
                  <a:pt x="309403" y="0"/>
                </a:moveTo>
                <a:cubicBezTo>
                  <a:pt x="147822" y="173515"/>
                  <a:pt x="-13758" y="347031"/>
                  <a:pt x="931" y="572877"/>
                </a:cubicBezTo>
                <a:cubicBezTo>
                  <a:pt x="15620" y="798723"/>
                  <a:pt x="397538" y="1355075"/>
                  <a:pt x="397538" y="1355075"/>
                </a:cubicBezTo>
                <a:cubicBezTo>
                  <a:pt x="461803" y="1485441"/>
                  <a:pt x="424162" y="1420258"/>
                  <a:pt x="386521" y="1355075"/>
                </a:cubicBezTo>
              </a:path>
            </a:pathLst>
          </a:custGeom>
          <a:noFill/>
          <a:ln w="19050" cap="flat" cmpd="sng" algn="ctr">
            <a:solidFill>
              <a:srgbClr val="FF0000"/>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0" charset="0"/>
            </a:endParaRPr>
          </a:p>
        </p:txBody>
      </p:sp>
      <p:sp>
        <p:nvSpPr>
          <p:cNvPr id="36" name="Freeform: Shape 35">
            <a:extLst>
              <a:ext uri="{FF2B5EF4-FFF2-40B4-BE49-F238E27FC236}">
                <a16:creationId xmlns:a16="http://schemas.microsoft.com/office/drawing/2014/main" id="{3822103D-5A69-4264-9CDC-88F87D56E45C}"/>
              </a:ext>
            </a:extLst>
          </p:cNvPr>
          <p:cNvSpPr/>
          <p:nvPr/>
        </p:nvSpPr>
        <p:spPr bwMode="auto">
          <a:xfrm>
            <a:off x="5467390" y="1938969"/>
            <a:ext cx="1156749" cy="2019819"/>
          </a:xfrm>
          <a:custGeom>
            <a:avLst/>
            <a:gdLst>
              <a:gd name="connsiteX0" fmla="*/ 812209 w 1333004"/>
              <a:gd name="connsiteY0" fmla="*/ 0 h 2094762"/>
              <a:gd name="connsiteX1" fmla="*/ 1307968 w 1333004"/>
              <a:gd name="connsiteY1" fmla="*/ 947450 h 2094762"/>
              <a:gd name="connsiteX2" fmla="*/ 118146 w 1333004"/>
              <a:gd name="connsiteY2" fmla="*/ 1994053 h 2094762"/>
              <a:gd name="connsiteX3" fmla="*/ 107129 w 1333004"/>
              <a:gd name="connsiteY3" fmla="*/ 1994053 h 2094762"/>
            </a:gdLst>
            <a:ahLst/>
            <a:cxnLst>
              <a:cxn ang="0">
                <a:pos x="connsiteX0" y="connsiteY0"/>
              </a:cxn>
              <a:cxn ang="0">
                <a:pos x="connsiteX1" y="connsiteY1"/>
              </a:cxn>
              <a:cxn ang="0">
                <a:pos x="connsiteX2" y="connsiteY2"/>
              </a:cxn>
              <a:cxn ang="0">
                <a:pos x="connsiteX3" y="connsiteY3"/>
              </a:cxn>
            </a:cxnLst>
            <a:rect l="l" t="t" r="r" b="b"/>
            <a:pathLst>
              <a:path w="1333004" h="2094762">
                <a:moveTo>
                  <a:pt x="812209" y="0"/>
                </a:moveTo>
                <a:cubicBezTo>
                  <a:pt x="1117927" y="307554"/>
                  <a:pt x="1423645" y="615108"/>
                  <a:pt x="1307968" y="947450"/>
                </a:cubicBezTo>
                <a:cubicBezTo>
                  <a:pt x="1192291" y="1279792"/>
                  <a:pt x="118146" y="1994053"/>
                  <a:pt x="118146" y="1994053"/>
                </a:cubicBezTo>
                <a:cubicBezTo>
                  <a:pt x="-81994" y="2168487"/>
                  <a:pt x="12567" y="2081270"/>
                  <a:pt x="107129" y="1994053"/>
                </a:cubicBezTo>
              </a:path>
            </a:pathLst>
          </a:custGeom>
          <a:noFill/>
          <a:ln w="19050" cap="flat" cmpd="sng" algn="ctr">
            <a:solidFill>
              <a:srgbClr val="FF0000"/>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0" charset="0"/>
            </a:endParaRPr>
          </a:p>
        </p:txBody>
      </p:sp>
      <p:cxnSp>
        <p:nvCxnSpPr>
          <p:cNvPr id="41" name="Straight Arrow Connector 40">
            <a:extLst>
              <a:ext uri="{FF2B5EF4-FFF2-40B4-BE49-F238E27FC236}">
                <a16:creationId xmlns:a16="http://schemas.microsoft.com/office/drawing/2014/main" id="{DF1F6439-8907-413F-8B6D-145B5EB01B8D}"/>
              </a:ext>
            </a:extLst>
          </p:cNvPr>
          <p:cNvCxnSpPr>
            <a:stCxn id="7" idx="3"/>
            <a:endCxn id="19" idx="1"/>
          </p:cNvCxnSpPr>
          <p:nvPr/>
        </p:nvCxnSpPr>
        <p:spPr bwMode="auto">
          <a:xfrm>
            <a:off x="2321317" y="1879928"/>
            <a:ext cx="367367" cy="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235603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79B9-B0FC-4DA7-B5C9-532DC5F91097}"/>
              </a:ext>
            </a:extLst>
          </p:cNvPr>
          <p:cNvSpPr>
            <a:spLocks noGrp="1"/>
          </p:cNvSpPr>
          <p:nvPr>
            <p:ph type="title"/>
          </p:nvPr>
        </p:nvSpPr>
        <p:spPr>
          <a:xfrm>
            <a:off x="412750" y="461349"/>
            <a:ext cx="7774632" cy="864096"/>
          </a:xfrm>
        </p:spPr>
        <p:txBody>
          <a:bodyPr/>
          <a:lstStyle/>
          <a:p>
            <a:r>
              <a:rPr lang="en-US" altLang="zh-CN" dirty="0"/>
              <a:t>Process-login</a:t>
            </a:r>
            <a:endParaRPr lang="en-US" dirty="0"/>
          </a:p>
        </p:txBody>
      </p:sp>
      <p:sp>
        <p:nvSpPr>
          <p:cNvPr id="5" name="Rectangle 4">
            <a:extLst>
              <a:ext uri="{FF2B5EF4-FFF2-40B4-BE49-F238E27FC236}">
                <a16:creationId xmlns:a16="http://schemas.microsoft.com/office/drawing/2014/main" id="{794B94C2-9688-4642-9937-7290C4DF0B4E}"/>
              </a:ext>
            </a:extLst>
          </p:cNvPr>
          <p:cNvSpPr/>
          <p:nvPr/>
        </p:nvSpPr>
        <p:spPr>
          <a:xfrm>
            <a:off x="412750" y="2219672"/>
            <a:ext cx="1440160" cy="707886"/>
          </a:xfrm>
          <a:prstGeom prst="rect">
            <a:avLst/>
          </a:prstGeom>
          <a:noFill/>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t>username</a:t>
            </a:r>
          </a:p>
          <a:p>
            <a:r>
              <a:rPr lang="en-US" sz="2000" dirty="0" err="1"/>
              <a:t>pwd</a:t>
            </a:r>
            <a:endParaRPr lang="en-US" sz="2000" dirty="0"/>
          </a:p>
        </p:txBody>
      </p:sp>
      <p:sp>
        <p:nvSpPr>
          <p:cNvPr id="6" name="TextBox 5">
            <a:extLst>
              <a:ext uri="{FF2B5EF4-FFF2-40B4-BE49-F238E27FC236}">
                <a16:creationId xmlns:a16="http://schemas.microsoft.com/office/drawing/2014/main" id="{E03A6089-16E3-44EC-BFAF-D374893DF52D}"/>
              </a:ext>
            </a:extLst>
          </p:cNvPr>
          <p:cNvSpPr txBox="1"/>
          <p:nvPr/>
        </p:nvSpPr>
        <p:spPr>
          <a:xfrm>
            <a:off x="3491880" y="1988840"/>
            <a:ext cx="184731" cy="461665"/>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F0E22855-B5F3-4E26-9F73-9498526AA0CD}"/>
              </a:ext>
            </a:extLst>
          </p:cNvPr>
          <p:cNvSpPr/>
          <p:nvPr/>
        </p:nvSpPr>
        <p:spPr>
          <a:xfrm>
            <a:off x="251520" y="1649095"/>
            <a:ext cx="2069797" cy="461665"/>
          </a:xfrm>
          <a:prstGeom prst="rect">
            <a:avLst/>
          </a:prstGeom>
        </p:spPr>
        <p:txBody>
          <a:bodyPr wrap="none">
            <a:spAutoFit/>
          </a:bodyPr>
          <a:lstStyle/>
          <a:p>
            <a:r>
              <a:rPr lang="en-US" dirty="0">
                <a:solidFill>
                  <a:srgbClr val="FF0000"/>
                </a:solidFill>
              </a:rPr>
              <a:t>Employee.html</a:t>
            </a:r>
          </a:p>
        </p:txBody>
      </p:sp>
      <p:sp>
        <p:nvSpPr>
          <p:cNvPr id="12" name="TextBox 11">
            <a:extLst>
              <a:ext uri="{FF2B5EF4-FFF2-40B4-BE49-F238E27FC236}">
                <a16:creationId xmlns:a16="http://schemas.microsoft.com/office/drawing/2014/main" id="{1B07DA67-CC7A-4384-B9FA-F0D7FC4411EA}"/>
              </a:ext>
            </a:extLst>
          </p:cNvPr>
          <p:cNvSpPr txBox="1"/>
          <p:nvPr/>
        </p:nvSpPr>
        <p:spPr>
          <a:xfrm>
            <a:off x="3953821" y="2974085"/>
            <a:ext cx="184731" cy="461665"/>
          </a:xfrm>
          <a:prstGeom prst="rect">
            <a:avLst/>
          </a:prstGeom>
          <a:noFill/>
        </p:spPr>
        <p:txBody>
          <a:bodyPr wrap="none" rtlCol="0">
            <a:spAutoFit/>
          </a:bodyPr>
          <a:lstStyle/>
          <a:p>
            <a:endParaRPr lang="en-US" dirty="0"/>
          </a:p>
        </p:txBody>
      </p:sp>
      <p:sp>
        <p:nvSpPr>
          <p:cNvPr id="19" name="Rectangle 18">
            <a:extLst>
              <a:ext uri="{FF2B5EF4-FFF2-40B4-BE49-F238E27FC236}">
                <a16:creationId xmlns:a16="http://schemas.microsoft.com/office/drawing/2014/main" id="{17893E2C-A5BF-47DC-922A-B35D47E51331}"/>
              </a:ext>
            </a:extLst>
          </p:cNvPr>
          <p:cNvSpPr/>
          <p:nvPr/>
        </p:nvSpPr>
        <p:spPr>
          <a:xfrm>
            <a:off x="2688684" y="1665704"/>
            <a:ext cx="3520516" cy="461665"/>
          </a:xfrm>
          <a:prstGeom prst="rect">
            <a:avLst/>
          </a:prstGeom>
        </p:spPr>
        <p:txBody>
          <a:bodyPr wrap="none">
            <a:spAutoFit/>
          </a:bodyPr>
          <a:lstStyle/>
          <a:p>
            <a:r>
              <a:rPr lang="en-US" dirty="0">
                <a:solidFill>
                  <a:srgbClr val="FF0000"/>
                </a:solidFill>
              </a:rPr>
              <a:t>EmployeeloginServlet.java</a:t>
            </a:r>
          </a:p>
        </p:txBody>
      </p:sp>
      <p:sp>
        <p:nvSpPr>
          <p:cNvPr id="22" name="TextBox 21">
            <a:extLst>
              <a:ext uri="{FF2B5EF4-FFF2-40B4-BE49-F238E27FC236}">
                <a16:creationId xmlns:a16="http://schemas.microsoft.com/office/drawing/2014/main" id="{E764A05A-CC39-4771-9DCF-16C9A5A7FD03}"/>
              </a:ext>
            </a:extLst>
          </p:cNvPr>
          <p:cNvSpPr txBox="1"/>
          <p:nvPr/>
        </p:nvSpPr>
        <p:spPr>
          <a:xfrm>
            <a:off x="2843808" y="2450505"/>
            <a:ext cx="72008" cy="461665"/>
          </a:xfrm>
          <a:prstGeom prst="rect">
            <a:avLst/>
          </a:prstGeom>
          <a:noFill/>
        </p:spPr>
        <p:txBody>
          <a:bodyPr wrap="square" rtlCol="0">
            <a:spAutoFit/>
          </a:bodyPr>
          <a:lstStyle/>
          <a:p>
            <a:endParaRPr lang="en-US" dirty="0"/>
          </a:p>
        </p:txBody>
      </p:sp>
      <p:sp>
        <p:nvSpPr>
          <p:cNvPr id="23" name="Rectangle 22">
            <a:extLst>
              <a:ext uri="{FF2B5EF4-FFF2-40B4-BE49-F238E27FC236}">
                <a16:creationId xmlns:a16="http://schemas.microsoft.com/office/drawing/2014/main" id="{5228A0A0-EF2A-4C75-A358-21C35A9C52A5}"/>
              </a:ext>
            </a:extLst>
          </p:cNvPr>
          <p:cNvSpPr/>
          <p:nvPr/>
        </p:nvSpPr>
        <p:spPr>
          <a:xfrm>
            <a:off x="2719152" y="2219672"/>
            <a:ext cx="6317344" cy="1015663"/>
          </a:xfrm>
          <a:prstGeom prst="rect">
            <a:avLst/>
          </a:prstGeom>
          <a:noFill/>
        </p:spPr>
        <p:style>
          <a:lnRef idx="2">
            <a:schemeClr val="dk1"/>
          </a:lnRef>
          <a:fillRef idx="1">
            <a:schemeClr val="lt1"/>
          </a:fillRef>
          <a:effectRef idx="0">
            <a:schemeClr val="dk1"/>
          </a:effectRef>
          <a:fontRef idx="minor">
            <a:schemeClr val="dk1"/>
          </a:fontRef>
        </p:style>
        <p:txBody>
          <a:bodyPr wrap="square">
            <a:spAutoFit/>
          </a:bodyPr>
          <a:lstStyle/>
          <a:p>
            <a:r>
              <a:rPr lang="en-US" sz="2000" dirty="0" err="1"/>
              <a:t>req.getParameter</a:t>
            </a:r>
            <a:r>
              <a:rPr lang="en-US" sz="2000" dirty="0"/>
              <a:t>(“username”)</a:t>
            </a:r>
          </a:p>
          <a:p>
            <a:r>
              <a:rPr lang="en-US" sz="2000" dirty="0" err="1"/>
              <a:t>PostgreSqlConn</a:t>
            </a:r>
            <a:r>
              <a:rPr lang="en-US" sz="2000" dirty="0"/>
              <a:t> con = new </a:t>
            </a:r>
            <a:r>
              <a:rPr lang="en-US" sz="2000" dirty="0" err="1"/>
              <a:t>PostgreSqlConn</a:t>
            </a:r>
            <a:r>
              <a:rPr lang="en-US" sz="2000" dirty="0"/>
              <a:t>();</a:t>
            </a:r>
          </a:p>
          <a:p>
            <a:r>
              <a:rPr lang="en-US" sz="2000" dirty="0"/>
              <a:t>String </a:t>
            </a:r>
            <a:r>
              <a:rPr lang="en-US" sz="2000" dirty="0" err="1"/>
              <a:t>pwdfromdb</a:t>
            </a:r>
            <a:r>
              <a:rPr lang="en-US" sz="2000" dirty="0"/>
              <a:t> = </a:t>
            </a:r>
            <a:r>
              <a:rPr lang="en-US" sz="2000" dirty="0" err="1"/>
              <a:t>con.getpwdbyUname</a:t>
            </a:r>
            <a:r>
              <a:rPr lang="en-US" sz="2000" dirty="0"/>
              <a:t>(username);</a:t>
            </a:r>
          </a:p>
        </p:txBody>
      </p:sp>
      <p:sp>
        <p:nvSpPr>
          <p:cNvPr id="3" name="Rectangle 2">
            <a:extLst>
              <a:ext uri="{FF2B5EF4-FFF2-40B4-BE49-F238E27FC236}">
                <a16:creationId xmlns:a16="http://schemas.microsoft.com/office/drawing/2014/main" id="{86FFC9C7-3B02-4D85-8E90-4CE84CC3545E}"/>
              </a:ext>
            </a:extLst>
          </p:cNvPr>
          <p:cNvSpPr/>
          <p:nvPr/>
        </p:nvSpPr>
        <p:spPr>
          <a:xfrm>
            <a:off x="2688684" y="4189745"/>
            <a:ext cx="2773516" cy="461665"/>
          </a:xfrm>
          <a:prstGeom prst="rect">
            <a:avLst/>
          </a:prstGeom>
        </p:spPr>
        <p:txBody>
          <a:bodyPr wrap="none">
            <a:spAutoFit/>
          </a:bodyPr>
          <a:lstStyle/>
          <a:p>
            <a:r>
              <a:rPr lang="en-US" dirty="0">
                <a:solidFill>
                  <a:srgbClr val="FF0000"/>
                </a:solidFill>
              </a:rPr>
              <a:t>PostgreSqlConn.java</a:t>
            </a:r>
          </a:p>
        </p:txBody>
      </p:sp>
      <p:sp>
        <p:nvSpPr>
          <p:cNvPr id="4" name="Freeform: Shape 3">
            <a:extLst>
              <a:ext uri="{FF2B5EF4-FFF2-40B4-BE49-F238E27FC236}">
                <a16:creationId xmlns:a16="http://schemas.microsoft.com/office/drawing/2014/main" id="{D7D50522-9783-4300-AD01-9BD45ABB9AF9}"/>
              </a:ext>
            </a:extLst>
          </p:cNvPr>
          <p:cNvSpPr/>
          <p:nvPr/>
        </p:nvSpPr>
        <p:spPr bwMode="auto">
          <a:xfrm>
            <a:off x="2333892" y="2710763"/>
            <a:ext cx="452109" cy="1654321"/>
          </a:xfrm>
          <a:custGeom>
            <a:avLst/>
            <a:gdLst>
              <a:gd name="connsiteX0" fmla="*/ 452109 w 452109"/>
              <a:gd name="connsiteY0" fmla="*/ 0 h 991518"/>
              <a:gd name="connsiteX1" fmla="*/ 417 w 452109"/>
              <a:gd name="connsiteY1" fmla="*/ 484742 h 991518"/>
              <a:gd name="connsiteX2" fmla="*/ 363974 w 452109"/>
              <a:gd name="connsiteY2" fmla="*/ 991518 h 991518"/>
              <a:gd name="connsiteX3" fmla="*/ 363974 w 452109"/>
              <a:gd name="connsiteY3" fmla="*/ 991518 h 991518"/>
            </a:gdLst>
            <a:ahLst/>
            <a:cxnLst>
              <a:cxn ang="0">
                <a:pos x="connsiteX0" y="connsiteY0"/>
              </a:cxn>
              <a:cxn ang="0">
                <a:pos x="connsiteX1" y="connsiteY1"/>
              </a:cxn>
              <a:cxn ang="0">
                <a:pos x="connsiteX2" y="connsiteY2"/>
              </a:cxn>
              <a:cxn ang="0">
                <a:pos x="connsiteX3" y="connsiteY3"/>
              </a:cxn>
            </a:cxnLst>
            <a:rect l="l" t="t" r="r" b="b"/>
            <a:pathLst>
              <a:path w="452109" h="991518">
                <a:moveTo>
                  <a:pt x="452109" y="0"/>
                </a:moveTo>
                <a:cubicBezTo>
                  <a:pt x="233607" y="159744"/>
                  <a:pt x="15106" y="319489"/>
                  <a:pt x="417" y="484742"/>
                </a:cubicBezTo>
                <a:cubicBezTo>
                  <a:pt x="-14272" y="649995"/>
                  <a:pt x="363974" y="991518"/>
                  <a:pt x="363974" y="991518"/>
                </a:cubicBezTo>
                <a:lnTo>
                  <a:pt x="363974" y="991518"/>
                </a:lnTo>
              </a:path>
            </a:pathLst>
          </a:custGeom>
          <a:noFill/>
          <a:ln w="19050" cap="flat" cmpd="sng" algn="ctr">
            <a:solidFill>
              <a:srgbClr val="FF0000"/>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0" charset="0"/>
            </a:endParaRPr>
          </a:p>
        </p:txBody>
      </p:sp>
      <p:cxnSp>
        <p:nvCxnSpPr>
          <p:cNvPr id="16" name="Straight Arrow Connector 15">
            <a:extLst>
              <a:ext uri="{FF2B5EF4-FFF2-40B4-BE49-F238E27FC236}">
                <a16:creationId xmlns:a16="http://schemas.microsoft.com/office/drawing/2014/main" id="{178E63B1-288C-4F7E-9766-B7EFFE016AEC}"/>
              </a:ext>
            </a:extLst>
          </p:cNvPr>
          <p:cNvCxnSpPr/>
          <p:nvPr/>
        </p:nvCxnSpPr>
        <p:spPr bwMode="auto">
          <a:xfrm>
            <a:off x="2321317" y="1879928"/>
            <a:ext cx="367367" cy="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8" name="TextBox 7">
            <a:extLst>
              <a:ext uri="{FF2B5EF4-FFF2-40B4-BE49-F238E27FC236}">
                <a16:creationId xmlns:a16="http://schemas.microsoft.com/office/drawing/2014/main" id="{00B9C838-6C68-498E-9ED1-016232433687}"/>
              </a:ext>
            </a:extLst>
          </p:cNvPr>
          <p:cNvSpPr txBox="1"/>
          <p:nvPr/>
        </p:nvSpPr>
        <p:spPr>
          <a:xfrm>
            <a:off x="2719152" y="4665330"/>
            <a:ext cx="6208998" cy="707886"/>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public String </a:t>
            </a:r>
            <a:r>
              <a:rPr lang="en-US" sz="2000" dirty="0" err="1"/>
              <a:t>getpwdbyUname</a:t>
            </a:r>
            <a:r>
              <a:rPr lang="en-US" sz="2000" dirty="0"/>
              <a:t>(String param){</a:t>
            </a:r>
          </a:p>
          <a:p>
            <a:r>
              <a:rPr lang="en-US" sz="2000" dirty="0"/>
              <a:t>return </a:t>
            </a:r>
            <a:r>
              <a:rPr lang="en-US" sz="2000" dirty="0" err="1"/>
              <a:t>pwd</a:t>
            </a:r>
            <a:r>
              <a:rPr lang="en-US" sz="2000" dirty="0"/>
              <a:t>;}</a:t>
            </a:r>
          </a:p>
        </p:txBody>
      </p:sp>
      <p:cxnSp>
        <p:nvCxnSpPr>
          <p:cNvPr id="10" name="Straight Arrow Connector 9">
            <a:extLst>
              <a:ext uri="{FF2B5EF4-FFF2-40B4-BE49-F238E27FC236}">
                <a16:creationId xmlns:a16="http://schemas.microsoft.com/office/drawing/2014/main" id="{4DE4C54F-932E-493D-AC7C-3AE65EBE4097}"/>
              </a:ext>
            </a:extLst>
          </p:cNvPr>
          <p:cNvCxnSpPr>
            <a:cxnSpLocks/>
          </p:cNvCxnSpPr>
          <p:nvPr/>
        </p:nvCxnSpPr>
        <p:spPr bwMode="auto">
          <a:xfrm flipH="1">
            <a:off x="6209200" y="3204917"/>
            <a:ext cx="420820" cy="1592235"/>
          </a:xfrm>
          <a:prstGeom prst="straightConnector1">
            <a:avLst/>
          </a:prstGeom>
          <a:solidFill>
            <a:schemeClr val="accent1"/>
          </a:solidFill>
          <a:ln w="19050" cap="flat" cmpd="sng" algn="ctr">
            <a:solidFill>
              <a:srgbClr val="FF0000"/>
            </a:solidFill>
            <a:prstDash val="lgDash"/>
            <a:round/>
            <a:headEnd type="none" w="med" len="med"/>
            <a:tailEnd type="triangle"/>
          </a:ln>
          <a:effectLst/>
        </p:spPr>
      </p:cxnSp>
      <p:sp>
        <p:nvSpPr>
          <p:cNvPr id="18" name="Rectangle 17">
            <a:extLst>
              <a:ext uri="{FF2B5EF4-FFF2-40B4-BE49-F238E27FC236}">
                <a16:creationId xmlns:a16="http://schemas.microsoft.com/office/drawing/2014/main" id="{1E0AF04B-2F5B-4B60-A2F3-621D567CBB2A}"/>
              </a:ext>
            </a:extLst>
          </p:cNvPr>
          <p:cNvSpPr/>
          <p:nvPr/>
        </p:nvSpPr>
        <p:spPr bwMode="auto">
          <a:xfrm>
            <a:off x="2786001" y="2604701"/>
            <a:ext cx="5242383" cy="267672"/>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0" charset="0"/>
            </a:endParaRPr>
          </a:p>
        </p:txBody>
      </p:sp>
      <p:cxnSp>
        <p:nvCxnSpPr>
          <p:cNvPr id="27" name="Straight Connector 26">
            <a:extLst>
              <a:ext uri="{FF2B5EF4-FFF2-40B4-BE49-F238E27FC236}">
                <a16:creationId xmlns:a16="http://schemas.microsoft.com/office/drawing/2014/main" id="{0B2A414C-3BE3-4E9E-8B59-33F0C38B3663}"/>
              </a:ext>
            </a:extLst>
          </p:cNvPr>
          <p:cNvCxnSpPr>
            <a:cxnSpLocks/>
          </p:cNvCxnSpPr>
          <p:nvPr/>
        </p:nvCxnSpPr>
        <p:spPr bwMode="auto">
          <a:xfrm>
            <a:off x="5004048" y="3196053"/>
            <a:ext cx="2664296" cy="0"/>
          </a:xfrm>
          <a:prstGeom prst="line">
            <a:avLst/>
          </a:prstGeom>
          <a:solidFill>
            <a:schemeClr val="accent1"/>
          </a:solidFill>
          <a:ln w="19050" cap="flat" cmpd="sng" algn="ctr">
            <a:solidFill>
              <a:srgbClr val="FF0000"/>
            </a:solidFill>
            <a:prstDash val="lgDash"/>
            <a:round/>
            <a:headEnd type="none" w="med" len="med"/>
            <a:tailEnd type="none" w="med" len="med"/>
          </a:ln>
          <a:effectLst/>
        </p:spPr>
      </p:cxnSp>
    </p:spTree>
    <p:extLst>
      <p:ext uri="{BB962C8B-B14F-4D97-AF65-F5344CB8AC3E}">
        <p14:creationId xmlns:p14="http://schemas.microsoft.com/office/powerpoint/2010/main" val="1451421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79B9-B0FC-4DA7-B5C9-532DC5F91097}"/>
              </a:ext>
            </a:extLst>
          </p:cNvPr>
          <p:cNvSpPr>
            <a:spLocks noGrp="1"/>
          </p:cNvSpPr>
          <p:nvPr>
            <p:ph type="title"/>
          </p:nvPr>
        </p:nvSpPr>
        <p:spPr>
          <a:xfrm>
            <a:off x="412750" y="461349"/>
            <a:ext cx="7774632" cy="864096"/>
          </a:xfrm>
        </p:spPr>
        <p:txBody>
          <a:bodyPr/>
          <a:lstStyle/>
          <a:p>
            <a:r>
              <a:rPr lang="en-US" altLang="zh-CN" dirty="0"/>
              <a:t>Process-login</a:t>
            </a:r>
            <a:endParaRPr lang="en-US" dirty="0"/>
          </a:p>
        </p:txBody>
      </p:sp>
      <p:sp>
        <p:nvSpPr>
          <p:cNvPr id="5" name="Rectangle 4">
            <a:extLst>
              <a:ext uri="{FF2B5EF4-FFF2-40B4-BE49-F238E27FC236}">
                <a16:creationId xmlns:a16="http://schemas.microsoft.com/office/drawing/2014/main" id="{794B94C2-9688-4642-9937-7290C4DF0B4E}"/>
              </a:ext>
            </a:extLst>
          </p:cNvPr>
          <p:cNvSpPr/>
          <p:nvPr/>
        </p:nvSpPr>
        <p:spPr>
          <a:xfrm>
            <a:off x="412750" y="2219672"/>
            <a:ext cx="1440160" cy="707886"/>
          </a:xfrm>
          <a:prstGeom prst="rect">
            <a:avLst/>
          </a:prstGeom>
          <a:noFill/>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t>username</a:t>
            </a:r>
          </a:p>
          <a:p>
            <a:r>
              <a:rPr lang="en-US" sz="2000" dirty="0" err="1"/>
              <a:t>pwd</a:t>
            </a:r>
            <a:endParaRPr lang="en-US" sz="2000" dirty="0"/>
          </a:p>
        </p:txBody>
      </p:sp>
      <p:sp>
        <p:nvSpPr>
          <p:cNvPr id="6" name="TextBox 5">
            <a:extLst>
              <a:ext uri="{FF2B5EF4-FFF2-40B4-BE49-F238E27FC236}">
                <a16:creationId xmlns:a16="http://schemas.microsoft.com/office/drawing/2014/main" id="{E03A6089-16E3-44EC-BFAF-D374893DF52D}"/>
              </a:ext>
            </a:extLst>
          </p:cNvPr>
          <p:cNvSpPr txBox="1"/>
          <p:nvPr/>
        </p:nvSpPr>
        <p:spPr>
          <a:xfrm>
            <a:off x="3491880" y="1988840"/>
            <a:ext cx="184731" cy="461665"/>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F0E22855-B5F3-4E26-9F73-9498526AA0CD}"/>
              </a:ext>
            </a:extLst>
          </p:cNvPr>
          <p:cNvSpPr/>
          <p:nvPr/>
        </p:nvSpPr>
        <p:spPr>
          <a:xfrm>
            <a:off x="251520" y="1649095"/>
            <a:ext cx="2069797" cy="461665"/>
          </a:xfrm>
          <a:prstGeom prst="rect">
            <a:avLst/>
          </a:prstGeom>
        </p:spPr>
        <p:txBody>
          <a:bodyPr wrap="none">
            <a:spAutoFit/>
          </a:bodyPr>
          <a:lstStyle/>
          <a:p>
            <a:r>
              <a:rPr lang="en-US" dirty="0">
                <a:solidFill>
                  <a:srgbClr val="FF0000"/>
                </a:solidFill>
              </a:rPr>
              <a:t>Employee.html</a:t>
            </a:r>
          </a:p>
        </p:txBody>
      </p:sp>
      <p:sp>
        <p:nvSpPr>
          <p:cNvPr id="12" name="TextBox 11">
            <a:extLst>
              <a:ext uri="{FF2B5EF4-FFF2-40B4-BE49-F238E27FC236}">
                <a16:creationId xmlns:a16="http://schemas.microsoft.com/office/drawing/2014/main" id="{1B07DA67-CC7A-4384-B9FA-F0D7FC4411EA}"/>
              </a:ext>
            </a:extLst>
          </p:cNvPr>
          <p:cNvSpPr txBox="1"/>
          <p:nvPr/>
        </p:nvSpPr>
        <p:spPr>
          <a:xfrm>
            <a:off x="3953821" y="2974085"/>
            <a:ext cx="184731" cy="461665"/>
          </a:xfrm>
          <a:prstGeom prst="rect">
            <a:avLst/>
          </a:prstGeom>
          <a:noFill/>
        </p:spPr>
        <p:txBody>
          <a:bodyPr wrap="none" rtlCol="0">
            <a:spAutoFit/>
          </a:bodyPr>
          <a:lstStyle/>
          <a:p>
            <a:endParaRPr lang="en-US" dirty="0"/>
          </a:p>
        </p:txBody>
      </p:sp>
      <p:sp>
        <p:nvSpPr>
          <p:cNvPr id="19" name="Rectangle 18">
            <a:extLst>
              <a:ext uri="{FF2B5EF4-FFF2-40B4-BE49-F238E27FC236}">
                <a16:creationId xmlns:a16="http://schemas.microsoft.com/office/drawing/2014/main" id="{17893E2C-A5BF-47DC-922A-B35D47E51331}"/>
              </a:ext>
            </a:extLst>
          </p:cNvPr>
          <p:cNvSpPr/>
          <p:nvPr/>
        </p:nvSpPr>
        <p:spPr>
          <a:xfrm>
            <a:off x="2688684" y="1665704"/>
            <a:ext cx="3520516" cy="461665"/>
          </a:xfrm>
          <a:prstGeom prst="rect">
            <a:avLst/>
          </a:prstGeom>
        </p:spPr>
        <p:txBody>
          <a:bodyPr wrap="none">
            <a:spAutoFit/>
          </a:bodyPr>
          <a:lstStyle/>
          <a:p>
            <a:r>
              <a:rPr lang="en-US" dirty="0">
                <a:solidFill>
                  <a:srgbClr val="FF0000"/>
                </a:solidFill>
              </a:rPr>
              <a:t>EmployeeloginServlet.java</a:t>
            </a:r>
          </a:p>
        </p:txBody>
      </p:sp>
      <p:sp>
        <p:nvSpPr>
          <p:cNvPr id="22" name="TextBox 21">
            <a:extLst>
              <a:ext uri="{FF2B5EF4-FFF2-40B4-BE49-F238E27FC236}">
                <a16:creationId xmlns:a16="http://schemas.microsoft.com/office/drawing/2014/main" id="{E764A05A-CC39-4771-9DCF-16C9A5A7FD03}"/>
              </a:ext>
            </a:extLst>
          </p:cNvPr>
          <p:cNvSpPr txBox="1"/>
          <p:nvPr/>
        </p:nvSpPr>
        <p:spPr>
          <a:xfrm>
            <a:off x="2843808" y="2450505"/>
            <a:ext cx="72008" cy="461665"/>
          </a:xfrm>
          <a:prstGeom prst="rect">
            <a:avLst/>
          </a:prstGeom>
          <a:noFill/>
        </p:spPr>
        <p:txBody>
          <a:bodyPr wrap="square" rtlCol="0">
            <a:spAutoFit/>
          </a:bodyPr>
          <a:lstStyle/>
          <a:p>
            <a:endParaRPr lang="en-US" dirty="0"/>
          </a:p>
        </p:txBody>
      </p:sp>
      <p:sp>
        <p:nvSpPr>
          <p:cNvPr id="23" name="Rectangle 22">
            <a:extLst>
              <a:ext uri="{FF2B5EF4-FFF2-40B4-BE49-F238E27FC236}">
                <a16:creationId xmlns:a16="http://schemas.microsoft.com/office/drawing/2014/main" id="{5228A0A0-EF2A-4C75-A358-21C35A9C52A5}"/>
              </a:ext>
            </a:extLst>
          </p:cNvPr>
          <p:cNvSpPr/>
          <p:nvPr/>
        </p:nvSpPr>
        <p:spPr>
          <a:xfrm>
            <a:off x="2719152" y="2219672"/>
            <a:ext cx="6317344" cy="1631216"/>
          </a:xfrm>
          <a:prstGeom prst="rect">
            <a:avLst/>
          </a:prstGeom>
          <a:noFill/>
        </p:spPr>
        <p:style>
          <a:lnRef idx="2">
            <a:schemeClr val="dk1"/>
          </a:lnRef>
          <a:fillRef idx="1">
            <a:schemeClr val="lt1"/>
          </a:fillRef>
          <a:effectRef idx="0">
            <a:schemeClr val="dk1"/>
          </a:effectRef>
          <a:fontRef idx="minor">
            <a:schemeClr val="dk1"/>
          </a:fontRef>
        </p:style>
        <p:txBody>
          <a:bodyPr wrap="square">
            <a:spAutoFit/>
          </a:bodyPr>
          <a:lstStyle/>
          <a:p>
            <a:r>
              <a:rPr lang="en-US" sz="2000" dirty="0" err="1"/>
              <a:t>req.getParameter</a:t>
            </a:r>
            <a:r>
              <a:rPr lang="en-US" sz="2000" dirty="0"/>
              <a:t>(“username”)</a:t>
            </a:r>
          </a:p>
          <a:p>
            <a:r>
              <a:rPr lang="en-US" sz="2000" dirty="0" err="1"/>
              <a:t>PostgreSqlConn</a:t>
            </a:r>
            <a:r>
              <a:rPr lang="en-US" sz="2000" dirty="0"/>
              <a:t> con = new </a:t>
            </a:r>
            <a:r>
              <a:rPr lang="en-US" sz="2000" dirty="0" err="1"/>
              <a:t>PostgreSqlConn</a:t>
            </a:r>
            <a:r>
              <a:rPr lang="en-US" sz="2000" dirty="0"/>
              <a:t>();</a:t>
            </a:r>
          </a:p>
          <a:p>
            <a:r>
              <a:rPr lang="en-US" sz="2000" dirty="0"/>
              <a:t>String </a:t>
            </a:r>
            <a:r>
              <a:rPr lang="en-US" sz="2000" dirty="0" err="1"/>
              <a:t>pwdfromdb</a:t>
            </a:r>
            <a:r>
              <a:rPr lang="en-US" sz="2000" dirty="0"/>
              <a:t> = </a:t>
            </a:r>
            <a:r>
              <a:rPr lang="en-US" sz="2000" dirty="0" err="1"/>
              <a:t>con.getpwdbyUname</a:t>
            </a:r>
            <a:r>
              <a:rPr lang="en-US" sz="2000" dirty="0"/>
              <a:t>(username);</a:t>
            </a:r>
          </a:p>
          <a:p>
            <a:r>
              <a:rPr lang="en-US" sz="2000" dirty="0"/>
              <a:t>If(</a:t>
            </a:r>
            <a:r>
              <a:rPr lang="en-US" sz="2000" dirty="0" err="1"/>
              <a:t>pwd</a:t>
            </a:r>
            <a:r>
              <a:rPr lang="en-US" sz="2000" dirty="0"/>
              <a:t> matches){</a:t>
            </a:r>
            <a:r>
              <a:rPr lang="en-US" sz="2000" b="1" dirty="0" err="1">
                <a:solidFill>
                  <a:srgbClr val="1BA2E2"/>
                </a:solidFill>
              </a:rPr>
              <a:t>login_success.jsp</a:t>
            </a:r>
            <a:r>
              <a:rPr lang="en-US" sz="2000" dirty="0"/>
              <a:t>}</a:t>
            </a:r>
          </a:p>
          <a:p>
            <a:r>
              <a:rPr lang="en-US" sz="2000" dirty="0"/>
              <a:t>else{</a:t>
            </a:r>
            <a:r>
              <a:rPr lang="en-US" sz="2000" b="1" dirty="0" err="1">
                <a:solidFill>
                  <a:srgbClr val="1BA2E2"/>
                </a:solidFill>
              </a:rPr>
              <a:t>login_failure.jsp</a:t>
            </a:r>
            <a:r>
              <a:rPr lang="en-US" sz="2000" dirty="0"/>
              <a:t>}</a:t>
            </a:r>
          </a:p>
        </p:txBody>
      </p:sp>
      <p:sp>
        <p:nvSpPr>
          <p:cNvPr id="3" name="Rectangle 2">
            <a:extLst>
              <a:ext uri="{FF2B5EF4-FFF2-40B4-BE49-F238E27FC236}">
                <a16:creationId xmlns:a16="http://schemas.microsoft.com/office/drawing/2014/main" id="{86FFC9C7-3B02-4D85-8E90-4CE84CC3545E}"/>
              </a:ext>
            </a:extLst>
          </p:cNvPr>
          <p:cNvSpPr/>
          <p:nvPr/>
        </p:nvSpPr>
        <p:spPr>
          <a:xfrm>
            <a:off x="2688684" y="4189745"/>
            <a:ext cx="2773516" cy="461665"/>
          </a:xfrm>
          <a:prstGeom prst="rect">
            <a:avLst/>
          </a:prstGeom>
        </p:spPr>
        <p:txBody>
          <a:bodyPr wrap="none">
            <a:spAutoFit/>
          </a:bodyPr>
          <a:lstStyle/>
          <a:p>
            <a:r>
              <a:rPr lang="en-US" dirty="0">
                <a:solidFill>
                  <a:srgbClr val="FF0000"/>
                </a:solidFill>
              </a:rPr>
              <a:t>PostgreSqlConn.java</a:t>
            </a:r>
          </a:p>
        </p:txBody>
      </p:sp>
      <p:cxnSp>
        <p:nvCxnSpPr>
          <p:cNvPr id="16" name="Straight Arrow Connector 15">
            <a:extLst>
              <a:ext uri="{FF2B5EF4-FFF2-40B4-BE49-F238E27FC236}">
                <a16:creationId xmlns:a16="http://schemas.microsoft.com/office/drawing/2014/main" id="{178E63B1-288C-4F7E-9766-B7EFFE016AEC}"/>
              </a:ext>
            </a:extLst>
          </p:cNvPr>
          <p:cNvCxnSpPr/>
          <p:nvPr/>
        </p:nvCxnSpPr>
        <p:spPr bwMode="auto">
          <a:xfrm>
            <a:off x="2321317" y="1879928"/>
            <a:ext cx="367367" cy="0"/>
          </a:xfrm>
          <a:prstGeom prst="straightConnector1">
            <a:avLst/>
          </a:prstGeom>
          <a:solidFill>
            <a:schemeClr val="accent1"/>
          </a:solidFill>
          <a:ln w="19050" cap="flat" cmpd="sng" algn="ctr">
            <a:solidFill>
              <a:srgbClr val="FF0000"/>
            </a:solidFill>
            <a:prstDash val="lgDash"/>
            <a:round/>
            <a:headEnd type="none" w="med" len="med"/>
            <a:tailEnd type="triangle"/>
          </a:ln>
          <a:effectLst/>
        </p:spPr>
      </p:cxnSp>
      <p:sp>
        <p:nvSpPr>
          <p:cNvPr id="8" name="TextBox 7">
            <a:extLst>
              <a:ext uri="{FF2B5EF4-FFF2-40B4-BE49-F238E27FC236}">
                <a16:creationId xmlns:a16="http://schemas.microsoft.com/office/drawing/2014/main" id="{00B9C838-6C68-498E-9ED1-016232433687}"/>
              </a:ext>
            </a:extLst>
          </p:cNvPr>
          <p:cNvSpPr txBox="1"/>
          <p:nvPr/>
        </p:nvSpPr>
        <p:spPr>
          <a:xfrm>
            <a:off x="2719152" y="4665330"/>
            <a:ext cx="6208998" cy="707886"/>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public String </a:t>
            </a:r>
            <a:r>
              <a:rPr lang="en-US" sz="2000" dirty="0" err="1"/>
              <a:t>getpwdbyUname</a:t>
            </a:r>
            <a:r>
              <a:rPr lang="en-US" sz="2000" dirty="0"/>
              <a:t>(String param){</a:t>
            </a:r>
          </a:p>
          <a:p>
            <a:r>
              <a:rPr lang="en-US" sz="2000" dirty="0"/>
              <a:t>return </a:t>
            </a:r>
            <a:r>
              <a:rPr lang="en-US" sz="2000" dirty="0" err="1"/>
              <a:t>pwd</a:t>
            </a:r>
            <a:r>
              <a:rPr lang="en-US" sz="2000" dirty="0"/>
              <a:t>;}</a:t>
            </a:r>
          </a:p>
        </p:txBody>
      </p:sp>
      <p:sp>
        <p:nvSpPr>
          <p:cNvPr id="9" name="Freeform: Shape 8">
            <a:extLst>
              <a:ext uri="{FF2B5EF4-FFF2-40B4-BE49-F238E27FC236}">
                <a16:creationId xmlns:a16="http://schemas.microsoft.com/office/drawing/2014/main" id="{816A4321-9FEB-4C7A-9446-C5D677592D10}"/>
              </a:ext>
            </a:extLst>
          </p:cNvPr>
          <p:cNvSpPr/>
          <p:nvPr/>
        </p:nvSpPr>
        <p:spPr bwMode="auto">
          <a:xfrm>
            <a:off x="5519451" y="1927952"/>
            <a:ext cx="1807566" cy="2489812"/>
          </a:xfrm>
          <a:custGeom>
            <a:avLst/>
            <a:gdLst>
              <a:gd name="connsiteX0" fmla="*/ 638978 w 1807566"/>
              <a:gd name="connsiteY0" fmla="*/ 0 h 2489812"/>
              <a:gd name="connsiteX1" fmla="*/ 1795749 w 1807566"/>
              <a:gd name="connsiteY1" fmla="*/ 1718631 h 2489812"/>
              <a:gd name="connsiteX2" fmla="*/ 0 w 1807566"/>
              <a:gd name="connsiteY2" fmla="*/ 2489812 h 2489812"/>
            </a:gdLst>
            <a:ahLst/>
            <a:cxnLst>
              <a:cxn ang="0">
                <a:pos x="connsiteX0" y="connsiteY0"/>
              </a:cxn>
              <a:cxn ang="0">
                <a:pos x="connsiteX1" y="connsiteY1"/>
              </a:cxn>
              <a:cxn ang="0">
                <a:pos x="connsiteX2" y="connsiteY2"/>
              </a:cxn>
            </a:cxnLst>
            <a:rect l="l" t="t" r="r" b="b"/>
            <a:pathLst>
              <a:path w="1807566" h="2489812">
                <a:moveTo>
                  <a:pt x="638978" y="0"/>
                </a:moveTo>
                <a:cubicBezTo>
                  <a:pt x="1270611" y="651831"/>
                  <a:pt x="1902245" y="1303662"/>
                  <a:pt x="1795749" y="1718631"/>
                </a:cubicBezTo>
                <a:cubicBezTo>
                  <a:pt x="1689253" y="2133600"/>
                  <a:pt x="844626" y="2311706"/>
                  <a:pt x="0" y="2489812"/>
                </a:cubicBezTo>
              </a:path>
            </a:pathLst>
          </a:custGeom>
          <a:noFill/>
          <a:ln w="19050" cap="flat" cmpd="sng" algn="ctr">
            <a:solidFill>
              <a:srgbClr val="FF0000"/>
            </a:solidFill>
            <a:prstDash val="lgDash"/>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0" charset="0"/>
            </a:endParaRPr>
          </a:p>
        </p:txBody>
      </p:sp>
      <p:sp>
        <p:nvSpPr>
          <p:cNvPr id="11" name="Cylinder 10">
            <a:extLst>
              <a:ext uri="{FF2B5EF4-FFF2-40B4-BE49-F238E27FC236}">
                <a16:creationId xmlns:a16="http://schemas.microsoft.com/office/drawing/2014/main" id="{63282A90-B7E7-4976-9F15-05CB14FC0DB2}"/>
              </a:ext>
            </a:extLst>
          </p:cNvPr>
          <p:cNvSpPr/>
          <p:nvPr/>
        </p:nvSpPr>
        <p:spPr bwMode="auto">
          <a:xfrm>
            <a:off x="2836171" y="5682433"/>
            <a:ext cx="1656184" cy="461661"/>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database</a:t>
            </a:r>
          </a:p>
        </p:txBody>
      </p:sp>
      <p:sp>
        <p:nvSpPr>
          <p:cNvPr id="13" name="Freeform: Shape 12">
            <a:extLst>
              <a:ext uri="{FF2B5EF4-FFF2-40B4-BE49-F238E27FC236}">
                <a16:creationId xmlns:a16="http://schemas.microsoft.com/office/drawing/2014/main" id="{01BA73EC-E6A0-448E-BEBD-A39785B29704}"/>
              </a:ext>
            </a:extLst>
          </p:cNvPr>
          <p:cNvSpPr/>
          <p:nvPr/>
        </p:nvSpPr>
        <p:spPr bwMode="auto">
          <a:xfrm>
            <a:off x="2198256" y="4509134"/>
            <a:ext cx="776298" cy="1406924"/>
          </a:xfrm>
          <a:custGeom>
            <a:avLst/>
            <a:gdLst>
              <a:gd name="connsiteX0" fmla="*/ 500877 w 776298"/>
              <a:gd name="connsiteY0" fmla="*/ 0 h 1487277"/>
              <a:gd name="connsiteX1" fmla="*/ 5117 w 776298"/>
              <a:gd name="connsiteY1" fmla="*/ 848299 h 1487277"/>
              <a:gd name="connsiteX2" fmla="*/ 776298 w 776298"/>
              <a:gd name="connsiteY2" fmla="*/ 1487277 h 1487277"/>
              <a:gd name="connsiteX3" fmla="*/ 776298 w 776298"/>
              <a:gd name="connsiteY3" fmla="*/ 1487277 h 1487277"/>
            </a:gdLst>
            <a:ahLst/>
            <a:cxnLst>
              <a:cxn ang="0">
                <a:pos x="connsiteX0" y="connsiteY0"/>
              </a:cxn>
              <a:cxn ang="0">
                <a:pos x="connsiteX1" y="connsiteY1"/>
              </a:cxn>
              <a:cxn ang="0">
                <a:pos x="connsiteX2" y="connsiteY2"/>
              </a:cxn>
              <a:cxn ang="0">
                <a:pos x="connsiteX3" y="connsiteY3"/>
              </a:cxn>
            </a:cxnLst>
            <a:rect l="l" t="t" r="r" b="b"/>
            <a:pathLst>
              <a:path w="776298" h="1487277">
                <a:moveTo>
                  <a:pt x="500877" y="0"/>
                </a:moveTo>
                <a:cubicBezTo>
                  <a:pt x="230045" y="300210"/>
                  <a:pt x="-40787" y="600420"/>
                  <a:pt x="5117" y="848299"/>
                </a:cubicBezTo>
                <a:cubicBezTo>
                  <a:pt x="51020" y="1096179"/>
                  <a:pt x="776298" y="1487277"/>
                  <a:pt x="776298" y="1487277"/>
                </a:cubicBezTo>
                <a:lnTo>
                  <a:pt x="776298" y="1487277"/>
                </a:lnTo>
              </a:path>
            </a:pathLst>
          </a:custGeom>
          <a:noFill/>
          <a:ln w="19050" cap="flat" cmpd="sng" algn="ctr">
            <a:solidFill>
              <a:srgbClr val="FF0000"/>
            </a:solidFill>
            <a:prstDash val="lgDash"/>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0" charset="0"/>
            </a:endParaRPr>
          </a:p>
        </p:txBody>
      </p:sp>
    </p:spTree>
    <p:extLst>
      <p:ext uri="{BB962C8B-B14F-4D97-AF65-F5344CB8AC3E}">
        <p14:creationId xmlns:p14="http://schemas.microsoft.com/office/powerpoint/2010/main" val="2197927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79B9-B0FC-4DA7-B5C9-532DC5F91097}"/>
              </a:ext>
            </a:extLst>
          </p:cNvPr>
          <p:cNvSpPr>
            <a:spLocks noGrp="1"/>
          </p:cNvSpPr>
          <p:nvPr>
            <p:ph type="title"/>
          </p:nvPr>
        </p:nvSpPr>
        <p:spPr>
          <a:xfrm>
            <a:off x="412750" y="461349"/>
            <a:ext cx="7774632" cy="864096"/>
          </a:xfrm>
        </p:spPr>
        <p:txBody>
          <a:bodyPr/>
          <a:lstStyle/>
          <a:p>
            <a:r>
              <a:rPr lang="en-US" altLang="zh-CN" dirty="0"/>
              <a:t>Process-customer register</a:t>
            </a:r>
            <a:endParaRPr lang="en-US" dirty="0"/>
          </a:p>
        </p:txBody>
      </p:sp>
      <p:sp>
        <p:nvSpPr>
          <p:cNvPr id="5" name="Rectangle 4">
            <a:extLst>
              <a:ext uri="{FF2B5EF4-FFF2-40B4-BE49-F238E27FC236}">
                <a16:creationId xmlns:a16="http://schemas.microsoft.com/office/drawing/2014/main" id="{794B94C2-9688-4642-9937-7290C4DF0B4E}"/>
              </a:ext>
            </a:extLst>
          </p:cNvPr>
          <p:cNvSpPr/>
          <p:nvPr/>
        </p:nvSpPr>
        <p:spPr>
          <a:xfrm>
            <a:off x="288168" y="2097670"/>
            <a:ext cx="2026732" cy="1015663"/>
          </a:xfrm>
          <a:prstGeom prst="rect">
            <a:avLst/>
          </a:prstGeom>
          <a:noFill/>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t>input </a:t>
            </a:r>
            <a:r>
              <a:rPr lang="en-US" sz="2000" dirty="0" err="1"/>
              <a:t>infor</a:t>
            </a:r>
            <a:r>
              <a:rPr lang="en-US" sz="2000" dirty="0"/>
              <a:t>: </a:t>
            </a:r>
            <a:r>
              <a:rPr lang="en-US" sz="2000" dirty="0" err="1"/>
              <a:t>SSN,name,pwd</a:t>
            </a:r>
            <a:r>
              <a:rPr lang="en-US" sz="2000" dirty="0"/>
              <a:t>(just example)</a:t>
            </a:r>
          </a:p>
        </p:txBody>
      </p:sp>
      <p:sp>
        <p:nvSpPr>
          <p:cNvPr id="6" name="TextBox 5">
            <a:extLst>
              <a:ext uri="{FF2B5EF4-FFF2-40B4-BE49-F238E27FC236}">
                <a16:creationId xmlns:a16="http://schemas.microsoft.com/office/drawing/2014/main" id="{E03A6089-16E3-44EC-BFAF-D374893DF52D}"/>
              </a:ext>
            </a:extLst>
          </p:cNvPr>
          <p:cNvSpPr txBox="1"/>
          <p:nvPr/>
        </p:nvSpPr>
        <p:spPr>
          <a:xfrm>
            <a:off x="3491880" y="1988840"/>
            <a:ext cx="184731" cy="461665"/>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F0E22855-B5F3-4E26-9F73-9498526AA0CD}"/>
              </a:ext>
            </a:extLst>
          </p:cNvPr>
          <p:cNvSpPr/>
          <p:nvPr/>
        </p:nvSpPr>
        <p:spPr>
          <a:xfrm>
            <a:off x="251520" y="1649095"/>
            <a:ext cx="1627369" cy="461665"/>
          </a:xfrm>
          <a:prstGeom prst="rect">
            <a:avLst/>
          </a:prstGeom>
        </p:spPr>
        <p:txBody>
          <a:bodyPr wrap="none">
            <a:spAutoFit/>
          </a:bodyPr>
          <a:lstStyle/>
          <a:p>
            <a:r>
              <a:rPr lang="en-US" dirty="0">
                <a:solidFill>
                  <a:srgbClr val="FF0000"/>
                </a:solidFill>
              </a:rPr>
              <a:t>cusreg.html</a:t>
            </a:r>
          </a:p>
        </p:txBody>
      </p:sp>
      <p:sp>
        <p:nvSpPr>
          <p:cNvPr id="9" name="Rectangle 8">
            <a:extLst>
              <a:ext uri="{FF2B5EF4-FFF2-40B4-BE49-F238E27FC236}">
                <a16:creationId xmlns:a16="http://schemas.microsoft.com/office/drawing/2014/main" id="{420C2386-B38D-42B5-883B-27857FDE10EE}"/>
              </a:ext>
            </a:extLst>
          </p:cNvPr>
          <p:cNvSpPr/>
          <p:nvPr/>
        </p:nvSpPr>
        <p:spPr>
          <a:xfrm>
            <a:off x="288168" y="3204858"/>
            <a:ext cx="1071127" cy="646331"/>
          </a:xfrm>
          <a:prstGeom prst="rect">
            <a:avLst/>
          </a:prstGeom>
        </p:spPr>
        <p:txBody>
          <a:bodyPr wrap="none">
            <a:spAutoFit/>
          </a:bodyPr>
          <a:lstStyle/>
          <a:p>
            <a:r>
              <a:rPr lang="en-US" sz="1800" dirty="0">
                <a:solidFill>
                  <a:srgbClr val="1BA2E2"/>
                </a:solidFill>
                <a:latin typeface="Consolas" panose="020B0609020204030204" pitchFamily="49" charset="0"/>
              </a:rPr>
              <a:t>action=</a:t>
            </a:r>
          </a:p>
          <a:p>
            <a:r>
              <a:rPr lang="en-US" sz="1800" i="1" dirty="0">
                <a:solidFill>
                  <a:srgbClr val="1BA2E2"/>
                </a:solidFill>
                <a:latin typeface="Consolas" panose="020B0609020204030204" pitchFamily="49" charset="0"/>
              </a:rPr>
              <a:t>“</a:t>
            </a:r>
            <a:r>
              <a:rPr lang="en-US" sz="1800" i="1" dirty="0" err="1">
                <a:solidFill>
                  <a:srgbClr val="1BA2E2"/>
                </a:solidFill>
                <a:latin typeface="Consolas" panose="020B0609020204030204" pitchFamily="49" charset="0"/>
              </a:rPr>
              <a:t>url</a:t>
            </a:r>
            <a:r>
              <a:rPr lang="en-US" sz="1800" i="1" dirty="0">
                <a:solidFill>
                  <a:srgbClr val="1BA2E2"/>
                </a:solidFill>
                <a:latin typeface="Consolas" panose="020B0609020204030204" pitchFamily="49" charset="0"/>
              </a:rPr>
              <a:t>"</a:t>
            </a:r>
            <a:endParaRPr lang="en-US" sz="1800" dirty="0">
              <a:solidFill>
                <a:srgbClr val="1BA2E2"/>
              </a:solidFill>
            </a:endParaRPr>
          </a:p>
        </p:txBody>
      </p:sp>
      <p:sp>
        <p:nvSpPr>
          <p:cNvPr id="12" name="TextBox 11">
            <a:extLst>
              <a:ext uri="{FF2B5EF4-FFF2-40B4-BE49-F238E27FC236}">
                <a16:creationId xmlns:a16="http://schemas.microsoft.com/office/drawing/2014/main" id="{1B07DA67-CC7A-4384-B9FA-F0D7FC4411EA}"/>
              </a:ext>
            </a:extLst>
          </p:cNvPr>
          <p:cNvSpPr txBox="1"/>
          <p:nvPr/>
        </p:nvSpPr>
        <p:spPr>
          <a:xfrm>
            <a:off x="3953821" y="2974085"/>
            <a:ext cx="184731" cy="461665"/>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33A0893C-8CF5-429F-B1FC-7A913D33F795}"/>
              </a:ext>
            </a:extLst>
          </p:cNvPr>
          <p:cNvSpPr txBox="1"/>
          <p:nvPr/>
        </p:nvSpPr>
        <p:spPr>
          <a:xfrm>
            <a:off x="1922790" y="3099114"/>
            <a:ext cx="1294970" cy="461665"/>
          </a:xfrm>
          <a:prstGeom prst="rect">
            <a:avLst/>
          </a:prstGeom>
          <a:noFill/>
        </p:spPr>
        <p:txBody>
          <a:bodyPr wrap="none" rtlCol="0">
            <a:spAutoFit/>
          </a:bodyPr>
          <a:lstStyle/>
          <a:p>
            <a:r>
              <a:rPr lang="en-US" altLang="zh-CN" dirty="0">
                <a:solidFill>
                  <a:srgbClr val="FF0000"/>
                </a:solidFill>
              </a:rPr>
              <a:t>web.xml</a:t>
            </a:r>
            <a:endParaRPr lang="en-US" dirty="0">
              <a:solidFill>
                <a:srgbClr val="FF0000"/>
              </a:solidFill>
            </a:endParaRPr>
          </a:p>
        </p:txBody>
      </p:sp>
      <p:sp>
        <p:nvSpPr>
          <p:cNvPr id="22" name="TextBox 21">
            <a:extLst>
              <a:ext uri="{FF2B5EF4-FFF2-40B4-BE49-F238E27FC236}">
                <a16:creationId xmlns:a16="http://schemas.microsoft.com/office/drawing/2014/main" id="{E764A05A-CC39-4771-9DCF-16C9A5A7FD03}"/>
              </a:ext>
            </a:extLst>
          </p:cNvPr>
          <p:cNvSpPr txBox="1"/>
          <p:nvPr/>
        </p:nvSpPr>
        <p:spPr>
          <a:xfrm>
            <a:off x="2843808" y="2450505"/>
            <a:ext cx="72008" cy="461665"/>
          </a:xfrm>
          <a:prstGeom prst="rect">
            <a:avLst/>
          </a:prstGeom>
          <a:noFill/>
        </p:spPr>
        <p:txBody>
          <a:bodyPr wrap="square" rtlCol="0">
            <a:spAutoFit/>
          </a:bodyPr>
          <a:lstStyle/>
          <a:p>
            <a:endParaRPr lang="en-US" dirty="0"/>
          </a:p>
        </p:txBody>
      </p:sp>
      <p:sp>
        <p:nvSpPr>
          <p:cNvPr id="3" name="Rectangle 2">
            <a:extLst>
              <a:ext uri="{FF2B5EF4-FFF2-40B4-BE49-F238E27FC236}">
                <a16:creationId xmlns:a16="http://schemas.microsoft.com/office/drawing/2014/main" id="{574CCB46-6304-4756-8E4A-D7430BC4FAD9}"/>
              </a:ext>
            </a:extLst>
          </p:cNvPr>
          <p:cNvSpPr/>
          <p:nvPr/>
        </p:nvSpPr>
        <p:spPr>
          <a:xfrm>
            <a:off x="1922790" y="3435750"/>
            <a:ext cx="8118648" cy="3293209"/>
          </a:xfrm>
          <a:prstGeom prst="rect">
            <a:avLst/>
          </a:prstGeom>
        </p:spPr>
        <p:txBody>
          <a:bodyPr wrap="square">
            <a:spAutoFit/>
          </a:bodyPr>
          <a:lstStyle/>
          <a:p>
            <a:r>
              <a:rPr lang="en-US" sz="2000" dirty="0"/>
              <a:t> &lt;servlet&gt;</a:t>
            </a:r>
          </a:p>
          <a:p>
            <a:r>
              <a:rPr lang="en-US" sz="2000" dirty="0"/>
              <a:t> &lt;description&gt;&lt;/description&gt;</a:t>
            </a:r>
          </a:p>
          <a:p>
            <a:r>
              <a:rPr lang="en-US" sz="2000" dirty="0"/>
              <a:t> &lt;display-name&gt;</a:t>
            </a:r>
            <a:r>
              <a:rPr lang="en-US" sz="2000" dirty="0" err="1"/>
              <a:t>anythinghere</a:t>
            </a:r>
            <a:r>
              <a:rPr lang="en-US" sz="2000" dirty="0"/>
              <a:t>&lt;/display-name&gt;</a:t>
            </a:r>
          </a:p>
          <a:p>
            <a:r>
              <a:rPr lang="en-US" sz="2000" dirty="0"/>
              <a:t> &lt;servlet-name&gt;</a:t>
            </a:r>
            <a:r>
              <a:rPr lang="en-US" sz="2000" b="1" dirty="0" err="1">
                <a:solidFill>
                  <a:srgbClr val="00B050"/>
                </a:solidFill>
              </a:rPr>
              <a:t>Servletname</a:t>
            </a:r>
            <a:r>
              <a:rPr lang="en-US" sz="2000" dirty="0"/>
              <a:t>&lt;/servlet-name&gt;</a:t>
            </a:r>
          </a:p>
          <a:p>
            <a:r>
              <a:rPr lang="en-US" sz="2000" dirty="0"/>
              <a:t> &lt;servlet-class&gt;</a:t>
            </a:r>
            <a:r>
              <a:rPr lang="en-US" sz="2000" dirty="0">
                <a:solidFill>
                  <a:srgbClr val="FF0000"/>
                </a:solidFill>
              </a:rPr>
              <a:t>corresponding java file location</a:t>
            </a:r>
            <a:r>
              <a:rPr lang="en-US" sz="2000" dirty="0"/>
              <a:t>&lt;/servlet-class&gt;</a:t>
            </a:r>
          </a:p>
          <a:p>
            <a:r>
              <a:rPr lang="en-US" sz="2000" dirty="0"/>
              <a:t> &lt;/servlet&gt;</a:t>
            </a:r>
          </a:p>
          <a:p>
            <a:r>
              <a:rPr lang="en-US" sz="2000" dirty="0"/>
              <a:t> &lt;servlet-mapping&gt;</a:t>
            </a:r>
          </a:p>
          <a:p>
            <a:r>
              <a:rPr lang="en-US" sz="2000" dirty="0"/>
              <a:t>  &lt;servlet-name&gt; </a:t>
            </a:r>
            <a:r>
              <a:rPr lang="en-US" sz="2000" b="1" dirty="0" err="1">
                <a:solidFill>
                  <a:srgbClr val="00B050"/>
                </a:solidFill>
              </a:rPr>
              <a:t>Servletname</a:t>
            </a:r>
            <a:r>
              <a:rPr lang="en-US" sz="2000" dirty="0"/>
              <a:t> &lt;/servlet-name&gt;</a:t>
            </a:r>
          </a:p>
          <a:p>
            <a:r>
              <a:rPr lang="en-US" sz="2000" dirty="0"/>
              <a:t>  &lt;</a:t>
            </a:r>
            <a:r>
              <a:rPr lang="en-US" sz="2000" dirty="0" err="1"/>
              <a:t>url</a:t>
            </a:r>
            <a:r>
              <a:rPr lang="en-US" sz="2000" dirty="0"/>
              <a:t>-pattern&gt;</a:t>
            </a:r>
            <a:r>
              <a:rPr lang="en-US" sz="2000" b="1" dirty="0">
                <a:solidFill>
                  <a:srgbClr val="1BA2E2"/>
                </a:solidFill>
              </a:rPr>
              <a:t>/</a:t>
            </a:r>
            <a:r>
              <a:rPr lang="en-US" sz="2000" b="1" dirty="0" err="1">
                <a:solidFill>
                  <a:srgbClr val="1BA2E2"/>
                </a:solidFill>
              </a:rPr>
              <a:t>url</a:t>
            </a:r>
            <a:r>
              <a:rPr lang="en-US" sz="2000" dirty="0"/>
              <a:t>&lt;/</a:t>
            </a:r>
            <a:r>
              <a:rPr lang="en-US" sz="2000" dirty="0" err="1"/>
              <a:t>url</a:t>
            </a:r>
            <a:r>
              <a:rPr lang="en-US" sz="2000" dirty="0"/>
              <a:t>-pattern&gt;</a:t>
            </a:r>
          </a:p>
          <a:p>
            <a:r>
              <a:rPr lang="en-US" sz="2000" dirty="0"/>
              <a:t> &lt;/servlet-mapping&gt;</a:t>
            </a:r>
          </a:p>
        </p:txBody>
      </p:sp>
      <p:sp>
        <p:nvSpPr>
          <p:cNvPr id="8" name="Freeform: Shape 7">
            <a:extLst>
              <a:ext uri="{FF2B5EF4-FFF2-40B4-BE49-F238E27FC236}">
                <a16:creationId xmlns:a16="http://schemas.microsoft.com/office/drawing/2014/main" id="{D2D59812-F6C6-4647-8DD8-01F554B185C0}"/>
              </a:ext>
            </a:extLst>
          </p:cNvPr>
          <p:cNvSpPr/>
          <p:nvPr/>
        </p:nvSpPr>
        <p:spPr bwMode="auto">
          <a:xfrm>
            <a:off x="560422" y="3888060"/>
            <a:ext cx="2876841" cy="2215285"/>
          </a:xfrm>
          <a:custGeom>
            <a:avLst/>
            <a:gdLst>
              <a:gd name="connsiteX0" fmla="*/ 12455 w 2876841"/>
              <a:gd name="connsiteY0" fmla="*/ 33945 h 2215285"/>
              <a:gd name="connsiteX1" fmla="*/ 34489 w 2876841"/>
              <a:gd name="connsiteY1" fmla="*/ 100046 h 2215285"/>
              <a:gd name="connsiteX2" fmla="*/ 596349 w 2876841"/>
              <a:gd name="connsiteY2" fmla="*/ 1686475 h 2215285"/>
              <a:gd name="connsiteX3" fmla="*/ 2876841 w 2876841"/>
              <a:gd name="connsiteY3" fmla="*/ 2215285 h 2215285"/>
              <a:gd name="connsiteX4" fmla="*/ 2876841 w 2876841"/>
              <a:gd name="connsiteY4" fmla="*/ 2215285 h 2215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6841" h="2215285">
                <a:moveTo>
                  <a:pt x="12455" y="33945"/>
                </a:moveTo>
                <a:cubicBezTo>
                  <a:pt x="-25186" y="-70716"/>
                  <a:pt x="34489" y="100046"/>
                  <a:pt x="34489" y="100046"/>
                </a:cubicBezTo>
                <a:cubicBezTo>
                  <a:pt x="131805" y="375468"/>
                  <a:pt x="122624" y="1333935"/>
                  <a:pt x="596349" y="1686475"/>
                </a:cubicBezTo>
                <a:cubicBezTo>
                  <a:pt x="1070074" y="2039015"/>
                  <a:pt x="2876841" y="2215285"/>
                  <a:pt x="2876841" y="2215285"/>
                </a:cubicBezTo>
                <a:lnTo>
                  <a:pt x="2876841" y="2215285"/>
                </a:lnTo>
              </a:path>
            </a:pathLst>
          </a:custGeom>
          <a:noFill/>
          <a:ln w="19050" cap="flat" cmpd="sng" algn="ctr">
            <a:solidFill>
              <a:srgbClr val="1BA2E2"/>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1BA2E2"/>
              </a:solidFill>
              <a:effectLst/>
              <a:latin typeface="Times" pitchFamily="-110" charset="0"/>
            </a:endParaRPr>
          </a:p>
        </p:txBody>
      </p:sp>
    </p:spTree>
    <p:extLst>
      <p:ext uri="{BB962C8B-B14F-4D97-AF65-F5344CB8AC3E}">
        <p14:creationId xmlns:p14="http://schemas.microsoft.com/office/powerpoint/2010/main" val="3470030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79B9-B0FC-4DA7-B5C9-532DC5F91097}"/>
              </a:ext>
            </a:extLst>
          </p:cNvPr>
          <p:cNvSpPr>
            <a:spLocks noGrp="1"/>
          </p:cNvSpPr>
          <p:nvPr>
            <p:ph type="title"/>
          </p:nvPr>
        </p:nvSpPr>
        <p:spPr>
          <a:xfrm>
            <a:off x="412750" y="461349"/>
            <a:ext cx="7774632" cy="864096"/>
          </a:xfrm>
        </p:spPr>
        <p:txBody>
          <a:bodyPr/>
          <a:lstStyle/>
          <a:p>
            <a:r>
              <a:rPr lang="en-US" altLang="zh-CN" dirty="0"/>
              <a:t>Process-customer register</a:t>
            </a:r>
            <a:endParaRPr lang="en-US" dirty="0"/>
          </a:p>
        </p:txBody>
      </p:sp>
      <p:sp>
        <p:nvSpPr>
          <p:cNvPr id="5" name="Rectangle 4">
            <a:extLst>
              <a:ext uri="{FF2B5EF4-FFF2-40B4-BE49-F238E27FC236}">
                <a16:creationId xmlns:a16="http://schemas.microsoft.com/office/drawing/2014/main" id="{794B94C2-9688-4642-9937-7290C4DF0B4E}"/>
              </a:ext>
            </a:extLst>
          </p:cNvPr>
          <p:cNvSpPr/>
          <p:nvPr/>
        </p:nvSpPr>
        <p:spPr>
          <a:xfrm>
            <a:off x="288168" y="1573319"/>
            <a:ext cx="2026732" cy="1015663"/>
          </a:xfrm>
          <a:prstGeom prst="rect">
            <a:avLst/>
          </a:prstGeom>
          <a:noFill/>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t>input </a:t>
            </a:r>
            <a:r>
              <a:rPr lang="en-US" sz="2000" dirty="0" err="1"/>
              <a:t>infor</a:t>
            </a:r>
            <a:r>
              <a:rPr lang="en-US" sz="2000" dirty="0"/>
              <a:t>: </a:t>
            </a:r>
            <a:r>
              <a:rPr lang="en-US" sz="2000" dirty="0" err="1"/>
              <a:t>SSN,name,pwd</a:t>
            </a:r>
            <a:r>
              <a:rPr lang="en-US" sz="2000" dirty="0"/>
              <a:t>(just example)</a:t>
            </a:r>
          </a:p>
        </p:txBody>
      </p:sp>
      <p:sp>
        <p:nvSpPr>
          <p:cNvPr id="6" name="TextBox 5">
            <a:extLst>
              <a:ext uri="{FF2B5EF4-FFF2-40B4-BE49-F238E27FC236}">
                <a16:creationId xmlns:a16="http://schemas.microsoft.com/office/drawing/2014/main" id="{E03A6089-16E3-44EC-BFAF-D374893DF52D}"/>
              </a:ext>
            </a:extLst>
          </p:cNvPr>
          <p:cNvSpPr txBox="1"/>
          <p:nvPr/>
        </p:nvSpPr>
        <p:spPr>
          <a:xfrm>
            <a:off x="3491880" y="1464489"/>
            <a:ext cx="184731" cy="461665"/>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F0E22855-B5F3-4E26-9F73-9498526AA0CD}"/>
              </a:ext>
            </a:extLst>
          </p:cNvPr>
          <p:cNvSpPr/>
          <p:nvPr/>
        </p:nvSpPr>
        <p:spPr>
          <a:xfrm>
            <a:off x="251520" y="1124744"/>
            <a:ext cx="1627369" cy="461665"/>
          </a:xfrm>
          <a:prstGeom prst="rect">
            <a:avLst/>
          </a:prstGeom>
        </p:spPr>
        <p:txBody>
          <a:bodyPr wrap="none">
            <a:spAutoFit/>
          </a:bodyPr>
          <a:lstStyle/>
          <a:p>
            <a:r>
              <a:rPr lang="en-US" dirty="0">
                <a:solidFill>
                  <a:srgbClr val="FF0000"/>
                </a:solidFill>
              </a:rPr>
              <a:t>cusreg.html</a:t>
            </a:r>
          </a:p>
        </p:txBody>
      </p:sp>
      <p:sp>
        <p:nvSpPr>
          <p:cNvPr id="9" name="Rectangle 8">
            <a:extLst>
              <a:ext uri="{FF2B5EF4-FFF2-40B4-BE49-F238E27FC236}">
                <a16:creationId xmlns:a16="http://schemas.microsoft.com/office/drawing/2014/main" id="{420C2386-B38D-42B5-883B-27857FDE10EE}"/>
              </a:ext>
            </a:extLst>
          </p:cNvPr>
          <p:cNvSpPr/>
          <p:nvPr/>
        </p:nvSpPr>
        <p:spPr>
          <a:xfrm>
            <a:off x="288168" y="2680507"/>
            <a:ext cx="1071127" cy="646331"/>
          </a:xfrm>
          <a:prstGeom prst="rect">
            <a:avLst/>
          </a:prstGeom>
        </p:spPr>
        <p:txBody>
          <a:bodyPr wrap="none">
            <a:spAutoFit/>
          </a:bodyPr>
          <a:lstStyle/>
          <a:p>
            <a:r>
              <a:rPr lang="en-US" sz="1800" dirty="0">
                <a:solidFill>
                  <a:srgbClr val="1BA2E2"/>
                </a:solidFill>
                <a:latin typeface="Consolas" panose="020B0609020204030204" pitchFamily="49" charset="0"/>
              </a:rPr>
              <a:t>action=</a:t>
            </a:r>
          </a:p>
          <a:p>
            <a:r>
              <a:rPr lang="en-US" sz="1800" i="1" dirty="0">
                <a:solidFill>
                  <a:srgbClr val="1BA2E2"/>
                </a:solidFill>
                <a:latin typeface="Consolas" panose="020B0609020204030204" pitchFamily="49" charset="0"/>
              </a:rPr>
              <a:t>“</a:t>
            </a:r>
            <a:r>
              <a:rPr lang="en-US" sz="1800" i="1" dirty="0" err="1">
                <a:solidFill>
                  <a:srgbClr val="1BA2E2"/>
                </a:solidFill>
                <a:latin typeface="Consolas" panose="020B0609020204030204" pitchFamily="49" charset="0"/>
              </a:rPr>
              <a:t>url</a:t>
            </a:r>
            <a:r>
              <a:rPr lang="en-US" sz="1800" i="1" dirty="0">
                <a:solidFill>
                  <a:srgbClr val="1BA2E2"/>
                </a:solidFill>
                <a:latin typeface="Consolas" panose="020B0609020204030204" pitchFamily="49" charset="0"/>
              </a:rPr>
              <a:t>"</a:t>
            </a:r>
            <a:endParaRPr lang="en-US" sz="1800" dirty="0">
              <a:solidFill>
                <a:srgbClr val="1BA2E2"/>
              </a:solidFill>
            </a:endParaRPr>
          </a:p>
        </p:txBody>
      </p:sp>
      <p:sp>
        <p:nvSpPr>
          <p:cNvPr id="12" name="TextBox 11">
            <a:extLst>
              <a:ext uri="{FF2B5EF4-FFF2-40B4-BE49-F238E27FC236}">
                <a16:creationId xmlns:a16="http://schemas.microsoft.com/office/drawing/2014/main" id="{1B07DA67-CC7A-4384-B9FA-F0D7FC4411EA}"/>
              </a:ext>
            </a:extLst>
          </p:cNvPr>
          <p:cNvSpPr txBox="1"/>
          <p:nvPr/>
        </p:nvSpPr>
        <p:spPr>
          <a:xfrm>
            <a:off x="3953821" y="2449734"/>
            <a:ext cx="184731" cy="461665"/>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33A0893C-8CF5-429F-B1FC-7A913D33F795}"/>
              </a:ext>
            </a:extLst>
          </p:cNvPr>
          <p:cNvSpPr txBox="1"/>
          <p:nvPr/>
        </p:nvSpPr>
        <p:spPr>
          <a:xfrm>
            <a:off x="1922790" y="2574763"/>
            <a:ext cx="1294970" cy="461665"/>
          </a:xfrm>
          <a:prstGeom prst="rect">
            <a:avLst/>
          </a:prstGeom>
          <a:noFill/>
        </p:spPr>
        <p:txBody>
          <a:bodyPr wrap="none" rtlCol="0">
            <a:spAutoFit/>
          </a:bodyPr>
          <a:lstStyle/>
          <a:p>
            <a:r>
              <a:rPr lang="en-US" altLang="zh-CN" dirty="0">
                <a:solidFill>
                  <a:srgbClr val="FF0000"/>
                </a:solidFill>
              </a:rPr>
              <a:t>web.xml</a:t>
            </a:r>
            <a:endParaRPr lang="en-US" dirty="0">
              <a:solidFill>
                <a:srgbClr val="FF0000"/>
              </a:solidFill>
            </a:endParaRPr>
          </a:p>
        </p:txBody>
      </p:sp>
      <p:sp>
        <p:nvSpPr>
          <p:cNvPr id="19" name="Rectangle 18">
            <a:extLst>
              <a:ext uri="{FF2B5EF4-FFF2-40B4-BE49-F238E27FC236}">
                <a16:creationId xmlns:a16="http://schemas.microsoft.com/office/drawing/2014/main" id="{17893E2C-A5BF-47DC-922A-B35D47E51331}"/>
              </a:ext>
            </a:extLst>
          </p:cNvPr>
          <p:cNvSpPr/>
          <p:nvPr/>
        </p:nvSpPr>
        <p:spPr>
          <a:xfrm>
            <a:off x="2688684" y="1141353"/>
            <a:ext cx="3863558" cy="461665"/>
          </a:xfrm>
          <a:prstGeom prst="rect">
            <a:avLst/>
          </a:prstGeom>
        </p:spPr>
        <p:txBody>
          <a:bodyPr wrap="none">
            <a:spAutoFit/>
          </a:bodyPr>
          <a:lstStyle/>
          <a:p>
            <a:r>
              <a:rPr lang="en-US" dirty="0">
                <a:solidFill>
                  <a:srgbClr val="FF0000"/>
                </a:solidFill>
              </a:rPr>
              <a:t>CustomerRegisterServlet.java</a:t>
            </a:r>
          </a:p>
        </p:txBody>
      </p:sp>
      <p:sp>
        <p:nvSpPr>
          <p:cNvPr id="22" name="TextBox 21">
            <a:extLst>
              <a:ext uri="{FF2B5EF4-FFF2-40B4-BE49-F238E27FC236}">
                <a16:creationId xmlns:a16="http://schemas.microsoft.com/office/drawing/2014/main" id="{E764A05A-CC39-4771-9DCF-16C9A5A7FD03}"/>
              </a:ext>
            </a:extLst>
          </p:cNvPr>
          <p:cNvSpPr txBox="1"/>
          <p:nvPr/>
        </p:nvSpPr>
        <p:spPr>
          <a:xfrm>
            <a:off x="2843808" y="1926154"/>
            <a:ext cx="72008" cy="461665"/>
          </a:xfrm>
          <a:prstGeom prst="rect">
            <a:avLst/>
          </a:prstGeom>
          <a:noFill/>
        </p:spPr>
        <p:txBody>
          <a:bodyPr wrap="square" rtlCol="0">
            <a:spAutoFit/>
          </a:bodyPr>
          <a:lstStyle/>
          <a:p>
            <a:endParaRPr lang="en-US" dirty="0"/>
          </a:p>
        </p:txBody>
      </p:sp>
      <p:sp>
        <p:nvSpPr>
          <p:cNvPr id="3" name="Rectangle 2">
            <a:extLst>
              <a:ext uri="{FF2B5EF4-FFF2-40B4-BE49-F238E27FC236}">
                <a16:creationId xmlns:a16="http://schemas.microsoft.com/office/drawing/2014/main" id="{574CCB46-6304-4756-8E4A-D7430BC4FAD9}"/>
              </a:ext>
            </a:extLst>
          </p:cNvPr>
          <p:cNvSpPr/>
          <p:nvPr/>
        </p:nvSpPr>
        <p:spPr>
          <a:xfrm>
            <a:off x="1922790" y="2911399"/>
            <a:ext cx="6537642" cy="3785652"/>
          </a:xfrm>
          <a:prstGeom prst="rect">
            <a:avLst/>
          </a:prstGeom>
        </p:spPr>
        <p:txBody>
          <a:bodyPr wrap="square">
            <a:spAutoFit/>
          </a:bodyPr>
          <a:lstStyle/>
          <a:p>
            <a:r>
              <a:rPr lang="en-US" sz="2000" dirty="0"/>
              <a:t> &lt;servlet&gt;</a:t>
            </a:r>
          </a:p>
          <a:p>
            <a:r>
              <a:rPr lang="en-US" sz="2000" dirty="0"/>
              <a:t> &lt;description&gt;&lt;/description&gt;</a:t>
            </a:r>
          </a:p>
          <a:p>
            <a:r>
              <a:rPr lang="en-US" sz="2000" dirty="0"/>
              <a:t> &lt;display-name&gt;</a:t>
            </a:r>
            <a:r>
              <a:rPr lang="en-US" sz="2000" dirty="0" err="1"/>
              <a:t>anythinghere</a:t>
            </a:r>
            <a:r>
              <a:rPr lang="en-US" sz="2000" dirty="0"/>
              <a:t>&lt;/display-name&gt;</a:t>
            </a:r>
          </a:p>
          <a:p>
            <a:r>
              <a:rPr lang="en-US" sz="2000" dirty="0"/>
              <a:t> &lt;servlet-name&gt;</a:t>
            </a:r>
            <a:r>
              <a:rPr lang="en-US" sz="2000" b="1" dirty="0" err="1">
                <a:solidFill>
                  <a:srgbClr val="00B050"/>
                </a:solidFill>
              </a:rPr>
              <a:t>Servletname</a:t>
            </a:r>
            <a:r>
              <a:rPr lang="en-US" sz="2000" dirty="0"/>
              <a:t>&lt;/servlet-name&gt;</a:t>
            </a:r>
          </a:p>
          <a:p>
            <a:r>
              <a:rPr lang="en-US" sz="2000" dirty="0"/>
              <a:t> &lt;servlet-class&gt;</a:t>
            </a:r>
            <a:r>
              <a:rPr lang="en-US" sz="2000" dirty="0">
                <a:solidFill>
                  <a:srgbClr val="FF0000"/>
                </a:solidFill>
              </a:rPr>
              <a:t>.</a:t>
            </a:r>
            <a:r>
              <a:rPr lang="en-US" sz="2000" dirty="0" err="1">
                <a:solidFill>
                  <a:srgbClr val="FF0000"/>
                </a:solidFill>
              </a:rPr>
              <a:t>packagename.packagename</a:t>
            </a:r>
            <a:r>
              <a:rPr lang="en-US" sz="2000" dirty="0">
                <a:solidFill>
                  <a:srgbClr val="FF0000"/>
                </a:solidFill>
              </a:rPr>
              <a:t>…. CustomerRegisterServlet.java</a:t>
            </a:r>
          </a:p>
          <a:p>
            <a:r>
              <a:rPr lang="en-US" sz="2000" dirty="0"/>
              <a:t>&lt;/servlet-class&gt;</a:t>
            </a:r>
          </a:p>
          <a:p>
            <a:r>
              <a:rPr lang="en-US" sz="2000" dirty="0"/>
              <a:t> &lt;/servlet&gt;</a:t>
            </a:r>
          </a:p>
          <a:p>
            <a:r>
              <a:rPr lang="en-US" sz="2000" dirty="0"/>
              <a:t> &lt;servlet-mapping&gt;</a:t>
            </a:r>
          </a:p>
          <a:p>
            <a:r>
              <a:rPr lang="en-US" sz="2000" dirty="0"/>
              <a:t>  &lt;servlet-name&gt; </a:t>
            </a:r>
            <a:r>
              <a:rPr lang="en-US" sz="2000" b="1" dirty="0" err="1">
                <a:solidFill>
                  <a:srgbClr val="00B050"/>
                </a:solidFill>
              </a:rPr>
              <a:t>Servletname</a:t>
            </a:r>
            <a:r>
              <a:rPr lang="en-US" sz="2000" dirty="0"/>
              <a:t> &lt;/servlet-name&gt;</a:t>
            </a:r>
          </a:p>
          <a:p>
            <a:r>
              <a:rPr lang="en-US" sz="2000" dirty="0"/>
              <a:t>  &lt;</a:t>
            </a:r>
            <a:r>
              <a:rPr lang="en-US" sz="2000" dirty="0" err="1"/>
              <a:t>url</a:t>
            </a:r>
            <a:r>
              <a:rPr lang="en-US" sz="2000" dirty="0"/>
              <a:t>-pattern&gt;</a:t>
            </a:r>
            <a:r>
              <a:rPr lang="en-US" sz="2000" b="1" dirty="0">
                <a:solidFill>
                  <a:srgbClr val="1BA2E2"/>
                </a:solidFill>
              </a:rPr>
              <a:t>/</a:t>
            </a:r>
            <a:r>
              <a:rPr lang="en-US" sz="2000" b="1" dirty="0" err="1">
                <a:solidFill>
                  <a:srgbClr val="1BA2E2"/>
                </a:solidFill>
              </a:rPr>
              <a:t>url</a:t>
            </a:r>
            <a:r>
              <a:rPr lang="en-US" sz="2000" dirty="0"/>
              <a:t>&lt;/</a:t>
            </a:r>
            <a:r>
              <a:rPr lang="en-US" sz="2000" dirty="0" err="1"/>
              <a:t>url</a:t>
            </a:r>
            <a:r>
              <a:rPr lang="en-US" sz="2000" dirty="0"/>
              <a:t>-pattern&gt;</a:t>
            </a:r>
          </a:p>
          <a:p>
            <a:r>
              <a:rPr lang="en-US" sz="2000" dirty="0"/>
              <a:t> &lt;/servlet-mapping&gt;</a:t>
            </a:r>
          </a:p>
        </p:txBody>
      </p:sp>
      <p:sp>
        <p:nvSpPr>
          <p:cNvPr id="8" name="Freeform: Shape 7">
            <a:extLst>
              <a:ext uri="{FF2B5EF4-FFF2-40B4-BE49-F238E27FC236}">
                <a16:creationId xmlns:a16="http://schemas.microsoft.com/office/drawing/2014/main" id="{D2D59812-F6C6-4647-8DD8-01F554B185C0}"/>
              </a:ext>
            </a:extLst>
          </p:cNvPr>
          <p:cNvSpPr/>
          <p:nvPr/>
        </p:nvSpPr>
        <p:spPr bwMode="auto">
          <a:xfrm>
            <a:off x="560422" y="3363709"/>
            <a:ext cx="2876841" cy="2215285"/>
          </a:xfrm>
          <a:custGeom>
            <a:avLst/>
            <a:gdLst>
              <a:gd name="connsiteX0" fmla="*/ 12455 w 2876841"/>
              <a:gd name="connsiteY0" fmla="*/ 33945 h 2215285"/>
              <a:gd name="connsiteX1" fmla="*/ 34489 w 2876841"/>
              <a:gd name="connsiteY1" fmla="*/ 100046 h 2215285"/>
              <a:gd name="connsiteX2" fmla="*/ 596349 w 2876841"/>
              <a:gd name="connsiteY2" fmla="*/ 1686475 h 2215285"/>
              <a:gd name="connsiteX3" fmla="*/ 2876841 w 2876841"/>
              <a:gd name="connsiteY3" fmla="*/ 2215285 h 2215285"/>
              <a:gd name="connsiteX4" fmla="*/ 2876841 w 2876841"/>
              <a:gd name="connsiteY4" fmla="*/ 2215285 h 2215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6841" h="2215285">
                <a:moveTo>
                  <a:pt x="12455" y="33945"/>
                </a:moveTo>
                <a:cubicBezTo>
                  <a:pt x="-25186" y="-70716"/>
                  <a:pt x="34489" y="100046"/>
                  <a:pt x="34489" y="100046"/>
                </a:cubicBezTo>
                <a:cubicBezTo>
                  <a:pt x="131805" y="375468"/>
                  <a:pt x="122624" y="1333935"/>
                  <a:pt x="596349" y="1686475"/>
                </a:cubicBezTo>
                <a:cubicBezTo>
                  <a:pt x="1070074" y="2039015"/>
                  <a:pt x="2876841" y="2215285"/>
                  <a:pt x="2876841" y="2215285"/>
                </a:cubicBezTo>
                <a:lnTo>
                  <a:pt x="2876841" y="2215285"/>
                </a:lnTo>
              </a:path>
            </a:pathLst>
          </a:custGeom>
          <a:noFill/>
          <a:ln w="19050" cap="flat" cmpd="sng" algn="ctr">
            <a:solidFill>
              <a:srgbClr val="1BA2E2"/>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1BA2E2"/>
              </a:solidFill>
              <a:effectLst/>
              <a:latin typeface="Times" pitchFamily="-110" charset="0"/>
            </a:endParaRPr>
          </a:p>
        </p:txBody>
      </p:sp>
      <p:sp>
        <p:nvSpPr>
          <p:cNvPr id="4" name="Freeform: Shape 3">
            <a:extLst>
              <a:ext uri="{FF2B5EF4-FFF2-40B4-BE49-F238E27FC236}">
                <a16:creationId xmlns:a16="http://schemas.microsoft.com/office/drawing/2014/main" id="{3EA978B4-D3D1-4723-BD44-85BC49BABE0C}"/>
              </a:ext>
            </a:extLst>
          </p:cNvPr>
          <p:cNvSpPr/>
          <p:nvPr/>
        </p:nvSpPr>
        <p:spPr bwMode="auto">
          <a:xfrm>
            <a:off x="4968607" y="1568854"/>
            <a:ext cx="1422285" cy="3095740"/>
          </a:xfrm>
          <a:custGeom>
            <a:avLst/>
            <a:gdLst>
              <a:gd name="connsiteX0" fmla="*/ 187287 w 1422285"/>
              <a:gd name="connsiteY0" fmla="*/ 3095740 h 3095740"/>
              <a:gd name="connsiteX1" fmla="*/ 1421176 w 1422285"/>
              <a:gd name="connsiteY1" fmla="*/ 1619479 h 3095740"/>
              <a:gd name="connsiteX2" fmla="*/ 0 w 1422285"/>
              <a:gd name="connsiteY2" fmla="*/ 0 h 3095740"/>
            </a:gdLst>
            <a:ahLst/>
            <a:cxnLst>
              <a:cxn ang="0">
                <a:pos x="connsiteX0" y="connsiteY0"/>
              </a:cxn>
              <a:cxn ang="0">
                <a:pos x="connsiteX1" y="connsiteY1"/>
              </a:cxn>
              <a:cxn ang="0">
                <a:pos x="connsiteX2" y="connsiteY2"/>
              </a:cxn>
            </a:cxnLst>
            <a:rect l="l" t="t" r="r" b="b"/>
            <a:pathLst>
              <a:path w="1422285" h="3095740">
                <a:moveTo>
                  <a:pt x="187287" y="3095740"/>
                </a:moveTo>
                <a:cubicBezTo>
                  <a:pt x="819838" y="2615588"/>
                  <a:pt x="1452390" y="2135436"/>
                  <a:pt x="1421176" y="1619479"/>
                </a:cubicBezTo>
                <a:cubicBezTo>
                  <a:pt x="1389962" y="1103522"/>
                  <a:pt x="694981" y="551761"/>
                  <a:pt x="0" y="0"/>
                </a:cubicBezTo>
              </a:path>
            </a:pathLst>
          </a:custGeom>
          <a:noFill/>
          <a:ln w="19050" cap="flat" cmpd="sng" algn="ctr">
            <a:solidFill>
              <a:srgbClr val="FF0000"/>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0" charset="0"/>
            </a:endParaRPr>
          </a:p>
        </p:txBody>
      </p:sp>
    </p:spTree>
    <p:extLst>
      <p:ext uri="{BB962C8B-B14F-4D97-AF65-F5344CB8AC3E}">
        <p14:creationId xmlns:p14="http://schemas.microsoft.com/office/powerpoint/2010/main" val="4119207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92696"/>
            <a:ext cx="7774632" cy="864096"/>
          </a:xfrm>
        </p:spPr>
        <p:txBody>
          <a:bodyPr/>
          <a:lstStyle/>
          <a:p>
            <a:r>
              <a:rPr lang="en-US" dirty="0"/>
              <a:t>Outline</a:t>
            </a:r>
          </a:p>
        </p:txBody>
      </p:sp>
      <p:sp>
        <p:nvSpPr>
          <p:cNvPr id="3" name="Content Placeholder 2"/>
          <p:cNvSpPr>
            <a:spLocks noGrp="1"/>
          </p:cNvSpPr>
          <p:nvPr>
            <p:ph idx="1"/>
          </p:nvPr>
        </p:nvSpPr>
        <p:spPr>
          <a:xfrm>
            <a:off x="339971" y="1544414"/>
            <a:ext cx="8786092" cy="4032448"/>
          </a:xfrm>
        </p:spPr>
        <p:txBody>
          <a:bodyPr/>
          <a:lstStyle/>
          <a:p>
            <a:pPr>
              <a:lnSpc>
                <a:spcPct val="150000"/>
              </a:lnSpc>
              <a:buFont typeface="Wingdings" panose="05000000000000000000" pitchFamily="2" charset="2"/>
              <a:buChar char="Ø"/>
            </a:pPr>
            <a:r>
              <a:rPr lang="en-US" altLang="zh-CN" dirty="0"/>
              <a:t>Web Applications</a:t>
            </a:r>
            <a:endParaRPr lang="en-US" dirty="0"/>
          </a:p>
          <a:p>
            <a:pPr>
              <a:lnSpc>
                <a:spcPct val="150000"/>
              </a:lnSpc>
              <a:buFont typeface="Wingdings" panose="05000000000000000000" pitchFamily="2" charset="2"/>
              <a:buChar char="Ø"/>
            </a:pPr>
            <a:r>
              <a:rPr lang="en-US" dirty="0"/>
              <a:t>Model View Controller</a:t>
            </a:r>
          </a:p>
          <a:p>
            <a:pPr>
              <a:lnSpc>
                <a:spcPct val="150000"/>
              </a:lnSpc>
              <a:buFont typeface="Wingdings" panose="05000000000000000000" pitchFamily="2" charset="2"/>
              <a:buChar char="Ø"/>
            </a:pPr>
            <a:r>
              <a:rPr lang="en-US" dirty="0"/>
              <a:t>Creation of a JSP application using JEE as JDK, Apache Tomcat as Server and Eclipse as IDE</a:t>
            </a:r>
          </a:p>
          <a:p>
            <a:pPr lvl="1">
              <a:lnSpc>
                <a:spcPct val="150000"/>
              </a:lnSpc>
              <a:buFont typeface="Arial" panose="020B0604020202020204" pitchFamily="34" charset="0"/>
              <a:buChar char="•"/>
            </a:pPr>
            <a:r>
              <a:rPr lang="en-US" dirty="0"/>
              <a:t>View Layer: </a:t>
            </a:r>
            <a:r>
              <a:rPr lang="en-US" altLang="zh-CN" dirty="0"/>
              <a:t>html and </a:t>
            </a:r>
            <a:r>
              <a:rPr lang="en-US" dirty="0"/>
              <a:t>JSP pages</a:t>
            </a:r>
          </a:p>
          <a:p>
            <a:pPr lvl="1">
              <a:lnSpc>
                <a:spcPct val="150000"/>
              </a:lnSpc>
              <a:buFont typeface="Arial" panose="020B0604020202020204" pitchFamily="34" charset="0"/>
              <a:buChar char="•"/>
            </a:pPr>
            <a:r>
              <a:rPr lang="en-US" dirty="0"/>
              <a:t>Definition of the Servlet</a:t>
            </a:r>
          </a:p>
          <a:p>
            <a:pPr lvl="1">
              <a:lnSpc>
                <a:spcPct val="150000"/>
              </a:lnSpc>
              <a:buFont typeface="Arial" panose="020B0604020202020204" pitchFamily="34" charset="0"/>
              <a:buChar char="•"/>
            </a:pPr>
            <a:r>
              <a:rPr lang="en-US" dirty="0"/>
              <a:t>Logical / Controller Layer: Java code</a:t>
            </a:r>
          </a:p>
          <a:p>
            <a:pPr lvl="1">
              <a:lnSpc>
                <a:spcPct val="150000"/>
              </a:lnSpc>
              <a:buFont typeface="Arial" panose="020B0604020202020204" pitchFamily="34" charset="0"/>
              <a:buChar char="•"/>
            </a:pPr>
            <a:r>
              <a:rPr lang="en-US" dirty="0"/>
              <a:t>Database Layer: Enterprise Java Beans</a:t>
            </a:r>
          </a:p>
        </p:txBody>
      </p:sp>
    </p:spTree>
    <p:extLst>
      <p:ext uri="{BB962C8B-B14F-4D97-AF65-F5344CB8AC3E}">
        <p14:creationId xmlns:p14="http://schemas.microsoft.com/office/powerpoint/2010/main" val="198428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79B9-B0FC-4DA7-B5C9-532DC5F91097}"/>
              </a:ext>
            </a:extLst>
          </p:cNvPr>
          <p:cNvSpPr>
            <a:spLocks noGrp="1"/>
          </p:cNvSpPr>
          <p:nvPr>
            <p:ph type="title"/>
          </p:nvPr>
        </p:nvSpPr>
        <p:spPr>
          <a:xfrm>
            <a:off x="412750" y="461349"/>
            <a:ext cx="7774632" cy="864096"/>
          </a:xfrm>
        </p:spPr>
        <p:txBody>
          <a:bodyPr/>
          <a:lstStyle/>
          <a:p>
            <a:r>
              <a:rPr lang="en-US" altLang="zh-CN" dirty="0"/>
              <a:t>Process-customer register</a:t>
            </a:r>
            <a:endParaRPr lang="en-US" dirty="0"/>
          </a:p>
        </p:txBody>
      </p:sp>
      <p:sp>
        <p:nvSpPr>
          <p:cNvPr id="5" name="Rectangle 4">
            <a:extLst>
              <a:ext uri="{FF2B5EF4-FFF2-40B4-BE49-F238E27FC236}">
                <a16:creationId xmlns:a16="http://schemas.microsoft.com/office/drawing/2014/main" id="{794B94C2-9688-4642-9937-7290C4DF0B4E}"/>
              </a:ext>
            </a:extLst>
          </p:cNvPr>
          <p:cNvSpPr/>
          <p:nvPr/>
        </p:nvSpPr>
        <p:spPr>
          <a:xfrm>
            <a:off x="288168" y="2097670"/>
            <a:ext cx="2026732" cy="1015663"/>
          </a:xfrm>
          <a:prstGeom prst="rect">
            <a:avLst/>
          </a:prstGeom>
          <a:noFill/>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t>input </a:t>
            </a:r>
            <a:r>
              <a:rPr lang="en-US" sz="2000" dirty="0" err="1"/>
              <a:t>infor</a:t>
            </a:r>
            <a:r>
              <a:rPr lang="en-US" sz="2000" dirty="0"/>
              <a:t>: </a:t>
            </a:r>
            <a:r>
              <a:rPr lang="en-US" sz="2000" dirty="0" err="1"/>
              <a:t>SSN,name,pwd</a:t>
            </a:r>
            <a:r>
              <a:rPr lang="en-US" sz="2000" dirty="0"/>
              <a:t>(just example)</a:t>
            </a:r>
          </a:p>
        </p:txBody>
      </p:sp>
      <p:sp>
        <p:nvSpPr>
          <p:cNvPr id="6" name="TextBox 5">
            <a:extLst>
              <a:ext uri="{FF2B5EF4-FFF2-40B4-BE49-F238E27FC236}">
                <a16:creationId xmlns:a16="http://schemas.microsoft.com/office/drawing/2014/main" id="{E03A6089-16E3-44EC-BFAF-D374893DF52D}"/>
              </a:ext>
            </a:extLst>
          </p:cNvPr>
          <p:cNvSpPr txBox="1"/>
          <p:nvPr/>
        </p:nvSpPr>
        <p:spPr>
          <a:xfrm>
            <a:off x="3491880" y="1988840"/>
            <a:ext cx="184731" cy="461665"/>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F0E22855-B5F3-4E26-9F73-9498526AA0CD}"/>
              </a:ext>
            </a:extLst>
          </p:cNvPr>
          <p:cNvSpPr/>
          <p:nvPr/>
        </p:nvSpPr>
        <p:spPr>
          <a:xfrm>
            <a:off x="251520" y="1649095"/>
            <a:ext cx="1627369" cy="461665"/>
          </a:xfrm>
          <a:prstGeom prst="rect">
            <a:avLst/>
          </a:prstGeom>
        </p:spPr>
        <p:txBody>
          <a:bodyPr wrap="none">
            <a:spAutoFit/>
          </a:bodyPr>
          <a:lstStyle/>
          <a:p>
            <a:r>
              <a:rPr lang="en-US" dirty="0">
                <a:solidFill>
                  <a:srgbClr val="FF0000"/>
                </a:solidFill>
              </a:rPr>
              <a:t>cusreg.html</a:t>
            </a:r>
          </a:p>
        </p:txBody>
      </p:sp>
      <p:sp>
        <p:nvSpPr>
          <p:cNvPr id="12" name="TextBox 11">
            <a:extLst>
              <a:ext uri="{FF2B5EF4-FFF2-40B4-BE49-F238E27FC236}">
                <a16:creationId xmlns:a16="http://schemas.microsoft.com/office/drawing/2014/main" id="{1B07DA67-CC7A-4384-B9FA-F0D7FC4411EA}"/>
              </a:ext>
            </a:extLst>
          </p:cNvPr>
          <p:cNvSpPr txBox="1"/>
          <p:nvPr/>
        </p:nvSpPr>
        <p:spPr>
          <a:xfrm>
            <a:off x="3953821" y="2974085"/>
            <a:ext cx="184731" cy="461665"/>
          </a:xfrm>
          <a:prstGeom prst="rect">
            <a:avLst/>
          </a:prstGeom>
          <a:noFill/>
        </p:spPr>
        <p:txBody>
          <a:bodyPr wrap="none" rtlCol="0">
            <a:spAutoFit/>
          </a:bodyPr>
          <a:lstStyle/>
          <a:p>
            <a:endParaRPr lang="en-US" dirty="0"/>
          </a:p>
        </p:txBody>
      </p:sp>
      <p:sp>
        <p:nvSpPr>
          <p:cNvPr id="19" name="Rectangle 18">
            <a:extLst>
              <a:ext uri="{FF2B5EF4-FFF2-40B4-BE49-F238E27FC236}">
                <a16:creationId xmlns:a16="http://schemas.microsoft.com/office/drawing/2014/main" id="{17893E2C-A5BF-47DC-922A-B35D47E51331}"/>
              </a:ext>
            </a:extLst>
          </p:cNvPr>
          <p:cNvSpPr/>
          <p:nvPr/>
        </p:nvSpPr>
        <p:spPr>
          <a:xfrm>
            <a:off x="2688684" y="1665704"/>
            <a:ext cx="3863558" cy="461665"/>
          </a:xfrm>
          <a:prstGeom prst="rect">
            <a:avLst/>
          </a:prstGeom>
        </p:spPr>
        <p:txBody>
          <a:bodyPr wrap="none">
            <a:spAutoFit/>
          </a:bodyPr>
          <a:lstStyle/>
          <a:p>
            <a:r>
              <a:rPr lang="en-US" dirty="0">
                <a:solidFill>
                  <a:srgbClr val="FF0000"/>
                </a:solidFill>
              </a:rPr>
              <a:t>CustomerRegisterServlet.java</a:t>
            </a:r>
          </a:p>
        </p:txBody>
      </p:sp>
      <p:sp>
        <p:nvSpPr>
          <p:cNvPr id="22" name="TextBox 21">
            <a:extLst>
              <a:ext uri="{FF2B5EF4-FFF2-40B4-BE49-F238E27FC236}">
                <a16:creationId xmlns:a16="http://schemas.microsoft.com/office/drawing/2014/main" id="{E764A05A-CC39-4771-9DCF-16C9A5A7FD03}"/>
              </a:ext>
            </a:extLst>
          </p:cNvPr>
          <p:cNvSpPr txBox="1"/>
          <p:nvPr/>
        </p:nvSpPr>
        <p:spPr>
          <a:xfrm>
            <a:off x="2843808" y="2450505"/>
            <a:ext cx="72008" cy="461665"/>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4C3F96B1-A724-44BE-8271-4037A914BC66}"/>
              </a:ext>
            </a:extLst>
          </p:cNvPr>
          <p:cNvSpPr txBox="1"/>
          <p:nvPr/>
        </p:nvSpPr>
        <p:spPr>
          <a:xfrm>
            <a:off x="2723795" y="2251558"/>
            <a:ext cx="4208157" cy="1015663"/>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mj-lt"/>
              <a:buAutoNum type="arabicPeriod"/>
            </a:pPr>
            <a:r>
              <a:rPr lang="en-US" sz="2000" dirty="0"/>
              <a:t>Get register information</a:t>
            </a:r>
          </a:p>
          <a:p>
            <a:pPr marL="457200" indent="-457200">
              <a:buFont typeface="+mj-lt"/>
              <a:buAutoNum type="arabicPeriod"/>
            </a:pPr>
            <a:r>
              <a:rPr lang="en-US" sz="2000" dirty="0"/>
              <a:t>New </a:t>
            </a:r>
            <a:r>
              <a:rPr lang="en-US" sz="2000" dirty="0" err="1"/>
              <a:t>postgresql</a:t>
            </a:r>
            <a:r>
              <a:rPr lang="en-US" sz="2000" dirty="0"/>
              <a:t> object</a:t>
            </a:r>
          </a:p>
          <a:p>
            <a:pPr marL="457200" indent="-457200">
              <a:buFont typeface="+mj-lt"/>
              <a:buAutoNum type="arabicPeriod"/>
            </a:pPr>
            <a:r>
              <a:rPr lang="en-US" sz="2000" dirty="0"/>
              <a:t>Call function to register</a:t>
            </a:r>
          </a:p>
        </p:txBody>
      </p:sp>
      <p:sp>
        <p:nvSpPr>
          <p:cNvPr id="15" name="Rectangle 14">
            <a:extLst>
              <a:ext uri="{FF2B5EF4-FFF2-40B4-BE49-F238E27FC236}">
                <a16:creationId xmlns:a16="http://schemas.microsoft.com/office/drawing/2014/main" id="{70196856-FEEA-4C18-AA06-0CC8D69AC27A}"/>
              </a:ext>
            </a:extLst>
          </p:cNvPr>
          <p:cNvSpPr/>
          <p:nvPr/>
        </p:nvSpPr>
        <p:spPr>
          <a:xfrm>
            <a:off x="2567063" y="3758915"/>
            <a:ext cx="2773516" cy="461665"/>
          </a:xfrm>
          <a:prstGeom prst="rect">
            <a:avLst/>
          </a:prstGeom>
        </p:spPr>
        <p:txBody>
          <a:bodyPr wrap="none">
            <a:spAutoFit/>
          </a:bodyPr>
          <a:lstStyle/>
          <a:p>
            <a:r>
              <a:rPr lang="en-US" dirty="0">
                <a:solidFill>
                  <a:srgbClr val="FF0000"/>
                </a:solidFill>
              </a:rPr>
              <a:t>PostgreSqlConn.java</a:t>
            </a:r>
          </a:p>
        </p:txBody>
      </p:sp>
      <p:sp>
        <p:nvSpPr>
          <p:cNvPr id="17" name="TextBox 16">
            <a:extLst>
              <a:ext uri="{FF2B5EF4-FFF2-40B4-BE49-F238E27FC236}">
                <a16:creationId xmlns:a16="http://schemas.microsoft.com/office/drawing/2014/main" id="{A3CD6BC7-7C61-40F2-9BB6-5F668502BB0E}"/>
              </a:ext>
            </a:extLst>
          </p:cNvPr>
          <p:cNvSpPr txBox="1"/>
          <p:nvPr/>
        </p:nvSpPr>
        <p:spPr>
          <a:xfrm>
            <a:off x="2690415" y="4314842"/>
            <a:ext cx="4208157" cy="1323439"/>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mj-lt"/>
              <a:buAutoNum type="arabicPeriod"/>
            </a:pPr>
            <a:r>
              <a:rPr lang="en-US" sz="2000" dirty="0"/>
              <a:t>Write a function to insert data into customer table and Return true/false(register success, failure)</a:t>
            </a:r>
          </a:p>
        </p:txBody>
      </p:sp>
      <p:sp>
        <p:nvSpPr>
          <p:cNvPr id="11" name="Freeform: Shape 10">
            <a:extLst>
              <a:ext uri="{FF2B5EF4-FFF2-40B4-BE49-F238E27FC236}">
                <a16:creationId xmlns:a16="http://schemas.microsoft.com/office/drawing/2014/main" id="{01B4EAEE-F40D-4038-AEE2-A85C21FBDED5}"/>
              </a:ext>
            </a:extLst>
          </p:cNvPr>
          <p:cNvSpPr/>
          <p:nvPr/>
        </p:nvSpPr>
        <p:spPr bwMode="auto">
          <a:xfrm>
            <a:off x="2224364" y="3051672"/>
            <a:ext cx="1036629" cy="1443210"/>
          </a:xfrm>
          <a:custGeom>
            <a:avLst/>
            <a:gdLst>
              <a:gd name="connsiteX0" fmla="*/ 1036629 w 1036629"/>
              <a:gd name="connsiteY0" fmla="*/ 0 h 1443210"/>
              <a:gd name="connsiteX1" fmla="*/ 1043 w 1036629"/>
              <a:gd name="connsiteY1" fmla="*/ 738130 h 1443210"/>
              <a:gd name="connsiteX2" fmla="*/ 882393 w 1036629"/>
              <a:gd name="connsiteY2" fmla="*/ 1443210 h 1443210"/>
            </a:gdLst>
            <a:ahLst/>
            <a:cxnLst>
              <a:cxn ang="0">
                <a:pos x="connsiteX0" y="connsiteY0"/>
              </a:cxn>
              <a:cxn ang="0">
                <a:pos x="connsiteX1" y="connsiteY1"/>
              </a:cxn>
              <a:cxn ang="0">
                <a:pos x="connsiteX2" y="connsiteY2"/>
              </a:cxn>
            </a:cxnLst>
            <a:rect l="l" t="t" r="r" b="b"/>
            <a:pathLst>
              <a:path w="1036629" h="1443210">
                <a:moveTo>
                  <a:pt x="1036629" y="0"/>
                </a:moveTo>
                <a:cubicBezTo>
                  <a:pt x="531689" y="248797"/>
                  <a:pt x="26749" y="497595"/>
                  <a:pt x="1043" y="738130"/>
                </a:cubicBezTo>
                <a:cubicBezTo>
                  <a:pt x="-24663" y="978665"/>
                  <a:pt x="428865" y="1210937"/>
                  <a:pt x="882393" y="1443210"/>
                </a:cubicBezTo>
              </a:path>
            </a:pathLst>
          </a:custGeom>
          <a:noFill/>
          <a:ln w="19050" cap="flat" cmpd="sng" algn="ctr">
            <a:solidFill>
              <a:srgbClr val="FF0000"/>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0" charset="0"/>
            </a:endParaRPr>
          </a:p>
        </p:txBody>
      </p:sp>
    </p:spTree>
    <p:extLst>
      <p:ext uri="{BB962C8B-B14F-4D97-AF65-F5344CB8AC3E}">
        <p14:creationId xmlns:p14="http://schemas.microsoft.com/office/powerpoint/2010/main" val="3717512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79B9-B0FC-4DA7-B5C9-532DC5F91097}"/>
              </a:ext>
            </a:extLst>
          </p:cNvPr>
          <p:cNvSpPr>
            <a:spLocks noGrp="1"/>
          </p:cNvSpPr>
          <p:nvPr>
            <p:ph type="title"/>
          </p:nvPr>
        </p:nvSpPr>
        <p:spPr>
          <a:xfrm>
            <a:off x="412750" y="461349"/>
            <a:ext cx="7774632" cy="864096"/>
          </a:xfrm>
        </p:spPr>
        <p:txBody>
          <a:bodyPr/>
          <a:lstStyle/>
          <a:p>
            <a:r>
              <a:rPr lang="en-US" altLang="zh-CN" dirty="0"/>
              <a:t>Process-customer register</a:t>
            </a:r>
            <a:endParaRPr lang="en-US" dirty="0"/>
          </a:p>
        </p:txBody>
      </p:sp>
      <p:sp>
        <p:nvSpPr>
          <p:cNvPr id="5" name="Rectangle 4">
            <a:extLst>
              <a:ext uri="{FF2B5EF4-FFF2-40B4-BE49-F238E27FC236}">
                <a16:creationId xmlns:a16="http://schemas.microsoft.com/office/drawing/2014/main" id="{794B94C2-9688-4642-9937-7290C4DF0B4E}"/>
              </a:ext>
            </a:extLst>
          </p:cNvPr>
          <p:cNvSpPr/>
          <p:nvPr/>
        </p:nvSpPr>
        <p:spPr>
          <a:xfrm>
            <a:off x="288168" y="2097670"/>
            <a:ext cx="2026732" cy="1015663"/>
          </a:xfrm>
          <a:prstGeom prst="rect">
            <a:avLst/>
          </a:prstGeom>
          <a:noFill/>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t>input </a:t>
            </a:r>
            <a:r>
              <a:rPr lang="en-US" sz="2000" dirty="0" err="1"/>
              <a:t>infor</a:t>
            </a:r>
            <a:r>
              <a:rPr lang="en-US" sz="2000" dirty="0"/>
              <a:t>: </a:t>
            </a:r>
            <a:r>
              <a:rPr lang="en-US" sz="2000" dirty="0" err="1"/>
              <a:t>SSN,name,pwd</a:t>
            </a:r>
            <a:r>
              <a:rPr lang="en-US" sz="2000" dirty="0"/>
              <a:t>(just example)</a:t>
            </a:r>
          </a:p>
        </p:txBody>
      </p:sp>
      <p:sp>
        <p:nvSpPr>
          <p:cNvPr id="6" name="TextBox 5">
            <a:extLst>
              <a:ext uri="{FF2B5EF4-FFF2-40B4-BE49-F238E27FC236}">
                <a16:creationId xmlns:a16="http://schemas.microsoft.com/office/drawing/2014/main" id="{E03A6089-16E3-44EC-BFAF-D374893DF52D}"/>
              </a:ext>
            </a:extLst>
          </p:cNvPr>
          <p:cNvSpPr txBox="1"/>
          <p:nvPr/>
        </p:nvSpPr>
        <p:spPr>
          <a:xfrm>
            <a:off x="3491880" y="1988840"/>
            <a:ext cx="184731" cy="461665"/>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F0E22855-B5F3-4E26-9F73-9498526AA0CD}"/>
              </a:ext>
            </a:extLst>
          </p:cNvPr>
          <p:cNvSpPr/>
          <p:nvPr/>
        </p:nvSpPr>
        <p:spPr>
          <a:xfrm>
            <a:off x="251520" y="1649095"/>
            <a:ext cx="1627369" cy="461665"/>
          </a:xfrm>
          <a:prstGeom prst="rect">
            <a:avLst/>
          </a:prstGeom>
        </p:spPr>
        <p:txBody>
          <a:bodyPr wrap="none">
            <a:spAutoFit/>
          </a:bodyPr>
          <a:lstStyle/>
          <a:p>
            <a:r>
              <a:rPr lang="en-US" dirty="0">
                <a:solidFill>
                  <a:srgbClr val="FF0000"/>
                </a:solidFill>
              </a:rPr>
              <a:t>cusreg.html</a:t>
            </a:r>
          </a:p>
        </p:txBody>
      </p:sp>
      <p:sp>
        <p:nvSpPr>
          <p:cNvPr id="12" name="TextBox 11">
            <a:extLst>
              <a:ext uri="{FF2B5EF4-FFF2-40B4-BE49-F238E27FC236}">
                <a16:creationId xmlns:a16="http://schemas.microsoft.com/office/drawing/2014/main" id="{1B07DA67-CC7A-4384-B9FA-F0D7FC4411EA}"/>
              </a:ext>
            </a:extLst>
          </p:cNvPr>
          <p:cNvSpPr txBox="1"/>
          <p:nvPr/>
        </p:nvSpPr>
        <p:spPr>
          <a:xfrm>
            <a:off x="3953821" y="2974085"/>
            <a:ext cx="184731" cy="461665"/>
          </a:xfrm>
          <a:prstGeom prst="rect">
            <a:avLst/>
          </a:prstGeom>
          <a:noFill/>
        </p:spPr>
        <p:txBody>
          <a:bodyPr wrap="none" rtlCol="0">
            <a:spAutoFit/>
          </a:bodyPr>
          <a:lstStyle/>
          <a:p>
            <a:endParaRPr lang="en-US" dirty="0"/>
          </a:p>
        </p:txBody>
      </p:sp>
      <p:sp>
        <p:nvSpPr>
          <p:cNvPr id="19" name="Rectangle 18">
            <a:extLst>
              <a:ext uri="{FF2B5EF4-FFF2-40B4-BE49-F238E27FC236}">
                <a16:creationId xmlns:a16="http://schemas.microsoft.com/office/drawing/2014/main" id="{17893E2C-A5BF-47DC-922A-B35D47E51331}"/>
              </a:ext>
            </a:extLst>
          </p:cNvPr>
          <p:cNvSpPr/>
          <p:nvPr/>
        </p:nvSpPr>
        <p:spPr>
          <a:xfrm>
            <a:off x="2688684" y="1665704"/>
            <a:ext cx="3863558" cy="461665"/>
          </a:xfrm>
          <a:prstGeom prst="rect">
            <a:avLst/>
          </a:prstGeom>
        </p:spPr>
        <p:txBody>
          <a:bodyPr wrap="none">
            <a:spAutoFit/>
          </a:bodyPr>
          <a:lstStyle/>
          <a:p>
            <a:r>
              <a:rPr lang="en-US" dirty="0">
                <a:solidFill>
                  <a:srgbClr val="FF0000"/>
                </a:solidFill>
              </a:rPr>
              <a:t>CustomerRegisterServlet.java</a:t>
            </a:r>
          </a:p>
        </p:txBody>
      </p:sp>
      <p:sp>
        <p:nvSpPr>
          <p:cNvPr id="22" name="TextBox 21">
            <a:extLst>
              <a:ext uri="{FF2B5EF4-FFF2-40B4-BE49-F238E27FC236}">
                <a16:creationId xmlns:a16="http://schemas.microsoft.com/office/drawing/2014/main" id="{E764A05A-CC39-4771-9DCF-16C9A5A7FD03}"/>
              </a:ext>
            </a:extLst>
          </p:cNvPr>
          <p:cNvSpPr txBox="1"/>
          <p:nvPr/>
        </p:nvSpPr>
        <p:spPr>
          <a:xfrm>
            <a:off x="2843808" y="2450505"/>
            <a:ext cx="72008" cy="461665"/>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4C3F96B1-A724-44BE-8271-4037A914BC66}"/>
              </a:ext>
            </a:extLst>
          </p:cNvPr>
          <p:cNvSpPr txBox="1"/>
          <p:nvPr/>
        </p:nvSpPr>
        <p:spPr>
          <a:xfrm>
            <a:off x="2723795" y="2251558"/>
            <a:ext cx="4208157" cy="1938992"/>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mj-lt"/>
              <a:buAutoNum type="arabicPeriod"/>
            </a:pPr>
            <a:r>
              <a:rPr lang="en-US" sz="2000" dirty="0"/>
              <a:t>Get register information</a:t>
            </a:r>
          </a:p>
          <a:p>
            <a:pPr marL="457200" indent="-457200">
              <a:buFont typeface="+mj-lt"/>
              <a:buAutoNum type="arabicPeriod"/>
            </a:pPr>
            <a:r>
              <a:rPr lang="en-US" sz="2000" dirty="0"/>
              <a:t>New </a:t>
            </a:r>
            <a:r>
              <a:rPr lang="en-US" sz="2000" dirty="0" err="1"/>
              <a:t>postgresql</a:t>
            </a:r>
            <a:r>
              <a:rPr lang="en-US" sz="2000" dirty="0"/>
              <a:t> object</a:t>
            </a:r>
          </a:p>
          <a:p>
            <a:pPr marL="457200" indent="-457200">
              <a:buFont typeface="+mj-lt"/>
              <a:buAutoNum type="arabicPeriod"/>
            </a:pPr>
            <a:r>
              <a:rPr lang="en-US" sz="2000" dirty="0"/>
              <a:t>Call function to register</a:t>
            </a:r>
          </a:p>
          <a:p>
            <a:pPr marL="457200" indent="-457200">
              <a:buFont typeface="+mj-lt"/>
              <a:buAutoNum type="arabicPeriod"/>
            </a:pPr>
            <a:r>
              <a:rPr lang="en-US" sz="2000" dirty="0"/>
              <a:t>if(register success){booking.html} </a:t>
            </a:r>
          </a:p>
          <a:p>
            <a:pPr marL="457200" indent="-457200">
              <a:buFont typeface="+mj-lt"/>
              <a:buAutoNum type="arabicPeriod"/>
            </a:pPr>
            <a:r>
              <a:rPr lang="en-US" sz="2000" dirty="0"/>
              <a:t>Else{register failure}</a:t>
            </a:r>
          </a:p>
        </p:txBody>
      </p:sp>
      <p:sp>
        <p:nvSpPr>
          <p:cNvPr id="15" name="Rectangle 14">
            <a:extLst>
              <a:ext uri="{FF2B5EF4-FFF2-40B4-BE49-F238E27FC236}">
                <a16:creationId xmlns:a16="http://schemas.microsoft.com/office/drawing/2014/main" id="{70196856-FEEA-4C18-AA06-0CC8D69AC27A}"/>
              </a:ext>
            </a:extLst>
          </p:cNvPr>
          <p:cNvSpPr/>
          <p:nvPr/>
        </p:nvSpPr>
        <p:spPr>
          <a:xfrm>
            <a:off x="2567063" y="4285938"/>
            <a:ext cx="2773516" cy="461665"/>
          </a:xfrm>
          <a:prstGeom prst="rect">
            <a:avLst/>
          </a:prstGeom>
        </p:spPr>
        <p:txBody>
          <a:bodyPr wrap="none">
            <a:spAutoFit/>
          </a:bodyPr>
          <a:lstStyle/>
          <a:p>
            <a:r>
              <a:rPr lang="en-US" dirty="0">
                <a:solidFill>
                  <a:srgbClr val="FF0000"/>
                </a:solidFill>
              </a:rPr>
              <a:t>PostgreSqlConn.java</a:t>
            </a:r>
          </a:p>
        </p:txBody>
      </p:sp>
      <p:sp>
        <p:nvSpPr>
          <p:cNvPr id="17" name="TextBox 16">
            <a:extLst>
              <a:ext uri="{FF2B5EF4-FFF2-40B4-BE49-F238E27FC236}">
                <a16:creationId xmlns:a16="http://schemas.microsoft.com/office/drawing/2014/main" id="{A3CD6BC7-7C61-40F2-9BB6-5F668502BB0E}"/>
              </a:ext>
            </a:extLst>
          </p:cNvPr>
          <p:cNvSpPr txBox="1"/>
          <p:nvPr/>
        </p:nvSpPr>
        <p:spPr>
          <a:xfrm>
            <a:off x="2690415" y="4841865"/>
            <a:ext cx="4208157" cy="1323439"/>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mj-lt"/>
              <a:buAutoNum type="arabicPeriod"/>
            </a:pPr>
            <a:r>
              <a:rPr lang="en-US" sz="2000" dirty="0"/>
              <a:t>Write a function to insert data into customer table and Return true/false(register success, failure)</a:t>
            </a:r>
          </a:p>
        </p:txBody>
      </p:sp>
      <p:sp>
        <p:nvSpPr>
          <p:cNvPr id="11" name="Freeform: Shape 10">
            <a:extLst>
              <a:ext uri="{FF2B5EF4-FFF2-40B4-BE49-F238E27FC236}">
                <a16:creationId xmlns:a16="http://schemas.microsoft.com/office/drawing/2014/main" id="{01B4EAEE-F40D-4038-AEE2-A85C21FBDED5}"/>
              </a:ext>
            </a:extLst>
          </p:cNvPr>
          <p:cNvSpPr/>
          <p:nvPr/>
        </p:nvSpPr>
        <p:spPr bwMode="auto">
          <a:xfrm>
            <a:off x="2224365" y="3051671"/>
            <a:ext cx="763460" cy="1938991"/>
          </a:xfrm>
          <a:custGeom>
            <a:avLst/>
            <a:gdLst>
              <a:gd name="connsiteX0" fmla="*/ 1036629 w 1036629"/>
              <a:gd name="connsiteY0" fmla="*/ 0 h 1443210"/>
              <a:gd name="connsiteX1" fmla="*/ 1043 w 1036629"/>
              <a:gd name="connsiteY1" fmla="*/ 738130 h 1443210"/>
              <a:gd name="connsiteX2" fmla="*/ 882393 w 1036629"/>
              <a:gd name="connsiteY2" fmla="*/ 1443210 h 1443210"/>
            </a:gdLst>
            <a:ahLst/>
            <a:cxnLst>
              <a:cxn ang="0">
                <a:pos x="connsiteX0" y="connsiteY0"/>
              </a:cxn>
              <a:cxn ang="0">
                <a:pos x="connsiteX1" y="connsiteY1"/>
              </a:cxn>
              <a:cxn ang="0">
                <a:pos x="connsiteX2" y="connsiteY2"/>
              </a:cxn>
            </a:cxnLst>
            <a:rect l="l" t="t" r="r" b="b"/>
            <a:pathLst>
              <a:path w="1036629" h="1443210">
                <a:moveTo>
                  <a:pt x="1036629" y="0"/>
                </a:moveTo>
                <a:cubicBezTo>
                  <a:pt x="531689" y="248797"/>
                  <a:pt x="26749" y="497595"/>
                  <a:pt x="1043" y="738130"/>
                </a:cubicBezTo>
                <a:cubicBezTo>
                  <a:pt x="-24663" y="978665"/>
                  <a:pt x="428865" y="1210937"/>
                  <a:pt x="882393" y="1443210"/>
                </a:cubicBezTo>
              </a:path>
            </a:pathLst>
          </a:custGeom>
          <a:noFill/>
          <a:ln w="19050" cap="flat" cmpd="sng" algn="ctr">
            <a:solidFill>
              <a:srgbClr val="FF0000"/>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0" charset="0"/>
            </a:endParaRPr>
          </a:p>
        </p:txBody>
      </p:sp>
    </p:spTree>
    <p:extLst>
      <p:ext uri="{BB962C8B-B14F-4D97-AF65-F5344CB8AC3E}">
        <p14:creationId xmlns:p14="http://schemas.microsoft.com/office/powerpoint/2010/main" val="1770308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79B9-B0FC-4DA7-B5C9-532DC5F91097}"/>
              </a:ext>
            </a:extLst>
          </p:cNvPr>
          <p:cNvSpPr>
            <a:spLocks noGrp="1"/>
          </p:cNvSpPr>
          <p:nvPr>
            <p:ph type="title"/>
          </p:nvPr>
        </p:nvSpPr>
        <p:spPr>
          <a:xfrm>
            <a:off x="412750" y="461349"/>
            <a:ext cx="7774632" cy="864096"/>
          </a:xfrm>
        </p:spPr>
        <p:txBody>
          <a:bodyPr/>
          <a:lstStyle/>
          <a:p>
            <a:r>
              <a:rPr lang="en-US" altLang="zh-CN" dirty="0"/>
              <a:t>Process-customer register</a:t>
            </a:r>
            <a:endParaRPr lang="en-US" dirty="0"/>
          </a:p>
        </p:txBody>
      </p:sp>
      <p:sp>
        <p:nvSpPr>
          <p:cNvPr id="6" name="TextBox 5">
            <a:extLst>
              <a:ext uri="{FF2B5EF4-FFF2-40B4-BE49-F238E27FC236}">
                <a16:creationId xmlns:a16="http://schemas.microsoft.com/office/drawing/2014/main" id="{E03A6089-16E3-44EC-BFAF-D374893DF52D}"/>
              </a:ext>
            </a:extLst>
          </p:cNvPr>
          <p:cNvSpPr txBox="1"/>
          <p:nvPr/>
        </p:nvSpPr>
        <p:spPr>
          <a:xfrm>
            <a:off x="3491880" y="1988840"/>
            <a:ext cx="184731" cy="461665"/>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1B07DA67-CC7A-4384-B9FA-F0D7FC4411EA}"/>
              </a:ext>
            </a:extLst>
          </p:cNvPr>
          <p:cNvSpPr txBox="1"/>
          <p:nvPr/>
        </p:nvSpPr>
        <p:spPr>
          <a:xfrm>
            <a:off x="3953821" y="2974085"/>
            <a:ext cx="184731" cy="461665"/>
          </a:xfrm>
          <a:prstGeom prst="rect">
            <a:avLst/>
          </a:prstGeom>
          <a:noFill/>
        </p:spPr>
        <p:txBody>
          <a:bodyPr wrap="none" rtlCol="0">
            <a:spAutoFit/>
          </a:bodyPr>
          <a:lstStyle/>
          <a:p>
            <a:endParaRPr lang="en-US" dirty="0"/>
          </a:p>
        </p:txBody>
      </p:sp>
      <p:sp>
        <p:nvSpPr>
          <p:cNvPr id="22" name="TextBox 21">
            <a:extLst>
              <a:ext uri="{FF2B5EF4-FFF2-40B4-BE49-F238E27FC236}">
                <a16:creationId xmlns:a16="http://schemas.microsoft.com/office/drawing/2014/main" id="{E764A05A-CC39-4771-9DCF-16C9A5A7FD03}"/>
              </a:ext>
            </a:extLst>
          </p:cNvPr>
          <p:cNvSpPr txBox="1"/>
          <p:nvPr/>
        </p:nvSpPr>
        <p:spPr>
          <a:xfrm>
            <a:off x="2843808" y="2450505"/>
            <a:ext cx="72008" cy="461665"/>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DB7702F5-E275-4472-958F-EBA57988541A}"/>
              </a:ext>
            </a:extLst>
          </p:cNvPr>
          <p:cNvSpPr txBox="1"/>
          <p:nvPr/>
        </p:nvSpPr>
        <p:spPr>
          <a:xfrm>
            <a:off x="412750" y="1573342"/>
            <a:ext cx="8280921" cy="2677656"/>
          </a:xfrm>
          <a:prstGeom prst="rect">
            <a:avLst/>
          </a:prstGeom>
          <a:noFill/>
        </p:spPr>
        <p:txBody>
          <a:bodyPr wrap="square" rtlCol="0">
            <a:spAutoFit/>
          </a:bodyPr>
          <a:lstStyle/>
          <a:p>
            <a:pPr marL="457200" indent="-457200">
              <a:buFont typeface="+mj-lt"/>
              <a:buAutoNum type="arabicPeriod"/>
            </a:pPr>
            <a:r>
              <a:rPr lang="en-US" dirty="0"/>
              <a:t>Design a new html.</a:t>
            </a:r>
          </a:p>
          <a:p>
            <a:pPr marL="914400" lvl="1" indent="-457200">
              <a:buFont typeface="Arial" panose="020B0604020202020204" pitchFamily="34" charset="0"/>
              <a:buChar char="•"/>
            </a:pPr>
            <a:r>
              <a:rPr lang="en-US" dirty="0">
                <a:solidFill>
                  <a:srgbClr val="FF0000"/>
                </a:solidFill>
              </a:rPr>
              <a:t>cusreg.html</a:t>
            </a:r>
            <a:endParaRPr lang="en-US" dirty="0"/>
          </a:p>
          <a:p>
            <a:pPr marL="457200" indent="-457200">
              <a:buFont typeface="+mj-lt"/>
              <a:buAutoNum type="arabicPeriod"/>
            </a:pPr>
            <a:r>
              <a:rPr lang="en-US" dirty="0"/>
              <a:t>Design corresponding servlet to process the request</a:t>
            </a:r>
          </a:p>
          <a:p>
            <a:pPr marL="800100" lvl="1" indent="-342900">
              <a:buFont typeface="Arial" panose="020B0604020202020204" pitchFamily="34" charset="0"/>
              <a:buChar char="•"/>
            </a:pPr>
            <a:r>
              <a:rPr lang="en-US" dirty="0">
                <a:solidFill>
                  <a:srgbClr val="FF0000"/>
                </a:solidFill>
              </a:rPr>
              <a:t>CustomerRegisterServlet.java</a:t>
            </a:r>
            <a:endParaRPr lang="en-US" dirty="0"/>
          </a:p>
          <a:p>
            <a:pPr marL="457200" indent="-457200">
              <a:buFont typeface="+mj-lt"/>
              <a:buAutoNum type="arabicPeriod"/>
            </a:pPr>
            <a:r>
              <a:rPr lang="en-US" dirty="0"/>
              <a:t>Add function in </a:t>
            </a:r>
            <a:r>
              <a:rPr lang="en-US" dirty="0">
                <a:solidFill>
                  <a:srgbClr val="FF0000"/>
                </a:solidFill>
              </a:rPr>
              <a:t>PostgreSqlConn.java </a:t>
            </a:r>
            <a:r>
              <a:rPr lang="en-US" dirty="0"/>
              <a:t>to do operation on database</a:t>
            </a:r>
          </a:p>
          <a:p>
            <a:pPr marL="457200" indent="-457200">
              <a:buFont typeface="+mj-lt"/>
              <a:buAutoNum type="arabicPeriod"/>
            </a:pPr>
            <a:r>
              <a:rPr lang="en-US" dirty="0"/>
              <a:t>Add new mapping information in </a:t>
            </a:r>
            <a:r>
              <a:rPr lang="en-US" dirty="0">
                <a:solidFill>
                  <a:srgbClr val="FF0000"/>
                </a:solidFill>
              </a:rPr>
              <a:t>web.xml</a:t>
            </a:r>
          </a:p>
        </p:txBody>
      </p:sp>
    </p:spTree>
    <p:extLst>
      <p:ext uri="{BB962C8B-B14F-4D97-AF65-F5344CB8AC3E}">
        <p14:creationId xmlns:p14="http://schemas.microsoft.com/office/powerpoint/2010/main" val="378188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9243-B6D3-420E-94C3-0C56D21283C2}"/>
              </a:ext>
            </a:extLst>
          </p:cNvPr>
          <p:cNvSpPr>
            <a:spLocks noGrp="1"/>
          </p:cNvSpPr>
          <p:nvPr>
            <p:ph type="title"/>
          </p:nvPr>
        </p:nvSpPr>
        <p:spPr/>
        <p:txBody>
          <a:bodyPr/>
          <a:lstStyle/>
          <a:p>
            <a:r>
              <a:rPr lang="en-US" dirty="0"/>
              <a:t>Web Applications</a:t>
            </a:r>
          </a:p>
        </p:txBody>
      </p:sp>
      <p:sp>
        <p:nvSpPr>
          <p:cNvPr id="3" name="Content Placeholder 2">
            <a:extLst>
              <a:ext uri="{FF2B5EF4-FFF2-40B4-BE49-F238E27FC236}">
                <a16:creationId xmlns:a16="http://schemas.microsoft.com/office/drawing/2014/main" id="{A391CA43-14EB-4AF8-B092-D5C191BC6AF1}"/>
              </a:ext>
            </a:extLst>
          </p:cNvPr>
          <p:cNvSpPr>
            <a:spLocks noGrp="1"/>
          </p:cNvSpPr>
          <p:nvPr>
            <p:ph idx="1"/>
          </p:nvPr>
        </p:nvSpPr>
        <p:spPr>
          <a:xfrm>
            <a:off x="395536" y="1700808"/>
            <a:ext cx="8496944" cy="3753544"/>
          </a:xfrm>
        </p:spPr>
        <p:txBody>
          <a:bodyPr/>
          <a:lstStyle/>
          <a:p>
            <a:pPr>
              <a:lnSpc>
                <a:spcPct val="150000"/>
              </a:lnSpc>
            </a:pPr>
            <a:r>
              <a:rPr lang="en-US" dirty="0"/>
              <a:t>To add logic (program code) inside a web server, Sun Microsystems extended the Java language with the introduction of the API Java Servlets.</a:t>
            </a:r>
          </a:p>
          <a:p>
            <a:endParaRPr lang="en-US" dirty="0"/>
          </a:p>
        </p:txBody>
      </p:sp>
      <p:pic>
        <p:nvPicPr>
          <p:cNvPr id="4" name="Picture 3">
            <a:extLst>
              <a:ext uri="{FF2B5EF4-FFF2-40B4-BE49-F238E27FC236}">
                <a16:creationId xmlns:a16="http://schemas.microsoft.com/office/drawing/2014/main" id="{2FAE0BAF-5681-4A1C-92B4-8880352D97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3246106"/>
            <a:ext cx="6480720" cy="2352262"/>
          </a:xfrm>
          <a:prstGeom prst="rect">
            <a:avLst/>
          </a:prstGeom>
        </p:spPr>
      </p:pic>
    </p:spTree>
    <p:extLst>
      <p:ext uri="{BB962C8B-B14F-4D97-AF65-F5344CB8AC3E}">
        <p14:creationId xmlns:p14="http://schemas.microsoft.com/office/powerpoint/2010/main" val="148348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1AEA-E660-49AB-882F-44B433336F89}"/>
              </a:ext>
            </a:extLst>
          </p:cNvPr>
          <p:cNvSpPr>
            <a:spLocks noGrp="1"/>
          </p:cNvSpPr>
          <p:nvPr>
            <p:ph type="title"/>
          </p:nvPr>
        </p:nvSpPr>
        <p:spPr/>
        <p:txBody>
          <a:bodyPr/>
          <a:lstStyle/>
          <a:p>
            <a:r>
              <a:rPr lang="en-US" dirty="0"/>
              <a:t>Model View Controller</a:t>
            </a:r>
          </a:p>
        </p:txBody>
      </p:sp>
      <p:sp>
        <p:nvSpPr>
          <p:cNvPr id="3" name="Content Placeholder 2">
            <a:extLst>
              <a:ext uri="{FF2B5EF4-FFF2-40B4-BE49-F238E27FC236}">
                <a16:creationId xmlns:a16="http://schemas.microsoft.com/office/drawing/2014/main" id="{D4C25360-524B-407A-A64B-43ECA4D08F74}"/>
              </a:ext>
            </a:extLst>
          </p:cNvPr>
          <p:cNvSpPr>
            <a:spLocks noGrp="1"/>
          </p:cNvSpPr>
          <p:nvPr>
            <p:ph idx="1"/>
          </p:nvPr>
        </p:nvSpPr>
        <p:spPr>
          <a:xfrm>
            <a:off x="395536" y="1700808"/>
            <a:ext cx="8424936" cy="3753544"/>
          </a:xfrm>
        </p:spPr>
        <p:txBody>
          <a:bodyPr/>
          <a:lstStyle/>
          <a:p>
            <a:pPr>
              <a:lnSpc>
                <a:spcPct val="150000"/>
              </a:lnSpc>
            </a:pPr>
            <a:r>
              <a:rPr lang="en-US" dirty="0"/>
              <a:t>Web applications are usually built following the three layers model.</a:t>
            </a:r>
          </a:p>
          <a:p>
            <a:pPr>
              <a:lnSpc>
                <a:spcPct val="150000"/>
              </a:lnSpc>
            </a:pPr>
            <a:r>
              <a:rPr lang="en-US" dirty="0"/>
              <a:t>According to this model three separate and perfectly defined process or modules are executed in different platforms.</a:t>
            </a:r>
          </a:p>
        </p:txBody>
      </p:sp>
      <p:pic>
        <p:nvPicPr>
          <p:cNvPr id="4" name="Picture 3">
            <a:extLst>
              <a:ext uri="{FF2B5EF4-FFF2-40B4-BE49-F238E27FC236}">
                <a16:creationId xmlns:a16="http://schemas.microsoft.com/office/drawing/2014/main" id="{027C302C-2A4B-453B-8FBF-354C0F244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5168" y="3628493"/>
            <a:ext cx="5093664" cy="2186953"/>
          </a:xfrm>
          <a:prstGeom prst="rect">
            <a:avLst/>
          </a:prstGeom>
        </p:spPr>
      </p:pic>
    </p:spTree>
    <p:extLst>
      <p:ext uri="{BB962C8B-B14F-4D97-AF65-F5344CB8AC3E}">
        <p14:creationId xmlns:p14="http://schemas.microsoft.com/office/powerpoint/2010/main" val="106386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2750" y="1409993"/>
            <a:ext cx="8620889" cy="2523063"/>
          </a:xfrm>
          <a:prstGeom prst="rect">
            <a:avLst/>
          </a:prstGeom>
          <a:noFill/>
        </p:spPr>
        <p:txBody>
          <a:bodyPr wrap="square" rtlCol="0">
            <a:spAutoFit/>
          </a:bodyPr>
          <a:lstStyle/>
          <a:p>
            <a:pPr marL="342900" indent="-342900">
              <a:lnSpc>
                <a:spcPct val="150000"/>
              </a:lnSpc>
              <a:spcBef>
                <a:spcPct val="20000"/>
              </a:spcBef>
              <a:buFont typeface="Arial" charset="0"/>
              <a:buChar char="•"/>
            </a:pPr>
            <a:r>
              <a:rPr lang="en-US" sz="2000" dirty="0">
                <a:latin typeface="Verdana"/>
              </a:rPr>
              <a:t>An architecture that separates the application components: </a:t>
            </a:r>
          </a:p>
          <a:p>
            <a:pPr marL="800100" lvl="2" indent="-342900">
              <a:lnSpc>
                <a:spcPct val="150000"/>
              </a:lnSpc>
              <a:spcBef>
                <a:spcPct val="20000"/>
              </a:spcBef>
              <a:buFont typeface="Arial" charset="0"/>
              <a:buChar char="•"/>
            </a:pPr>
            <a:r>
              <a:rPr lang="en-US" sz="2000" dirty="0">
                <a:latin typeface="Verdana"/>
              </a:rPr>
              <a:t>Model: Represents the data</a:t>
            </a:r>
          </a:p>
          <a:p>
            <a:pPr marL="800100" lvl="2" indent="-342900">
              <a:lnSpc>
                <a:spcPct val="150000"/>
              </a:lnSpc>
              <a:spcBef>
                <a:spcPct val="20000"/>
              </a:spcBef>
              <a:buFont typeface="Arial" charset="0"/>
              <a:buChar char="•"/>
            </a:pPr>
            <a:r>
              <a:rPr lang="en-US" sz="2000" dirty="0">
                <a:latin typeface="Verdana"/>
              </a:rPr>
              <a:t>View: User Interface </a:t>
            </a:r>
          </a:p>
          <a:p>
            <a:pPr marL="800100" lvl="2" indent="-342900">
              <a:lnSpc>
                <a:spcPct val="150000"/>
              </a:lnSpc>
              <a:spcBef>
                <a:spcPct val="20000"/>
              </a:spcBef>
              <a:buFont typeface="Arial" charset="0"/>
              <a:buChar char="•"/>
            </a:pPr>
            <a:r>
              <a:rPr lang="en-US" sz="2000" dirty="0">
                <a:latin typeface="Verdana"/>
              </a:rPr>
              <a:t>Controller: Handles the user input and the application flow. It is implemented as a Java Servlet.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4077072"/>
            <a:ext cx="5514975" cy="1838325"/>
          </a:xfrm>
          <a:prstGeom prst="rect">
            <a:avLst/>
          </a:prstGeom>
        </p:spPr>
      </p:pic>
      <p:sp>
        <p:nvSpPr>
          <p:cNvPr id="5" name="Title 1">
            <a:extLst>
              <a:ext uri="{FF2B5EF4-FFF2-40B4-BE49-F238E27FC236}">
                <a16:creationId xmlns:a16="http://schemas.microsoft.com/office/drawing/2014/main" id="{D55C7E84-14E2-4984-AC0A-BABE0FAAFD0E}"/>
              </a:ext>
            </a:extLst>
          </p:cNvPr>
          <p:cNvSpPr>
            <a:spLocks noGrp="1"/>
          </p:cNvSpPr>
          <p:nvPr>
            <p:ph type="title"/>
          </p:nvPr>
        </p:nvSpPr>
        <p:spPr>
          <a:xfrm>
            <a:off x="412750" y="692696"/>
            <a:ext cx="7774632" cy="864096"/>
          </a:xfrm>
        </p:spPr>
        <p:txBody>
          <a:bodyPr/>
          <a:lstStyle/>
          <a:p>
            <a:r>
              <a:rPr lang="en-US" dirty="0"/>
              <a:t>Model View Controller</a:t>
            </a:r>
          </a:p>
        </p:txBody>
      </p:sp>
    </p:spTree>
    <p:extLst>
      <p:ext uri="{BB962C8B-B14F-4D97-AF65-F5344CB8AC3E}">
        <p14:creationId xmlns:p14="http://schemas.microsoft.com/office/powerpoint/2010/main" val="229488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C493-86EC-4ABE-95F9-1015E44722EC}"/>
              </a:ext>
            </a:extLst>
          </p:cNvPr>
          <p:cNvSpPr>
            <a:spLocks noGrp="1"/>
          </p:cNvSpPr>
          <p:nvPr>
            <p:ph type="title"/>
          </p:nvPr>
        </p:nvSpPr>
        <p:spPr/>
        <p:txBody>
          <a:bodyPr/>
          <a:lstStyle/>
          <a:p>
            <a:r>
              <a:rPr lang="en-US" dirty="0"/>
              <a:t>Configuring the runtime environment</a:t>
            </a:r>
          </a:p>
        </p:txBody>
      </p:sp>
      <p:sp>
        <p:nvSpPr>
          <p:cNvPr id="3" name="Content Placeholder 2">
            <a:extLst>
              <a:ext uri="{FF2B5EF4-FFF2-40B4-BE49-F238E27FC236}">
                <a16:creationId xmlns:a16="http://schemas.microsoft.com/office/drawing/2014/main" id="{6B58D7C2-DB47-4D64-A5C9-56E50C3535CA}"/>
              </a:ext>
            </a:extLst>
          </p:cNvPr>
          <p:cNvSpPr>
            <a:spLocks noGrp="1"/>
          </p:cNvSpPr>
          <p:nvPr>
            <p:ph idx="1"/>
          </p:nvPr>
        </p:nvSpPr>
        <p:spPr>
          <a:xfrm>
            <a:off x="395536" y="1700808"/>
            <a:ext cx="8640960" cy="3753544"/>
          </a:xfrm>
        </p:spPr>
        <p:txBody>
          <a:bodyPr/>
          <a:lstStyle/>
          <a:p>
            <a:r>
              <a:rPr lang="en-US" dirty="0"/>
              <a:t>The application needs to run on a </a:t>
            </a:r>
            <a:r>
              <a:rPr lang="en-US" dirty="0" err="1"/>
              <a:t>WebServer</a:t>
            </a:r>
            <a:endParaRPr lang="en-US" dirty="0"/>
          </a:p>
          <a:p>
            <a:r>
              <a:rPr lang="en-US" b="1" dirty="0"/>
              <a:t>Tomcat Server</a:t>
            </a:r>
            <a:endParaRPr lang="en-US" dirty="0"/>
          </a:p>
          <a:p>
            <a:r>
              <a:rPr lang="en-US" dirty="0"/>
              <a:t>Download Apache Tomcat 9.0 from </a:t>
            </a:r>
            <a:r>
              <a:rPr lang="en-US" dirty="0">
                <a:hlinkClick r:id="rId2"/>
              </a:rPr>
              <a:t>https://tomcat.apache.org/download-90.cgi</a:t>
            </a:r>
            <a:endParaRPr lang="en-US" dirty="0"/>
          </a:p>
          <a:p>
            <a:r>
              <a:rPr lang="en-US" dirty="0"/>
              <a:t>download the zip file and unzip it to a specific fold on the hard drive</a:t>
            </a:r>
          </a:p>
          <a:p>
            <a:endParaRPr lang="en-US" dirty="0"/>
          </a:p>
          <a:p>
            <a:pPr marL="0" indent="0">
              <a:buNone/>
            </a:pPr>
            <a:endParaRPr lang="en-US" dirty="0"/>
          </a:p>
        </p:txBody>
      </p:sp>
    </p:spTree>
    <p:extLst>
      <p:ext uri="{BB962C8B-B14F-4D97-AF65-F5344CB8AC3E}">
        <p14:creationId xmlns:p14="http://schemas.microsoft.com/office/powerpoint/2010/main" val="2482796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08C3-41C9-4B88-AA0D-87FDA04F7287}"/>
              </a:ext>
            </a:extLst>
          </p:cNvPr>
          <p:cNvSpPr>
            <a:spLocks noGrp="1"/>
          </p:cNvSpPr>
          <p:nvPr>
            <p:ph type="title"/>
          </p:nvPr>
        </p:nvSpPr>
        <p:spPr/>
        <p:txBody>
          <a:bodyPr/>
          <a:lstStyle/>
          <a:p>
            <a:r>
              <a:rPr lang="en-US" dirty="0"/>
              <a:t>Create a Web Project in Eclipse </a:t>
            </a:r>
          </a:p>
        </p:txBody>
      </p:sp>
      <p:sp>
        <p:nvSpPr>
          <p:cNvPr id="3" name="Content Placeholder 2">
            <a:extLst>
              <a:ext uri="{FF2B5EF4-FFF2-40B4-BE49-F238E27FC236}">
                <a16:creationId xmlns:a16="http://schemas.microsoft.com/office/drawing/2014/main" id="{3933BC27-9D52-4F88-81E7-7391EC00AB0B}"/>
              </a:ext>
            </a:extLst>
          </p:cNvPr>
          <p:cNvSpPr>
            <a:spLocks noGrp="1"/>
          </p:cNvSpPr>
          <p:nvPr>
            <p:ph idx="1"/>
          </p:nvPr>
        </p:nvSpPr>
        <p:spPr/>
        <p:txBody>
          <a:bodyPr/>
          <a:lstStyle/>
          <a:p>
            <a:r>
              <a:rPr lang="en-US" dirty="0"/>
              <a:t>File &gt; New &gt; Project </a:t>
            </a:r>
          </a:p>
          <a:p>
            <a:r>
              <a:rPr lang="en-US" dirty="0"/>
              <a:t>In the New Project Window Select Web &gt; Dynamic Web Project &gt; Click Next  (NOTE: If you can’t see this option go to next slide)</a:t>
            </a:r>
          </a:p>
          <a:p>
            <a:r>
              <a:rPr lang="en-US" dirty="0"/>
              <a:t>Give the project a name</a:t>
            </a:r>
          </a:p>
          <a:p>
            <a:r>
              <a:rPr lang="en-US" dirty="0"/>
              <a:t>Under Target runtime, select New Runtime &gt; Apache &gt; Apache Tomcat v9.0 &gt; Click Next</a:t>
            </a:r>
          </a:p>
          <a:p>
            <a:r>
              <a:rPr lang="en-US" dirty="0"/>
              <a:t>Under Tomcat installation directory click Browse &gt; Browse to the location of the extracted the installation files of Apache Tomcat.</a:t>
            </a:r>
          </a:p>
          <a:p>
            <a:r>
              <a:rPr lang="en-US" dirty="0"/>
              <a:t>Remember to select</a:t>
            </a:r>
          </a:p>
          <a:p>
            <a:endParaRPr lang="en-US" dirty="0"/>
          </a:p>
        </p:txBody>
      </p:sp>
      <p:pic>
        <p:nvPicPr>
          <p:cNvPr id="5" name="Picture 4" descr="A close up of a mans face&#10;&#10;Description generated with very high confidence">
            <a:extLst>
              <a:ext uri="{FF2B5EF4-FFF2-40B4-BE49-F238E27FC236}">
                <a16:creationId xmlns:a16="http://schemas.microsoft.com/office/drawing/2014/main" id="{30CDEDFF-5582-4864-93EF-41153FACB407}"/>
              </a:ext>
            </a:extLst>
          </p:cNvPr>
          <p:cNvPicPr>
            <a:picLocks noChangeAspect="1"/>
          </p:cNvPicPr>
          <p:nvPr/>
        </p:nvPicPr>
        <p:blipFill>
          <a:blip r:embed="rId2"/>
          <a:stretch>
            <a:fillRect/>
          </a:stretch>
        </p:blipFill>
        <p:spPr>
          <a:xfrm>
            <a:off x="3600831" y="5066856"/>
            <a:ext cx="4606408" cy="723698"/>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BD6D24F8-56D6-4118-A129-D3B90F0B42D2}"/>
                  </a:ext>
                </a:extLst>
              </p14:cNvPr>
              <p14:cNvContentPartPr/>
              <p14:nvPr/>
            </p14:nvContentPartPr>
            <p14:xfrm>
              <a:off x="3590204" y="5206585"/>
              <a:ext cx="385560" cy="222120"/>
            </p14:xfrm>
          </p:contentPart>
        </mc:Choice>
        <mc:Fallback xmlns="">
          <p:pic>
            <p:nvPicPr>
              <p:cNvPr id="8" name="Ink 7">
                <a:extLst>
                  <a:ext uri="{FF2B5EF4-FFF2-40B4-BE49-F238E27FC236}">
                    <a16:creationId xmlns:a16="http://schemas.microsoft.com/office/drawing/2014/main" id="{BD6D24F8-56D6-4118-A129-D3B90F0B42D2}"/>
                  </a:ext>
                </a:extLst>
              </p:cNvPr>
              <p:cNvPicPr/>
              <p:nvPr/>
            </p:nvPicPr>
            <p:blipFill>
              <a:blip r:embed="rId4"/>
              <a:stretch>
                <a:fillRect/>
              </a:stretch>
            </p:blipFill>
            <p:spPr>
              <a:xfrm>
                <a:off x="3527204" y="5143945"/>
                <a:ext cx="511200" cy="347760"/>
              </a:xfrm>
              <a:prstGeom prst="rect">
                <a:avLst/>
              </a:prstGeom>
            </p:spPr>
          </p:pic>
        </mc:Fallback>
      </mc:AlternateContent>
    </p:spTree>
    <p:extLst>
      <p:ext uri="{BB962C8B-B14F-4D97-AF65-F5344CB8AC3E}">
        <p14:creationId xmlns:p14="http://schemas.microsoft.com/office/powerpoint/2010/main" val="47973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CF17-0FB3-45FA-BFAA-C9A94DBA559C}"/>
              </a:ext>
            </a:extLst>
          </p:cNvPr>
          <p:cNvSpPr>
            <a:spLocks noGrp="1"/>
          </p:cNvSpPr>
          <p:nvPr>
            <p:ph type="title"/>
          </p:nvPr>
        </p:nvSpPr>
        <p:spPr/>
        <p:txBody>
          <a:bodyPr/>
          <a:lstStyle/>
          <a:p>
            <a:r>
              <a:rPr lang="en-US" dirty="0"/>
              <a:t>Install Web </a:t>
            </a:r>
          </a:p>
        </p:txBody>
      </p:sp>
      <p:sp>
        <p:nvSpPr>
          <p:cNvPr id="3" name="Content Placeholder 2">
            <a:extLst>
              <a:ext uri="{FF2B5EF4-FFF2-40B4-BE49-F238E27FC236}">
                <a16:creationId xmlns:a16="http://schemas.microsoft.com/office/drawing/2014/main" id="{9B83FEFB-E982-499D-8691-9DBBC67B2AB5}"/>
              </a:ext>
            </a:extLst>
          </p:cNvPr>
          <p:cNvSpPr>
            <a:spLocks noGrp="1"/>
          </p:cNvSpPr>
          <p:nvPr>
            <p:ph idx="1"/>
          </p:nvPr>
        </p:nvSpPr>
        <p:spPr>
          <a:xfrm>
            <a:off x="395536" y="1700808"/>
            <a:ext cx="8568952" cy="3753544"/>
          </a:xfrm>
        </p:spPr>
        <p:txBody>
          <a:bodyPr/>
          <a:lstStyle/>
          <a:p>
            <a:pPr>
              <a:lnSpc>
                <a:spcPct val="150000"/>
              </a:lnSpc>
            </a:pPr>
            <a:r>
              <a:rPr lang="en-US" dirty="0"/>
              <a:t>Note: Implement the fix in this slide ONLY if you can’t see the Web option when creating a new Project.</a:t>
            </a:r>
          </a:p>
          <a:p>
            <a:pPr>
              <a:lnSpc>
                <a:spcPct val="150000"/>
              </a:lnSpc>
            </a:pPr>
            <a:r>
              <a:rPr lang="en-US" dirty="0"/>
              <a:t>Go to the Main toolbar in Eclipse and click on Help &gt; Install New Software</a:t>
            </a:r>
          </a:p>
          <a:p>
            <a:pPr>
              <a:lnSpc>
                <a:spcPct val="150000"/>
              </a:lnSpc>
            </a:pPr>
            <a:r>
              <a:rPr lang="en-US" dirty="0"/>
              <a:t>In the Work with section select the name of your eclipse from the dropdown menu. Ex: Neon - http://download.eclipse.org/releases/neon </a:t>
            </a:r>
          </a:p>
          <a:p>
            <a:endParaRPr lang="en-US" dirty="0"/>
          </a:p>
        </p:txBody>
      </p:sp>
    </p:spTree>
    <p:extLst>
      <p:ext uri="{BB962C8B-B14F-4D97-AF65-F5344CB8AC3E}">
        <p14:creationId xmlns:p14="http://schemas.microsoft.com/office/powerpoint/2010/main" val="3387219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8EB768-7A84-4C6B-A282-48E0806F767A}"/>
              </a:ext>
            </a:extLst>
          </p:cNvPr>
          <p:cNvSpPr>
            <a:spLocks noGrp="1"/>
          </p:cNvSpPr>
          <p:nvPr>
            <p:ph idx="1"/>
          </p:nvPr>
        </p:nvSpPr>
        <p:spPr/>
        <p:txBody>
          <a:bodyPr/>
          <a:lstStyle/>
          <a:p>
            <a:r>
              <a:rPr lang="en-US" dirty="0"/>
              <a:t>Select Web, XML, Java EE….. option </a:t>
            </a:r>
          </a:p>
          <a:p>
            <a:pPr lvl="1"/>
            <a:r>
              <a:rPr lang="en-US" dirty="0"/>
              <a:t>Eclipse Java EE Developer Tools</a:t>
            </a:r>
          </a:p>
          <a:p>
            <a:pPr lvl="1"/>
            <a:r>
              <a:rPr lang="en-US" dirty="0"/>
              <a:t>Eclipse Java Web Developer Tools</a:t>
            </a:r>
          </a:p>
          <a:p>
            <a:pPr lvl="1"/>
            <a:r>
              <a:rPr lang="en-US" dirty="0"/>
              <a:t>Eclipse Web Developer Tools</a:t>
            </a:r>
          </a:p>
          <a:p>
            <a:pPr lvl="1"/>
            <a:r>
              <a:rPr lang="en-US" dirty="0"/>
              <a:t>Eclipse XML Editors and Tools</a:t>
            </a:r>
          </a:p>
          <a:p>
            <a:r>
              <a:rPr lang="en-US" dirty="0"/>
              <a:t>Click Next &gt; Next &gt; Accept the license agreement &gt; click Finish</a:t>
            </a:r>
          </a:p>
          <a:p>
            <a:r>
              <a:rPr lang="en-US" dirty="0"/>
              <a:t>After the software installation, Eclipse will be restarted.</a:t>
            </a:r>
          </a:p>
          <a:p>
            <a:r>
              <a:rPr lang="en-US" dirty="0"/>
              <a:t>Now go back to the previous slide and create a new project.</a:t>
            </a:r>
          </a:p>
          <a:p>
            <a:endParaRPr lang="en-US" dirty="0"/>
          </a:p>
          <a:p>
            <a:endParaRPr lang="en-US" dirty="0"/>
          </a:p>
        </p:txBody>
      </p:sp>
      <p:sp>
        <p:nvSpPr>
          <p:cNvPr id="4" name="Title 1">
            <a:extLst>
              <a:ext uri="{FF2B5EF4-FFF2-40B4-BE49-F238E27FC236}">
                <a16:creationId xmlns:a16="http://schemas.microsoft.com/office/drawing/2014/main" id="{12DB71FE-9C29-4562-8A6A-2CA57FF560DA}"/>
              </a:ext>
            </a:extLst>
          </p:cNvPr>
          <p:cNvSpPr>
            <a:spLocks noGrp="1"/>
          </p:cNvSpPr>
          <p:nvPr>
            <p:ph type="title"/>
          </p:nvPr>
        </p:nvSpPr>
        <p:spPr>
          <a:xfrm>
            <a:off x="412750" y="692696"/>
            <a:ext cx="7774632" cy="864096"/>
          </a:xfrm>
        </p:spPr>
        <p:txBody>
          <a:bodyPr/>
          <a:lstStyle/>
          <a:p>
            <a:r>
              <a:rPr lang="en-US" dirty="0"/>
              <a:t>Install Web </a:t>
            </a:r>
          </a:p>
        </p:txBody>
      </p:sp>
    </p:spTree>
    <p:extLst>
      <p:ext uri="{BB962C8B-B14F-4D97-AF65-F5344CB8AC3E}">
        <p14:creationId xmlns:p14="http://schemas.microsoft.com/office/powerpoint/2010/main" val="1229197857"/>
      </p:ext>
    </p:extLst>
  </p:cSld>
  <p:clrMapOvr>
    <a:masterClrMapping/>
  </p:clrMapOvr>
</p:sld>
</file>

<file path=ppt/theme/theme1.xml><?xml version="1.0" encoding="utf-8"?>
<a:theme xmlns:a="http://schemas.openxmlformats.org/drawingml/2006/main" name="uOttawa-powerpoint-template">
  <a:themeElements>
    <a:clrScheme name="Garne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arne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lnDef>
  </a:objectDefaults>
  <a:extraClrSchemeLst>
    <a:extraClrScheme>
      <a:clrScheme name="Garne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arne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arne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arne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arne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arne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arne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uOttawa-powerpoint-template.pot</Template>
  <TotalTime>7290</TotalTime>
  <Words>1308</Words>
  <Application>Microsoft Office PowerPoint</Application>
  <PresentationFormat>On-screen Show (4:3)</PresentationFormat>
  <Paragraphs>208</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Black</vt:lpstr>
      <vt:lpstr>Consolas</vt:lpstr>
      <vt:lpstr>Times</vt:lpstr>
      <vt:lpstr>Verdana</vt:lpstr>
      <vt:lpstr>Wingdings</vt:lpstr>
      <vt:lpstr>uOttawa-powerpoint-template</vt:lpstr>
      <vt:lpstr>PowerPoint Presentation</vt:lpstr>
      <vt:lpstr>Outline</vt:lpstr>
      <vt:lpstr>Web Applications</vt:lpstr>
      <vt:lpstr>Model View Controller</vt:lpstr>
      <vt:lpstr>Model View Controller</vt:lpstr>
      <vt:lpstr>Configuring the runtime environment</vt:lpstr>
      <vt:lpstr>Create a Web Project in Eclipse </vt:lpstr>
      <vt:lpstr>Install Web </vt:lpstr>
      <vt:lpstr>Install Web </vt:lpstr>
      <vt:lpstr>Download Web Project to Work on</vt:lpstr>
      <vt:lpstr>Create a Web Application(View)</vt:lpstr>
      <vt:lpstr>Create a Web Application(Controller)</vt:lpstr>
      <vt:lpstr>Create a Web Application(Model)</vt:lpstr>
      <vt:lpstr>Process-login</vt:lpstr>
      <vt:lpstr>Process-login</vt:lpstr>
      <vt:lpstr>Process-login</vt:lpstr>
      <vt:lpstr>Process-login</vt:lpstr>
      <vt:lpstr>Process-customer register</vt:lpstr>
      <vt:lpstr>Process-customer register</vt:lpstr>
      <vt:lpstr>Process-customer register</vt:lpstr>
      <vt:lpstr>Process-customer register</vt:lpstr>
      <vt:lpstr>Process-customer register</vt:lpstr>
    </vt:vector>
  </TitlesOfParts>
  <Company>University of Ottawa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France Surprenant-Kyte</dc:creator>
  <cp:lastModifiedBy>Zhijun Hou</cp:lastModifiedBy>
  <cp:revision>217</cp:revision>
  <cp:lastPrinted>2013-11-28T21:12:25Z</cp:lastPrinted>
  <dcterms:created xsi:type="dcterms:W3CDTF">2010-02-26T18:49:55Z</dcterms:created>
  <dcterms:modified xsi:type="dcterms:W3CDTF">2020-03-02T14:50:46Z</dcterms:modified>
</cp:coreProperties>
</file>