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Times" panose="02020603050405020304" pitchFamily="18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06644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50fdaf5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4e50fdaf5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50fdaf5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4e50fdaf5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50fdaf5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4e50fdaf5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50fdaf5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4e50fdaf5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50fdaf5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4e50fdaf5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50fdaf5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4e50fdaf5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50fdaf5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4e50fdaf5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50fdaf5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4e50fdaf5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t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6;p2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descr="FMFM_CORP_FOOTER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2628900" y="-419100"/>
            <a:ext cx="3886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88" name="Google Shape;88;p11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1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4972050" y="1924050"/>
            <a:ext cx="5029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1009650" y="57150"/>
            <a:ext cx="5029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96" name="Google Shape;96;p12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" name="Google Shape;99;p12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1" name="Google Shape;21;p3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" name="Google Shape;24;p3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" name="Google Shape;32;p4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pic>
        <p:nvPicPr>
          <p:cNvPr id="38" name="Google Shape;38;p5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" name="Google Shape;41;p5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pic>
        <p:nvPicPr>
          <p:cNvPr id="49" name="Google Shape;49;p6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" name="Google Shape;52;p6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7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7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Google Shape;65;p8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575050" y="404665"/>
            <a:ext cx="511175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772817"/>
            <a:ext cx="3008313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pic>
        <p:nvPicPr>
          <p:cNvPr id="71" name="Google Shape;71;p9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9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53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486916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pic>
        <p:nvPicPr>
          <p:cNvPr id="80" name="Google Shape;80;p10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Google Shape;83;p10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CSI 2132 Lab#4	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bg1"/>
                </a:solidFill>
              </a:rPr>
              <a:t>Presented by: 03 </a:t>
            </a:r>
            <a:r>
              <a:rPr lang="en-US" sz="1200" dirty="0">
                <a:solidFill>
                  <a:schemeClr val="lt1"/>
                </a:solidFill>
              </a:rPr>
              <a:t>Feb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9C95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rgbClr val="A69C9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393304" y="456308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Download JDBC Driver</a:t>
            </a:r>
            <a:endParaRPr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393304" y="1159270"/>
            <a:ext cx="7772400" cy="151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Download JDBC from: </a:t>
            </a:r>
          </a:p>
          <a:p>
            <a:pPr lvl="1"/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https://jdbc.postgresql.org/download.html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en-CA" dirty="0"/>
          </a:p>
          <a:p>
            <a:r>
              <a:rPr lang="en-CA" i="1" dirty="0"/>
              <a:t>JDBC4 PostgreSQL driver– version 9.0-801 </a:t>
            </a:r>
            <a:endParaRPr lang="en-CA" dirty="0"/>
          </a:p>
          <a:p>
            <a:endParaRPr lang="en-CA" dirty="0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FE377-3B67-4127-8F09-E2684AD7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54" y="2772143"/>
            <a:ext cx="7923886" cy="28474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FEF85-8E77-436C-AD7A-EC1D1E2A0F79}"/>
              </a:ext>
            </a:extLst>
          </p:cNvPr>
          <p:cNvSpPr/>
          <p:nvPr/>
        </p:nvSpPr>
        <p:spPr>
          <a:xfrm>
            <a:off x="717154" y="4670323"/>
            <a:ext cx="2359744" cy="33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393304" y="381977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JDBC Enabled Project in eclipse </a:t>
            </a:r>
            <a:endParaRPr dirty="0"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393304" y="1127464"/>
            <a:ext cx="7774632" cy="43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CA" dirty="0"/>
          </a:p>
          <a:p>
            <a:pPr marL="114300" indent="0">
              <a:buNone/>
            </a:pPr>
            <a:r>
              <a:rPr lang="en-US" dirty="0"/>
              <a:t>1. Create a new Java Project in eclipse (</a:t>
            </a:r>
            <a:r>
              <a:rPr lang="en-US" dirty="0" err="1"/>
              <a:t>jdbc</a:t>
            </a:r>
            <a:r>
              <a:rPr lang="en-US" dirty="0"/>
              <a:t>) </a:t>
            </a:r>
          </a:p>
          <a:p>
            <a:pPr marL="114300" indent="0">
              <a:buNone/>
            </a:pPr>
            <a:r>
              <a:rPr lang="en-US" dirty="0"/>
              <a:t>2. From the Project Properties, click on </a:t>
            </a:r>
          </a:p>
          <a:p>
            <a:pPr marL="114300" indent="0">
              <a:buNone/>
            </a:pPr>
            <a:r>
              <a:rPr lang="en-US" i="1" dirty="0"/>
              <a:t>	Java Build Path &gt; Libraries &gt; Add External JARs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3. Select the downloaded JAR file </a:t>
            </a:r>
          </a:p>
          <a:p>
            <a:pPr marL="114300" indent="0">
              <a:buNone/>
            </a:pPr>
            <a:r>
              <a:rPr lang="en-US" dirty="0"/>
              <a:t>4. Create a new package in your project (code) </a:t>
            </a:r>
          </a:p>
          <a:p>
            <a:pPr marL="114300" indent="0">
              <a:buNone/>
            </a:pPr>
            <a:r>
              <a:rPr lang="en-US" dirty="0"/>
              <a:t>5. Create a new class inside the package with a static       	main method (connection.java) </a:t>
            </a:r>
          </a:p>
          <a:p>
            <a:pPr marL="114300" indent="0">
              <a:buNone/>
            </a:pPr>
            <a:r>
              <a:rPr lang="en-US" dirty="0"/>
              <a:t>6. Write a try – catch structure inside the main method 	with a generic exception handler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JDBC Coding in JAVA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12750" y="1407845"/>
            <a:ext cx="7791846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CA" dirty="0"/>
          </a:p>
          <a:p>
            <a:pPr marL="114300" indent="0">
              <a:buNone/>
            </a:pPr>
            <a:r>
              <a:rPr lang="en-US" dirty="0"/>
              <a:t>1.Import the JDBC driver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CA" dirty="0"/>
              <a:t>2.Load the driver 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/>
              <a:t>3.Connect to a Database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4.Issue a Query and process the result </a:t>
            </a: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JDBC Coding in JAVA</a:t>
            </a:r>
            <a:endParaRPr dirty="0"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412750" y="1363456"/>
            <a:ext cx="77919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CA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Import the JDBC driver </a:t>
            </a:r>
          </a:p>
          <a:p>
            <a:pPr lvl="1"/>
            <a:r>
              <a:rPr lang="en-CA" dirty="0"/>
              <a:t>Import </a:t>
            </a:r>
            <a:r>
              <a:rPr lang="en-CA" dirty="0" err="1"/>
              <a:t>java.sql</a:t>
            </a:r>
            <a:r>
              <a:rPr lang="en-CA" dirty="0"/>
              <a:t>.*; </a:t>
            </a:r>
          </a:p>
          <a:p>
            <a:pPr lvl="1"/>
            <a:r>
              <a:rPr lang="en-US" i="1" dirty="0"/>
              <a:t>It is NOT appropriate to import </a:t>
            </a:r>
            <a:r>
              <a:rPr lang="en-US" i="1" dirty="0" err="1"/>
              <a:t>org.postgresql</a:t>
            </a:r>
            <a:r>
              <a:rPr lang="en-US" i="1" dirty="0"/>
              <a:t> directly </a:t>
            </a:r>
            <a:endParaRPr lang="en-US" dirty="0"/>
          </a:p>
          <a:p>
            <a:pPr lvl="1"/>
            <a:r>
              <a:rPr lang="en-US" i="1" dirty="0"/>
              <a:t>Remember the import lines go after the package line 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CA" dirty="0"/>
              <a:t>Load the driver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Connect to a Database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Issue a Query and process the result </a:t>
            </a: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412750" y="552723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JDBC Coding in JAVA</a:t>
            </a: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395350" y="1416722"/>
            <a:ext cx="7791900" cy="413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Import the JDBC driver </a:t>
            </a:r>
          </a:p>
          <a:p>
            <a:pPr>
              <a:lnSpc>
                <a:spcPct val="150000"/>
              </a:lnSpc>
            </a:pPr>
            <a:r>
              <a:rPr lang="en-CA" dirty="0"/>
              <a:t>Load the driver </a:t>
            </a:r>
          </a:p>
          <a:p>
            <a:pPr lvl="1">
              <a:lnSpc>
                <a:spcPct val="150000"/>
              </a:lnSpc>
            </a:pPr>
            <a:r>
              <a:rPr lang="en-CA" dirty="0" err="1"/>
              <a:t>Class.forName</a:t>
            </a:r>
            <a:r>
              <a:rPr lang="en-CA" dirty="0"/>
              <a:t>("</a:t>
            </a:r>
            <a:r>
              <a:rPr lang="en-CA" dirty="0" err="1"/>
              <a:t>org.postgresql.Driver</a:t>
            </a:r>
            <a:r>
              <a:rPr lang="en-CA" dirty="0"/>
              <a:t>");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You can check that this class actually exist under Referenced Libraries &gt; postgresql-9.0-801.jdbc4 &gt; </a:t>
            </a:r>
            <a:r>
              <a:rPr lang="en-US" i="1" dirty="0" err="1"/>
              <a:t>org.postgresql</a:t>
            </a:r>
            <a:r>
              <a:rPr lang="en-US" i="1" dirty="0"/>
              <a:t> &gt; </a:t>
            </a:r>
            <a:r>
              <a:rPr lang="en-US" i="1" dirty="0" err="1"/>
              <a:t>Driver.class</a:t>
            </a:r>
            <a:r>
              <a:rPr lang="en-US" i="1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Connect to a Database </a:t>
            </a:r>
          </a:p>
          <a:p>
            <a:pPr>
              <a:lnSpc>
                <a:spcPct val="150000"/>
              </a:lnSpc>
            </a:pPr>
            <a:r>
              <a:rPr lang="en-US" dirty="0"/>
              <a:t> Issue a Query and process the result </a:t>
            </a:r>
          </a:p>
          <a:p>
            <a:pPr marL="5715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95525" y="319834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JDBC Coding in JAVA</a:t>
            </a: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63475" y="972830"/>
            <a:ext cx="8385000" cy="511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Import the JDBC driver </a:t>
            </a:r>
          </a:p>
          <a:p>
            <a:r>
              <a:rPr lang="en-CA" dirty="0"/>
              <a:t>Load the driver </a:t>
            </a:r>
          </a:p>
          <a:p>
            <a:r>
              <a:rPr lang="en-US" dirty="0"/>
              <a:t>Connect to a Database </a:t>
            </a:r>
          </a:p>
          <a:p>
            <a:pPr lvl="1"/>
            <a:r>
              <a:rPr lang="en-US" i="1" dirty="0"/>
              <a:t>Connection </a:t>
            </a:r>
            <a:r>
              <a:rPr lang="en-US" i="1" dirty="0" err="1"/>
              <a:t>db</a:t>
            </a:r>
            <a:r>
              <a:rPr lang="en-US" i="1" dirty="0"/>
              <a:t> = </a:t>
            </a:r>
            <a:r>
              <a:rPr lang="en-US" i="1" dirty="0" err="1"/>
              <a:t>DriverManager.getConnection</a:t>
            </a:r>
            <a:r>
              <a:rPr lang="en-US" i="1" dirty="0"/>
              <a:t>(</a:t>
            </a:r>
            <a:r>
              <a:rPr lang="en-US" i="1" dirty="0" err="1"/>
              <a:t>url</a:t>
            </a:r>
            <a:r>
              <a:rPr lang="en-US" i="1" dirty="0"/>
              <a:t>, username, password); </a:t>
            </a:r>
            <a:endParaRPr lang="en-US" dirty="0"/>
          </a:p>
          <a:p>
            <a:r>
              <a:rPr lang="en-US" dirty="0"/>
              <a:t>URL is in the form of: </a:t>
            </a:r>
          </a:p>
          <a:p>
            <a:pPr lvl="1"/>
            <a:r>
              <a:rPr lang="en-CA" dirty="0" err="1"/>
              <a:t>jdbc:postgresql:</a:t>
            </a:r>
            <a:r>
              <a:rPr lang="en-CA" i="1" dirty="0" err="1"/>
              <a:t>database</a:t>
            </a:r>
            <a:r>
              <a:rPr lang="en-CA" i="1" dirty="0"/>
              <a:t> </a:t>
            </a:r>
            <a:endParaRPr lang="en-CA" dirty="0"/>
          </a:p>
          <a:p>
            <a:pPr lvl="1"/>
            <a:r>
              <a:rPr lang="en-CA" dirty="0" err="1"/>
              <a:t>jdbc:postgresql</a:t>
            </a:r>
            <a:r>
              <a:rPr lang="en-CA" dirty="0"/>
              <a:t>://</a:t>
            </a:r>
            <a:r>
              <a:rPr lang="en-CA" i="1" dirty="0"/>
              <a:t>host</a:t>
            </a:r>
            <a:r>
              <a:rPr lang="en-CA" dirty="0"/>
              <a:t>/</a:t>
            </a:r>
            <a:r>
              <a:rPr lang="en-CA" i="1" dirty="0"/>
              <a:t>database </a:t>
            </a:r>
            <a:endParaRPr lang="en-CA" dirty="0"/>
          </a:p>
          <a:p>
            <a:pPr lvl="1"/>
            <a:r>
              <a:rPr lang="en-CA" dirty="0" err="1"/>
              <a:t>jdbc:postgresql</a:t>
            </a:r>
            <a:r>
              <a:rPr lang="en-CA" dirty="0"/>
              <a:t>://</a:t>
            </a:r>
            <a:r>
              <a:rPr lang="en-CA" i="1" dirty="0" err="1"/>
              <a:t>host</a:t>
            </a:r>
            <a:r>
              <a:rPr lang="en-CA" dirty="0" err="1"/>
              <a:t>:</a:t>
            </a:r>
            <a:r>
              <a:rPr lang="en-CA" i="1" dirty="0" err="1"/>
              <a:t>port</a:t>
            </a:r>
            <a:r>
              <a:rPr lang="en-CA" dirty="0"/>
              <a:t>/</a:t>
            </a:r>
            <a:r>
              <a:rPr lang="en-CA" i="1" dirty="0"/>
              <a:t>database </a:t>
            </a:r>
            <a:endParaRPr lang="en-CA" dirty="0"/>
          </a:p>
          <a:p>
            <a:pPr lvl="1"/>
            <a:r>
              <a:rPr lang="en-CA" dirty="0" err="1"/>
              <a:t>jdbc:postgresql</a:t>
            </a:r>
            <a:r>
              <a:rPr lang="en-CA" dirty="0"/>
              <a:t>://web0.site.uottawa.ca:15432/svale054 </a:t>
            </a:r>
          </a:p>
          <a:p>
            <a:r>
              <a:rPr lang="en-CA" dirty="0"/>
              <a:t>Username: your SITE username (svale054) </a:t>
            </a:r>
          </a:p>
          <a:p>
            <a:r>
              <a:rPr lang="en-US" dirty="0"/>
              <a:t>Password: your SITE password (XXXXXX) </a:t>
            </a:r>
          </a:p>
          <a:p>
            <a:r>
              <a:rPr lang="en-US" dirty="0"/>
              <a:t>Issue a Query and process the result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395525" y="293200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JDBC Coding in JAVA</a:t>
            </a: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379500" y="781235"/>
            <a:ext cx="8385000" cy="490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CA" dirty="0"/>
          </a:p>
          <a:p>
            <a:r>
              <a:rPr lang="en-US" dirty="0"/>
              <a:t>Import the JDBC driver </a:t>
            </a:r>
          </a:p>
          <a:p>
            <a:r>
              <a:rPr lang="en-CA" dirty="0"/>
              <a:t>Load the driver </a:t>
            </a:r>
          </a:p>
          <a:p>
            <a:r>
              <a:rPr lang="en-US" dirty="0"/>
              <a:t>Connect to a Database </a:t>
            </a:r>
          </a:p>
          <a:p>
            <a:r>
              <a:rPr lang="en-US" dirty="0"/>
              <a:t>Issue a Query and process the result </a:t>
            </a:r>
          </a:p>
          <a:p>
            <a:pPr marL="571500" lvl="1" indent="0">
              <a:buNone/>
            </a:pPr>
            <a:r>
              <a:rPr lang="en-CA" i="1" dirty="0"/>
              <a:t>Statement </a:t>
            </a:r>
            <a:r>
              <a:rPr lang="en-CA" i="1" dirty="0" err="1"/>
              <a:t>st</a:t>
            </a:r>
            <a:r>
              <a:rPr lang="en-CA" i="1" dirty="0"/>
              <a:t> = </a:t>
            </a:r>
            <a:r>
              <a:rPr lang="en-CA" i="1" dirty="0" err="1"/>
              <a:t>db.createStatement</a:t>
            </a:r>
            <a:r>
              <a:rPr lang="en-CA" i="1" dirty="0"/>
              <a:t>(); </a:t>
            </a:r>
            <a:endParaRPr lang="en-CA" dirty="0"/>
          </a:p>
          <a:p>
            <a:pPr marL="571500" lvl="1" indent="0">
              <a:buNone/>
            </a:pPr>
            <a:r>
              <a:rPr lang="en-US" i="1" dirty="0" err="1"/>
              <a:t>ResultSet</a:t>
            </a:r>
            <a:r>
              <a:rPr lang="en-US" i="1" dirty="0"/>
              <a:t> </a:t>
            </a:r>
            <a:r>
              <a:rPr lang="en-US" i="1" dirty="0" err="1"/>
              <a:t>rs</a:t>
            </a:r>
            <a:r>
              <a:rPr lang="en-US" i="1" dirty="0"/>
              <a:t> = </a:t>
            </a:r>
            <a:r>
              <a:rPr lang="en-US" i="1" dirty="0" err="1"/>
              <a:t>st.executeQuery</a:t>
            </a:r>
            <a:r>
              <a:rPr lang="en-US" i="1" dirty="0"/>
              <a:t>("SELECT * FROM </a:t>
            </a:r>
            <a:r>
              <a:rPr lang="en-US" i="1" dirty="0" err="1"/>
              <a:t>laboratories.artist</a:t>
            </a:r>
            <a:r>
              <a:rPr lang="en-US" i="1" dirty="0"/>
              <a:t>"); </a:t>
            </a:r>
            <a:endParaRPr lang="en-US" dirty="0"/>
          </a:p>
          <a:p>
            <a:pPr marL="571500" lvl="1" indent="0">
              <a:buNone/>
            </a:pPr>
            <a:r>
              <a:rPr lang="en-CA" i="1" dirty="0"/>
              <a:t>while (</a:t>
            </a:r>
            <a:r>
              <a:rPr lang="en-CA" i="1" dirty="0" err="1"/>
              <a:t>rs.next</a:t>
            </a:r>
            <a:r>
              <a:rPr lang="en-CA" i="1" dirty="0"/>
              <a:t>()) { </a:t>
            </a:r>
            <a:endParaRPr lang="en-CA" dirty="0"/>
          </a:p>
          <a:p>
            <a:pPr marL="571500" lvl="1" indent="0">
              <a:buNone/>
            </a:pPr>
            <a:r>
              <a:rPr lang="en-CA" i="1" dirty="0" err="1"/>
              <a:t>System.out.print</a:t>
            </a:r>
            <a:r>
              <a:rPr lang="en-CA" i="1" dirty="0"/>
              <a:t>("Column 1 returned: "); </a:t>
            </a:r>
            <a:r>
              <a:rPr lang="en-CA" i="1" dirty="0" err="1"/>
              <a:t>System.out.println</a:t>
            </a:r>
            <a:r>
              <a:rPr lang="en-CA" i="1" dirty="0"/>
              <a:t>(</a:t>
            </a:r>
            <a:r>
              <a:rPr lang="en-CA" i="1" dirty="0" err="1"/>
              <a:t>rs.getString</a:t>
            </a:r>
            <a:r>
              <a:rPr lang="en-CA" i="1" dirty="0"/>
              <a:t>(1)); </a:t>
            </a:r>
            <a:endParaRPr lang="en-CA" dirty="0"/>
          </a:p>
          <a:p>
            <a:pPr marL="571500" lvl="1" indent="0">
              <a:buNone/>
            </a:pPr>
            <a:r>
              <a:rPr lang="en-CA" i="1" dirty="0"/>
              <a:t>} </a:t>
            </a:r>
            <a:endParaRPr lang="en-CA" dirty="0"/>
          </a:p>
          <a:p>
            <a:pPr marL="571500" lvl="1" indent="0">
              <a:buNone/>
            </a:pPr>
            <a:r>
              <a:rPr lang="en-CA" i="1" dirty="0" err="1"/>
              <a:t>rs.close</a:t>
            </a:r>
            <a:r>
              <a:rPr lang="en-CA" i="1" dirty="0"/>
              <a:t>(); </a:t>
            </a:r>
            <a:endParaRPr lang="en-CA" dirty="0"/>
          </a:p>
          <a:p>
            <a:pPr marL="571500" lvl="1" indent="0">
              <a:buNone/>
            </a:pPr>
            <a:r>
              <a:rPr lang="en-CA" i="1" dirty="0" err="1"/>
              <a:t>st.close</a:t>
            </a:r>
            <a:r>
              <a:rPr lang="en-CA" i="1" dirty="0"/>
              <a:t>();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CA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Write a Java program (FirstExcercise.java) that connects to our own database and retrieves the name and birthday of all artists. Print the result as a 2D table using </a:t>
            </a:r>
            <a:r>
              <a:rPr lang="en-US" dirty="0" err="1"/>
              <a:t>System.out.print</a:t>
            </a:r>
            <a:r>
              <a:rPr lang="en-US" dirty="0"/>
              <a:t> </a:t>
            </a: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Dynamic Queries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CA" dirty="0"/>
              <a:t>String field = “</a:t>
            </a:r>
            <a:r>
              <a:rPr lang="en-CA" dirty="0" err="1"/>
              <a:t>aname</a:t>
            </a:r>
            <a:r>
              <a:rPr lang="en-CA" dirty="0"/>
              <a:t>, Style";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CA" dirty="0"/>
              <a:t>String </a:t>
            </a:r>
            <a:r>
              <a:rPr lang="en-CA" dirty="0" err="1"/>
              <a:t>cond</a:t>
            </a:r>
            <a:r>
              <a:rPr lang="en-CA" dirty="0"/>
              <a:t> = “</a:t>
            </a:r>
            <a:r>
              <a:rPr lang="en-CA" dirty="0" err="1"/>
              <a:t>aname</a:t>
            </a:r>
            <a:r>
              <a:rPr lang="en-CA" dirty="0"/>
              <a:t>";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CA" dirty="0"/>
              <a:t>String table = “</a:t>
            </a:r>
            <a:r>
              <a:rPr lang="en-CA" dirty="0" err="1"/>
              <a:t>laboratories.artist</a:t>
            </a:r>
            <a:r>
              <a:rPr lang="en-CA" dirty="0"/>
              <a:t>";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CA" dirty="0"/>
              <a:t>String value = “Caravaggio";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CA" dirty="0"/>
              <a:t>Statement </a:t>
            </a:r>
            <a:r>
              <a:rPr lang="en-CA" dirty="0" err="1"/>
              <a:t>st</a:t>
            </a:r>
            <a:r>
              <a:rPr lang="en-CA" dirty="0"/>
              <a:t> = </a:t>
            </a:r>
            <a:r>
              <a:rPr lang="en-CA" dirty="0" err="1"/>
              <a:t>db.createStatement</a:t>
            </a:r>
            <a:r>
              <a:rPr lang="en-CA" dirty="0"/>
              <a:t>();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st.executeQuery</a:t>
            </a:r>
            <a:r>
              <a:rPr lang="en-US" dirty="0"/>
              <a:t>("SELECT " + field + " FROM " + table + " WHERE " + </a:t>
            </a:r>
            <a:r>
              <a:rPr lang="en-US" dirty="0" err="1"/>
              <a:t>cond</a:t>
            </a:r>
            <a:r>
              <a:rPr lang="en-US" dirty="0"/>
              <a:t> + " = ‘" + value + "‘;");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Dynamic Queries</a:t>
            </a:r>
            <a:endParaRPr dirty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To get number of columns returned by the query: </a:t>
            </a:r>
          </a:p>
          <a:p>
            <a:endParaRPr lang="en-US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CA" dirty="0" err="1"/>
              <a:t>ResultSetMetaData</a:t>
            </a:r>
            <a:r>
              <a:rPr lang="en-CA" dirty="0"/>
              <a:t> </a:t>
            </a:r>
            <a:r>
              <a:rPr lang="en-CA" dirty="0" err="1"/>
              <a:t>rsMetaData</a:t>
            </a:r>
            <a:r>
              <a:rPr lang="en-CA" dirty="0"/>
              <a:t> = </a:t>
            </a:r>
            <a:r>
              <a:rPr lang="en-CA" dirty="0" err="1"/>
              <a:t>rs.getMetaData</a:t>
            </a:r>
            <a:r>
              <a:rPr lang="en-CA" dirty="0"/>
              <a:t>(); 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CA" dirty="0"/>
              <a:t>int </a:t>
            </a:r>
            <a:r>
              <a:rPr lang="en-CA" dirty="0" err="1"/>
              <a:t>numberOfColumns</a:t>
            </a:r>
            <a:r>
              <a:rPr lang="en-CA" dirty="0"/>
              <a:t> = </a:t>
            </a:r>
            <a:r>
              <a:rPr lang="en-CA" dirty="0" err="1"/>
              <a:t>rsMetaData.getColumnCount</a:t>
            </a:r>
            <a:r>
              <a:rPr lang="en-CA" dirty="0"/>
              <a:t>(); </a:t>
            </a: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D7B93-48E0-4912-84A3-36A1DC0DEAE7}"/>
              </a:ext>
            </a:extLst>
          </p:cNvPr>
          <p:cNvSpPr txBox="1"/>
          <p:nvPr/>
        </p:nvSpPr>
        <p:spPr>
          <a:xfrm>
            <a:off x="0" y="1425676"/>
            <a:ext cx="8999580" cy="1517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JAVA</a:t>
            </a:r>
          </a:p>
          <a:p>
            <a:pPr marL="80010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JDK</a:t>
            </a:r>
          </a:p>
          <a:p>
            <a:pPr marL="4572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</a:pPr>
            <a:r>
              <a:rPr lang="en-US" altLang="zh-CN" sz="2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Using ‘java’, </a:t>
            </a:r>
            <a:r>
              <a:rPr lang="zh-CN" altLang="en-US" sz="2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‘</a:t>
            </a:r>
            <a:r>
              <a:rPr lang="en-US" altLang="zh-CN" sz="20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javac</a:t>
            </a:r>
            <a:r>
              <a:rPr lang="zh-CN" altLang="en-US" sz="2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’</a:t>
            </a:r>
            <a:r>
              <a:rPr lang="en-US" altLang="zh-CN" sz="2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 ‘java -version’ to check if you have installed</a:t>
            </a:r>
            <a:endParaRPr lang="en-US" sz="20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25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Exercises	</a:t>
            </a:r>
            <a:endParaRPr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Write Java code (SecondExcercise.java) that returns those fields of table Artist that are in an array named fields: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String[] fields = {“</a:t>
            </a:r>
            <a:r>
              <a:rPr lang="en-CA" dirty="0" err="1"/>
              <a:t>AName</a:t>
            </a:r>
            <a:r>
              <a:rPr lang="en-CA" dirty="0"/>
              <a:t>”, “Style”, ….}; </a:t>
            </a:r>
          </a:p>
          <a:p>
            <a:pPr>
              <a:lnSpc>
                <a:spcPct val="150000"/>
              </a:lnSpc>
            </a:pPr>
            <a:r>
              <a:rPr lang="en-US" dirty="0"/>
              <a:t>Allow your program to retrieve information from more than one artist (hint: use keyword IN). </a:t>
            </a:r>
          </a:p>
          <a:p>
            <a:pPr>
              <a:lnSpc>
                <a:spcPct val="150000"/>
              </a:lnSpc>
            </a:pPr>
            <a:r>
              <a:rPr lang="en-US" dirty="0"/>
              <a:t>Try changing the fields array and recompile and run your code. It should work for all valid fields </a:t>
            </a: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7239-CF35-4FDD-89D6-20B3650B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JDK(Java Development Kit)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5F1BB-F8D6-4B1D-9CC6-2515DCB48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Download JDK</a:t>
            </a:r>
          </a:p>
          <a:p>
            <a:pPr marL="114300" indent="0">
              <a:buNone/>
            </a:pPr>
            <a:r>
              <a:rPr lang="en-US" u="sng" dirty="0">
                <a:hlinkClick r:id="rId2"/>
              </a:rPr>
              <a:t>https://www.oracle.com/technetwork/java/javase/downloads/index.html</a:t>
            </a:r>
            <a:endParaRPr lang="en-US" u="sng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56BE24-B84B-4986-BDFB-2672A4D6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2" y="2884972"/>
            <a:ext cx="5604388" cy="30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FA87-72AE-467B-9023-2E7169AA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JDK(Java Development Kit)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58EC2-F25B-4D1D-A4A4-E5C38D760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Install Java (JDK) </a:t>
            </a:r>
          </a:p>
          <a:p>
            <a:pPr marL="114300" indent="0">
              <a:buNone/>
            </a:pPr>
            <a:r>
              <a:rPr lang="en-US" dirty="0"/>
              <a:t>	Just click next and use default settings</a:t>
            </a:r>
          </a:p>
          <a:p>
            <a:pPr marL="571500" lvl="1" indent="0">
              <a:buNone/>
            </a:pPr>
            <a:r>
              <a:rPr lang="en-US" dirty="0"/>
              <a:t>	both JDK and JRE will be installed</a:t>
            </a:r>
          </a:p>
          <a:p>
            <a:pPr marL="571500" lvl="1" indent="0">
              <a:buNone/>
            </a:pPr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B83C175-3754-4D90-B637-8BE2D209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4" y="3052915"/>
            <a:ext cx="8177772" cy="23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AE6A-7757-41B3-BDFA-1A7CA242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JDK(Java Development Kit)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E1DD-7E9A-4F91-93D9-BD24BF57C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Configuring Java environment variable</a:t>
            </a:r>
          </a:p>
          <a:p>
            <a:pPr marL="114300" indent="0">
              <a:buNone/>
            </a:pPr>
            <a:r>
              <a:rPr lang="en-US" dirty="0"/>
              <a:t>	Right click ‘this pc’ -&gt; properties -&gt; advanced system settings -&gt; Environment Variables</a:t>
            </a:r>
          </a:p>
          <a:p>
            <a:pPr marL="114300" indent="0">
              <a:buNone/>
            </a:pPr>
            <a:r>
              <a:rPr lang="en-US" dirty="0"/>
              <a:t>	Create a new environment variable called </a:t>
            </a:r>
            <a:r>
              <a:rPr lang="en-US" b="1" dirty="0">
                <a:solidFill>
                  <a:srgbClr val="C00000"/>
                </a:solidFill>
              </a:rPr>
              <a:t>JAVA_HOME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4A479-8CBD-4EA2-9CC1-49FF63F1CD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14"/>
          <a:stretch/>
        </p:blipFill>
        <p:spPr bwMode="auto">
          <a:xfrm>
            <a:off x="2620231" y="3260842"/>
            <a:ext cx="5547705" cy="23375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57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A251-3193-4049-91BF-2D0C4A55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JDK(Java Development Kit)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9101-693A-473F-BD53-2787E428A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 </a:t>
            </a:r>
            <a:r>
              <a:rPr lang="en-US" b="1" dirty="0">
                <a:solidFill>
                  <a:srgbClr val="C00000"/>
                </a:solidFill>
              </a:rPr>
              <a:t>‘%JAVA_HOME%\bin;’ </a:t>
            </a:r>
            <a:r>
              <a:rPr lang="en-US" dirty="0">
                <a:solidFill>
                  <a:srgbClr val="C00000"/>
                </a:solidFill>
              </a:rPr>
              <a:t>to path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0E7D0-3E77-4C92-8664-E33B5284D55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29"/>
          <a:stretch/>
        </p:blipFill>
        <p:spPr bwMode="auto">
          <a:xfrm>
            <a:off x="858077" y="2177315"/>
            <a:ext cx="5955678" cy="38637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393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0624-34F8-4CA7-B958-EB36D5FB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write  1</a:t>
            </a:r>
            <a:r>
              <a:rPr lang="en-US" baseline="30000" dirty="0"/>
              <a:t>st</a:t>
            </a:r>
            <a:r>
              <a:rPr lang="en-US" dirty="0"/>
              <a:t> JAVA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67DA-BAB0-4F24-90B0-44874E99E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test1.java</a:t>
            </a:r>
          </a:p>
          <a:p>
            <a:pPr marL="114300" indent="0">
              <a:buNone/>
            </a:pPr>
            <a:r>
              <a:rPr lang="en-US" dirty="0"/>
              <a:t>public class test1 {</a:t>
            </a:r>
          </a:p>
          <a:p>
            <a:pPr marL="11430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("Welcome to JAVA World!");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9EAE0B4-28A0-407E-89BC-3DAC67CF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5" y="4227872"/>
            <a:ext cx="7001796" cy="10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1"/>
          </p:nvPr>
        </p:nvSpPr>
        <p:spPr>
          <a:xfrm>
            <a:off x="395525" y="1700799"/>
            <a:ext cx="7772400" cy="272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>
              <a:lnSpc>
                <a:spcPct val="150000"/>
              </a:lnSpc>
              <a:spcBef>
                <a:spcPts val="400"/>
              </a:spcBef>
            </a:pPr>
            <a:r>
              <a:rPr lang="en-US" dirty="0"/>
              <a:t>What is JDBC?</a:t>
            </a:r>
          </a:p>
          <a:p>
            <a:pPr marL="800100">
              <a:lnSpc>
                <a:spcPct val="150000"/>
              </a:lnSpc>
              <a:spcBef>
                <a:spcPts val="400"/>
              </a:spcBef>
            </a:pPr>
            <a:r>
              <a:rPr lang="en-US" dirty="0"/>
              <a:t>JDBC Driver (download and use)</a:t>
            </a:r>
          </a:p>
          <a:p>
            <a:pPr marL="800100">
              <a:lnSpc>
                <a:spcPct val="150000"/>
              </a:lnSpc>
              <a:spcBef>
                <a:spcPts val="400"/>
              </a:spcBef>
            </a:pPr>
            <a:r>
              <a:rPr lang="en-US" dirty="0"/>
              <a:t>Java programming with JDBC</a:t>
            </a:r>
          </a:p>
          <a:p>
            <a:pPr marL="800100">
              <a:lnSpc>
                <a:spcPct val="150000"/>
              </a:lnSpc>
              <a:spcBef>
                <a:spcPts val="400"/>
              </a:spcBef>
            </a:pPr>
            <a:r>
              <a:rPr lang="en-US" dirty="0"/>
              <a:t>Dynamic SQL queries with Java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is JDBC	</a:t>
            </a:r>
            <a:endParaRPr dirty="0"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Java Database Connectivity (JDBC) </a:t>
            </a:r>
          </a:p>
          <a:p>
            <a:r>
              <a:rPr lang="en-US" dirty="0"/>
              <a:t>It is an API(Application programming interface) by Sun Microsystems to allow Java programmers to access SQL databases </a:t>
            </a:r>
          </a:p>
          <a:p>
            <a:r>
              <a:rPr lang="en-CA" dirty="0"/>
              <a:t>Available since JDK 1.1 </a:t>
            </a:r>
          </a:p>
          <a:p>
            <a:r>
              <a:rPr lang="en-US" dirty="0"/>
              <a:t>JDBC is an API not a library. It needs to be implemented (as drivers) for a particular DB. i.e. PostgreSQL and MySQL have different JDBC drivers </a:t>
            </a:r>
          </a:p>
          <a:p>
            <a:r>
              <a:rPr lang="en-US" dirty="0"/>
              <a:t>In this course we use PostgreSQL so we download PostgreSQL JDBC driver </a:t>
            </a: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806</Words>
  <Application>Microsoft Office PowerPoint</Application>
  <PresentationFormat>On-screen Show (4:3)</PresentationFormat>
  <Paragraphs>127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</vt:lpstr>
      <vt:lpstr>Arial Black</vt:lpstr>
      <vt:lpstr>Arial</vt:lpstr>
      <vt:lpstr>Verdana</vt:lpstr>
      <vt:lpstr>uOttawa-powerpoint-template</vt:lpstr>
      <vt:lpstr>PowerPoint Presentation</vt:lpstr>
      <vt:lpstr>PowerPoint Presentation</vt:lpstr>
      <vt:lpstr>Install JDK(Java Development Kit)</vt:lpstr>
      <vt:lpstr>Install JDK(Java Development Kit)</vt:lpstr>
      <vt:lpstr>Install JDK(Java Development Kit)</vt:lpstr>
      <vt:lpstr>Install JDK(Java Development Kit)</vt:lpstr>
      <vt:lpstr>Let’s try to write  1st JAVA program</vt:lpstr>
      <vt:lpstr>Outline</vt:lpstr>
      <vt:lpstr>What is JDBC </vt:lpstr>
      <vt:lpstr>Download JDBC Driver</vt:lpstr>
      <vt:lpstr>JDBC Enabled Project in eclipse </vt:lpstr>
      <vt:lpstr>JDBC Coding in JAVA</vt:lpstr>
      <vt:lpstr>JDBC Coding in JAVA</vt:lpstr>
      <vt:lpstr>JDBC Coding in JAVA</vt:lpstr>
      <vt:lpstr>JDBC Coding in JAVA</vt:lpstr>
      <vt:lpstr>JDBC Coding in JAVA</vt:lpstr>
      <vt:lpstr>Example</vt:lpstr>
      <vt:lpstr>Dynamic Queries</vt:lpstr>
      <vt:lpstr>Dynamic Queries</vt:lpstr>
      <vt:lpstr>Exercises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Zhijun Hou</cp:lastModifiedBy>
  <cp:revision>16</cp:revision>
  <dcterms:modified xsi:type="dcterms:W3CDTF">2020-02-01T18:59:47Z</dcterms:modified>
</cp:coreProperties>
</file>