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21"/>
      <p:bold r:id="rId22"/>
    </p:embeddedFont>
    <p:embeddedFont>
      <p:font typeface="Times" panose="02020603050405020304" pitchFamily="18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50fdaf5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4e50fdaf5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50fdaf5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4e50fdaf5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50fdaf5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4e50fdaf5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e50fdaf5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4e50fdaf5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50fdaf5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4e50fdaf5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e50fdaf5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4e50fdaf5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50fdaf5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4e50fdaf5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50fdaf53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4e50fdaf53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e50fdaf5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4e50fdaf5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e50fdaf5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4e50fdaf5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50fdaf5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4e50fdaf5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50fdaf5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4e50fdaf5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 amt="0"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t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" name="Google Shape;16;p2" descr="uOttawa_HOR_WG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 descr="FMFM_CORP_FOOTER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 rot="5400000">
            <a:off x="2628900" y="-419100"/>
            <a:ext cx="3886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88" name="Google Shape;88;p11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1" name="Google Shape;91;p11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 rot="5400000">
            <a:off x="4972050" y="1924050"/>
            <a:ext cx="50292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1009650" y="57150"/>
            <a:ext cx="50292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96" name="Google Shape;96;p12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9" name="Google Shape;99;p12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21" name="Google Shape;21;p3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" name="Google Shape;24;p3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pic>
        <p:nvPicPr>
          <p:cNvPr id="29" name="Google Shape;29;p4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" name="Google Shape;32;p4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38100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38100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pic>
        <p:nvPicPr>
          <p:cNvPr id="38" name="Google Shape;38;p5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1" name="Google Shape;41;p5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pic>
        <p:nvPicPr>
          <p:cNvPr id="49" name="Google Shape;49;p6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2" name="Google Shape;52;p6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7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" name="Google Shape;59;p7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" name="Google Shape;65;p8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575050" y="404665"/>
            <a:ext cx="511175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1772817"/>
            <a:ext cx="3008313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pic>
        <p:nvPicPr>
          <p:cNvPr id="71" name="Google Shape;71;p9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4" name="Google Shape;74;p9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53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792288" y="486916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pic>
        <p:nvPicPr>
          <p:cNvPr id="80" name="Google Shape;80;p10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A69C95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rgbClr val="A69C9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3" name="Google Shape;83;p10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0" descr="FMFM_CORP_FOO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3729" y="6650864"/>
            <a:ext cx="9171460" cy="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 descr="PPT_BKG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1763688" y="4149080"/>
            <a:ext cx="7380312" cy="321320"/>
          </a:xfrm>
          <a:prstGeom prst="rect">
            <a:avLst/>
          </a:prstGeom>
          <a:solidFill>
            <a:srgbClr val="3B37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1872208" y="2852936"/>
            <a:ext cx="716428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CSI 2132 Lab#</a:t>
            </a:r>
            <a:r>
              <a:rPr lang="en-US" sz="2400" b="1">
                <a:solidFill>
                  <a:schemeClr val="lt1"/>
                </a:solidFill>
              </a:rPr>
              <a:t>3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872208" y="3573016"/>
            <a:ext cx="7164288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More on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</a:rPr>
              <a:t>27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2020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strike="noStrike" cap="none">
              <a:solidFill>
                <a:srgbClr val="A69C9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1688353" y="4149080"/>
            <a:ext cx="78510" cy="321320"/>
          </a:xfrm>
          <a:prstGeom prst="rect">
            <a:avLst/>
          </a:prstGeom>
          <a:solidFill>
            <a:srgbClr val="2F1A4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9C95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rgbClr val="A69C95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3729" y="-1866"/>
            <a:ext cx="9172670" cy="6866731"/>
            <a:chOff x="-13729" y="-1866"/>
            <a:chExt cx="9172670" cy="6866731"/>
          </a:xfrm>
        </p:grpSpPr>
        <p:sp>
          <p:nvSpPr>
            <p:cNvPr id="116" name="Google Shape;116;p13"/>
            <p:cNvSpPr/>
            <p:nvPr/>
          </p:nvSpPr>
          <p:spPr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" name="Google Shape;117;p13" descr="top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" y="-1866"/>
              <a:ext cx="9144002" cy="384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3"/>
            <p:cNvSpPr txBox="1"/>
            <p:nvPr/>
          </p:nvSpPr>
          <p:spPr>
            <a:xfrm>
              <a:off x="179512" y="6152115"/>
              <a:ext cx="45365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uOttawa.ca</a:t>
              </a:r>
              <a:endPara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19" name="Google Shape;119;p13" descr="FMFM_CORP_FOOTER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3729" y="6650864"/>
              <a:ext cx="9171460" cy="2140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Insertions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395525" y="1700800"/>
            <a:ext cx="83850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Insert the following into the </a:t>
            </a:r>
            <a:r>
              <a:rPr lang="en-US" i="1"/>
              <a:t>Artwork</a:t>
            </a:r>
            <a:r>
              <a:rPr lang="en-US"/>
              <a:t> table,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('Waves', 2000, null, 4000.00, 'John')</a:t>
            </a:r>
            <a:endParaRPr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('Three Musicians', 1921, 'Modern', 11000.00, 'Picasso')</a:t>
            </a:r>
            <a:endParaRPr/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Insert the following into </a:t>
            </a:r>
            <a:r>
              <a:rPr lang="en-US" i="1"/>
              <a:t>Customer</a:t>
            </a:r>
            <a:r>
              <a:rPr lang="en-US"/>
              <a:t> table,</a:t>
            </a:r>
            <a:endParaRPr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(1, 'Emre', 'Preston', 20000.00, 5)</a:t>
            </a:r>
            <a:endParaRPr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(2, 'Saeid', null, 40000.00, 6)</a:t>
            </a:r>
            <a:endParaRPr/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Insert the following into </a:t>
            </a:r>
            <a:r>
              <a:rPr lang="en-US" i="1"/>
              <a:t>LikeArtist</a:t>
            </a:r>
            <a:r>
              <a:rPr lang="en-US"/>
              <a:t> table,</a:t>
            </a:r>
            <a:endParaRPr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(1, 'Picasso')</a:t>
            </a:r>
            <a:endParaRPr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(2, 'Picasso') and (2, 'Leonardo')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Deleting rows</a:t>
            </a:r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>
            <a:off x="412750" y="1700800"/>
            <a:ext cx="83850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/>
              <a:t>We can delete certain rows satisfying a condition from a table with the </a:t>
            </a:r>
            <a:r>
              <a:rPr lang="en-US" b="1"/>
              <a:t>DELETE</a:t>
            </a:r>
            <a:r>
              <a:rPr lang="en-US"/>
              <a:t> command.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/>
              <a:t>Condition has the same format as that in the </a:t>
            </a:r>
            <a:r>
              <a:rPr lang="en-US" b="1"/>
              <a:t>WHERE</a:t>
            </a:r>
            <a:r>
              <a:rPr lang="en-US"/>
              <a:t> clause of a </a:t>
            </a:r>
            <a:r>
              <a:rPr lang="en-US" b="1"/>
              <a:t>SELECT</a:t>
            </a:r>
            <a:r>
              <a:rPr lang="en-US"/>
              <a:t> query.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If you omit the </a:t>
            </a:r>
            <a:r>
              <a:rPr lang="en-US" b="1"/>
              <a:t>WHERE</a:t>
            </a:r>
            <a:r>
              <a:rPr lang="en-US"/>
              <a:t> clause, </a:t>
            </a:r>
            <a:r>
              <a:rPr lang="en-US" u="sng"/>
              <a:t>all records</a:t>
            </a:r>
            <a:r>
              <a:rPr lang="en-US"/>
              <a:t> will be permanently deleted.</a:t>
            </a:r>
            <a:endParaRPr/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Syntax: </a:t>
            </a:r>
            <a:r>
              <a:rPr lang="en-US" b="1"/>
              <a:t>DELETE FROM</a:t>
            </a:r>
            <a:r>
              <a:rPr lang="en-US"/>
              <a:t> </a:t>
            </a:r>
            <a:r>
              <a:rPr lang="en-US" i="1"/>
              <a:t>TableName</a:t>
            </a:r>
            <a:r>
              <a:rPr lang="en-US"/>
              <a:t> </a:t>
            </a:r>
            <a:r>
              <a:rPr lang="en-US" b="1"/>
              <a:t>WHERE</a:t>
            </a:r>
            <a:r>
              <a:rPr lang="en-US"/>
              <a:t> </a:t>
            </a:r>
            <a:r>
              <a:rPr lang="en-US" i="1"/>
              <a:t>Condition</a:t>
            </a:r>
            <a:endParaRPr i="1"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Deleting rows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412750" y="1700800"/>
            <a:ext cx="8385000" cy="4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/>
              <a:t>Suppose the artist 'Smith' moved to another gallery, and we have to remove him from our database.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/>
              <a:t>Write a </a:t>
            </a:r>
            <a:r>
              <a:rPr lang="en-US" b="1"/>
              <a:t>DELETE</a:t>
            </a:r>
            <a:r>
              <a:rPr lang="en-US"/>
              <a:t> query to remove him from the DB.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Note that </a:t>
            </a:r>
            <a:r>
              <a:rPr lang="en-US" i="1"/>
              <a:t>Artwork</a:t>
            </a:r>
            <a:r>
              <a:rPr lang="en-US"/>
              <a:t> table has a foreign key to the </a:t>
            </a:r>
            <a:r>
              <a:rPr lang="en-US" i="1"/>
              <a:t>Artist</a:t>
            </a:r>
            <a:r>
              <a:rPr lang="en-US"/>
              <a:t> table.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Two ways of doing this: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u="sng"/>
              <a:t>Manual</a:t>
            </a:r>
            <a:r>
              <a:rPr lang="en-US"/>
              <a:t>: We remove all records in all tables related to the 'Smith' record in </a:t>
            </a:r>
            <a:r>
              <a:rPr lang="en-US" i="1"/>
              <a:t>Artist</a:t>
            </a:r>
            <a:endParaRPr i="1"/>
          </a:p>
          <a:p>
            <a: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u="sng"/>
              <a:t>Automated</a:t>
            </a:r>
            <a:r>
              <a:rPr lang="en-US"/>
              <a:t>: We remove 'Smith' from </a:t>
            </a:r>
            <a:r>
              <a:rPr lang="en-US" i="1"/>
              <a:t>Artist</a:t>
            </a:r>
            <a:r>
              <a:rPr lang="en-US"/>
              <a:t> and all related information is removed by the DBMS.</a:t>
            </a:r>
            <a:endParaRPr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To try them both, we need to backup and restore the database.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Deleting rows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412750" y="1700800"/>
            <a:ext cx="8385000" cy="4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 u="sng"/>
              <a:t>Backup</a:t>
            </a:r>
            <a:r>
              <a:rPr lang="en-US"/>
              <a:t>: A snapshot of the database (including data and structure) at any point in time.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Generates a data file *.backup that you save on disk.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u="sng"/>
              <a:t>Restore</a:t>
            </a:r>
            <a:r>
              <a:rPr lang="en-US"/>
              <a:t>: Uses a previously generated backup file to bring the database to a certain state in time.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Before restore, we need to: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Either remove all tables (</a:t>
            </a:r>
            <a:r>
              <a:rPr lang="en-US" b="1"/>
              <a:t>DROP TABLE</a:t>
            </a:r>
            <a:r>
              <a:rPr lang="en-US"/>
              <a:t>)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 remove the table data (</a:t>
            </a:r>
            <a:r>
              <a:rPr lang="en-US" b="1"/>
              <a:t>DELETE FROM</a:t>
            </a:r>
            <a:r>
              <a:rPr lang="en-US"/>
              <a:t>…)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Deleting rows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412750" y="1700800"/>
            <a:ext cx="8385000" cy="4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manual way: (perform a backup first)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If no backup before deleting Smith, then every erased record cannot be recovered later on. They have to be manually generated again.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Delete all art works related to Smith.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Then delete Smith from the artist list.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Deleting rows</a:t>
            </a:r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412750" y="1700800"/>
            <a:ext cx="8385000" cy="4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automatic way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Remove all tables with </a:t>
            </a:r>
            <a:r>
              <a:rPr lang="en-US" b="1"/>
              <a:t>DROP TABLE</a:t>
            </a:r>
            <a:r>
              <a:rPr lang="en-US"/>
              <a:t> statement.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Perform restore using the backup file.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'Smith' author should be there again.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Select Properties on the artwork table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Remove the existing foreign key constraint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Create a new foreign key constraint but now selecting the 'Cascade' option for </a:t>
            </a:r>
            <a:r>
              <a:rPr lang="en-US" b="1"/>
              <a:t>UPDATE</a:t>
            </a:r>
            <a:r>
              <a:rPr lang="en-US"/>
              <a:t> and </a:t>
            </a:r>
            <a:r>
              <a:rPr lang="en-US" b="1"/>
              <a:t>DELETE</a:t>
            </a:r>
            <a:r>
              <a:rPr lang="en-US"/>
              <a:t> operations.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Delete 'Smith' from the author list.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Smith’s artworks are automatically deleted.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Write SQL queries for the following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412750" y="1700800"/>
            <a:ext cx="8385000" cy="4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List the names and birthplaces of all Artists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List the title and price of all Artworks that were painted after 1600.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List the title and type of all Artworks that was either painted in 2000 or was painted by Picasso.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List the names and birthplaces of all Artists who were born between 1880 and 1930. (HINT: EXTRACT(YEAR FROM Dateofbirth) gives you the year from a DATE attribute)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List the names and country of birth of all Artists whose painting style are Modern, Baroque or Renaissance. (HINT: Use the IN keyword).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List all details of the Artworks in the database, ordered by Title.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Write SQL queries for the following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body" idx="1"/>
          </p:nvPr>
        </p:nvSpPr>
        <p:spPr>
          <a:xfrm>
            <a:off x="412750" y="1700800"/>
            <a:ext cx="8385000" cy="4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Note that the following two queries involve more than one table.</a:t>
            </a:r>
            <a:endParaRPr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List the names and customer ids of all customers who like Picasso.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List the names of all customers who like Artists from the Renaissance style and having an amount larger than 30000.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End of lab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412750" y="1700800"/>
            <a:ext cx="8385000" cy="4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If the time was not enough, please complete today’s lab before next lab, since we might use the data that we have created in previous labs.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1"/>
          </p:nvPr>
        </p:nvSpPr>
        <p:spPr>
          <a:xfrm>
            <a:off x="395525" y="1700799"/>
            <a:ext cx="77724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Destroying and Altering Relations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DROP TABLE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ALTER TABLE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SELECT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Exercise	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Inserting more data into previous tables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Deleting rows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Single-table queries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Multiple-table queries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Destroying and Altering Relations</a:t>
            </a: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The Command </a:t>
            </a:r>
            <a:r>
              <a:rPr lang="en-US" b="1"/>
              <a:t>DROP TABLE</a:t>
            </a:r>
            <a:r>
              <a:rPr lang="en-US"/>
              <a:t> destroys the table and deletes all records on that relation.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Usage: </a:t>
            </a:r>
            <a:r>
              <a:rPr lang="en-US" b="1"/>
              <a:t>DROP TABLE</a:t>
            </a:r>
            <a:r>
              <a:rPr lang="en-US"/>
              <a:t> </a:t>
            </a:r>
            <a:r>
              <a:rPr lang="en-US" i="1"/>
              <a:t>TableName</a:t>
            </a:r>
            <a:endParaRPr i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command </a:t>
            </a:r>
            <a:r>
              <a:rPr lang="en-US" b="1"/>
              <a:t>ALTER TABLE </a:t>
            </a:r>
            <a:r>
              <a:rPr lang="en-US"/>
              <a:t>allows us to make several modifications to a table we have created before.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can add/drop columns and constraints, rename table name, columns and do much more (Check the PostgreSQL manual)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Altering Table (Cont’d)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Adding a column to an already created table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b="1"/>
              <a:t>ALTER TABLE</a:t>
            </a:r>
            <a:r>
              <a:rPr lang="en-US"/>
              <a:t> </a:t>
            </a:r>
            <a:r>
              <a:rPr lang="en-US" i="1"/>
              <a:t>TableName</a:t>
            </a:r>
            <a:endParaRPr i="1"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ADD COLUMN</a:t>
            </a:r>
            <a:r>
              <a:rPr lang="en-US"/>
              <a:t> </a:t>
            </a:r>
            <a:r>
              <a:rPr lang="en-US" i="1"/>
              <a:t>ColumnName</a:t>
            </a:r>
            <a:r>
              <a:rPr lang="en-US"/>
              <a:t> </a:t>
            </a:r>
            <a:r>
              <a:rPr lang="en-US" i="1"/>
              <a:t>ColumnType</a:t>
            </a:r>
            <a:r>
              <a:rPr lang="en-US"/>
              <a:t>;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We can also add a column with an additional integrity constraint.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lang="en-US" b="1"/>
              <a:t>ALTER TABLE</a:t>
            </a:r>
            <a:r>
              <a:rPr lang="en-US"/>
              <a:t> </a:t>
            </a:r>
            <a:r>
              <a:rPr lang="en-US" i="1"/>
              <a:t>TableName</a:t>
            </a:r>
            <a:endParaRPr i="1"/>
          </a:p>
          <a:p>
            <a:pPr marL="45720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1"/>
              <a:t>ADD COLUMN</a:t>
            </a:r>
            <a:r>
              <a:rPr lang="en-US"/>
              <a:t> </a:t>
            </a:r>
            <a:r>
              <a:rPr lang="en-US" i="1"/>
              <a:t>ColumnName</a:t>
            </a:r>
            <a:r>
              <a:rPr lang="en-US"/>
              <a:t> </a:t>
            </a:r>
            <a:r>
              <a:rPr lang="en-US" i="1"/>
              <a:t>ColumnType</a:t>
            </a:r>
            <a:endParaRPr i="1"/>
          </a:p>
          <a:p>
            <a:pPr marL="45720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1"/>
              <a:t>CHECK</a:t>
            </a:r>
            <a:r>
              <a:rPr lang="en-US"/>
              <a:t> ( </a:t>
            </a:r>
            <a:r>
              <a:rPr lang="en-US" i="1"/>
              <a:t>Constraint</a:t>
            </a:r>
            <a:r>
              <a:rPr lang="en-US"/>
              <a:t> );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tasks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Open the query tool. By using </a:t>
            </a:r>
            <a:r>
              <a:rPr lang="en-US" b="1"/>
              <a:t>ALTER TABLE</a:t>
            </a:r>
            <a:r>
              <a:rPr lang="en-US"/>
              <a:t> as described in previous slide, do the following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Add </a:t>
            </a:r>
            <a:r>
              <a:rPr lang="en-US" i="1"/>
              <a:t>Country</a:t>
            </a:r>
            <a:r>
              <a:rPr lang="en-US"/>
              <a:t> column to </a:t>
            </a:r>
            <a:r>
              <a:rPr lang="en-US" i="1"/>
              <a:t>Artist</a:t>
            </a:r>
            <a:r>
              <a:rPr lang="en-US"/>
              <a:t> table (say, with the type </a:t>
            </a:r>
            <a:r>
              <a:rPr lang="en-US" b="1"/>
              <a:t>VARCHAR(20)</a:t>
            </a:r>
            <a:r>
              <a:rPr lang="en-US"/>
              <a:t>)</a:t>
            </a:r>
            <a:endParaRPr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Add a </a:t>
            </a:r>
            <a:r>
              <a:rPr lang="en-US" i="1"/>
              <a:t>Rating </a:t>
            </a:r>
            <a:r>
              <a:rPr lang="en-US"/>
              <a:t>column to the </a:t>
            </a:r>
            <a:r>
              <a:rPr lang="en-US" i="1"/>
              <a:t>Customer</a:t>
            </a:r>
            <a:r>
              <a:rPr lang="en-US"/>
              <a:t> table, with the following check constraint: the rating value has to be </a:t>
            </a:r>
            <a:r>
              <a:rPr lang="en-US" b="1"/>
              <a:t>BETWEEN 1 AND 10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More on SELECT statements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91846" cy="375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The simple </a:t>
            </a:r>
            <a:r>
              <a:rPr lang="en-US" b="1"/>
              <a:t>SELECT</a:t>
            </a:r>
            <a:r>
              <a:rPr lang="en-US"/>
              <a:t> clause that we have seen in the previous lab can be extended by adding more clauses.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lang="en-US" b="1"/>
              <a:t>GROUP BY</a:t>
            </a:r>
            <a:r>
              <a:rPr lang="en-US"/>
              <a:t>: Groups all resulting rows of our query in terms of one or more attributes with this clause.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b="1"/>
              <a:t>HAVING</a:t>
            </a:r>
            <a:r>
              <a:rPr lang="en-US"/>
              <a:t>: Group qualification is specified here. Groups which satisfy this qualification will be displayed.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b="1"/>
              <a:t>ORDER BY</a:t>
            </a:r>
            <a:r>
              <a:rPr lang="en-US"/>
              <a:t>: We can sort the data based on one or more attributes with this clause.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More on SELECT statements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919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SELECT</a:t>
            </a:r>
            <a:r>
              <a:rPr lang="en-US"/>
              <a:t> [ </a:t>
            </a:r>
            <a:r>
              <a:rPr lang="en-US" b="1"/>
              <a:t>DISTINCT</a:t>
            </a:r>
            <a:r>
              <a:rPr lang="en-US"/>
              <a:t> ] </a:t>
            </a:r>
            <a:r>
              <a:rPr lang="en-US" i="1"/>
              <a:t>select-list</a:t>
            </a:r>
            <a:endParaRPr i="1"/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from-list</a:t>
            </a:r>
            <a:endParaRPr i="1"/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WHERE</a:t>
            </a:r>
            <a:r>
              <a:rPr lang="en-US"/>
              <a:t> </a:t>
            </a:r>
            <a:r>
              <a:rPr lang="en-US" i="1"/>
              <a:t>record-qualification</a:t>
            </a:r>
            <a:endParaRPr i="1"/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GROUP</a:t>
            </a:r>
            <a:r>
              <a:rPr lang="en-US"/>
              <a:t> </a:t>
            </a:r>
            <a:r>
              <a:rPr lang="en-US" b="1"/>
              <a:t>BY</a:t>
            </a:r>
            <a:r>
              <a:rPr lang="en-US"/>
              <a:t> </a:t>
            </a:r>
            <a:r>
              <a:rPr lang="en-US" i="1"/>
              <a:t>grouping-list</a:t>
            </a:r>
            <a:endParaRPr i="1"/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HAVING</a:t>
            </a:r>
            <a:r>
              <a:rPr lang="en-US"/>
              <a:t> </a:t>
            </a:r>
            <a:r>
              <a:rPr lang="en-US" i="1"/>
              <a:t>group-qualification</a:t>
            </a:r>
            <a:endParaRPr i="1"/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tasks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919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will insert more data into the tables we created last week.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will delete rows from some of those tables.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Then, you’ll code queries involving single and multiple tables.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Insertions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395525" y="1700800"/>
            <a:ext cx="83850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Insert the following into the </a:t>
            </a:r>
            <a:r>
              <a:rPr lang="en-US" i="1"/>
              <a:t>Artist</a:t>
            </a:r>
            <a:r>
              <a:rPr lang="en-US"/>
              <a:t> table.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('Leonardo', 'Florence', 'Renaissance', '04-15-1452', 'Italy')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('Michelangelo', 'Arezzo', 'Renaissance', '03-06-1475',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'Italy')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('Josefa', 'Seville', 'Baroque', '09-09-1630', 'Spain')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('Hans Hofmann', 'Weisenburg', 'Modern', '02-17-1966', 'Germany')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('John', 'San Francisco', 'Modern', '02-17-1920', 'USA')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Office PowerPoint</Application>
  <PresentationFormat>On-screen Show (4:3)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Times</vt:lpstr>
      <vt:lpstr>Arial Black</vt:lpstr>
      <vt:lpstr>Arial</vt:lpstr>
      <vt:lpstr>Verdana</vt:lpstr>
      <vt:lpstr>uOttawa-powerpoint-template</vt:lpstr>
      <vt:lpstr>PowerPoint Presentation</vt:lpstr>
      <vt:lpstr>Outline</vt:lpstr>
      <vt:lpstr>Destroying and Altering Relations</vt:lpstr>
      <vt:lpstr>Altering Table (Cont’d)</vt:lpstr>
      <vt:lpstr>Your tasks</vt:lpstr>
      <vt:lpstr>More on SELECT statements</vt:lpstr>
      <vt:lpstr>More on SELECT statements</vt:lpstr>
      <vt:lpstr>Your tasks</vt:lpstr>
      <vt:lpstr>Insertions</vt:lpstr>
      <vt:lpstr>Insertions</vt:lpstr>
      <vt:lpstr>Deleting rows</vt:lpstr>
      <vt:lpstr>Deleting rows</vt:lpstr>
      <vt:lpstr>Deleting rows</vt:lpstr>
      <vt:lpstr>Deleting rows</vt:lpstr>
      <vt:lpstr>Deleting rows</vt:lpstr>
      <vt:lpstr>Write SQL queries for the following</vt:lpstr>
      <vt:lpstr>Write SQL queries for the following</vt:lpstr>
      <vt:lpstr>End of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Zhijun Hou</cp:lastModifiedBy>
  <cp:revision>1</cp:revision>
  <dcterms:modified xsi:type="dcterms:W3CDTF">2020-01-25T22:55:21Z</dcterms:modified>
</cp:coreProperties>
</file>