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0"/>
  </p:notesMasterIdLst>
  <p:sldIdLst>
    <p:sldId id="256" r:id="rId4"/>
    <p:sldId id="258" r:id="rId5"/>
    <p:sldId id="261" r:id="rId6"/>
    <p:sldId id="262" r:id="rId7"/>
    <p:sldId id="263" r:id="rId8"/>
    <p:sldId id="264" r:id="rId9"/>
    <p:sldId id="284" r:id="rId10"/>
    <p:sldId id="265" r:id="rId11"/>
    <p:sldId id="266" r:id="rId12"/>
    <p:sldId id="282" r:id="rId13"/>
    <p:sldId id="267" r:id="rId14"/>
    <p:sldId id="283" r:id="rId15"/>
    <p:sldId id="268" r:id="rId16"/>
    <p:sldId id="269" r:id="rId17"/>
    <p:sldId id="285" r:id="rId18"/>
    <p:sldId id="270" r:id="rId19"/>
    <p:sldId id="271" r:id="rId20"/>
    <p:sldId id="286" r:id="rId21"/>
    <p:sldId id="280" r:id="rId22"/>
    <p:sldId id="272" r:id="rId23"/>
    <p:sldId id="273" r:id="rId24"/>
    <p:sldId id="274" r:id="rId25"/>
    <p:sldId id="275" r:id="rId26"/>
    <p:sldId id="281" r:id="rId27"/>
    <p:sldId id="277" r:id="rId28"/>
    <p:sldId id="279" r:id="rId29"/>
  </p:sldIdLst>
  <p:sldSz cx="12192000" cy="68580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ekcja domyślna" id="{1E8B89A5-8E9B-40E8-B8E6-0E7241DD5A3F}">
          <p14:sldIdLst>
            <p14:sldId id="256"/>
            <p14:sldId id="258"/>
            <p14:sldId id="261"/>
            <p14:sldId id="262"/>
            <p14:sldId id="263"/>
            <p14:sldId id="264"/>
            <p14:sldId id="284"/>
            <p14:sldId id="265"/>
            <p14:sldId id="266"/>
            <p14:sldId id="282"/>
            <p14:sldId id="267"/>
            <p14:sldId id="283"/>
            <p14:sldId id="268"/>
            <p14:sldId id="269"/>
            <p14:sldId id="285"/>
            <p14:sldId id="270"/>
            <p14:sldId id="271"/>
            <p14:sldId id="286"/>
            <p14:sldId id="280"/>
            <p14:sldId id="272"/>
            <p14:sldId id="273"/>
            <p14:sldId id="274"/>
            <p14:sldId id="275"/>
            <p14:sldId id="281"/>
            <p14:sldId id="277"/>
            <p14:sldId id="279"/>
          </p14:sldIdLst>
        </p14:section>
        <p14:section name="Sekcja bez tytułu" id="{DB382631-C0A0-47EE-AAD4-6B303112558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ł Pilch" initials="MP" lastIdx="1" clrIdx="0">
    <p:extLst>
      <p:ext uri="{19B8F6BF-5375-455C-9EA6-DF929625EA0E}">
        <p15:presenceInfo xmlns:p15="http://schemas.microsoft.com/office/powerpoint/2012/main" userId="2273696d941074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EDBD0-2495-8E83-B4B1-FAC02A710769}" v="39" dt="2021-05-25T11:17:48.186"/>
    <p1510:client id="{C3181F7A-3B85-E65F-0A44-466AE80EC06A}" v="1281" dt="2021-05-19T11:13:29.355"/>
    <p1510:client id="{F736DF0A-5BF5-921E-4BBA-CEFA2816560C}" v="54" dt="2021-05-19T12:15:41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5029" autoAdjust="0"/>
  </p:normalViewPr>
  <p:slideViewPr>
    <p:cSldViewPr snapToGrid="0">
      <p:cViewPr varScale="1">
        <p:scale>
          <a:sx n="97" d="100"/>
          <a:sy n="97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6E59C-3675-4FB3-8696-0E2D71114232}" type="datetimeFigureOut">
              <a:rPr lang="pl-PL" smtClean="0"/>
              <a:t>25.05.2021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320D5-6892-450D-B8E0-377A8AE75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12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320D5-6892-450D-B8E0-377A8AE75D5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70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solidFill>
                  <a:srgbClr val="808080"/>
                </a:solidFill>
                <a:effectLst/>
              </a:rPr>
              <a:t>//usunąć </a:t>
            </a:r>
            <a:r>
              <a:rPr lang="pl-PL" dirty="0" err="1">
                <a:solidFill>
                  <a:srgbClr val="808080"/>
                </a:solidFill>
                <a:effectLst/>
              </a:rPr>
              <a:t>powtarzajace</a:t>
            </a:r>
            <a:r>
              <a:rPr lang="pl-PL" dirty="0">
                <a:solidFill>
                  <a:srgbClr val="808080"/>
                </a:solidFill>
                <a:effectLst/>
              </a:rPr>
              <a:t> </a:t>
            </a:r>
            <a:r>
              <a:rPr lang="pl-PL" dirty="0" err="1">
                <a:solidFill>
                  <a:srgbClr val="808080"/>
                </a:solidFill>
                <a:effectLst/>
              </a:rPr>
              <a:t>sie</a:t>
            </a:r>
            <a:r>
              <a:rPr lang="pl-PL" dirty="0">
                <a:solidFill>
                  <a:srgbClr val="808080"/>
                </a:solidFill>
                <a:effectLst/>
              </a:rPr>
              <a:t> litery z klucza</a:t>
            </a:r>
            <a:br>
              <a:rPr lang="pl-PL" dirty="0">
                <a:solidFill>
                  <a:srgbClr val="808080"/>
                </a:solidFill>
                <a:effectLst/>
              </a:rPr>
            </a:br>
            <a:r>
              <a:rPr lang="pl-PL" dirty="0">
                <a:solidFill>
                  <a:srgbClr val="808080"/>
                </a:solidFill>
                <a:effectLst/>
              </a:rPr>
              <a:t>//</a:t>
            </a:r>
            <a:r>
              <a:rPr lang="pl-PL" dirty="0" err="1">
                <a:solidFill>
                  <a:srgbClr val="808080"/>
                </a:solidFill>
                <a:effectLst/>
              </a:rPr>
              <a:t>usunac</a:t>
            </a:r>
            <a:r>
              <a:rPr lang="pl-PL" dirty="0">
                <a:solidFill>
                  <a:srgbClr val="808080"/>
                </a:solidFill>
                <a:effectLst/>
              </a:rPr>
              <a:t> </a:t>
            </a:r>
            <a:r>
              <a:rPr lang="pl-PL" dirty="0" err="1">
                <a:solidFill>
                  <a:srgbClr val="808080"/>
                </a:solidFill>
                <a:effectLst/>
              </a:rPr>
              <a:t>powtarzajace</a:t>
            </a:r>
            <a:r>
              <a:rPr lang="pl-PL" dirty="0">
                <a:solidFill>
                  <a:srgbClr val="808080"/>
                </a:solidFill>
                <a:effectLst/>
              </a:rPr>
              <a:t> </a:t>
            </a:r>
            <a:r>
              <a:rPr lang="pl-PL" dirty="0" err="1">
                <a:solidFill>
                  <a:srgbClr val="808080"/>
                </a:solidFill>
                <a:effectLst/>
              </a:rPr>
              <a:t>sie</a:t>
            </a:r>
            <a:r>
              <a:rPr lang="pl-PL" dirty="0">
                <a:solidFill>
                  <a:srgbClr val="808080"/>
                </a:solidFill>
                <a:effectLst/>
              </a:rPr>
              <a:t> litery z </a:t>
            </a:r>
            <a:r>
              <a:rPr lang="pl-PL" dirty="0" err="1">
                <a:solidFill>
                  <a:srgbClr val="808080"/>
                </a:solidFill>
                <a:effectLst/>
              </a:rPr>
              <a:t>keyWithoutDup</a:t>
            </a:r>
            <a:r>
              <a:rPr lang="pl-PL" dirty="0">
                <a:solidFill>
                  <a:srgbClr val="808080"/>
                </a:solidFill>
                <a:effectLst/>
              </a:rPr>
              <a:t> + </a:t>
            </a:r>
            <a:r>
              <a:rPr lang="pl-PL" dirty="0" err="1">
                <a:solidFill>
                  <a:srgbClr val="808080"/>
                </a:solidFill>
                <a:effectLst/>
              </a:rPr>
              <a:t>alphabet</a:t>
            </a:r>
            <a:br>
              <a:rPr lang="pl-PL" dirty="0">
                <a:solidFill>
                  <a:srgbClr val="808080"/>
                </a:solidFill>
                <a:effectLst/>
              </a:rPr>
            </a:br>
            <a:r>
              <a:rPr lang="pl-PL" dirty="0">
                <a:solidFill>
                  <a:srgbClr val="808080"/>
                </a:solidFill>
                <a:effectLst/>
              </a:rPr>
              <a:t>//</a:t>
            </a:r>
            <a:r>
              <a:rPr lang="pl-PL" dirty="0" err="1">
                <a:solidFill>
                  <a:srgbClr val="808080"/>
                </a:solidFill>
                <a:effectLst/>
              </a:rPr>
              <a:t>uzupenic</a:t>
            </a:r>
            <a:r>
              <a:rPr lang="pl-PL" dirty="0">
                <a:solidFill>
                  <a:srgbClr val="808080"/>
                </a:solidFill>
                <a:effectLst/>
              </a:rPr>
              <a:t> macierz odpowiednim </a:t>
            </a:r>
            <a:r>
              <a:rPr lang="pl-PL" dirty="0" err="1">
                <a:solidFill>
                  <a:srgbClr val="808080"/>
                </a:solidFill>
                <a:effectLst/>
              </a:rPr>
              <a:t>ciagiem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320D5-6892-450D-B8E0-377A8AE75D59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268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dirty="0">
                <a:solidFill>
                  <a:srgbClr val="C9D1D9"/>
                </a:solidFill>
                <a:effectLst/>
                <a:latin typeface="-apple-system"/>
              </a:rPr>
              <a:t>Uzupełnić funkcję </a:t>
            </a:r>
            <a:r>
              <a:rPr lang="pl-PL" sz="1200" b="0" i="0" dirty="0" err="1">
                <a:solidFill>
                  <a:srgbClr val="C9D1D9"/>
                </a:solidFill>
                <a:effectLst/>
                <a:latin typeface="-apple-system"/>
              </a:rPr>
              <a:t>encrypt</a:t>
            </a:r>
            <a:r>
              <a:rPr lang="pl-PL" sz="1200" b="0" i="0" dirty="0">
                <a:solidFill>
                  <a:srgbClr val="C9D1D9"/>
                </a:solidFill>
                <a:effectLst/>
                <a:latin typeface="-apple-system"/>
              </a:rPr>
              <a:t>() znajdującą się w klasie AES, tak aby szyfrowała ona wybranym algorytmem AES otrzymany na wejściu ciąg znaków (</a:t>
            </a:r>
            <a:r>
              <a:rPr lang="pl-PL" sz="1200" b="0" i="0" dirty="0" err="1">
                <a:solidFill>
                  <a:srgbClr val="C9D1D9"/>
                </a:solidFill>
                <a:effectLst/>
                <a:latin typeface="-apple-system"/>
              </a:rPr>
              <a:t>inputString</a:t>
            </a:r>
            <a:r>
              <a:rPr lang="pl-PL" sz="1200" b="0" i="0" dirty="0">
                <a:solidFill>
                  <a:srgbClr val="C9D1D9"/>
                </a:solidFill>
                <a:effectLst/>
                <a:latin typeface="-apple-system"/>
              </a:rPr>
              <a:t>).</a:t>
            </a:r>
            <a:endParaRPr lang="pl-PL" sz="1200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320D5-6892-450D-B8E0-377A8AE75D59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3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1" y="1122350"/>
            <a:ext cx="9144000" cy="2387333"/>
          </a:xfrm>
          <a:prstGeom prst="rect">
            <a:avLst/>
          </a:prstGeom>
        </p:spPr>
        <p:txBody>
          <a:bodyPr anchor="b"/>
          <a:lstStyle>
            <a:lvl1pPr algn="ctr">
              <a:defRPr sz="5446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1" y="3601891"/>
            <a:ext cx="9144000" cy="16554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78"/>
            </a:lvl1pPr>
            <a:lvl2pPr marL="414955" indent="0" algn="ctr">
              <a:buNone/>
              <a:defRPr sz="1815"/>
            </a:lvl2pPr>
            <a:lvl3pPr marL="829909" indent="0" algn="ctr">
              <a:buNone/>
              <a:defRPr sz="1634"/>
            </a:lvl3pPr>
            <a:lvl4pPr marL="1244864" indent="0" algn="ctr">
              <a:buNone/>
              <a:defRPr sz="1452"/>
            </a:lvl4pPr>
            <a:lvl5pPr marL="1659819" indent="0" algn="ctr">
              <a:buNone/>
              <a:defRPr sz="1452"/>
            </a:lvl5pPr>
            <a:lvl6pPr marL="2074774" indent="0" algn="ctr">
              <a:buNone/>
              <a:defRPr sz="1452"/>
            </a:lvl6pPr>
            <a:lvl7pPr marL="2489728" indent="0" algn="ctr">
              <a:buNone/>
              <a:defRPr sz="1452"/>
            </a:lvl7pPr>
            <a:lvl8pPr marL="2904683" indent="0" algn="ctr">
              <a:buNone/>
              <a:defRPr sz="1452"/>
            </a:lvl8pPr>
            <a:lvl9pPr marL="3319638" indent="0" algn="ctr">
              <a:buNone/>
              <a:defRPr sz="1452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737CDA-EE26-4E68-9945-63FFCB42DC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AB497-1B63-43DC-B1F3-199B7FC87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810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017" y="364512"/>
            <a:ext cx="10513969" cy="1325496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9017" y="1825439"/>
            <a:ext cx="10513969" cy="43510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BA81A5-6936-48A0-AE09-7231BF878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AB497-1B63-43DC-B1F3-199B7FC87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08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5400" y="364512"/>
            <a:ext cx="2627586" cy="5812011"/>
          </a:xfrm>
          <a:prstGeom prst="rect">
            <a:avLst/>
          </a:prstGeo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9016" y="364512"/>
            <a:ext cx="7712419" cy="58120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A34B58-FFFD-49D8-83A5-BABAEB947D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AB497-1B63-43DC-B1F3-199B7FC87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046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1" y="1122350"/>
            <a:ext cx="9144000" cy="2387333"/>
          </a:xfrm>
        </p:spPr>
        <p:txBody>
          <a:bodyPr anchor="b"/>
          <a:lstStyle>
            <a:lvl1pPr algn="ctr">
              <a:defRPr sz="5446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1" y="3601891"/>
            <a:ext cx="9144000" cy="1655429"/>
          </a:xfrm>
        </p:spPr>
        <p:txBody>
          <a:bodyPr/>
          <a:lstStyle>
            <a:lvl1pPr marL="0" indent="0" algn="ctr">
              <a:buNone/>
              <a:defRPr sz="2178"/>
            </a:lvl1pPr>
            <a:lvl2pPr marL="414955" indent="0" algn="ctr">
              <a:buNone/>
              <a:defRPr sz="1815"/>
            </a:lvl2pPr>
            <a:lvl3pPr marL="829909" indent="0" algn="ctr">
              <a:buNone/>
              <a:defRPr sz="1634"/>
            </a:lvl3pPr>
            <a:lvl4pPr marL="1244864" indent="0" algn="ctr">
              <a:buNone/>
              <a:defRPr sz="1452"/>
            </a:lvl4pPr>
            <a:lvl5pPr marL="1659819" indent="0" algn="ctr">
              <a:buNone/>
              <a:defRPr sz="1452"/>
            </a:lvl5pPr>
            <a:lvl6pPr marL="2074774" indent="0" algn="ctr">
              <a:buNone/>
              <a:defRPr sz="1452"/>
            </a:lvl6pPr>
            <a:lvl7pPr marL="2489728" indent="0" algn="ctr">
              <a:buNone/>
              <a:defRPr sz="1452"/>
            </a:lvl7pPr>
            <a:lvl8pPr marL="2904683" indent="0" algn="ctr">
              <a:buNone/>
              <a:defRPr sz="1452"/>
            </a:lvl8pPr>
            <a:lvl9pPr marL="3319638" indent="0" algn="ctr">
              <a:buNone/>
              <a:defRPr sz="1452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F92C34-1422-4499-9A5A-70C40BAE17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B31AE-B01A-4D0D-BA19-FB1025570280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322760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F2D9E-3CFF-48B3-A30E-1852F6877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62F54-B6AD-4EA6-A3C7-BA28F580D5F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794624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767" y="1710178"/>
            <a:ext cx="10515781" cy="2852697"/>
          </a:xfrm>
        </p:spPr>
        <p:txBody>
          <a:bodyPr anchor="b"/>
          <a:lstStyle>
            <a:lvl1pPr>
              <a:defRPr sz="5446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767" y="4588810"/>
            <a:ext cx="10515781" cy="1501268"/>
          </a:xfrm>
        </p:spPr>
        <p:txBody>
          <a:bodyPr/>
          <a:lstStyle>
            <a:lvl1pPr marL="0" indent="0">
              <a:buNone/>
              <a:defRPr sz="2178"/>
            </a:lvl1pPr>
            <a:lvl2pPr marL="414955" indent="0">
              <a:buNone/>
              <a:defRPr sz="1815"/>
            </a:lvl2pPr>
            <a:lvl3pPr marL="829909" indent="0">
              <a:buNone/>
              <a:defRPr sz="1634"/>
            </a:lvl3pPr>
            <a:lvl4pPr marL="1244864" indent="0">
              <a:buNone/>
              <a:defRPr sz="1452"/>
            </a:lvl4pPr>
            <a:lvl5pPr marL="1659819" indent="0">
              <a:buNone/>
              <a:defRPr sz="1452"/>
            </a:lvl5pPr>
            <a:lvl6pPr marL="2074774" indent="0">
              <a:buNone/>
              <a:defRPr sz="1452"/>
            </a:lvl6pPr>
            <a:lvl7pPr marL="2489728" indent="0">
              <a:buNone/>
              <a:defRPr sz="1452"/>
            </a:lvl7pPr>
            <a:lvl8pPr marL="2904683" indent="0">
              <a:buNone/>
              <a:defRPr sz="1452"/>
            </a:lvl8pPr>
            <a:lvl9pPr marL="3319638" indent="0">
              <a:buNone/>
              <a:defRPr sz="145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926D4-D720-423D-9CF1-C002BA9BEB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2F6218-607D-4914-A46F-144160D2EE2D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236097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915126" y="1982481"/>
            <a:ext cx="5097517" cy="411912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6607" y="1982481"/>
            <a:ext cx="5099329" cy="411912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92507CE-B336-4627-840F-C0A34A875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7A065-F10D-4FEB-8949-009D89A8EEFE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675061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016" y="364512"/>
            <a:ext cx="10515781" cy="1325496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016" y="1681363"/>
            <a:ext cx="5159129" cy="824113"/>
          </a:xfrm>
        </p:spPr>
        <p:txBody>
          <a:bodyPr anchor="b"/>
          <a:lstStyle>
            <a:lvl1pPr marL="0" indent="0">
              <a:buNone/>
              <a:defRPr sz="2178" b="1"/>
            </a:lvl1pPr>
            <a:lvl2pPr marL="414955" indent="0">
              <a:buNone/>
              <a:defRPr sz="1815" b="1"/>
            </a:lvl2pPr>
            <a:lvl3pPr marL="829909" indent="0">
              <a:buNone/>
              <a:defRPr sz="1634" b="1"/>
            </a:lvl3pPr>
            <a:lvl4pPr marL="1244864" indent="0">
              <a:buNone/>
              <a:defRPr sz="1452" b="1"/>
            </a:lvl4pPr>
            <a:lvl5pPr marL="1659819" indent="0">
              <a:buNone/>
              <a:defRPr sz="1452" b="1"/>
            </a:lvl5pPr>
            <a:lvl6pPr marL="2074774" indent="0">
              <a:buNone/>
              <a:defRPr sz="1452" b="1"/>
            </a:lvl6pPr>
            <a:lvl7pPr marL="2489728" indent="0">
              <a:buNone/>
              <a:defRPr sz="1452" b="1"/>
            </a:lvl7pPr>
            <a:lvl8pPr marL="2904683" indent="0">
              <a:buNone/>
              <a:defRPr sz="1452" b="1"/>
            </a:lvl8pPr>
            <a:lvl9pPr marL="3319638" indent="0">
              <a:buNone/>
              <a:defRPr sz="1452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016" y="2505476"/>
            <a:ext cx="5159129" cy="36840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110" y="1681363"/>
            <a:ext cx="5182687" cy="824113"/>
          </a:xfrm>
        </p:spPr>
        <p:txBody>
          <a:bodyPr anchor="b"/>
          <a:lstStyle>
            <a:lvl1pPr marL="0" indent="0">
              <a:buNone/>
              <a:defRPr sz="2178" b="1"/>
            </a:lvl1pPr>
            <a:lvl2pPr marL="414955" indent="0">
              <a:buNone/>
              <a:defRPr sz="1815" b="1"/>
            </a:lvl2pPr>
            <a:lvl3pPr marL="829909" indent="0">
              <a:buNone/>
              <a:defRPr sz="1634" b="1"/>
            </a:lvl3pPr>
            <a:lvl4pPr marL="1244864" indent="0">
              <a:buNone/>
              <a:defRPr sz="1452" b="1"/>
            </a:lvl4pPr>
            <a:lvl5pPr marL="1659819" indent="0">
              <a:buNone/>
              <a:defRPr sz="1452" b="1"/>
            </a:lvl5pPr>
            <a:lvl6pPr marL="2074774" indent="0">
              <a:buNone/>
              <a:defRPr sz="1452" b="1"/>
            </a:lvl6pPr>
            <a:lvl7pPr marL="2489728" indent="0">
              <a:buNone/>
              <a:defRPr sz="1452" b="1"/>
            </a:lvl7pPr>
            <a:lvl8pPr marL="2904683" indent="0">
              <a:buNone/>
              <a:defRPr sz="1452" b="1"/>
            </a:lvl8pPr>
            <a:lvl9pPr marL="3319638" indent="0">
              <a:buNone/>
              <a:defRPr sz="1452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110" y="2505476"/>
            <a:ext cx="5182687" cy="36840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395B23C-50C3-4552-94ED-9939D44D5F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DFB9E-F598-472D-8A4E-76F6AB3B405A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844551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FE491F-FC8E-408D-AE55-71AFAA5C4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ED1DF-8DC0-4898-B122-265A3E94D1F5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072481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CA6AE5A-E872-4A59-AF10-9B03F1B5A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FDE2DD-BEA8-4862-BE6A-3D87212D5502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552456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016" y="456720"/>
            <a:ext cx="3932319" cy="1600680"/>
          </a:xfrm>
        </p:spPr>
        <p:txBody>
          <a:bodyPr anchor="b"/>
          <a:lstStyle>
            <a:lvl1pPr>
              <a:defRPr sz="2904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2688" y="986919"/>
            <a:ext cx="6172109" cy="4874078"/>
          </a:xfrm>
        </p:spPr>
        <p:txBody>
          <a:bodyPr/>
          <a:lstStyle>
            <a:lvl1pPr>
              <a:defRPr sz="2904"/>
            </a:lvl1pPr>
            <a:lvl2pPr>
              <a:defRPr sz="2541"/>
            </a:lvl2pPr>
            <a:lvl3pPr>
              <a:defRPr sz="2178"/>
            </a:lvl3pPr>
            <a:lvl4pPr>
              <a:defRPr sz="1815"/>
            </a:lvl4pPr>
            <a:lvl5pPr>
              <a:defRPr sz="1815"/>
            </a:lvl5pPr>
            <a:lvl6pPr>
              <a:defRPr sz="1815"/>
            </a:lvl6pPr>
            <a:lvl7pPr>
              <a:defRPr sz="1815"/>
            </a:lvl7pPr>
            <a:lvl8pPr>
              <a:defRPr sz="1815"/>
            </a:lvl8pPr>
            <a:lvl9pPr>
              <a:defRPr sz="181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016" y="2057401"/>
            <a:ext cx="3932319" cy="3812241"/>
          </a:xfrm>
        </p:spPr>
        <p:txBody>
          <a:bodyPr/>
          <a:lstStyle>
            <a:lvl1pPr marL="0" indent="0">
              <a:buNone/>
              <a:defRPr sz="1452"/>
            </a:lvl1pPr>
            <a:lvl2pPr marL="414955" indent="0">
              <a:buNone/>
              <a:defRPr sz="1271"/>
            </a:lvl2pPr>
            <a:lvl3pPr marL="829909" indent="0">
              <a:buNone/>
              <a:defRPr sz="1089"/>
            </a:lvl3pPr>
            <a:lvl4pPr marL="1244864" indent="0">
              <a:buNone/>
              <a:defRPr sz="908"/>
            </a:lvl4pPr>
            <a:lvl5pPr marL="1659819" indent="0">
              <a:buNone/>
              <a:defRPr sz="908"/>
            </a:lvl5pPr>
            <a:lvl6pPr marL="2074774" indent="0">
              <a:buNone/>
              <a:defRPr sz="908"/>
            </a:lvl6pPr>
            <a:lvl7pPr marL="2489728" indent="0">
              <a:buNone/>
              <a:defRPr sz="908"/>
            </a:lvl7pPr>
            <a:lvl8pPr marL="2904683" indent="0">
              <a:buNone/>
              <a:defRPr sz="908"/>
            </a:lvl8pPr>
            <a:lvl9pPr marL="3319638" indent="0">
              <a:buNone/>
              <a:defRPr sz="90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E3914C-FDB1-4DC2-9364-4FF4A2D96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61D575-2A60-4618-9972-AEFCD7A37DAF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99989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017" y="364512"/>
            <a:ext cx="10513969" cy="1325496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9017" y="1825439"/>
            <a:ext cx="10513969" cy="43510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1B3372-40D2-4655-8CEB-EADABBA2EC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AB497-1B63-43DC-B1F3-199B7FC87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4745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016" y="456720"/>
            <a:ext cx="3932319" cy="1600680"/>
          </a:xfrm>
        </p:spPr>
        <p:txBody>
          <a:bodyPr anchor="b"/>
          <a:lstStyle>
            <a:lvl1pPr>
              <a:defRPr sz="2904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2688" y="986919"/>
            <a:ext cx="6172109" cy="4874078"/>
          </a:xfrm>
        </p:spPr>
        <p:txBody>
          <a:bodyPr/>
          <a:lstStyle>
            <a:lvl1pPr marL="0" indent="0">
              <a:buNone/>
              <a:defRPr sz="2904"/>
            </a:lvl1pPr>
            <a:lvl2pPr marL="414955" indent="0">
              <a:buNone/>
              <a:defRPr sz="2541"/>
            </a:lvl2pPr>
            <a:lvl3pPr marL="829909" indent="0">
              <a:buNone/>
              <a:defRPr sz="2178"/>
            </a:lvl3pPr>
            <a:lvl4pPr marL="1244864" indent="0">
              <a:buNone/>
              <a:defRPr sz="1815"/>
            </a:lvl4pPr>
            <a:lvl5pPr marL="1659819" indent="0">
              <a:buNone/>
              <a:defRPr sz="1815"/>
            </a:lvl5pPr>
            <a:lvl6pPr marL="2074774" indent="0">
              <a:buNone/>
              <a:defRPr sz="1815"/>
            </a:lvl6pPr>
            <a:lvl7pPr marL="2489728" indent="0">
              <a:buNone/>
              <a:defRPr sz="1815"/>
            </a:lvl7pPr>
            <a:lvl8pPr marL="2904683" indent="0">
              <a:buNone/>
              <a:defRPr sz="1815"/>
            </a:lvl8pPr>
            <a:lvl9pPr marL="3319638" indent="0">
              <a:buNone/>
              <a:defRPr sz="1815"/>
            </a:lvl9pPr>
          </a:lstStyle>
          <a:p>
            <a:pPr lvl="0"/>
            <a:r>
              <a:rPr lang="pl-PL" noProof="0">
                <a:sym typeface="Arial" panose="020B0604020202020204" pitchFamily="34" charset="0"/>
              </a:rPr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016" y="2057401"/>
            <a:ext cx="3932319" cy="3812241"/>
          </a:xfrm>
        </p:spPr>
        <p:txBody>
          <a:bodyPr/>
          <a:lstStyle>
            <a:lvl1pPr marL="0" indent="0">
              <a:buNone/>
              <a:defRPr sz="1452"/>
            </a:lvl1pPr>
            <a:lvl2pPr marL="414955" indent="0">
              <a:buNone/>
              <a:defRPr sz="1271"/>
            </a:lvl2pPr>
            <a:lvl3pPr marL="829909" indent="0">
              <a:buNone/>
              <a:defRPr sz="1089"/>
            </a:lvl3pPr>
            <a:lvl4pPr marL="1244864" indent="0">
              <a:buNone/>
              <a:defRPr sz="908"/>
            </a:lvl4pPr>
            <a:lvl5pPr marL="1659819" indent="0">
              <a:buNone/>
              <a:defRPr sz="908"/>
            </a:lvl5pPr>
            <a:lvl6pPr marL="2074774" indent="0">
              <a:buNone/>
              <a:defRPr sz="908"/>
            </a:lvl6pPr>
            <a:lvl7pPr marL="2489728" indent="0">
              <a:buNone/>
              <a:defRPr sz="908"/>
            </a:lvl7pPr>
            <a:lvl8pPr marL="2904683" indent="0">
              <a:buNone/>
              <a:defRPr sz="908"/>
            </a:lvl8pPr>
            <a:lvl9pPr marL="3319638" indent="0">
              <a:buNone/>
              <a:defRPr sz="90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B15F20-2C43-44F9-81BE-71E08B6196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7D0AA-F253-4F47-843B-A2415F3DCA56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762601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20530-1026-4440-B5ED-8A08077BF4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31D9F-E60C-4539-AF9F-B0A112CE0F03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635633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694593" y="609440"/>
            <a:ext cx="2591344" cy="549216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15126" y="609440"/>
            <a:ext cx="7605502" cy="549216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3788E-15E9-4242-BD6D-FF4FF0EB0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230B69-19AB-486E-A980-1EE17E9EF16C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423947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5EB31AE-B01A-4D0D-BA19-FB1025570280}" type="slidenum">
              <a:rPr lang="en-US" altLang="pl-PL" smtClean="0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618761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2F54-B6AD-4EA6-A3C7-BA28F580D5F7}" type="slidenum">
              <a:rPr lang="en-US" altLang="pl-PL" smtClean="0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4091893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6218-607D-4914-A46F-144160D2EE2D}" type="slidenum">
              <a:rPr lang="en-US" altLang="pl-PL" smtClean="0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156483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A065-F10D-4FEB-8949-009D89A8EEFE}" type="slidenum">
              <a:rPr lang="en-US" altLang="pl-PL" smtClean="0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360642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DFB9E-F598-472D-8A4E-76F6AB3B405A}" type="slidenum">
              <a:rPr lang="en-US" altLang="pl-PL" smtClean="0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700812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D1DF-8DC0-4898-B122-265A3E94D1F5}" type="slidenum">
              <a:rPr lang="en-US" altLang="pl-PL" smtClean="0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1030669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E2DD-BEA8-4862-BE6A-3D87212D5502}" type="slidenum">
              <a:rPr lang="en-US" altLang="pl-PL" smtClean="0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82192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767" y="1710178"/>
            <a:ext cx="10515781" cy="2852697"/>
          </a:xfrm>
          <a:prstGeom prst="rect">
            <a:avLst/>
          </a:prstGeom>
        </p:spPr>
        <p:txBody>
          <a:bodyPr anchor="b"/>
          <a:lstStyle>
            <a:lvl1pPr>
              <a:defRPr sz="5446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767" y="4588810"/>
            <a:ext cx="10515781" cy="15012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78"/>
            </a:lvl1pPr>
            <a:lvl2pPr marL="414955" indent="0">
              <a:buNone/>
              <a:defRPr sz="1815"/>
            </a:lvl2pPr>
            <a:lvl3pPr marL="829909" indent="0">
              <a:buNone/>
              <a:defRPr sz="1634"/>
            </a:lvl3pPr>
            <a:lvl4pPr marL="1244864" indent="0">
              <a:buNone/>
              <a:defRPr sz="1452"/>
            </a:lvl4pPr>
            <a:lvl5pPr marL="1659819" indent="0">
              <a:buNone/>
              <a:defRPr sz="1452"/>
            </a:lvl5pPr>
            <a:lvl6pPr marL="2074774" indent="0">
              <a:buNone/>
              <a:defRPr sz="1452"/>
            </a:lvl6pPr>
            <a:lvl7pPr marL="2489728" indent="0">
              <a:buNone/>
              <a:defRPr sz="1452"/>
            </a:lvl7pPr>
            <a:lvl8pPr marL="2904683" indent="0">
              <a:buNone/>
              <a:defRPr sz="1452"/>
            </a:lvl8pPr>
            <a:lvl9pPr marL="3319638" indent="0">
              <a:buNone/>
              <a:defRPr sz="145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2D0886-5CE1-4B32-BE7A-AF616E57A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AB497-1B63-43DC-B1F3-199B7FC87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7161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75-2A60-4618-9972-AEFCD7A37DAF}" type="slidenum">
              <a:rPr lang="en-US" altLang="pl-PL" smtClean="0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959938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D0AA-F253-4F47-843B-A2415F3DCA56}" type="slidenum">
              <a:rPr lang="en-US" altLang="pl-PL" smtClean="0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4854606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882C-4B14-4633-B307-B402E8100179}" type="slidenum">
              <a:rPr lang="en-US" altLang="pl-PL" smtClean="0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2137556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882C-4B14-4633-B307-B402E8100179}" type="slidenum">
              <a:rPr lang="en-US" altLang="pl-PL" smtClean="0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043305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882C-4B14-4633-B307-B402E8100179}" type="slidenum">
              <a:rPr lang="en-US" altLang="pl-PL" smtClean="0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579676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882C-4B14-4633-B307-B402E8100179}" type="slidenum">
              <a:rPr lang="en-US" altLang="pl-PL" smtClean="0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2580095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882C-4B14-4633-B307-B402E8100179}" type="slidenum">
              <a:rPr lang="en-US" altLang="pl-PL" smtClean="0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771579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882C-4B14-4633-B307-B402E8100179}" type="slidenum">
              <a:rPr lang="en-US" altLang="pl-PL" smtClean="0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5168718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1D9F-E60C-4539-AF9F-B0A112CE0F03}" type="slidenum">
              <a:rPr lang="en-US" altLang="pl-PL" smtClean="0"/>
              <a:pPr/>
              <a:t>‹#›</a:t>
            </a:fld>
            <a:endParaRPr lang="en-US" altLang="pl-P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520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0B69-19AB-486E-A980-1EE17E9EF16C}" type="slidenum">
              <a:rPr lang="en-US" altLang="pl-PL" smtClean="0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416834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017" y="364512"/>
            <a:ext cx="10513969" cy="1325496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9017" y="1825439"/>
            <a:ext cx="5170002" cy="43510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2982" y="1825439"/>
            <a:ext cx="5170003" cy="43510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AF50F2-76E2-46A7-B0EC-E72D2CC13C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AB497-1B63-43DC-B1F3-199B7FC87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097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016" y="364512"/>
            <a:ext cx="10515781" cy="1325496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016" y="1681363"/>
            <a:ext cx="5159129" cy="8241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78" b="1"/>
            </a:lvl1pPr>
            <a:lvl2pPr marL="414955" indent="0">
              <a:buNone/>
              <a:defRPr sz="1815" b="1"/>
            </a:lvl2pPr>
            <a:lvl3pPr marL="829909" indent="0">
              <a:buNone/>
              <a:defRPr sz="1634" b="1"/>
            </a:lvl3pPr>
            <a:lvl4pPr marL="1244864" indent="0">
              <a:buNone/>
              <a:defRPr sz="1452" b="1"/>
            </a:lvl4pPr>
            <a:lvl5pPr marL="1659819" indent="0">
              <a:buNone/>
              <a:defRPr sz="1452" b="1"/>
            </a:lvl5pPr>
            <a:lvl6pPr marL="2074774" indent="0">
              <a:buNone/>
              <a:defRPr sz="1452" b="1"/>
            </a:lvl6pPr>
            <a:lvl7pPr marL="2489728" indent="0">
              <a:buNone/>
              <a:defRPr sz="1452" b="1"/>
            </a:lvl7pPr>
            <a:lvl8pPr marL="2904683" indent="0">
              <a:buNone/>
              <a:defRPr sz="1452" b="1"/>
            </a:lvl8pPr>
            <a:lvl9pPr marL="3319638" indent="0">
              <a:buNone/>
              <a:defRPr sz="1452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016" y="2505476"/>
            <a:ext cx="5159129" cy="3684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110" y="1681363"/>
            <a:ext cx="5182687" cy="8241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78" b="1"/>
            </a:lvl1pPr>
            <a:lvl2pPr marL="414955" indent="0">
              <a:buNone/>
              <a:defRPr sz="1815" b="1"/>
            </a:lvl2pPr>
            <a:lvl3pPr marL="829909" indent="0">
              <a:buNone/>
              <a:defRPr sz="1634" b="1"/>
            </a:lvl3pPr>
            <a:lvl4pPr marL="1244864" indent="0">
              <a:buNone/>
              <a:defRPr sz="1452" b="1"/>
            </a:lvl4pPr>
            <a:lvl5pPr marL="1659819" indent="0">
              <a:buNone/>
              <a:defRPr sz="1452" b="1"/>
            </a:lvl5pPr>
            <a:lvl6pPr marL="2074774" indent="0">
              <a:buNone/>
              <a:defRPr sz="1452" b="1"/>
            </a:lvl6pPr>
            <a:lvl7pPr marL="2489728" indent="0">
              <a:buNone/>
              <a:defRPr sz="1452" b="1"/>
            </a:lvl7pPr>
            <a:lvl8pPr marL="2904683" indent="0">
              <a:buNone/>
              <a:defRPr sz="1452" b="1"/>
            </a:lvl8pPr>
            <a:lvl9pPr marL="3319638" indent="0">
              <a:buNone/>
              <a:defRPr sz="1452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110" y="2505476"/>
            <a:ext cx="5182687" cy="3684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8974FA2-15FD-4F29-A0B8-1FB9B3E126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AB497-1B63-43DC-B1F3-199B7FC87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223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017" y="364512"/>
            <a:ext cx="10513969" cy="1325496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633B0A7-6DDF-41EC-B672-02920D61D1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AB497-1B63-43DC-B1F3-199B7FC87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582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7F623F-58C1-4426-A2CB-F7BCB1F8C3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AB497-1B63-43DC-B1F3-199B7FC87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25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016" y="456720"/>
            <a:ext cx="3932319" cy="1600680"/>
          </a:xfrm>
          <a:prstGeom prst="rect">
            <a:avLst/>
          </a:prstGeom>
        </p:spPr>
        <p:txBody>
          <a:bodyPr anchor="b"/>
          <a:lstStyle>
            <a:lvl1pPr>
              <a:defRPr sz="2904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2688" y="986919"/>
            <a:ext cx="6172109" cy="4874078"/>
          </a:xfrm>
          <a:prstGeom prst="rect">
            <a:avLst/>
          </a:prstGeom>
        </p:spPr>
        <p:txBody>
          <a:bodyPr/>
          <a:lstStyle>
            <a:lvl1pPr>
              <a:defRPr sz="2904"/>
            </a:lvl1pPr>
            <a:lvl2pPr>
              <a:defRPr sz="2541"/>
            </a:lvl2pPr>
            <a:lvl3pPr>
              <a:defRPr sz="2178"/>
            </a:lvl3pPr>
            <a:lvl4pPr>
              <a:defRPr sz="1815"/>
            </a:lvl4pPr>
            <a:lvl5pPr>
              <a:defRPr sz="1815"/>
            </a:lvl5pPr>
            <a:lvl6pPr>
              <a:defRPr sz="1815"/>
            </a:lvl6pPr>
            <a:lvl7pPr>
              <a:defRPr sz="1815"/>
            </a:lvl7pPr>
            <a:lvl8pPr>
              <a:defRPr sz="1815"/>
            </a:lvl8pPr>
            <a:lvl9pPr>
              <a:defRPr sz="181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016" y="2057401"/>
            <a:ext cx="3932319" cy="3812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52"/>
            </a:lvl1pPr>
            <a:lvl2pPr marL="414955" indent="0">
              <a:buNone/>
              <a:defRPr sz="1271"/>
            </a:lvl2pPr>
            <a:lvl3pPr marL="829909" indent="0">
              <a:buNone/>
              <a:defRPr sz="1089"/>
            </a:lvl3pPr>
            <a:lvl4pPr marL="1244864" indent="0">
              <a:buNone/>
              <a:defRPr sz="908"/>
            </a:lvl4pPr>
            <a:lvl5pPr marL="1659819" indent="0">
              <a:buNone/>
              <a:defRPr sz="908"/>
            </a:lvl5pPr>
            <a:lvl6pPr marL="2074774" indent="0">
              <a:buNone/>
              <a:defRPr sz="908"/>
            </a:lvl6pPr>
            <a:lvl7pPr marL="2489728" indent="0">
              <a:buNone/>
              <a:defRPr sz="908"/>
            </a:lvl7pPr>
            <a:lvl8pPr marL="2904683" indent="0">
              <a:buNone/>
              <a:defRPr sz="908"/>
            </a:lvl8pPr>
            <a:lvl9pPr marL="3319638" indent="0">
              <a:buNone/>
              <a:defRPr sz="90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9FDEA0-B5B9-44FD-8AD3-E1A15266D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AB497-1B63-43DC-B1F3-199B7FC87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084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016" y="456720"/>
            <a:ext cx="3932319" cy="1600680"/>
          </a:xfrm>
          <a:prstGeom prst="rect">
            <a:avLst/>
          </a:prstGeom>
        </p:spPr>
        <p:txBody>
          <a:bodyPr anchor="b"/>
          <a:lstStyle>
            <a:lvl1pPr>
              <a:defRPr sz="2904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2688" y="986919"/>
            <a:ext cx="6172109" cy="4874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04"/>
            </a:lvl1pPr>
            <a:lvl2pPr marL="414955" indent="0">
              <a:buNone/>
              <a:defRPr sz="2541"/>
            </a:lvl2pPr>
            <a:lvl3pPr marL="829909" indent="0">
              <a:buNone/>
              <a:defRPr sz="2178"/>
            </a:lvl3pPr>
            <a:lvl4pPr marL="1244864" indent="0">
              <a:buNone/>
              <a:defRPr sz="1815"/>
            </a:lvl4pPr>
            <a:lvl5pPr marL="1659819" indent="0">
              <a:buNone/>
              <a:defRPr sz="1815"/>
            </a:lvl5pPr>
            <a:lvl6pPr marL="2074774" indent="0">
              <a:buNone/>
              <a:defRPr sz="1815"/>
            </a:lvl6pPr>
            <a:lvl7pPr marL="2489728" indent="0">
              <a:buNone/>
              <a:defRPr sz="1815"/>
            </a:lvl7pPr>
            <a:lvl8pPr marL="2904683" indent="0">
              <a:buNone/>
              <a:defRPr sz="1815"/>
            </a:lvl8pPr>
            <a:lvl9pPr marL="3319638" indent="0">
              <a:buNone/>
              <a:defRPr sz="1815"/>
            </a:lvl9pPr>
          </a:lstStyle>
          <a:p>
            <a:pPr lvl="0"/>
            <a:r>
              <a:rPr lang="pl-PL" noProof="0">
                <a:sym typeface="Arial" panose="020B0604020202020204" pitchFamily="34" charset="0"/>
              </a:rPr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016" y="2057401"/>
            <a:ext cx="3932319" cy="3812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52"/>
            </a:lvl1pPr>
            <a:lvl2pPr marL="414955" indent="0">
              <a:buNone/>
              <a:defRPr sz="1271"/>
            </a:lvl2pPr>
            <a:lvl3pPr marL="829909" indent="0">
              <a:buNone/>
              <a:defRPr sz="1089"/>
            </a:lvl3pPr>
            <a:lvl4pPr marL="1244864" indent="0">
              <a:buNone/>
              <a:defRPr sz="908"/>
            </a:lvl4pPr>
            <a:lvl5pPr marL="1659819" indent="0">
              <a:buNone/>
              <a:defRPr sz="908"/>
            </a:lvl5pPr>
            <a:lvl6pPr marL="2074774" indent="0">
              <a:buNone/>
              <a:defRPr sz="908"/>
            </a:lvl6pPr>
            <a:lvl7pPr marL="2489728" indent="0">
              <a:buNone/>
              <a:defRPr sz="908"/>
            </a:lvl7pPr>
            <a:lvl8pPr marL="2904683" indent="0">
              <a:buNone/>
              <a:defRPr sz="908"/>
            </a:lvl8pPr>
            <a:lvl9pPr marL="3319638" indent="0">
              <a:buNone/>
              <a:defRPr sz="90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B1DA624-A85B-474F-894C-017765869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AB497-1B63-43DC-B1F3-199B7FC87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50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5CBDF602-C90A-4132-8020-537411FA2E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10892705" y="6254324"/>
            <a:ext cx="393231" cy="29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2144" tIns="52144" rIns="52144" bIns="52144" numCol="1" anchor="t" anchorCtr="0" compatLnSpc="1">
            <a:prstTxWarp prst="textNoShape">
              <a:avLst/>
            </a:prstTxWarp>
          </a:bodyPr>
          <a:lstStyle>
            <a:lvl1pPr algn="r" defTabSz="946616" eaLnBrk="1">
              <a:defRPr sz="1452"/>
            </a:lvl1pPr>
          </a:lstStyle>
          <a:p>
            <a:fld id="{BABAB497-1B63-43DC-B1F3-199B7FC87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254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46616" rtl="0" eaLnBrk="1" fontAlgn="base" hangingPunct="1">
        <a:spcBef>
          <a:spcPct val="0"/>
        </a:spcBef>
        <a:spcAft>
          <a:spcPct val="0"/>
        </a:spcAft>
        <a:defRPr sz="4538" kern="1200">
          <a:solidFill>
            <a:srgbClr val="000000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defTabSz="946616" rtl="0" eaLnBrk="1" fontAlgn="base" hangingPunct="1">
        <a:spcBef>
          <a:spcPct val="0"/>
        </a:spcBef>
        <a:spcAft>
          <a:spcPct val="0"/>
        </a:spcAft>
        <a:defRPr sz="4538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defTabSz="946616" rtl="0" eaLnBrk="1" fontAlgn="base" hangingPunct="1">
        <a:spcBef>
          <a:spcPct val="0"/>
        </a:spcBef>
        <a:spcAft>
          <a:spcPct val="0"/>
        </a:spcAft>
        <a:defRPr sz="4538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defTabSz="946616" rtl="0" eaLnBrk="1" fontAlgn="base" hangingPunct="1">
        <a:spcBef>
          <a:spcPct val="0"/>
        </a:spcBef>
        <a:spcAft>
          <a:spcPct val="0"/>
        </a:spcAft>
        <a:defRPr sz="4538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defTabSz="946616" rtl="0" eaLnBrk="1" fontAlgn="base" hangingPunct="1">
        <a:spcBef>
          <a:spcPct val="0"/>
        </a:spcBef>
        <a:spcAft>
          <a:spcPct val="0"/>
        </a:spcAft>
        <a:defRPr sz="4538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14955" algn="ctr" defTabSz="946616" rtl="0" eaLnBrk="1" fontAlgn="base" hangingPunct="1">
        <a:spcBef>
          <a:spcPct val="0"/>
        </a:spcBef>
        <a:spcAft>
          <a:spcPct val="0"/>
        </a:spcAft>
        <a:defRPr sz="4538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829909" algn="ctr" defTabSz="946616" rtl="0" eaLnBrk="1" fontAlgn="base" hangingPunct="1">
        <a:spcBef>
          <a:spcPct val="0"/>
        </a:spcBef>
        <a:spcAft>
          <a:spcPct val="0"/>
        </a:spcAft>
        <a:defRPr sz="4538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244864" algn="ctr" defTabSz="946616" rtl="0" eaLnBrk="1" fontAlgn="base" hangingPunct="1">
        <a:spcBef>
          <a:spcPct val="0"/>
        </a:spcBef>
        <a:spcAft>
          <a:spcPct val="0"/>
        </a:spcAft>
        <a:defRPr sz="4538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659819" algn="ctr" defTabSz="946616" rtl="0" eaLnBrk="1" fontAlgn="base" hangingPunct="1">
        <a:spcBef>
          <a:spcPct val="0"/>
        </a:spcBef>
        <a:spcAft>
          <a:spcPct val="0"/>
        </a:spcAft>
        <a:defRPr sz="4538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54440" indent="-354440" algn="l" defTabSz="946616" rtl="0" eaLnBrk="1" fontAlgn="base" hangingPunct="1">
        <a:spcBef>
          <a:spcPts val="726"/>
        </a:spcBef>
        <a:spcAft>
          <a:spcPct val="0"/>
        </a:spcAft>
        <a:buSzPct val="100000"/>
        <a:buChar char="»"/>
        <a:defRPr sz="3267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805416" indent="-332829" algn="l" defTabSz="946616" rtl="0" eaLnBrk="1" fontAlgn="base" hangingPunct="1">
        <a:spcBef>
          <a:spcPts val="726"/>
        </a:spcBef>
        <a:spcAft>
          <a:spcPct val="0"/>
        </a:spcAft>
        <a:buSzPct val="100000"/>
        <a:buChar char="–"/>
        <a:defRPr sz="3267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260714" indent="-314098" algn="l" defTabSz="946616" rtl="0" eaLnBrk="1" fontAlgn="base" hangingPunct="1">
        <a:spcBef>
          <a:spcPts val="726"/>
        </a:spcBef>
        <a:spcAft>
          <a:spcPct val="0"/>
        </a:spcAft>
        <a:buSzPct val="100000"/>
        <a:buChar char="•"/>
        <a:defRPr sz="3267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790933" indent="-371730" algn="l" defTabSz="946616" rtl="0" eaLnBrk="1" fontAlgn="base" hangingPunct="1">
        <a:spcBef>
          <a:spcPts val="726"/>
        </a:spcBef>
        <a:spcAft>
          <a:spcPct val="0"/>
        </a:spcAft>
        <a:buSzPct val="100000"/>
        <a:buChar char="–"/>
        <a:defRPr sz="3267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365818" indent="-472587" algn="l" defTabSz="946616" rtl="0" eaLnBrk="1" fontAlgn="base" hangingPunct="1">
        <a:spcBef>
          <a:spcPts val="726"/>
        </a:spcBef>
        <a:spcAft>
          <a:spcPct val="0"/>
        </a:spcAft>
        <a:buSzPct val="100000"/>
        <a:buChar char="»"/>
        <a:defRPr sz="3267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282251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6pPr>
      <a:lvl7pPr marL="2697206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7pPr>
      <a:lvl8pPr marL="3112160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8pPr>
      <a:lvl9pPr marL="3527115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1pPr>
      <a:lvl2pPr marL="414955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2pPr>
      <a:lvl3pPr marL="829909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3pPr>
      <a:lvl4pPr marL="1244864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4pPr>
      <a:lvl5pPr marL="1659819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5pPr>
      <a:lvl6pPr marL="2074774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6pPr>
      <a:lvl7pPr marL="2489728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7pPr>
      <a:lvl8pPr marL="2904683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8pPr>
      <a:lvl9pPr marL="3319638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9E96A06-F4A6-4EEF-8D9C-B8CC0AB045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5126" y="609441"/>
            <a:ext cx="10370810" cy="114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2144" tIns="52144" rIns="52144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>
                <a:sym typeface="Arial" panose="020B0604020202020204" pitchFamily="34" charset="0"/>
              </a:rPr>
              <a:t>Kliknij, aby edytować styl</a:t>
            </a:r>
            <a:endParaRPr lang="en-US" altLang="pl-PL">
              <a:sym typeface="Arial" panose="020B0604020202020204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5B8902A7-D9B5-41B9-8CB7-7BCAAF5E7D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5126" y="1982481"/>
            <a:ext cx="10370810" cy="411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2144" tIns="52144" rIns="52144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>
                <a:sym typeface="Arial" panose="020B0604020202020204" pitchFamily="34" charset="0"/>
              </a:rPr>
              <a:t>Kliknij, aby edytować style wzorca tekstu</a:t>
            </a:r>
          </a:p>
          <a:p>
            <a:pPr lvl="1"/>
            <a:r>
              <a:rPr lang="pl-PL" altLang="pl-PL">
                <a:sym typeface="Arial" panose="020B0604020202020204" pitchFamily="34" charset="0"/>
              </a:rPr>
              <a:t>Drugi poziom</a:t>
            </a:r>
          </a:p>
          <a:p>
            <a:pPr lvl="2"/>
            <a:r>
              <a:rPr lang="pl-PL" altLang="pl-PL">
                <a:sym typeface="Arial" panose="020B0604020202020204" pitchFamily="34" charset="0"/>
              </a:rPr>
              <a:t>Trzeci poziom</a:t>
            </a:r>
          </a:p>
          <a:p>
            <a:pPr lvl="3"/>
            <a:r>
              <a:rPr lang="pl-PL" altLang="pl-PL">
                <a:sym typeface="Arial" panose="020B0604020202020204" pitchFamily="34" charset="0"/>
              </a:rPr>
              <a:t>Czwarty poziom</a:t>
            </a:r>
          </a:p>
          <a:p>
            <a:pPr lvl="4"/>
            <a:r>
              <a:rPr lang="pl-PL" altLang="pl-PL">
                <a:sym typeface="Arial" panose="020B0604020202020204" pitchFamily="34" charset="0"/>
              </a:rPr>
              <a:t>Piąty poziom</a:t>
            </a:r>
            <a:endParaRPr lang="en-US" altLang="pl-PL">
              <a:sym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6D81125-8173-4901-A121-BB6D31C3838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10892705" y="6254324"/>
            <a:ext cx="393231" cy="29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2144" tIns="52144" rIns="52144" bIns="52144" numCol="1" anchor="t" anchorCtr="0" compatLnSpc="1">
            <a:prstTxWarp prst="textNoShape">
              <a:avLst/>
            </a:prstTxWarp>
          </a:bodyPr>
          <a:lstStyle>
            <a:lvl1pPr algn="r" defTabSz="946616" eaLnBrk="1">
              <a:defRPr sz="1452"/>
            </a:lvl1pPr>
          </a:lstStyle>
          <a:p>
            <a:fld id="{D633882C-4B14-4633-B307-B402E8100179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5789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46616" rtl="0" eaLnBrk="1" fontAlgn="base" hangingPunct="1">
        <a:spcBef>
          <a:spcPct val="0"/>
        </a:spcBef>
        <a:spcAft>
          <a:spcPct val="0"/>
        </a:spcAft>
        <a:defRPr sz="4538" kern="1200">
          <a:solidFill>
            <a:srgbClr val="000000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defTabSz="946616" rtl="0" eaLnBrk="1" fontAlgn="base" hangingPunct="1">
        <a:spcBef>
          <a:spcPct val="0"/>
        </a:spcBef>
        <a:spcAft>
          <a:spcPct val="0"/>
        </a:spcAft>
        <a:defRPr sz="4538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defTabSz="946616" rtl="0" eaLnBrk="1" fontAlgn="base" hangingPunct="1">
        <a:spcBef>
          <a:spcPct val="0"/>
        </a:spcBef>
        <a:spcAft>
          <a:spcPct val="0"/>
        </a:spcAft>
        <a:defRPr sz="4538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defTabSz="946616" rtl="0" eaLnBrk="1" fontAlgn="base" hangingPunct="1">
        <a:spcBef>
          <a:spcPct val="0"/>
        </a:spcBef>
        <a:spcAft>
          <a:spcPct val="0"/>
        </a:spcAft>
        <a:defRPr sz="4538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defTabSz="946616" rtl="0" eaLnBrk="1" fontAlgn="base" hangingPunct="1">
        <a:spcBef>
          <a:spcPct val="0"/>
        </a:spcBef>
        <a:spcAft>
          <a:spcPct val="0"/>
        </a:spcAft>
        <a:defRPr sz="4538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14955" algn="ctr" defTabSz="946616" rtl="0" eaLnBrk="1" fontAlgn="base" hangingPunct="1">
        <a:spcBef>
          <a:spcPct val="0"/>
        </a:spcBef>
        <a:spcAft>
          <a:spcPct val="0"/>
        </a:spcAft>
        <a:defRPr sz="4538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829909" algn="ctr" defTabSz="946616" rtl="0" eaLnBrk="1" fontAlgn="base" hangingPunct="1">
        <a:spcBef>
          <a:spcPct val="0"/>
        </a:spcBef>
        <a:spcAft>
          <a:spcPct val="0"/>
        </a:spcAft>
        <a:defRPr sz="4538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244864" algn="ctr" defTabSz="946616" rtl="0" eaLnBrk="1" fontAlgn="base" hangingPunct="1">
        <a:spcBef>
          <a:spcPct val="0"/>
        </a:spcBef>
        <a:spcAft>
          <a:spcPct val="0"/>
        </a:spcAft>
        <a:defRPr sz="4538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659819" algn="ctr" defTabSz="946616" rtl="0" eaLnBrk="1" fontAlgn="base" hangingPunct="1">
        <a:spcBef>
          <a:spcPct val="0"/>
        </a:spcBef>
        <a:spcAft>
          <a:spcPct val="0"/>
        </a:spcAft>
        <a:defRPr sz="4538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54440" indent="-354440" algn="l" defTabSz="946616" rtl="0" eaLnBrk="1" fontAlgn="base" hangingPunct="1">
        <a:spcBef>
          <a:spcPts val="726"/>
        </a:spcBef>
        <a:spcAft>
          <a:spcPct val="0"/>
        </a:spcAft>
        <a:buSzPct val="100000"/>
        <a:buChar char="»"/>
        <a:defRPr sz="3267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805416" indent="-332829" algn="l" defTabSz="946616" rtl="0" eaLnBrk="1" fontAlgn="base" hangingPunct="1">
        <a:spcBef>
          <a:spcPts val="726"/>
        </a:spcBef>
        <a:spcAft>
          <a:spcPct val="0"/>
        </a:spcAft>
        <a:buSzPct val="100000"/>
        <a:buChar char="–"/>
        <a:defRPr sz="3267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260714" indent="-314098" algn="l" defTabSz="946616" rtl="0" eaLnBrk="1" fontAlgn="base" hangingPunct="1">
        <a:spcBef>
          <a:spcPts val="726"/>
        </a:spcBef>
        <a:spcAft>
          <a:spcPct val="0"/>
        </a:spcAft>
        <a:buSzPct val="100000"/>
        <a:buChar char="•"/>
        <a:defRPr sz="3267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790933" indent="-371730" algn="l" defTabSz="946616" rtl="0" eaLnBrk="1" fontAlgn="base" hangingPunct="1">
        <a:spcBef>
          <a:spcPts val="726"/>
        </a:spcBef>
        <a:spcAft>
          <a:spcPct val="0"/>
        </a:spcAft>
        <a:buSzPct val="100000"/>
        <a:buChar char="–"/>
        <a:defRPr sz="3267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365818" indent="-472587" algn="l" defTabSz="946616" rtl="0" eaLnBrk="1" fontAlgn="base" hangingPunct="1">
        <a:spcBef>
          <a:spcPts val="726"/>
        </a:spcBef>
        <a:spcAft>
          <a:spcPct val="0"/>
        </a:spcAft>
        <a:buSzPct val="100000"/>
        <a:buChar char="»"/>
        <a:defRPr sz="3267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282251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6pPr>
      <a:lvl7pPr marL="2697206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7pPr>
      <a:lvl8pPr marL="3112160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8pPr>
      <a:lvl9pPr marL="3527115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1pPr>
      <a:lvl2pPr marL="414955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2pPr>
      <a:lvl3pPr marL="829909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3pPr>
      <a:lvl4pPr marL="1244864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4pPr>
      <a:lvl5pPr marL="1659819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5pPr>
      <a:lvl6pPr marL="2074774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6pPr>
      <a:lvl7pPr marL="2489728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7pPr>
      <a:lvl8pPr marL="2904683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8pPr>
      <a:lvl9pPr marL="3319638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BAB497-1B63-43DC-B1F3-199B7FC87E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293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6326C2-8852-4A59-B98C-24233A22D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CipherChef</a:t>
            </a:r>
            <a:endParaRPr lang="pl-PL" dirty="0" err="1">
              <a:cs typeface="Calibri Light" panose="020F0302020204030204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EE3FC06-8CF7-4EE3-BB61-1C8E647F7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0" i="0" dirty="0">
                <a:effectLst/>
                <a:latin typeface="Arial" panose="020B0604020202020204" pitchFamily="34" charset="0"/>
              </a:rPr>
              <a:t>Aplikacja do szyfrowania i deszyfrowania tekstów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695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F4027B-9EDC-4691-A966-1A804D2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938" y="398386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000"/>
              <a:t>Szyfry </a:t>
            </a:r>
            <a:r>
              <a:rPr lang="pl-PL" sz="2000" err="1"/>
              <a:t>podstawieniowe</a:t>
            </a:r>
            <a:r>
              <a:rPr lang="pl-PL" sz="2000"/>
              <a:t> bazujące na macierzy</a:t>
            </a:r>
            <a:br>
              <a:rPr lang="pl-PL" sz="2000"/>
            </a:br>
            <a:r>
              <a:rPr lang="pl-PL" sz="2000"/>
              <a:t>szyfr </a:t>
            </a:r>
            <a:r>
              <a:rPr lang="pl-PL" sz="2000" err="1"/>
              <a:t>Playfaira</a:t>
            </a:r>
            <a:endParaRPr lang="pl-PL" sz="2000"/>
          </a:p>
        </p:txBody>
      </p:sp>
      <p:pic>
        <p:nvPicPr>
          <p:cNvPr id="6" name="Picture 4" descr="Text&#10;&#10;Description automatically generated">
            <a:extLst>
              <a:ext uri="{FF2B5EF4-FFF2-40B4-BE49-F238E27FC236}">
                <a16:creationId xmlns:a16="http://schemas.microsoft.com/office/drawing/2014/main" id="{840BE816-D663-4AFE-BB28-30992B0AE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818" y="1633416"/>
            <a:ext cx="4066751" cy="4820447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6" descr="Text&#10;&#10;Description automatically generated">
            <a:extLst>
              <a:ext uri="{FF2B5EF4-FFF2-40B4-BE49-F238E27FC236}">
                <a16:creationId xmlns:a16="http://schemas.microsoft.com/office/drawing/2014/main" id="{81621609-9DA7-4536-AB86-3240329E7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125" y="622796"/>
            <a:ext cx="5602285" cy="5833349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04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7B3C09-F35C-4EED-8AE2-468F812E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500" dirty="0"/>
              <a:t>Szyfry </a:t>
            </a:r>
            <a:r>
              <a:rPr lang="pl-PL" sz="2500" dirty="0" err="1"/>
              <a:t>podstawieniowe</a:t>
            </a:r>
            <a:r>
              <a:rPr lang="pl-PL" sz="2500" dirty="0"/>
              <a:t> bazujące na macierzy</a:t>
            </a:r>
            <a:br>
              <a:rPr lang="pl-PL" sz="2500" dirty="0"/>
            </a:br>
            <a:r>
              <a:rPr lang="pl-PL" sz="2500" dirty="0"/>
              <a:t>szyfr </a:t>
            </a:r>
            <a:r>
              <a:rPr lang="pl-PL" sz="2500" dirty="0" err="1"/>
              <a:t>Vigenère'a</a:t>
            </a:r>
            <a:endParaRPr lang="pl-PL" sz="25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C55153-6E22-4096-A13F-D72D182B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 err="1">
                <a:ea typeface="+mn-lt"/>
                <a:cs typeface="+mn-lt"/>
              </a:rPr>
              <a:t>Konstruujemy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macierz</a:t>
            </a:r>
            <a:r>
              <a:rPr lang="en-US" sz="1500" dirty="0">
                <a:ea typeface="+mn-lt"/>
                <a:cs typeface="+mn-lt"/>
              </a:rPr>
              <a:t> o </a:t>
            </a:r>
            <a:r>
              <a:rPr lang="en-US" sz="1500" dirty="0" err="1">
                <a:ea typeface="+mn-lt"/>
                <a:cs typeface="+mn-lt"/>
              </a:rPr>
              <a:t>takich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własnościach</a:t>
            </a:r>
            <a:r>
              <a:rPr lang="en-US" sz="1500" dirty="0">
                <a:ea typeface="+mn-lt"/>
                <a:cs typeface="+mn-lt"/>
              </a:rPr>
              <a:t>, </a:t>
            </a:r>
            <a:r>
              <a:rPr lang="en-US" sz="1500" dirty="0" err="1">
                <a:ea typeface="+mn-lt"/>
                <a:cs typeface="+mn-lt"/>
              </a:rPr>
              <a:t>że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każdy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kolejny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wiersz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i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każda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kolejna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kolumna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zawiera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alfabet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przesunięty</a:t>
            </a:r>
            <a:r>
              <a:rPr lang="en-US" sz="1500" dirty="0">
                <a:ea typeface="+mn-lt"/>
                <a:cs typeface="+mn-lt"/>
              </a:rPr>
              <a:t> o </a:t>
            </a:r>
            <a:r>
              <a:rPr lang="en-US" sz="1500" dirty="0" err="1">
                <a:ea typeface="+mn-lt"/>
                <a:cs typeface="+mn-lt"/>
              </a:rPr>
              <a:t>jedną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literę</a:t>
            </a:r>
            <a:r>
              <a:rPr lang="en-US" sz="1500" dirty="0">
                <a:ea typeface="+mn-lt"/>
                <a:cs typeface="+mn-lt"/>
              </a:rPr>
              <a:t>.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 dirty="0" err="1">
                <a:ea typeface="+mn-lt"/>
                <a:cs typeface="+mn-lt"/>
              </a:rPr>
              <a:t>Klucz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musi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mieć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odpowiednią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długość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dlatego</a:t>
            </a:r>
            <a:r>
              <a:rPr lang="en-US" sz="1500" dirty="0">
                <a:ea typeface="+mn-lt"/>
                <a:cs typeface="+mn-lt"/>
              </a:rPr>
              <a:t> w </a:t>
            </a:r>
            <a:r>
              <a:rPr lang="en-US" sz="1500" dirty="0" err="1">
                <a:ea typeface="+mn-lt"/>
                <a:cs typeface="+mn-lt"/>
              </a:rPr>
              <a:t>programie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długość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klucza</a:t>
            </a:r>
            <a:r>
              <a:rPr lang="en-US" sz="1500" dirty="0">
                <a:ea typeface="+mn-lt"/>
                <a:cs typeface="+mn-lt"/>
              </a:rPr>
              <a:t> z input jest ‘’</a:t>
            </a:r>
            <a:r>
              <a:rPr lang="en-US" sz="1500" dirty="0" err="1">
                <a:ea typeface="+mn-lt"/>
                <a:cs typeface="+mn-lt"/>
              </a:rPr>
              <a:t>skalowana</a:t>
            </a:r>
            <a:r>
              <a:rPr lang="en-US" sz="1500" dirty="0">
                <a:ea typeface="+mn-lt"/>
                <a:cs typeface="+mn-lt"/>
              </a:rPr>
              <a:t>” do </a:t>
            </a:r>
            <a:r>
              <a:rPr lang="en-US" sz="1500" dirty="0" err="1">
                <a:ea typeface="+mn-lt"/>
                <a:cs typeface="+mn-lt"/>
              </a:rPr>
              <a:t>długości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szyfrogramu</a:t>
            </a:r>
            <a:r>
              <a:rPr lang="en-US" sz="1500" dirty="0">
                <a:ea typeface="+mn-lt"/>
                <a:cs typeface="+mn-lt"/>
              </a:rPr>
              <a:t> </a:t>
            </a:r>
            <a:endParaRPr lang="pl-PL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 dirty="0" err="1">
                <a:ea typeface="+mn-lt"/>
                <a:cs typeface="+mn-lt"/>
              </a:rPr>
              <a:t>Szyfrując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pierwszą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literę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tekstu</a:t>
            </a:r>
            <a:r>
              <a:rPr lang="en-US" sz="1500" dirty="0">
                <a:ea typeface="+mn-lt"/>
                <a:cs typeface="+mn-lt"/>
              </a:rPr>
              <a:t> (</a:t>
            </a:r>
            <a:r>
              <a:rPr lang="en-US" sz="1500" dirty="0" err="1">
                <a:ea typeface="+mn-lt"/>
                <a:cs typeface="+mn-lt"/>
              </a:rPr>
              <a:t>szukamy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jej</a:t>
            </a:r>
            <a:r>
              <a:rPr lang="en-US" sz="1500" dirty="0">
                <a:ea typeface="+mn-lt"/>
                <a:cs typeface="+mn-lt"/>
              </a:rPr>
              <a:t> w </a:t>
            </a:r>
            <a:r>
              <a:rPr lang="en-US" sz="1500" dirty="0" err="1">
                <a:ea typeface="+mn-lt"/>
                <a:cs typeface="+mn-lt"/>
              </a:rPr>
              <a:t>pierwszym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wierszu</a:t>
            </a:r>
            <a:r>
              <a:rPr lang="en-US" sz="1500" dirty="0">
                <a:ea typeface="+mn-lt"/>
                <a:cs typeface="+mn-lt"/>
              </a:rPr>
              <a:t>) </a:t>
            </a:r>
            <a:r>
              <a:rPr lang="en-US" sz="1500" dirty="0" err="1">
                <a:ea typeface="+mn-lt"/>
                <a:cs typeface="+mn-lt"/>
              </a:rPr>
              <a:t>przy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użyciu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pierwszej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litery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klucza</a:t>
            </a:r>
            <a:r>
              <a:rPr lang="en-US" sz="1500" dirty="0">
                <a:ea typeface="+mn-lt"/>
                <a:cs typeface="+mn-lt"/>
              </a:rPr>
              <a:t> (</a:t>
            </a:r>
            <a:r>
              <a:rPr lang="en-US" sz="1500" dirty="0" err="1">
                <a:ea typeface="+mn-lt"/>
                <a:cs typeface="+mn-lt"/>
              </a:rPr>
              <a:t>szukamy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jej</a:t>
            </a:r>
            <a:r>
              <a:rPr lang="en-US" sz="1500" dirty="0">
                <a:ea typeface="+mn-lt"/>
                <a:cs typeface="+mn-lt"/>
              </a:rPr>
              <a:t> w </a:t>
            </a:r>
            <a:r>
              <a:rPr lang="en-US" sz="1500" dirty="0" err="1">
                <a:ea typeface="+mn-lt"/>
                <a:cs typeface="+mn-lt"/>
              </a:rPr>
              <a:t>pierwszej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kolumnie</a:t>
            </a:r>
            <a:r>
              <a:rPr lang="en-US" sz="1500" dirty="0">
                <a:ea typeface="+mn-lt"/>
                <a:cs typeface="+mn-lt"/>
              </a:rPr>
              <a:t>), </a:t>
            </a:r>
            <a:r>
              <a:rPr lang="en-US" sz="1500" dirty="0" err="1">
                <a:ea typeface="+mn-lt"/>
                <a:cs typeface="+mn-lt"/>
              </a:rPr>
              <a:t>jako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wynik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otrzymujemy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literę</a:t>
            </a:r>
            <a:r>
              <a:rPr lang="en-US" sz="1500" dirty="0">
                <a:ea typeface="+mn-lt"/>
                <a:cs typeface="+mn-lt"/>
              </a:rPr>
              <a:t>, </a:t>
            </a:r>
            <a:r>
              <a:rPr lang="en-US" sz="1500" dirty="0" err="1">
                <a:ea typeface="+mn-lt"/>
                <a:cs typeface="+mn-lt"/>
              </a:rPr>
              <a:t>która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pojawia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się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na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przecięciu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wiersza</a:t>
            </a:r>
            <a:r>
              <a:rPr lang="en-US" sz="1500" dirty="0">
                <a:ea typeface="+mn-lt"/>
                <a:cs typeface="+mn-lt"/>
              </a:rPr>
              <a:t> z </a:t>
            </a:r>
            <a:r>
              <a:rPr lang="en-US" sz="1500" dirty="0" err="1">
                <a:ea typeface="+mn-lt"/>
                <a:cs typeface="+mn-lt"/>
              </a:rPr>
              <a:t>kolumną</a:t>
            </a:r>
            <a:r>
              <a:rPr lang="en-US" sz="1500" dirty="0">
                <a:ea typeface="+mn-lt"/>
                <a:cs typeface="+mn-lt"/>
              </a:rPr>
              <a:t>. </a:t>
            </a:r>
            <a:endParaRPr lang="pl-PL" sz="15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 dirty="0" err="1">
                <a:ea typeface="+mn-lt"/>
                <a:cs typeface="+mn-lt"/>
              </a:rPr>
              <a:t>Proces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powtarzamy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dla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każdej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następnej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litery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tekstu</a:t>
            </a:r>
            <a:r>
              <a:rPr lang="en-US" sz="1500" dirty="0">
                <a:ea typeface="+mn-lt"/>
                <a:cs typeface="+mn-lt"/>
              </a:rPr>
              <a:t> do </a:t>
            </a:r>
            <a:r>
              <a:rPr lang="en-US" sz="1500" dirty="0" err="1">
                <a:ea typeface="+mn-lt"/>
                <a:cs typeface="+mn-lt"/>
              </a:rPr>
              <a:t>zaszyfrowania</a:t>
            </a:r>
            <a:endParaRPr lang="en-US" sz="1500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cs typeface="Calibri" panose="020F0502020204030204"/>
            </a:endParaRPr>
          </a:p>
        </p:txBody>
      </p:sp>
      <p:pic>
        <p:nvPicPr>
          <p:cNvPr id="174" name="Picture 174" descr="Background pattern&#10;&#10;Description automatically generated">
            <a:extLst>
              <a:ext uri="{FF2B5EF4-FFF2-40B4-BE49-F238E27FC236}">
                <a16:creationId xmlns:a16="http://schemas.microsoft.com/office/drawing/2014/main" id="{EA88D150-5EFE-4F86-9EFD-CD927508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857" y="796413"/>
            <a:ext cx="514138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63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7B3C09-F35C-4EED-8AE2-468F812E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77" y="770884"/>
            <a:ext cx="8606960" cy="14533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l-PL" sz="2800" dirty="0"/>
              <a:t>Szyfry </a:t>
            </a:r>
            <a:r>
              <a:rPr lang="pl-PL" sz="2800" dirty="0" err="1"/>
              <a:t>podstawieniowe</a:t>
            </a:r>
            <a:r>
              <a:rPr lang="pl-PL" sz="2800" dirty="0"/>
              <a:t> bazujące na macierzy</a:t>
            </a:r>
            <a:br>
              <a:rPr lang="pl-PL" sz="2800" dirty="0"/>
            </a:br>
            <a:r>
              <a:rPr lang="pl-PL" sz="2800" dirty="0"/>
              <a:t>szyfr </a:t>
            </a:r>
            <a:r>
              <a:rPr lang="pl-PL" sz="2800" dirty="0" err="1"/>
              <a:t>Vigenère'a</a:t>
            </a:r>
            <a:endParaRPr lang="pl-PL" sz="28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DF9D76-8D54-4840-96B7-D0AE5715B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endParaRPr lang="pl-PL" dirty="0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endParaRPr lang="pl-PL" dirty="0">
              <a:cs typeface="Calibri" panose="020F0502020204030204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42952EE-3EAE-4F0A-B84E-33FE5F639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240" y="1811759"/>
            <a:ext cx="6578812" cy="454049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722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EFF0C0-13E5-40A7-BB12-B672DB70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03" y="1071716"/>
            <a:ext cx="7808140" cy="1099457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pl-PL" sz="4000" dirty="0"/>
              <a:t>Bardziej zaawansowane metody szyfrowania czyli szyfry z drugiej połowy XX wieku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E79734-00A3-4637-B76E-5EF06BB6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129" y="2648429"/>
            <a:ext cx="7808140" cy="3649133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3200" dirty="0"/>
              <a:t> Szyfry symetryczne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3200" dirty="0"/>
              <a:t> Szyfry asymetryczne</a:t>
            </a:r>
          </a:p>
        </p:txBody>
      </p:sp>
    </p:spTree>
    <p:extLst>
      <p:ext uri="{BB962C8B-B14F-4D97-AF65-F5344CB8AC3E}">
        <p14:creationId xmlns:p14="http://schemas.microsoft.com/office/powerpoint/2010/main" val="398276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5EF81A-3BDA-42B0-9AB3-6B0CE381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71" y="1150076"/>
            <a:ext cx="3745418" cy="4557849"/>
          </a:xfrm>
        </p:spPr>
        <p:txBody>
          <a:bodyPr>
            <a:normAutofit/>
          </a:bodyPr>
          <a:lstStyle/>
          <a:p>
            <a:pPr algn="r"/>
            <a:r>
              <a:rPr lang="pl-PL" sz="4800" dirty="0"/>
              <a:t>Szyfry symetryczne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B45002-482C-4DAB-AA72-35C1CCC4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960" y="1395882"/>
            <a:ext cx="6517543" cy="4557849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pl-PL" sz="2800" dirty="0">
                <a:cs typeface="Calibri"/>
              </a:rPr>
              <a:t>Algorytmy:</a:t>
            </a:r>
            <a:br>
              <a:rPr lang="pl-PL" sz="2800" dirty="0">
                <a:cs typeface="Calibri"/>
              </a:rPr>
            </a:br>
            <a:endParaRPr lang="pl-PL" sz="2800" dirty="0">
              <a:cs typeface="Calibri"/>
            </a:endParaRP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pl-PL" sz="2800" dirty="0">
                <a:cs typeface="Calibri"/>
              </a:rPr>
              <a:t>ECB</a:t>
            </a:r>
            <a:endParaRPr lang="pl-P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/>
              <a:t>CBC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/>
              <a:t>CFB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/>
              <a:t>OFB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/>
              <a:t>CTR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/>
              <a:t>CBC-MAC</a:t>
            </a:r>
          </a:p>
        </p:txBody>
      </p:sp>
    </p:spTree>
    <p:extLst>
      <p:ext uri="{BB962C8B-B14F-4D97-AF65-F5344CB8AC3E}">
        <p14:creationId xmlns:p14="http://schemas.microsoft.com/office/powerpoint/2010/main" val="62581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7B63B-0B4B-4D21-B5C0-A314BE2E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AES - implementacja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A1C4D82-FE04-4733-9E31-32A697A2B47E}"/>
              </a:ext>
            </a:extLst>
          </p:cNvPr>
          <p:cNvSpPr txBox="1"/>
          <p:nvPr/>
        </p:nvSpPr>
        <p:spPr>
          <a:xfrm>
            <a:off x="685802" y="1714604"/>
            <a:ext cx="9999339" cy="181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 ea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Advanced Encryption Standard –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symetryczny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szyfr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blokowy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wybrany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przez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rząd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Stanów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Zjednoczonych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aby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chronić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informacje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niejawne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Przyjęty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przez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NIST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jako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standard w </a:t>
            </a:r>
            <a:r>
              <a:rPr lang="en-US" dirty="0" err="1">
                <a:solidFill>
                  <a:schemeClr val="tx1"/>
                </a:solidFill>
                <a:latin typeface="+mn-lt"/>
                <a:cs typeface="+mn-cs"/>
              </a:rPr>
              <a:t>roku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2001.</a:t>
            </a:r>
            <a:endParaRPr lang="en-US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65ADD60-BEB2-4FF8-8E14-6AD74DDF5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9985" y="3431603"/>
            <a:ext cx="8036299" cy="241832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80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88A1E4E-F208-4340-8640-59BB63E8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0076"/>
            <a:ext cx="4522837" cy="4557849"/>
          </a:xfrm>
        </p:spPr>
        <p:txBody>
          <a:bodyPr>
            <a:normAutofit/>
          </a:bodyPr>
          <a:lstStyle/>
          <a:p>
            <a:pPr algn="r"/>
            <a:r>
              <a:rPr lang="pl-PL" sz="4800" dirty="0"/>
              <a:t>Szyfry </a:t>
            </a:r>
            <a:r>
              <a:rPr lang="pl-PL" sz="4800" dirty="0" err="1"/>
              <a:t>asymetrYczne</a:t>
            </a:r>
            <a:endParaRPr lang="pl-PL" sz="4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97914D-7300-462E-8DD4-90154B7CA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800" dirty="0"/>
              <a:t>RSA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 err="1"/>
              <a:t>ElGamal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45125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E90017-11E5-44D3-B889-50A6A75F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pl-PL"/>
              <a:t>Rola </a:t>
            </a:r>
            <a:r>
              <a:rPr lang="pl-PL" err="1"/>
              <a:t>JavaFX</a:t>
            </a:r>
            <a:r>
              <a:rPr lang="pl-PL"/>
              <a:t> w naszym projekcie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6B964C-BB67-4450-8105-C56BDD8E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pl-PL" sz="2800" dirty="0"/>
              <a:t>Design aplikacji </a:t>
            </a:r>
          </a:p>
          <a:p>
            <a:pPr marL="0" indent="0">
              <a:buClr>
                <a:srgbClr val="FFFFFF"/>
              </a:buClr>
              <a:buNone/>
            </a:pPr>
            <a:endParaRPr lang="pl-PL" dirty="0">
              <a:cs typeface="Calibri"/>
            </a:endParaRP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F83E9171-60E7-4217-A978-E1449A937353}"/>
              </a:ext>
            </a:extLst>
          </p:cNvPr>
          <p:cNvGrpSpPr/>
          <p:nvPr/>
        </p:nvGrpSpPr>
        <p:grpSpPr>
          <a:xfrm>
            <a:off x="4937219" y="971160"/>
            <a:ext cx="2629404" cy="5564608"/>
            <a:chOff x="5210705" y="452"/>
            <a:chExt cx="2629404" cy="5564608"/>
          </a:xfrm>
        </p:grpSpPr>
        <p:pic>
          <p:nvPicPr>
            <p:cNvPr id="4" name="Picture 4" descr="Text&#10;&#10;Description automatically generated">
              <a:extLst>
                <a:ext uri="{FF2B5EF4-FFF2-40B4-BE49-F238E27FC236}">
                  <a16:creationId xmlns:a16="http://schemas.microsoft.com/office/drawing/2014/main" id="{857B7DEC-B123-4DA8-B2E3-B389280A4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0705" y="462117"/>
              <a:ext cx="2360111" cy="5102943"/>
            </a:xfrm>
            <a:prstGeom prst="roundRect">
              <a:avLst>
                <a:gd name="adj" fmla="val 4380"/>
              </a:avLst>
            </a:prstGeom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E173B8A6-828C-477F-923C-4AD892A7FAE5}"/>
                </a:ext>
              </a:extLst>
            </p:cNvPr>
            <p:cNvSpPr txBox="1"/>
            <p:nvPr/>
          </p:nvSpPr>
          <p:spPr>
            <a:xfrm>
              <a:off x="5568857" y="452"/>
              <a:ext cx="2271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chemeClr val="tx1">
                      <a:lumMod val="95000"/>
                    </a:schemeClr>
                  </a:solidFill>
                  <a:latin typeface="+mn-lt"/>
                </a:rPr>
                <a:t>Plik CSS:</a:t>
              </a:r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9C223C54-5737-4F42-B431-72CCC88A5074}"/>
              </a:ext>
            </a:extLst>
          </p:cNvPr>
          <p:cNvGrpSpPr/>
          <p:nvPr/>
        </p:nvGrpSpPr>
        <p:grpSpPr>
          <a:xfrm>
            <a:off x="7647013" y="2575743"/>
            <a:ext cx="4193555" cy="1706514"/>
            <a:chOff x="7591119" y="1491653"/>
            <a:chExt cx="4193555" cy="1706514"/>
          </a:xfrm>
        </p:grpSpPr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91E0020A-2811-4A94-A400-3EA78247A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1119" y="2037812"/>
              <a:ext cx="3870867" cy="456503"/>
            </a:xfrm>
            <a:prstGeom prst="rect">
              <a:avLst/>
            </a:prstGeom>
          </p:spPr>
        </p:pic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7C8D3220-6EE1-4737-A3B3-970E4706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3674" y="2569517"/>
              <a:ext cx="4191000" cy="628650"/>
            </a:xfrm>
            <a:prstGeom prst="rect">
              <a:avLst/>
            </a:prstGeom>
          </p:spPr>
        </p:pic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789AA3A8-EAAB-4789-A196-8FD53F75E7D9}"/>
                </a:ext>
              </a:extLst>
            </p:cNvPr>
            <p:cNvSpPr txBox="1"/>
            <p:nvPr/>
          </p:nvSpPr>
          <p:spPr>
            <a:xfrm>
              <a:off x="8898674" y="1491653"/>
              <a:ext cx="2271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chemeClr val="tx1">
                      <a:lumMod val="95000"/>
                    </a:schemeClr>
                  </a:solidFill>
                  <a:latin typeface="+mn-lt"/>
                </a:rPr>
                <a:t>Controller: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9032AA-F758-493C-A3D1-0C494FA6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16" y="262463"/>
            <a:ext cx="3706762" cy="1385100"/>
          </a:xfrm>
        </p:spPr>
        <p:txBody>
          <a:bodyPr>
            <a:normAutofit/>
          </a:bodyPr>
          <a:lstStyle/>
          <a:p>
            <a:r>
              <a:rPr lang="pl-PL"/>
              <a:t>SCENE BUILDER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7DF79CB-3DAB-4F6B-B2AC-844843B0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05" y="1868487"/>
            <a:ext cx="8459048" cy="427330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758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3EF5B42-CE4B-4EDF-8F2D-9BA48643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50" y="603854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Rola JavaFX w naszym projekcie: File chooser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7651A7-2BB7-4AC1-A666-21A2883E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28" y="3427891"/>
            <a:ext cx="5076230" cy="914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Wywołanie systemowego okna dialogowego pozwalającego na zapis pliku.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AE12B4F-5723-411E-B022-6A1489CF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649" y="481123"/>
            <a:ext cx="5267157" cy="297120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DA5F963-4648-4BD7-B1CB-0765B0E04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338" y="3743973"/>
            <a:ext cx="6039561" cy="277838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021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6A75E7-0595-446C-8B91-DE8A62B1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38666"/>
            <a:ext cx="10131425" cy="1456267"/>
          </a:xfrm>
        </p:spPr>
        <p:txBody>
          <a:bodyPr/>
          <a:lstStyle/>
          <a:p>
            <a:pPr algn="ctr"/>
            <a:r>
              <a:rPr lang="pl-PL" dirty="0"/>
              <a:t>Cel &amp; Opis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94770C-FF56-4B66-BDF7-60E6D0B31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2348544"/>
            <a:ext cx="10131425" cy="364913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l-PL" sz="2400" dirty="0"/>
              <a:t>Celem projektu było stworzenie aplikacji do szyfrowania oraz deszyfrowania tekstów na podstawie rodzajów szyfrów poznanych i przybliżonych nam na przedmiocie Bezpieczeństwo Systemów Teleinformatycznych. W swoich założeniach chcieliśmy umożliwić szyfrowanie różnymi metodami oraz odszyfrowywanie wiadomości. </a:t>
            </a:r>
          </a:p>
          <a:p>
            <a:pPr marL="0" indent="0" algn="just">
              <a:buNone/>
            </a:pPr>
            <a:endParaRPr lang="pl-PL" sz="2400" dirty="0"/>
          </a:p>
          <a:p>
            <a:pPr marL="0" indent="0" algn="just">
              <a:buNone/>
            </a:pPr>
            <a:r>
              <a:rPr lang="pl-PL" sz="2400" dirty="0"/>
              <a:t>Aplikacja pozwala na szyfrowanie tekstów w oknie aplikacji. Wybieramy interesujący nas sposób szyfrowania a następnie dostarczamy tekst. W oknie pojawia się zaszyfrowana wiadomość. 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802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B2F0AD-3945-425C-942C-26A24B13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9" y="250108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pl-PL" sz="8800" dirty="0"/>
              <a:t>Zadania </a:t>
            </a:r>
          </a:p>
        </p:txBody>
      </p:sp>
    </p:spTree>
    <p:extLst>
      <p:ext uri="{BB962C8B-B14F-4D97-AF65-F5344CB8AC3E}">
        <p14:creationId xmlns:p14="http://schemas.microsoft.com/office/powerpoint/2010/main" val="290605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6AD50E-385E-4AA8-A266-9F178FA7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8000" dirty="0"/>
              <a:t>Zadanie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FB5857-E770-40B1-BB93-07D7141A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3600" dirty="0"/>
              <a:t>Uzupełnić funkcję </a:t>
            </a:r>
            <a:r>
              <a:rPr lang="pl-PL" sz="3600" dirty="0" err="1"/>
              <a:t>encrypt</a:t>
            </a:r>
            <a:r>
              <a:rPr lang="pl-PL" sz="3600" dirty="0"/>
              <a:t>() w szyfrze </a:t>
            </a:r>
            <a:r>
              <a:rPr lang="pl-PL" sz="3600" dirty="0" err="1"/>
              <a:t>monoalfabetycznym</a:t>
            </a:r>
            <a:r>
              <a:rPr lang="pl-PL" sz="36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3926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788E3D-B0BE-4987-ACA0-B7B5DA93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8000" dirty="0"/>
              <a:t>Zadanie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F4863D-84CB-43B5-9579-F85B2A0E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600" dirty="0"/>
              <a:t>Uzupełnić funkcję generującą tablicę kodową szyfru </a:t>
            </a:r>
            <a:r>
              <a:rPr lang="pl-PL" sz="3600" dirty="0" err="1"/>
              <a:t>Playfaira</a:t>
            </a:r>
            <a:r>
              <a:rPr lang="pl-PL" sz="3600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5559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C074FF-40E8-420A-8ECD-D82ED2A3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8000" dirty="0"/>
              <a:t>Zadanie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5071FC-B567-443D-8FC2-11EAFAB8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Uzupełnić kod w funkcji, tak aby odtworzyć sygnał dźwiękowy wiadomości zapisanej kodem Morse’a.</a:t>
            </a:r>
          </a:p>
        </p:txBody>
      </p:sp>
    </p:spTree>
    <p:extLst>
      <p:ext uri="{BB962C8B-B14F-4D97-AF65-F5344CB8AC3E}">
        <p14:creationId xmlns:p14="http://schemas.microsoft.com/office/powerpoint/2010/main" val="233122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C074FF-40E8-420A-8ECD-D82ED2A3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8000" dirty="0"/>
              <a:t>Zadanie 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5071FC-B567-443D-8FC2-11EAFAB8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375489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3600" dirty="0"/>
              <a:t>Uzupełnić funkcję </a:t>
            </a:r>
            <a:r>
              <a:rPr lang="pl-PL" sz="3600" dirty="0" err="1"/>
              <a:t>encrypt</a:t>
            </a:r>
            <a:r>
              <a:rPr lang="pl-PL" sz="3600" dirty="0"/>
              <a:t>() znajdującą się w klasie AES, tak aby szyfrowała ona wybranym algorytmem AES otrzymany na wejściu ciąg znaków (</a:t>
            </a:r>
            <a:r>
              <a:rPr lang="pl-PL" sz="3600" dirty="0" err="1"/>
              <a:t>input</a:t>
            </a:r>
            <a:r>
              <a:rPr lang="pl-PL" sz="3600" dirty="0"/>
              <a:t> String).</a:t>
            </a:r>
          </a:p>
        </p:txBody>
      </p:sp>
    </p:spTree>
    <p:extLst>
      <p:ext uri="{BB962C8B-B14F-4D97-AF65-F5344CB8AC3E}">
        <p14:creationId xmlns:p14="http://schemas.microsoft.com/office/powerpoint/2010/main" val="4027707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E48007-4806-41CF-849A-9F401D13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CA95BC-B6BE-453F-A24D-DD4A4C0C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[1] dr hab. inż. Marcin Niemiec „Bezpieczeństwo Systemów Teleinformatycznych” kurs AGH . </a:t>
            </a:r>
          </a:p>
          <a:p>
            <a:r>
              <a:rPr lang="pl-PL" dirty="0"/>
              <a:t>[2] „https://www.geeksforgeeks.org/java-program-to-enode-a-message-usingplayfair-cipher/.</a:t>
            </a:r>
          </a:p>
          <a:p>
            <a:r>
              <a:rPr lang="pl-PL" dirty="0"/>
              <a:t>[3] „https://www.baeldung.com/java-cipher-class . </a:t>
            </a:r>
          </a:p>
          <a:p>
            <a:r>
              <a:rPr lang="pl-PL" dirty="0"/>
              <a:t>[4] Dr Michael Evans „The University of Melbourne on </a:t>
            </a:r>
            <a:r>
              <a:rPr lang="pl-PL" dirty="0" err="1"/>
              <a:t>behalf</a:t>
            </a:r>
            <a:r>
              <a:rPr lang="pl-PL" dirty="0"/>
              <a:t> of the </a:t>
            </a:r>
            <a:r>
              <a:rPr lang="pl-PL" dirty="0" err="1"/>
              <a:t>Australian</a:t>
            </a:r>
            <a:r>
              <a:rPr lang="pl-PL" dirty="0"/>
              <a:t> Mathematical </a:t>
            </a:r>
            <a:r>
              <a:rPr lang="pl-PL" dirty="0" err="1"/>
              <a:t>Sciences</a:t>
            </a:r>
            <a:r>
              <a:rPr lang="pl-PL" dirty="0"/>
              <a:t> </a:t>
            </a:r>
            <a:r>
              <a:rPr lang="pl-PL" dirty="0" err="1"/>
              <a:t>Institute</a:t>
            </a:r>
            <a:r>
              <a:rPr lang="pl-PL" dirty="0"/>
              <a:t> (AMSI) - RSA </a:t>
            </a:r>
            <a:r>
              <a:rPr lang="pl-PL" dirty="0" err="1"/>
              <a:t>Encryption</a:t>
            </a:r>
            <a:r>
              <a:rPr lang="pl-PL" dirty="0"/>
              <a:t> - A </a:t>
            </a:r>
            <a:r>
              <a:rPr lang="pl-PL" dirty="0" err="1"/>
              <a:t>guide</a:t>
            </a:r>
            <a:r>
              <a:rPr lang="pl-PL" dirty="0"/>
              <a:t> for </a:t>
            </a:r>
            <a:r>
              <a:rPr lang="pl-PL" dirty="0" err="1"/>
              <a:t>teachers</a:t>
            </a:r>
            <a:r>
              <a:rPr lang="pl-PL" dirty="0"/>
              <a:t>” . </a:t>
            </a:r>
          </a:p>
          <a:p>
            <a:r>
              <a:rPr lang="pl-PL" dirty="0"/>
              <a:t>[5] </a:t>
            </a:r>
            <a:r>
              <a:rPr lang="pl-PL" dirty="0" err="1"/>
              <a:t>Bro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„Java Audio https://youtu.be/SyZQVJiARTQ”</a:t>
            </a:r>
          </a:p>
        </p:txBody>
      </p:sp>
    </p:spTree>
    <p:extLst>
      <p:ext uri="{BB962C8B-B14F-4D97-AF65-F5344CB8AC3E}">
        <p14:creationId xmlns:p14="http://schemas.microsoft.com/office/powerpoint/2010/main" val="2288525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1BF454-FA14-46EC-AEDD-8B739B342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 za uwagę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5490D5C-C5A5-41E9-964F-D81604B4C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288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09EB52-8133-4434-BEB6-9B5056FB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Część teoretyczna – czyli przypomnienie informacji o kilku szyfrach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C2455D-38CA-40C8-8254-71DC8C160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362" y="2142067"/>
            <a:ext cx="10131425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800" dirty="0"/>
              <a:t> Proste metody szyfrowania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/>
              <a:t> Bardziej zaawansowane metody szyfrowania</a:t>
            </a:r>
          </a:p>
        </p:txBody>
      </p:sp>
    </p:spTree>
    <p:extLst>
      <p:ext uri="{BB962C8B-B14F-4D97-AF65-F5344CB8AC3E}">
        <p14:creationId xmlns:p14="http://schemas.microsoft.com/office/powerpoint/2010/main" val="389224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B47AF2-BC95-4B3E-AE56-B507F016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Proste metody szyfrowania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21D9A8-25A5-4408-8DAE-C9608A4D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027" y="2240390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600" dirty="0"/>
              <a:t>Szyfry </a:t>
            </a:r>
            <a:r>
              <a:rPr lang="pl-PL" sz="2600" dirty="0" err="1"/>
              <a:t>podstawieniowe</a:t>
            </a:r>
            <a:endParaRPr lang="pl-PL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/>
              <a:t>Szyfr </a:t>
            </a:r>
            <a:r>
              <a:rPr lang="pl-PL" sz="2600" dirty="0" err="1"/>
              <a:t>monoalfabetyczny</a:t>
            </a:r>
            <a:endParaRPr lang="pl-PL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/>
              <a:t>Kod Morse’a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/>
              <a:t>Szyfr homofoniczny</a:t>
            </a:r>
          </a:p>
          <a:p>
            <a:pPr marL="0" indent="0">
              <a:buNone/>
            </a:pPr>
            <a:endParaRPr lang="pl-PL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600" dirty="0"/>
              <a:t>Szyfry </a:t>
            </a:r>
            <a:r>
              <a:rPr lang="pl-PL" sz="2600" dirty="0" err="1"/>
              <a:t>polialfabetyczne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/>
              <a:t>Szyfr </a:t>
            </a:r>
            <a:r>
              <a:rPr lang="pl-PL" sz="2600" dirty="0" err="1"/>
              <a:t>Playfair’a</a:t>
            </a:r>
            <a:endParaRPr lang="pl-PL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/>
              <a:t>Szyfr </a:t>
            </a:r>
            <a:r>
              <a:rPr lang="pl-PL" sz="2600" dirty="0" err="1"/>
              <a:t>Vigener'a</a:t>
            </a:r>
            <a:endParaRPr lang="pl-PL" sz="2600" dirty="0"/>
          </a:p>
          <a:p>
            <a:pPr lvl="1">
              <a:buFont typeface="Wingdings" panose="05000000000000000000" pitchFamily="2" charset="2"/>
              <a:buChar char="§"/>
            </a:pP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339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A5B73C-0B87-4F11-B486-75F12506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81" y="1077861"/>
            <a:ext cx="3771899" cy="1651000"/>
          </a:xfrm>
        </p:spPr>
        <p:txBody>
          <a:bodyPr anchor="b">
            <a:normAutofit/>
          </a:bodyPr>
          <a:lstStyle/>
          <a:p>
            <a:r>
              <a:rPr lang="pl-PL" sz="2400" dirty="0"/>
              <a:t>Szyfry </a:t>
            </a:r>
            <a:r>
              <a:rPr lang="pl-PL" sz="2400" dirty="0" err="1"/>
              <a:t>podstawieniowe</a:t>
            </a:r>
            <a:r>
              <a:rPr lang="pl-PL" sz="2400" dirty="0"/>
              <a:t> </a:t>
            </a:r>
            <a:br>
              <a:rPr lang="pl-PL" sz="2400" dirty="0"/>
            </a:br>
            <a:r>
              <a:rPr lang="pl-PL" sz="2400" dirty="0"/>
              <a:t>szyfr </a:t>
            </a:r>
            <a:r>
              <a:rPr lang="pl-PL" sz="2400" dirty="0" err="1"/>
              <a:t>monoalfabetyczny</a:t>
            </a:r>
            <a:r>
              <a:rPr lang="pl-PL" sz="2400" dirty="0"/>
              <a:t> („CEZARA”)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7A0027-7A3C-451A-9655-F086D81B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39" y="3429000"/>
            <a:ext cx="3771899" cy="278130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l-PL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Każdej literze alfabetu przyporządkowujemy inną literę.</a:t>
            </a:r>
            <a:endParaRPr lang="pl-PL" dirty="0">
              <a:cs typeface="Calibri"/>
            </a:endParaRPr>
          </a:p>
          <a:p>
            <a:pPr lvl="1"/>
            <a:endParaRPr lang="pl-PL" sz="1600" dirty="0">
              <a:cs typeface="Calibri" panose="020F0502020204030204"/>
            </a:endParaRPr>
          </a:p>
          <a:p>
            <a:pPr marL="0" indent="0">
              <a:buNone/>
            </a:pPr>
            <a:endParaRPr lang="pl-PL" dirty="0"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978A268-1B4F-451D-893E-B66E8B653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818785"/>
            <a:ext cx="5978527" cy="484260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65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35112E-D259-493D-8A5C-27E9746C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/>
              <a:t>Szyfry </a:t>
            </a:r>
            <a:r>
              <a:rPr lang="pl-PL" sz="2800" err="1"/>
              <a:t>podstawieniowe</a:t>
            </a:r>
            <a:r>
              <a:rPr lang="pl-PL" sz="2800"/>
              <a:t> </a:t>
            </a:r>
            <a:br>
              <a:rPr lang="pl-PL" sz="2800"/>
            </a:br>
            <a:r>
              <a:rPr lang="pl-PL" sz="2800"/>
              <a:t>kod Morse’a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55576CC-A95E-444C-AA54-F0CCB1FB8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665" y="351025"/>
            <a:ext cx="4961935" cy="614930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B1F64022-7D89-4AA1-B3EA-A274D1E7E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60" y="3385428"/>
            <a:ext cx="5454122" cy="1813495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35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35112E-D259-493D-8A5C-27E9746C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500"/>
              <a:t>Szyfry </a:t>
            </a:r>
            <a:r>
              <a:rPr lang="pl-PL" sz="2500" err="1"/>
              <a:t>podstawieniowe</a:t>
            </a:r>
            <a:r>
              <a:rPr lang="pl-PL" sz="2500"/>
              <a:t> </a:t>
            </a:r>
            <a:br>
              <a:rPr lang="pl-PL" sz="2500"/>
            </a:br>
            <a:r>
              <a:rPr lang="pl-PL" sz="2500"/>
              <a:t>kod Morse’a – odtwarzanie </a:t>
            </a:r>
            <a:r>
              <a:rPr lang="pl-PL" sz="2500" err="1"/>
              <a:t>DŹwięku</a:t>
            </a:r>
            <a:endParaRPr lang="pl-PL" sz="2500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69912B4B-7C2A-4A21-8833-3FB8EB94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64" y="2535405"/>
            <a:ext cx="9422373" cy="334410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70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08CB6B-9586-4757-8D5F-B77F9424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100" dirty="0"/>
              <a:t>Szyfry </a:t>
            </a:r>
            <a:r>
              <a:rPr lang="pl-PL" sz="3100" dirty="0" err="1"/>
              <a:t>podstawieniowe</a:t>
            </a:r>
            <a:r>
              <a:rPr lang="pl-PL" sz="3100" dirty="0"/>
              <a:t> </a:t>
            </a:r>
            <a:br>
              <a:rPr lang="pl-PL" sz="3100" dirty="0"/>
            </a:br>
            <a:r>
              <a:rPr lang="pl-PL" sz="3100" dirty="0"/>
              <a:t>szyfr homofoniczny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508A08-FA91-4803-AC8A-A3AE0B63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>
                <a:cs typeface="Calibri"/>
              </a:rPr>
              <a:t>Każdemu znakowi tekstu jawnego odpowiada inny zbiór symboli kryptogramu. Następnie w procesie szyfrowania znak z tekstu jawnego zostaje zastąpiony losowym elementem z odpowiadającego mu zbioru.</a:t>
            </a:r>
            <a:endParaRPr lang="pl-PL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DB47455-3E38-47FC-8537-F87E3A579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498" y="1732552"/>
            <a:ext cx="6095593" cy="32306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40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F4027B-9EDC-4691-A966-1A804D2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300"/>
              <a:t>Szyfry </a:t>
            </a:r>
            <a:r>
              <a:rPr lang="pl-PL" sz="3300" err="1"/>
              <a:t>podstawieniowe</a:t>
            </a:r>
            <a:r>
              <a:rPr lang="pl-PL" sz="3300"/>
              <a:t> bazujące na macierzy</a:t>
            </a:r>
            <a:br>
              <a:rPr lang="pl-PL" sz="3300"/>
            </a:br>
            <a:r>
              <a:rPr lang="pl-PL" sz="3300"/>
              <a:t>szyfr </a:t>
            </a:r>
            <a:r>
              <a:rPr lang="pl-PL" sz="3300" err="1"/>
              <a:t>Playfaira</a:t>
            </a:r>
            <a:endParaRPr lang="pl-PL" sz="33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F6A715-3BB8-4435-8970-9C1ABBCA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>
                <a:cs typeface="Calibri"/>
              </a:rPr>
              <a:t>Do zastosowania tego szyfru oprócz tekstu jawnego potrzebujemy również klucza. W tym szyfrze litera 'J' jest zastępowana przez literę 'I'. Na podstawie </a:t>
            </a:r>
            <a:r>
              <a:rPr lang="pl-PL" dirty="0" err="1">
                <a:cs typeface="Calibri"/>
              </a:rPr>
              <a:t>słowa-klucza</a:t>
            </a:r>
            <a:r>
              <a:rPr lang="pl-PL" dirty="0">
                <a:cs typeface="Calibri"/>
              </a:rPr>
              <a:t> wypełniana zostaje macierz 5x5 w następujący sposób:</a:t>
            </a:r>
          </a:p>
          <a:p>
            <a:pPr lvl="1"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pl-PL" dirty="0">
                <a:cs typeface="Calibri"/>
              </a:rPr>
              <a:t>Ze </a:t>
            </a:r>
            <a:r>
              <a:rPr lang="pl-PL" dirty="0" err="1">
                <a:cs typeface="Calibri"/>
              </a:rPr>
              <a:t>słowa-klucza</a:t>
            </a:r>
            <a:r>
              <a:rPr lang="pl-PL" dirty="0">
                <a:cs typeface="Calibri"/>
              </a:rPr>
              <a:t> usuwane są powtarzające się znaki</a:t>
            </a:r>
          </a:p>
          <a:p>
            <a:pPr lvl="1"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pl-PL" dirty="0">
                <a:cs typeface="Calibri"/>
              </a:rPr>
              <a:t>Klucz bez powtórzeń wpisywany jest do macierzy, zaczynając od lewego górnego rogu macierzy</a:t>
            </a:r>
          </a:p>
          <a:p>
            <a:pPr lvl="1"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pl-PL" dirty="0">
                <a:cs typeface="Calibri"/>
              </a:rPr>
              <a:t>Reszta macierzy wypełniana jest kolejnymi literami alfabetu, których jeszcze nie ma w macierzy</a:t>
            </a:r>
          </a:p>
          <a:p>
            <a:pPr lvl="1"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pl-PL" dirty="0">
                <a:cs typeface="Calibri"/>
              </a:rPr>
              <a:t>Przykładowa macierz dla klucza: "szyfr" wyglądałaby następująco: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1A84E1-F3E6-4FDF-99DA-9EEED412F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936" y="1688232"/>
            <a:ext cx="3445714" cy="340533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15413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 - 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klepienie niebieskie">
  <a:themeElements>
    <a:clrScheme name="Sklepienie niebieski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AGH_prezentacja_3_idub_pl</Template>
  <TotalTime>618</TotalTime>
  <Words>673</Words>
  <Application>Microsoft Office PowerPoint</Application>
  <PresentationFormat>Widescreen</PresentationFormat>
  <Paragraphs>82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Blank Presentation - Default</vt:lpstr>
      <vt:lpstr>Blank Presentation</vt:lpstr>
      <vt:lpstr>Sklepienie niebieskie</vt:lpstr>
      <vt:lpstr>CipherChef</vt:lpstr>
      <vt:lpstr>Cel &amp; Opis projektu</vt:lpstr>
      <vt:lpstr>Część teoretyczna – czyli przypomnienie informacji o kilku szyfrach</vt:lpstr>
      <vt:lpstr>Proste metody szyfrowania</vt:lpstr>
      <vt:lpstr>Szyfry podstawieniowe  szyfr monoalfabetyczny („CEZARA”)</vt:lpstr>
      <vt:lpstr>Szyfry podstawieniowe  kod Morse’a</vt:lpstr>
      <vt:lpstr>Szyfry podstawieniowe  kod Morse’a – odtwarzanie DŹwięku</vt:lpstr>
      <vt:lpstr>Szyfry podstawieniowe  szyfr homofoniczny</vt:lpstr>
      <vt:lpstr>Szyfry podstawieniowe bazujące na macierzy szyfr Playfaira</vt:lpstr>
      <vt:lpstr>Szyfry podstawieniowe bazujące na macierzy szyfr Playfaira</vt:lpstr>
      <vt:lpstr>Szyfry podstawieniowe bazujące na macierzy szyfr Vigenère'a</vt:lpstr>
      <vt:lpstr>Szyfry podstawieniowe bazujące na macierzy szyfr Vigenère'a</vt:lpstr>
      <vt:lpstr>Bardziej zaawansowane metody szyfrowania czyli szyfry z drugiej połowy XX wieku</vt:lpstr>
      <vt:lpstr>Szyfry symetryczne</vt:lpstr>
      <vt:lpstr>AES - implementacja</vt:lpstr>
      <vt:lpstr>Szyfry asymetrYczne</vt:lpstr>
      <vt:lpstr>Rola JavaFX w naszym projekcie </vt:lpstr>
      <vt:lpstr>SCENE BUILDER</vt:lpstr>
      <vt:lpstr>Rola JavaFX w naszym projekcie: File chooser </vt:lpstr>
      <vt:lpstr>Zadania </vt:lpstr>
      <vt:lpstr>Zadanie 1</vt:lpstr>
      <vt:lpstr>Zadanie 2</vt:lpstr>
      <vt:lpstr>Zadanie 3</vt:lpstr>
      <vt:lpstr>Zadanie 4</vt:lpstr>
      <vt:lpstr>Źródła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CipherChef</dc:title>
  <dc:creator>Michał Pilch</dc:creator>
  <cp:lastModifiedBy>Michał Pilch</cp:lastModifiedBy>
  <cp:revision>236</cp:revision>
  <dcterms:created xsi:type="dcterms:W3CDTF">2021-05-18T07:51:36Z</dcterms:created>
  <dcterms:modified xsi:type="dcterms:W3CDTF">2021-05-25T11:18:38Z</dcterms:modified>
</cp:coreProperties>
</file>