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46" r:id="rId1"/>
  </p:sldMasterIdLst>
  <p:notesMasterIdLst>
    <p:notesMasterId r:id="rId28"/>
  </p:notesMasterIdLst>
  <p:sldIdLst>
    <p:sldId id="256" r:id="rId2"/>
    <p:sldId id="1364" r:id="rId3"/>
    <p:sldId id="288" r:id="rId4"/>
    <p:sldId id="993" r:id="rId5"/>
    <p:sldId id="1349" r:id="rId6"/>
    <p:sldId id="1350" r:id="rId7"/>
    <p:sldId id="1351" r:id="rId8"/>
    <p:sldId id="1352" r:id="rId9"/>
    <p:sldId id="1353" r:id="rId10"/>
    <p:sldId id="1354" r:id="rId11"/>
    <p:sldId id="1355" r:id="rId12"/>
    <p:sldId id="1356" r:id="rId13"/>
    <p:sldId id="1357" r:id="rId14"/>
    <p:sldId id="1358" r:id="rId15"/>
    <p:sldId id="1359" r:id="rId16"/>
    <p:sldId id="1360" r:id="rId17"/>
    <p:sldId id="1363" r:id="rId18"/>
    <p:sldId id="1366" r:id="rId19"/>
    <p:sldId id="1367" r:id="rId20"/>
    <p:sldId id="1368" r:id="rId21"/>
    <p:sldId id="1369" r:id="rId22"/>
    <p:sldId id="1370" r:id="rId23"/>
    <p:sldId id="1346" r:id="rId24"/>
    <p:sldId id="1347" r:id="rId25"/>
    <p:sldId id="1348" r:id="rId26"/>
    <p:sldId id="13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984"/>
    <a:srgbClr val="71A3ED"/>
    <a:srgbClr val="84FB04"/>
    <a:srgbClr val="86F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3"/>
    <p:restoredTop sz="96405"/>
  </p:normalViewPr>
  <p:slideViewPr>
    <p:cSldViewPr snapToGrid="0" snapToObjects="1">
      <p:cViewPr varScale="1">
        <p:scale>
          <a:sx n="67" d="100"/>
          <a:sy n="67" d="100"/>
        </p:scale>
        <p:origin x="1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F676E-E463-064E-8532-8B9C5A703B1D}"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0E41F-B12E-5343-82CE-FDF67CAE4A15}" type="slidenum">
              <a:rPr lang="en-US" smtClean="0"/>
              <a:t>‹#›</a:t>
            </a:fld>
            <a:endParaRPr lang="en-US"/>
          </a:p>
        </p:txBody>
      </p:sp>
    </p:spTree>
    <p:extLst>
      <p:ext uri="{BB962C8B-B14F-4D97-AF65-F5344CB8AC3E}">
        <p14:creationId xmlns:p14="http://schemas.microsoft.com/office/powerpoint/2010/main" val="113407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a:t>
            </a:fld>
            <a:endParaRPr lang="en-US"/>
          </a:p>
        </p:txBody>
      </p:sp>
    </p:spTree>
    <p:extLst>
      <p:ext uri="{BB962C8B-B14F-4D97-AF65-F5344CB8AC3E}">
        <p14:creationId xmlns:p14="http://schemas.microsoft.com/office/powerpoint/2010/main" val="131501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good introduction for several reasons. One is that the program is short enough, and the logic of its execution simple enough that direct inspection can show whether it is correct in all use cases known to the new student programmer. If this were the complexity of all programming, there would be no need to test anything before using it. In programming as a new student experiences it, testing is pointless and adds unneeded complexity.</a:t>
            </a:r>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5</a:t>
            </a:fld>
            <a:endParaRPr lang="en-US"/>
          </a:p>
        </p:txBody>
      </p:sp>
    </p:spTree>
    <p:extLst>
      <p:ext uri="{BB962C8B-B14F-4D97-AF65-F5344CB8AC3E}">
        <p14:creationId xmlns:p14="http://schemas.microsoft.com/office/powerpoint/2010/main" val="322001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dk1"/>
                </a:solidFill>
                <a:latin typeface="+mn-lt"/>
                <a:ea typeface="Calibri"/>
                <a:cs typeface="Calibri"/>
                <a:sym typeface="Calibri"/>
              </a:rPr>
              <a:t>The programmer strives to control the inputs, and results of these decisions, but no one can keep all of them clearly in mind once the size of the project exceeds just a few hundred lines.</a:t>
            </a:r>
            <a:endParaRPr lang="en-US" dirty="0"/>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6</a:t>
            </a:fld>
            <a:endParaRPr lang="en-US"/>
          </a:p>
        </p:txBody>
      </p:sp>
    </p:spTree>
    <p:extLst>
      <p:ext uri="{BB962C8B-B14F-4D97-AF65-F5344CB8AC3E}">
        <p14:creationId xmlns:p14="http://schemas.microsoft.com/office/powerpoint/2010/main" val="10302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dk1"/>
                </a:solidFill>
                <a:latin typeface="+mn-lt"/>
                <a:ea typeface="Calibri"/>
                <a:cs typeface="Calibri"/>
                <a:sym typeface="Calibri"/>
              </a:rPr>
              <a:t>The system is too complex, and the programmer still needs to understand almost all of the possible outcomes to be able to develop tests. As always, when a problem is too big and complicated a good idea is to try splitting it into smaller and simpler pieces.</a:t>
            </a:r>
            <a:endParaRPr lang="en-US" dirty="0"/>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7</a:t>
            </a:fld>
            <a:endParaRPr lang="en-US"/>
          </a:p>
        </p:txBody>
      </p:sp>
    </p:spTree>
    <p:extLst>
      <p:ext uri="{BB962C8B-B14F-4D97-AF65-F5344CB8AC3E}">
        <p14:creationId xmlns:p14="http://schemas.microsoft.com/office/powerpoint/2010/main" val="412410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dk1"/>
                </a:solidFill>
                <a:latin typeface="+mn-lt"/>
                <a:ea typeface="Calibri"/>
                <a:cs typeface="Calibri"/>
                <a:sym typeface="Calibri"/>
              </a:rPr>
              <a:t>These simple units are composed into larger and more complicated algorithms by passing needed information into a unit and receiving the desired result out of it. The units are integrated to perform the whole task. </a:t>
            </a:r>
            <a:endParaRPr lang="en-US" dirty="0"/>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8</a:t>
            </a:fld>
            <a:endParaRPr lang="en-US"/>
          </a:p>
        </p:txBody>
      </p:sp>
    </p:spTree>
    <p:extLst>
      <p:ext uri="{BB962C8B-B14F-4D97-AF65-F5344CB8AC3E}">
        <p14:creationId xmlns:p14="http://schemas.microsoft.com/office/powerpoint/2010/main" val="94249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tests verify your code at the level of functions and classes</a:t>
            </a:r>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10</a:t>
            </a:fld>
            <a:endParaRPr lang="en-US"/>
          </a:p>
        </p:txBody>
      </p:sp>
    </p:spTree>
    <p:extLst>
      <p:ext uri="{BB962C8B-B14F-4D97-AF65-F5344CB8AC3E}">
        <p14:creationId xmlns:p14="http://schemas.microsoft.com/office/powerpoint/2010/main" val="194698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int_name</a:t>
            </a:r>
            <a:r>
              <a:rPr lang="en-US" dirty="0"/>
              <a:t> takes an integer and returns a string</a:t>
            </a:r>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11</a:t>
            </a:fld>
            <a:endParaRPr lang="en-US"/>
          </a:p>
        </p:txBody>
      </p:sp>
    </p:spTree>
    <p:extLst>
      <p:ext uri="{BB962C8B-B14F-4D97-AF65-F5344CB8AC3E}">
        <p14:creationId xmlns:p14="http://schemas.microsoft.com/office/powerpoint/2010/main" val="4215021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your program with inputs that a typical user might supply. Next, you should include </a:t>
            </a:r>
            <a:r>
              <a:rPr lang="en-US" i="1" dirty="0"/>
              <a:t>boundary cases</a:t>
            </a:r>
            <a:r>
              <a:rPr lang="en-US" dirty="0"/>
              <a:t>. Boundary cases are still legitimate inputs, and you expect that the function that is being tested will handle them correctly. </a:t>
            </a:r>
            <a:r>
              <a:rPr lang="en-US" sz="1200" dirty="0">
                <a:solidFill>
                  <a:schemeClr val="dk1"/>
                </a:solidFill>
                <a:latin typeface="+mn-lt"/>
                <a:ea typeface="Calibri"/>
                <a:cs typeface="Calibri"/>
                <a:sym typeface="Calibri"/>
              </a:rPr>
              <a:t>If some code is never executed by any of your test cases, you have no way of knowing whether that code would perform correctly if it ever were executed by user input. </a:t>
            </a:r>
            <a:endParaRPr lang="en-US" dirty="0"/>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14</a:t>
            </a:fld>
            <a:endParaRPr lang="en-US"/>
          </a:p>
        </p:txBody>
      </p:sp>
    </p:spTree>
    <p:extLst>
      <p:ext uri="{BB962C8B-B14F-4D97-AF65-F5344CB8AC3E}">
        <p14:creationId xmlns:p14="http://schemas.microsoft.com/office/powerpoint/2010/main" val="2040379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the tests before you write the code. </a:t>
            </a:r>
          </a:p>
          <a:p>
            <a:endParaRPr lang="en-US" dirty="0"/>
          </a:p>
        </p:txBody>
      </p:sp>
      <p:sp>
        <p:nvSpPr>
          <p:cNvPr id="4" name="Slide Number Placeholder 3"/>
          <p:cNvSpPr>
            <a:spLocks noGrp="1"/>
          </p:cNvSpPr>
          <p:nvPr>
            <p:ph type="sldNum" sz="quarter" idx="5"/>
          </p:nvPr>
        </p:nvSpPr>
        <p:spPr/>
        <p:txBody>
          <a:bodyPr/>
          <a:lstStyle/>
          <a:p>
            <a:fld id="{BF00E41F-B12E-5343-82CE-FDF67CAE4A15}" type="slidenum">
              <a:rPr lang="en-US" smtClean="0"/>
              <a:t>17</a:t>
            </a:fld>
            <a:endParaRPr lang="en-US"/>
          </a:p>
        </p:txBody>
      </p:sp>
    </p:spTree>
    <p:extLst>
      <p:ext uri="{BB962C8B-B14F-4D97-AF65-F5344CB8AC3E}">
        <p14:creationId xmlns:p14="http://schemas.microsoft.com/office/powerpoint/2010/main" val="250610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5994D-0681-F44C-AC36-BD53CEEF9045}"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1974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A32B5-9F42-8445-BA81-69EE9AC762B5}"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19337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FB572-82BC-804E-A5D7-09639CACB737}"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403242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EA430-4053-0044-BD2E-EAC90209B2E4}"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
        <p:nvSpPr>
          <p:cNvPr id="7" name="Title 6">
            <a:extLst>
              <a:ext uri="{FF2B5EF4-FFF2-40B4-BE49-F238E27FC236}">
                <a16:creationId xmlns:a16="http://schemas.microsoft.com/office/drawing/2014/main" id="{A9931749-426A-4D40-AC36-D2D178C914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866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CBA79-14C8-1B4D-859B-AC068ECD2412}"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cxnSp>
        <p:nvCxnSpPr>
          <p:cNvPr id="7" name="Straight Connector 6">
            <a:extLst>
              <a:ext uri="{FF2B5EF4-FFF2-40B4-BE49-F238E27FC236}">
                <a16:creationId xmlns:a16="http://schemas.microsoft.com/office/drawing/2014/main" id="{7B3A4F22-78DC-D141-9271-D3CF5230A288}"/>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76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258BE-5461-7F4E-B666-89FD7EDAD271}"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84424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3B75F-2D84-7D44-9524-C177190266E5}" type="datetime1">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cxnSp>
        <p:nvCxnSpPr>
          <p:cNvPr id="8" name="Straight Connector 7">
            <a:extLst>
              <a:ext uri="{FF2B5EF4-FFF2-40B4-BE49-F238E27FC236}">
                <a16:creationId xmlns:a16="http://schemas.microsoft.com/office/drawing/2014/main" id="{D8769BC9-7B7C-2A4B-91A3-DE250B5C3EED}"/>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9275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D027E-073F-DB4F-A5D5-FA4FCD2275EF}" type="datetime1">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66209-D6E2-6B48-AEDC-9F2AF62A252E}" type="slidenum">
              <a:rPr lang="en-US" smtClean="0"/>
              <a:t>‹#›</a:t>
            </a:fld>
            <a:endParaRPr lang="en-US"/>
          </a:p>
        </p:txBody>
      </p:sp>
      <p:cxnSp>
        <p:nvCxnSpPr>
          <p:cNvPr id="10" name="Straight Connector 9">
            <a:extLst>
              <a:ext uri="{FF2B5EF4-FFF2-40B4-BE49-F238E27FC236}">
                <a16:creationId xmlns:a16="http://schemas.microsoft.com/office/drawing/2014/main" id="{5A8B1DBE-2180-D54B-B484-3E85F4DD5E46}"/>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500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B03C8-F87C-0149-AE2E-48DBEBBC2CC6}" type="datetime1">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66209-D6E2-6B48-AEDC-9F2AF62A252E}" type="slidenum">
              <a:rPr lang="en-US" smtClean="0"/>
              <a:t>‹#›</a:t>
            </a:fld>
            <a:endParaRPr lang="en-US"/>
          </a:p>
        </p:txBody>
      </p:sp>
      <p:cxnSp>
        <p:nvCxnSpPr>
          <p:cNvPr id="6" name="Straight Connector 5">
            <a:extLst>
              <a:ext uri="{FF2B5EF4-FFF2-40B4-BE49-F238E27FC236}">
                <a16:creationId xmlns:a16="http://schemas.microsoft.com/office/drawing/2014/main" id="{ABB0D11B-5DCC-F34E-B1C3-CE964FA50165}"/>
              </a:ext>
            </a:extLst>
          </p:cNvPr>
          <p:cNvCxnSpPr/>
          <p:nvPr userDrawn="1"/>
        </p:nvCxnSpPr>
        <p:spPr>
          <a:xfrm>
            <a:off x="731520" y="1559293"/>
            <a:ext cx="10732168"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6F03D-8F6E-A74E-89D8-155AA3155A79}" type="datetime1">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2574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98B0-26B9-7549-A201-F5D22D0173DF}" type="datetime1">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2816366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AF3D9-32D2-CD44-8C41-E9311696C4FE}" type="datetime1">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66209-D6E2-6B48-AEDC-9F2AF62A252E}" type="slidenum">
              <a:rPr lang="en-US" smtClean="0"/>
              <a:t>‹#›</a:t>
            </a:fld>
            <a:endParaRPr lang="en-US"/>
          </a:p>
        </p:txBody>
      </p:sp>
    </p:spTree>
    <p:extLst>
      <p:ext uri="{BB962C8B-B14F-4D97-AF65-F5344CB8AC3E}">
        <p14:creationId xmlns:p14="http://schemas.microsoft.com/office/powerpoint/2010/main" val="302187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AC87A-0E6B-BF48-97F6-870C13E72712}" type="datetime1">
              <a:rPr lang="en-US" smtClean="0"/>
              <a:t>9/23/2022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6209-D6E2-6B48-AEDC-9F2AF62A252E}" type="slidenum">
              <a:rPr lang="en-US" smtClean="0"/>
              <a:t>‹#›</a:t>
            </a:fld>
            <a:endParaRPr lang="en-US"/>
          </a:p>
        </p:txBody>
      </p:sp>
    </p:spTree>
    <p:extLst>
      <p:ext uri="{BB962C8B-B14F-4D97-AF65-F5344CB8AC3E}">
        <p14:creationId xmlns:p14="http://schemas.microsoft.com/office/powerpoint/2010/main" val="396403277"/>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D52B-DEB7-964F-BC1E-ED27645D77F7}"/>
              </a:ext>
            </a:extLst>
          </p:cNvPr>
          <p:cNvSpPr>
            <a:spLocks noGrp="1"/>
          </p:cNvSpPr>
          <p:nvPr>
            <p:ph type="ctrTitle"/>
          </p:nvPr>
        </p:nvSpPr>
        <p:spPr>
          <a:xfrm>
            <a:off x="3147058" y="5046048"/>
            <a:ext cx="5897881" cy="1310302"/>
          </a:xfrm>
        </p:spPr>
        <p:txBody>
          <a:bodyPr anchor="ctr">
            <a:normAutofit/>
          </a:bodyPr>
          <a:lstStyle/>
          <a:p>
            <a:r>
              <a:rPr lang="en-US" dirty="0"/>
              <a:t>Unit Testing</a:t>
            </a:r>
          </a:p>
        </p:txBody>
      </p:sp>
      <p:sp>
        <p:nvSpPr>
          <p:cNvPr id="4" name="Slide Number Placeholder 3">
            <a:extLst>
              <a:ext uri="{FF2B5EF4-FFF2-40B4-BE49-F238E27FC236}">
                <a16:creationId xmlns:a16="http://schemas.microsoft.com/office/drawing/2014/main" id="{6F1EE3B1-6C6B-B24E-878D-7CDABDB4A35B}"/>
              </a:ext>
            </a:extLst>
          </p:cNvPr>
          <p:cNvSpPr>
            <a:spLocks noGrp="1"/>
          </p:cNvSpPr>
          <p:nvPr>
            <p:ph type="sldNum" sz="quarter" idx="12"/>
          </p:nvPr>
        </p:nvSpPr>
        <p:spPr/>
        <p:txBody>
          <a:bodyPr/>
          <a:lstStyle/>
          <a:p>
            <a:fld id="{69C66209-D6E2-6B48-AEDC-9F2AF62A252E}" type="slidenum">
              <a:rPr lang="en-US" smtClean="0"/>
              <a:t>1</a:t>
            </a:fld>
            <a:endParaRPr lang="en-US"/>
          </a:p>
        </p:txBody>
      </p:sp>
      <p:pic>
        <p:nvPicPr>
          <p:cNvPr id="3" name="Picture 2">
            <a:extLst>
              <a:ext uri="{FF2B5EF4-FFF2-40B4-BE49-F238E27FC236}">
                <a16:creationId xmlns:a16="http://schemas.microsoft.com/office/drawing/2014/main" id="{034FE8F4-8DDF-EA44-A966-FD18C7057C8C}"/>
              </a:ext>
            </a:extLst>
          </p:cNvPr>
          <p:cNvPicPr>
            <a:picLocks noChangeAspect="1"/>
          </p:cNvPicPr>
          <p:nvPr/>
        </p:nvPicPr>
        <p:blipFill>
          <a:blip r:embed="rId3"/>
          <a:stretch>
            <a:fillRect/>
          </a:stretch>
        </p:blipFill>
        <p:spPr>
          <a:xfrm>
            <a:off x="124549" y="836579"/>
            <a:ext cx="11942901" cy="3715569"/>
          </a:xfrm>
          <a:prstGeom prst="rect">
            <a:avLst/>
          </a:prstGeom>
        </p:spPr>
      </p:pic>
    </p:spTree>
    <p:extLst>
      <p:ext uri="{BB962C8B-B14F-4D97-AF65-F5344CB8AC3E}">
        <p14:creationId xmlns:p14="http://schemas.microsoft.com/office/powerpoint/2010/main" val="128481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895851"/>
          </a:xfrm>
        </p:spPr>
        <p:txBody>
          <a:bodyPr>
            <a:normAutofit/>
          </a:bodyPr>
          <a:lstStyle/>
          <a:p>
            <a:pPr marL="0" indent="0">
              <a:spcBef>
                <a:spcPts val="0"/>
              </a:spcBef>
              <a:buClr>
                <a:schemeClr val="dk1"/>
              </a:buClr>
              <a:buSzPts val="2800"/>
              <a:buNone/>
            </a:pPr>
            <a:r>
              <a:rPr lang="en-US" b="1" dirty="0">
                <a:ea typeface="Cambria"/>
                <a:cs typeface="Cambria"/>
                <a:sym typeface="Cambria"/>
              </a:rPr>
              <a:t>White-box</a:t>
            </a:r>
            <a:r>
              <a:rPr lang="en-US" i="1" dirty="0">
                <a:ea typeface="Cambria"/>
                <a:cs typeface="Cambria"/>
                <a:sym typeface="Cambria"/>
              </a:rPr>
              <a:t> </a:t>
            </a:r>
            <a:r>
              <a:rPr lang="en-US" dirty="0">
                <a:ea typeface="Cambria"/>
                <a:cs typeface="Cambria"/>
                <a:sym typeface="Cambria"/>
              </a:rPr>
              <a:t>testing = taking into account the internal structure of the program.</a:t>
            </a:r>
          </a:p>
          <a:p>
            <a:pPr marL="0" indent="0">
              <a:spcBef>
                <a:spcPts val="560"/>
              </a:spcBef>
              <a:buClr>
                <a:schemeClr val="dk1"/>
              </a:buClr>
              <a:buSzPts val="2800"/>
              <a:buNone/>
            </a:pPr>
            <a:r>
              <a:rPr lang="en-US" dirty="0"/>
              <a:t>      → are the variables what we think they should be?</a:t>
            </a:r>
          </a:p>
          <a:p>
            <a:pPr marL="0" indent="0">
              <a:spcBef>
                <a:spcPts val="560"/>
              </a:spcBef>
              <a:buClr>
                <a:schemeClr val="dk1"/>
              </a:buClr>
              <a:buSzPts val="2800"/>
              <a:buNone/>
            </a:pPr>
            <a:endParaRPr lang="en-US" i="1" dirty="0">
              <a:ea typeface="Cambria"/>
              <a:cs typeface="Cambria"/>
              <a:sym typeface="Cambria"/>
            </a:endParaRPr>
          </a:p>
          <a:p>
            <a:pPr marL="514350" indent="-514350">
              <a:spcBef>
                <a:spcPts val="560"/>
              </a:spcBef>
              <a:buClr>
                <a:schemeClr val="dk1"/>
              </a:buClr>
              <a:buSzPts val="2800"/>
              <a:buFont typeface="Cambria"/>
              <a:buAutoNum type="arabicPeriod"/>
            </a:pPr>
            <a:r>
              <a:rPr lang="en-US" dirty="0">
                <a:ea typeface="Cambria"/>
                <a:cs typeface="Cambria"/>
                <a:sym typeface="Cambria"/>
              </a:rPr>
              <a:t>Test functions in isolation:</a:t>
            </a:r>
          </a:p>
          <a:p>
            <a:pPr lvl="1" indent="-514350">
              <a:spcBef>
                <a:spcPts val="480"/>
              </a:spcBef>
              <a:buClr>
                <a:schemeClr val="dk1"/>
              </a:buClr>
              <a:buSzPts val="2400"/>
              <a:buFont typeface="Cambria"/>
              <a:buChar char="–"/>
            </a:pPr>
            <a:r>
              <a:rPr lang="en-US" sz="2800" dirty="0">
                <a:ea typeface="Cambria"/>
                <a:cs typeface="Cambria"/>
                <a:sym typeface="Cambria"/>
              </a:rPr>
              <a:t>write a short program, called a </a:t>
            </a:r>
            <a:r>
              <a:rPr lang="en-US" sz="2800" b="1" i="1" dirty="0">
                <a:ea typeface="Cambria"/>
                <a:cs typeface="Cambria"/>
                <a:sym typeface="Cambria"/>
              </a:rPr>
              <a:t>test harness</a:t>
            </a:r>
            <a:r>
              <a:rPr lang="en-US" sz="2800" dirty="0">
                <a:ea typeface="Cambria"/>
                <a:cs typeface="Cambria"/>
                <a:sym typeface="Cambria"/>
              </a:rPr>
              <a:t>, that calls the function to be tested and verifies that the results are correct. </a:t>
            </a:r>
          </a:p>
          <a:p>
            <a:pPr lvl="1" indent="-514350">
              <a:spcBef>
                <a:spcPts val="480"/>
              </a:spcBef>
              <a:buClr>
                <a:schemeClr val="dk1"/>
              </a:buClr>
              <a:buSzPts val="2400"/>
              <a:buFont typeface="Cambria"/>
              <a:buChar char="–"/>
            </a:pPr>
            <a:r>
              <a:rPr lang="en-US" sz="2800" dirty="0">
                <a:ea typeface="Cambria"/>
                <a:cs typeface="Cambria"/>
                <a:sym typeface="Cambria"/>
              </a:rPr>
              <a:t>When the program completes without an error message, then all the tests have passed. </a:t>
            </a:r>
          </a:p>
          <a:p>
            <a:pPr lvl="1" indent="-514350">
              <a:spcBef>
                <a:spcPts val="480"/>
              </a:spcBef>
              <a:buClr>
                <a:schemeClr val="dk1"/>
              </a:buClr>
              <a:buSzPts val="2400"/>
              <a:buFont typeface="Cambria"/>
              <a:buChar char="–"/>
            </a:pPr>
            <a:r>
              <a:rPr lang="en-US" sz="2800" dirty="0">
                <a:ea typeface="Cambria"/>
                <a:cs typeface="Cambria"/>
                <a:sym typeface="Cambria"/>
              </a:rPr>
              <a:t>If a test fails, then you get an error message, telling you which test failed.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10</a:t>
            </a:fld>
            <a:endParaRPr lang="en-US"/>
          </a:p>
        </p:txBody>
      </p:sp>
    </p:spTree>
    <p:extLst>
      <p:ext uri="{BB962C8B-B14F-4D97-AF65-F5344CB8AC3E}">
        <p14:creationId xmlns:p14="http://schemas.microsoft.com/office/powerpoint/2010/main" val="334076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1175460" cy="4437055"/>
          </a:xfrm>
        </p:spPr>
        <p:txBody>
          <a:bodyPr>
            <a:normAutofit fontScale="92500" lnSpcReduction="20000"/>
          </a:bodyPr>
          <a:lstStyle/>
          <a:p>
            <a:pPr marL="0" indent="0">
              <a:spcBef>
                <a:spcPts val="0"/>
              </a:spcBef>
              <a:buClr>
                <a:schemeClr val="dk1"/>
              </a:buClr>
              <a:buSzPts val="2800"/>
              <a:buNone/>
            </a:pPr>
            <a:r>
              <a:rPr lang="en-US" dirty="0">
                <a:ea typeface="Cambria"/>
                <a:cs typeface="Cambria"/>
                <a:sym typeface="Cambria"/>
              </a:rPr>
              <a:t>Example: a unit test for the </a:t>
            </a:r>
            <a:r>
              <a:rPr lang="en-US" dirty="0" err="1">
                <a:latin typeface="Courier New" panose="02070309020205020404" pitchFamily="49" charset="0"/>
                <a:ea typeface="Cambria"/>
                <a:cs typeface="Courier New" panose="02070309020205020404" pitchFamily="49" charset="0"/>
                <a:sym typeface="Cambria"/>
              </a:rPr>
              <a:t>removeWhitespace</a:t>
            </a:r>
            <a:r>
              <a:rPr lang="en-US" dirty="0">
                <a:latin typeface="Courier New" panose="02070309020205020404" pitchFamily="49" charset="0"/>
                <a:ea typeface="Cambria"/>
                <a:cs typeface="Courier New" panose="02070309020205020404" pitchFamily="49" charset="0"/>
                <a:sym typeface="Cambria"/>
              </a:rPr>
              <a:t> </a:t>
            </a:r>
            <a:r>
              <a:rPr lang="en-US" dirty="0">
                <a:ea typeface="Cambria"/>
                <a:cs typeface="Cambria"/>
                <a:sym typeface="Cambria"/>
              </a:rPr>
              <a:t>function might look like this:</a:t>
            </a:r>
          </a:p>
          <a:p>
            <a:pPr marL="0" indent="0">
              <a:spcBef>
                <a:spcPts val="560"/>
              </a:spcBef>
              <a:buClr>
                <a:schemeClr val="dk1"/>
              </a:buClr>
              <a:buSzPts val="2800"/>
              <a:buNone/>
            </a:pPr>
            <a:r>
              <a:rPr lang="en-US" dirty="0"/>
              <a:t> </a:t>
            </a:r>
          </a:p>
          <a:p>
            <a:pPr marL="0" indent="0">
              <a:spcBef>
                <a:spcPts val="400"/>
              </a:spcBef>
              <a:buClr>
                <a:schemeClr val="dk1"/>
              </a:buClr>
              <a:buSzPts val="2000"/>
              <a:buNone/>
            </a:pPr>
            <a:r>
              <a:rPr lang="en-US" dirty="0">
                <a:latin typeface="Courier New"/>
                <a:ea typeface="Courier New"/>
                <a:cs typeface="Courier New"/>
                <a:sym typeface="Courier New"/>
              </a:rPr>
              <a:t>int main() </a:t>
            </a:r>
            <a:endParaRPr lang="en-US" dirty="0"/>
          </a:p>
          <a:p>
            <a:pPr marL="0" indent="0">
              <a:spcBef>
                <a:spcPts val="400"/>
              </a:spcBef>
              <a:buClr>
                <a:schemeClr val="dk1"/>
              </a:buClr>
              <a:buSzPts val="2000"/>
              <a:buNone/>
            </a:pPr>
            <a:r>
              <a:rPr lang="en-US" dirty="0">
                <a:latin typeface="Courier New"/>
                <a:ea typeface="Courier New"/>
                <a:cs typeface="Courier New"/>
                <a:sym typeface="Courier New"/>
              </a:rPr>
              <a:t>{ </a:t>
            </a:r>
            <a:endParaRPr lang="en-US" dirty="0"/>
          </a:p>
          <a:p>
            <a:pPr marL="0" indent="0">
              <a:spcBef>
                <a:spcPts val="400"/>
              </a:spcBef>
              <a:buClr>
                <a:schemeClr val="dk1"/>
              </a:buClr>
              <a:buSzPts val="200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removeWhitespace</a:t>
            </a:r>
            <a:r>
              <a:rPr lang="en-US" dirty="0">
                <a:latin typeface="Courier New"/>
                <a:ea typeface="Courier New"/>
                <a:cs typeface="Courier New"/>
                <a:sym typeface="Courier New"/>
              </a:rPr>
              <a:t>(“  “) == "");</a:t>
            </a:r>
          </a:p>
          <a:p>
            <a:pPr marL="0" indent="0">
              <a:spcBef>
                <a:spcPts val="400"/>
              </a:spcBef>
              <a:buClr>
                <a:schemeClr val="dk1"/>
              </a:buClr>
              <a:buSzPts val="200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removeWhitespace</a:t>
            </a:r>
            <a:r>
              <a:rPr lang="en-US" dirty="0">
                <a:latin typeface="Courier New"/>
                <a:ea typeface="Courier New"/>
                <a:cs typeface="Courier New"/>
                <a:sym typeface="Courier New"/>
              </a:rPr>
              <a:t>(“Hello“) == “Hello");</a:t>
            </a:r>
          </a:p>
          <a:p>
            <a:pPr marL="0" indent="0">
              <a:spcBef>
                <a:spcPts val="400"/>
              </a:spcBef>
              <a:buClr>
                <a:schemeClr val="dk1"/>
              </a:buClr>
              <a:buSzPts val="200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removeWhitespace</a:t>
            </a:r>
            <a:r>
              <a:rPr lang="en-US" dirty="0">
                <a:latin typeface="Courier New"/>
                <a:ea typeface="Courier New"/>
                <a:cs typeface="Courier New"/>
                <a:sym typeface="Courier New"/>
              </a:rPr>
              <a:t>(“Oh Hello“) == “</a:t>
            </a:r>
            <a:r>
              <a:rPr lang="en-US" dirty="0" err="1">
                <a:latin typeface="Courier New"/>
                <a:ea typeface="Courier New"/>
                <a:cs typeface="Courier New"/>
                <a:sym typeface="Courier New"/>
              </a:rPr>
              <a:t>OhHello</a:t>
            </a:r>
            <a:r>
              <a:rPr lang="en-US" dirty="0">
                <a:latin typeface="Courier New"/>
                <a:ea typeface="Courier New"/>
                <a:cs typeface="Courier New"/>
                <a:sym typeface="Courier New"/>
              </a:rPr>
              <a:t>");</a:t>
            </a:r>
          </a:p>
          <a:p>
            <a:pPr marL="0" indent="0">
              <a:spcBef>
                <a:spcPts val="400"/>
              </a:spcBef>
              <a:buClr>
                <a:schemeClr val="dk1"/>
              </a:buClr>
              <a:buSzPts val="200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removeWhitespace</a:t>
            </a:r>
            <a:r>
              <a:rPr lang="en-US" dirty="0">
                <a:latin typeface="Courier New"/>
                <a:ea typeface="Courier New"/>
                <a:cs typeface="Courier New"/>
                <a:sym typeface="Courier New"/>
              </a:rPr>
              <a:t>(“ Wo lo </a:t>
            </a:r>
            <a:r>
              <a:rPr lang="en-US" dirty="0" err="1">
                <a:latin typeface="Courier New"/>
                <a:ea typeface="Courier New"/>
                <a:cs typeface="Courier New"/>
                <a:sym typeface="Courier New"/>
              </a:rPr>
              <a:t>lo</a:t>
            </a:r>
            <a:r>
              <a:rPr lang="en-US" dirty="0">
                <a:latin typeface="Courier New"/>
                <a:ea typeface="Courier New"/>
                <a:cs typeface="Courier New"/>
                <a:sym typeface="Courier New"/>
              </a:rPr>
              <a:t> “) == “</a:t>
            </a:r>
            <a:r>
              <a:rPr lang="en-US" dirty="0" err="1">
                <a:latin typeface="Courier New"/>
                <a:ea typeface="Courier New"/>
                <a:cs typeface="Courier New"/>
                <a:sym typeface="Courier New"/>
              </a:rPr>
              <a:t>Wololo</a:t>
            </a:r>
            <a:r>
              <a:rPr lang="en-US" dirty="0">
                <a:latin typeface="Courier New"/>
                <a:ea typeface="Courier New"/>
                <a:cs typeface="Courier New"/>
                <a:sym typeface="Courier New"/>
              </a:rPr>
              <a:t>");</a:t>
            </a:r>
          </a:p>
          <a:p>
            <a:pPr marL="0" indent="0">
              <a:spcBef>
                <a:spcPts val="400"/>
              </a:spcBef>
              <a:buClr>
                <a:schemeClr val="dk1"/>
              </a:buClr>
              <a:buSzPts val="200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removeWhitespace</a:t>
            </a:r>
            <a:r>
              <a:rPr lang="en-US" dirty="0">
                <a:latin typeface="Courier New"/>
                <a:ea typeface="Courier New"/>
                <a:cs typeface="Courier New"/>
                <a:sym typeface="Courier New"/>
              </a:rPr>
              <a:t>(““) == "");</a:t>
            </a:r>
          </a:p>
          <a:p>
            <a:pPr marL="0" indent="0">
              <a:spcBef>
                <a:spcPts val="400"/>
              </a:spcBef>
              <a:buClr>
                <a:schemeClr val="dk1"/>
              </a:buClr>
              <a:buSzPts val="2000"/>
              <a:buNone/>
            </a:pPr>
            <a:r>
              <a:rPr lang="en-US" dirty="0">
                <a:latin typeface="Courier New"/>
                <a:ea typeface="Courier New"/>
                <a:cs typeface="Courier New"/>
                <a:sym typeface="Courier New"/>
              </a:rPr>
              <a:t>} </a:t>
            </a:r>
            <a:endParaRPr lang="en-US" dirty="0"/>
          </a:p>
          <a:p>
            <a:pPr marL="0" indent="0">
              <a:spcBef>
                <a:spcPts val="560"/>
              </a:spcBef>
              <a:buClr>
                <a:schemeClr val="dk1"/>
              </a:buClr>
              <a:buSzPts val="2800"/>
              <a:buNone/>
            </a:pPr>
            <a:endParaRPr lang="en-US" dirty="0"/>
          </a:p>
          <a:p>
            <a:pPr marL="0" indent="0">
              <a:spcBef>
                <a:spcPts val="480"/>
              </a:spcBef>
              <a:buClr>
                <a:schemeClr val="dk1"/>
              </a:buClr>
              <a:buSzPts val="2400"/>
              <a:buNone/>
            </a:pPr>
            <a:r>
              <a:rPr lang="en-US" sz="3000" b="1" dirty="0"/>
              <a:t>Note: </a:t>
            </a:r>
            <a:r>
              <a:rPr lang="en-US" dirty="0" err="1">
                <a:latin typeface="Courier New" panose="02070309020205020404" pitchFamily="49" charset="0"/>
                <a:cs typeface="Courier New" panose="02070309020205020404" pitchFamily="49" charset="0"/>
              </a:rPr>
              <a:t>removeWhitespace</a:t>
            </a:r>
            <a:r>
              <a:rPr lang="en-US" dirty="0">
                <a:latin typeface="Courier New" panose="02070309020205020404" pitchFamily="49" charset="0"/>
                <a:cs typeface="Courier New" panose="02070309020205020404" pitchFamily="49" charset="0"/>
              </a:rPr>
              <a:t>()</a:t>
            </a:r>
            <a:r>
              <a:rPr lang="en-US" sz="3000" dirty="0"/>
              <a:t>takes a string as a parameter and returns a string with all spaces removed</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11</a:t>
            </a:fld>
            <a:endParaRPr lang="en-US"/>
          </a:p>
        </p:txBody>
      </p:sp>
    </p:spTree>
    <p:extLst>
      <p:ext uri="{BB962C8B-B14F-4D97-AF65-F5344CB8AC3E}">
        <p14:creationId xmlns:p14="http://schemas.microsoft.com/office/powerpoint/2010/main" val="206482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ea typeface="Cambria"/>
                <a:cs typeface="Cambria"/>
                <a:sym typeface="Cambria"/>
              </a:rPr>
              <a:t>What is an </a:t>
            </a:r>
            <a:r>
              <a:rPr lang="en-US" i="1" dirty="0">
                <a:ea typeface="Cambria"/>
                <a:cs typeface="Cambria"/>
                <a:sym typeface="Cambria"/>
              </a:rPr>
              <a:t>assert </a:t>
            </a:r>
            <a:r>
              <a:rPr lang="en-US" dirty="0">
                <a:ea typeface="Cambria"/>
                <a:cs typeface="Cambria"/>
                <a:sym typeface="Cambria"/>
              </a:rPr>
              <a:t>statement?</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3"/>
            <a:ext cx="10515600" cy="5032377"/>
          </a:xfrm>
        </p:spPr>
        <p:txBody>
          <a:bodyPr>
            <a:normAutofit fontScale="70000" lnSpcReduction="20000"/>
          </a:bodyPr>
          <a:lstStyle/>
          <a:p>
            <a:pPr marL="0" indent="0">
              <a:lnSpc>
                <a:spcPct val="120000"/>
              </a:lnSpc>
              <a:spcBef>
                <a:spcPts val="0"/>
              </a:spcBef>
              <a:buClr>
                <a:schemeClr val="dk1"/>
              </a:buClr>
              <a:buSzPts val="1960"/>
              <a:buNone/>
            </a:pPr>
            <a:r>
              <a:rPr lang="en-US" sz="3400" dirty="0">
                <a:ea typeface="Cambria"/>
                <a:cs typeface="Cambria"/>
                <a:sym typeface="Cambria"/>
              </a:rPr>
              <a:t>Assertions are statements used to test assumptions made by programmer</a:t>
            </a:r>
            <a:r>
              <a:rPr lang="en-US" dirty="0">
                <a:ea typeface="Cambria"/>
                <a:cs typeface="Cambria"/>
                <a:sym typeface="Cambria"/>
              </a:rPr>
              <a:t>.</a:t>
            </a:r>
          </a:p>
          <a:p>
            <a:pPr marL="0" indent="0">
              <a:lnSpc>
                <a:spcPct val="120000"/>
              </a:lnSpc>
              <a:spcBef>
                <a:spcPts val="0"/>
              </a:spcBef>
              <a:buClr>
                <a:schemeClr val="dk1"/>
              </a:buClr>
              <a:buSzPts val="1960"/>
              <a:buNone/>
            </a:pPr>
            <a:endParaRPr lang="en-US" dirty="0">
              <a:latin typeface="Courier New"/>
              <a:ea typeface="Courier New"/>
              <a:cs typeface="Courier New"/>
              <a:sym typeface="Courier New"/>
            </a:endParaRP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#include &lt;</a:t>
            </a:r>
            <a:r>
              <a:rPr lang="en-US" sz="2300" dirty="0" err="1">
                <a:latin typeface="Courier New"/>
                <a:ea typeface="Courier New"/>
                <a:cs typeface="Courier New"/>
                <a:sym typeface="Courier New"/>
              </a:rPr>
              <a:t>stdio.h</a:t>
            </a:r>
            <a:r>
              <a:rPr lang="en-US" sz="2300" dirty="0">
                <a:latin typeface="Courier New"/>
                <a:ea typeface="Courier New"/>
                <a:cs typeface="Courier New"/>
                <a:sym typeface="Courier New"/>
              </a:rPr>
              <a:t>&gt;</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#include &lt;</a:t>
            </a:r>
            <a:r>
              <a:rPr lang="en-US" sz="2300" dirty="0" err="1">
                <a:latin typeface="Courier New"/>
                <a:ea typeface="Courier New"/>
                <a:cs typeface="Courier New"/>
                <a:sym typeface="Courier New"/>
              </a:rPr>
              <a:t>assert.h</a:t>
            </a:r>
            <a:r>
              <a:rPr lang="en-US" sz="2300" dirty="0">
                <a:latin typeface="Courier New"/>
                <a:ea typeface="Courier New"/>
                <a:cs typeface="Courier New"/>
                <a:sym typeface="Courier New"/>
              </a:rPr>
              <a:t>&gt;</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int main()</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int x = 7;</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a:t>
            </a:r>
            <a:r>
              <a:rPr lang="en-US" sz="2300" b="1" dirty="0">
                <a:solidFill>
                  <a:srgbClr val="F27984"/>
                </a:solidFill>
                <a:latin typeface="Courier New"/>
                <a:ea typeface="Courier New"/>
                <a:cs typeface="Courier New"/>
                <a:sym typeface="Courier New"/>
              </a:rPr>
              <a:t>/*  Some big code in between and let's say x is accidentally changed to 9  */</a:t>
            </a:r>
            <a:endParaRPr lang="en-US" sz="2300" dirty="0">
              <a:latin typeface="Courier New"/>
              <a:ea typeface="Courier New"/>
              <a:cs typeface="Courier New"/>
              <a:sym typeface="Courier New"/>
            </a:endParaRP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x = 9;</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 Programmer assumes x to be 7 in rest of the code</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assert(x==7);</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 Rest of the code */</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    return 0;</a:t>
            </a:r>
          </a:p>
          <a:p>
            <a:pPr marL="0" indent="0">
              <a:lnSpc>
                <a:spcPct val="120000"/>
              </a:lnSpc>
              <a:spcBef>
                <a:spcPts val="280"/>
              </a:spcBef>
              <a:buClr>
                <a:schemeClr val="dk1"/>
              </a:buClr>
              <a:buSzPts val="1400"/>
              <a:buNone/>
            </a:pPr>
            <a:r>
              <a:rPr lang="en-US" sz="2300" dirty="0">
                <a:latin typeface="Courier New"/>
                <a:ea typeface="Courier New"/>
                <a:cs typeface="Courier New"/>
                <a:sym typeface="Courier New"/>
              </a:rPr>
              <a:t>}</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12</a:t>
            </a:fld>
            <a:endParaRPr lang="en-US"/>
          </a:p>
        </p:txBody>
      </p:sp>
    </p:spTree>
    <p:extLst>
      <p:ext uri="{BB962C8B-B14F-4D97-AF65-F5344CB8AC3E}">
        <p14:creationId xmlns:p14="http://schemas.microsoft.com/office/powerpoint/2010/main" val="265533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i="1" dirty="0"/>
              <a:t>assert</a:t>
            </a:r>
            <a:endParaRPr lang="en-US" dirty="0"/>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fontScale="92500" lnSpcReduction="10000"/>
          </a:bodyPr>
          <a:lstStyle/>
          <a:p>
            <a:pPr marL="0" indent="0">
              <a:spcBef>
                <a:spcPts val="0"/>
              </a:spcBef>
              <a:buClr>
                <a:schemeClr val="dk1"/>
              </a:buClr>
              <a:buSzPts val="2220"/>
              <a:buNone/>
            </a:pPr>
            <a:r>
              <a:rPr lang="en-US" dirty="0">
                <a:ea typeface="Cambria"/>
                <a:cs typeface="Cambria"/>
                <a:sym typeface="Cambria"/>
              </a:rPr>
              <a:t>Assertions are statements used to test assumptions made by programmer.</a:t>
            </a:r>
          </a:p>
          <a:p>
            <a:pPr marL="0" indent="0">
              <a:spcBef>
                <a:spcPts val="444"/>
              </a:spcBef>
              <a:buClr>
                <a:schemeClr val="dk1"/>
              </a:buClr>
              <a:buSzPts val="2220"/>
              <a:buNone/>
            </a:pPr>
            <a:endParaRPr lang="en-US" dirty="0">
              <a:ea typeface="Cambria"/>
              <a:cs typeface="Cambria"/>
              <a:sym typeface="Cambria"/>
            </a:endParaRPr>
          </a:p>
          <a:p>
            <a:pPr marL="0" indent="0">
              <a:spcBef>
                <a:spcPts val="444"/>
              </a:spcBef>
              <a:buClr>
                <a:schemeClr val="dk1"/>
              </a:buClr>
              <a:buSzPts val="2220"/>
              <a:buNone/>
            </a:pPr>
            <a:r>
              <a:rPr lang="en-US" dirty="0">
                <a:ea typeface="Cambria"/>
                <a:cs typeface="Cambria"/>
                <a:sym typeface="Cambria"/>
              </a:rPr>
              <a:t>What assumptions?</a:t>
            </a:r>
          </a:p>
          <a:p>
            <a:pPr marL="0" indent="0">
              <a:spcBef>
                <a:spcPts val="444"/>
              </a:spcBef>
              <a:buClr>
                <a:schemeClr val="dk1"/>
              </a:buClr>
              <a:buSzPts val="2220"/>
              <a:buNone/>
            </a:pPr>
            <a:endParaRPr lang="en-US" dirty="0"/>
          </a:p>
          <a:p>
            <a:pPr marL="0" indent="0">
              <a:spcBef>
                <a:spcPts val="444"/>
              </a:spcBef>
              <a:buClr>
                <a:schemeClr val="dk1"/>
              </a:buClr>
              <a:buSzPts val="2220"/>
              <a:buNone/>
            </a:pPr>
            <a:r>
              <a:rPr lang="en-US" dirty="0">
                <a:latin typeface="Courier New"/>
                <a:ea typeface="Courier New"/>
                <a:cs typeface="Courier New"/>
                <a:sym typeface="Courier New"/>
              </a:rPr>
              <a:t>int main() </a:t>
            </a:r>
            <a:endParaRPr lang="en-US" dirty="0"/>
          </a:p>
          <a:p>
            <a:pPr marL="0" indent="0">
              <a:spcBef>
                <a:spcPts val="444"/>
              </a:spcBef>
              <a:buClr>
                <a:schemeClr val="dk1"/>
              </a:buClr>
              <a:buSzPts val="2220"/>
              <a:buNone/>
            </a:pPr>
            <a:r>
              <a:rPr lang="en-US" dirty="0">
                <a:latin typeface="Courier New"/>
                <a:ea typeface="Courier New"/>
                <a:cs typeface="Courier New"/>
                <a:sym typeface="Courier New"/>
              </a:rPr>
              <a:t>{ </a:t>
            </a:r>
            <a:endParaRPr lang="en-US" dirty="0"/>
          </a:p>
          <a:p>
            <a:pPr marL="0" indent="0">
              <a:spcBef>
                <a:spcPts val="444"/>
              </a:spcBef>
              <a:buClr>
                <a:schemeClr val="dk1"/>
              </a:buClr>
              <a:buSzPts val="2220"/>
              <a:buNone/>
            </a:pPr>
            <a:r>
              <a:rPr lang="en-US" dirty="0">
                <a:latin typeface="Courier New"/>
                <a:ea typeface="Courier New"/>
                <a:cs typeface="Courier New"/>
                <a:sym typeface="Courier New"/>
              </a:rPr>
              <a:t>	assert(</a:t>
            </a:r>
            <a:r>
              <a:rPr lang="en-US" dirty="0" err="1">
                <a:latin typeface="Courier New"/>
                <a:ea typeface="Courier New"/>
                <a:cs typeface="Courier New"/>
                <a:sym typeface="Courier New"/>
              </a:rPr>
              <a:t>int_name</a:t>
            </a:r>
            <a:r>
              <a:rPr lang="en-US" dirty="0">
                <a:latin typeface="Courier New"/>
                <a:ea typeface="Courier New"/>
                <a:cs typeface="Courier New"/>
                <a:sym typeface="Courier New"/>
              </a:rPr>
              <a:t>(19) == "nineteen");</a:t>
            </a:r>
            <a:endParaRPr lang="en-US" dirty="0"/>
          </a:p>
          <a:p>
            <a:pPr marL="0" indent="0">
              <a:spcBef>
                <a:spcPts val="444"/>
              </a:spcBef>
              <a:buClr>
                <a:schemeClr val="dk1"/>
              </a:buClr>
              <a:buSzPts val="2220"/>
              <a:buNone/>
            </a:pPr>
            <a:r>
              <a:rPr lang="en-US" dirty="0">
                <a:latin typeface="Courier New"/>
                <a:ea typeface="Courier New"/>
                <a:cs typeface="Courier New"/>
                <a:sym typeface="Courier New"/>
              </a:rPr>
              <a:t>} </a:t>
            </a:r>
            <a:endParaRPr lang="en-US" dirty="0"/>
          </a:p>
          <a:p>
            <a:pPr marL="0" indent="0">
              <a:spcBef>
                <a:spcPts val="444"/>
              </a:spcBef>
              <a:buClr>
                <a:schemeClr val="dk1"/>
              </a:buClr>
              <a:buSzPts val="2220"/>
              <a:buNone/>
            </a:pPr>
            <a:endParaRPr lang="en-US" dirty="0">
              <a:latin typeface="Arial"/>
              <a:ea typeface="Arial"/>
              <a:cs typeface="Arial"/>
              <a:sym typeface="Arial"/>
            </a:endParaRPr>
          </a:p>
          <a:p>
            <a:pPr marL="0" indent="0">
              <a:spcBef>
                <a:spcPts val="444"/>
              </a:spcBef>
              <a:buClr>
                <a:schemeClr val="dk1"/>
              </a:buClr>
              <a:buSzPts val="2220"/>
              <a:buNone/>
            </a:pPr>
            <a:r>
              <a:rPr lang="en-US" b="1" dirty="0">
                <a:ea typeface="Arial"/>
                <a:cs typeface="Arial"/>
                <a:sym typeface="Arial"/>
              </a:rPr>
              <a:t>Expected values</a:t>
            </a:r>
            <a:r>
              <a:rPr lang="en-US" dirty="0">
                <a:ea typeface="Arial"/>
                <a:cs typeface="Arial"/>
                <a:sym typeface="Arial"/>
              </a:rPr>
              <a:t>: </a:t>
            </a:r>
            <a:endParaRPr lang="en-US" dirty="0"/>
          </a:p>
          <a:p>
            <a:pPr marL="0" indent="0">
              <a:spcBef>
                <a:spcPts val="444"/>
              </a:spcBef>
              <a:buClr>
                <a:schemeClr val="dk1"/>
              </a:buClr>
              <a:buSzPts val="2220"/>
              <a:buNone/>
            </a:pPr>
            <a:r>
              <a:rPr lang="en-US" dirty="0">
                <a:ea typeface="Arial"/>
                <a:cs typeface="Arial"/>
                <a:sym typeface="Arial"/>
              </a:rPr>
              <a:t>  if I pass 19 to the function, it should return the string “nineteen”</a:t>
            </a:r>
            <a:endParaRPr lang="en-US" dirty="0">
              <a:ea typeface="Calibri"/>
              <a:cs typeface="Calibri"/>
              <a:sym typeface="Calibri"/>
            </a:endParaRP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13</a:t>
            </a:fld>
            <a:endParaRPr lang="en-US"/>
          </a:p>
        </p:txBody>
      </p:sp>
    </p:spTree>
    <p:extLst>
      <p:ext uri="{BB962C8B-B14F-4D97-AF65-F5344CB8AC3E}">
        <p14:creationId xmlns:p14="http://schemas.microsoft.com/office/powerpoint/2010/main" val="115451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What to test?</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895851"/>
          </a:xfrm>
        </p:spPr>
        <p:txBody>
          <a:bodyPr>
            <a:normAutofit/>
          </a:bodyPr>
          <a:lstStyle/>
          <a:p>
            <a:pPr marL="0" indent="0">
              <a:lnSpc>
                <a:spcPct val="100000"/>
              </a:lnSpc>
              <a:spcBef>
                <a:spcPts val="0"/>
              </a:spcBef>
              <a:buClr>
                <a:schemeClr val="dk1"/>
              </a:buClr>
              <a:buSzPts val="2800"/>
              <a:buNone/>
            </a:pPr>
            <a:r>
              <a:rPr lang="en-US" dirty="0">
                <a:ea typeface="Cambria"/>
                <a:cs typeface="Cambria"/>
                <a:sym typeface="Cambria"/>
              </a:rPr>
              <a:t>Selecting test cases is an important skill.</a:t>
            </a:r>
          </a:p>
          <a:p>
            <a:pPr marL="342900" indent="-342900">
              <a:lnSpc>
                <a:spcPct val="100000"/>
              </a:lnSpc>
              <a:spcBef>
                <a:spcPts val="560"/>
              </a:spcBef>
              <a:buClr>
                <a:schemeClr val="dk1"/>
              </a:buClr>
              <a:buSzPts val="2800"/>
              <a:buFont typeface="Cambria"/>
              <a:buChar char="•"/>
            </a:pPr>
            <a:r>
              <a:rPr lang="en-US" dirty="0">
                <a:ea typeface="Cambria"/>
                <a:cs typeface="Cambria"/>
                <a:sym typeface="Cambria"/>
              </a:rPr>
              <a:t>test inputs (parameters) that a typical user might supply.</a:t>
            </a:r>
          </a:p>
          <a:p>
            <a:pPr marL="342900" indent="-342900">
              <a:lnSpc>
                <a:spcPct val="100000"/>
              </a:lnSpc>
              <a:spcBef>
                <a:spcPts val="560"/>
              </a:spcBef>
              <a:buClr>
                <a:schemeClr val="dk1"/>
              </a:buClr>
              <a:buSzPts val="2800"/>
              <a:buFont typeface="Cambria"/>
              <a:buChar char="•"/>
            </a:pPr>
            <a:r>
              <a:rPr lang="en-US" b="1" dirty="0">
                <a:ea typeface="Cambria"/>
                <a:cs typeface="Cambria"/>
                <a:sym typeface="Cambria"/>
              </a:rPr>
              <a:t>boundary cases </a:t>
            </a:r>
            <a:r>
              <a:rPr lang="en-US" i="1" dirty="0">
                <a:ea typeface="Cambria"/>
                <a:cs typeface="Cambria"/>
                <a:sym typeface="Cambria"/>
              </a:rPr>
              <a:t>(or edge cases)</a:t>
            </a:r>
            <a:r>
              <a:rPr lang="en-US" dirty="0">
                <a:ea typeface="Cambria"/>
                <a:cs typeface="Cambria"/>
                <a:sym typeface="Cambria"/>
              </a:rPr>
              <a:t>.</a:t>
            </a:r>
          </a:p>
          <a:p>
            <a:pPr marL="742950" lvl="1" indent="-285750">
              <a:lnSpc>
                <a:spcPct val="100000"/>
              </a:lnSpc>
              <a:spcBef>
                <a:spcPts val="480"/>
              </a:spcBef>
              <a:buClr>
                <a:schemeClr val="dk1"/>
              </a:buClr>
              <a:buSzPts val="2400"/>
              <a:buFont typeface="Cambria"/>
              <a:buChar char="–"/>
            </a:pPr>
            <a:r>
              <a:rPr lang="en-US" sz="2600" dirty="0">
                <a:ea typeface="Cambria"/>
                <a:cs typeface="Cambria"/>
                <a:sym typeface="Cambria"/>
              </a:rPr>
              <a:t>Boundary cases for the </a:t>
            </a:r>
            <a:r>
              <a:rPr lang="en-US" sz="2600" i="1" dirty="0" err="1">
                <a:ea typeface="Cambria"/>
                <a:cs typeface="Cambria"/>
                <a:sym typeface="Cambria"/>
              </a:rPr>
              <a:t>removeWhitespace</a:t>
            </a:r>
            <a:r>
              <a:rPr lang="en-US" sz="2600" i="1" dirty="0">
                <a:ea typeface="Cambria"/>
                <a:cs typeface="Cambria"/>
                <a:sym typeface="Cambria"/>
              </a:rPr>
              <a:t> </a:t>
            </a:r>
            <a:r>
              <a:rPr lang="en-US" sz="2600" dirty="0">
                <a:ea typeface="Cambria"/>
                <a:cs typeface="Cambria"/>
                <a:sym typeface="Cambria"/>
              </a:rPr>
              <a:t>function are: </a:t>
            </a:r>
          </a:p>
          <a:p>
            <a:pPr marL="1200150" lvl="2" indent="-285750">
              <a:lnSpc>
                <a:spcPct val="100000"/>
              </a:lnSpc>
              <a:spcBef>
                <a:spcPts val="480"/>
              </a:spcBef>
              <a:buClr>
                <a:schemeClr val="dk1"/>
              </a:buClr>
              <a:buSzPts val="2400"/>
              <a:buFont typeface="Cambria"/>
              <a:buChar char="–"/>
            </a:pPr>
            <a:r>
              <a:rPr lang="en-US" sz="2400" dirty="0">
                <a:ea typeface="Cambria"/>
                <a:cs typeface="Cambria"/>
                <a:sym typeface="Cambria"/>
              </a:rPr>
              <a:t>the smallest valid input (empty string)</a:t>
            </a:r>
          </a:p>
          <a:p>
            <a:pPr marL="1200150" lvl="2" indent="-285750">
              <a:lnSpc>
                <a:spcPct val="100000"/>
              </a:lnSpc>
              <a:spcBef>
                <a:spcPts val="480"/>
              </a:spcBef>
              <a:buClr>
                <a:schemeClr val="dk1"/>
              </a:buClr>
              <a:buSzPts val="2400"/>
              <a:buFont typeface="Cambria"/>
              <a:buChar char="–"/>
            </a:pPr>
            <a:r>
              <a:rPr lang="en-US" sz="2400" dirty="0">
                <a:ea typeface="Cambria"/>
                <a:cs typeface="Cambria"/>
                <a:sym typeface="Cambria"/>
              </a:rPr>
              <a:t>White spaces at beginning and/or end</a:t>
            </a:r>
          </a:p>
          <a:p>
            <a:pPr marL="1200150" lvl="2" indent="-285750">
              <a:lnSpc>
                <a:spcPct val="100000"/>
              </a:lnSpc>
              <a:spcBef>
                <a:spcPts val="480"/>
              </a:spcBef>
              <a:buClr>
                <a:schemeClr val="dk1"/>
              </a:buClr>
              <a:buSzPts val="2400"/>
              <a:buFont typeface="Cambria"/>
              <a:buChar char="–"/>
            </a:pPr>
            <a:r>
              <a:rPr lang="en-US" sz="2400" dirty="0">
                <a:ea typeface="Cambria"/>
                <a:cs typeface="Cambria"/>
                <a:sym typeface="Cambria"/>
              </a:rPr>
              <a:t>No whitespace </a:t>
            </a:r>
          </a:p>
          <a:p>
            <a:pPr marL="342900" indent="-342900">
              <a:lnSpc>
                <a:spcPct val="100000"/>
              </a:lnSpc>
              <a:spcBef>
                <a:spcPts val="560"/>
              </a:spcBef>
              <a:buClr>
                <a:schemeClr val="dk1"/>
              </a:buClr>
              <a:buSzPts val="2800"/>
              <a:buFont typeface="Cambria"/>
              <a:buChar char="•"/>
            </a:pPr>
            <a:r>
              <a:rPr lang="en-US" b="1" dirty="0">
                <a:ea typeface="Cambria"/>
                <a:cs typeface="Cambria"/>
                <a:sym typeface="Cambria"/>
              </a:rPr>
              <a:t>test coverage </a:t>
            </a:r>
            <a:r>
              <a:rPr lang="en-US" dirty="0">
                <a:ea typeface="Cambria"/>
                <a:cs typeface="Cambria"/>
                <a:sym typeface="Cambria"/>
              </a:rPr>
              <a:t>= You want to make sure that each part of your code is exercised at least once by one of your test cases. </a:t>
            </a:r>
          </a:p>
          <a:p>
            <a:pPr marL="742950" lvl="1" indent="-285750">
              <a:lnSpc>
                <a:spcPct val="100000"/>
              </a:lnSpc>
              <a:spcBef>
                <a:spcPts val="480"/>
              </a:spcBef>
              <a:buClr>
                <a:schemeClr val="dk1"/>
              </a:buClr>
              <a:buSzPts val="2400"/>
              <a:buFont typeface="Cambria"/>
              <a:buChar char="–"/>
            </a:pPr>
            <a:r>
              <a:rPr lang="en-US" sz="2600" dirty="0">
                <a:ea typeface="Cambria"/>
                <a:cs typeface="Cambria"/>
                <a:sym typeface="Cambria"/>
              </a:rPr>
              <a:t>look at every if/else </a:t>
            </a:r>
            <a:r>
              <a:rPr lang="en-US" sz="2600" i="1" dirty="0">
                <a:ea typeface="Cambria"/>
                <a:cs typeface="Cambria"/>
                <a:sym typeface="Cambria"/>
              </a:rPr>
              <a:t>branch</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14</a:t>
            </a:fld>
            <a:endParaRPr lang="en-US"/>
          </a:p>
        </p:txBody>
      </p:sp>
    </p:spTree>
    <p:extLst>
      <p:ext uri="{BB962C8B-B14F-4D97-AF65-F5344CB8AC3E}">
        <p14:creationId xmlns:p14="http://schemas.microsoft.com/office/powerpoint/2010/main" val="15761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342900" indent="-342900">
              <a:spcBef>
                <a:spcPts val="0"/>
              </a:spcBef>
              <a:buClr>
                <a:schemeClr val="dk1"/>
              </a:buClr>
              <a:buSzPts val="2800"/>
              <a:buFont typeface="Cambria"/>
              <a:buChar char="•"/>
            </a:pPr>
            <a:r>
              <a:rPr lang="en-US" b="1" dirty="0">
                <a:ea typeface="Cambria"/>
                <a:cs typeface="Cambria"/>
                <a:sym typeface="Cambria"/>
              </a:rPr>
              <a:t>test suite </a:t>
            </a:r>
            <a:r>
              <a:rPr lang="en-US" dirty="0">
                <a:ea typeface="Cambria"/>
                <a:cs typeface="Cambria"/>
                <a:sym typeface="Cambria"/>
              </a:rPr>
              <a:t>= collection of test cases</a:t>
            </a:r>
          </a:p>
          <a:p>
            <a:pPr marL="0" indent="0">
              <a:spcBef>
                <a:spcPts val="560"/>
              </a:spcBef>
              <a:buClr>
                <a:schemeClr val="dk1"/>
              </a:buClr>
              <a:buSzPts val="2800"/>
              <a:buNone/>
            </a:pPr>
            <a:endParaRPr lang="en-US" dirty="0">
              <a:ea typeface="Cambria"/>
              <a:cs typeface="Cambria"/>
              <a:sym typeface="Cambria"/>
            </a:endParaRPr>
          </a:p>
          <a:p>
            <a:pPr marL="342900" indent="-342900">
              <a:spcBef>
                <a:spcPts val="560"/>
              </a:spcBef>
              <a:buClr>
                <a:schemeClr val="dk1"/>
              </a:buClr>
              <a:buSzPts val="2800"/>
              <a:buFont typeface="Cambria"/>
              <a:buChar char="•"/>
            </a:pPr>
            <a:r>
              <a:rPr lang="en-US" b="1" dirty="0">
                <a:ea typeface="Cambria"/>
                <a:cs typeface="Cambria"/>
                <a:sym typeface="Cambria"/>
              </a:rPr>
              <a:t>regression testing </a:t>
            </a:r>
            <a:r>
              <a:rPr lang="en-US" dirty="0">
                <a:ea typeface="Cambria"/>
                <a:cs typeface="Cambria"/>
                <a:sym typeface="Cambria"/>
              </a:rPr>
              <a:t>= testing against past failures</a:t>
            </a:r>
          </a:p>
          <a:p>
            <a:pPr marL="342900" indent="-165100">
              <a:spcBef>
                <a:spcPts val="560"/>
              </a:spcBef>
              <a:buClr>
                <a:schemeClr val="dk1"/>
              </a:buClr>
              <a:buSzPts val="2800"/>
              <a:buNone/>
            </a:pPr>
            <a:endParaRPr lang="en-US" dirty="0">
              <a:ea typeface="Cambria"/>
              <a:cs typeface="Cambria"/>
              <a:sym typeface="Cambria"/>
            </a:endParaRPr>
          </a:p>
          <a:p>
            <a:pPr marL="342900" indent="-342900">
              <a:spcBef>
                <a:spcPts val="560"/>
              </a:spcBef>
              <a:buClr>
                <a:schemeClr val="dk1"/>
              </a:buClr>
              <a:buSzPts val="2800"/>
              <a:buFont typeface="Cambria"/>
              <a:buChar char="•"/>
            </a:pPr>
            <a:r>
              <a:rPr lang="en-US" b="1" dirty="0">
                <a:ea typeface="Cambria"/>
                <a:cs typeface="Cambria"/>
                <a:sym typeface="Cambria"/>
              </a:rPr>
              <a:t>unit test framework </a:t>
            </a:r>
            <a:r>
              <a:rPr lang="en-US" dirty="0">
                <a:ea typeface="Cambria"/>
                <a:cs typeface="Cambria"/>
                <a:sym typeface="Cambria"/>
              </a:rPr>
              <a:t>= have been developed for C++ to make it easier to organize unit tests. These testing frameworks are excellent for testing larger programs, providing good error reporting and the ability to keep going when some test cases fail or crash.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15</a:t>
            </a:fld>
            <a:endParaRPr lang="en-US"/>
          </a:p>
        </p:txBody>
      </p:sp>
    </p:spTree>
    <p:extLst>
      <p:ext uri="{BB962C8B-B14F-4D97-AF65-F5344CB8AC3E}">
        <p14:creationId xmlns:p14="http://schemas.microsoft.com/office/powerpoint/2010/main" val="108602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Example: </a:t>
            </a:r>
            <a:r>
              <a:rPr lang="en-US" i="1" dirty="0" err="1"/>
              <a:t>fizzbuzz</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16</a:t>
            </a:fld>
            <a:endParaRPr lang="en-US"/>
          </a:p>
        </p:txBody>
      </p:sp>
      <p:pic>
        <p:nvPicPr>
          <p:cNvPr id="6" name="Google Shape;347;p57">
            <a:extLst>
              <a:ext uri="{FF2B5EF4-FFF2-40B4-BE49-F238E27FC236}">
                <a16:creationId xmlns:a16="http://schemas.microsoft.com/office/drawing/2014/main" id="{45B952E4-9300-4341-919A-50DBEBD94A12}"/>
              </a:ext>
            </a:extLst>
          </p:cNvPr>
          <p:cNvPicPr preferRelativeResize="0">
            <a:picLocks noGrp="1"/>
          </p:cNvPicPr>
          <p:nvPr>
            <p:ph idx="1"/>
          </p:nvPr>
        </p:nvPicPr>
        <p:blipFill rotWithShape="1">
          <a:blip r:embed="rId2">
            <a:alphaModFix/>
          </a:blip>
          <a:srcRect/>
          <a:stretch/>
        </p:blipFill>
        <p:spPr>
          <a:xfrm>
            <a:off x="1743614" y="1825625"/>
            <a:ext cx="8704772" cy="4437063"/>
          </a:xfrm>
          <a:prstGeom prst="rect">
            <a:avLst/>
          </a:prstGeom>
          <a:noFill/>
          <a:ln>
            <a:noFill/>
          </a:ln>
        </p:spPr>
      </p:pic>
    </p:spTree>
    <p:extLst>
      <p:ext uri="{BB962C8B-B14F-4D97-AF65-F5344CB8AC3E}">
        <p14:creationId xmlns:p14="http://schemas.microsoft.com/office/powerpoint/2010/main" val="268560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Example: </a:t>
            </a:r>
            <a:r>
              <a:rPr lang="en-US" i="1" dirty="0" err="1"/>
              <a:t>fizzbuzz</a:t>
            </a:r>
            <a:endParaRPr lang="en-US" dirty="0"/>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17</a:t>
            </a:fld>
            <a:endParaRPr lang="en-US"/>
          </a:p>
        </p:txBody>
      </p:sp>
      <p:sp>
        <p:nvSpPr>
          <p:cNvPr id="5" name="Content Placeholder 4">
            <a:extLst>
              <a:ext uri="{FF2B5EF4-FFF2-40B4-BE49-F238E27FC236}">
                <a16:creationId xmlns:a16="http://schemas.microsoft.com/office/drawing/2014/main" id="{DB483F76-97F3-8645-AD3A-53132B2636AE}"/>
              </a:ext>
            </a:extLst>
          </p:cNvPr>
          <p:cNvSpPr>
            <a:spLocks noGrp="1"/>
          </p:cNvSpPr>
          <p:nvPr>
            <p:ph idx="1"/>
          </p:nvPr>
        </p:nvSpPr>
        <p:spPr/>
        <p:txBody>
          <a:bodyPr>
            <a:normAutofit lnSpcReduction="10000"/>
          </a:bodyPr>
          <a:lstStyle/>
          <a:p>
            <a:pPr marL="0" indent="0">
              <a:lnSpc>
                <a:spcPct val="120000"/>
              </a:lnSpc>
              <a:buNone/>
            </a:pPr>
            <a:r>
              <a:rPr lang="en-US" dirty="0">
                <a:solidFill>
                  <a:schemeClr val="dk1"/>
                </a:solidFill>
                <a:ea typeface="Cambria"/>
                <a:cs typeface="Cambria"/>
                <a:sym typeface="Cambria"/>
              </a:rPr>
              <a:t>Give me examples of tests you need to run!</a:t>
            </a:r>
          </a:p>
          <a:p>
            <a:pPr marL="514350" indent="-514350">
              <a:lnSpc>
                <a:spcPct val="120000"/>
              </a:lnSpc>
              <a:spcBef>
                <a:spcPts val="0"/>
              </a:spcBef>
              <a:buClr>
                <a:schemeClr val="dk1"/>
              </a:buClr>
              <a:buSzPts val="2400"/>
              <a:buFont typeface="+mj-lt"/>
              <a:buAutoNum type="arabicPeriod"/>
            </a:pPr>
            <a:r>
              <a:rPr lang="en-US" sz="2400" dirty="0">
                <a:ea typeface="Cambria"/>
                <a:cs typeface="Cambria"/>
                <a:sym typeface="Cambria"/>
              </a:rPr>
              <a:t>Can we call the function? Does it compile? Are there are syntax errors?</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“1” when I pass 1</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“2” when I pass 2</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“Fizz” when I pass 3</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“Buzz” when I pass 5</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“Fizz” when I pass 9 (multiple of 3)</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“Buzz” when I pass 10 (multiple of 5)</a:t>
            </a:r>
          </a:p>
          <a:p>
            <a:pPr marL="514350" indent="-514350">
              <a:lnSpc>
                <a:spcPct val="120000"/>
              </a:lnSpc>
              <a:spcBef>
                <a:spcPts val="480"/>
              </a:spcBef>
              <a:buClr>
                <a:schemeClr val="dk1"/>
              </a:buClr>
              <a:buSzPts val="2400"/>
              <a:buFont typeface="+mj-lt"/>
              <a:buAutoNum type="arabicPeriod"/>
            </a:pPr>
            <a:r>
              <a:rPr lang="en-US" sz="2400" dirty="0">
                <a:ea typeface="Cambria"/>
                <a:cs typeface="Cambria"/>
                <a:sym typeface="Cambria"/>
              </a:rPr>
              <a:t>Output “</a:t>
            </a:r>
            <a:r>
              <a:rPr lang="en-US" sz="2400" dirty="0" err="1">
                <a:ea typeface="Cambria"/>
                <a:cs typeface="Cambria"/>
                <a:sym typeface="Cambria"/>
              </a:rPr>
              <a:t>FizzBuzz</a:t>
            </a:r>
            <a:r>
              <a:rPr lang="en-US" sz="2400" dirty="0">
                <a:ea typeface="Cambria"/>
                <a:cs typeface="Cambria"/>
                <a:sym typeface="Cambria"/>
              </a:rPr>
              <a:t>” when I pass 15 (multiple of 3 and of 5)</a:t>
            </a:r>
            <a:endParaRPr lang="en-US" dirty="0">
              <a:latin typeface="Cambria"/>
              <a:ea typeface="Cambria"/>
              <a:cs typeface="Cambria"/>
              <a:sym typeface="Cambria"/>
            </a:endParaRPr>
          </a:p>
          <a:p>
            <a:endParaRPr lang="en-US" dirty="0"/>
          </a:p>
        </p:txBody>
      </p:sp>
    </p:spTree>
    <p:extLst>
      <p:ext uri="{BB962C8B-B14F-4D97-AF65-F5344CB8AC3E}">
        <p14:creationId xmlns:p14="http://schemas.microsoft.com/office/powerpoint/2010/main" val="10209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2485-848C-034F-BCF5-905073B83838}"/>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4E49963C-B45B-4B43-988C-C8D822971D2A}"/>
              </a:ext>
            </a:extLst>
          </p:cNvPr>
          <p:cNvSpPr>
            <a:spLocks noGrp="1"/>
          </p:cNvSpPr>
          <p:nvPr>
            <p:ph idx="1"/>
          </p:nvPr>
        </p:nvSpPr>
        <p:spPr>
          <a:xfrm>
            <a:off x="838200" y="1825625"/>
            <a:ext cx="10515600" cy="4667250"/>
          </a:xfrm>
        </p:spPr>
        <p:txBody>
          <a:bodyPr/>
          <a:lstStyle/>
          <a:p>
            <a:pPr marL="0" indent="0">
              <a:lnSpc>
                <a:spcPct val="100000"/>
              </a:lnSpc>
              <a:buNone/>
            </a:pPr>
            <a:r>
              <a:rPr lang="en-US" b="1" dirty="0"/>
              <a:t>TDD: </a:t>
            </a:r>
            <a:r>
              <a:rPr lang="en-US" dirty="0"/>
              <a:t>the practice of writing unit tests before you write your code</a:t>
            </a:r>
          </a:p>
          <a:p>
            <a:pPr>
              <a:lnSpc>
                <a:spcPct val="100000"/>
              </a:lnSpc>
            </a:pPr>
            <a:r>
              <a:rPr lang="en-US" dirty="0"/>
              <a:t>You know what your program should do, so you can </a:t>
            </a:r>
            <a:r>
              <a:rPr lang="en-US" u="sng" dirty="0"/>
              <a:t>write the unit tests first!</a:t>
            </a:r>
          </a:p>
          <a:p>
            <a:pPr>
              <a:lnSpc>
                <a:spcPct val="100000"/>
              </a:lnSpc>
            </a:pPr>
            <a:endParaRPr lang="en-US" dirty="0"/>
          </a:p>
          <a:p>
            <a:pPr marL="0" indent="0">
              <a:lnSpc>
                <a:spcPct val="100000"/>
              </a:lnSpc>
              <a:buNone/>
            </a:pPr>
            <a:r>
              <a:rPr lang="en-US" b="1" dirty="0"/>
              <a:t>Benefits:</a:t>
            </a:r>
          </a:p>
          <a:p>
            <a:pPr>
              <a:lnSpc>
                <a:spcPct val="100000"/>
              </a:lnSpc>
            </a:pPr>
            <a:r>
              <a:rPr lang="en-US" dirty="0"/>
              <a:t>Every line of code is working as soon as it is written, because you can test it immediately</a:t>
            </a:r>
          </a:p>
          <a:p>
            <a:pPr>
              <a:lnSpc>
                <a:spcPct val="100000"/>
              </a:lnSpc>
            </a:pPr>
            <a:r>
              <a:rPr lang="en-US" dirty="0"/>
              <a:t>If there is a problem, it is easy to track down because you have only written a small amount of code since the last test</a:t>
            </a:r>
          </a:p>
          <a:p>
            <a:endParaRPr lang="en-US" dirty="0"/>
          </a:p>
        </p:txBody>
      </p:sp>
      <p:sp>
        <p:nvSpPr>
          <p:cNvPr id="4" name="Slide Number Placeholder 3">
            <a:extLst>
              <a:ext uri="{FF2B5EF4-FFF2-40B4-BE49-F238E27FC236}">
                <a16:creationId xmlns:a16="http://schemas.microsoft.com/office/drawing/2014/main" id="{F73CAFF7-80D8-EB4B-BAE8-93E4DAE7C090}"/>
              </a:ext>
            </a:extLst>
          </p:cNvPr>
          <p:cNvSpPr>
            <a:spLocks noGrp="1"/>
          </p:cNvSpPr>
          <p:nvPr>
            <p:ph type="sldNum" sz="quarter" idx="12"/>
          </p:nvPr>
        </p:nvSpPr>
        <p:spPr/>
        <p:txBody>
          <a:bodyPr/>
          <a:lstStyle/>
          <a:p>
            <a:fld id="{69C66209-D6E2-6B48-AEDC-9F2AF62A252E}" type="slidenum">
              <a:rPr lang="en-US" smtClean="0"/>
              <a:t>18</a:t>
            </a:fld>
            <a:endParaRPr lang="en-US"/>
          </a:p>
        </p:txBody>
      </p:sp>
    </p:spTree>
    <p:extLst>
      <p:ext uri="{BB962C8B-B14F-4D97-AF65-F5344CB8AC3E}">
        <p14:creationId xmlns:p14="http://schemas.microsoft.com/office/powerpoint/2010/main" val="335408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2485-848C-034F-BCF5-905073B83838}"/>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4E49963C-B45B-4B43-988C-C8D822971D2A}"/>
              </a:ext>
            </a:extLst>
          </p:cNvPr>
          <p:cNvSpPr>
            <a:spLocks noGrp="1"/>
          </p:cNvSpPr>
          <p:nvPr>
            <p:ph idx="1"/>
          </p:nvPr>
        </p:nvSpPr>
        <p:spPr>
          <a:xfrm>
            <a:off x="838200" y="1825625"/>
            <a:ext cx="10515600" cy="4667250"/>
          </a:xfrm>
        </p:spPr>
        <p:txBody>
          <a:bodyPr>
            <a:normAutofit/>
          </a:bodyPr>
          <a:lstStyle/>
          <a:p>
            <a:pPr marL="0" indent="0">
              <a:buNone/>
            </a:pPr>
            <a:r>
              <a:rPr lang="en-US" b="1" dirty="0"/>
              <a:t>TDD cycle:</a:t>
            </a:r>
          </a:p>
          <a:p>
            <a:pPr marL="0" indent="0">
              <a:buNone/>
            </a:pPr>
            <a:r>
              <a:rPr lang="en-US" dirty="0"/>
              <a:t>For each test:</a:t>
            </a:r>
          </a:p>
          <a:p>
            <a:r>
              <a:rPr lang="en-US" dirty="0"/>
              <a:t>Write the test</a:t>
            </a:r>
          </a:p>
          <a:p>
            <a:r>
              <a:rPr lang="en-US" dirty="0"/>
              <a:t>It will probably initially fail</a:t>
            </a:r>
          </a:p>
          <a:p>
            <a:r>
              <a:rPr lang="en-US" dirty="0"/>
              <a:t>Fix the implementation (add to it/modify it)</a:t>
            </a:r>
          </a:p>
          <a:p>
            <a:pPr lvl="1"/>
            <a:r>
              <a:rPr lang="en-US" dirty="0"/>
              <a:t>Run the test again… and again and again…</a:t>
            </a:r>
          </a:p>
          <a:p>
            <a:pPr lvl="1"/>
            <a:r>
              <a:rPr lang="en-US" dirty="0"/>
              <a:t>Stop when the test passes</a:t>
            </a:r>
          </a:p>
          <a:p>
            <a:pPr>
              <a:lnSpc>
                <a:spcPct val="100000"/>
              </a:lnSpc>
            </a:pPr>
            <a:endParaRPr lang="en-US" dirty="0"/>
          </a:p>
        </p:txBody>
      </p:sp>
      <p:sp>
        <p:nvSpPr>
          <p:cNvPr id="4" name="Slide Number Placeholder 3">
            <a:extLst>
              <a:ext uri="{FF2B5EF4-FFF2-40B4-BE49-F238E27FC236}">
                <a16:creationId xmlns:a16="http://schemas.microsoft.com/office/drawing/2014/main" id="{F73CAFF7-80D8-EB4B-BAE8-93E4DAE7C090}"/>
              </a:ext>
            </a:extLst>
          </p:cNvPr>
          <p:cNvSpPr>
            <a:spLocks noGrp="1"/>
          </p:cNvSpPr>
          <p:nvPr>
            <p:ph type="sldNum" sz="quarter" idx="12"/>
          </p:nvPr>
        </p:nvSpPr>
        <p:spPr/>
        <p:txBody>
          <a:bodyPr/>
          <a:lstStyle/>
          <a:p>
            <a:fld id="{69C66209-D6E2-6B48-AEDC-9F2AF62A252E}" type="slidenum">
              <a:rPr lang="en-US" smtClean="0"/>
              <a:t>19</a:t>
            </a:fld>
            <a:endParaRPr lang="en-US"/>
          </a:p>
        </p:txBody>
      </p:sp>
      <p:pic>
        <p:nvPicPr>
          <p:cNvPr id="5" name="Picture 4">
            <a:extLst>
              <a:ext uri="{FF2B5EF4-FFF2-40B4-BE49-F238E27FC236}">
                <a16:creationId xmlns:a16="http://schemas.microsoft.com/office/drawing/2014/main" id="{3C14349E-CC31-9A42-8285-79770ED066F7}"/>
              </a:ext>
            </a:extLst>
          </p:cNvPr>
          <p:cNvPicPr>
            <a:picLocks noChangeAspect="1"/>
          </p:cNvPicPr>
          <p:nvPr/>
        </p:nvPicPr>
        <p:blipFill>
          <a:blip r:embed="rId2"/>
          <a:stretch>
            <a:fillRect/>
          </a:stretch>
        </p:blipFill>
        <p:spPr>
          <a:xfrm>
            <a:off x="7658100" y="2670344"/>
            <a:ext cx="4533900" cy="2705100"/>
          </a:xfrm>
          <a:prstGeom prst="rect">
            <a:avLst/>
          </a:prstGeom>
        </p:spPr>
      </p:pic>
    </p:spTree>
    <p:extLst>
      <p:ext uri="{BB962C8B-B14F-4D97-AF65-F5344CB8AC3E}">
        <p14:creationId xmlns:p14="http://schemas.microsoft.com/office/powerpoint/2010/main" val="177404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2556-4284-5B4F-95FD-AC20E5935BAE}"/>
              </a:ext>
            </a:extLst>
          </p:cNvPr>
          <p:cNvSpPr>
            <a:spLocks noGrp="1"/>
          </p:cNvSpPr>
          <p:nvPr>
            <p:ph type="title"/>
          </p:nvPr>
        </p:nvSpPr>
        <p:spPr/>
        <p:txBody>
          <a:bodyPr/>
          <a:lstStyle/>
          <a:p>
            <a:r>
              <a:rPr lang="en-US" dirty="0"/>
              <a:t>Due this week</a:t>
            </a:r>
          </a:p>
        </p:txBody>
      </p:sp>
      <p:sp>
        <p:nvSpPr>
          <p:cNvPr id="3" name="Content Placeholder 2">
            <a:extLst>
              <a:ext uri="{FF2B5EF4-FFF2-40B4-BE49-F238E27FC236}">
                <a16:creationId xmlns:a16="http://schemas.microsoft.com/office/drawing/2014/main" id="{6B4A423B-EC0D-474E-9832-63020F5FF9C0}"/>
              </a:ext>
            </a:extLst>
          </p:cNvPr>
          <p:cNvSpPr>
            <a:spLocks noGrp="1"/>
          </p:cNvSpPr>
          <p:nvPr>
            <p:ph idx="1"/>
          </p:nvPr>
        </p:nvSpPr>
        <p:spPr/>
        <p:txBody>
          <a:bodyPr>
            <a:normAutofit/>
          </a:bodyPr>
          <a:lstStyle/>
          <a:p>
            <a:pPr>
              <a:buFont typeface="Arial"/>
              <a:buChar char="•"/>
            </a:pPr>
            <a:r>
              <a:rPr lang="en-US" b="1" dirty="0"/>
              <a:t>Homework 4</a:t>
            </a:r>
          </a:p>
          <a:p>
            <a:pPr lvl="1">
              <a:buFont typeface="Arial"/>
              <a:buChar char="•"/>
            </a:pPr>
            <a:r>
              <a:rPr lang="en-US" dirty="0"/>
              <a:t>Write solutions in </a:t>
            </a:r>
            <a:r>
              <a:rPr lang="en-US" dirty="0" err="1"/>
              <a:t>VSCode</a:t>
            </a:r>
            <a:r>
              <a:rPr lang="en-US" dirty="0"/>
              <a:t> and paste in </a:t>
            </a:r>
            <a:r>
              <a:rPr lang="en-US" dirty="0" err="1"/>
              <a:t>Autograder</a:t>
            </a:r>
            <a:r>
              <a:rPr lang="en-US" dirty="0"/>
              <a:t>, </a:t>
            </a:r>
            <a:r>
              <a:rPr lang="en-US" b="1" dirty="0"/>
              <a:t>Homework 4 </a:t>
            </a:r>
            <a:r>
              <a:rPr lang="en-US" b="1" dirty="0" err="1"/>
              <a:t>CodeRunner</a:t>
            </a:r>
            <a:r>
              <a:rPr lang="en-US" dirty="0"/>
              <a:t>.</a:t>
            </a:r>
          </a:p>
          <a:p>
            <a:pPr lvl="1">
              <a:buFont typeface="Arial"/>
              <a:buChar char="•"/>
            </a:pPr>
            <a:r>
              <a:rPr lang="en-US" dirty="0"/>
              <a:t>Zip your .</a:t>
            </a:r>
            <a:r>
              <a:rPr lang="en-US" dirty="0" err="1"/>
              <a:t>cpp</a:t>
            </a:r>
            <a:r>
              <a:rPr lang="en-US" dirty="0"/>
              <a:t> files and submit on canvas </a:t>
            </a:r>
            <a:r>
              <a:rPr lang="en-US" b="1" dirty="0"/>
              <a:t>Homework 4</a:t>
            </a:r>
            <a:r>
              <a:rPr lang="en-US" dirty="0"/>
              <a:t>. Check the due date! </a:t>
            </a:r>
            <a:r>
              <a:rPr lang="en-US" b="1" dirty="0"/>
              <a:t>No late submissions!!</a:t>
            </a:r>
          </a:p>
          <a:p>
            <a:pPr>
              <a:buFont typeface="Arial"/>
              <a:buChar char="•"/>
            </a:pPr>
            <a:r>
              <a:rPr lang="en-US" dirty="0"/>
              <a:t>No Quiz this week</a:t>
            </a:r>
          </a:p>
          <a:p>
            <a:pPr>
              <a:buFont typeface="Arial"/>
              <a:buChar char="•"/>
            </a:pPr>
            <a:r>
              <a:rPr lang="en-US" dirty="0"/>
              <a:t>3-2-1 due today </a:t>
            </a:r>
          </a:p>
        </p:txBody>
      </p:sp>
      <p:sp>
        <p:nvSpPr>
          <p:cNvPr id="4" name="Slide Number Placeholder 3">
            <a:extLst>
              <a:ext uri="{FF2B5EF4-FFF2-40B4-BE49-F238E27FC236}">
                <a16:creationId xmlns:a16="http://schemas.microsoft.com/office/drawing/2014/main" id="{1B69DAEC-B304-4841-B512-E0C91FA4A67F}"/>
              </a:ext>
            </a:extLst>
          </p:cNvPr>
          <p:cNvSpPr>
            <a:spLocks noGrp="1"/>
          </p:cNvSpPr>
          <p:nvPr>
            <p:ph type="sldNum" sz="quarter" idx="12"/>
          </p:nvPr>
        </p:nvSpPr>
        <p:spPr/>
        <p:txBody>
          <a:bodyPr/>
          <a:lstStyle/>
          <a:p>
            <a:fld id="{69C66209-D6E2-6B48-AEDC-9F2AF62A252E}" type="slidenum">
              <a:rPr lang="en-US" smtClean="0"/>
              <a:t>2</a:t>
            </a:fld>
            <a:endParaRPr lang="en-US"/>
          </a:p>
        </p:txBody>
      </p:sp>
    </p:spTree>
    <p:extLst>
      <p:ext uri="{BB962C8B-B14F-4D97-AF65-F5344CB8AC3E}">
        <p14:creationId xmlns:p14="http://schemas.microsoft.com/office/powerpoint/2010/main" val="153792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3E36-8AE9-BE48-A5C5-2F3BCEDFDD2E}"/>
              </a:ext>
            </a:extLst>
          </p:cNvPr>
          <p:cNvSpPr>
            <a:spLocks noGrp="1"/>
          </p:cNvSpPr>
          <p:nvPr>
            <p:ph type="title"/>
          </p:nvPr>
        </p:nvSpPr>
        <p:spPr/>
        <p:txBody>
          <a:bodyPr/>
          <a:lstStyle/>
          <a:p>
            <a:r>
              <a:rPr lang="en-US" dirty="0"/>
              <a:t>General Recommendations</a:t>
            </a:r>
          </a:p>
        </p:txBody>
      </p:sp>
      <p:sp>
        <p:nvSpPr>
          <p:cNvPr id="3" name="Content Placeholder 2">
            <a:extLst>
              <a:ext uri="{FF2B5EF4-FFF2-40B4-BE49-F238E27FC236}">
                <a16:creationId xmlns:a16="http://schemas.microsoft.com/office/drawing/2014/main" id="{8BCFA417-14FE-F042-A446-EC0BFE9B03B0}"/>
              </a:ext>
            </a:extLst>
          </p:cNvPr>
          <p:cNvSpPr>
            <a:spLocks noGrp="1"/>
          </p:cNvSpPr>
          <p:nvPr>
            <p:ph idx="1"/>
          </p:nvPr>
        </p:nvSpPr>
        <p:spPr>
          <a:xfrm>
            <a:off x="838200" y="1825624"/>
            <a:ext cx="6652098" cy="4760001"/>
          </a:xfrm>
        </p:spPr>
        <p:txBody>
          <a:bodyPr>
            <a:normAutofit fontScale="92500" lnSpcReduction="20000"/>
          </a:bodyPr>
          <a:lstStyle/>
          <a:p>
            <a:pPr>
              <a:lnSpc>
                <a:spcPct val="120000"/>
              </a:lnSpc>
            </a:pPr>
            <a:r>
              <a:rPr lang="en-US" dirty="0"/>
              <a:t>Your test cases should only test one thing</a:t>
            </a:r>
          </a:p>
          <a:p>
            <a:pPr>
              <a:lnSpc>
                <a:spcPct val="120000"/>
              </a:lnSpc>
            </a:pPr>
            <a:r>
              <a:rPr lang="en-US" dirty="0"/>
              <a:t>Test case should be short</a:t>
            </a:r>
          </a:p>
          <a:p>
            <a:pPr>
              <a:lnSpc>
                <a:spcPct val="120000"/>
              </a:lnSpc>
            </a:pPr>
            <a:r>
              <a:rPr lang="en-US" dirty="0"/>
              <a:t>Test should run fast, so it will be possible to run it often</a:t>
            </a:r>
          </a:p>
          <a:p>
            <a:pPr>
              <a:lnSpc>
                <a:spcPct val="120000"/>
              </a:lnSpc>
            </a:pPr>
            <a:r>
              <a:rPr lang="en-US" dirty="0"/>
              <a:t>Each test should work independent of the other tests</a:t>
            </a:r>
          </a:p>
          <a:p>
            <a:pPr lvl="1">
              <a:lnSpc>
                <a:spcPct val="120000"/>
              </a:lnSpc>
            </a:pPr>
            <a:r>
              <a:rPr lang="en-US" dirty="0"/>
              <a:t>Broken tests shouldn’t prevent other tests from running</a:t>
            </a:r>
          </a:p>
          <a:p>
            <a:pPr>
              <a:lnSpc>
                <a:spcPct val="120000"/>
              </a:lnSpc>
            </a:pPr>
            <a:r>
              <a:rPr lang="en-US" dirty="0"/>
              <a:t>Tests shouldn’t be dependent on the order of their execution</a:t>
            </a:r>
          </a:p>
        </p:txBody>
      </p:sp>
      <p:sp>
        <p:nvSpPr>
          <p:cNvPr id="4" name="Slide Number Placeholder 3">
            <a:extLst>
              <a:ext uri="{FF2B5EF4-FFF2-40B4-BE49-F238E27FC236}">
                <a16:creationId xmlns:a16="http://schemas.microsoft.com/office/drawing/2014/main" id="{188EE47F-906B-154D-ABD6-66B19E2249AE}"/>
              </a:ext>
            </a:extLst>
          </p:cNvPr>
          <p:cNvSpPr>
            <a:spLocks noGrp="1"/>
          </p:cNvSpPr>
          <p:nvPr>
            <p:ph type="sldNum" sz="quarter" idx="12"/>
          </p:nvPr>
        </p:nvSpPr>
        <p:spPr/>
        <p:txBody>
          <a:bodyPr/>
          <a:lstStyle/>
          <a:p>
            <a:fld id="{69C66209-D6E2-6B48-AEDC-9F2AF62A252E}" type="slidenum">
              <a:rPr lang="en-US" smtClean="0"/>
              <a:t>20</a:t>
            </a:fld>
            <a:endParaRPr lang="en-US"/>
          </a:p>
        </p:txBody>
      </p:sp>
      <p:pic>
        <p:nvPicPr>
          <p:cNvPr id="5" name="Picture 4">
            <a:extLst>
              <a:ext uri="{FF2B5EF4-FFF2-40B4-BE49-F238E27FC236}">
                <a16:creationId xmlns:a16="http://schemas.microsoft.com/office/drawing/2014/main" id="{A774B26C-48A0-BD4E-87BA-E58F803E6E79}"/>
              </a:ext>
            </a:extLst>
          </p:cNvPr>
          <p:cNvPicPr>
            <a:picLocks noChangeAspect="1"/>
          </p:cNvPicPr>
          <p:nvPr/>
        </p:nvPicPr>
        <p:blipFill>
          <a:blip r:embed="rId2"/>
          <a:stretch>
            <a:fillRect/>
          </a:stretch>
        </p:blipFill>
        <p:spPr>
          <a:xfrm>
            <a:off x="7658100" y="2670969"/>
            <a:ext cx="4533900" cy="2705100"/>
          </a:xfrm>
          <a:prstGeom prst="rect">
            <a:avLst/>
          </a:prstGeom>
        </p:spPr>
      </p:pic>
    </p:spTree>
    <p:extLst>
      <p:ext uri="{BB962C8B-B14F-4D97-AF65-F5344CB8AC3E}">
        <p14:creationId xmlns:p14="http://schemas.microsoft.com/office/powerpoint/2010/main" val="313071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577-0447-F54F-BC1D-1A7B4E9962C8}"/>
              </a:ext>
            </a:extLst>
          </p:cNvPr>
          <p:cNvSpPr>
            <a:spLocks noGrp="1"/>
          </p:cNvSpPr>
          <p:nvPr>
            <p:ph type="title"/>
          </p:nvPr>
        </p:nvSpPr>
        <p:spPr/>
        <p:txBody>
          <a:bodyPr>
            <a:normAutofit/>
          </a:bodyPr>
          <a:lstStyle/>
          <a:p>
            <a:r>
              <a:rPr lang="en-US" dirty="0"/>
              <a:t>Debugging your functions -- your code runs but spits out garbage!</a:t>
            </a:r>
          </a:p>
        </p:txBody>
      </p:sp>
      <p:sp>
        <p:nvSpPr>
          <p:cNvPr id="3" name="Content Placeholder 2">
            <a:extLst>
              <a:ext uri="{FF2B5EF4-FFF2-40B4-BE49-F238E27FC236}">
                <a16:creationId xmlns:a16="http://schemas.microsoft.com/office/drawing/2014/main" id="{3C2C69F2-EFC0-6949-BF2D-6C62871DEB6D}"/>
              </a:ext>
            </a:extLst>
          </p:cNvPr>
          <p:cNvSpPr>
            <a:spLocks noGrp="1"/>
          </p:cNvSpPr>
          <p:nvPr>
            <p:ph idx="1"/>
          </p:nvPr>
        </p:nvSpPr>
        <p:spPr/>
        <p:txBody>
          <a:bodyPr/>
          <a:lstStyle/>
          <a:p>
            <a:pPr marL="0" indent="0">
              <a:buNone/>
            </a:pPr>
            <a:r>
              <a:rPr lang="en-US" dirty="0"/>
              <a:t>Typical debug session:</a:t>
            </a:r>
          </a:p>
          <a:p>
            <a:pPr marL="514350" indent="-514350">
              <a:buFont typeface="+mj-lt"/>
              <a:buAutoNum type="arabicPeriod"/>
            </a:pPr>
            <a:r>
              <a:rPr lang="en-US" dirty="0"/>
              <a:t>Run code</a:t>
            </a:r>
          </a:p>
          <a:p>
            <a:pPr marL="514350" indent="-514350">
              <a:buFont typeface="+mj-lt"/>
              <a:buAutoNum type="arabicPeriod"/>
            </a:pPr>
            <a:r>
              <a:rPr lang="en-US" dirty="0"/>
              <a:t>Code does not work</a:t>
            </a:r>
          </a:p>
          <a:p>
            <a:pPr marL="514350" indent="-514350">
              <a:buFont typeface="+mj-lt"/>
              <a:buAutoNum type="arabicPeriod"/>
            </a:pPr>
            <a:r>
              <a:rPr lang="en-US" dirty="0"/>
              <a:t>Print key variable values out at different points in the source code</a:t>
            </a:r>
          </a:p>
          <a:p>
            <a:pPr marL="971550" lvl="1" indent="-514350">
              <a:buFont typeface="+mj-lt"/>
              <a:buAutoNum type="arabicPeriod"/>
            </a:pPr>
            <a:r>
              <a:rPr lang="en-US" dirty="0"/>
              <a:t>Determine where the code breaks by comparing variable values to what you expect</a:t>
            </a:r>
          </a:p>
          <a:p>
            <a:pPr marL="971550" lvl="1" indent="-514350">
              <a:buFont typeface="+mj-lt"/>
              <a:buAutoNum type="arabicPeriod"/>
            </a:pPr>
            <a:r>
              <a:rPr lang="en-US" dirty="0"/>
              <a:t>Determine what might be going wrong and correct it</a:t>
            </a:r>
          </a:p>
          <a:p>
            <a:pPr marL="971550" lvl="1" indent="-514350">
              <a:buFont typeface="+mj-lt"/>
              <a:buAutoNum type="arabicPeriod"/>
            </a:pPr>
            <a:r>
              <a:rPr lang="en-US" dirty="0"/>
              <a:t>Return to Step 1</a:t>
            </a:r>
          </a:p>
          <a:p>
            <a:endParaRPr lang="en-US" dirty="0"/>
          </a:p>
        </p:txBody>
      </p:sp>
      <p:sp>
        <p:nvSpPr>
          <p:cNvPr id="4" name="Slide Number Placeholder 3">
            <a:extLst>
              <a:ext uri="{FF2B5EF4-FFF2-40B4-BE49-F238E27FC236}">
                <a16:creationId xmlns:a16="http://schemas.microsoft.com/office/drawing/2014/main" id="{9022F181-E951-4F44-9F55-6AF08BCCED86}"/>
              </a:ext>
            </a:extLst>
          </p:cNvPr>
          <p:cNvSpPr>
            <a:spLocks noGrp="1"/>
          </p:cNvSpPr>
          <p:nvPr>
            <p:ph type="sldNum" sz="quarter" idx="12"/>
          </p:nvPr>
        </p:nvSpPr>
        <p:spPr/>
        <p:txBody>
          <a:bodyPr/>
          <a:lstStyle/>
          <a:p>
            <a:fld id="{69C66209-D6E2-6B48-AEDC-9F2AF62A252E}" type="slidenum">
              <a:rPr lang="en-US" smtClean="0"/>
              <a:t>21</a:t>
            </a:fld>
            <a:endParaRPr lang="en-US"/>
          </a:p>
        </p:txBody>
      </p:sp>
    </p:spTree>
    <p:extLst>
      <p:ext uri="{BB962C8B-B14F-4D97-AF65-F5344CB8AC3E}">
        <p14:creationId xmlns:p14="http://schemas.microsoft.com/office/powerpoint/2010/main" val="72157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577-0447-F54F-BC1D-1A7B4E9962C8}"/>
              </a:ext>
            </a:extLst>
          </p:cNvPr>
          <p:cNvSpPr>
            <a:spLocks noGrp="1"/>
          </p:cNvSpPr>
          <p:nvPr>
            <p:ph type="title"/>
          </p:nvPr>
        </p:nvSpPr>
        <p:spPr/>
        <p:txBody>
          <a:bodyPr>
            <a:normAutofit/>
          </a:bodyPr>
          <a:lstStyle/>
          <a:p>
            <a:r>
              <a:rPr lang="en-US" dirty="0"/>
              <a:t>Debugging your functions -- your code does not even run!</a:t>
            </a:r>
          </a:p>
        </p:txBody>
      </p:sp>
      <p:sp>
        <p:nvSpPr>
          <p:cNvPr id="3" name="Content Placeholder 2">
            <a:extLst>
              <a:ext uri="{FF2B5EF4-FFF2-40B4-BE49-F238E27FC236}">
                <a16:creationId xmlns:a16="http://schemas.microsoft.com/office/drawing/2014/main" id="{3C2C69F2-EFC0-6949-BF2D-6C62871DEB6D}"/>
              </a:ext>
            </a:extLst>
          </p:cNvPr>
          <p:cNvSpPr>
            <a:spLocks noGrp="1"/>
          </p:cNvSpPr>
          <p:nvPr>
            <p:ph idx="1"/>
          </p:nvPr>
        </p:nvSpPr>
        <p:spPr/>
        <p:txBody>
          <a:bodyPr>
            <a:normAutofit/>
          </a:bodyPr>
          <a:lstStyle/>
          <a:p>
            <a:pPr marL="0" indent="0">
              <a:buNone/>
            </a:pPr>
            <a:r>
              <a:rPr lang="en-US" dirty="0"/>
              <a:t>Typical debug session:</a:t>
            </a:r>
          </a:p>
          <a:p>
            <a:pPr marL="514350" indent="-514350">
              <a:buFont typeface="+mj-lt"/>
              <a:buAutoNum type="arabicPeriod"/>
            </a:pPr>
            <a:r>
              <a:rPr lang="en-US" dirty="0"/>
              <a:t>Run code</a:t>
            </a:r>
          </a:p>
          <a:p>
            <a:pPr marL="514350" indent="-514350">
              <a:buFont typeface="+mj-lt"/>
              <a:buAutoNum type="arabicPeriod"/>
            </a:pPr>
            <a:r>
              <a:rPr lang="en-US" dirty="0"/>
              <a:t>Code won’t compile</a:t>
            </a:r>
          </a:p>
          <a:p>
            <a:pPr marL="514350" indent="-514350">
              <a:buFont typeface="+mj-lt"/>
              <a:buAutoNum type="arabicPeriod"/>
            </a:pPr>
            <a:r>
              <a:rPr lang="en-US" dirty="0"/>
              <a:t>Move the return statement closer and closer to the beginning of the function</a:t>
            </a:r>
          </a:p>
          <a:p>
            <a:pPr marL="971550" lvl="1" indent="-514350">
              <a:buFont typeface="+mj-lt"/>
              <a:buAutoNum type="arabicPeriod"/>
            </a:pPr>
            <a:r>
              <a:rPr lang="en-US" dirty="0"/>
              <a:t>Determine where the code breaks by finding out when the code actually compiles and runs</a:t>
            </a:r>
          </a:p>
          <a:p>
            <a:pPr marL="971550" lvl="1" indent="-514350">
              <a:buFont typeface="+mj-lt"/>
              <a:buAutoNum type="arabicPeriod"/>
            </a:pPr>
            <a:r>
              <a:rPr lang="en-US" dirty="0"/>
              <a:t>Determine what might be going wrong and correct it</a:t>
            </a:r>
          </a:p>
          <a:p>
            <a:pPr marL="971550" lvl="1" indent="-514350">
              <a:buFont typeface="+mj-lt"/>
              <a:buAutoNum type="arabicPeriod"/>
            </a:pPr>
            <a:r>
              <a:rPr lang="en-US" dirty="0"/>
              <a:t>Return to Step 1</a:t>
            </a:r>
          </a:p>
          <a:p>
            <a:endParaRPr lang="en-US" dirty="0"/>
          </a:p>
        </p:txBody>
      </p:sp>
      <p:sp>
        <p:nvSpPr>
          <p:cNvPr id="4" name="Slide Number Placeholder 3">
            <a:extLst>
              <a:ext uri="{FF2B5EF4-FFF2-40B4-BE49-F238E27FC236}">
                <a16:creationId xmlns:a16="http://schemas.microsoft.com/office/drawing/2014/main" id="{9022F181-E951-4F44-9F55-6AF08BCCED86}"/>
              </a:ext>
            </a:extLst>
          </p:cNvPr>
          <p:cNvSpPr>
            <a:spLocks noGrp="1"/>
          </p:cNvSpPr>
          <p:nvPr>
            <p:ph type="sldNum" sz="quarter" idx="12"/>
          </p:nvPr>
        </p:nvSpPr>
        <p:spPr/>
        <p:txBody>
          <a:bodyPr/>
          <a:lstStyle/>
          <a:p>
            <a:fld id="{69C66209-D6E2-6B48-AEDC-9F2AF62A252E}" type="slidenum">
              <a:rPr lang="en-US" smtClean="0"/>
              <a:t>22</a:t>
            </a:fld>
            <a:endParaRPr lang="en-US"/>
          </a:p>
        </p:txBody>
      </p:sp>
    </p:spTree>
    <p:extLst>
      <p:ext uri="{BB962C8B-B14F-4D97-AF65-F5344CB8AC3E}">
        <p14:creationId xmlns:p14="http://schemas.microsoft.com/office/powerpoint/2010/main" val="253345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Using the IDE Debugger</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63500" indent="0">
              <a:buNone/>
            </a:pPr>
            <a:r>
              <a:rPr lang="en-US" dirty="0"/>
              <a:t>Your VS Code IDE can be set up to use a debugger that:</a:t>
            </a:r>
          </a:p>
          <a:p>
            <a:r>
              <a:rPr lang="en-US" dirty="0"/>
              <a:t>Allows execution of the program one statement at a time</a:t>
            </a:r>
          </a:p>
          <a:p>
            <a:r>
              <a:rPr lang="en-US" dirty="0"/>
              <a:t>Shows intermediate values of local function variables</a:t>
            </a:r>
          </a:p>
          <a:p>
            <a:r>
              <a:rPr lang="en-US" dirty="0"/>
              <a:t>Sets “breakpoints” to allow stopping the program at any line to examine variables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These features greatly speed up correcting your code.</a:t>
            </a:r>
          </a:p>
          <a:p>
            <a:endParaRPr lang="en-US" dirty="0"/>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23</a:t>
            </a:fld>
            <a:endParaRPr lang="en-US"/>
          </a:p>
        </p:txBody>
      </p:sp>
    </p:spTree>
    <p:extLst>
      <p:ext uri="{BB962C8B-B14F-4D97-AF65-F5344CB8AC3E}">
        <p14:creationId xmlns:p14="http://schemas.microsoft.com/office/powerpoint/2010/main" val="119791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24</a:t>
            </a:fld>
            <a:endParaRPr lang="en-US"/>
          </a:p>
        </p:txBody>
      </p:sp>
      <p:pic>
        <p:nvPicPr>
          <p:cNvPr id="8" name="Picture 7">
            <a:extLst>
              <a:ext uri="{FF2B5EF4-FFF2-40B4-BE49-F238E27FC236}">
                <a16:creationId xmlns:a16="http://schemas.microsoft.com/office/drawing/2014/main" id="{BA58B701-E05A-324F-8E83-B8F253C6986E}"/>
              </a:ext>
            </a:extLst>
          </p:cNvPr>
          <p:cNvPicPr>
            <a:picLocks noChangeAspect="1"/>
          </p:cNvPicPr>
          <p:nvPr/>
        </p:nvPicPr>
        <p:blipFill>
          <a:blip r:embed="rId2"/>
          <a:stretch>
            <a:fillRect/>
          </a:stretch>
        </p:blipFill>
        <p:spPr>
          <a:xfrm>
            <a:off x="1258784" y="7941"/>
            <a:ext cx="8610600" cy="4294083"/>
          </a:xfrm>
          <a:prstGeom prst="rect">
            <a:avLst/>
          </a:prstGeom>
        </p:spPr>
      </p:pic>
      <p:sp>
        <p:nvSpPr>
          <p:cNvPr id="9" name="Rectangle 8">
            <a:extLst>
              <a:ext uri="{FF2B5EF4-FFF2-40B4-BE49-F238E27FC236}">
                <a16:creationId xmlns:a16="http://schemas.microsoft.com/office/drawing/2014/main" id="{B04472B8-8CC2-9140-8229-FD9107346BF1}"/>
              </a:ext>
            </a:extLst>
          </p:cNvPr>
          <p:cNvSpPr/>
          <p:nvPr/>
        </p:nvSpPr>
        <p:spPr>
          <a:xfrm>
            <a:off x="600572" y="4413151"/>
            <a:ext cx="10990855" cy="2308324"/>
          </a:xfrm>
          <a:prstGeom prst="rect">
            <a:avLst/>
          </a:prstGeom>
        </p:spPr>
        <p:txBody>
          <a:bodyPr wrap="square">
            <a:spAutoFit/>
          </a:bodyPr>
          <a:lstStyle/>
          <a:p>
            <a:pPr marL="285750" indent="-285750">
              <a:buFont typeface="Arial" panose="020B0604020202020204" pitchFamily="34" charset="0"/>
              <a:buChar char="•"/>
            </a:pPr>
            <a:r>
              <a:rPr lang="en-US" sz="2400" dirty="0"/>
              <a:t>There is a breakpoint on line 21.</a:t>
            </a:r>
          </a:p>
          <a:p>
            <a:pPr marL="285750" indent="-285750">
              <a:buFont typeface="Arial" panose="020B0604020202020204" pitchFamily="34" charset="0"/>
              <a:buChar char="•"/>
            </a:pPr>
            <a:r>
              <a:rPr lang="en-US" sz="2400" dirty="0"/>
              <a:t>Next line to be executed is shown by yellow arrow in the Breakpoint margin at left.</a:t>
            </a:r>
          </a:p>
          <a:p>
            <a:pPr marL="285750" indent="-285750">
              <a:buFont typeface="Arial" panose="020B0604020202020204" pitchFamily="34" charset="0"/>
              <a:buChar char="•"/>
            </a:pPr>
            <a:r>
              <a:rPr lang="en-US" sz="2400" dirty="0"/>
              <a:t>The Debugger panel at right shows the Local Variables: STAMP_PRICE, STAMP_PRICE_1, </a:t>
            </a:r>
            <a:r>
              <a:rPr lang="en-US" sz="2400" dirty="0" err="1"/>
              <a:t>num_of_stamps</a:t>
            </a:r>
            <a:r>
              <a:rPr lang="en-US" sz="2400" dirty="0"/>
              <a:t>, </a:t>
            </a:r>
            <a:r>
              <a:rPr lang="en-US" sz="2400" dirty="0" err="1"/>
              <a:t>purchase_price_cents</a:t>
            </a:r>
            <a:endParaRPr lang="en-US" sz="2400" dirty="0"/>
          </a:p>
          <a:p>
            <a:pPr marL="285750" indent="-285750">
              <a:buFont typeface="Arial" panose="020B0604020202020204" pitchFamily="34" charset="0"/>
              <a:buChar char="•"/>
            </a:pPr>
            <a:r>
              <a:rPr lang="en-US" sz="2400" dirty="0" err="1"/>
              <a:t>initial_money</a:t>
            </a:r>
            <a:r>
              <a:rPr lang="en-US" sz="2400" dirty="0"/>
              <a:t> has not been initialized yet.</a:t>
            </a:r>
          </a:p>
          <a:p>
            <a:endParaRPr lang="en-US" sz="2400" dirty="0">
              <a:solidFill>
                <a:schemeClr val="bg2"/>
              </a:solidFill>
            </a:endParaRPr>
          </a:p>
        </p:txBody>
      </p:sp>
    </p:spTree>
    <p:extLst>
      <p:ext uri="{BB962C8B-B14F-4D97-AF65-F5344CB8AC3E}">
        <p14:creationId xmlns:p14="http://schemas.microsoft.com/office/powerpoint/2010/main" val="2824411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Using the IDE Debugger</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lnSpc>
                <a:spcPct val="100000"/>
              </a:lnSpc>
              <a:buNone/>
            </a:pPr>
            <a:r>
              <a:rPr lang="en-US" dirty="0"/>
              <a:t>Typical debug session:</a:t>
            </a:r>
          </a:p>
          <a:p>
            <a:pPr lvl="1" indent="-457200">
              <a:lnSpc>
                <a:spcPct val="100000"/>
              </a:lnSpc>
              <a:buFont typeface="+mj-lt"/>
              <a:buAutoNum type="arabicPeriod"/>
            </a:pPr>
            <a:r>
              <a:rPr lang="en-US" dirty="0"/>
              <a:t>Set a breakpoint early in the program, by clicking on a line in the source code</a:t>
            </a:r>
          </a:p>
          <a:p>
            <a:pPr lvl="1" indent="-457200">
              <a:lnSpc>
                <a:spcPct val="100000"/>
              </a:lnSpc>
              <a:buFont typeface="+mj-lt"/>
              <a:buAutoNum type="arabicPeriod"/>
            </a:pPr>
            <a:r>
              <a:rPr lang="en-US" dirty="0"/>
              <a:t>Start execution with the green “Run” triangle, </a:t>
            </a:r>
            <a:r>
              <a:rPr lang="en-US" i="1" dirty="0"/>
              <a:t>from the Debug panel</a:t>
            </a:r>
          </a:p>
          <a:p>
            <a:pPr lvl="1" indent="-457200">
              <a:lnSpc>
                <a:spcPct val="100000"/>
              </a:lnSpc>
              <a:buFont typeface="+mj-lt"/>
              <a:buAutoNum type="arabicPeriod"/>
            </a:pPr>
            <a:r>
              <a:rPr lang="en-US" dirty="0"/>
              <a:t>When the code stops at the breakpoint, examine variable values in the variables window</a:t>
            </a:r>
          </a:p>
          <a:p>
            <a:pPr lvl="1" indent="-457200">
              <a:lnSpc>
                <a:spcPct val="100000"/>
              </a:lnSpc>
              <a:buFont typeface="+mj-lt"/>
              <a:buAutoNum type="arabicPeriod"/>
            </a:pPr>
            <a:r>
              <a:rPr lang="en-US" dirty="0"/>
              <a:t>Step through the code one line at a time or one function at a time, continuing to compare variable values to what you expected</a:t>
            </a:r>
          </a:p>
          <a:p>
            <a:pPr lvl="1" indent="-457200">
              <a:lnSpc>
                <a:spcPct val="100000"/>
              </a:lnSpc>
              <a:buFont typeface="+mj-lt"/>
              <a:buAutoNum type="arabicPeriod"/>
            </a:pPr>
            <a:r>
              <a:rPr lang="en-US" dirty="0"/>
              <a:t>Determine the error in the code and correct it, then go back to step 1</a:t>
            </a: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25</a:t>
            </a:fld>
            <a:endParaRPr lang="en-US"/>
          </a:p>
        </p:txBody>
      </p:sp>
    </p:spTree>
    <p:extLst>
      <p:ext uri="{BB962C8B-B14F-4D97-AF65-F5344CB8AC3E}">
        <p14:creationId xmlns:p14="http://schemas.microsoft.com/office/powerpoint/2010/main" val="60252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A1A6-B100-E445-AF81-EA8AC6F355B5}"/>
              </a:ext>
            </a:extLst>
          </p:cNvPr>
          <p:cNvSpPr>
            <a:spLocks noGrp="1"/>
          </p:cNvSpPr>
          <p:nvPr>
            <p:ph type="title"/>
          </p:nvPr>
        </p:nvSpPr>
        <p:spPr>
          <a:xfrm>
            <a:off x="838200" y="365125"/>
            <a:ext cx="11282464" cy="1325563"/>
          </a:xfrm>
        </p:spPr>
        <p:txBody>
          <a:bodyPr>
            <a:normAutofit/>
          </a:bodyPr>
          <a:lstStyle/>
          <a:p>
            <a:r>
              <a:rPr lang="en-US" sz="4200" dirty="0"/>
              <a:t>Best practice to avoid needing those last few slides</a:t>
            </a:r>
          </a:p>
        </p:txBody>
      </p:sp>
      <p:sp>
        <p:nvSpPr>
          <p:cNvPr id="3" name="Content Placeholder 2">
            <a:extLst>
              <a:ext uri="{FF2B5EF4-FFF2-40B4-BE49-F238E27FC236}">
                <a16:creationId xmlns:a16="http://schemas.microsoft.com/office/drawing/2014/main" id="{26D22FCA-971B-074C-9939-6BB2E67217A6}"/>
              </a:ext>
            </a:extLst>
          </p:cNvPr>
          <p:cNvSpPr>
            <a:spLocks noGrp="1"/>
          </p:cNvSpPr>
          <p:nvPr>
            <p:ph idx="1"/>
          </p:nvPr>
        </p:nvSpPr>
        <p:spPr/>
        <p:txBody>
          <a:bodyPr/>
          <a:lstStyle/>
          <a:p>
            <a:pPr marL="0" indent="0">
              <a:buNone/>
            </a:pPr>
            <a:r>
              <a:rPr lang="en-US" dirty="0"/>
              <a:t>1. Start with the </a:t>
            </a:r>
            <a:r>
              <a:rPr lang="en-US" b="1" dirty="0"/>
              <a:t>simplest possible case </a:t>
            </a:r>
            <a:r>
              <a:rPr lang="en-US" dirty="0"/>
              <a:t>for your function</a:t>
            </a:r>
          </a:p>
          <a:p>
            <a:pPr marL="0" indent="0">
              <a:buNone/>
            </a:pPr>
            <a:r>
              <a:rPr lang="en-US" dirty="0"/>
              <a:t>2. Add in layers of complexity </a:t>
            </a:r>
            <a:r>
              <a:rPr lang="en-US" b="1" dirty="0"/>
              <a:t>incrementally</a:t>
            </a:r>
          </a:p>
          <a:p>
            <a:pPr marL="0" indent="0">
              <a:buNone/>
            </a:pPr>
            <a:r>
              <a:rPr lang="en-US" dirty="0"/>
              <a:t>3. </a:t>
            </a:r>
            <a:r>
              <a:rPr lang="en-US" b="1" dirty="0"/>
              <a:t>Test your work </a:t>
            </a:r>
            <a:r>
              <a:rPr lang="en-US" dirty="0"/>
              <a:t>frequently</a:t>
            </a:r>
          </a:p>
          <a:p>
            <a:pPr marL="0" indent="0">
              <a:buNone/>
            </a:pPr>
            <a:r>
              <a:rPr lang="en-US" dirty="0"/>
              <a:t>	Do this as you are adding in these layers of complexity</a:t>
            </a:r>
          </a:p>
          <a:p>
            <a:pPr marL="0" indent="0">
              <a:buNone/>
            </a:pPr>
            <a:r>
              <a:rPr lang="en-US" dirty="0"/>
              <a:t>4. </a:t>
            </a:r>
            <a:r>
              <a:rPr lang="en-US" b="1" dirty="0"/>
              <a:t>Save your work </a:t>
            </a:r>
            <a:r>
              <a:rPr lang="en-US" dirty="0"/>
              <a:t>frequently</a:t>
            </a:r>
          </a:p>
          <a:p>
            <a:endParaRPr lang="en-US" dirty="0"/>
          </a:p>
        </p:txBody>
      </p:sp>
      <p:sp>
        <p:nvSpPr>
          <p:cNvPr id="4" name="Slide Number Placeholder 3">
            <a:extLst>
              <a:ext uri="{FF2B5EF4-FFF2-40B4-BE49-F238E27FC236}">
                <a16:creationId xmlns:a16="http://schemas.microsoft.com/office/drawing/2014/main" id="{F52C51E9-82A9-A24F-BED9-12B5503E6AAF}"/>
              </a:ext>
            </a:extLst>
          </p:cNvPr>
          <p:cNvSpPr>
            <a:spLocks noGrp="1"/>
          </p:cNvSpPr>
          <p:nvPr>
            <p:ph type="sldNum" sz="quarter" idx="12"/>
          </p:nvPr>
        </p:nvSpPr>
        <p:spPr/>
        <p:txBody>
          <a:bodyPr/>
          <a:lstStyle/>
          <a:p>
            <a:fld id="{69C66209-D6E2-6B48-AEDC-9F2AF62A252E}" type="slidenum">
              <a:rPr lang="en-US" smtClean="0"/>
              <a:t>26</a:t>
            </a:fld>
            <a:endParaRPr lang="en-US"/>
          </a:p>
        </p:txBody>
      </p:sp>
    </p:spTree>
    <p:extLst>
      <p:ext uri="{BB962C8B-B14F-4D97-AF65-F5344CB8AC3E}">
        <p14:creationId xmlns:p14="http://schemas.microsoft.com/office/powerpoint/2010/main" val="298173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7BAE-D506-3D4E-9A99-E7BF2924BF27}"/>
              </a:ext>
            </a:extLst>
          </p:cNvPr>
          <p:cNvSpPr>
            <a:spLocks noGrp="1"/>
          </p:cNvSpPr>
          <p:nvPr>
            <p:ph type="title"/>
          </p:nvPr>
        </p:nvSpPr>
        <p:spPr/>
        <p:txBody>
          <a:bodyPr/>
          <a:lstStyle/>
          <a:p>
            <a:r>
              <a:rPr lang="en-US" dirty="0">
                <a:solidFill>
                  <a:schemeClr val="tx1">
                    <a:lumMod val="85000"/>
                    <a:lumOff val="15000"/>
                  </a:schemeClr>
                </a:solidFill>
              </a:rPr>
              <a:t>Today</a:t>
            </a:r>
          </a:p>
        </p:txBody>
      </p:sp>
      <p:sp>
        <p:nvSpPr>
          <p:cNvPr id="3" name="Content Placeholder 2">
            <a:extLst>
              <a:ext uri="{FF2B5EF4-FFF2-40B4-BE49-F238E27FC236}">
                <a16:creationId xmlns:a16="http://schemas.microsoft.com/office/drawing/2014/main" id="{74C7F2BF-B49D-E548-BA07-EFD08BDEC59F}"/>
              </a:ext>
            </a:extLst>
          </p:cNvPr>
          <p:cNvSpPr>
            <a:spLocks noGrp="1"/>
          </p:cNvSpPr>
          <p:nvPr>
            <p:ph idx="1"/>
          </p:nvPr>
        </p:nvSpPr>
        <p:spPr/>
        <p:txBody>
          <a:bodyPr/>
          <a:lstStyle/>
          <a:p>
            <a:pPr marL="452964" indent="-342900"/>
            <a:r>
              <a:rPr lang="en-US" dirty="0">
                <a:cs typeface="Courier New" panose="02070309020205020404" pitchFamily="49" charset="0"/>
              </a:rPr>
              <a:t>Function prototype</a:t>
            </a:r>
          </a:p>
          <a:p>
            <a:pPr marL="452964" indent="-342900"/>
            <a:r>
              <a:rPr lang="en-US" dirty="0">
                <a:cs typeface="Courier New" panose="02070309020205020404" pitchFamily="49" charset="0"/>
              </a:rPr>
              <a:t>Unit testing</a:t>
            </a:r>
          </a:p>
          <a:p>
            <a:pPr marL="452964" indent="-342900"/>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FC7095F-3741-4140-84E7-36270F21A7FC}"/>
              </a:ext>
            </a:extLst>
          </p:cNvPr>
          <p:cNvSpPr>
            <a:spLocks noGrp="1"/>
          </p:cNvSpPr>
          <p:nvPr>
            <p:ph type="sldNum" sz="quarter" idx="12"/>
          </p:nvPr>
        </p:nvSpPr>
        <p:spPr/>
        <p:txBody>
          <a:bodyPr/>
          <a:lstStyle/>
          <a:p>
            <a:fld id="{69C66209-D6E2-6B48-AEDC-9F2AF62A252E}" type="slidenum">
              <a:rPr lang="en-US" smtClean="0"/>
              <a:t>3</a:t>
            </a:fld>
            <a:endParaRPr lang="en-US"/>
          </a:p>
        </p:txBody>
      </p:sp>
    </p:spTree>
    <p:extLst>
      <p:ext uri="{BB962C8B-B14F-4D97-AF65-F5344CB8AC3E}">
        <p14:creationId xmlns:p14="http://schemas.microsoft.com/office/powerpoint/2010/main" val="404495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00C599-4E72-5B4B-B7DF-7C18E930B993}"/>
              </a:ext>
            </a:extLst>
          </p:cNvPr>
          <p:cNvSpPr>
            <a:spLocks noGrp="1"/>
          </p:cNvSpPr>
          <p:nvPr>
            <p:ph type="title"/>
          </p:nvPr>
        </p:nvSpPr>
        <p:spPr>
          <a:xfrm>
            <a:off x="838200" y="2970701"/>
            <a:ext cx="10515600" cy="916598"/>
          </a:xfrm>
        </p:spPr>
        <p:txBody>
          <a:bodyPr/>
          <a:lstStyle/>
          <a:p>
            <a:pPr algn="ctr"/>
            <a:r>
              <a:rPr lang="en-US" b="1" dirty="0">
                <a:solidFill>
                  <a:schemeClr val="tx1">
                    <a:lumMod val="85000"/>
                    <a:lumOff val="15000"/>
                  </a:schemeClr>
                </a:solidFill>
                <a:latin typeface="Calibri" panose="020F0502020204030204" pitchFamily="34" charset="0"/>
                <a:cs typeface="Calibri" panose="020F0502020204030204" pitchFamily="34" charset="0"/>
              </a:rPr>
              <a:t>Unit Testing</a:t>
            </a:r>
          </a:p>
        </p:txBody>
      </p:sp>
      <p:sp>
        <p:nvSpPr>
          <p:cNvPr id="4" name="Slide Number Placeholder 3">
            <a:extLst>
              <a:ext uri="{FF2B5EF4-FFF2-40B4-BE49-F238E27FC236}">
                <a16:creationId xmlns:a16="http://schemas.microsoft.com/office/drawing/2014/main" id="{AA2E028D-A616-194D-BEFB-D19216A4C814}"/>
              </a:ext>
            </a:extLst>
          </p:cNvPr>
          <p:cNvSpPr>
            <a:spLocks noGrp="1"/>
          </p:cNvSpPr>
          <p:nvPr>
            <p:ph type="sldNum" sz="quarter" idx="12"/>
          </p:nvPr>
        </p:nvSpPr>
        <p:spPr/>
        <p:txBody>
          <a:bodyPr/>
          <a:lstStyle/>
          <a:p>
            <a:fld id="{69C66209-D6E2-6B48-AEDC-9F2AF62A252E}" type="slidenum">
              <a:rPr lang="en-US" smtClean="0"/>
              <a:t>4</a:t>
            </a:fld>
            <a:endParaRPr lang="en-US"/>
          </a:p>
        </p:txBody>
      </p:sp>
    </p:spTree>
    <p:extLst>
      <p:ext uri="{BB962C8B-B14F-4D97-AF65-F5344CB8AC3E}">
        <p14:creationId xmlns:p14="http://schemas.microsoft.com/office/powerpoint/2010/main" val="32054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First C++ program</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lnSpcReduction="10000"/>
          </a:bodyPr>
          <a:lstStyle/>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#include &lt;iostream&gt; </a:t>
            </a:r>
            <a:endParaRPr lang="en-US" sz="2400" dirty="0"/>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using namespace std;</a:t>
            </a:r>
            <a:endParaRPr lang="en-US" sz="2400" dirty="0"/>
          </a:p>
          <a:p>
            <a:pPr marL="0" indent="0">
              <a:lnSpc>
                <a:spcPct val="80000"/>
              </a:lnSpc>
              <a:spcBef>
                <a:spcPts val="448"/>
              </a:spcBef>
              <a:buClr>
                <a:schemeClr val="dk1"/>
              </a:buClr>
              <a:buSzPts val="2240"/>
              <a:buNone/>
            </a:pPr>
            <a:endParaRPr lang="en-US" sz="2400" dirty="0">
              <a:latin typeface="Courier New"/>
              <a:ea typeface="Courier New"/>
              <a:cs typeface="Courier New"/>
              <a:sym typeface="Courier New"/>
            </a:endParaRPr>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int main() </a:t>
            </a:r>
            <a:endParaRPr lang="en-US" sz="2400" dirty="0"/>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 </a:t>
            </a:r>
            <a:endParaRPr lang="en-US" sz="2400" dirty="0"/>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    </a:t>
            </a:r>
            <a:r>
              <a:rPr lang="en-US" sz="2400" dirty="0" err="1">
                <a:latin typeface="Courier New"/>
                <a:ea typeface="Courier New"/>
                <a:cs typeface="Courier New"/>
                <a:sym typeface="Courier New"/>
              </a:rPr>
              <a:t>cout</a:t>
            </a:r>
            <a:r>
              <a:rPr lang="en-US" sz="2400" dirty="0">
                <a:latin typeface="Courier New"/>
                <a:ea typeface="Courier New"/>
                <a:cs typeface="Courier New"/>
                <a:sym typeface="Courier New"/>
              </a:rPr>
              <a:t> &lt;&lt; "Hello World\n";</a:t>
            </a:r>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    return 0; </a:t>
            </a:r>
            <a:endParaRPr lang="en-US" sz="2400" dirty="0"/>
          </a:p>
          <a:p>
            <a:pPr marL="0" indent="0">
              <a:lnSpc>
                <a:spcPct val="80000"/>
              </a:lnSpc>
              <a:spcBef>
                <a:spcPts val="448"/>
              </a:spcBef>
              <a:buClr>
                <a:schemeClr val="dk1"/>
              </a:buClr>
              <a:buSzPts val="2240"/>
              <a:buNone/>
            </a:pPr>
            <a:r>
              <a:rPr lang="en-US" sz="2400" dirty="0">
                <a:latin typeface="Courier New"/>
                <a:ea typeface="Courier New"/>
                <a:cs typeface="Courier New"/>
                <a:sym typeface="Courier New"/>
              </a:rPr>
              <a:t>} </a:t>
            </a:r>
          </a:p>
          <a:p>
            <a:pPr marL="0" indent="0">
              <a:lnSpc>
                <a:spcPct val="80000"/>
              </a:lnSpc>
              <a:spcBef>
                <a:spcPts val="448"/>
              </a:spcBef>
              <a:buClr>
                <a:schemeClr val="dk1"/>
              </a:buClr>
              <a:buSzPts val="2240"/>
              <a:buNone/>
            </a:pPr>
            <a:endParaRPr lang="en-US" sz="2400" dirty="0">
              <a:latin typeface="Courier New"/>
              <a:ea typeface="Courier New"/>
              <a:cs typeface="Courier New"/>
              <a:sym typeface="Courier New"/>
            </a:endParaRPr>
          </a:p>
          <a:p>
            <a:pPr marL="0" indent="0">
              <a:lnSpc>
                <a:spcPct val="80000"/>
              </a:lnSpc>
              <a:spcBef>
                <a:spcPts val="448"/>
              </a:spcBef>
              <a:buClr>
                <a:schemeClr val="dk1"/>
              </a:buClr>
              <a:buSzPts val="2240"/>
              <a:buNone/>
            </a:pPr>
            <a:r>
              <a:rPr lang="en-US" dirty="0">
                <a:ea typeface="Cambria"/>
                <a:cs typeface="Cambria"/>
                <a:sym typeface="Cambria"/>
              </a:rPr>
              <a:t>Good introduction:</a:t>
            </a:r>
          </a:p>
          <a:p>
            <a:pPr marL="342900" indent="-342900">
              <a:lnSpc>
                <a:spcPct val="80000"/>
              </a:lnSpc>
              <a:spcBef>
                <a:spcPts val="448"/>
              </a:spcBef>
              <a:buClr>
                <a:schemeClr val="dk1"/>
              </a:buClr>
              <a:buSzPts val="2240"/>
              <a:buFont typeface="Cambria"/>
              <a:buChar char="•"/>
            </a:pPr>
            <a:r>
              <a:rPr lang="en-US" dirty="0">
                <a:ea typeface="Cambria"/>
                <a:cs typeface="Cambria"/>
                <a:sym typeface="Cambria"/>
              </a:rPr>
              <a:t>program is short</a:t>
            </a:r>
          </a:p>
          <a:p>
            <a:pPr marL="342900" indent="-342900">
              <a:lnSpc>
                <a:spcPct val="80000"/>
              </a:lnSpc>
              <a:spcBef>
                <a:spcPts val="448"/>
              </a:spcBef>
              <a:buClr>
                <a:schemeClr val="dk1"/>
              </a:buClr>
              <a:buSzPts val="2240"/>
              <a:buFont typeface="Cambria"/>
              <a:buChar char="•"/>
            </a:pPr>
            <a:r>
              <a:rPr lang="en-US" dirty="0">
                <a:ea typeface="Cambria"/>
                <a:cs typeface="Cambria"/>
                <a:sym typeface="Cambria"/>
              </a:rPr>
              <a:t>logic is simple: direct inspection</a:t>
            </a:r>
          </a:p>
          <a:p>
            <a:pPr marL="0" indent="0">
              <a:lnSpc>
                <a:spcPct val="80000"/>
              </a:lnSpc>
              <a:spcBef>
                <a:spcPts val="448"/>
              </a:spcBef>
              <a:buClr>
                <a:schemeClr val="dk1"/>
              </a:buClr>
              <a:buSzPts val="2240"/>
              <a:buNone/>
            </a:pPr>
            <a:r>
              <a:rPr lang="en-US" dirty="0">
                <a:ea typeface="Cambria"/>
                <a:cs typeface="Cambria"/>
                <a:sym typeface="Cambria"/>
              </a:rPr>
              <a:t>New student: “testing is pointless and adds unneeded complexity”</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5</a:t>
            </a:fld>
            <a:endParaRPr lang="en-US"/>
          </a:p>
        </p:txBody>
      </p:sp>
    </p:spTree>
    <p:extLst>
      <p:ext uri="{BB962C8B-B14F-4D97-AF65-F5344CB8AC3E}">
        <p14:creationId xmlns:p14="http://schemas.microsoft.com/office/powerpoint/2010/main" val="417867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Real world programs</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4414520" cy="4437055"/>
          </a:xfrm>
        </p:spPr>
        <p:txBody>
          <a:bodyPr>
            <a:normAutofit fontScale="92500"/>
          </a:bodyPr>
          <a:lstStyle/>
          <a:p>
            <a:pPr>
              <a:spcBef>
                <a:spcPts val="0"/>
              </a:spcBef>
              <a:buClr>
                <a:schemeClr val="dk1"/>
              </a:buClr>
              <a:buSzPts val="2590"/>
            </a:pPr>
            <a:r>
              <a:rPr lang="en-US" sz="2590" dirty="0">
                <a:ea typeface="Cambria"/>
                <a:cs typeface="Cambria"/>
                <a:sym typeface="Cambria"/>
              </a:rPr>
              <a:t>There are decisions to be made </a:t>
            </a:r>
            <a:endParaRPr lang="en-US" dirty="0">
              <a:ea typeface="Cambria"/>
              <a:cs typeface="Cambria"/>
              <a:sym typeface="Cambria"/>
            </a:endParaRPr>
          </a:p>
          <a:p>
            <a:pPr marL="742950" lvl="1" indent="-285750">
              <a:spcBef>
                <a:spcPts val="518"/>
              </a:spcBef>
              <a:buClr>
                <a:schemeClr val="dk1"/>
              </a:buClr>
              <a:buSzPts val="2590"/>
              <a:buFont typeface="Cambria"/>
              <a:buChar char="–"/>
            </a:pPr>
            <a:r>
              <a:rPr lang="en-US" sz="2590" dirty="0">
                <a:ea typeface="Cambria"/>
                <a:cs typeface="Cambria"/>
                <a:sym typeface="Cambria"/>
              </a:rPr>
              <a:t>multiple paths of execution</a:t>
            </a:r>
            <a:endParaRPr lang="en-US" dirty="0">
              <a:ea typeface="Cambria"/>
              <a:cs typeface="Cambria"/>
              <a:sym typeface="Cambria"/>
            </a:endParaRPr>
          </a:p>
          <a:p>
            <a:pPr marL="457200" lvl="1" indent="0">
              <a:spcBef>
                <a:spcPts val="518"/>
              </a:spcBef>
              <a:buClr>
                <a:schemeClr val="dk1"/>
              </a:buClr>
              <a:buSzPts val="2590"/>
              <a:buNone/>
            </a:pPr>
            <a:endParaRPr lang="en-US" sz="2590" dirty="0">
              <a:ea typeface="Cambria"/>
              <a:cs typeface="Cambria"/>
              <a:sym typeface="Cambria"/>
            </a:endParaRPr>
          </a:p>
          <a:p>
            <a:pPr>
              <a:spcBef>
                <a:spcPts val="518"/>
              </a:spcBef>
              <a:buClr>
                <a:schemeClr val="dk1"/>
              </a:buClr>
              <a:buSzPts val="2590"/>
            </a:pPr>
            <a:r>
              <a:rPr lang="en-US" sz="2590" dirty="0">
                <a:ea typeface="Cambria"/>
                <a:cs typeface="Cambria"/>
                <a:sym typeface="Cambria"/>
              </a:rPr>
              <a:t>Decisions are based on:</a:t>
            </a:r>
            <a:endParaRPr lang="en-US" dirty="0">
              <a:ea typeface="Cambria"/>
              <a:cs typeface="Cambria"/>
              <a:sym typeface="Cambria"/>
            </a:endParaRPr>
          </a:p>
          <a:p>
            <a:pPr marL="742950" lvl="1" indent="-285750">
              <a:spcBef>
                <a:spcPts val="518"/>
              </a:spcBef>
              <a:buClr>
                <a:schemeClr val="dk1"/>
              </a:buClr>
              <a:buSzPts val="2590"/>
              <a:buFont typeface="Cambria"/>
              <a:buChar char="–"/>
            </a:pPr>
            <a:r>
              <a:rPr lang="en-US" sz="2590" dirty="0">
                <a:ea typeface="Cambria"/>
                <a:cs typeface="Cambria"/>
                <a:sym typeface="Cambria"/>
              </a:rPr>
              <a:t>user input,</a:t>
            </a:r>
            <a:endParaRPr lang="en-US" dirty="0">
              <a:ea typeface="Cambria"/>
              <a:cs typeface="Cambria"/>
              <a:sym typeface="Cambria"/>
            </a:endParaRPr>
          </a:p>
          <a:p>
            <a:pPr marL="742950" lvl="1" indent="-285750">
              <a:spcBef>
                <a:spcPts val="518"/>
              </a:spcBef>
              <a:buClr>
                <a:schemeClr val="dk1"/>
              </a:buClr>
              <a:buSzPts val="2590"/>
              <a:buFont typeface="Cambria"/>
              <a:buChar char="–"/>
            </a:pPr>
            <a:r>
              <a:rPr lang="en-US" sz="2590" dirty="0">
                <a:ea typeface="Cambria"/>
                <a:cs typeface="Cambria"/>
                <a:sym typeface="Cambria"/>
              </a:rPr>
              <a:t>data from streams, …</a:t>
            </a:r>
            <a:endParaRPr lang="en-US" dirty="0">
              <a:ea typeface="Cambria"/>
              <a:cs typeface="Cambria"/>
              <a:sym typeface="Cambria"/>
            </a:endParaRPr>
          </a:p>
          <a:p>
            <a:pPr marL="457200" lvl="1" indent="0">
              <a:spcBef>
                <a:spcPts val="518"/>
              </a:spcBef>
              <a:buClr>
                <a:schemeClr val="dk1"/>
              </a:buClr>
              <a:buSzPts val="2590"/>
              <a:buNone/>
            </a:pPr>
            <a:endParaRPr lang="en-US" sz="2590" dirty="0">
              <a:ea typeface="Cambria"/>
              <a:cs typeface="Cambria"/>
              <a:sym typeface="Cambria"/>
            </a:endParaRPr>
          </a:p>
          <a:p>
            <a:pPr marL="0" indent="0">
              <a:spcBef>
                <a:spcPts val="518"/>
              </a:spcBef>
              <a:buClr>
                <a:schemeClr val="dk1"/>
              </a:buClr>
              <a:buSzPts val="2590"/>
              <a:buNone/>
            </a:pPr>
            <a:r>
              <a:rPr lang="en-US" sz="2600" dirty="0">
                <a:latin typeface="Calibri" panose="020F0502020204030204" pitchFamily="34" charset="0"/>
                <a:ea typeface="Cambria"/>
                <a:cs typeface="Calibri" panose="020F0502020204030204" pitchFamily="34" charset="0"/>
                <a:sym typeface="Cambria"/>
              </a:rPr>
              <a:t>The programmer strives to control the inputs and the results of these decisions…</a:t>
            </a:r>
          </a:p>
          <a:p>
            <a:pPr marL="0" indent="0">
              <a:spcBef>
                <a:spcPts val="518"/>
              </a:spcBef>
              <a:buClr>
                <a:schemeClr val="dk1"/>
              </a:buClr>
              <a:buSzPts val="2590"/>
              <a:buNone/>
            </a:pPr>
            <a:r>
              <a:rPr lang="en-US" sz="2600" dirty="0">
                <a:latin typeface="Calibri" panose="020F0502020204030204" pitchFamily="34" charset="0"/>
                <a:ea typeface="Cambria"/>
                <a:cs typeface="Calibri" panose="020F0502020204030204" pitchFamily="34" charset="0"/>
                <a:sym typeface="Cambria"/>
              </a:rPr>
              <a:t>…but … once it gets too big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6</a:t>
            </a:fld>
            <a:endParaRPr lang="en-US"/>
          </a:p>
        </p:txBody>
      </p:sp>
      <p:pic>
        <p:nvPicPr>
          <p:cNvPr id="1026" name="Picture 2" descr="Discovering Software Rot – hello2morrow – Empowering Software Craftsmanship">
            <a:extLst>
              <a:ext uri="{FF2B5EF4-FFF2-40B4-BE49-F238E27FC236}">
                <a16:creationId xmlns:a16="http://schemas.microsoft.com/office/drawing/2014/main" id="{3911F731-A8B1-176B-A52D-F3D9CCF58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281" y="1456982"/>
            <a:ext cx="6370637" cy="503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1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Testing approaches</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lnSpcReduction="10000"/>
          </a:bodyPr>
          <a:lstStyle/>
          <a:p>
            <a:pPr marL="514350" indent="-514350">
              <a:spcBef>
                <a:spcPts val="0"/>
              </a:spcBef>
              <a:buClr>
                <a:schemeClr val="dk1"/>
              </a:buClr>
              <a:buSzPts val="2800"/>
              <a:buFont typeface="Cambria"/>
              <a:buAutoNum type="arabicPeriod"/>
            </a:pPr>
            <a:r>
              <a:rPr lang="en-US" dirty="0">
                <a:ea typeface="Cambria"/>
                <a:cs typeface="Cambria"/>
                <a:sym typeface="Cambria"/>
              </a:rPr>
              <a:t>Implement, then test:</a:t>
            </a:r>
          </a:p>
          <a:p>
            <a:pPr marL="742950" lvl="1" indent="-285750">
              <a:spcBef>
                <a:spcPts val="560"/>
              </a:spcBef>
              <a:buClr>
                <a:schemeClr val="dk1"/>
              </a:buClr>
              <a:buSzPts val="2800"/>
              <a:buFont typeface="Cambria"/>
              <a:buChar char="–"/>
            </a:pPr>
            <a:r>
              <a:rPr lang="en-US" sz="2800" dirty="0">
                <a:ea typeface="Cambria"/>
                <a:cs typeface="Cambria"/>
                <a:sym typeface="Cambria"/>
              </a:rPr>
              <a:t>develop test cases</a:t>
            </a:r>
          </a:p>
          <a:p>
            <a:pPr marL="742950" lvl="1" indent="-285750">
              <a:spcBef>
                <a:spcPts val="560"/>
              </a:spcBef>
              <a:buClr>
                <a:schemeClr val="dk1"/>
              </a:buClr>
              <a:buSzPts val="2800"/>
              <a:buFont typeface="Cambria"/>
              <a:buChar char="–"/>
            </a:pPr>
            <a:r>
              <a:rPr lang="en-US" sz="2800" dirty="0">
                <a:ea typeface="Cambria"/>
                <a:cs typeface="Cambria"/>
                <a:sym typeface="Cambria"/>
              </a:rPr>
              <a:t>run the program with different inputs</a:t>
            </a:r>
          </a:p>
          <a:p>
            <a:pPr marL="742950" lvl="1" indent="-285750">
              <a:spcBef>
                <a:spcPts val="560"/>
              </a:spcBef>
              <a:buClr>
                <a:schemeClr val="dk1"/>
              </a:buClr>
              <a:buSzPts val="2800"/>
              <a:buFont typeface="Cambria"/>
              <a:buChar char="–"/>
            </a:pPr>
            <a:r>
              <a:rPr lang="en-US" sz="2800" dirty="0">
                <a:ea typeface="Cambria"/>
                <a:cs typeface="Cambria"/>
                <a:sym typeface="Cambria"/>
              </a:rPr>
              <a:t>check output/performance</a:t>
            </a:r>
          </a:p>
          <a:p>
            <a:pPr marL="742950" lvl="1" indent="-285750">
              <a:spcBef>
                <a:spcPts val="560"/>
              </a:spcBef>
              <a:buClr>
                <a:schemeClr val="dk1"/>
              </a:buClr>
              <a:buSzPts val="2800"/>
              <a:buFont typeface="Cambria"/>
              <a:buChar char="–"/>
            </a:pPr>
            <a:r>
              <a:rPr lang="en-US" sz="2800" dirty="0">
                <a:ea typeface="Cambria"/>
                <a:cs typeface="Cambria"/>
                <a:sym typeface="Cambria"/>
              </a:rPr>
              <a:t>if it fails, fix it</a:t>
            </a:r>
          </a:p>
          <a:p>
            <a:pPr marL="457200" lvl="1" indent="0">
              <a:spcBef>
                <a:spcPts val="160"/>
              </a:spcBef>
              <a:buClr>
                <a:schemeClr val="dk1"/>
              </a:buClr>
              <a:buSzPts val="800"/>
              <a:buNone/>
            </a:pPr>
            <a:endParaRPr lang="en-US" sz="2800" dirty="0">
              <a:ea typeface="Cambria"/>
              <a:cs typeface="Cambria"/>
              <a:sym typeface="Cambria"/>
            </a:endParaRPr>
          </a:p>
          <a:p>
            <a:pPr marL="0" indent="0">
              <a:spcBef>
                <a:spcPts val="560"/>
              </a:spcBef>
              <a:buClr>
                <a:schemeClr val="dk1"/>
              </a:buClr>
              <a:buSzPts val="2800"/>
              <a:buNone/>
            </a:pPr>
            <a:r>
              <a:rPr lang="en-US" dirty="0">
                <a:ea typeface="Cambria"/>
                <a:cs typeface="Cambria"/>
                <a:sym typeface="Cambria"/>
              </a:rPr>
              <a:t>Big improvement already. But …</a:t>
            </a:r>
          </a:p>
          <a:p>
            <a:pPr marL="0" indent="0">
              <a:spcBef>
                <a:spcPts val="160"/>
              </a:spcBef>
              <a:buClr>
                <a:schemeClr val="dk1"/>
              </a:buClr>
              <a:buSzPts val="800"/>
              <a:buNone/>
            </a:pPr>
            <a:endParaRPr lang="en-US" dirty="0">
              <a:ea typeface="Cambria"/>
              <a:cs typeface="Cambria"/>
              <a:sym typeface="Cambria"/>
            </a:endParaRPr>
          </a:p>
          <a:p>
            <a:pPr marL="0" indent="0">
              <a:spcBef>
                <a:spcPts val="560"/>
              </a:spcBef>
              <a:buClr>
                <a:schemeClr val="dk1"/>
              </a:buClr>
              <a:buSzPts val="2800"/>
              <a:buNone/>
            </a:pPr>
            <a:r>
              <a:rPr lang="en-US" dirty="0">
                <a:ea typeface="Cambria"/>
                <a:cs typeface="Cambria"/>
                <a:sym typeface="Cambria"/>
              </a:rPr>
              <a:t>..if the whole program is tested at once, it is nearly impossible to develop test cases that clearly indicate what the failure is.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7</a:t>
            </a:fld>
            <a:endParaRPr lang="en-US"/>
          </a:p>
        </p:txBody>
      </p:sp>
    </p:spTree>
    <p:extLst>
      <p:ext uri="{BB962C8B-B14F-4D97-AF65-F5344CB8AC3E}">
        <p14:creationId xmlns:p14="http://schemas.microsoft.com/office/powerpoint/2010/main" val="38578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Testing approaches</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514350" indent="-514350">
              <a:spcBef>
                <a:spcPts val="0"/>
              </a:spcBef>
              <a:buClr>
                <a:schemeClr val="dk1"/>
              </a:buClr>
              <a:buSzPts val="2700"/>
              <a:buFont typeface="Cambria"/>
              <a:buAutoNum type="arabicPeriod" startAt="2"/>
            </a:pPr>
            <a:r>
              <a:rPr lang="en-US" sz="2700" dirty="0">
                <a:ea typeface="Cambria"/>
                <a:cs typeface="Cambria"/>
                <a:sym typeface="Cambria"/>
              </a:rPr>
              <a:t>Split and simplify</a:t>
            </a:r>
            <a:endParaRPr lang="en-US" dirty="0">
              <a:ea typeface="Cambria"/>
              <a:cs typeface="Cambria"/>
              <a:sym typeface="Cambria"/>
            </a:endParaRPr>
          </a:p>
          <a:p>
            <a:pPr marL="742950" lvl="1" indent="-285750">
              <a:spcBef>
                <a:spcPts val="540"/>
              </a:spcBef>
              <a:buClr>
                <a:schemeClr val="dk1"/>
              </a:buClr>
              <a:buSzPts val="2700"/>
              <a:buFont typeface="Cambria"/>
              <a:buChar char="–"/>
            </a:pPr>
            <a:r>
              <a:rPr lang="en-US" sz="2700" dirty="0">
                <a:ea typeface="Cambria"/>
                <a:cs typeface="Cambria"/>
                <a:sym typeface="Cambria"/>
              </a:rPr>
              <a:t>test small units</a:t>
            </a:r>
            <a:endParaRPr lang="en-US" dirty="0">
              <a:ea typeface="Cambria"/>
              <a:cs typeface="Cambria"/>
              <a:sym typeface="Cambria"/>
            </a:endParaRPr>
          </a:p>
          <a:p>
            <a:pPr marL="742950" lvl="1" indent="-285750">
              <a:spcBef>
                <a:spcPts val="540"/>
              </a:spcBef>
              <a:buClr>
                <a:schemeClr val="dk1"/>
              </a:buClr>
              <a:buSzPts val="2700"/>
              <a:buFont typeface="Cambria"/>
              <a:buChar char="–"/>
            </a:pPr>
            <a:r>
              <a:rPr lang="en-US" sz="2700" dirty="0">
                <a:ea typeface="Cambria"/>
                <a:cs typeface="Cambria"/>
                <a:sym typeface="Cambria"/>
              </a:rPr>
              <a:t>one unit tests one job or one concept</a:t>
            </a:r>
            <a:endParaRPr lang="en-US" dirty="0">
              <a:ea typeface="Cambria"/>
              <a:cs typeface="Cambria"/>
              <a:sym typeface="Cambria"/>
            </a:endParaRPr>
          </a:p>
          <a:p>
            <a:pPr marL="742950" lvl="1" indent="-285750">
              <a:spcBef>
                <a:spcPts val="540"/>
              </a:spcBef>
              <a:buClr>
                <a:schemeClr val="dk1"/>
              </a:buClr>
              <a:buSzPts val="2700"/>
              <a:buFont typeface="Cambria"/>
              <a:buChar char="–"/>
            </a:pPr>
            <a:r>
              <a:rPr lang="en-US" sz="2700" dirty="0">
                <a:ea typeface="Cambria"/>
                <a:cs typeface="Cambria"/>
                <a:sym typeface="Cambria"/>
              </a:rPr>
              <a:t>layered approach – goes hand in hand with the layered approach to the original development</a:t>
            </a:r>
            <a:endParaRPr lang="en-US" dirty="0">
              <a:ea typeface="Cambria"/>
              <a:cs typeface="Cambria"/>
              <a:sym typeface="Cambria"/>
            </a:endParaRPr>
          </a:p>
          <a:p>
            <a:pPr marL="457200" lvl="1" indent="0">
              <a:spcBef>
                <a:spcPts val="160"/>
              </a:spcBef>
              <a:buClr>
                <a:schemeClr val="dk1"/>
              </a:buClr>
              <a:buSzPts val="800"/>
              <a:buNone/>
            </a:pPr>
            <a:endParaRPr lang="en-US" sz="800" dirty="0">
              <a:ea typeface="Cambria"/>
              <a:cs typeface="Cambria"/>
              <a:sym typeface="Cambria"/>
            </a:endParaRPr>
          </a:p>
          <a:p>
            <a:pPr marL="0" indent="0" algn="ctr">
              <a:spcBef>
                <a:spcPts val="540"/>
              </a:spcBef>
              <a:buClr>
                <a:schemeClr val="dk1"/>
              </a:buClr>
              <a:buSzPts val="2700"/>
              <a:buNone/>
            </a:pPr>
            <a:r>
              <a:rPr lang="en-US" sz="2700" dirty="0">
                <a:ea typeface="Cambria"/>
                <a:cs typeface="Cambria"/>
                <a:sym typeface="Cambria"/>
              </a:rPr>
              <a:t>Simplest layer: </a:t>
            </a:r>
            <a:r>
              <a:rPr lang="en-US" sz="2700" b="1" dirty="0">
                <a:ea typeface="Cambria"/>
                <a:cs typeface="Cambria"/>
                <a:sym typeface="Cambria"/>
              </a:rPr>
              <a:t>unit testing</a:t>
            </a:r>
            <a:endParaRPr lang="en-US" sz="2700" dirty="0">
              <a:ea typeface="Cambria"/>
              <a:cs typeface="Cambria"/>
              <a:sym typeface="Cambria"/>
            </a:endParaRPr>
          </a:p>
          <a:p>
            <a:pPr marL="0" indent="0">
              <a:spcBef>
                <a:spcPts val="160"/>
              </a:spcBef>
              <a:buClr>
                <a:schemeClr val="dk1"/>
              </a:buClr>
              <a:buSzPts val="800"/>
              <a:buNone/>
            </a:pPr>
            <a:endParaRPr lang="en-US" sz="800" dirty="0">
              <a:ea typeface="Cambria"/>
              <a:cs typeface="Cambria"/>
              <a:sym typeface="Cambria"/>
            </a:endParaRPr>
          </a:p>
          <a:p>
            <a:pPr marL="0" indent="0">
              <a:spcBef>
                <a:spcPts val="160"/>
              </a:spcBef>
              <a:buClr>
                <a:schemeClr val="dk1"/>
              </a:buClr>
              <a:buSzPts val="800"/>
              <a:buNone/>
            </a:pPr>
            <a:endParaRPr lang="en-US" sz="800" dirty="0">
              <a:ea typeface="Cambria"/>
              <a:cs typeface="Cambria"/>
              <a:sym typeface="Cambria"/>
            </a:endParaRPr>
          </a:p>
          <a:p>
            <a:pPr marL="0" indent="0">
              <a:spcBef>
                <a:spcPts val="160"/>
              </a:spcBef>
              <a:buClr>
                <a:schemeClr val="dk1"/>
              </a:buClr>
              <a:buSzPts val="800"/>
              <a:buNone/>
            </a:pPr>
            <a:endParaRPr lang="en-US" sz="800" dirty="0">
              <a:ea typeface="Cambria"/>
              <a:cs typeface="Cambria"/>
              <a:sym typeface="Cambria"/>
            </a:endParaRPr>
          </a:p>
          <a:p>
            <a:pPr marL="0" indent="0">
              <a:spcBef>
                <a:spcPts val="540"/>
              </a:spcBef>
              <a:buClr>
                <a:schemeClr val="dk1"/>
              </a:buClr>
              <a:buSzPts val="2700"/>
              <a:buNone/>
            </a:pPr>
            <a:r>
              <a:rPr lang="en-US" sz="2700" dirty="0">
                <a:ea typeface="Cambria"/>
                <a:cs typeface="Cambria"/>
                <a:sym typeface="Cambria"/>
              </a:rPr>
              <a:t>A unit is the smallest conceptually whole segment of the program. Examples of basic units might be a single class or a single function. </a:t>
            </a:r>
            <a:endParaRPr lang="en-US" dirty="0">
              <a:ea typeface="Cambria"/>
              <a:cs typeface="Cambria"/>
              <a:sym typeface="Cambria"/>
            </a:endParaRP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8</a:t>
            </a:fld>
            <a:endParaRPr lang="en-US"/>
          </a:p>
        </p:txBody>
      </p:sp>
    </p:spTree>
    <p:extLst>
      <p:ext uri="{BB962C8B-B14F-4D97-AF65-F5344CB8AC3E}">
        <p14:creationId xmlns:p14="http://schemas.microsoft.com/office/powerpoint/2010/main" val="2734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25-E76A-2746-AF8A-7A94F27B2016}"/>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B7FA3D90-AAE9-9A4D-A8A2-C1770CD669B9}"/>
              </a:ext>
            </a:extLst>
          </p:cNvPr>
          <p:cNvSpPr>
            <a:spLocks noGrp="1"/>
          </p:cNvSpPr>
          <p:nvPr>
            <p:ph idx="1"/>
          </p:nvPr>
        </p:nvSpPr>
        <p:spPr>
          <a:xfrm>
            <a:off x="838200" y="1825624"/>
            <a:ext cx="10515600" cy="4437055"/>
          </a:xfrm>
        </p:spPr>
        <p:txBody>
          <a:bodyPr>
            <a:normAutofit/>
          </a:bodyPr>
          <a:lstStyle/>
          <a:p>
            <a:pPr marL="0" indent="0">
              <a:spcBef>
                <a:spcPts val="0"/>
              </a:spcBef>
              <a:buClr>
                <a:schemeClr val="dk1"/>
              </a:buClr>
              <a:buSzPts val="2700"/>
              <a:buNone/>
            </a:pPr>
            <a:r>
              <a:rPr lang="en-US" dirty="0">
                <a:ea typeface="Cambria"/>
                <a:cs typeface="Cambria"/>
                <a:sym typeface="Cambria"/>
              </a:rPr>
              <a:t>For each unit, the tester (who may or may not be the programmer) attempts to determine what states the unit can encounter while executing as part of the program. </a:t>
            </a:r>
          </a:p>
          <a:p>
            <a:pPr marL="742950" lvl="1" indent="-285750">
              <a:spcBef>
                <a:spcPts val="560"/>
              </a:spcBef>
              <a:buClr>
                <a:schemeClr val="dk1"/>
              </a:buClr>
              <a:buSzPts val="2800"/>
              <a:buFont typeface="Cambria"/>
              <a:buChar char="–"/>
            </a:pPr>
            <a:r>
              <a:rPr lang="en-US" sz="2800" dirty="0">
                <a:ea typeface="Cambria"/>
                <a:cs typeface="Cambria"/>
                <a:sym typeface="Cambria"/>
              </a:rPr>
              <a:t>determining the range of appropriate parameters to the unit, </a:t>
            </a:r>
          </a:p>
          <a:p>
            <a:pPr marL="742950" lvl="1" indent="-285750">
              <a:spcBef>
                <a:spcPts val="560"/>
              </a:spcBef>
              <a:buClr>
                <a:schemeClr val="dk1"/>
              </a:buClr>
              <a:buSzPts val="2800"/>
              <a:buFont typeface="Cambria"/>
              <a:buChar char="–"/>
            </a:pPr>
            <a:r>
              <a:rPr lang="en-US" sz="2800" dirty="0">
                <a:ea typeface="Cambria"/>
                <a:cs typeface="Cambria"/>
                <a:sym typeface="Cambria"/>
              </a:rPr>
              <a:t>determining the range of possible inappropriate parameters, </a:t>
            </a:r>
          </a:p>
          <a:p>
            <a:pPr marL="742950" lvl="1" indent="-285750">
              <a:spcBef>
                <a:spcPts val="560"/>
              </a:spcBef>
              <a:buClr>
                <a:schemeClr val="dk1"/>
              </a:buClr>
              <a:buSzPts val="2800"/>
              <a:buFont typeface="Cambria"/>
              <a:buChar char="–"/>
            </a:pPr>
            <a:r>
              <a:rPr lang="en-US" sz="2800" dirty="0">
                <a:ea typeface="Cambria"/>
                <a:cs typeface="Cambria"/>
                <a:sym typeface="Cambria"/>
              </a:rPr>
              <a:t>recognizing any ways the state of the rest of the program might affect execution in this unit. </a:t>
            </a:r>
          </a:p>
          <a:p>
            <a:pPr marL="0"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A52A7E-7440-174F-B433-975CDA97FBCA}"/>
              </a:ext>
            </a:extLst>
          </p:cNvPr>
          <p:cNvSpPr>
            <a:spLocks noGrp="1"/>
          </p:cNvSpPr>
          <p:nvPr>
            <p:ph type="sldNum" sz="quarter" idx="12"/>
          </p:nvPr>
        </p:nvSpPr>
        <p:spPr/>
        <p:txBody>
          <a:bodyPr/>
          <a:lstStyle/>
          <a:p>
            <a:fld id="{69C66209-D6E2-6B48-AEDC-9F2AF62A252E}" type="slidenum">
              <a:rPr lang="en-US" smtClean="0"/>
              <a:t>9</a:t>
            </a:fld>
            <a:endParaRPr lang="en-US"/>
          </a:p>
        </p:txBody>
      </p:sp>
    </p:spTree>
    <p:extLst>
      <p:ext uri="{BB962C8B-B14F-4D97-AF65-F5344CB8AC3E}">
        <p14:creationId xmlns:p14="http://schemas.microsoft.com/office/powerpoint/2010/main" val="3044942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{F421BBD5-BDF1-7C49-8F90-B226645BFEDD}tf16401378</Template>
  <TotalTime>6496</TotalTime>
  <Words>1862</Words>
  <Application>Microsoft Office PowerPoint</Application>
  <PresentationFormat>Widescreen</PresentationFormat>
  <Paragraphs>243</Paragraphs>
  <Slides>26</Slides>
  <Notes>9</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vt:lpstr>
      <vt:lpstr>Courier New</vt:lpstr>
      <vt:lpstr>Office Theme</vt:lpstr>
      <vt:lpstr>Unit Testing</vt:lpstr>
      <vt:lpstr>Due this week</vt:lpstr>
      <vt:lpstr>Today</vt:lpstr>
      <vt:lpstr>Unit Testing</vt:lpstr>
      <vt:lpstr>First C++ program</vt:lpstr>
      <vt:lpstr>Real world programs</vt:lpstr>
      <vt:lpstr>Testing approaches</vt:lpstr>
      <vt:lpstr>Testing approaches</vt:lpstr>
      <vt:lpstr>Unit testing</vt:lpstr>
      <vt:lpstr>Unit testing</vt:lpstr>
      <vt:lpstr>Unit testing</vt:lpstr>
      <vt:lpstr>What is an assert statement?</vt:lpstr>
      <vt:lpstr>assert</vt:lpstr>
      <vt:lpstr>What to test?</vt:lpstr>
      <vt:lpstr>Jargon</vt:lpstr>
      <vt:lpstr>Example: fizzbuzz</vt:lpstr>
      <vt:lpstr>Example: fizzbuzz</vt:lpstr>
      <vt:lpstr>Test-Driven Development</vt:lpstr>
      <vt:lpstr>Test-Driven Development</vt:lpstr>
      <vt:lpstr>General Recommendations</vt:lpstr>
      <vt:lpstr>Debugging your functions -- your code runs but spits out garbage!</vt:lpstr>
      <vt:lpstr>Debugging your functions -- your code does not even run!</vt:lpstr>
      <vt:lpstr>Using the IDE Debugger</vt:lpstr>
      <vt:lpstr>PowerPoint Presentation</vt:lpstr>
      <vt:lpstr>Using the IDE Debugger</vt:lpstr>
      <vt:lpstr>Best practice to avoid needing those last few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1300: Starting Computing</dc:title>
  <dc:creator>Supriya Naidu</dc:creator>
  <cp:lastModifiedBy>Michael Hoefer</cp:lastModifiedBy>
  <cp:revision>207</cp:revision>
  <dcterms:created xsi:type="dcterms:W3CDTF">2020-08-23T21:25:05Z</dcterms:created>
  <dcterms:modified xsi:type="dcterms:W3CDTF">2022-09-23T21:12:20Z</dcterms:modified>
</cp:coreProperties>
</file>