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46" r:id="rId1"/>
  </p:sldMasterIdLst>
  <p:notesMasterIdLst>
    <p:notesMasterId r:id="rId61"/>
  </p:notesMasterIdLst>
  <p:sldIdLst>
    <p:sldId id="1490" r:id="rId2"/>
    <p:sldId id="1492" r:id="rId3"/>
    <p:sldId id="256" r:id="rId4"/>
    <p:sldId id="1364" r:id="rId5"/>
    <p:sldId id="288" r:id="rId6"/>
    <p:sldId id="1491" r:id="rId7"/>
    <p:sldId id="1489" r:id="rId8"/>
    <p:sldId id="993" r:id="rId9"/>
    <p:sldId id="1493" r:id="rId10"/>
    <p:sldId id="1499" r:id="rId11"/>
    <p:sldId id="1498" r:id="rId12"/>
    <p:sldId id="1494" r:id="rId13"/>
    <p:sldId id="1495" r:id="rId14"/>
    <p:sldId id="1496" r:id="rId15"/>
    <p:sldId id="1497" r:id="rId16"/>
    <p:sldId id="1500" r:id="rId17"/>
    <p:sldId id="1501" r:id="rId18"/>
    <p:sldId id="1502" r:id="rId19"/>
    <p:sldId id="1332" r:id="rId20"/>
    <p:sldId id="1470" r:id="rId21"/>
    <p:sldId id="1471" r:id="rId22"/>
    <p:sldId id="1472" r:id="rId23"/>
    <p:sldId id="1445" r:id="rId24"/>
    <p:sldId id="1473" r:id="rId25"/>
    <p:sldId id="1474" r:id="rId26"/>
    <p:sldId id="1475" r:id="rId27"/>
    <p:sldId id="1476" r:id="rId28"/>
    <p:sldId id="1477" r:id="rId29"/>
    <p:sldId id="1478" r:id="rId30"/>
    <p:sldId id="1479" r:id="rId31"/>
    <p:sldId id="1480" r:id="rId32"/>
    <p:sldId id="1481" r:id="rId33"/>
    <p:sldId id="1482" r:id="rId34"/>
    <p:sldId id="1483" r:id="rId35"/>
    <p:sldId id="1450" r:id="rId36"/>
    <p:sldId id="1487" r:id="rId37"/>
    <p:sldId id="1447" r:id="rId38"/>
    <p:sldId id="1448" r:id="rId39"/>
    <p:sldId id="1449" r:id="rId40"/>
    <p:sldId id="1451" r:id="rId41"/>
    <p:sldId id="1452" r:id="rId42"/>
    <p:sldId id="1484" r:id="rId43"/>
    <p:sldId id="1453" r:id="rId44"/>
    <p:sldId id="1454" r:id="rId45"/>
    <p:sldId id="1455" r:id="rId46"/>
    <p:sldId id="1485" r:id="rId47"/>
    <p:sldId id="1456" r:id="rId48"/>
    <p:sldId id="1457" r:id="rId49"/>
    <p:sldId id="1458" r:id="rId50"/>
    <p:sldId id="1459" r:id="rId51"/>
    <p:sldId id="1460" r:id="rId52"/>
    <p:sldId id="1461" r:id="rId53"/>
    <p:sldId id="1462" r:id="rId54"/>
    <p:sldId id="1463" r:id="rId55"/>
    <p:sldId id="1464" r:id="rId56"/>
    <p:sldId id="1465" r:id="rId57"/>
    <p:sldId id="1466" r:id="rId58"/>
    <p:sldId id="1467" r:id="rId59"/>
    <p:sldId id="1486" r:id="rId6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D9A78"/>
    <a:srgbClr val="84FB04"/>
    <a:srgbClr val="86FF0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171"/>
    <p:restoredTop sz="88282"/>
  </p:normalViewPr>
  <p:slideViewPr>
    <p:cSldViewPr snapToGrid="0" snapToObjects="1">
      <p:cViewPr varScale="1">
        <p:scale>
          <a:sx n="59" d="100"/>
          <a:sy n="59" d="100"/>
        </p:scale>
        <p:origin x="492"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FF676E-E463-064E-8532-8B9C5A703B1D}" type="datetimeFigureOut">
              <a:rPr lang="en-US" smtClean="0"/>
              <a:t>9/26/2022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00E41F-B12E-5343-82CE-FDF67CAE4A15}" type="slidenum">
              <a:rPr lang="en-US" smtClean="0"/>
              <a:t>‹#›</a:t>
            </a:fld>
            <a:endParaRPr lang="en-US"/>
          </a:p>
        </p:txBody>
      </p:sp>
    </p:spTree>
    <p:extLst>
      <p:ext uri="{BB962C8B-B14F-4D97-AF65-F5344CB8AC3E}">
        <p14:creationId xmlns:p14="http://schemas.microsoft.com/office/powerpoint/2010/main" val="11340708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F00E41F-B12E-5343-82CE-FDF67CAE4A15}" type="slidenum">
              <a:rPr lang="en-US" smtClean="0"/>
              <a:t>3</a:t>
            </a:fld>
            <a:endParaRPr lang="en-US"/>
          </a:p>
        </p:txBody>
      </p:sp>
    </p:spTree>
    <p:extLst>
      <p:ext uri="{BB962C8B-B14F-4D97-AF65-F5344CB8AC3E}">
        <p14:creationId xmlns:p14="http://schemas.microsoft.com/office/powerpoint/2010/main" val="13150195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F00E41F-B12E-5343-82CE-FDF67CAE4A15}" type="slidenum">
              <a:rPr lang="en-US" smtClean="0"/>
              <a:t>9</a:t>
            </a:fld>
            <a:endParaRPr lang="en-US"/>
          </a:p>
        </p:txBody>
      </p:sp>
    </p:spTree>
    <p:extLst>
      <p:ext uri="{BB962C8B-B14F-4D97-AF65-F5344CB8AC3E}">
        <p14:creationId xmlns:p14="http://schemas.microsoft.com/office/powerpoint/2010/main" val="32064544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F00E41F-B12E-5343-82CE-FDF67CAE4A15}" type="slidenum">
              <a:rPr lang="en-US" smtClean="0"/>
              <a:t>10</a:t>
            </a:fld>
            <a:endParaRPr lang="en-US"/>
          </a:p>
        </p:txBody>
      </p:sp>
    </p:spTree>
    <p:extLst>
      <p:ext uri="{BB962C8B-B14F-4D97-AF65-F5344CB8AC3E}">
        <p14:creationId xmlns:p14="http://schemas.microsoft.com/office/powerpoint/2010/main" val="34120218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F00E41F-B12E-5343-82CE-FDF67CAE4A15}" type="slidenum">
              <a:rPr lang="en-US" smtClean="0"/>
              <a:t>11</a:t>
            </a:fld>
            <a:endParaRPr lang="en-US"/>
          </a:p>
        </p:txBody>
      </p:sp>
    </p:spTree>
    <p:extLst>
      <p:ext uri="{BB962C8B-B14F-4D97-AF65-F5344CB8AC3E}">
        <p14:creationId xmlns:p14="http://schemas.microsoft.com/office/powerpoint/2010/main" val="34939650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F00E41F-B12E-5343-82CE-FDF67CAE4A15}" type="slidenum">
              <a:rPr lang="en-US" smtClean="0"/>
              <a:t>12</a:t>
            </a:fld>
            <a:endParaRPr lang="en-US"/>
          </a:p>
        </p:txBody>
      </p:sp>
    </p:spTree>
    <p:extLst>
      <p:ext uri="{BB962C8B-B14F-4D97-AF65-F5344CB8AC3E}">
        <p14:creationId xmlns:p14="http://schemas.microsoft.com/office/powerpoint/2010/main" val="35626584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F00E41F-B12E-5343-82CE-FDF67CAE4A15}" type="slidenum">
              <a:rPr lang="en-US" smtClean="0"/>
              <a:t>13</a:t>
            </a:fld>
            <a:endParaRPr lang="en-US"/>
          </a:p>
        </p:txBody>
      </p:sp>
    </p:spTree>
    <p:extLst>
      <p:ext uri="{BB962C8B-B14F-4D97-AF65-F5344CB8AC3E}">
        <p14:creationId xmlns:p14="http://schemas.microsoft.com/office/powerpoint/2010/main" val="21887297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F00E41F-B12E-5343-82CE-FDF67CAE4A15}" type="slidenum">
              <a:rPr lang="en-US" smtClean="0"/>
              <a:t>14</a:t>
            </a:fld>
            <a:endParaRPr lang="en-US"/>
          </a:p>
        </p:txBody>
      </p:sp>
    </p:spTree>
    <p:extLst>
      <p:ext uri="{BB962C8B-B14F-4D97-AF65-F5344CB8AC3E}">
        <p14:creationId xmlns:p14="http://schemas.microsoft.com/office/powerpoint/2010/main" val="40950027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F00E41F-B12E-5343-82CE-FDF67CAE4A15}" type="slidenum">
              <a:rPr lang="en-US" smtClean="0"/>
              <a:t>15</a:t>
            </a:fld>
            <a:endParaRPr lang="en-US"/>
          </a:p>
        </p:txBody>
      </p:sp>
    </p:spTree>
    <p:extLst>
      <p:ext uri="{BB962C8B-B14F-4D97-AF65-F5344CB8AC3E}">
        <p14:creationId xmlns:p14="http://schemas.microsoft.com/office/powerpoint/2010/main" val="17447368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F00E41F-B12E-5343-82CE-FDF67CAE4A15}" type="slidenum">
              <a:rPr lang="en-US" smtClean="0"/>
              <a:t>16</a:t>
            </a:fld>
            <a:endParaRPr lang="en-US"/>
          </a:p>
        </p:txBody>
      </p:sp>
    </p:spTree>
    <p:extLst>
      <p:ext uri="{BB962C8B-B14F-4D97-AF65-F5344CB8AC3E}">
        <p14:creationId xmlns:p14="http://schemas.microsoft.com/office/powerpoint/2010/main" val="20502219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4D5994D-0681-F44C-AC36-BD53CEEF9045}" type="datetime1">
              <a:rPr lang="en-US" smtClean="0"/>
              <a:t>9/26/2022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C66209-D6E2-6B48-AEDC-9F2AF62A252E}" type="slidenum">
              <a:rPr lang="en-US" smtClean="0"/>
              <a:t>‹#›</a:t>
            </a:fld>
            <a:endParaRPr lang="en-US"/>
          </a:p>
        </p:txBody>
      </p:sp>
    </p:spTree>
    <p:extLst>
      <p:ext uri="{BB962C8B-B14F-4D97-AF65-F5344CB8AC3E}">
        <p14:creationId xmlns:p14="http://schemas.microsoft.com/office/powerpoint/2010/main" val="38197494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9A32B5-9F42-8445-BA81-69EE9AC762B5}" type="datetime1">
              <a:rPr lang="en-US" smtClean="0"/>
              <a:t>9/26/2022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C66209-D6E2-6B48-AEDC-9F2AF62A252E}" type="slidenum">
              <a:rPr lang="en-US" smtClean="0"/>
              <a:t>‹#›</a:t>
            </a:fld>
            <a:endParaRPr lang="en-US"/>
          </a:p>
        </p:txBody>
      </p:sp>
    </p:spTree>
    <p:extLst>
      <p:ext uri="{BB962C8B-B14F-4D97-AF65-F5344CB8AC3E}">
        <p14:creationId xmlns:p14="http://schemas.microsoft.com/office/powerpoint/2010/main" val="1933716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63FB572-82BC-804E-A5D7-09639CACB737}" type="datetime1">
              <a:rPr lang="en-US" smtClean="0"/>
              <a:t>9/26/2022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C66209-D6E2-6B48-AEDC-9F2AF62A252E}" type="slidenum">
              <a:rPr lang="en-US" smtClean="0"/>
              <a:t>‹#›</a:t>
            </a:fld>
            <a:endParaRPr lang="en-US"/>
          </a:p>
        </p:txBody>
      </p:sp>
    </p:spTree>
    <p:extLst>
      <p:ext uri="{BB962C8B-B14F-4D97-AF65-F5344CB8AC3E}">
        <p14:creationId xmlns:p14="http://schemas.microsoft.com/office/powerpoint/2010/main" val="40324249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1EA430-4053-0044-BD2E-EAC90209B2E4}" type="datetime1">
              <a:rPr lang="en-US" smtClean="0"/>
              <a:t>9/26/2022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C66209-D6E2-6B48-AEDC-9F2AF62A252E}" type="slidenum">
              <a:rPr lang="en-US" smtClean="0"/>
              <a:t>‹#›</a:t>
            </a:fld>
            <a:endParaRPr lang="en-US"/>
          </a:p>
        </p:txBody>
      </p:sp>
      <p:sp>
        <p:nvSpPr>
          <p:cNvPr id="7" name="Title 6">
            <a:extLst>
              <a:ext uri="{FF2B5EF4-FFF2-40B4-BE49-F238E27FC236}">
                <a16:creationId xmlns:a16="http://schemas.microsoft.com/office/drawing/2014/main" id="{A9931749-426A-4D40-AC36-D2D178C914E6}"/>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5386681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6CBA79-14C8-1B4D-859B-AC068ECD2412}" type="datetime1">
              <a:rPr lang="en-US" smtClean="0"/>
              <a:t>9/26/2022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C66209-D6E2-6B48-AEDC-9F2AF62A252E}" type="slidenum">
              <a:rPr lang="en-US" smtClean="0"/>
              <a:t>‹#›</a:t>
            </a:fld>
            <a:endParaRPr lang="en-US"/>
          </a:p>
        </p:txBody>
      </p:sp>
      <p:cxnSp>
        <p:nvCxnSpPr>
          <p:cNvPr id="7" name="Straight Connector 6">
            <a:extLst>
              <a:ext uri="{FF2B5EF4-FFF2-40B4-BE49-F238E27FC236}">
                <a16:creationId xmlns:a16="http://schemas.microsoft.com/office/drawing/2014/main" id="{7B3A4F22-78DC-D141-9271-D3CF5230A288}"/>
              </a:ext>
            </a:extLst>
          </p:cNvPr>
          <p:cNvCxnSpPr/>
          <p:nvPr userDrawn="1"/>
        </p:nvCxnSpPr>
        <p:spPr>
          <a:xfrm>
            <a:off x="731520" y="1559293"/>
            <a:ext cx="10732168"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57661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54258BE-5461-7F4E-B666-89FD7EDAD271}" type="datetime1">
              <a:rPr lang="en-US" smtClean="0"/>
              <a:t>9/26/2022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C66209-D6E2-6B48-AEDC-9F2AF62A252E}" type="slidenum">
              <a:rPr lang="en-US" smtClean="0"/>
              <a:t>‹#›</a:t>
            </a:fld>
            <a:endParaRPr lang="en-US"/>
          </a:p>
        </p:txBody>
      </p:sp>
    </p:spTree>
    <p:extLst>
      <p:ext uri="{BB962C8B-B14F-4D97-AF65-F5344CB8AC3E}">
        <p14:creationId xmlns:p14="http://schemas.microsoft.com/office/powerpoint/2010/main" val="38442409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443B75F-2D84-7D44-9524-C177190266E5}" type="datetime1">
              <a:rPr lang="en-US" smtClean="0"/>
              <a:t>9/26/2022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C66209-D6E2-6B48-AEDC-9F2AF62A252E}" type="slidenum">
              <a:rPr lang="en-US" smtClean="0"/>
              <a:t>‹#›</a:t>
            </a:fld>
            <a:endParaRPr lang="en-US"/>
          </a:p>
        </p:txBody>
      </p:sp>
      <p:cxnSp>
        <p:nvCxnSpPr>
          <p:cNvPr id="8" name="Straight Connector 7">
            <a:extLst>
              <a:ext uri="{FF2B5EF4-FFF2-40B4-BE49-F238E27FC236}">
                <a16:creationId xmlns:a16="http://schemas.microsoft.com/office/drawing/2014/main" id="{D8769BC9-7B7C-2A4B-91A3-DE250B5C3EED}"/>
              </a:ext>
            </a:extLst>
          </p:cNvPr>
          <p:cNvCxnSpPr/>
          <p:nvPr userDrawn="1"/>
        </p:nvCxnSpPr>
        <p:spPr>
          <a:xfrm>
            <a:off x="731520" y="1559293"/>
            <a:ext cx="10732168"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2927543"/>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9ED027E-073F-DB4F-A5D5-FA4FCD2275EF}" type="datetime1">
              <a:rPr lang="en-US" smtClean="0"/>
              <a:t>9/26/2022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9C66209-D6E2-6B48-AEDC-9F2AF62A252E}" type="slidenum">
              <a:rPr lang="en-US" smtClean="0"/>
              <a:t>‹#›</a:t>
            </a:fld>
            <a:endParaRPr lang="en-US"/>
          </a:p>
        </p:txBody>
      </p:sp>
      <p:cxnSp>
        <p:nvCxnSpPr>
          <p:cNvPr id="10" name="Straight Connector 9">
            <a:extLst>
              <a:ext uri="{FF2B5EF4-FFF2-40B4-BE49-F238E27FC236}">
                <a16:creationId xmlns:a16="http://schemas.microsoft.com/office/drawing/2014/main" id="{5A8B1DBE-2180-D54B-B484-3E85F4DD5E46}"/>
              </a:ext>
            </a:extLst>
          </p:cNvPr>
          <p:cNvCxnSpPr/>
          <p:nvPr userDrawn="1"/>
        </p:nvCxnSpPr>
        <p:spPr>
          <a:xfrm>
            <a:off x="731520" y="1559293"/>
            <a:ext cx="10732168"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0850067"/>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1AB03C8-F87C-0149-AE2E-48DBEBBC2CC6}" type="datetime1">
              <a:rPr lang="en-US" smtClean="0"/>
              <a:t>9/26/2022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9C66209-D6E2-6B48-AEDC-9F2AF62A252E}" type="slidenum">
              <a:rPr lang="en-US" smtClean="0"/>
              <a:t>‹#›</a:t>
            </a:fld>
            <a:endParaRPr lang="en-US"/>
          </a:p>
        </p:txBody>
      </p:sp>
      <p:cxnSp>
        <p:nvCxnSpPr>
          <p:cNvPr id="6" name="Straight Connector 5">
            <a:extLst>
              <a:ext uri="{FF2B5EF4-FFF2-40B4-BE49-F238E27FC236}">
                <a16:creationId xmlns:a16="http://schemas.microsoft.com/office/drawing/2014/main" id="{ABB0D11B-5DCC-F34E-B1C3-CE964FA50165}"/>
              </a:ext>
            </a:extLst>
          </p:cNvPr>
          <p:cNvCxnSpPr/>
          <p:nvPr userDrawn="1"/>
        </p:nvCxnSpPr>
        <p:spPr>
          <a:xfrm>
            <a:off x="731520" y="1559293"/>
            <a:ext cx="10732168"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85719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E6F03D-8F6E-A74E-89D8-155AA3155A79}" type="datetime1">
              <a:rPr lang="en-US" smtClean="0"/>
              <a:t>9/26/2022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9C66209-D6E2-6B48-AEDC-9F2AF62A252E}" type="slidenum">
              <a:rPr lang="en-US" smtClean="0"/>
              <a:t>‹#›</a:t>
            </a:fld>
            <a:endParaRPr lang="en-US"/>
          </a:p>
        </p:txBody>
      </p:sp>
    </p:spTree>
    <p:extLst>
      <p:ext uri="{BB962C8B-B14F-4D97-AF65-F5344CB8AC3E}">
        <p14:creationId xmlns:p14="http://schemas.microsoft.com/office/powerpoint/2010/main" val="28257493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0EE98B0-26B9-7549-A201-F5D22D0173DF}" type="datetime1">
              <a:rPr lang="en-US" smtClean="0"/>
              <a:t>9/26/2022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C66209-D6E2-6B48-AEDC-9F2AF62A252E}" type="slidenum">
              <a:rPr lang="en-US" smtClean="0"/>
              <a:t>‹#›</a:t>
            </a:fld>
            <a:endParaRPr lang="en-US"/>
          </a:p>
        </p:txBody>
      </p:sp>
    </p:spTree>
    <p:extLst>
      <p:ext uri="{BB962C8B-B14F-4D97-AF65-F5344CB8AC3E}">
        <p14:creationId xmlns:p14="http://schemas.microsoft.com/office/powerpoint/2010/main" val="2816366056"/>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E6AF3D9-32D2-CD44-8C41-E9311696C4FE}" type="datetime1">
              <a:rPr lang="en-US" smtClean="0"/>
              <a:t>9/26/2022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C66209-D6E2-6B48-AEDC-9F2AF62A252E}" type="slidenum">
              <a:rPr lang="en-US" smtClean="0"/>
              <a:t>‹#›</a:t>
            </a:fld>
            <a:endParaRPr lang="en-US"/>
          </a:p>
        </p:txBody>
      </p:sp>
    </p:spTree>
    <p:extLst>
      <p:ext uri="{BB962C8B-B14F-4D97-AF65-F5344CB8AC3E}">
        <p14:creationId xmlns:p14="http://schemas.microsoft.com/office/powerpoint/2010/main" val="30218727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9AC87A-0E6B-BF48-97F6-870C13E72712}" type="datetime1">
              <a:rPr lang="en-US" smtClean="0"/>
              <a:t>9/26/2022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C66209-D6E2-6B48-AEDC-9F2AF62A252E}" type="slidenum">
              <a:rPr lang="en-US" smtClean="0"/>
              <a:t>‹#›</a:t>
            </a:fld>
            <a:endParaRPr lang="en-US"/>
          </a:p>
        </p:txBody>
      </p:sp>
    </p:spTree>
    <p:extLst>
      <p:ext uri="{BB962C8B-B14F-4D97-AF65-F5344CB8AC3E}">
        <p14:creationId xmlns:p14="http://schemas.microsoft.com/office/powerpoint/2010/main" val="396403277"/>
      </p:ext>
    </p:extLst>
  </p:cSld>
  <p:clrMap bg1="lt1" tx1="dk1" bg2="lt2" tx2="dk2" accent1="accent1" accent2="accent2" accent3="accent3" accent4="accent4" accent5="accent5" accent6="accent6" hlink="hlink" folHlink="folHlink"/>
  <p:sldLayoutIdLst>
    <p:sldLayoutId id="2147484247" r:id="rId1"/>
    <p:sldLayoutId id="2147484248" r:id="rId2"/>
    <p:sldLayoutId id="2147484249" r:id="rId3"/>
    <p:sldLayoutId id="2147484250" r:id="rId4"/>
    <p:sldLayoutId id="2147484251" r:id="rId5"/>
    <p:sldLayoutId id="2147484252" r:id="rId6"/>
    <p:sldLayoutId id="2147484253" r:id="rId7"/>
    <p:sldLayoutId id="2147484254" r:id="rId8"/>
    <p:sldLayoutId id="2147484255" r:id="rId9"/>
    <p:sldLayoutId id="2147484256" r:id="rId10"/>
    <p:sldLayoutId id="2147484257" r:id="rId11"/>
    <p:sldLayoutId id="2147484212"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3.xml"/><Relationship Id="rId5" Type="http://schemas.openxmlformats.org/officeDocument/2006/relationships/image" Target="../media/image10.png"/><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A2E028D-A616-194D-BEFB-D19216A4C814}"/>
              </a:ext>
            </a:extLst>
          </p:cNvPr>
          <p:cNvSpPr>
            <a:spLocks noGrp="1"/>
          </p:cNvSpPr>
          <p:nvPr>
            <p:ph type="sldNum" sz="quarter" idx="12"/>
          </p:nvPr>
        </p:nvSpPr>
        <p:spPr/>
        <p:txBody>
          <a:bodyPr/>
          <a:lstStyle/>
          <a:p>
            <a:fld id="{69C66209-D6E2-6B48-AEDC-9F2AF62A252E}" type="slidenum">
              <a:rPr lang="en-US" smtClean="0"/>
              <a:t>1</a:t>
            </a:fld>
            <a:endParaRPr lang="en-US"/>
          </a:p>
        </p:txBody>
      </p:sp>
      <p:pic>
        <p:nvPicPr>
          <p:cNvPr id="3074" name="Picture 2" descr="The best c++ memes :) Memedroid">
            <a:extLst>
              <a:ext uri="{FF2B5EF4-FFF2-40B4-BE49-F238E27FC236}">
                <a16:creationId xmlns:a16="http://schemas.microsoft.com/office/drawing/2014/main" id="{C63DD374-D38D-10E3-4F0A-E18B3810E6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51138" y="0"/>
            <a:ext cx="6689725"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23890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04D261B-324B-2B09-5944-95F4280A6B33}"/>
              </a:ext>
            </a:extLst>
          </p:cNvPr>
          <p:cNvSpPr>
            <a:spLocks noGrp="1"/>
          </p:cNvSpPr>
          <p:nvPr>
            <p:ph type="sldNum" sz="quarter" idx="12"/>
          </p:nvPr>
        </p:nvSpPr>
        <p:spPr/>
        <p:txBody>
          <a:bodyPr/>
          <a:lstStyle/>
          <a:p>
            <a:fld id="{69C66209-D6E2-6B48-AEDC-9F2AF62A252E}" type="slidenum">
              <a:rPr lang="en-US" smtClean="0"/>
              <a:t>10</a:t>
            </a:fld>
            <a:endParaRPr lang="en-US"/>
          </a:p>
        </p:txBody>
      </p:sp>
      <p:sp>
        <p:nvSpPr>
          <p:cNvPr id="3" name="TextBox 2">
            <a:extLst>
              <a:ext uri="{FF2B5EF4-FFF2-40B4-BE49-F238E27FC236}">
                <a16:creationId xmlns:a16="http://schemas.microsoft.com/office/drawing/2014/main" id="{B5CDA22C-E157-8B1D-61F5-1EDF83FAB515}"/>
              </a:ext>
            </a:extLst>
          </p:cNvPr>
          <p:cNvSpPr txBox="1"/>
          <p:nvPr/>
        </p:nvSpPr>
        <p:spPr>
          <a:xfrm>
            <a:off x="2264228" y="1556657"/>
            <a:ext cx="8773885" cy="3785652"/>
          </a:xfrm>
          <a:prstGeom prst="rect">
            <a:avLst/>
          </a:prstGeom>
          <a:noFill/>
        </p:spPr>
        <p:txBody>
          <a:bodyPr wrap="square" rtlCol="0">
            <a:spAutoFit/>
          </a:bodyPr>
          <a:lstStyle/>
          <a:p>
            <a:r>
              <a:rPr lang="en-US" sz="4800" dirty="0"/>
              <a:t>strings are nice because they store multiple characters (char)</a:t>
            </a:r>
          </a:p>
          <a:p>
            <a:endParaRPr lang="en-US" sz="4800" dirty="0"/>
          </a:p>
          <a:p>
            <a:r>
              <a:rPr lang="en-US" sz="4800" dirty="0"/>
              <a:t>I want something that stores multiple integers (int)!</a:t>
            </a:r>
          </a:p>
        </p:txBody>
      </p:sp>
    </p:spTree>
    <p:extLst>
      <p:ext uri="{BB962C8B-B14F-4D97-AF65-F5344CB8AC3E}">
        <p14:creationId xmlns:p14="http://schemas.microsoft.com/office/powerpoint/2010/main" val="501242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04D261B-324B-2B09-5944-95F4280A6B33}"/>
              </a:ext>
            </a:extLst>
          </p:cNvPr>
          <p:cNvSpPr>
            <a:spLocks noGrp="1"/>
          </p:cNvSpPr>
          <p:nvPr>
            <p:ph type="sldNum" sz="quarter" idx="12"/>
          </p:nvPr>
        </p:nvSpPr>
        <p:spPr/>
        <p:txBody>
          <a:bodyPr/>
          <a:lstStyle/>
          <a:p>
            <a:fld id="{69C66209-D6E2-6B48-AEDC-9F2AF62A252E}" type="slidenum">
              <a:rPr lang="en-US" smtClean="0"/>
              <a:t>11</a:t>
            </a:fld>
            <a:endParaRPr lang="en-US"/>
          </a:p>
        </p:txBody>
      </p:sp>
      <p:sp>
        <p:nvSpPr>
          <p:cNvPr id="3" name="TextBox 2">
            <a:extLst>
              <a:ext uri="{FF2B5EF4-FFF2-40B4-BE49-F238E27FC236}">
                <a16:creationId xmlns:a16="http://schemas.microsoft.com/office/drawing/2014/main" id="{B5CDA22C-E157-8B1D-61F5-1EDF83FAB515}"/>
              </a:ext>
            </a:extLst>
          </p:cNvPr>
          <p:cNvSpPr txBox="1"/>
          <p:nvPr/>
        </p:nvSpPr>
        <p:spPr>
          <a:xfrm>
            <a:off x="2264228" y="1556657"/>
            <a:ext cx="8773885" cy="2308324"/>
          </a:xfrm>
          <a:prstGeom prst="rect">
            <a:avLst/>
          </a:prstGeom>
          <a:noFill/>
        </p:spPr>
        <p:txBody>
          <a:bodyPr wrap="square" rtlCol="0">
            <a:spAutoFit/>
          </a:bodyPr>
          <a:lstStyle/>
          <a:p>
            <a:r>
              <a:rPr lang="en-US" sz="4800" dirty="0"/>
              <a:t>char is to string as</a:t>
            </a:r>
          </a:p>
          <a:p>
            <a:endParaRPr lang="en-US" sz="4800" dirty="0"/>
          </a:p>
          <a:p>
            <a:r>
              <a:rPr lang="en-US" sz="4800" dirty="0"/>
              <a:t>int is to _______________</a:t>
            </a:r>
          </a:p>
        </p:txBody>
      </p:sp>
    </p:spTree>
    <p:extLst>
      <p:ext uri="{BB962C8B-B14F-4D97-AF65-F5344CB8AC3E}">
        <p14:creationId xmlns:p14="http://schemas.microsoft.com/office/powerpoint/2010/main" val="20311696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04D261B-324B-2B09-5944-95F4280A6B33}"/>
              </a:ext>
            </a:extLst>
          </p:cNvPr>
          <p:cNvSpPr>
            <a:spLocks noGrp="1"/>
          </p:cNvSpPr>
          <p:nvPr>
            <p:ph type="sldNum" sz="quarter" idx="12"/>
          </p:nvPr>
        </p:nvSpPr>
        <p:spPr/>
        <p:txBody>
          <a:bodyPr/>
          <a:lstStyle/>
          <a:p>
            <a:fld id="{69C66209-D6E2-6B48-AEDC-9F2AF62A252E}" type="slidenum">
              <a:rPr lang="en-US" smtClean="0"/>
              <a:t>12</a:t>
            </a:fld>
            <a:endParaRPr lang="en-US"/>
          </a:p>
        </p:txBody>
      </p:sp>
      <p:sp>
        <p:nvSpPr>
          <p:cNvPr id="3" name="TextBox 2">
            <a:extLst>
              <a:ext uri="{FF2B5EF4-FFF2-40B4-BE49-F238E27FC236}">
                <a16:creationId xmlns:a16="http://schemas.microsoft.com/office/drawing/2014/main" id="{B5CDA22C-E157-8B1D-61F5-1EDF83FAB515}"/>
              </a:ext>
            </a:extLst>
          </p:cNvPr>
          <p:cNvSpPr txBox="1"/>
          <p:nvPr/>
        </p:nvSpPr>
        <p:spPr>
          <a:xfrm>
            <a:off x="2264228" y="1556657"/>
            <a:ext cx="8773885" cy="2308324"/>
          </a:xfrm>
          <a:prstGeom prst="rect">
            <a:avLst/>
          </a:prstGeom>
          <a:noFill/>
        </p:spPr>
        <p:txBody>
          <a:bodyPr wrap="square" rtlCol="0">
            <a:spAutoFit/>
          </a:bodyPr>
          <a:lstStyle/>
          <a:p>
            <a:r>
              <a:rPr lang="en-US" sz="4800" dirty="0"/>
              <a:t>char is to string as</a:t>
            </a:r>
          </a:p>
          <a:p>
            <a:endParaRPr lang="en-US" sz="4800" dirty="0"/>
          </a:p>
          <a:p>
            <a:r>
              <a:rPr lang="en-US" sz="4800" dirty="0"/>
              <a:t>int is to ______multi-int?______</a:t>
            </a:r>
          </a:p>
        </p:txBody>
      </p:sp>
    </p:spTree>
    <p:extLst>
      <p:ext uri="{BB962C8B-B14F-4D97-AF65-F5344CB8AC3E}">
        <p14:creationId xmlns:p14="http://schemas.microsoft.com/office/powerpoint/2010/main" val="1932449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04D261B-324B-2B09-5944-95F4280A6B33}"/>
              </a:ext>
            </a:extLst>
          </p:cNvPr>
          <p:cNvSpPr>
            <a:spLocks noGrp="1"/>
          </p:cNvSpPr>
          <p:nvPr>
            <p:ph type="sldNum" sz="quarter" idx="12"/>
          </p:nvPr>
        </p:nvSpPr>
        <p:spPr/>
        <p:txBody>
          <a:bodyPr/>
          <a:lstStyle/>
          <a:p>
            <a:fld id="{69C66209-D6E2-6B48-AEDC-9F2AF62A252E}" type="slidenum">
              <a:rPr lang="en-US" smtClean="0"/>
              <a:t>13</a:t>
            </a:fld>
            <a:endParaRPr lang="en-US"/>
          </a:p>
        </p:txBody>
      </p:sp>
      <p:sp>
        <p:nvSpPr>
          <p:cNvPr id="3" name="TextBox 2">
            <a:extLst>
              <a:ext uri="{FF2B5EF4-FFF2-40B4-BE49-F238E27FC236}">
                <a16:creationId xmlns:a16="http://schemas.microsoft.com/office/drawing/2014/main" id="{B5CDA22C-E157-8B1D-61F5-1EDF83FAB515}"/>
              </a:ext>
            </a:extLst>
          </p:cNvPr>
          <p:cNvSpPr txBox="1"/>
          <p:nvPr/>
        </p:nvSpPr>
        <p:spPr>
          <a:xfrm>
            <a:off x="2264228" y="1556657"/>
            <a:ext cx="8773885" cy="2308324"/>
          </a:xfrm>
          <a:prstGeom prst="rect">
            <a:avLst/>
          </a:prstGeom>
          <a:noFill/>
        </p:spPr>
        <p:txBody>
          <a:bodyPr wrap="square" rtlCol="0">
            <a:spAutoFit/>
          </a:bodyPr>
          <a:lstStyle/>
          <a:p>
            <a:r>
              <a:rPr lang="en-US" sz="4800" dirty="0"/>
              <a:t>char is to string as</a:t>
            </a:r>
          </a:p>
          <a:p>
            <a:endParaRPr lang="en-US" sz="4800" dirty="0"/>
          </a:p>
          <a:p>
            <a:r>
              <a:rPr lang="en-US" sz="4800" dirty="0"/>
              <a:t>int is to ______many-int?______</a:t>
            </a:r>
          </a:p>
        </p:txBody>
      </p:sp>
    </p:spTree>
    <p:extLst>
      <p:ext uri="{BB962C8B-B14F-4D97-AF65-F5344CB8AC3E}">
        <p14:creationId xmlns:p14="http://schemas.microsoft.com/office/powerpoint/2010/main" val="36742526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04D261B-324B-2B09-5944-95F4280A6B33}"/>
              </a:ext>
            </a:extLst>
          </p:cNvPr>
          <p:cNvSpPr>
            <a:spLocks noGrp="1"/>
          </p:cNvSpPr>
          <p:nvPr>
            <p:ph type="sldNum" sz="quarter" idx="12"/>
          </p:nvPr>
        </p:nvSpPr>
        <p:spPr/>
        <p:txBody>
          <a:bodyPr/>
          <a:lstStyle/>
          <a:p>
            <a:fld id="{69C66209-D6E2-6B48-AEDC-9F2AF62A252E}" type="slidenum">
              <a:rPr lang="en-US" smtClean="0"/>
              <a:t>14</a:t>
            </a:fld>
            <a:endParaRPr lang="en-US"/>
          </a:p>
        </p:txBody>
      </p:sp>
      <p:sp>
        <p:nvSpPr>
          <p:cNvPr id="3" name="TextBox 2">
            <a:extLst>
              <a:ext uri="{FF2B5EF4-FFF2-40B4-BE49-F238E27FC236}">
                <a16:creationId xmlns:a16="http://schemas.microsoft.com/office/drawing/2014/main" id="{B5CDA22C-E157-8B1D-61F5-1EDF83FAB515}"/>
              </a:ext>
            </a:extLst>
          </p:cNvPr>
          <p:cNvSpPr txBox="1"/>
          <p:nvPr/>
        </p:nvSpPr>
        <p:spPr>
          <a:xfrm>
            <a:off x="2264228" y="1556657"/>
            <a:ext cx="8773885" cy="2308324"/>
          </a:xfrm>
          <a:prstGeom prst="rect">
            <a:avLst/>
          </a:prstGeom>
          <a:noFill/>
        </p:spPr>
        <p:txBody>
          <a:bodyPr wrap="square" rtlCol="0">
            <a:spAutoFit/>
          </a:bodyPr>
          <a:lstStyle/>
          <a:p>
            <a:r>
              <a:rPr lang="en-US" sz="4800" dirty="0"/>
              <a:t>char is to string as</a:t>
            </a:r>
          </a:p>
          <a:p>
            <a:endParaRPr lang="en-US" sz="4800" dirty="0"/>
          </a:p>
          <a:p>
            <a:r>
              <a:rPr lang="en-US" sz="4800" dirty="0"/>
              <a:t>int is to ______list-of-int?______</a:t>
            </a:r>
          </a:p>
        </p:txBody>
      </p:sp>
    </p:spTree>
    <p:extLst>
      <p:ext uri="{BB962C8B-B14F-4D97-AF65-F5344CB8AC3E}">
        <p14:creationId xmlns:p14="http://schemas.microsoft.com/office/powerpoint/2010/main" val="27278059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04D261B-324B-2B09-5944-95F4280A6B33}"/>
              </a:ext>
            </a:extLst>
          </p:cNvPr>
          <p:cNvSpPr>
            <a:spLocks noGrp="1"/>
          </p:cNvSpPr>
          <p:nvPr>
            <p:ph type="sldNum" sz="quarter" idx="12"/>
          </p:nvPr>
        </p:nvSpPr>
        <p:spPr/>
        <p:txBody>
          <a:bodyPr/>
          <a:lstStyle/>
          <a:p>
            <a:fld id="{69C66209-D6E2-6B48-AEDC-9F2AF62A252E}" type="slidenum">
              <a:rPr lang="en-US" smtClean="0"/>
              <a:t>15</a:t>
            </a:fld>
            <a:endParaRPr lang="en-US"/>
          </a:p>
        </p:txBody>
      </p:sp>
      <p:sp>
        <p:nvSpPr>
          <p:cNvPr id="3" name="TextBox 2">
            <a:extLst>
              <a:ext uri="{FF2B5EF4-FFF2-40B4-BE49-F238E27FC236}">
                <a16:creationId xmlns:a16="http://schemas.microsoft.com/office/drawing/2014/main" id="{B5CDA22C-E157-8B1D-61F5-1EDF83FAB515}"/>
              </a:ext>
            </a:extLst>
          </p:cNvPr>
          <p:cNvSpPr txBox="1"/>
          <p:nvPr/>
        </p:nvSpPr>
        <p:spPr>
          <a:xfrm>
            <a:off x="2264228" y="1556657"/>
            <a:ext cx="8773885" cy="2308324"/>
          </a:xfrm>
          <a:prstGeom prst="rect">
            <a:avLst/>
          </a:prstGeom>
          <a:noFill/>
        </p:spPr>
        <p:txBody>
          <a:bodyPr wrap="square" rtlCol="0">
            <a:spAutoFit/>
          </a:bodyPr>
          <a:lstStyle/>
          <a:p>
            <a:r>
              <a:rPr lang="en-US" sz="4800" dirty="0"/>
              <a:t>char is to string as</a:t>
            </a:r>
          </a:p>
          <a:p>
            <a:endParaRPr lang="en-US" sz="4800" dirty="0"/>
          </a:p>
          <a:p>
            <a:r>
              <a:rPr lang="en-US" sz="4800" dirty="0"/>
              <a:t>int is to ______int[]______</a:t>
            </a:r>
          </a:p>
        </p:txBody>
      </p:sp>
      <p:sp>
        <p:nvSpPr>
          <p:cNvPr id="4" name="Explosion: 14 Points 3">
            <a:extLst>
              <a:ext uri="{FF2B5EF4-FFF2-40B4-BE49-F238E27FC236}">
                <a16:creationId xmlns:a16="http://schemas.microsoft.com/office/drawing/2014/main" id="{4B0967D4-51D2-DCFA-0CE7-07F1122091A3}"/>
              </a:ext>
            </a:extLst>
          </p:cNvPr>
          <p:cNvSpPr/>
          <p:nvPr/>
        </p:nvSpPr>
        <p:spPr>
          <a:xfrm>
            <a:off x="4887685" y="2111828"/>
            <a:ext cx="3853543" cy="2634343"/>
          </a:xfrm>
          <a:prstGeom prst="irregularSeal2">
            <a:avLst/>
          </a:prstGeom>
          <a:solidFill>
            <a:srgbClr val="1D9A78">
              <a:alpha val="1490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20878650-30FE-D87E-9F63-B4AE8CC1E414}"/>
              </a:ext>
            </a:extLst>
          </p:cNvPr>
          <p:cNvSpPr txBox="1"/>
          <p:nvPr/>
        </p:nvSpPr>
        <p:spPr>
          <a:xfrm>
            <a:off x="2699657" y="5008954"/>
            <a:ext cx="7717971" cy="1077218"/>
          </a:xfrm>
          <a:prstGeom prst="rect">
            <a:avLst/>
          </a:prstGeom>
          <a:noFill/>
        </p:spPr>
        <p:txBody>
          <a:bodyPr wrap="square" rtlCol="0">
            <a:spAutoFit/>
          </a:bodyPr>
          <a:lstStyle/>
          <a:p>
            <a:r>
              <a:rPr lang="en-US" sz="3200" b="1" dirty="0"/>
              <a:t>Array of int!</a:t>
            </a:r>
          </a:p>
          <a:p>
            <a:r>
              <a:rPr lang="en-US" sz="3200" dirty="0"/>
              <a:t>(this isn’t a perfect analogy, but it’s close)</a:t>
            </a:r>
            <a:r>
              <a:rPr lang="en-US" sz="3200" b="1" dirty="0"/>
              <a:t> </a:t>
            </a:r>
          </a:p>
        </p:txBody>
      </p:sp>
    </p:spTree>
    <p:extLst>
      <p:ext uri="{BB962C8B-B14F-4D97-AF65-F5344CB8AC3E}">
        <p14:creationId xmlns:p14="http://schemas.microsoft.com/office/powerpoint/2010/main" val="1097465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04D261B-324B-2B09-5944-95F4280A6B33}"/>
              </a:ext>
            </a:extLst>
          </p:cNvPr>
          <p:cNvSpPr>
            <a:spLocks noGrp="1"/>
          </p:cNvSpPr>
          <p:nvPr>
            <p:ph type="sldNum" sz="quarter" idx="12"/>
          </p:nvPr>
        </p:nvSpPr>
        <p:spPr/>
        <p:txBody>
          <a:bodyPr/>
          <a:lstStyle/>
          <a:p>
            <a:fld id="{69C66209-D6E2-6B48-AEDC-9F2AF62A252E}" type="slidenum">
              <a:rPr lang="en-US" smtClean="0"/>
              <a:t>16</a:t>
            </a:fld>
            <a:endParaRPr lang="en-US"/>
          </a:p>
        </p:txBody>
      </p:sp>
      <p:sp>
        <p:nvSpPr>
          <p:cNvPr id="3" name="TextBox 2">
            <a:extLst>
              <a:ext uri="{FF2B5EF4-FFF2-40B4-BE49-F238E27FC236}">
                <a16:creationId xmlns:a16="http://schemas.microsoft.com/office/drawing/2014/main" id="{B5CDA22C-E157-8B1D-61F5-1EDF83FAB515}"/>
              </a:ext>
            </a:extLst>
          </p:cNvPr>
          <p:cNvSpPr txBox="1"/>
          <p:nvPr/>
        </p:nvSpPr>
        <p:spPr>
          <a:xfrm>
            <a:off x="1872343" y="566057"/>
            <a:ext cx="8773885" cy="1569660"/>
          </a:xfrm>
          <a:prstGeom prst="rect">
            <a:avLst/>
          </a:prstGeom>
          <a:noFill/>
        </p:spPr>
        <p:txBody>
          <a:bodyPr wrap="square" rtlCol="0">
            <a:spAutoFit/>
          </a:bodyPr>
          <a:lstStyle/>
          <a:p>
            <a:r>
              <a:rPr lang="en-US" sz="4800" dirty="0"/>
              <a:t>Array of integers</a:t>
            </a:r>
          </a:p>
          <a:p>
            <a:endParaRPr lang="en-US" sz="4800" dirty="0"/>
          </a:p>
        </p:txBody>
      </p:sp>
      <p:pic>
        <p:nvPicPr>
          <p:cNvPr id="5122" name="Picture 2" descr="C++ Arrays (With Examples)">
            <a:extLst>
              <a:ext uri="{FF2B5EF4-FFF2-40B4-BE49-F238E27FC236}">
                <a16:creationId xmlns:a16="http://schemas.microsoft.com/office/drawing/2014/main" id="{CF008127-2470-EC6D-CA86-B1E9DE0C26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9575" y="1850572"/>
            <a:ext cx="11372850" cy="3962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85683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A2E028D-A616-194D-BEFB-D19216A4C814}"/>
              </a:ext>
            </a:extLst>
          </p:cNvPr>
          <p:cNvSpPr>
            <a:spLocks noGrp="1"/>
          </p:cNvSpPr>
          <p:nvPr>
            <p:ph type="sldNum" sz="quarter" idx="12"/>
          </p:nvPr>
        </p:nvSpPr>
        <p:spPr/>
        <p:txBody>
          <a:bodyPr/>
          <a:lstStyle/>
          <a:p>
            <a:fld id="{69C66209-D6E2-6B48-AEDC-9F2AF62A252E}" type="slidenum">
              <a:rPr lang="en-US" smtClean="0"/>
              <a:t>17</a:t>
            </a:fld>
            <a:endParaRPr lang="en-US"/>
          </a:p>
        </p:txBody>
      </p:sp>
      <p:pic>
        <p:nvPicPr>
          <p:cNvPr id="7170" name="Picture 2" descr="Blue's Room - Blue's Clues Photo (30879620) - Fanpop">
            <a:extLst>
              <a:ext uri="{FF2B5EF4-FFF2-40B4-BE49-F238E27FC236}">
                <a16:creationId xmlns:a16="http://schemas.microsoft.com/office/drawing/2014/main" id="{4645388F-C3CD-A285-E326-66AB39C8EC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89414" y="1307385"/>
            <a:ext cx="7211786" cy="5408840"/>
          </a:xfrm>
          <a:prstGeom prst="rect">
            <a:avLst/>
          </a:prstGeom>
          <a:noFill/>
          <a:extLst>
            <a:ext uri="{909E8E84-426E-40DD-AFC4-6F175D3DCCD1}">
              <a14:hiddenFill xmlns:a14="http://schemas.microsoft.com/office/drawing/2010/main">
                <a:solidFill>
                  <a:srgbClr val="FFFFFF"/>
                </a:solidFill>
              </a14:hiddenFill>
            </a:ext>
          </a:extLst>
        </p:spPr>
      </p:pic>
      <p:grpSp>
        <p:nvGrpSpPr>
          <p:cNvPr id="2" name="Group 1">
            <a:extLst>
              <a:ext uri="{FF2B5EF4-FFF2-40B4-BE49-F238E27FC236}">
                <a16:creationId xmlns:a16="http://schemas.microsoft.com/office/drawing/2014/main" id="{8685D8AE-C41D-8B1E-511A-36B09F7E369A}"/>
              </a:ext>
            </a:extLst>
          </p:cNvPr>
          <p:cNvGrpSpPr/>
          <p:nvPr/>
        </p:nvGrpSpPr>
        <p:grpSpPr>
          <a:xfrm>
            <a:off x="7148349" y="3653622"/>
            <a:ext cx="1462251" cy="1096688"/>
            <a:chOff x="2667000" y="1577975"/>
            <a:chExt cx="6858000" cy="5143500"/>
          </a:xfrm>
        </p:grpSpPr>
        <p:pic>
          <p:nvPicPr>
            <p:cNvPr id="3" name="Picture 2" descr="Batman (1989) Batmobile 1/35 Scale Model Kit">
              <a:extLst>
                <a:ext uri="{FF2B5EF4-FFF2-40B4-BE49-F238E27FC236}">
                  <a16:creationId xmlns:a16="http://schemas.microsoft.com/office/drawing/2014/main" id="{43C52882-3100-1F87-6CC7-325D706A10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0" y="1577975"/>
              <a:ext cx="6858000" cy="51435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a:extLst>
                <a:ext uri="{FF2B5EF4-FFF2-40B4-BE49-F238E27FC236}">
                  <a16:creationId xmlns:a16="http://schemas.microsoft.com/office/drawing/2014/main" id="{44FE5C91-4590-0ADD-9338-EB213A1384D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21080" y="4482038"/>
              <a:ext cx="640809" cy="72091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a:extLst>
                <a:ext uri="{FF2B5EF4-FFF2-40B4-BE49-F238E27FC236}">
                  <a16:creationId xmlns:a16="http://schemas.microsoft.com/office/drawing/2014/main" id="{6364F7C9-B779-90ED-B36E-548DB73D19E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35680" y="3445381"/>
              <a:ext cx="596299" cy="67083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a:extLst>
                <a:ext uri="{FF2B5EF4-FFF2-40B4-BE49-F238E27FC236}">
                  <a16:creationId xmlns:a16="http://schemas.microsoft.com/office/drawing/2014/main" id="{891A3992-7A93-64BB-D0D4-6E65094632F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42409" y="4254182"/>
              <a:ext cx="227856" cy="22785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6">
              <a:extLst>
                <a:ext uri="{FF2B5EF4-FFF2-40B4-BE49-F238E27FC236}">
                  <a16:creationId xmlns:a16="http://schemas.microsoft.com/office/drawing/2014/main" id="{E1A45E5D-8FD3-7971-BDCC-7480EE8579F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78860" y="4614637"/>
              <a:ext cx="227856" cy="227856"/>
            </a:xfrm>
            <a:prstGeom prst="rect">
              <a:avLst/>
            </a:prstGeom>
            <a:noFill/>
            <a:extLst>
              <a:ext uri="{909E8E84-426E-40DD-AFC4-6F175D3DCCD1}">
                <a14:hiddenFill xmlns:a14="http://schemas.microsoft.com/office/drawing/2010/main">
                  <a:solidFill>
                    <a:srgbClr val="FFFFFF"/>
                  </a:solidFill>
                </a14:hiddenFill>
              </a:ext>
            </a:extLst>
          </p:spPr>
        </p:pic>
      </p:grpSp>
      <p:sp>
        <p:nvSpPr>
          <p:cNvPr id="5" name="Title 4">
            <a:extLst>
              <a:ext uri="{FF2B5EF4-FFF2-40B4-BE49-F238E27FC236}">
                <a16:creationId xmlns:a16="http://schemas.microsoft.com/office/drawing/2014/main" id="{0800C599-4E72-5B4B-B7DF-7C18E930B993}"/>
              </a:ext>
            </a:extLst>
          </p:cNvPr>
          <p:cNvSpPr>
            <a:spLocks noGrp="1"/>
          </p:cNvSpPr>
          <p:nvPr>
            <p:ph type="title"/>
          </p:nvPr>
        </p:nvSpPr>
        <p:spPr>
          <a:xfrm>
            <a:off x="544286" y="390787"/>
            <a:ext cx="10515600" cy="916598"/>
          </a:xfrm>
        </p:spPr>
        <p:txBody>
          <a:bodyPr/>
          <a:lstStyle/>
          <a:p>
            <a:pPr algn="ctr"/>
            <a:r>
              <a:rPr lang="en-US" b="1" dirty="0">
                <a:solidFill>
                  <a:schemeClr val="tx1">
                    <a:lumMod val="85000"/>
                    <a:lumOff val="15000"/>
                  </a:schemeClr>
                </a:solidFill>
                <a:latin typeface="Calibri" panose="020F0502020204030204" pitchFamily="34" charset="0"/>
                <a:cs typeface="Calibri" panose="020F0502020204030204" pitchFamily="34" charset="0"/>
              </a:rPr>
              <a:t>Code Time</a:t>
            </a:r>
          </a:p>
        </p:txBody>
      </p:sp>
    </p:spTree>
    <p:extLst>
      <p:ext uri="{BB962C8B-B14F-4D97-AF65-F5344CB8AC3E}">
        <p14:creationId xmlns:p14="http://schemas.microsoft.com/office/powerpoint/2010/main" val="2147363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path" presetSubtype="0" accel="50000" decel="50000" fill="hold" nodeType="clickEffect">
                                  <p:stCondLst>
                                    <p:cond delay="0"/>
                                  </p:stCondLst>
                                  <p:childTnLst>
                                    <p:animMotion origin="layout" path="M 0.00534 0 L -0.00507 -0.2125 " pathEditMode="relative" rAng="0" ptsTypes="AA">
                                      <p:cBhvr>
                                        <p:cTn id="11" dur="2000" fill="hold"/>
                                        <p:tgtEl>
                                          <p:spTgt spid="2"/>
                                        </p:tgtEl>
                                        <p:attrNameLst>
                                          <p:attrName>ppt_x</p:attrName>
                                          <p:attrName>ppt_y</p:attrName>
                                        </p:attrNameLst>
                                      </p:cBhvr>
                                      <p:rCtr x="-521" y="-10625"/>
                                    </p:animMotion>
                                  </p:childTnLst>
                                </p:cTn>
                              </p:par>
                            </p:childTnLst>
                          </p:cTn>
                        </p:par>
                      </p:childTnLst>
                    </p:cTn>
                  </p:par>
                  <p:par>
                    <p:cTn id="12" fill="hold">
                      <p:stCondLst>
                        <p:cond delay="indefinite"/>
                      </p:stCondLst>
                      <p:childTnLst>
                        <p:par>
                          <p:cTn id="13" fill="hold">
                            <p:stCondLst>
                              <p:cond delay="0"/>
                            </p:stCondLst>
                            <p:childTnLst>
                              <p:par>
                                <p:cTn id="14" presetID="6" presetClass="emph" presetSubtype="0" fill="hold" nodeType="clickEffect">
                                  <p:stCondLst>
                                    <p:cond delay="0"/>
                                  </p:stCondLst>
                                  <p:childTnLst>
                                    <p:animScale>
                                      <p:cBhvr>
                                        <p:cTn id="15" dur="2000" fill="hold"/>
                                        <p:tgtEl>
                                          <p:spTgt spid="2"/>
                                        </p:tgtEl>
                                      </p:cBhvr>
                                      <p:by x="400000" y="400000"/>
                                    </p:animScale>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800C599-4E72-5B4B-B7DF-7C18E930B993}"/>
              </a:ext>
            </a:extLst>
          </p:cNvPr>
          <p:cNvSpPr>
            <a:spLocks noGrp="1"/>
          </p:cNvSpPr>
          <p:nvPr>
            <p:ph type="title"/>
          </p:nvPr>
        </p:nvSpPr>
        <p:spPr>
          <a:xfrm>
            <a:off x="838200" y="2970701"/>
            <a:ext cx="10515600" cy="916598"/>
          </a:xfrm>
        </p:spPr>
        <p:txBody>
          <a:bodyPr>
            <a:normAutofit fontScale="90000"/>
          </a:bodyPr>
          <a:lstStyle/>
          <a:p>
            <a:pPr algn="ctr"/>
            <a:r>
              <a:rPr lang="en-US" b="1" dirty="0">
                <a:solidFill>
                  <a:schemeClr val="tx1">
                    <a:lumMod val="85000"/>
                    <a:lumOff val="15000"/>
                  </a:schemeClr>
                </a:solidFill>
                <a:latin typeface="Calibri" panose="020F0502020204030204" pitchFamily="34" charset="0"/>
                <a:cs typeface="Calibri" panose="020F0502020204030204" pitchFamily="34" charset="0"/>
              </a:rPr>
              <a:t>Additional Explanation Below</a:t>
            </a:r>
            <a:br>
              <a:rPr lang="en-US" b="1" dirty="0">
                <a:solidFill>
                  <a:schemeClr val="tx1">
                    <a:lumMod val="85000"/>
                    <a:lumOff val="15000"/>
                  </a:schemeClr>
                </a:solidFill>
                <a:latin typeface="Calibri" panose="020F0502020204030204" pitchFamily="34" charset="0"/>
                <a:cs typeface="Calibri" panose="020F0502020204030204" pitchFamily="34" charset="0"/>
              </a:rPr>
            </a:br>
            <a:r>
              <a:rPr lang="en-US" b="1" dirty="0">
                <a:solidFill>
                  <a:schemeClr val="tx1">
                    <a:lumMod val="85000"/>
                    <a:lumOff val="15000"/>
                  </a:schemeClr>
                </a:solidFill>
                <a:latin typeface="Calibri" panose="020F0502020204030204" pitchFamily="34" charset="0"/>
                <a:cs typeface="Calibri" panose="020F0502020204030204" pitchFamily="34" charset="0"/>
              </a:rPr>
              <a:t>For those just reading the slides after class</a:t>
            </a:r>
          </a:p>
        </p:txBody>
      </p:sp>
      <p:sp>
        <p:nvSpPr>
          <p:cNvPr id="4" name="Slide Number Placeholder 3">
            <a:extLst>
              <a:ext uri="{FF2B5EF4-FFF2-40B4-BE49-F238E27FC236}">
                <a16:creationId xmlns:a16="http://schemas.microsoft.com/office/drawing/2014/main" id="{AA2E028D-A616-194D-BEFB-D19216A4C814}"/>
              </a:ext>
            </a:extLst>
          </p:cNvPr>
          <p:cNvSpPr>
            <a:spLocks noGrp="1"/>
          </p:cNvSpPr>
          <p:nvPr>
            <p:ph type="sldNum" sz="quarter" idx="12"/>
          </p:nvPr>
        </p:nvSpPr>
        <p:spPr/>
        <p:txBody>
          <a:bodyPr/>
          <a:lstStyle/>
          <a:p>
            <a:fld id="{69C66209-D6E2-6B48-AEDC-9F2AF62A252E}" type="slidenum">
              <a:rPr lang="en-US" smtClean="0"/>
              <a:t>18</a:t>
            </a:fld>
            <a:endParaRPr lang="en-US"/>
          </a:p>
        </p:txBody>
      </p:sp>
    </p:spTree>
    <p:extLst>
      <p:ext uri="{BB962C8B-B14F-4D97-AF65-F5344CB8AC3E}">
        <p14:creationId xmlns:p14="http://schemas.microsoft.com/office/powerpoint/2010/main" val="31700284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E3B25-E76A-2746-AF8A-7A94F27B2016}"/>
              </a:ext>
            </a:extLst>
          </p:cNvPr>
          <p:cNvSpPr>
            <a:spLocks noGrp="1"/>
          </p:cNvSpPr>
          <p:nvPr>
            <p:ph type="title"/>
          </p:nvPr>
        </p:nvSpPr>
        <p:spPr/>
        <p:txBody>
          <a:bodyPr/>
          <a:lstStyle/>
          <a:p>
            <a:r>
              <a:rPr lang="en-US" altLang="en-US" dirty="0"/>
              <a:t>Using Arrays</a:t>
            </a:r>
            <a:endParaRPr lang="en-US" dirty="0"/>
          </a:p>
        </p:txBody>
      </p:sp>
      <p:sp>
        <p:nvSpPr>
          <p:cNvPr id="3" name="Content Placeholder 2">
            <a:extLst>
              <a:ext uri="{FF2B5EF4-FFF2-40B4-BE49-F238E27FC236}">
                <a16:creationId xmlns:a16="http://schemas.microsoft.com/office/drawing/2014/main" id="{B7FA3D90-AAE9-9A4D-A8A2-C1770CD669B9}"/>
              </a:ext>
            </a:extLst>
          </p:cNvPr>
          <p:cNvSpPr>
            <a:spLocks noGrp="1"/>
          </p:cNvSpPr>
          <p:nvPr>
            <p:ph idx="1"/>
          </p:nvPr>
        </p:nvSpPr>
        <p:spPr>
          <a:xfrm>
            <a:off x="838200" y="1825624"/>
            <a:ext cx="10515600" cy="4437055"/>
          </a:xfrm>
        </p:spPr>
        <p:txBody>
          <a:bodyPr>
            <a:normAutofit/>
          </a:bodyPr>
          <a:lstStyle/>
          <a:p>
            <a:pPr algn="ctr">
              <a:lnSpc>
                <a:spcPct val="80000"/>
              </a:lnSpc>
              <a:buNone/>
            </a:pPr>
            <a:r>
              <a:rPr lang="en-US" altLang="en-US" dirty="0"/>
              <a:t>Think of a sequence of data:</a:t>
            </a:r>
          </a:p>
          <a:p>
            <a:pPr algn="ctr">
              <a:lnSpc>
                <a:spcPct val="80000"/>
              </a:lnSpc>
              <a:buNone/>
            </a:pPr>
            <a:endParaRPr lang="en-US" altLang="en-US" dirty="0"/>
          </a:p>
          <a:p>
            <a:pPr algn="ctr">
              <a:lnSpc>
                <a:spcPct val="80000"/>
              </a:lnSpc>
              <a:buNone/>
            </a:pPr>
            <a:r>
              <a:rPr lang="en-US" altLang="en-US" dirty="0"/>
              <a:t>	     32    54    67.5   29    35    80   115   44.5   100   65</a:t>
            </a:r>
          </a:p>
          <a:p>
            <a:pPr>
              <a:lnSpc>
                <a:spcPct val="80000"/>
              </a:lnSpc>
              <a:buNone/>
            </a:pPr>
            <a:endParaRPr lang="en-US" altLang="en-US" dirty="0"/>
          </a:p>
          <a:p>
            <a:pPr>
              <a:lnSpc>
                <a:spcPct val="80000"/>
              </a:lnSpc>
              <a:buNone/>
            </a:pPr>
            <a:endParaRPr lang="en-US" altLang="en-US" dirty="0"/>
          </a:p>
          <a:p>
            <a:pPr algn="ctr">
              <a:lnSpc>
                <a:spcPct val="80000"/>
              </a:lnSpc>
              <a:buNone/>
            </a:pPr>
            <a:r>
              <a:rPr lang="en-US" altLang="en-US" dirty="0"/>
              <a:t>	     (all of the same type, of course)</a:t>
            </a:r>
          </a:p>
          <a:p>
            <a:pPr algn="ctr">
              <a:lnSpc>
                <a:spcPct val="80000"/>
              </a:lnSpc>
              <a:buNone/>
            </a:pPr>
            <a:r>
              <a:rPr lang="en-US" altLang="en-US" dirty="0"/>
              <a:t>	    (storable as </a:t>
            </a:r>
            <a:r>
              <a:rPr lang="en-US" altLang="en-US" b="1" dirty="0">
                <a:latin typeface="Courier New" panose="02070309020205020404" pitchFamily="49" charset="0"/>
              </a:rPr>
              <a:t>double</a:t>
            </a:r>
            <a:r>
              <a:rPr lang="en-US" altLang="en-US" dirty="0"/>
              <a:t>s)</a:t>
            </a:r>
          </a:p>
          <a:p>
            <a:pPr marL="0" indent="0">
              <a:buNone/>
            </a:pPr>
            <a:endParaRPr lang="en-US" dirty="0">
              <a:cs typeface="Courier New" panose="02070309020205020404" pitchFamily="49" charset="0"/>
            </a:endParaRPr>
          </a:p>
        </p:txBody>
      </p:sp>
      <p:sp>
        <p:nvSpPr>
          <p:cNvPr id="4" name="Slide Number Placeholder 3">
            <a:extLst>
              <a:ext uri="{FF2B5EF4-FFF2-40B4-BE49-F238E27FC236}">
                <a16:creationId xmlns:a16="http://schemas.microsoft.com/office/drawing/2014/main" id="{04A52A7E-7440-174F-B433-975CDA97FBCA}"/>
              </a:ext>
            </a:extLst>
          </p:cNvPr>
          <p:cNvSpPr>
            <a:spLocks noGrp="1"/>
          </p:cNvSpPr>
          <p:nvPr>
            <p:ph type="sldNum" sz="quarter" idx="12"/>
          </p:nvPr>
        </p:nvSpPr>
        <p:spPr/>
        <p:txBody>
          <a:bodyPr/>
          <a:lstStyle/>
          <a:p>
            <a:fld id="{69C66209-D6E2-6B48-AEDC-9F2AF62A252E}" type="slidenum">
              <a:rPr lang="en-US" smtClean="0"/>
              <a:t>19</a:t>
            </a:fld>
            <a:endParaRPr lang="en-US"/>
          </a:p>
        </p:txBody>
      </p:sp>
    </p:spTree>
    <p:extLst>
      <p:ext uri="{BB962C8B-B14F-4D97-AF65-F5344CB8AC3E}">
        <p14:creationId xmlns:p14="http://schemas.microsoft.com/office/powerpoint/2010/main" val="14409615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A2E028D-A616-194D-BEFB-D19216A4C814}"/>
              </a:ext>
            </a:extLst>
          </p:cNvPr>
          <p:cNvSpPr>
            <a:spLocks noGrp="1"/>
          </p:cNvSpPr>
          <p:nvPr>
            <p:ph type="sldNum" sz="quarter" idx="12"/>
          </p:nvPr>
        </p:nvSpPr>
        <p:spPr/>
        <p:txBody>
          <a:bodyPr/>
          <a:lstStyle/>
          <a:p>
            <a:fld id="{69C66209-D6E2-6B48-AEDC-9F2AF62A252E}" type="slidenum">
              <a:rPr lang="en-US" smtClean="0"/>
              <a:t>2</a:t>
            </a:fld>
            <a:endParaRPr lang="en-US"/>
          </a:p>
        </p:txBody>
      </p:sp>
      <p:grpSp>
        <p:nvGrpSpPr>
          <p:cNvPr id="5" name="Group 4">
            <a:extLst>
              <a:ext uri="{FF2B5EF4-FFF2-40B4-BE49-F238E27FC236}">
                <a16:creationId xmlns:a16="http://schemas.microsoft.com/office/drawing/2014/main" id="{2976F94F-A998-85B2-ECD3-2FBBE8DF1630}"/>
              </a:ext>
            </a:extLst>
          </p:cNvPr>
          <p:cNvGrpSpPr/>
          <p:nvPr/>
        </p:nvGrpSpPr>
        <p:grpSpPr>
          <a:xfrm>
            <a:off x="2755900" y="0"/>
            <a:ext cx="6680200" cy="6858000"/>
            <a:chOff x="2755900" y="0"/>
            <a:chExt cx="6680200" cy="6858000"/>
          </a:xfrm>
        </p:grpSpPr>
        <p:pic>
          <p:nvPicPr>
            <p:cNvPr id="2" name="Picture 6" descr="Check Out My Code! — C++ Java python funny meme!">
              <a:extLst>
                <a:ext uri="{FF2B5EF4-FFF2-40B4-BE49-F238E27FC236}">
                  <a16:creationId xmlns:a16="http://schemas.microsoft.com/office/drawing/2014/main" id="{C9BF7EA4-B23F-83A4-C3E5-291023F36F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55900" y="0"/>
              <a:ext cx="6680200"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Oval 2">
              <a:extLst>
                <a:ext uri="{FF2B5EF4-FFF2-40B4-BE49-F238E27FC236}">
                  <a16:creationId xmlns:a16="http://schemas.microsoft.com/office/drawing/2014/main" id="{3104DADB-6911-4EEA-D6E5-F88E76466988}"/>
                </a:ext>
              </a:extLst>
            </p:cNvPr>
            <p:cNvSpPr/>
            <p:nvPr/>
          </p:nvSpPr>
          <p:spPr>
            <a:xfrm>
              <a:off x="6346371" y="1937657"/>
              <a:ext cx="424543" cy="5225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874572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E3B25-E76A-2746-AF8A-7A94F27B2016}"/>
              </a:ext>
            </a:extLst>
          </p:cNvPr>
          <p:cNvSpPr>
            <a:spLocks noGrp="1"/>
          </p:cNvSpPr>
          <p:nvPr>
            <p:ph type="title"/>
          </p:nvPr>
        </p:nvSpPr>
        <p:spPr/>
        <p:txBody>
          <a:bodyPr/>
          <a:lstStyle/>
          <a:p>
            <a:r>
              <a:rPr lang="en-US" altLang="en-US" dirty="0"/>
              <a:t>Using Arrays</a:t>
            </a:r>
            <a:endParaRPr lang="en-US" dirty="0"/>
          </a:p>
        </p:txBody>
      </p:sp>
      <p:sp>
        <p:nvSpPr>
          <p:cNvPr id="3" name="Content Placeholder 2">
            <a:extLst>
              <a:ext uri="{FF2B5EF4-FFF2-40B4-BE49-F238E27FC236}">
                <a16:creationId xmlns:a16="http://schemas.microsoft.com/office/drawing/2014/main" id="{B7FA3D90-AAE9-9A4D-A8A2-C1770CD669B9}"/>
              </a:ext>
            </a:extLst>
          </p:cNvPr>
          <p:cNvSpPr>
            <a:spLocks noGrp="1"/>
          </p:cNvSpPr>
          <p:nvPr>
            <p:ph idx="1"/>
          </p:nvPr>
        </p:nvSpPr>
        <p:spPr>
          <a:xfrm>
            <a:off x="838200" y="1825624"/>
            <a:ext cx="10515600" cy="4437055"/>
          </a:xfrm>
        </p:spPr>
        <p:txBody>
          <a:bodyPr>
            <a:normAutofit/>
          </a:bodyPr>
          <a:lstStyle/>
          <a:p>
            <a:pPr algn="ctr">
              <a:lnSpc>
                <a:spcPct val="80000"/>
              </a:lnSpc>
              <a:buNone/>
            </a:pPr>
            <a:endParaRPr lang="en-US" altLang="en-US" dirty="0"/>
          </a:p>
          <a:p>
            <a:pPr algn="ctr">
              <a:lnSpc>
                <a:spcPct val="80000"/>
              </a:lnSpc>
              <a:buNone/>
            </a:pPr>
            <a:r>
              <a:rPr lang="en-US" altLang="en-US" dirty="0"/>
              <a:t>	     32    54    67.5   29    35    80   115   44.5   100   65</a:t>
            </a:r>
          </a:p>
          <a:p>
            <a:pPr>
              <a:lnSpc>
                <a:spcPct val="80000"/>
              </a:lnSpc>
              <a:buNone/>
            </a:pPr>
            <a:endParaRPr lang="en-US" altLang="en-US" dirty="0"/>
          </a:p>
          <a:p>
            <a:pPr>
              <a:lnSpc>
                <a:spcPct val="80000"/>
              </a:lnSpc>
              <a:buNone/>
            </a:pPr>
            <a:endParaRPr lang="en-US" altLang="en-US" dirty="0"/>
          </a:p>
          <a:p>
            <a:pPr algn="ctr">
              <a:lnSpc>
                <a:spcPct val="80000"/>
              </a:lnSpc>
              <a:buNone/>
            </a:pPr>
            <a:r>
              <a:rPr lang="en-US" altLang="en-US" dirty="0"/>
              <a:t>	     </a:t>
            </a:r>
            <a:r>
              <a:rPr lang="en-US" altLang="en-US" b="1" dirty="0"/>
              <a:t>Which is the largest value in this set?</a:t>
            </a:r>
            <a:br>
              <a:rPr lang="en-US" altLang="en-US" dirty="0"/>
            </a:br>
            <a:endParaRPr lang="en-US" altLang="en-US" dirty="0"/>
          </a:p>
          <a:p>
            <a:pPr algn="ctr">
              <a:lnSpc>
                <a:spcPct val="80000"/>
              </a:lnSpc>
              <a:buNone/>
            </a:pPr>
            <a:r>
              <a:rPr lang="en-US" altLang="en-US" dirty="0"/>
              <a:t>		(You must look at every single value to decide.)</a:t>
            </a:r>
          </a:p>
          <a:p>
            <a:pPr marL="0" indent="0">
              <a:buNone/>
            </a:pPr>
            <a:endParaRPr lang="en-US" dirty="0">
              <a:cs typeface="Courier New" panose="02070309020205020404" pitchFamily="49" charset="0"/>
            </a:endParaRPr>
          </a:p>
        </p:txBody>
      </p:sp>
      <p:sp>
        <p:nvSpPr>
          <p:cNvPr id="4" name="Slide Number Placeholder 3">
            <a:extLst>
              <a:ext uri="{FF2B5EF4-FFF2-40B4-BE49-F238E27FC236}">
                <a16:creationId xmlns:a16="http://schemas.microsoft.com/office/drawing/2014/main" id="{04A52A7E-7440-174F-B433-975CDA97FBCA}"/>
              </a:ext>
            </a:extLst>
          </p:cNvPr>
          <p:cNvSpPr>
            <a:spLocks noGrp="1"/>
          </p:cNvSpPr>
          <p:nvPr>
            <p:ph type="sldNum" sz="quarter" idx="12"/>
          </p:nvPr>
        </p:nvSpPr>
        <p:spPr/>
        <p:txBody>
          <a:bodyPr/>
          <a:lstStyle/>
          <a:p>
            <a:fld id="{69C66209-D6E2-6B48-AEDC-9F2AF62A252E}" type="slidenum">
              <a:rPr lang="en-US" smtClean="0"/>
              <a:t>20</a:t>
            </a:fld>
            <a:endParaRPr lang="en-US"/>
          </a:p>
        </p:txBody>
      </p:sp>
    </p:spTree>
    <p:extLst>
      <p:ext uri="{BB962C8B-B14F-4D97-AF65-F5344CB8AC3E}">
        <p14:creationId xmlns:p14="http://schemas.microsoft.com/office/powerpoint/2010/main" val="11769448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E3B25-E76A-2746-AF8A-7A94F27B2016}"/>
              </a:ext>
            </a:extLst>
          </p:cNvPr>
          <p:cNvSpPr>
            <a:spLocks noGrp="1"/>
          </p:cNvSpPr>
          <p:nvPr>
            <p:ph type="title"/>
          </p:nvPr>
        </p:nvSpPr>
        <p:spPr/>
        <p:txBody>
          <a:bodyPr/>
          <a:lstStyle/>
          <a:p>
            <a:r>
              <a:rPr lang="en-US" altLang="en-US" dirty="0"/>
              <a:t>Using Arrays</a:t>
            </a:r>
            <a:endParaRPr lang="en-US" dirty="0"/>
          </a:p>
        </p:txBody>
      </p:sp>
      <p:sp>
        <p:nvSpPr>
          <p:cNvPr id="3" name="Content Placeholder 2">
            <a:extLst>
              <a:ext uri="{FF2B5EF4-FFF2-40B4-BE49-F238E27FC236}">
                <a16:creationId xmlns:a16="http://schemas.microsoft.com/office/drawing/2014/main" id="{B7FA3D90-AAE9-9A4D-A8A2-C1770CD669B9}"/>
              </a:ext>
            </a:extLst>
          </p:cNvPr>
          <p:cNvSpPr>
            <a:spLocks noGrp="1"/>
          </p:cNvSpPr>
          <p:nvPr>
            <p:ph idx="1"/>
          </p:nvPr>
        </p:nvSpPr>
        <p:spPr>
          <a:xfrm>
            <a:off x="838200" y="1825624"/>
            <a:ext cx="10515600" cy="4437055"/>
          </a:xfrm>
        </p:spPr>
        <p:txBody>
          <a:bodyPr>
            <a:normAutofit/>
          </a:bodyPr>
          <a:lstStyle/>
          <a:p>
            <a:pPr algn="ctr">
              <a:lnSpc>
                <a:spcPct val="80000"/>
              </a:lnSpc>
              <a:buNone/>
            </a:pPr>
            <a:endParaRPr lang="en-US" altLang="en-US" dirty="0"/>
          </a:p>
          <a:p>
            <a:pPr algn="ctr">
              <a:lnSpc>
                <a:spcPct val="80000"/>
              </a:lnSpc>
              <a:buNone/>
            </a:pPr>
            <a:r>
              <a:rPr lang="en-US" altLang="en-US" dirty="0"/>
              <a:t>	     32    54    67.5   29    35    80   115   44.5   100   65</a:t>
            </a:r>
          </a:p>
          <a:p>
            <a:pPr>
              <a:lnSpc>
                <a:spcPct val="80000"/>
              </a:lnSpc>
              <a:buNone/>
            </a:pPr>
            <a:endParaRPr lang="en-US" altLang="en-US" dirty="0"/>
          </a:p>
          <a:p>
            <a:pPr>
              <a:lnSpc>
                <a:spcPct val="80000"/>
              </a:lnSpc>
            </a:pPr>
            <a:r>
              <a:rPr lang="en-US" altLang="en-US" dirty="0"/>
              <a:t>So you would create a variable for each, of course!</a:t>
            </a:r>
          </a:p>
          <a:p>
            <a:pPr>
              <a:lnSpc>
                <a:spcPct val="80000"/>
              </a:lnSpc>
            </a:pPr>
            <a:endParaRPr lang="en-US" altLang="en-US" sz="2500" b="1" dirty="0">
              <a:latin typeface="Courier New" panose="02070309020205020404" pitchFamily="49" charset="0"/>
            </a:endParaRPr>
          </a:p>
          <a:p>
            <a:pPr marL="0" indent="0">
              <a:lnSpc>
                <a:spcPct val="80000"/>
              </a:lnSpc>
              <a:buNone/>
            </a:pPr>
            <a:r>
              <a:rPr lang="en-US" altLang="en-US" sz="2500" b="1" dirty="0">
                <a:latin typeface="Courier New" panose="02070309020205020404" pitchFamily="49" charset="0"/>
              </a:rPr>
              <a:t>double n1, n2, n3, n4, n5, n6, n7, n8, n9, n10;</a:t>
            </a:r>
          </a:p>
          <a:p>
            <a:pPr algn="ctr">
              <a:lnSpc>
                <a:spcPct val="80000"/>
              </a:lnSpc>
              <a:buNone/>
            </a:pPr>
            <a:endParaRPr lang="en-US" altLang="en-US" dirty="0"/>
          </a:p>
          <a:p>
            <a:pPr marL="0" indent="0">
              <a:buNone/>
            </a:pPr>
            <a:endParaRPr lang="en-US" dirty="0">
              <a:cs typeface="Courier New" panose="02070309020205020404" pitchFamily="49" charset="0"/>
            </a:endParaRPr>
          </a:p>
        </p:txBody>
      </p:sp>
      <p:sp>
        <p:nvSpPr>
          <p:cNvPr id="4" name="Slide Number Placeholder 3">
            <a:extLst>
              <a:ext uri="{FF2B5EF4-FFF2-40B4-BE49-F238E27FC236}">
                <a16:creationId xmlns:a16="http://schemas.microsoft.com/office/drawing/2014/main" id="{04A52A7E-7440-174F-B433-975CDA97FBCA}"/>
              </a:ext>
            </a:extLst>
          </p:cNvPr>
          <p:cNvSpPr>
            <a:spLocks noGrp="1"/>
          </p:cNvSpPr>
          <p:nvPr>
            <p:ph type="sldNum" sz="quarter" idx="12"/>
          </p:nvPr>
        </p:nvSpPr>
        <p:spPr/>
        <p:txBody>
          <a:bodyPr/>
          <a:lstStyle/>
          <a:p>
            <a:fld id="{69C66209-D6E2-6B48-AEDC-9F2AF62A252E}" type="slidenum">
              <a:rPr lang="en-US" smtClean="0"/>
              <a:t>21</a:t>
            </a:fld>
            <a:endParaRPr lang="en-US"/>
          </a:p>
        </p:txBody>
      </p:sp>
      <p:sp>
        <p:nvSpPr>
          <p:cNvPr id="6" name="Text Box 4">
            <a:extLst>
              <a:ext uri="{FF2B5EF4-FFF2-40B4-BE49-F238E27FC236}">
                <a16:creationId xmlns:a16="http://schemas.microsoft.com/office/drawing/2014/main" id="{E668FAE5-2294-2244-A88D-674ADCAE1A94}"/>
              </a:ext>
            </a:extLst>
          </p:cNvPr>
          <p:cNvSpPr txBox="1">
            <a:spLocks noChangeArrowheads="1"/>
          </p:cNvSpPr>
          <p:nvPr/>
        </p:nvSpPr>
        <p:spPr bwMode="auto">
          <a:xfrm>
            <a:off x="838200" y="5341666"/>
            <a:ext cx="2917825"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600" b="1">
                <a:solidFill>
                  <a:schemeClr val="tx1"/>
                </a:solidFill>
                <a:latin typeface="Courier New" panose="02070309020205020404" pitchFamily="49" charset="0"/>
                <a:ea typeface="MS PGothic" panose="020B0600070205080204" pitchFamily="34" charset="-128"/>
              </a:defRPr>
            </a:lvl1pPr>
            <a:lvl2pPr marL="37931725" indent="-37474525" eaLnBrk="0" hangingPunct="0">
              <a:defRPr sz="2600" b="1">
                <a:solidFill>
                  <a:schemeClr val="tx1"/>
                </a:solidFill>
                <a:latin typeface="Courier New" panose="02070309020205020404" pitchFamily="49" charset="0"/>
                <a:ea typeface="MS PGothic" panose="020B0600070205080204" pitchFamily="34" charset="-128"/>
              </a:defRPr>
            </a:lvl2pPr>
            <a:lvl3pPr eaLnBrk="0" hangingPunct="0">
              <a:defRPr sz="2600" b="1">
                <a:solidFill>
                  <a:schemeClr val="tx1"/>
                </a:solidFill>
                <a:latin typeface="Courier New" panose="02070309020205020404" pitchFamily="49" charset="0"/>
                <a:ea typeface="MS PGothic" panose="020B0600070205080204" pitchFamily="34" charset="-128"/>
              </a:defRPr>
            </a:lvl3pPr>
            <a:lvl4pPr eaLnBrk="0" hangingPunct="0">
              <a:defRPr sz="2600" b="1">
                <a:solidFill>
                  <a:schemeClr val="tx1"/>
                </a:solidFill>
                <a:latin typeface="Courier New" panose="02070309020205020404" pitchFamily="49" charset="0"/>
                <a:ea typeface="MS PGothic" panose="020B0600070205080204" pitchFamily="34" charset="-128"/>
              </a:defRPr>
            </a:lvl4pPr>
            <a:lvl5pPr eaLnBrk="0" hangingPunct="0">
              <a:defRPr sz="2600" b="1">
                <a:solidFill>
                  <a:schemeClr val="tx1"/>
                </a:solidFill>
                <a:latin typeface="Courier New" panose="02070309020205020404" pitchFamily="49" charset="0"/>
                <a:ea typeface="MS PGothic" panose="020B0600070205080204" pitchFamily="34" charset="-128"/>
              </a:defRPr>
            </a:lvl5pPr>
            <a:lvl6pPr marL="457200" eaLnBrk="0" fontAlgn="base" hangingPunct="0">
              <a:lnSpc>
                <a:spcPct val="80000"/>
              </a:lnSpc>
              <a:spcBef>
                <a:spcPct val="20000"/>
              </a:spcBef>
              <a:spcAft>
                <a:spcPct val="0"/>
              </a:spcAft>
              <a:defRPr sz="2600" b="1">
                <a:solidFill>
                  <a:schemeClr val="tx1"/>
                </a:solidFill>
                <a:latin typeface="Courier New" panose="02070309020205020404" pitchFamily="49" charset="0"/>
                <a:ea typeface="MS PGothic" panose="020B0600070205080204" pitchFamily="34" charset="-128"/>
              </a:defRPr>
            </a:lvl6pPr>
            <a:lvl7pPr marL="914400" eaLnBrk="0" fontAlgn="base" hangingPunct="0">
              <a:lnSpc>
                <a:spcPct val="80000"/>
              </a:lnSpc>
              <a:spcBef>
                <a:spcPct val="20000"/>
              </a:spcBef>
              <a:spcAft>
                <a:spcPct val="0"/>
              </a:spcAft>
              <a:defRPr sz="2600" b="1">
                <a:solidFill>
                  <a:schemeClr val="tx1"/>
                </a:solidFill>
                <a:latin typeface="Courier New" panose="02070309020205020404" pitchFamily="49" charset="0"/>
                <a:ea typeface="MS PGothic" panose="020B0600070205080204" pitchFamily="34" charset="-128"/>
              </a:defRPr>
            </a:lvl7pPr>
            <a:lvl8pPr marL="1371600" eaLnBrk="0" fontAlgn="base" hangingPunct="0">
              <a:lnSpc>
                <a:spcPct val="80000"/>
              </a:lnSpc>
              <a:spcBef>
                <a:spcPct val="20000"/>
              </a:spcBef>
              <a:spcAft>
                <a:spcPct val="0"/>
              </a:spcAft>
              <a:defRPr sz="2600" b="1">
                <a:solidFill>
                  <a:schemeClr val="tx1"/>
                </a:solidFill>
                <a:latin typeface="Courier New" panose="02070309020205020404" pitchFamily="49" charset="0"/>
                <a:ea typeface="MS PGothic" panose="020B0600070205080204" pitchFamily="34" charset="-128"/>
              </a:defRPr>
            </a:lvl8pPr>
            <a:lvl9pPr marL="1828800" eaLnBrk="0" fontAlgn="base" hangingPunct="0">
              <a:lnSpc>
                <a:spcPct val="80000"/>
              </a:lnSpc>
              <a:spcBef>
                <a:spcPct val="20000"/>
              </a:spcBef>
              <a:spcAft>
                <a:spcPct val="0"/>
              </a:spcAft>
              <a:defRPr sz="2600" b="1">
                <a:solidFill>
                  <a:schemeClr val="tx1"/>
                </a:solidFill>
                <a:latin typeface="Courier New" panose="02070309020205020404" pitchFamily="49" charset="0"/>
                <a:ea typeface="MS PGothic" panose="020B0600070205080204" pitchFamily="34" charset="-128"/>
              </a:defRPr>
            </a:lvl9pPr>
          </a:lstStyle>
          <a:p>
            <a:pPr algn="l" eaLnBrk="1" hangingPunct="1">
              <a:lnSpc>
                <a:spcPct val="100000"/>
              </a:lnSpc>
              <a:spcBef>
                <a:spcPct val="50000"/>
              </a:spcBef>
            </a:pPr>
            <a:r>
              <a:rPr lang="en-US" altLang="en-US" i="1" dirty="0"/>
              <a:t>Then what ???</a:t>
            </a:r>
          </a:p>
        </p:txBody>
      </p:sp>
    </p:spTree>
    <p:extLst>
      <p:ext uri="{BB962C8B-B14F-4D97-AF65-F5344CB8AC3E}">
        <p14:creationId xmlns:p14="http://schemas.microsoft.com/office/powerpoint/2010/main" val="1682924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E3B25-E76A-2746-AF8A-7A94F27B2016}"/>
              </a:ext>
            </a:extLst>
          </p:cNvPr>
          <p:cNvSpPr>
            <a:spLocks noGrp="1"/>
          </p:cNvSpPr>
          <p:nvPr>
            <p:ph type="title"/>
          </p:nvPr>
        </p:nvSpPr>
        <p:spPr/>
        <p:txBody>
          <a:bodyPr/>
          <a:lstStyle/>
          <a:p>
            <a:r>
              <a:rPr lang="en-US" altLang="en-US" dirty="0"/>
              <a:t>Using Arrays</a:t>
            </a:r>
            <a:endParaRPr lang="en-US" dirty="0"/>
          </a:p>
        </p:txBody>
      </p:sp>
      <p:sp>
        <p:nvSpPr>
          <p:cNvPr id="3" name="Content Placeholder 2">
            <a:extLst>
              <a:ext uri="{FF2B5EF4-FFF2-40B4-BE49-F238E27FC236}">
                <a16:creationId xmlns:a16="http://schemas.microsoft.com/office/drawing/2014/main" id="{B7FA3D90-AAE9-9A4D-A8A2-C1770CD669B9}"/>
              </a:ext>
            </a:extLst>
          </p:cNvPr>
          <p:cNvSpPr>
            <a:spLocks noGrp="1"/>
          </p:cNvSpPr>
          <p:nvPr>
            <p:ph idx="1"/>
          </p:nvPr>
        </p:nvSpPr>
        <p:spPr>
          <a:xfrm>
            <a:off x="838200" y="1825624"/>
            <a:ext cx="10515600" cy="4437055"/>
          </a:xfrm>
        </p:spPr>
        <p:txBody>
          <a:bodyPr>
            <a:normAutofit/>
          </a:bodyPr>
          <a:lstStyle/>
          <a:p>
            <a:pPr algn="ctr">
              <a:lnSpc>
                <a:spcPct val="80000"/>
              </a:lnSpc>
              <a:buNone/>
            </a:pPr>
            <a:endParaRPr lang="en-US" altLang="en-US" dirty="0"/>
          </a:p>
          <a:p>
            <a:pPr algn="ctr">
              <a:lnSpc>
                <a:spcPct val="80000"/>
              </a:lnSpc>
              <a:buNone/>
            </a:pPr>
            <a:r>
              <a:rPr lang="en-US" altLang="en-US" dirty="0"/>
              <a:t>	     32    54    67.5   29    35    80   115   44.5   100   65</a:t>
            </a:r>
          </a:p>
          <a:p>
            <a:pPr>
              <a:lnSpc>
                <a:spcPct val="80000"/>
              </a:lnSpc>
              <a:buNone/>
            </a:pPr>
            <a:endParaRPr lang="en-US" altLang="en-US" dirty="0"/>
          </a:p>
          <a:p>
            <a:pPr>
              <a:lnSpc>
                <a:spcPct val="80000"/>
              </a:lnSpc>
            </a:pPr>
            <a:r>
              <a:rPr lang="en-US" altLang="en-US" dirty="0"/>
              <a:t>So you would create a variable for each, of course!</a:t>
            </a:r>
          </a:p>
          <a:p>
            <a:pPr>
              <a:lnSpc>
                <a:spcPct val="80000"/>
              </a:lnSpc>
            </a:pPr>
            <a:endParaRPr lang="en-US" altLang="en-US" sz="2500" b="1" dirty="0">
              <a:latin typeface="Courier New" panose="02070309020205020404" pitchFamily="49" charset="0"/>
            </a:endParaRPr>
          </a:p>
          <a:p>
            <a:pPr marL="0" indent="0">
              <a:lnSpc>
                <a:spcPct val="80000"/>
              </a:lnSpc>
              <a:buNone/>
            </a:pPr>
            <a:r>
              <a:rPr lang="en-US" altLang="en-US" sz="2500" b="1" dirty="0">
                <a:latin typeface="Courier New" panose="02070309020205020404" pitchFamily="49" charset="0"/>
              </a:rPr>
              <a:t>double n1, n2, n3, n4, n5, n6, n7, n8, n9, n10;</a:t>
            </a:r>
          </a:p>
          <a:p>
            <a:pPr algn="ctr">
              <a:lnSpc>
                <a:spcPct val="80000"/>
              </a:lnSpc>
              <a:buNone/>
            </a:pPr>
            <a:endParaRPr lang="en-US" altLang="en-US" dirty="0"/>
          </a:p>
          <a:p>
            <a:pPr marL="0" indent="0">
              <a:buNone/>
            </a:pPr>
            <a:endParaRPr lang="en-US" dirty="0">
              <a:cs typeface="Courier New" panose="02070309020205020404" pitchFamily="49" charset="0"/>
            </a:endParaRPr>
          </a:p>
        </p:txBody>
      </p:sp>
      <p:sp>
        <p:nvSpPr>
          <p:cNvPr id="4" name="Slide Number Placeholder 3">
            <a:extLst>
              <a:ext uri="{FF2B5EF4-FFF2-40B4-BE49-F238E27FC236}">
                <a16:creationId xmlns:a16="http://schemas.microsoft.com/office/drawing/2014/main" id="{04A52A7E-7440-174F-B433-975CDA97FBCA}"/>
              </a:ext>
            </a:extLst>
          </p:cNvPr>
          <p:cNvSpPr>
            <a:spLocks noGrp="1"/>
          </p:cNvSpPr>
          <p:nvPr>
            <p:ph type="sldNum" sz="quarter" idx="12"/>
          </p:nvPr>
        </p:nvSpPr>
        <p:spPr/>
        <p:txBody>
          <a:bodyPr/>
          <a:lstStyle/>
          <a:p>
            <a:fld id="{69C66209-D6E2-6B48-AEDC-9F2AF62A252E}" type="slidenum">
              <a:rPr lang="en-US" smtClean="0"/>
              <a:t>22</a:t>
            </a:fld>
            <a:endParaRPr lang="en-US"/>
          </a:p>
        </p:txBody>
      </p:sp>
      <p:sp>
        <p:nvSpPr>
          <p:cNvPr id="7" name="Text Box 4">
            <a:extLst>
              <a:ext uri="{FF2B5EF4-FFF2-40B4-BE49-F238E27FC236}">
                <a16:creationId xmlns:a16="http://schemas.microsoft.com/office/drawing/2014/main" id="{6F8CD0B7-0252-A54D-973A-EB806C13DE88}"/>
              </a:ext>
            </a:extLst>
          </p:cNvPr>
          <p:cNvSpPr txBox="1">
            <a:spLocks noChangeArrowheads="1"/>
          </p:cNvSpPr>
          <p:nvPr/>
        </p:nvSpPr>
        <p:spPr bwMode="auto">
          <a:xfrm>
            <a:off x="838200" y="4723128"/>
            <a:ext cx="10515600" cy="14927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600" b="1">
                <a:solidFill>
                  <a:schemeClr val="tx1"/>
                </a:solidFill>
                <a:latin typeface="Courier New" panose="02070309020205020404" pitchFamily="49" charset="0"/>
                <a:ea typeface="MS PGothic" panose="020B0600070205080204" pitchFamily="34" charset="-128"/>
              </a:defRPr>
            </a:lvl1pPr>
            <a:lvl2pPr marL="37931725" indent="-37474525" eaLnBrk="0" hangingPunct="0">
              <a:defRPr sz="2600" b="1">
                <a:solidFill>
                  <a:schemeClr val="tx1"/>
                </a:solidFill>
                <a:latin typeface="Courier New" panose="02070309020205020404" pitchFamily="49" charset="0"/>
                <a:ea typeface="MS PGothic" panose="020B0600070205080204" pitchFamily="34" charset="-128"/>
              </a:defRPr>
            </a:lvl2pPr>
            <a:lvl3pPr eaLnBrk="0" hangingPunct="0">
              <a:defRPr sz="2600" b="1">
                <a:solidFill>
                  <a:schemeClr val="tx1"/>
                </a:solidFill>
                <a:latin typeface="Courier New" panose="02070309020205020404" pitchFamily="49" charset="0"/>
                <a:ea typeface="MS PGothic" panose="020B0600070205080204" pitchFamily="34" charset="-128"/>
              </a:defRPr>
            </a:lvl3pPr>
            <a:lvl4pPr eaLnBrk="0" hangingPunct="0">
              <a:defRPr sz="2600" b="1">
                <a:solidFill>
                  <a:schemeClr val="tx1"/>
                </a:solidFill>
                <a:latin typeface="Courier New" panose="02070309020205020404" pitchFamily="49" charset="0"/>
                <a:ea typeface="MS PGothic" panose="020B0600070205080204" pitchFamily="34" charset="-128"/>
              </a:defRPr>
            </a:lvl4pPr>
            <a:lvl5pPr eaLnBrk="0" hangingPunct="0">
              <a:defRPr sz="2600" b="1">
                <a:solidFill>
                  <a:schemeClr val="tx1"/>
                </a:solidFill>
                <a:latin typeface="Courier New" panose="02070309020205020404" pitchFamily="49" charset="0"/>
                <a:ea typeface="MS PGothic" panose="020B0600070205080204" pitchFamily="34" charset="-128"/>
              </a:defRPr>
            </a:lvl5pPr>
            <a:lvl6pPr marL="457200" eaLnBrk="0" fontAlgn="base" hangingPunct="0">
              <a:lnSpc>
                <a:spcPct val="80000"/>
              </a:lnSpc>
              <a:spcBef>
                <a:spcPct val="20000"/>
              </a:spcBef>
              <a:spcAft>
                <a:spcPct val="0"/>
              </a:spcAft>
              <a:defRPr sz="2600" b="1">
                <a:solidFill>
                  <a:schemeClr val="tx1"/>
                </a:solidFill>
                <a:latin typeface="Courier New" panose="02070309020205020404" pitchFamily="49" charset="0"/>
                <a:ea typeface="MS PGothic" panose="020B0600070205080204" pitchFamily="34" charset="-128"/>
              </a:defRPr>
            </a:lvl6pPr>
            <a:lvl7pPr marL="914400" eaLnBrk="0" fontAlgn="base" hangingPunct="0">
              <a:lnSpc>
                <a:spcPct val="80000"/>
              </a:lnSpc>
              <a:spcBef>
                <a:spcPct val="20000"/>
              </a:spcBef>
              <a:spcAft>
                <a:spcPct val="0"/>
              </a:spcAft>
              <a:defRPr sz="2600" b="1">
                <a:solidFill>
                  <a:schemeClr val="tx1"/>
                </a:solidFill>
                <a:latin typeface="Courier New" panose="02070309020205020404" pitchFamily="49" charset="0"/>
                <a:ea typeface="MS PGothic" panose="020B0600070205080204" pitchFamily="34" charset="-128"/>
              </a:defRPr>
            </a:lvl7pPr>
            <a:lvl8pPr marL="1371600" eaLnBrk="0" fontAlgn="base" hangingPunct="0">
              <a:lnSpc>
                <a:spcPct val="80000"/>
              </a:lnSpc>
              <a:spcBef>
                <a:spcPct val="20000"/>
              </a:spcBef>
              <a:spcAft>
                <a:spcPct val="0"/>
              </a:spcAft>
              <a:defRPr sz="2600" b="1">
                <a:solidFill>
                  <a:schemeClr val="tx1"/>
                </a:solidFill>
                <a:latin typeface="Courier New" panose="02070309020205020404" pitchFamily="49" charset="0"/>
                <a:ea typeface="MS PGothic" panose="020B0600070205080204" pitchFamily="34" charset="-128"/>
              </a:defRPr>
            </a:lvl8pPr>
            <a:lvl9pPr marL="1828800" eaLnBrk="0" fontAlgn="base" hangingPunct="0">
              <a:lnSpc>
                <a:spcPct val="80000"/>
              </a:lnSpc>
              <a:spcBef>
                <a:spcPct val="20000"/>
              </a:spcBef>
              <a:spcAft>
                <a:spcPct val="0"/>
              </a:spcAft>
              <a:defRPr sz="2600" b="1">
                <a:solidFill>
                  <a:schemeClr val="tx1"/>
                </a:solidFill>
                <a:latin typeface="Courier New" panose="02070309020205020404" pitchFamily="49" charset="0"/>
                <a:ea typeface="MS PGothic" panose="020B0600070205080204" pitchFamily="34" charset="-128"/>
              </a:defRPr>
            </a:lvl9pPr>
          </a:lstStyle>
          <a:p>
            <a:pPr algn="l" eaLnBrk="1" hangingPunct="1">
              <a:lnSpc>
                <a:spcPct val="100000"/>
              </a:lnSpc>
              <a:spcBef>
                <a:spcPct val="50000"/>
              </a:spcBef>
            </a:pPr>
            <a:r>
              <a:rPr lang="en-US" altLang="en-US" i="1" dirty="0"/>
              <a:t>Then what ???</a:t>
            </a:r>
          </a:p>
          <a:p>
            <a:pPr algn="l" eaLnBrk="1" hangingPunct="1">
              <a:lnSpc>
                <a:spcPct val="100000"/>
              </a:lnSpc>
              <a:spcBef>
                <a:spcPct val="50000"/>
              </a:spcBef>
            </a:pPr>
            <a:r>
              <a:rPr lang="en-US" altLang="en-US" b="0" dirty="0">
                <a:latin typeface="Calibri" panose="020F0502020204030204" pitchFamily="34" charset="0"/>
                <a:cs typeface="Calibri" panose="020F0502020204030204" pitchFamily="34" charset="0"/>
              </a:rPr>
              <a:t>We discussed last time in class how to find the largest of 3 or more values. It is tedious and one can make mistakes.</a:t>
            </a:r>
          </a:p>
        </p:txBody>
      </p:sp>
    </p:spTree>
    <p:extLst>
      <p:ext uri="{BB962C8B-B14F-4D97-AF65-F5344CB8AC3E}">
        <p14:creationId xmlns:p14="http://schemas.microsoft.com/office/powerpoint/2010/main" val="24007586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E3B25-E76A-2746-AF8A-7A94F27B2016}"/>
              </a:ext>
            </a:extLst>
          </p:cNvPr>
          <p:cNvSpPr>
            <a:spLocks noGrp="1"/>
          </p:cNvSpPr>
          <p:nvPr>
            <p:ph type="title"/>
          </p:nvPr>
        </p:nvSpPr>
        <p:spPr/>
        <p:txBody>
          <a:bodyPr/>
          <a:lstStyle/>
          <a:p>
            <a:r>
              <a:rPr lang="en-US" altLang="en-US" dirty="0"/>
              <a:t>Using Arrays</a:t>
            </a:r>
            <a:endParaRPr lang="en-US" dirty="0"/>
          </a:p>
        </p:txBody>
      </p:sp>
      <p:sp>
        <p:nvSpPr>
          <p:cNvPr id="4" name="Slide Number Placeholder 3">
            <a:extLst>
              <a:ext uri="{FF2B5EF4-FFF2-40B4-BE49-F238E27FC236}">
                <a16:creationId xmlns:a16="http://schemas.microsoft.com/office/drawing/2014/main" id="{04A52A7E-7440-174F-B433-975CDA97FBCA}"/>
              </a:ext>
            </a:extLst>
          </p:cNvPr>
          <p:cNvSpPr>
            <a:spLocks noGrp="1"/>
          </p:cNvSpPr>
          <p:nvPr>
            <p:ph type="sldNum" sz="quarter" idx="12"/>
          </p:nvPr>
        </p:nvSpPr>
        <p:spPr/>
        <p:txBody>
          <a:bodyPr/>
          <a:lstStyle/>
          <a:p>
            <a:fld id="{69C66209-D6E2-6B48-AEDC-9F2AF62A252E}" type="slidenum">
              <a:rPr lang="en-US" smtClean="0"/>
              <a:t>23</a:t>
            </a:fld>
            <a:endParaRPr lang="en-US"/>
          </a:p>
        </p:txBody>
      </p:sp>
      <p:sp>
        <p:nvSpPr>
          <p:cNvPr id="5" name="Google Shape;148;p30">
            <a:extLst>
              <a:ext uri="{FF2B5EF4-FFF2-40B4-BE49-F238E27FC236}">
                <a16:creationId xmlns:a16="http://schemas.microsoft.com/office/drawing/2014/main" id="{569E2659-7778-D24A-9ED8-E3AD40917500}"/>
              </a:ext>
            </a:extLst>
          </p:cNvPr>
          <p:cNvSpPr txBox="1"/>
          <p:nvPr/>
        </p:nvSpPr>
        <p:spPr>
          <a:xfrm>
            <a:off x="838200" y="6262679"/>
            <a:ext cx="5257800" cy="381000"/>
          </a:xfrm>
          <a:prstGeom prst="rect">
            <a:avLst/>
          </a:prstGeom>
          <a:noFill/>
          <a:ln>
            <a:noFill/>
          </a:ln>
        </p:spPr>
        <p:txBody>
          <a:bodyPr spcFirstLastPara="1" wrap="square" lIns="91425" tIns="45700" rIns="91425" bIns="45700" anchor="t" anchorCtr="0">
            <a:noAutofit/>
          </a:bodyPr>
          <a:lstStyle/>
          <a:p>
            <a:r>
              <a:rPr lang="en-US" sz="1200" i="1" dirty="0">
                <a:solidFill>
                  <a:schemeClr val="dk1"/>
                </a:solidFill>
                <a:latin typeface="Calibri"/>
                <a:ea typeface="Calibri"/>
                <a:cs typeface="Calibri"/>
                <a:sym typeface="Calibri"/>
              </a:rPr>
              <a:t>Brief C++ by </a:t>
            </a:r>
            <a:r>
              <a:rPr lang="en-US" sz="1200" dirty="0">
                <a:solidFill>
                  <a:schemeClr val="dk1"/>
                </a:solidFill>
                <a:latin typeface="Calibri"/>
                <a:ea typeface="Calibri"/>
                <a:cs typeface="Calibri"/>
                <a:sym typeface="Calibri"/>
              </a:rPr>
              <a:t>Cay </a:t>
            </a:r>
            <a:r>
              <a:rPr lang="en-US" sz="1200" dirty="0" err="1">
                <a:solidFill>
                  <a:schemeClr val="dk1"/>
                </a:solidFill>
                <a:latin typeface="Calibri"/>
                <a:ea typeface="Calibri"/>
                <a:cs typeface="Calibri"/>
                <a:sym typeface="Calibri"/>
              </a:rPr>
              <a:t>Horstmann</a:t>
            </a:r>
            <a:endParaRPr sz="1200" dirty="0">
              <a:solidFill>
                <a:schemeClr val="dk1"/>
              </a:solidFill>
              <a:latin typeface="Calibri"/>
              <a:ea typeface="Calibri"/>
              <a:cs typeface="Calibri"/>
              <a:sym typeface="Calibri"/>
            </a:endParaRPr>
          </a:p>
          <a:p>
            <a:r>
              <a:rPr lang="en-US" sz="1200" dirty="0">
                <a:solidFill>
                  <a:schemeClr val="dk1"/>
                </a:solidFill>
                <a:latin typeface="Calibri"/>
                <a:ea typeface="Calibri"/>
                <a:cs typeface="Calibri"/>
                <a:sym typeface="Calibri"/>
              </a:rPr>
              <a:t>Copyright © 2017 by John Wiley &amp; Sons. All rights reserved</a:t>
            </a:r>
            <a:endParaRPr dirty="0"/>
          </a:p>
        </p:txBody>
      </p:sp>
      <p:sp>
        <p:nvSpPr>
          <p:cNvPr id="6" name="Rectangle 3">
            <a:extLst>
              <a:ext uri="{FF2B5EF4-FFF2-40B4-BE49-F238E27FC236}">
                <a16:creationId xmlns:a16="http://schemas.microsoft.com/office/drawing/2014/main" id="{D76E3460-0AEF-CF44-A812-19EF3317AA98}"/>
              </a:ext>
            </a:extLst>
          </p:cNvPr>
          <p:cNvSpPr txBox="1">
            <a:spLocks noChangeArrowheads="1"/>
          </p:cNvSpPr>
          <p:nvPr/>
        </p:nvSpPr>
        <p:spPr>
          <a:xfrm>
            <a:off x="6445513" y="1690688"/>
            <a:ext cx="5497443" cy="1984376"/>
          </a:xfrm>
          <a:prstGeom prst="rect">
            <a:avLst/>
          </a:prstGeom>
          <a:no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en-US" b="1"/>
              <a:t>Arrays - Advantage: </a:t>
            </a:r>
            <a:r>
              <a:rPr lang="en-US" altLang="en-US"/>
              <a:t>You can easily visit each element in an array, checking and updating a variable holding the current maximum.</a:t>
            </a:r>
            <a:endParaRPr lang="en-US" altLang="en-US" dirty="0"/>
          </a:p>
        </p:txBody>
      </p:sp>
      <p:pic>
        <p:nvPicPr>
          <p:cNvPr id="7" name="Picture 9" descr="ch06-fig-02-001-">
            <a:extLst>
              <a:ext uri="{FF2B5EF4-FFF2-40B4-BE49-F238E27FC236}">
                <a16:creationId xmlns:a16="http://schemas.microsoft.com/office/drawing/2014/main" id="{FFCACD9B-6679-0946-A71C-8BE8223650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9333" y="1784359"/>
            <a:ext cx="3281362" cy="4284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Box 5">
            <a:extLst>
              <a:ext uri="{FF2B5EF4-FFF2-40B4-BE49-F238E27FC236}">
                <a16:creationId xmlns:a16="http://schemas.microsoft.com/office/drawing/2014/main" id="{3FD74AAD-B9A3-1645-A419-6A193C036DC5}"/>
              </a:ext>
            </a:extLst>
          </p:cNvPr>
          <p:cNvSpPr txBox="1">
            <a:spLocks noChangeArrowheads="1"/>
          </p:cNvSpPr>
          <p:nvPr/>
        </p:nvSpPr>
        <p:spPr bwMode="auto">
          <a:xfrm>
            <a:off x="5796932" y="3595886"/>
            <a:ext cx="396875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600" b="1">
                <a:solidFill>
                  <a:schemeClr val="tx1"/>
                </a:solidFill>
                <a:latin typeface="Courier New" panose="02070309020205020404" pitchFamily="49" charset="0"/>
                <a:ea typeface="MS PGothic" panose="020B0600070205080204" pitchFamily="34" charset="-128"/>
              </a:defRPr>
            </a:lvl1pPr>
            <a:lvl2pPr marL="37931725" indent="-37474525" eaLnBrk="0" hangingPunct="0">
              <a:defRPr sz="2600" b="1">
                <a:solidFill>
                  <a:schemeClr val="tx1"/>
                </a:solidFill>
                <a:latin typeface="Courier New" panose="02070309020205020404" pitchFamily="49" charset="0"/>
                <a:ea typeface="MS PGothic" panose="020B0600070205080204" pitchFamily="34" charset="-128"/>
              </a:defRPr>
            </a:lvl2pPr>
            <a:lvl3pPr eaLnBrk="0" hangingPunct="0">
              <a:defRPr sz="2600" b="1">
                <a:solidFill>
                  <a:schemeClr val="tx1"/>
                </a:solidFill>
                <a:latin typeface="Courier New" panose="02070309020205020404" pitchFamily="49" charset="0"/>
                <a:ea typeface="MS PGothic" panose="020B0600070205080204" pitchFamily="34" charset="-128"/>
              </a:defRPr>
            </a:lvl3pPr>
            <a:lvl4pPr eaLnBrk="0" hangingPunct="0">
              <a:defRPr sz="2600" b="1">
                <a:solidFill>
                  <a:schemeClr val="tx1"/>
                </a:solidFill>
                <a:latin typeface="Courier New" panose="02070309020205020404" pitchFamily="49" charset="0"/>
                <a:ea typeface="MS PGothic" panose="020B0600070205080204" pitchFamily="34" charset="-128"/>
              </a:defRPr>
            </a:lvl4pPr>
            <a:lvl5pPr eaLnBrk="0" hangingPunct="0">
              <a:defRPr sz="2600" b="1">
                <a:solidFill>
                  <a:schemeClr val="tx1"/>
                </a:solidFill>
                <a:latin typeface="Courier New" panose="02070309020205020404" pitchFamily="49" charset="0"/>
                <a:ea typeface="MS PGothic" panose="020B0600070205080204" pitchFamily="34" charset="-128"/>
              </a:defRPr>
            </a:lvl5pPr>
            <a:lvl6pPr marL="457200" eaLnBrk="0" fontAlgn="base" hangingPunct="0">
              <a:lnSpc>
                <a:spcPct val="80000"/>
              </a:lnSpc>
              <a:spcBef>
                <a:spcPct val="20000"/>
              </a:spcBef>
              <a:spcAft>
                <a:spcPct val="0"/>
              </a:spcAft>
              <a:defRPr sz="2600" b="1">
                <a:solidFill>
                  <a:schemeClr val="tx1"/>
                </a:solidFill>
                <a:latin typeface="Courier New" panose="02070309020205020404" pitchFamily="49" charset="0"/>
                <a:ea typeface="MS PGothic" panose="020B0600070205080204" pitchFamily="34" charset="-128"/>
              </a:defRPr>
            </a:lvl6pPr>
            <a:lvl7pPr marL="914400" eaLnBrk="0" fontAlgn="base" hangingPunct="0">
              <a:lnSpc>
                <a:spcPct val="80000"/>
              </a:lnSpc>
              <a:spcBef>
                <a:spcPct val="20000"/>
              </a:spcBef>
              <a:spcAft>
                <a:spcPct val="0"/>
              </a:spcAft>
              <a:defRPr sz="2600" b="1">
                <a:solidFill>
                  <a:schemeClr val="tx1"/>
                </a:solidFill>
                <a:latin typeface="Courier New" panose="02070309020205020404" pitchFamily="49" charset="0"/>
                <a:ea typeface="MS PGothic" panose="020B0600070205080204" pitchFamily="34" charset="-128"/>
              </a:defRPr>
            </a:lvl7pPr>
            <a:lvl8pPr marL="1371600" eaLnBrk="0" fontAlgn="base" hangingPunct="0">
              <a:lnSpc>
                <a:spcPct val="80000"/>
              </a:lnSpc>
              <a:spcBef>
                <a:spcPct val="20000"/>
              </a:spcBef>
              <a:spcAft>
                <a:spcPct val="0"/>
              </a:spcAft>
              <a:defRPr sz="2600" b="1">
                <a:solidFill>
                  <a:schemeClr val="tx1"/>
                </a:solidFill>
                <a:latin typeface="Courier New" panose="02070309020205020404" pitchFamily="49" charset="0"/>
                <a:ea typeface="MS PGothic" panose="020B0600070205080204" pitchFamily="34" charset="-128"/>
              </a:defRPr>
            </a:lvl8pPr>
            <a:lvl9pPr marL="1828800" eaLnBrk="0" fontAlgn="base" hangingPunct="0">
              <a:lnSpc>
                <a:spcPct val="80000"/>
              </a:lnSpc>
              <a:spcBef>
                <a:spcPct val="20000"/>
              </a:spcBef>
              <a:spcAft>
                <a:spcPct val="0"/>
              </a:spcAft>
              <a:defRPr sz="2600" b="1">
                <a:solidFill>
                  <a:schemeClr val="tx1"/>
                </a:solidFill>
                <a:latin typeface="Courier New" panose="02070309020205020404" pitchFamily="49" charset="0"/>
                <a:ea typeface="MS PGothic" panose="020B0600070205080204" pitchFamily="34" charset="-128"/>
              </a:defRPr>
            </a:lvl9pPr>
          </a:lstStyle>
          <a:p>
            <a:pPr algn="l" eaLnBrk="1" hangingPunct="1">
              <a:spcBef>
                <a:spcPct val="50000"/>
              </a:spcBef>
            </a:pPr>
            <a:r>
              <a:rPr lang="en-US" altLang="en-US" sz="2400" b="0" dirty="0">
                <a:latin typeface="+mn-lt"/>
              </a:rPr>
              <a:t>Hm. Is this the max, so far?</a:t>
            </a:r>
          </a:p>
        </p:txBody>
      </p:sp>
      <p:sp>
        <p:nvSpPr>
          <p:cNvPr id="9" name="Line 6">
            <a:extLst>
              <a:ext uri="{FF2B5EF4-FFF2-40B4-BE49-F238E27FC236}">
                <a16:creationId xmlns:a16="http://schemas.microsoft.com/office/drawing/2014/main" id="{33DE4904-CD34-F049-9683-E206065E66E3}"/>
              </a:ext>
            </a:extLst>
          </p:cNvPr>
          <p:cNvSpPr>
            <a:spLocks noChangeShapeType="1"/>
          </p:cNvSpPr>
          <p:nvPr/>
        </p:nvSpPr>
        <p:spPr bwMode="auto">
          <a:xfrm flipH="1" flipV="1">
            <a:off x="3616150" y="2066271"/>
            <a:ext cx="2240207" cy="1747445"/>
          </a:xfrm>
          <a:prstGeom prst="line">
            <a:avLst/>
          </a:prstGeom>
          <a:noFill/>
          <a:ln w="3492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2268070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E3B25-E76A-2746-AF8A-7A94F27B2016}"/>
              </a:ext>
            </a:extLst>
          </p:cNvPr>
          <p:cNvSpPr>
            <a:spLocks noGrp="1"/>
          </p:cNvSpPr>
          <p:nvPr>
            <p:ph type="title"/>
          </p:nvPr>
        </p:nvSpPr>
        <p:spPr/>
        <p:txBody>
          <a:bodyPr/>
          <a:lstStyle/>
          <a:p>
            <a:r>
              <a:rPr lang="en-US" altLang="en-US" dirty="0"/>
              <a:t>Using Arrays</a:t>
            </a:r>
            <a:endParaRPr lang="en-US" dirty="0"/>
          </a:p>
        </p:txBody>
      </p:sp>
      <p:sp>
        <p:nvSpPr>
          <p:cNvPr id="4" name="Slide Number Placeholder 3">
            <a:extLst>
              <a:ext uri="{FF2B5EF4-FFF2-40B4-BE49-F238E27FC236}">
                <a16:creationId xmlns:a16="http://schemas.microsoft.com/office/drawing/2014/main" id="{04A52A7E-7440-174F-B433-975CDA97FBCA}"/>
              </a:ext>
            </a:extLst>
          </p:cNvPr>
          <p:cNvSpPr>
            <a:spLocks noGrp="1"/>
          </p:cNvSpPr>
          <p:nvPr>
            <p:ph type="sldNum" sz="quarter" idx="12"/>
          </p:nvPr>
        </p:nvSpPr>
        <p:spPr/>
        <p:txBody>
          <a:bodyPr/>
          <a:lstStyle/>
          <a:p>
            <a:fld id="{69C66209-D6E2-6B48-AEDC-9F2AF62A252E}" type="slidenum">
              <a:rPr lang="en-US" smtClean="0"/>
              <a:t>24</a:t>
            </a:fld>
            <a:endParaRPr lang="en-US"/>
          </a:p>
        </p:txBody>
      </p:sp>
      <p:sp>
        <p:nvSpPr>
          <p:cNvPr id="6" name="Rectangle 3">
            <a:extLst>
              <a:ext uri="{FF2B5EF4-FFF2-40B4-BE49-F238E27FC236}">
                <a16:creationId xmlns:a16="http://schemas.microsoft.com/office/drawing/2014/main" id="{D76E3460-0AEF-CF44-A812-19EF3317AA98}"/>
              </a:ext>
            </a:extLst>
          </p:cNvPr>
          <p:cNvSpPr txBox="1">
            <a:spLocks noChangeArrowheads="1"/>
          </p:cNvSpPr>
          <p:nvPr/>
        </p:nvSpPr>
        <p:spPr>
          <a:xfrm>
            <a:off x="6445513" y="1690688"/>
            <a:ext cx="5497443" cy="1738312"/>
          </a:xfrm>
          <a:prstGeom prst="rect">
            <a:avLst/>
          </a:prstGeom>
          <a:no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en-US" dirty="0"/>
              <a:t>You can easily visit each element in an array, checking and updating a variable holding the current maximum.</a:t>
            </a:r>
          </a:p>
        </p:txBody>
      </p:sp>
      <p:pic>
        <p:nvPicPr>
          <p:cNvPr id="7" name="Picture 9" descr="ch06-fig-02-001-">
            <a:extLst>
              <a:ext uri="{FF2B5EF4-FFF2-40B4-BE49-F238E27FC236}">
                <a16:creationId xmlns:a16="http://schemas.microsoft.com/office/drawing/2014/main" id="{FFCACD9B-6679-0946-A71C-8BE8223650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9333" y="1784359"/>
            <a:ext cx="3281362" cy="4284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Box 5">
            <a:extLst>
              <a:ext uri="{FF2B5EF4-FFF2-40B4-BE49-F238E27FC236}">
                <a16:creationId xmlns:a16="http://schemas.microsoft.com/office/drawing/2014/main" id="{3FD74AAD-B9A3-1645-A419-6A193C036DC5}"/>
              </a:ext>
            </a:extLst>
          </p:cNvPr>
          <p:cNvSpPr txBox="1">
            <a:spLocks noChangeArrowheads="1"/>
          </p:cNvSpPr>
          <p:nvPr/>
        </p:nvSpPr>
        <p:spPr bwMode="auto">
          <a:xfrm>
            <a:off x="5796932" y="3595886"/>
            <a:ext cx="396875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600" b="1">
                <a:solidFill>
                  <a:schemeClr val="tx1"/>
                </a:solidFill>
                <a:latin typeface="Courier New" panose="02070309020205020404" pitchFamily="49" charset="0"/>
                <a:ea typeface="MS PGothic" panose="020B0600070205080204" pitchFamily="34" charset="-128"/>
              </a:defRPr>
            </a:lvl1pPr>
            <a:lvl2pPr marL="37931725" indent="-37474525" eaLnBrk="0" hangingPunct="0">
              <a:defRPr sz="2600" b="1">
                <a:solidFill>
                  <a:schemeClr val="tx1"/>
                </a:solidFill>
                <a:latin typeface="Courier New" panose="02070309020205020404" pitchFamily="49" charset="0"/>
                <a:ea typeface="MS PGothic" panose="020B0600070205080204" pitchFamily="34" charset="-128"/>
              </a:defRPr>
            </a:lvl2pPr>
            <a:lvl3pPr eaLnBrk="0" hangingPunct="0">
              <a:defRPr sz="2600" b="1">
                <a:solidFill>
                  <a:schemeClr val="tx1"/>
                </a:solidFill>
                <a:latin typeface="Courier New" panose="02070309020205020404" pitchFamily="49" charset="0"/>
                <a:ea typeface="MS PGothic" panose="020B0600070205080204" pitchFamily="34" charset="-128"/>
              </a:defRPr>
            </a:lvl3pPr>
            <a:lvl4pPr eaLnBrk="0" hangingPunct="0">
              <a:defRPr sz="2600" b="1">
                <a:solidFill>
                  <a:schemeClr val="tx1"/>
                </a:solidFill>
                <a:latin typeface="Courier New" panose="02070309020205020404" pitchFamily="49" charset="0"/>
                <a:ea typeface="MS PGothic" panose="020B0600070205080204" pitchFamily="34" charset="-128"/>
              </a:defRPr>
            </a:lvl4pPr>
            <a:lvl5pPr eaLnBrk="0" hangingPunct="0">
              <a:defRPr sz="2600" b="1">
                <a:solidFill>
                  <a:schemeClr val="tx1"/>
                </a:solidFill>
                <a:latin typeface="Courier New" panose="02070309020205020404" pitchFamily="49" charset="0"/>
                <a:ea typeface="MS PGothic" panose="020B0600070205080204" pitchFamily="34" charset="-128"/>
              </a:defRPr>
            </a:lvl5pPr>
            <a:lvl6pPr marL="457200" eaLnBrk="0" fontAlgn="base" hangingPunct="0">
              <a:lnSpc>
                <a:spcPct val="80000"/>
              </a:lnSpc>
              <a:spcBef>
                <a:spcPct val="20000"/>
              </a:spcBef>
              <a:spcAft>
                <a:spcPct val="0"/>
              </a:spcAft>
              <a:defRPr sz="2600" b="1">
                <a:solidFill>
                  <a:schemeClr val="tx1"/>
                </a:solidFill>
                <a:latin typeface="Courier New" panose="02070309020205020404" pitchFamily="49" charset="0"/>
                <a:ea typeface="MS PGothic" panose="020B0600070205080204" pitchFamily="34" charset="-128"/>
              </a:defRPr>
            </a:lvl6pPr>
            <a:lvl7pPr marL="914400" eaLnBrk="0" fontAlgn="base" hangingPunct="0">
              <a:lnSpc>
                <a:spcPct val="80000"/>
              </a:lnSpc>
              <a:spcBef>
                <a:spcPct val="20000"/>
              </a:spcBef>
              <a:spcAft>
                <a:spcPct val="0"/>
              </a:spcAft>
              <a:defRPr sz="2600" b="1">
                <a:solidFill>
                  <a:schemeClr val="tx1"/>
                </a:solidFill>
                <a:latin typeface="Courier New" panose="02070309020205020404" pitchFamily="49" charset="0"/>
                <a:ea typeface="MS PGothic" panose="020B0600070205080204" pitchFamily="34" charset="-128"/>
              </a:defRPr>
            </a:lvl7pPr>
            <a:lvl8pPr marL="1371600" eaLnBrk="0" fontAlgn="base" hangingPunct="0">
              <a:lnSpc>
                <a:spcPct val="80000"/>
              </a:lnSpc>
              <a:spcBef>
                <a:spcPct val="20000"/>
              </a:spcBef>
              <a:spcAft>
                <a:spcPct val="0"/>
              </a:spcAft>
              <a:defRPr sz="2600" b="1">
                <a:solidFill>
                  <a:schemeClr val="tx1"/>
                </a:solidFill>
                <a:latin typeface="Courier New" panose="02070309020205020404" pitchFamily="49" charset="0"/>
                <a:ea typeface="MS PGothic" panose="020B0600070205080204" pitchFamily="34" charset="-128"/>
              </a:defRPr>
            </a:lvl8pPr>
            <a:lvl9pPr marL="1828800" eaLnBrk="0" fontAlgn="base" hangingPunct="0">
              <a:lnSpc>
                <a:spcPct val="80000"/>
              </a:lnSpc>
              <a:spcBef>
                <a:spcPct val="20000"/>
              </a:spcBef>
              <a:spcAft>
                <a:spcPct val="0"/>
              </a:spcAft>
              <a:defRPr sz="2600" b="1">
                <a:solidFill>
                  <a:schemeClr val="tx1"/>
                </a:solidFill>
                <a:latin typeface="Courier New" panose="02070309020205020404" pitchFamily="49" charset="0"/>
                <a:ea typeface="MS PGothic" panose="020B0600070205080204" pitchFamily="34" charset="-128"/>
              </a:defRPr>
            </a:lvl9pPr>
          </a:lstStyle>
          <a:p>
            <a:pPr algn="l" eaLnBrk="1" hangingPunct="1">
              <a:spcBef>
                <a:spcPct val="50000"/>
              </a:spcBef>
            </a:pPr>
            <a:r>
              <a:rPr lang="en-US" altLang="en-US" sz="2400" b="0" dirty="0">
                <a:latin typeface="+mn-lt"/>
              </a:rPr>
              <a:t>Maybe this one?</a:t>
            </a:r>
          </a:p>
        </p:txBody>
      </p:sp>
      <p:sp>
        <p:nvSpPr>
          <p:cNvPr id="11" name="Line 6">
            <a:extLst>
              <a:ext uri="{FF2B5EF4-FFF2-40B4-BE49-F238E27FC236}">
                <a16:creationId xmlns:a16="http://schemas.microsoft.com/office/drawing/2014/main" id="{B8BEE22A-A17D-4A48-AF5B-0D01F3F3A1F2}"/>
              </a:ext>
            </a:extLst>
          </p:cNvPr>
          <p:cNvSpPr>
            <a:spLocks noChangeShapeType="1"/>
          </p:cNvSpPr>
          <p:nvPr/>
        </p:nvSpPr>
        <p:spPr bwMode="auto">
          <a:xfrm flipH="1" flipV="1">
            <a:off x="3752569" y="2461860"/>
            <a:ext cx="2044363" cy="1325563"/>
          </a:xfrm>
          <a:prstGeom prst="line">
            <a:avLst/>
          </a:prstGeom>
          <a:noFill/>
          <a:ln w="3492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9" name="Google Shape;148;p30">
            <a:extLst>
              <a:ext uri="{FF2B5EF4-FFF2-40B4-BE49-F238E27FC236}">
                <a16:creationId xmlns:a16="http://schemas.microsoft.com/office/drawing/2014/main" id="{DD162951-F908-5D45-803C-AD371959B901}"/>
              </a:ext>
            </a:extLst>
          </p:cNvPr>
          <p:cNvSpPr txBox="1"/>
          <p:nvPr/>
        </p:nvSpPr>
        <p:spPr>
          <a:xfrm>
            <a:off x="838200" y="6262679"/>
            <a:ext cx="5257800" cy="381000"/>
          </a:xfrm>
          <a:prstGeom prst="rect">
            <a:avLst/>
          </a:prstGeom>
          <a:noFill/>
          <a:ln>
            <a:noFill/>
          </a:ln>
        </p:spPr>
        <p:txBody>
          <a:bodyPr spcFirstLastPara="1" wrap="square" lIns="91425" tIns="45700" rIns="91425" bIns="45700" anchor="t" anchorCtr="0">
            <a:noAutofit/>
          </a:bodyPr>
          <a:lstStyle/>
          <a:p>
            <a:r>
              <a:rPr lang="en-US" sz="1200" i="1" dirty="0">
                <a:solidFill>
                  <a:schemeClr val="dk1"/>
                </a:solidFill>
                <a:latin typeface="Calibri"/>
                <a:ea typeface="Calibri"/>
                <a:cs typeface="Calibri"/>
                <a:sym typeface="Calibri"/>
              </a:rPr>
              <a:t>Brief C++ by </a:t>
            </a:r>
            <a:r>
              <a:rPr lang="en-US" sz="1200" dirty="0">
                <a:solidFill>
                  <a:schemeClr val="dk1"/>
                </a:solidFill>
                <a:latin typeface="Calibri"/>
                <a:ea typeface="Calibri"/>
                <a:cs typeface="Calibri"/>
                <a:sym typeface="Calibri"/>
              </a:rPr>
              <a:t>Cay </a:t>
            </a:r>
            <a:r>
              <a:rPr lang="en-US" sz="1200" dirty="0" err="1">
                <a:solidFill>
                  <a:schemeClr val="dk1"/>
                </a:solidFill>
                <a:latin typeface="Calibri"/>
                <a:ea typeface="Calibri"/>
                <a:cs typeface="Calibri"/>
                <a:sym typeface="Calibri"/>
              </a:rPr>
              <a:t>Horstmann</a:t>
            </a:r>
            <a:endParaRPr sz="1200" dirty="0">
              <a:solidFill>
                <a:schemeClr val="dk1"/>
              </a:solidFill>
              <a:latin typeface="Calibri"/>
              <a:ea typeface="Calibri"/>
              <a:cs typeface="Calibri"/>
              <a:sym typeface="Calibri"/>
            </a:endParaRPr>
          </a:p>
          <a:p>
            <a:r>
              <a:rPr lang="en-US" sz="1200" dirty="0">
                <a:solidFill>
                  <a:schemeClr val="dk1"/>
                </a:solidFill>
                <a:latin typeface="Calibri"/>
                <a:ea typeface="Calibri"/>
                <a:cs typeface="Calibri"/>
                <a:sym typeface="Calibri"/>
              </a:rPr>
              <a:t>Copyright © 2017 by John Wiley &amp; Sons. All rights reserved</a:t>
            </a:r>
            <a:endParaRPr dirty="0"/>
          </a:p>
        </p:txBody>
      </p:sp>
    </p:spTree>
    <p:extLst>
      <p:ext uri="{BB962C8B-B14F-4D97-AF65-F5344CB8AC3E}">
        <p14:creationId xmlns:p14="http://schemas.microsoft.com/office/powerpoint/2010/main" val="316682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E3B25-E76A-2746-AF8A-7A94F27B2016}"/>
              </a:ext>
            </a:extLst>
          </p:cNvPr>
          <p:cNvSpPr>
            <a:spLocks noGrp="1"/>
          </p:cNvSpPr>
          <p:nvPr>
            <p:ph type="title"/>
          </p:nvPr>
        </p:nvSpPr>
        <p:spPr/>
        <p:txBody>
          <a:bodyPr/>
          <a:lstStyle/>
          <a:p>
            <a:r>
              <a:rPr lang="en-US" altLang="en-US" dirty="0"/>
              <a:t>Using Arrays</a:t>
            </a:r>
            <a:endParaRPr lang="en-US" dirty="0"/>
          </a:p>
        </p:txBody>
      </p:sp>
      <p:sp>
        <p:nvSpPr>
          <p:cNvPr id="4" name="Slide Number Placeholder 3">
            <a:extLst>
              <a:ext uri="{FF2B5EF4-FFF2-40B4-BE49-F238E27FC236}">
                <a16:creationId xmlns:a16="http://schemas.microsoft.com/office/drawing/2014/main" id="{04A52A7E-7440-174F-B433-975CDA97FBCA}"/>
              </a:ext>
            </a:extLst>
          </p:cNvPr>
          <p:cNvSpPr>
            <a:spLocks noGrp="1"/>
          </p:cNvSpPr>
          <p:nvPr>
            <p:ph type="sldNum" sz="quarter" idx="12"/>
          </p:nvPr>
        </p:nvSpPr>
        <p:spPr/>
        <p:txBody>
          <a:bodyPr/>
          <a:lstStyle/>
          <a:p>
            <a:fld id="{69C66209-D6E2-6B48-AEDC-9F2AF62A252E}" type="slidenum">
              <a:rPr lang="en-US" smtClean="0"/>
              <a:t>25</a:t>
            </a:fld>
            <a:endParaRPr lang="en-US"/>
          </a:p>
        </p:txBody>
      </p:sp>
      <p:sp>
        <p:nvSpPr>
          <p:cNvPr id="6" name="Rectangle 3">
            <a:extLst>
              <a:ext uri="{FF2B5EF4-FFF2-40B4-BE49-F238E27FC236}">
                <a16:creationId xmlns:a16="http://schemas.microsoft.com/office/drawing/2014/main" id="{D76E3460-0AEF-CF44-A812-19EF3317AA98}"/>
              </a:ext>
            </a:extLst>
          </p:cNvPr>
          <p:cNvSpPr txBox="1">
            <a:spLocks noChangeArrowheads="1"/>
          </p:cNvSpPr>
          <p:nvPr/>
        </p:nvSpPr>
        <p:spPr>
          <a:xfrm>
            <a:off x="6445513" y="1690688"/>
            <a:ext cx="5497443" cy="1738312"/>
          </a:xfrm>
          <a:prstGeom prst="rect">
            <a:avLst/>
          </a:prstGeom>
          <a:no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en-US" dirty="0"/>
              <a:t>You can easily visit each element in an array, checking and updating a variable holding the current maximum.</a:t>
            </a:r>
          </a:p>
        </p:txBody>
      </p:sp>
      <p:pic>
        <p:nvPicPr>
          <p:cNvPr id="7" name="Picture 9" descr="ch06-fig-02-001-">
            <a:extLst>
              <a:ext uri="{FF2B5EF4-FFF2-40B4-BE49-F238E27FC236}">
                <a16:creationId xmlns:a16="http://schemas.microsoft.com/office/drawing/2014/main" id="{FFCACD9B-6679-0946-A71C-8BE8223650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9333" y="1784359"/>
            <a:ext cx="3281362" cy="4284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Box 5">
            <a:extLst>
              <a:ext uri="{FF2B5EF4-FFF2-40B4-BE49-F238E27FC236}">
                <a16:creationId xmlns:a16="http://schemas.microsoft.com/office/drawing/2014/main" id="{3FD74AAD-B9A3-1645-A419-6A193C036DC5}"/>
              </a:ext>
            </a:extLst>
          </p:cNvPr>
          <p:cNvSpPr txBox="1">
            <a:spLocks noChangeArrowheads="1"/>
          </p:cNvSpPr>
          <p:nvPr/>
        </p:nvSpPr>
        <p:spPr bwMode="auto">
          <a:xfrm>
            <a:off x="5796932" y="3595886"/>
            <a:ext cx="396875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600" b="1">
                <a:solidFill>
                  <a:schemeClr val="tx1"/>
                </a:solidFill>
                <a:latin typeface="Courier New" panose="02070309020205020404" pitchFamily="49" charset="0"/>
                <a:ea typeface="MS PGothic" panose="020B0600070205080204" pitchFamily="34" charset="-128"/>
              </a:defRPr>
            </a:lvl1pPr>
            <a:lvl2pPr marL="37931725" indent="-37474525" eaLnBrk="0" hangingPunct="0">
              <a:defRPr sz="2600" b="1">
                <a:solidFill>
                  <a:schemeClr val="tx1"/>
                </a:solidFill>
                <a:latin typeface="Courier New" panose="02070309020205020404" pitchFamily="49" charset="0"/>
                <a:ea typeface="MS PGothic" panose="020B0600070205080204" pitchFamily="34" charset="-128"/>
              </a:defRPr>
            </a:lvl2pPr>
            <a:lvl3pPr eaLnBrk="0" hangingPunct="0">
              <a:defRPr sz="2600" b="1">
                <a:solidFill>
                  <a:schemeClr val="tx1"/>
                </a:solidFill>
                <a:latin typeface="Courier New" panose="02070309020205020404" pitchFamily="49" charset="0"/>
                <a:ea typeface="MS PGothic" panose="020B0600070205080204" pitchFamily="34" charset="-128"/>
              </a:defRPr>
            </a:lvl3pPr>
            <a:lvl4pPr eaLnBrk="0" hangingPunct="0">
              <a:defRPr sz="2600" b="1">
                <a:solidFill>
                  <a:schemeClr val="tx1"/>
                </a:solidFill>
                <a:latin typeface="Courier New" panose="02070309020205020404" pitchFamily="49" charset="0"/>
                <a:ea typeface="MS PGothic" panose="020B0600070205080204" pitchFamily="34" charset="-128"/>
              </a:defRPr>
            </a:lvl4pPr>
            <a:lvl5pPr eaLnBrk="0" hangingPunct="0">
              <a:defRPr sz="2600" b="1">
                <a:solidFill>
                  <a:schemeClr val="tx1"/>
                </a:solidFill>
                <a:latin typeface="Courier New" panose="02070309020205020404" pitchFamily="49" charset="0"/>
                <a:ea typeface="MS PGothic" panose="020B0600070205080204" pitchFamily="34" charset="-128"/>
              </a:defRPr>
            </a:lvl5pPr>
            <a:lvl6pPr marL="457200" eaLnBrk="0" fontAlgn="base" hangingPunct="0">
              <a:lnSpc>
                <a:spcPct val="80000"/>
              </a:lnSpc>
              <a:spcBef>
                <a:spcPct val="20000"/>
              </a:spcBef>
              <a:spcAft>
                <a:spcPct val="0"/>
              </a:spcAft>
              <a:defRPr sz="2600" b="1">
                <a:solidFill>
                  <a:schemeClr val="tx1"/>
                </a:solidFill>
                <a:latin typeface="Courier New" panose="02070309020205020404" pitchFamily="49" charset="0"/>
                <a:ea typeface="MS PGothic" panose="020B0600070205080204" pitchFamily="34" charset="-128"/>
              </a:defRPr>
            </a:lvl6pPr>
            <a:lvl7pPr marL="914400" eaLnBrk="0" fontAlgn="base" hangingPunct="0">
              <a:lnSpc>
                <a:spcPct val="80000"/>
              </a:lnSpc>
              <a:spcBef>
                <a:spcPct val="20000"/>
              </a:spcBef>
              <a:spcAft>
                <a:spcPct val="0"/>
              </a:spcAft>
              <a:defRPr sz="2600" b="1">
                <a:solidFill>
                  <a:schemeClr val="tx1"/>
                </a:solidFill>
                <a:latin typeface="Courier New" panose="02070309020205020404" pitchFamily="49" charset="0"/>
                <a:ea typeface="MS PGothic" panose="020B0600070205080204" pitchFamily="34" charset="-128"/>
              </a:defRPr>
            </a:lvl7pPr>
            <a:lvl8pPr marL="1371600" eaLnBrk="0" fontAlgn="base" hangingPunct="0">
              <a:lnSpc>
                <a:spcPct val="80000"/>
              </a:lnSpc>
              <a:spcBef>
                <a:spcPct val="20000"/>
              </a:spcBef>
              <a:spcAft>
                <a:spcPct val="0"/>
              </a:spcAft>
              <a:defRPr sz="2600" b="1">
                <a:solidFill>
                  <a:schemeClr val="tx1"/>
                </a:solidFill>
                <a:latin typeface="Courier New" panose="02070309020205020404" pitchFamily="49" charset="0"/>
                <a:ea typeface="MS PGothic" panose="020B0600070205080204" pitchFamily="34" charset="-128"/>
              </a:defRPr>
            </a:lvl8pPr>
            <a:lvl9pPr marL="1828800" eaLnBrk="0" fontAlgn="base" hangingPunct="0">
              <a:lnSpc>
                <a:spcPct val="80000"/>
              </a:lnSpc>
              <a:spcBef>
                <a:spcPct val="20000"/>
              </a:spcBef>
              <a:spcAft>
                <a:spcPct val="0"/>
              </a:spcAft>
              <a:defRPr sz="2600" b="1">
                <a:solidFill>
                  <a:schemeClr val="tx1"/>
                </a:solidFill>
                <a:latin typeface="Courier New" panose="02070309020205020404" pitchFamily="49" charset="0"/>
                <a:ea typeface="MS PGothic" panose="020B0600070205080204" pitchFamily="34" charset="-128"/>
              </a:defRPr>
            </a:lvl9pPr>
          </a:lstStyle>
          <a:p>
            <a:pPr algn="l" eaLnBrk="1" hangingPunct="1">
              <a:spcBef>
                <a:spcPct val="50000"/>
              </a:spcBef>
            </a:pPr>
            <a:r>
              <a:rPr lang="en-US" altLang="en-US" sz="2400" b="0" dirty="0">
                <a:latin typeface="+mn-lt"/>
              </a:rPr>
              <a:t>Or this one?</a:t>
            </a:r>
          </a:p>
        </p:txBody>
      </p:sp>
      <p:sp>
        <p:nvSpPr>
          <p:cNvPr id="11" name="Line 6">
            <a:extLst>
              <a:ext uri="{FF2B5EF4-FFF2-40B4-BE49-F238E27FC236}">
                <a16:creationId xmlns:a16="http://schemas.microsoft.com/office/drawing/2014/main" id="{B8BEE22A-A17D-4A48-AF5B-0D01F3F3A1F2}"/>
              </a:ext>
            </a:extLst>
          </p:cNvPr>
          <p:cNvSpPr>
            <a:spLocks noChangeShapeType="1"/>
          </p:cNvSpPr>
          <p:nvPr/>
        </p:nvSpPr>
        <p:spPr bwMode="auto">
          <a:xfrm flipH="1" flipV="1">
            <a:off x="3791414" y="2921619"/>
            <a:ext cx="2005517" cy="865803"/>
          </a:xfrm>
          <a:prstGeom prst="line">
            <a:avLst/>
          </a:prstGeom>
          <a:noFill/>
          <a:ln w="3492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9" name="Google Shape;148;p30">
            <a:extLst>
              <a:ext uri="{FF2B5EF4-FFF2-40B4-BE49-F238E27FC236}">
                <a16:creationId xmlns:a16="http://schemas.microsoft.com/office/drawing/2014/main" id="{0151BAA1-B864-9045-B1E0-AB0D822ECF72}"/>
              </a:ext>
            </a:extLst>
          </p:cNvPr>
          <p:cNvSpPr txBox="1"/>
          <p:nvPr/>
        </p:nvSpPr>
        <p:spPr>
          <a:xfrm>
            <a:off x="838200" y="6262679"/>
            <a:ext cx="5257800" cy="381000"/>
          </a:xfrm>
          <a:prstGeom prst="rect">
            <a:avLst/>
          </a:prstGeom>
          <a:noFill/>
          <a:ln>
            <a:noFill/>
          </a:ln>
        </p:spPr>
        <p:txBody>
          <a:bodyPr spcFirstLastPara="1" wrap="square" lIns="91425" tIns="45700" rIns="91425" bIns="45700" anchor="t" anchorCtr="0">
            <a:noAutofit/>
          </a:bodyPr>
          <a:lstStyle/>
          <a:p>
            <a:r>
              <a:rPr lang="en-US" sz="1200" i="1" dirty="0">
                <a:solidFill>
                  <a:schemeClr val="dk1"/>
                </a:solidFill>
                <a:latin typeface="Calibri"/>
                <a:ea typeface="Calibri"/>
                <a:cs typeface="Calibri"/>
                <a:sym typeface="Calibri"/>
              </a:rPr>
              <a:t>Brief C++ by </a:t>
            </a:r>
            <a:r>
              <a:rPr lang="en-US" sz="1200" dirty="0">
                <a:solidFill>
                  <a:schemeClr val="dk1"/>
                </a:solidFill>
                <a:latin typeface="Calibri"/>
                <a:ea typeface="Calibri"/>
                <a:cs typeface="Calibri"/>
                <a:sym typeface="Calibri"/>
              </a:rPr>
              <a:t>Cay </a:t>
            </a:r>
            <a:r>
              <a:rPr lang="en-US" sz="1200" dirty="0" err="1">
                <a:solidFill>
                  <a:schemeClr val="dk1"/>
                </a:solidFill>
                <a:latin typeface="Calibri"/>
                <a:ea typeface="Calibri"/>
                <a:cs typeface="Calibri"/>
                <a:sym typeface="Calibri"/>
              </a:rPr>
              <a:t>Horstmann</a:t>
            </a:r>
            <a:endParaRPr sz="1200" dirty="0">
              <a:solidFill>
                <a:schemeClr val="dk1"/>
              </a:solidFill>
              <a:latin typeface="Calibri"/>
              <a:ea typeface="Calibri"/>
              <a:cs typeface="Calibri"/>
              <a:sym typeface="Calibri"/>
            </a:endParaRPr>
          </a:p>
          <a:p>
            <a:r>
              <a:rPr lang="en-US" sz="1200" dirty="0">
                <a:solidFill>
                  <a:schemeClr val="dk1"/>
                </a:solidFill>
                <a:latin typeface="Calibri"/>
                <a:ea typeface="Calibri"/>
                <a:cs typeface="Calibri"/>
                <a:sym typeface="Calibri"/>
              </a:rPr>
              <a:t>Copyright © 2017 by John Wiley &amp; Sons. All rights reserved</a:t>
            </a:r>
            <a:endParaRPr dirty="0"/>
          </a:p>
        </p:txBody>
      </p:sp>
    </p:spTree>
    <p:extLst>
      <p:ext uri="{BB962C8B-B14F-4D97-AF65-F5344CB8AC3E}">
        <p14:creationId xmlns:p14="http://schemas.microsoft.com/office/powerpoint/2010/main" val="47655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E3B25-E76A-2746-AF8A-7A94F27B2016}"/>
              </a:ext>
            </a:extLst>
          </p:cNvPr>
          <p:cNvSpPr>
            <a:spLocks noGrp="1"/>
          </p:cNvSpPr>
          <p:nvPr>
            <p:ph type="title"/>
          </p:nvPr>
        </p:nvSpPr>
        <p:spPr/>
        <p:txBody>
          <a:bodyPr/>
          <a:lstStyle/>
          <a:p>
            <a:r>
              <a:rPr lang="en-US" altLang="en-US" dirty="0"/>
              <a:t>Using Arrays</a:t>
            </a:r>
            <a:endParaRPr lang="en-US" dirty="0"/>
          </a:p>
        </p:txBody>
      </p:sp>
      <p:sp>
        <p:nvSpPr>
          <p:cNvPr id="4" name="Slide Number Placeholder 3">
            <a:extLst>
              <a:ext uri="{FF2B5EF4-FFF2-40B4-BE49-F238E27FC236}">
                <a16:creationId xmlns:a16="http://schemas.microsoft.com/office/drawing/2014/main" id="{04A52A7E-7440-174F-B433-975CDA97FBCA}"/>
              </a:ext>
            </a:extLst>
          </p:cNvPr>
          <p:cNvSpPr>
            <a:spLocks noGrp="1"/>
          </p:cNvSpPr>
          <p:nvPr>
            <p:ph type="sldNum" sz="quarter" idx="12"/>
          </p:nvPr>
        </p:nvSpPr>
        <p:spPr/>
        <p:txBody>
          <a:bodyPr/>
          <a:lstStyle/>
          <a:p>
            <a:fld id="{69C66209-D6E2-6B48-AEDC-9F2AF62A252E}" type="slidenum">
              <a:rPr lang="en-US" smtClean="0"/>
              <a:t>26</a:t>
            </a:fld>
            <a:endParaRPr lang="en-US"/>
          </a:p>
        </p:txBody>
      </p:sp>
      <p:sp>
        <p:nvSpPr>
          <p:cNvPr id="6" name="Rectangle 3">
            <a:extLst>
              <a:ext uri="{FF2B5EF4-FFF2-40B4-BE49-F238E27FC236}">
                <a16:creationId xmlns:a16="http://schemas.microsoft.com/office/drawing/2014/main" id="{D76E3460-0AEF-CF44-A812-19EF3317AA98}"/>
              </a:ext>
            </a:extLst>
          </p:cNvPr>
          <p:cNvSpPr txBox="1">
            <a:spLocks noChangeArrowheads="1"/>
          </p:cNvSpPr>
          <p:nvPr/>
        </p:nvSpPr>
        <p:spPr>
          <a:xfrm>
            <a:off x="6445513" y="1690688"/>
            <a:ext cx="5497443" cy="1738312"/>
          </a:xfrm>
          <a:prstGeom prst="rect">
            <a:avLst/>
          </a:prstGeom>
          <a:no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en-US" dirty="0"/>
              <a:t>You can easily visit each element in an array, checking and updating a variable holding the current maximum.</a:t>
            </a:r>
          </a:p>
        </p:txBody>
      </p:sp>
      <p:pic>
        <p:nvPicPr>
          <p:cNvPr id="7" name="Picture 9" descr="ch06-fig-02-001-">
            <a:extLst>
              <a:ext uri="{FF2B5EF4-FFF2-40B4-BE49-F238E27FC236}">
                <a16:creationId xmlns:a16="http://schemas.microsoft.com/office/drawing/2014/main" id="{FFCACD9B-6679-0946-A71C-8BE8223650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9333" y="1784359"/>
            <a:ext cx="3281362" cy="4284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Box 5">
            <a:extLst>
              <a:ext uri="{FF2B5EF4-FFF2-40B4-BE49-F238E27FC236}">
                <a16:creationId xmlns:a16="http://schemas.microsoft.com/office/drawing/2014/main" id="{3FD74AAD-B9A3-1645-A419-6A193C036DC5}"/>
              </a:ext>
            </a:extLst>
          </p:cNvPr>
          <p:cNvSpPr txBox="1">
            <a:spLocks noChangeArrowheads="1"/>
          </p:cNvSpPr>
          <p:nvPr/>
        </p:nvSpPr>
        <p:spPr bwMode="auto">
          <a:xfrm>
            <a:off x="5796932" y="3595886"/>
            <a:ext cx="396875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600" b="1">
                <a:solidFill>
                  <a:schemeClr val="tx1"/>
                </a:solidFill>
                <a:latin typeface="Courier New" panose="02070309020205020404" pitchFamily="49" charset="0"/>
                <a:ea typeface="MS PGothic" panose="020B0600070205080204" pitchFamily="34" charset="-128"/>
              </a:defRPr>
            </a:lvl1pPr>
            <a:lvl2pPr marL="37931725" indent="-37474525" eaLnBrk="0" hangingPunct="0">
              <a:defRPr sz="2600" b="1">
                <a:solidFill>
                  <a:schemeClr val="tx1"/>
                </a:solidFill>
                <a:latin typeface="Courier New" panose="02070309020205020404" pitchFamily="49" charset="0"/>
                <a:ea typeface="MS PGothic" panose="020B0600070205080204" pitchFamily="34" charset="-128"/>
              </a:defRPr>
            </a:lvl2pPr>
            <a:lvl3pPr eaLnBrk="0" hangingPunct="0">
              <a:defRPr sz="2600" b="1">
                <a:solidFill>
                  <a:schemeClr val="tx1"/>
                </a:solidFill>
                <a:latin typeface="Courier New" panose="02070309020205020404" pitchFamily="49" charset="0"/>
                <a:ea typeface="MS PGothic" panose="020B0600070205080204" pitchFamily="34" charset="-128"/>
              </a:defRPr>
            </a:lvl3pPr>
            <a:lvl4pPr eaLnBrk="0" hangingPunct="0">
              <a:defRPr sz="2600" b="1">
                <a:solidFill>
                  <a:schemeClr val="tx1"/>
                </a:solidFill>
                <a:latin typeface="Courier New" panose="02070309020205020404" pitchFamily="49" charset="0"/>
                <a:ea typeface="MS PGothic" panose="020B0600070205080204" pitchFamily="34" charset="-128"/>
              </a:defRPr>
            </a:lvl4pPr>
            <a:lvl5pPr eaLnBrk="0" hangingPunct="0">
              <a:defRPr sz="2600" b="1">
                <a:solidFill>
                  <a:schemeClr val="tx1"/>
                </a:solidFill>
                <a:latin typeface="Courier New" panose="02070309020205020404" pitchFamily="49" charset="0"/>
                <a:ea typeface="MS PGothic" panose="020B0600070205080204" pitchFamily="34" charset="-128"/>
              </a:defRPr>
            </a:lvl5pPr>
            <a:lvl6pPr marL="457200" eaLnBrk="0" fontAlgn="base" hangingPunct="0">
              <a:lnSpc>
                <a:spcPct val="80000"/>
              </a:lnSpc>
              <a:spcBef>
                <a:spcPct val="20000"/>
              </a:spcBef>
              <a:spcAft>
                <a:spcPct val="0"/>
              </a:spcAft>
              <a:defRPr sz="2600" b="1">
                <a:solidFill>
                  <a:schemeClr val="tx1"/>
                </a:solidFill>
                <a:latin typeface="Courier New" panose="02070309020205020404" pitchFamily="49" charset="0"/>
                <a:ea typeface="MS PGothic" panose="020B0600070205080204" pitchFamily="34" charset="-128"/>
              </a:defRPr>
            </a:lvl6pPr>
            <a:lvl7pPr marL="914400" eaLnBrk="0" fontAlgn="base" hangingPunct="0">
              <a:lnSpc>
                <a:spcPct val="80000"/>
              </a:lnSpc>
              <a:spcBef>
                <a:spcPct val="20000"/>
              </a:spcBef>
              <a:spcAft>
                <a:spcPct val="0"/>
              </a:spcAft>
              <a:defRPr sz="2600" b="1">
                <a:solidFill>
                  <a:schemeClr val="tx1"/>
                </a:solidFill>
                <a:latin typeface="Courier New" panose="02070309020205020404" pitchFamily="49" charset="0"/>
                <a:ea typeface="MS PGothic" panose="020B0600070205080204" pitchFamily="34" charset="-128"/>
              </a:defRPr>
            </a:lvl7pPr>
            <a:lvl8pPr marL="1371600" eaLnBrk="0" fontAlgn="base" hangingPunct="0">
              <a:lnSpc>
                <a:spcPct val="80000"/>
              </a:lnSpc>
              <a:spcBef>
                <a:spcPct val="20000"/>
              </a:spcBef>
              <a:spcAft>
                <a:spcPct val="0"/>
              </a:spcAft>
              <a:defRPr sz="2600" b="1">
                <a:solidFill>
                  <a:schemeClr val="tx1"/>
                </a:solidFill>
                <a:latin typeface="Courier New" panose="02070309020205020404" pitchFamily="49" charset="0"/>
                <a:ea typeface="MS PGothic" panose="020B0600070205080204" pitchFamily="34" charset="-128"/>
              </a:defRPr>
            </a:lvl8pPr>
            <a:lvl9pPr marL="1828800" eaLnBrk="0" fontAlgn="base" hangingPunct="0">
              <a:lnSpc>
                <a:spcPct val="80000"/>
              </a:lnSpc>
              <a:spcBef>
                <a:spcPct val="20000"/>
              </a:spcBef>
              <a:spcAft>
                <a:spcPct val="0"/>
              </a:spcAft>
              <a:defRPr sz="2600" b="1">
                <a:solidFill>
                  <a:schemeClr val="tx1"/>
                </a:solidFill>
                <a:latin typeface="Courier New" panose="02070309020205020404" pitchFamily="49" charset="0"/>
                <a:ea typeface="MS PGothic" panose="020B0600070205080204" pitchFamily="34" charset="-128"/>
              </a:defRPr>
            </a:lvl9pPr>
          </a:lstStyle>
          <a:p>
            <a:pPr algn="l" eaLnBrk="1" hangingPunct="1">
              <a:spcBef>
                <a:spcPct val="50000"/>
              </a:spcBef>
            </a:pPr>
            <a:r>
              <a:rPr lang="en-US" altLang="en-US" sz="2400" b="0" dirty="0">
                <a:latin typeface="+mn-lt"/>
              </a:rPr>
              <a:t>Or this one?</a:t>
            </a:r>
          </a:p>
        </p:txBody>
      </p:sp>
      <p:sp>
        <p:nvSpPr>
          <p:cNvPr id="11" name="Line 6">
            <a:extLst>
              <a:ext uri="{FF2B5EF4-FFF2-40B4-BE49-F238E27FC236}">
                <a16:creationId xmlns:a16="http://schemas.microsoft.com/office/drawing/2014/main" id="{B8BEE22A-A17D-4A48-AF5B-0D01F3F3A1F2}"/>
              </a:ext>
            </a:extLst>
          </p:cNvPr>
          <p:cNvSpPr>
            <a:spLocks noChangeShapeType="1"/>
          </p:cNvSpPr>
          <p:nvPr/>
        </p:nvSpPr>
        <p:spPr bwMode="auto">
          <a:xfrm flipH="1" flipV="1">
            <a:off x="3791414" y="3325754"/>
            <a:ext cx="2005516" cy="461667"/>
          </a:xfrm>
          <a:prstGeom prst="line">
            <a:avLst/>
          </a:prstGeom>
          <a:noFill/>
          <a:ln w="3492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9" name="Google Shape;148;p30">
            <a:extLst>
              <a:ext uri="{FF2B5EF4-FFF2-40B4-BE49-F238E27FC236}">
                <a16:creationId xmlns:a16="http://schemas.microsoft.com/office/drawing/2014/main" id="{FA5E9018-170F-C649-A0FC-9E2DD65E2FC8}"/>
              </a:ext>
            </a:extLst>
          </p:cNvPr>
          <p:cNvSpPr txBox="1"/>
          <p:nvPr/>
        </p:nvSpPr>
        <p:spPr>
          <a:xfrm>
            <a:off x="838200" y="6262679"/>
            <a:ext cx="5257800" cy="381000"/>
          </a:xfrm>
          <a:prstGeom prst="rect">
            <a:avLst/>
          </a:prstGeom>
          <a:noFill/>
          <a:ln>
            <a:noFill/>
          </a:ln>
        </p:spPr>
        <p:txBody>
          <a:bodyPr spcFirstLastPara="1" wrap="square" lIns="91425" tIns="45700" rIns="91425" bIns="45700" anchor="t" anchorCtr="0">
            <a:noAutofit/>
          </a:bodyPr>
          <a:lstStyle/>
          <a:p>
            <a:r>
              <a:rPr lang="en-US" sz="1200" i="1" dirty="0">
                <a:solidFill>
                  <a:schemeClr val="dk1"/>
                </a:solidFill>
                <a:latin typeface="Calibri"/>
                <a:ea typeface="Calibri"/>
                <a:cs typeface="Calibri"/>
                <a:sym typeface="Calibri"/>
              </a:rPr>
              <a:t>Brief C++ by </a:t>
            </a:r>
            <a:r>
              <a:rPr lang="en-US" sz="1200" dirty="0">
                <a:solidFill>
                  <a:schemeClr val="dk1"/>
                </a:solidFill>
                <a:latin typeface="Calibri"/>
                <a:ea typeface="Calibri"/>
                <a:cs typeface="Calibri"/>
                <a:sym typeface="Calibri"/>
              </a:rPr>
              <a:t>Cay </a:t>
            </a:r>
            <a:r>
              <a:rPr lang="en-US" sz="1200" dirty="0" err="1">
                <a:solidFill>
                  <a:schemeClr val="dk1"/>
                </a:solidFill>
                <a:latin typeface="Calibri"/>
                <a:ea typeface="Calibri"/>
                <a:cs typeface="Calibri"/>
                <a:sym typeface="Calibri"/>
              </a:rPr>
              <a:t>Horstmann</a:t>
            </a:r>
            <a:endParaRPr sz="1200" dirty="0">
              <a:solidFill>
                <a:schemeClr val="dk1"/>
              </a:solidFill>
              <a:latin typeface="Calibri"/>
              <a:ea typeface="Calibri"/>
              <a:cs typeface="Calibri"/>
              <a:sym typeface="Calibri"/>
            </a:endParaRPr>
          </a:p>
          <a:p>
            <a:r>
              <a:rPr lang="en-US" sz="1200" dirty="0">
                <a:solidFill>
                  <a:schemeClr val="dk1"/>
                </a:solidFill>
                <a:latin typeface="Calibri"/>
                <a:ea typeface="Calibri"/>
                <a:cs typeface="Calibri"/>
                <a:sym typeface="Calibri"/>
              </a:rPr>
              <a:t>Copyright © 2017 by John Wiley &amp; Sons. All rights reserved</a:t>
            </a:r>
            <a:endParaRPr dirty="0"/>
          </a:p>
        </p:txBody>
      </p:sp>
    </p:spTree>
    <p:extLst>
      <p:ext uri="{BB962C8B-B14F-4D97-AF65-F5344CB8AC3E}">
        <p14:creationId xmlns:p14="http://schemas.microsoft.com/office/powerpoint/2010/main" val="3444799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E3B25-E76A-2746-AF8A-7A94F27B2016}"/>
              </a:ext>
            </a:extLst>
          </p:cNvPr>
          <p:cNvSpPr>
            <a:spLocks noGrp="1"/>
          </p:cNvSpPr>
          <p:nvPr>
            <p:ph type="title"/>
          </p:nvPr>
        </p:nvSpPr>
        <p:spPr/>
        <p:txBody>
          <a:bodyPr/>
          <a:lstStyle/>
          <a:p>
            <a:r>
              <a:rPr lang="en-US" altLang="en-US" dirty="0"/>
              <a:t>Using Arrays</a:t>
            </a:r>
            <a:endParaRPr lang="en-US" dirty="0"/>
          </a:p>
        </p:txBody>
      </p:sp>
      <p:sp>
        <p:nvSpPr>
          <p:cNvPr id="4" name="Slide Number Placeholder 3">
            <a:extLst>
              <a:ext uri="{FF2B5EF4-FFF2-40B4-BE49-F238E27FC236}">
                <a16:creationId xmlns:a16="http://schemas.microsoft.com/office/drawing/2014/main" id="{04A52A7E-7440-174F-B433-975CDA97FBCA}"/>
              </a:ext>
            </a:extLst>
          </p:cNvPr>
          <p:cNvSpPr>
            <a:spLocks noGrp="1"/>
          </p:cNvSpPr>
          <p:nvPr>
            <p:ph type="sldNum" sz="quarter" idx="12"/>
          </p:nvPr>
        </p:nvSpPr>
        <p:spPr/>
        <p:txBody>
          <a:bodyPr/>
          <a:lstStyle/>
          <a:p>
            <a:fld id="{69C66209-D6E2-6B48-AEDC-9F2AF62A252E}" type="slidenum">
              <a:rPr lang="en-US" smtClean="0"/>
              <a:t>27</a:t>
            </a:fld>
            <a:endParaRPr lang="en-US"/>
          </a:p>
        </p:txBody>
      </p:sp>
      <p:sp>
        <p:nvSpPr>
          <p:cNvPr id="6" name="Rectangle 3">
            <a:extLst>
              <a:ext uri="{FF2B5EF4-FFF2-40B4-BE49-F238E27FC236}">
                <a16:creationId xmlns:a16="http://schemas.microsoft.com/office/drawing/2014/main" id="{D76E3460-0AEF-CF44-A812-19EF3317AA98}"/>
              </a:ext>
            </a:extLst>
          </p:cNvPr>
          <p:cNvSpPr txBox="1">
            <a:spLocks noChangeArrowheads="1"/>
          </p:cNvSpPr>
          <p:nvPr/>
        </p:nvSpPr>
        <p:spPr>
          <a:xfrm>
            <a:off x="6445513" y="1690688"/>
            <a:ext cx="5497443" cy="1738312"/>
          </a:xfrm>
          <a:prstGeom prst="rect">
            <a:avLst/>
          </a:prstGeom>
          <a:no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en-US" dirty="0"/>
              <a:t>You can easily visit each element in an array, checking and updating a variable holding the current maximum.</a:t>
            </a:r>
          </a:p>
        </p:txBody>
      </p:sp>
      <p:pic>
        <p:nvPicPr>
          <p:cNvPr id="7" name="Picture 9" descr="ch06-fig-02-001-">
            <a:extLst>
              <a:ext uri="{FF2B5EF4-FFF2-40B4-BE49-F238E27FC236}">
                <a16:creationId xmlns:a16="http://schemas.microsoft.com/office/drawing/2014/main" id="{FFCACD9B-6679-0946-A71C-8BE8223650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9333" y="1784359"/>
            <a:ext cx="3281362" cy="4284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Box 5">
            <a:extLst>
              <a:ext uri="{FF2B5EF4-FFF2-40B4-BE49-F238E27FC236}">
                <a16:creationId xmlns:a16="http://schemas.microsoft.com/office/drawing/2014/main" id="{3FD74AAD-B9A3-1645-A419-6A193C036DC5}"/>
              </a:ext>
            </a:extLst>
          </p:cNvPr>
          <p:cNvSpPr txBox="1">
            <a:spLocks noChangeArrowheads="1"/>
          </p:cNvSpPr>
          <p:nvPr/>
        </p:nvSpPr>
        <p:spPr bwMode="auto">
          <a:xfrm>
            <a:off x="5796932" y="3595886"/>
            <a:ext cx="396875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600" b="1">
                <a:solidFill>
                  <a:schemeClr val="tx1"/>
                </a:solidFill>
                <a:latin typeface="Courier New" panose="02070309020205020404" pitchFamily="49" charset="0"/>
                <a:ea typeface="MS PGothic" panose="020B0600070205080204" pitchFamily="34" charset="-128"/>
              </a:defRPr>
            </a:lvl1pPr>
            <a:lvl2pPr marL="37931725" indent="-37474525" eaLnBrk="0" hangingPunct="0">
              <a:defRPr sz="2600" b="1">
                <a:solidFill>
                  <a:schemeClr val="tx1"/>
                </a:solidFill>
                <a:latin typeface="Courier New" panose="02070309020205020404" pitchFamily="49" charset="0"/>
                <a:ea typeface="MS PGothic" panose="020B0600070205080204" pitchFamily="34" charset="-128"/>
              </a:defRPr>
            </a:lvl2pPr>
            <a:lvl3pPr eaLnBrk="0" hangingPunct="0">
              <a:defRPr sz="2600" b="1">
                <a:solidFill>
                  <a:schemeClr val="tx1"/>
                </a:solidFill>
                <a:latin typeface="Courier New" panose="02070309020205020404" pitchFamily="49" charset="0"/>
                <a:ea typeface="MS PGothic" panose="020B0600070205080204" pitchFamily="34" charset="-128"/>
              </a:defRPr>
            </a:lvl3pPr>
            <a:lvl4pPr eaLnBrk="0" hangingPunct="0">
              <a:defRPr sz="2600" b="1">
                <a:solidFill>
                  <a:schemeClr val="tx1"/>
                </a:solidFill>
                <a:latin typeface="Courier New" panose="02070309020205020404" pitchFamily="49" charset="0"/>
                <a:ea typeface="MS PGothic" panose="020B0600070205080204" pitchFamily="34" charset="-128"/>
              </a:defRPr>
            </a:lvl4pPr>
            <a:lvl5pPr eaLnBrk="0" hangingPunct="0">
              <a:defRPr sz="2600" b="1">
                <a:solidFill>
                  <a:schemeClr val="tx1"/>
                </a:solidFill>
                <a:latin typeface="Courier New" panose="02070309020205020404" pitchFamily="49" charset="0"/>
                <a:ea typeface="MS PGothic" panose="020B0600070205080204" pitchFamily="34" charset="-128"/>
              </a:defRPr>
            </a:lvl5pPr>
            <a:lvl6pPr marL="457200" eaLnBrk="0" fontAlgn="base" hangingPunct="0">
              <a:lnSpc>
                <a:spcPct val="80000"/>
              </a:lnSpc>
              <a:spcBef>
                <a:spcPct val="20000"/>
              </a:spcBef>
              <a:spcAft>
                <a:spcPct val="0"/>
              </a:spcAft>
              <a:defRPr sz="2600" b="1">
                <a:solidFill>
                  <a:schemeClr val="tx1"/>
                </a:solidFill>
                <a:latin typeface="Courier New" panose="02070309020205020404" pitchFamily="49" charset="0"/>
                <a:ea typeface="MS PGothic" panose="020B0600070205080204" pitchFamily="34" charset="-128"/>
              </a:defRPr>
            </a:lvl6pPr>
            <a:lvl7pPr marL="914400" eaLnBrk="0" fontAlgn="base" hangingPunct="0">
              <a:lnSpc>
                <a:spcPct val="80000"/>
              </a:lnSpc>
              <a:spcBef>
                <a:spcPct val="20000"/>
              </a:spcBef>
              <a:spcAft>
                <a:spcPct val="0"/>
              </a:spcAft>
              <a:defRPr sz="2600" b="1">
                <a:solidFill>
                  <a:schemeClr val="tx1"/>
                </a:solidFill>
                <a:latin typeface="Courier New" panose="02070309020205020404" pitchFamily="49" charset="0"/>
                <a:ea typeface="MS PGothic" panose="020B0600070205080204" pitchFamily="34" charset="-128"/>
              </a:defRPr>
            </a:lvl7pPr>
            <a:lvl8pPr marL="1371600" eaLnBrk="0" fontAlgn="base" hangingPunct="0">
              <a:lnSpc>
                <a:spcPct val="80000"/>
              </a:lnSpc>
              <a:spcBef>
                <a:spcPct val="20000"/>
              </a:spcBef>
              <a:spcAft>
                <a:spcPct val="0"/>
              </a:spcAft>
              <a:defRPr sz="2600" b="1">
                <a:solidFill>
                  <a:schemeClr val="tx1"/>
                </a:solidFill>
                <a:latin typeface="Courier New" panose="02070309020205020404" pitchFamily="49" charset="0"/>
                <a:ea typeface="MS PGothic" panose="020B0600070205080204" pitchFamily="34" charset="-128"/>
              </a:defRPr>
            </a:lvl8pPr>
            <a:lvl9pPr marL="1828800" eaLnBrk="0" fontAlgn="base" hangingPunct="0">
              <a:lnSpc>
                <a:spcPct val="80000"/>
              </a:lnSpc>
              <a:spcBef>
                <a:spcPct val="20000"/>
              </a:spcBef>
              <a:spcAft>
                <a:spcPct val="0"/>
              </a:spcAft>
              <a:defRPr sz="2600" b="1">
                <a:solidFill>
                  <a:schemeClr val="tx1"/>
                </a:solidFill>
                <a:latin typeface="Courier New" panose="02070309020205020404" pitchFamily="49" charset="0"/>
                <a:ea typeface="MS PGothic" panose="020B0600070205080204" pitchFamily="34" charset="-128"/>
              </a:defRPr>
            </a:lvl9pPr>
          </a:lstStyle>
          <a:p>
            <a:pPr algn="l" eaLnBrk="1" hangingPunct="1">
              <a:spcBef>
                <a:spcPct val="50000"/>
              </a:spcBef>
            </a:pPr>
            <a:r>
              <a:rPr lang="en-US" altLang="en-US" sz="2400" b="0" dirty="0">
                <a:latin typeface="+mn-lt"/>
              </a:rPr>
              <a:t>Or this one?</a:t>
            </a:r>
          </a:p>
        </p:txBody>
      </p:sp>
      <p:sp>
        <p:nvSpPr>
          <p:cNvPr id="11" name="Line 6">
            <a:extLst>
              <a:ext uri="{FF2B5EF4-FFF2-40B4-BE49-F238E27FC236}">
                <a16:creationId xmlns:a16="http://schemas.microsoft.com/office/drawing/2014/main" id="{B8BEE22A-A17D-4A48-AF5B-0D01F3F3A1F2}"/>
              </a:ext>
            </a:extLst>
          </p:cNvPr>
          <p:cNvSpPr>
            <a:spLocks noChangeShapeType="1"/>
          </p:cNvSpPr>
          <p:nvPr/>
        </p:nvSpPr>
        <p:spPr bwMode="auto">
          <a:xfrm flipH="1" flipV="1">
            <a:off x="3813716" y="3757960"/>
            <a:ext cx="1983213" cy="29460"/>
          </a:xfrm>
          <a:prstGeom prst="line">
            <a:avLst/>
          </a:prstGeom>
          <a:noFill/>
          <a:ln w="3492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9" name="Google Shape;148;p30">
            <a:extLst>
              <a:ext uri="{FF2B5EF4-FFF2-40B4-BE49-F238E27FC236}">
                <a16:creationId xmlns:a16="http://schemas.microsoft.com/office/drawing/2014/main" id="{113B0FCA-8F86-6945-A5F1-BAA569635151}"/>
              </a:ext>
            </a:extLst>
          </p:cNvPr>
          <p:cNvSpPr txBox="1"/>
          <p:nvPr/>
        </p:nvSpPr>
        <p:spPr>
          <a:xfrm>
            <a:off x="838200" y="6262679"/>
            <a:ext cx="5257800" cy="381000"/>
          </a:xfrm>
          <a:prstGeom prst="rect">
            <a:avLst/>
          </a:prstGeom>
          <a:noFill/>
          <a:ln>
            <a:noFill/>
          </a:ln>
        </p:spPr>
        <p:txBody>
          <a:bodyPr spcFirstLastPara="1" wrap="square" lIns="91425" tIns="45700" rIns="91425" bIns="45700" anchor="t" anchorCtr="0">
            <a:noAutofit/>
          </a:bodyPr>
          <a:lstStyle/>
          <a:p>
            <a:r>
              <a:rPr lang="en-US" sz="1200" i="1" dirty="0">
                <a:solidFill>
                  <a:schemeClr val="dk1"/>
                </a:solidFill>
                <a:latin typeface="Calibri"/>
                <a:ea typeface="Calibri"/>
                <a:cs typeface="Calibri"/>
                <a:sym typeface="Calibri"/>
              </a:rPr>
              <a:t>Brief C++ by </a:t>
            </a:r>
            <a:r>
              <a:rPr lang="en-US" sz="1200" dirty="0">
                <a:solidFill>
                  <a:schemeClr val="dk1"/>
                </a:solidFill>
                <a:latin typeface="Calibri"/>
                <a:ea typeface="Calibri"/>
                <a:cs typeface="Calibri"/>
                <a:sym typeface="Calibri"/>
              </a:rPr>
              <a:t>Cay </a:t>
            </a:r>
            <a:r>
              <a:rPr lang="en-US" sz="1200" dirty="0" err="1">
                <a:solidFill>
                  <a:schemeClr val="dk1"/>
                </a:solidFill>
                <a:latin typeface="Calibri"/>
                <a:ea typeface="Calibri"/>
                <a:cs typeface="Calibri"/>
                <a:sym typeface="Calibri"/>
              </a:rPr>
              <a:t>Horstmann</a:t>
            </a:r>
            <a:endParaRPr sz="1200" dirty="0">
              <a:solidFill>
                <a:schemeClr val="dk1"/>
              </a:solidFill>
              <a:latin typeface="Calibri"/>
              <a:ea typeface="Calibri"/>
              <a:cs typeface="Calibri"/>
              <a:sym typeface="Calibri"/>
            </a:endParaRPr>
          </a:p>
          <a:p>
            <a:r>
              <a:rPr lang="en-US" sz="1200" dirty="0">
                <a:solidFill>
                  <a:schemeClr val="dk1"/>
                </a:solidFill>
                <a:latin typeface="Calibri"/>
                <a:ea typeface="Calibri"/>
                <a:cs typeface="Calibri"/>
                <a:sym typeface="Calibri"/>
              </a:rPr>
              <a:t>Copyright © 2017 by John Wiley &amp; Sons. All rights reserved</a:t>
            </a:r>
            <a:endParaRPr dirty="0"/>
          </a:p>
        </p:txBody>
      </p:sp>
    </p:spTree>
    <p:extLst>
      <p:ext uri="{BB962C8B-B14F-4D97-AF65-F5344CB8AC3E}">
        <p14:creationId xmlns:p14="http://schemas.microsoft.com/office/powerpoint/2010/main" val="4193405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E3B25-E76A-2746-AF8A-7A94F27B2016}"/>
              </a:ext>
            </a:extLst>
          </p:cNvPr>
          <p:cNvSpPr>
            <a:spLocks noGrp="1"/>
          </p:cNvSpPr>
          <p:nvPr>
            <p:ph type="title"/>
          </p:nvPr>
        </p:nvSpPr>
        <p:spPr/>
        <p:txBody>
          <a:bodyPr/>
          <a:lstStyle/>
          <a:p>
            <a:r>
              <a:rPr lang="en-US" altLang="en-US" dirty="0"/>
              <a:t>Using Arrays</a:t>
            </a:r>
            <a:endParaRPr lang="en-US" dirty="0"/>
          </a:p>
        </p:txBody>
      </p:sp>
      <p:sp>
        <p:nvSpPr>
          <p:cNvPr id="4" name="Slide Number Placeholder 3">
            <a:extLst>
              <a:ext uri="{FF2B5EF4-FFF2-40B4-BE49-F238E27FC236}">
                <a16:creationId xmlns:a16="http://schemas.microsoft.com/office/drawing/2014/main" id="{04A52A7E-7440-174F-B433-975CDA97FBCA}"/>
              </a:ext>
            </a:extLst>
          </p:cNvPr>
          <p:cNvSpPr>
            <a:spLocks noGrp="1"/>
          </p:cNvSpPr>
          <p:nvPr>
            <p:ph type="sldNum" sz="quarter" idx="12"/>
          </p:nvPr>
        </p:nvSpPr>
        <p:spPr/>
        <p:txBody>
          <a:bodyPr/>
          <a:lstStyle/>
          <a:p>
            <a:fld id="{69C66209-D6E2-6B48-AEDC-9F2AF62A252E}" type="slidenum">
              <a:rPr lang="en-US" smtClean="0"/>
              <a:t>28</a:t>
            </a:fld>
            <a:endParaRPr lang="en-US"/>
          </a:p>
        </p:txBody>
      </p:sp>
      <p:sp>
        <p:nvSpPr>
          <p:cNvPr id="6" name="Rectangle 3">
            <a:extLst>
              <a:ext uri="{FF2B5EF4-FFF2-40B4-BE49-F238E27FC236}">
                <a16:creationId xmlns:a16="http://schemas.microsoft.com/office/drawing/2014/main" id="{D76E3460-0AEF-CF44-A812-19EF3317AA98}"/>
              </a:ext>
            </a:extLst>
          </p:cNvPr>
          <p:cNvSpPr txBox="1">
            <a:spLocks noChangeArrowheads="1"/>
          </p:cNvSpPr>
          <p:nvPr/>
        </p:nvSpPr>
        <p:spPr>
          <a:xfrm>
            <a:off x="6445513" y="1690688"/>
            <a:ext cx="5497443" cy="1738312"/>
          </a:xfrm>
          <a:prstGeom prst="rect">
            <a:avLst/>
          </a:prstGeom>
          <a:no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en-US" dirty="0"/>
              <a:t>You can easily visit each element in an array, checking and updating a variable holding the current maximum.</a:t>
            </a:r>
          </a:p>
        </p:txBody>
      </p:sp>
      <p:pic>
        <p:nvPicPr>
          <p:cNvPr id="7" name="Picture 9" descr="ch06-fig-02-001-">
            <a:extLst>
              <a:ext uri="{FF2B5EF4-FFF2-40B4-BE49-F238E27FC236}">
                <a16:creationId xmlns:a16="http://schemas.microsoft.com/office/drawing/2014/main" id="{FFCACD9B-6679-0946-A71C-8BE8223650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9333" y="1784359"/>
            <a:ext cx="3281362" cy="4284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Box 5">
            <a:extLst>
              <a:ext uri="{FF2B5EF4-FFF2-40B4-BE49-F238E27FC236}">
                <a16:creationId xmlns:a16="http://schemas.microsoft.com/office/drawing/2014/main" id="{3FD74AAD-B9A3-1645-A419-6A193C036DC5}"/>
              </a:ext>
            </a:extLst>
          </p:cNvPr>
          <p:cNvSpPr txBox="1">
            <a:spLocks noChangeArrowheads="1"/>
          </p:cNvSpPr>
          <p:nvPr/>
        </p:nvSpPr>
        <p:spPr bwMode="auto">
          <a:xfrm>
            <a:off x="5796932" y="3595886"/>
            <a:ext cx="396875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600" b="1">
                <a:solidFill>
                  <a:schemeClr val="tx1"/>
                </a:solidFill>
                <a:latin typeface="Courier New" panose="02070309020205020404" pitchFamily="49" charset="0"/>
                <a:ea typeface="MS PGothic" panose="020B0600070205080204" pitchFamily="34" charset="-128"/>
              </a:defRPr>
            </a:lvl1pPr>
            <a:lvl2pPr marL="37931725" indent="-37474525" eaLnBrk="0" hangingPunct="0">
              <a:defRPr sz="2600" b="1">
                <a:solidFill>
                  <a:schemeClr val="tx1"/>
                </a:solidFill>
                <a:latin typeface="Courier New" panose="02070309020205020404" pitchFamily="49" charset="0"/>
                <a:ea typeface="MS PGothic" panose="020B0600070205080204" pitchFamily="34" charset="-128"/>
              </a:defRPr>
            </a:lvl2pPr>
            <a:lvl3pPr eaLnBrk="0" hangingPunct="0">
              <a:defRPr sz="2600" b="1">
                <a:solidFill>
                  <a:schemeClr val="tx1"/>
                </a:solidFill>
                <a:latin typeface="Courier New" panose="02070309020205020404" pitchFamily="49" charset="0"/>
                <a:ea typeface="MS PGothic" panose="020B0600070205080204" pitchFamily="34" charset="-128"/>
              </a:defRPr>
            </a:lvl3pPr>
            <a:lvl4pPr eaLnBrk="0" hangingPunct="0">
              <a:defRPr sz="2600" b="1">
                <a:solidFill>
                  <a:schemeClr val="tx1"/>
                </a:solidFill>
                <a:latin typeface="Courier New" panose="02070309020205020404" pitchFamily="49" charset="0"/>
                <a:ea typeface="MS PGothic" panose="020B0600070205080204" pitchFamily="34" charset="-128"/>
              </a:defRPr>
            </a:lvl4pPr>
            <a:lvl5pPr eaLnBrk="0" hangingPunct="0">
              <a:defRPr sz="2600" b="1">
                <a:solidFill>
                  <a:schemeClr val="tx1"/>
                </a:solidFill>
                <a:latin typeface="Courier New" panose="02070309020205020404" pitchFamily="49" charset="0"/>
                <a:ea typeface="MS PGothic" panose="020B0600070205080204" pitchFamily="34" charset="-128"/>
              </a:defRPr>
            </a:lvl5pPr>
            <a:lvl6pPr marL="457200" eaLnBrk="0" fontAlgn="base" hangingPunct="0">
              <a:lnSpc>
                <a:spcPct val="80000"/>
              </a:lnSpc>
              <a:spcBef>
                <a:spcPct val="20000"/>
              </a:spcBef>
              <a:spcAft>
                <a:spcPct val="0"/>
              </a:spcAft>
              <a:defRPr sz="2600" b="1">
                <a:solidFill>
                  <a:schemeClr val="tx1"/>
                </a:solidFill>
                <a:latin typeface="Courier New" panose="02070309020205020404" pitchFamily="49" charset="0"/>
                <a:ea typeface="MS PGothic" panose="020B0600070205080204" pitchFamily="34" charset="-128"/>
              </a:defRPr>
            </a:lvl6pPr>
            <a:lvl7pPr marL="914400" eaLnBrk="0" fontAlgn="base" hangingPunct="0">
              <a:lnSpc>
                <a:spcPct val="80000"/>
              </a:lnSpc>
              <a:spcBef>
                <a:spcPct val="20000"/>
              </a:spcBef>
              <a:spcAft>
                <a:spcPct val="0"/>
              </a:spcAft>
              <a:defRPr sz="2600" b="1">
                <a:solidFill>
                  <a:schemeClr val="tx1"/>
                </a:solidFill>
                <a:latin typeface="Courier New" panose="02070309020205020404" pitchFamily="49" charset="0"/>
                <a:ea typeface="MS PGothic" panose="020B0600070205080204" pitchFamily="34" charset="-128"/>
              </a:defRPr>
            </a:lvl7pPr>
            <a:lvl8pPr marL="1371600" eaLnBrk="0" fontAlgn="base" hangingPunct="0">
              <a:lnSpc>
                <a:spcPct val="80000"/>
              </a:lnSpc>
              <a:spcBef>
                <a:spcPct val="20000"/>
              </a:spcBef>
              <a:spcAft>
                <a:spcPct val="0"/>
              </a:spcAft>
              <a:defRPr sz="2600" b="1">
                <a:solidFill>
                  <a:schemeClr val="tx1"/>
                </a:solidFill>
                <a:latin typeface="Courier New" panose="02070309020205020404" pitchFamily="49" charset="0"/>
                <a:ea typeface="MS PGothic" panose="020B0600070205080204" pitchFamily="34" charset="-128"/>
              </a:defRPr>
            </a:lvl8pPr>
            <a:lvl9pPr marL="1828800" eaLnBrk="0" fontAlgn="base" hangingPunct="0">
              <a:lnSpc>
                <a:spcPct val="80000"/>
              </a:lnSpc>
              <a:spcBef>
                <a:spcPct val="20000"/>
              </a:spcBef>
              <a:spcAft>
                <a:spcPct val="0"/>
              </a:spcAft>
              <a:defRPr sz="2600" b="1">
                <a:solidFill>
                  <a:schemeClr val="tx1"/>
                </a:solidFill>
                <a:latin typeface="Courier New" panose="02070309020205020404" pitchFamily="49" charset="0"/>
                <a:ea typeface="MS PGothic" panose="020B0600070205080204" pitchFamily="34" charset="-128"/>
              </a:defRPr>
            </a:lvl9pPr>
          </a:lstStyle>
          <a:p>
            <a:pPr algn="l" eaLnBrk="1" hangingPunct="1">
              <a:spcBef>
                <a:spcPct val="50000"/>
              </a:spcBef>
            </a:pPr>
            <a:r>
              <a:rPr lang="en-US" altLang="en-US" sz="2400" b="0" dirty="0">
                <a:latin typeface="+mn-lt"/>
              </a:rPr>
              <a:t>How about here?</a:t>
            </a:r>
          </a:p>
        </p:txBody>
      </p:sp>
      <p:sp>
        <p:nvSpPr>
          <p:cNvPr id="11" name="Line 6">
            <a:extLst>
              <a:ext uri="{FF2B5EF4-FFF2-40B4-BE49-F238E27FC236}">
                <a16:creationId xmlns:a16="http://schemas.microsoft.com/office/drawing/2014/main" id="{B8BEE22A-A17D-4A48-AF5B-0D01F3F3A1F2}"/>
              </a:ext>
            </a:extLst>
          </p:cNvPr>
          <p:cNvSpPr>
            <a:spLocks noChangeShapeType="1"/>
          </p:cNvSpPr>
          <p:nvPr/>
        </p:nvSpPr>
        <p:spPr bwMode="auto">
          <a:xfrm flipH="1">
            <a:off x="3791414" y="3895816"/>
            <a:ext cx="2005517" cy="272604"/>
          </a:xfrm>
          <a:prstGeom prst="line">
            <a:avLst/>
          </a:prstGeom>
          <a:noFill/>
          <a:ln w="3492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9" name="Google Shape;148;p30">
            <a:extLst>
              <a:ext uri="{FF2B5EF4-FFF2-40B4-BE49-F238E27FC236}">
                <a16:creationId xmlns:a16="http://schemas.microsoft.com/office/drawing/2014/main" id="{6BA9E3AA-0C22-E34C-B3C7-D19464B34DB3}"/>
              </a:ext>
            </a:extLst>
          </p:cNvPr>
          <p:cNvSpPr txBox="1"/>
          <p:nvPr/>
        </p:nvSpPr>
        <p:spPr>
          <a:xfrm>
            <a:off x="838200" y="6262679"/>
            <a:ext cx="5257800" cy="381000"/>
          </a:xfrm>
          <a:prstGeom prst="rect">
            <a:avLst/>
          </a:prstGeom>
          <a:noFill/>
          <a:ln>
            <a:noFill/>
          </a:ln>
        </p:spPr>
        <p:txBody>
          <a:bodyPr spcFirstLastPara="1" wrap="square" lIns="91425" tIns="45700" rIns="91425" bIns="45700" anchor="t" anchorCtr="0">
            <a:noAutofit/>
          </a:bodyPr>
          <a:lstStyle/>
          <a:p>
            <a:r>
              <a:rPr lang="en-US" sz="1200" i="1" dirty="0">
                <a:solidFill>
                  <a:schemeClr val="dk1"/>
                </a:solidFill>
                <a:latin typeface="Calibri"/>
                <a:ea typeface="Calibri"/>
                <a:cs typeface="Calibri"/>
                <a:sym typeface="Calibri"/>
              </a:rPr>
              <a:t>Brief C++ by </a:t>
            </a:r>
            <a:r>
              <a:rPr lang="en-US" sz="1200" dirty="0">
                <a:solidFill>
                  <a:schemeClr val="dk1"/>
                </a:solidFill>
                <a:latin typeface="Calibri"/>
                <a:ea typeface="Calibri"/>
                <a:cs typeface="Calibri"/>
                <a:sym typeface="Calibri"/>
              </a:rPr>
              <a:t>Cay </a:t>
            </a:r>
            <a:r>
              <a:rPr lang="en-US" sz="1200" dirty="0" err="1">
                <a:solidFill>
                  <a:schemeClr val="dk1"/>
                </a:solidFill>
                <a:latin typeface="Calibri"/>
                <a:ea typeface="Calibri"/>
                <a:cs typeface="Calibri"/>
                <a:sym typeface="Calibri"/>
              </a:rPr>
              <a:t>Horstmann</a:t>
            </a:r>
            <a:endParaRPr sz="1200" dirty="0">
              <a:solidFill>
                <a:schemeClr val="dk1"/>
              </a:solidFill>
              <a:latin typeface="Calibri"/>
              <a:ea typeface="Calibri"/>
              <a:cs typeface="Calibri"/>
              <a:sym typeface="Calibri"/>
            </a:endParaRPr>
          </a:p>
          <a:p>
            <a:r>
              <a:rPr lang="en-US" sz="1200" dirty="0">
                <a:solidFill>
                  <a:schemeClr val="dk1"/>
                </a:solidFill>
                <a:latin typeface="Calibri"/>
                <a:ea typeface="Calibri"/>
                <a:cs typeface="Calibri"/>
                <a:sym typeface="Calibri"/>
              </a:rPr>
              <a:t>Copyright © 2017 by John Wiley &amp; Sons. All rights reserved</a:t>
            </a:r>
            <a:endParaRPr dirty="0"/>
          </a:p>
        </p:txBody>
      </p:sp>
    </p:spTree>
    <p:extLst>
      <p:ext uri="{BB962C8B-B14F-4D97-AF65-F5344CB8AC3E}">
        <p14:creationId xmlns:p14="http://schemas.microsoft.com/office/powerpoint/2010/main" val="3303440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E3B25-E76A-2746-AF8A-7A94F27B2016}"/>
              </a:ext>
            </a:extLst>
          </p:cNvPr>
          <p:cNvSpPr>
            <a:spLocks noGrp="1"/>
          </p:cNvSpPr>
          <p:nvPr>
            <p:ph type="title"/>
          </p:nvPr>
        </p:nvSpPr>
        <p:spPr/>
        <p:txBody>
          <a:bodyPr/>
          <a:lstStyle/>
          <a:p>
            <a:r>
              <a:rPr lang="en-US" altLang="en-US" dirty="0"/>
              <a:t>Using Arrays</a:t>
            </a:r>
            <a:endParaRPr lang="en-US" dirty="0"/>
          </a:p>
        </p:txBody>
      </p:sp>
      <p:sp>
        <p:nvSpPr>
          <p:cNvPr id="4" name="Slide Number Placeholder 3">
            <a:extLst>
              <a:ext uri="{FF2B5EF4-FFF2-40B4-BE49-F238E27FC236}">
                <a16:creationId xmlns:a16="http://schemas.microsoft.com/office/drawing/2014/main" id="{04A52A7E-7440-174F-B433-975CDA97FBCA}"/>
              </a:ext>
            </a:extLst>
          </p:cNvPr>
          <p:cNvSpPr>
            <a:spLocks noGrp="1"/>
          </p:cNvSpPr>
          <p:nvPr>
            <p:ph type="sldNum" sz="quarter" idx="12"/>
          </p:nvPr>
        </p:nvSpPr>
        <p:spPr/>
        <p:txBody>
          <a:bodyPr/>
          <a:lstStyle/>
          <a:p>
            <a:fld id="{69C66209-D6E2-6B48-AEDC-9F2AF62A252E}" type="slidenum">
              <a:rPr lang="en-US" smtClean="0"/>
              <a:t>29</a:t>
            </a:fld>
            <a:endParaRPr lang="en-US"/>
          </a:p>
        </p:txBody>
      </p:sp>
      <p:sp>
        <p:nvSpPr>
          <p:cNvPr id="6" name="Rectangle 3">
            <a:extLst>
              <a:ext uri="{FF2B5EF4-FFF2-40B4-BE49-F238E27FC236}">
                <a16:creationId xmlns:a16="http://schemas.microsoft.com/office/drawing/2014/main" id="{D76E3460-0AEF-CF44-A812-19EF3317AA98}"/>
              </a:ext>
            </a:extLst>
          </p:cNvPr>
          <p:cNvSpPr txBox="1">
            <a:spLocks noChangeArrowheads="1"/>
          </p:cNvSpPr>
          <p:nvPr/>
        </p:nvSpPr>
        <p:spPr>
          <a:xfrm>
            <a:off x="6445513" y="1690688"/>
            <a:ext cx="5497443" cy="1738312"/>
          </a:xfrm>
          <a:prstGeom prst="rect">
            <a:avLst/>
          </a:prstGeom>
          <a:no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en-US" dirty="0"/>
              <a:t>You can easily visit each element in an array, checking and updating a variable holding the current maximum.</a:t>
            </a:r>
          </a:p>
        </p:txBody>
      </p:sp>
      <p:pic>
        <p:nvPicPr>
          <p:cNvPr id="7" name="Picture 9" descr="ch06-fig-02-001-">
            <a:extLst>
              <a:ext uri="{FF2B5EF4-FFF2-40B4-BE49-F238E27FC236}">
                <a16:creationId xmlns:a16="http://schemas.microsoft.com/office/drawing/2014/main" id="{FFCACD9B-6679-0946-A71C-8BE8223650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9333" y="1784359"/>
            <a:ext cx="3281362" cy="4284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Box 5">
            <a:extLst>
              <a:ext uri="{FF2B5EF4-FFF2-40B4-BE49-F238E27FC236}">
                <a16:creationId xmlns:a16="http://schemas.microsoft.com/office/drawing/2014/main" id="{3FD74AAD-B9A3-1645-A419-6A193C036DC5}"/>
              </a:ext>
            </a:extLst>
          </p:cNvPr>
          <p:cNvSpPr txBox="1">
            <a:spLocks noChangeArrowheads="1"/>
          </p:cNvSpPr>
          <p:nvPr/>
        </p:nvSpPr>
        <p:spPr bwMode="auto">
          <a:xfrm>
            <a:off x="5796932" y="3595886"/>
            <a:ext cx="396875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600" b="1">
                <a:solidFill>
                  <a:schemeClr val="tx1"/>
                </a:solidFill>
                <a:latin typeface="Courier New" panose="02070309020205020404" pitchFamily="49" charset="0"/>
                <a:ea typeface="MS PGothic" panose="020B0600070205080204" pitchFamily="34" charset="-128"/>
              </a:defRPr>
            </a:lvl1pPr>
            <a:lvl2pPr marL="37931725" indent="-37474525" eaLnBrk="0" hangingPunct="0">
              <a:defRPr sz="2600" b="1">
                <a:solidFill>
                  <a:schemeClr val="tx1"/>
                </a:solidFill>
                <a:latin typeface="Courier New" panose="02070309020205020404" pitchFamily="49" charset="0"/>
                <a:ea typeface="MS PGothic" panose="020B0600070205080204" pitchFamily="34" charset="-128"/>
              </a:defRPr>
            </a:lvl2pPr>
            <a:lvl3pPr eaLnBrk="0" hangingPunct="0">
              <a:defRPr sz="2600" b="1">
                <a:solidFill>
                  <a:schemeClr val="tx1"/>
                </a:solidFill>
                <a:latin typeface="Courier New" panose="02070309020205020404" pitchFamily="49" charset="0"/>
                <a:ea typeface="MS PGothic" panose="020B0600070205080204" pitchFamily="34" charset="-128"/>
              </a:defRPr>
            </a:lvl3pPr>
            <a:lvl4pPr eaLnBrk="0" hangingPunct="0">
              <a:defRPr sz="2600" b="1">
                <a:solidFill>
                  <a:schemeClr val="tx1"/>
                </a:solidFill>
                <a:latin typeface="Courier New" panose="02070309020205020404" pitchFamily="49" charset="0"/>
                <a:ea typeface="MS PGothic" panose="020B0600070205080204" pitchFamily="34" charset="-128"/>
              </a:defRPr>
            </a:lvl4pPr>
            <a:lvl5pPr eaLnBrk="0" hangingPunct="0">
              <a:defRPr sz="2600" b="1">
                <a:solidFill>
                  <a:schemeClr val="tx1"/>
                </a:solidFill>
                <a:latin typeface="Courier New" panose="02070309020205020404" pitchFamily="49" charset="0"/>
                <a:ea typeface="MS PGothic" panose="020B0600070205080204" pitchFamily="34" charset="-128"/>
              </a:defRPr>
            </a:lvl5pPr>
            <a:lvl6pPr marL="457200" eaLnBrk="0" fontAlgn="base" hangingPunct="0">
              <a:lnSpc>
                <a:spcPct val="80000"/>
              </a:lnSpc>
              <a:spcBef>
                <a:spcPct val="20000"/>
              </a:spcBef>
              <a:spcAft>
                <a:spcPct val="0"/>
              </a:spcAft>
              <a:defRPr sz="2600" b="1">
                <a:solidFill>
                  <a:schemeClr val="tx1"/>
                </a:solidFill>
                <a:latin typeface="Courier New" panose="02070309020205020404" pitchFamily="49" charset="0"/>
                <a:ea typeface="MS PGothic" panose="020B0600070205080204" pitchFamily="34" charset="-128"/>
              </a:defRPr>
            </a:lvl6pPr>
            <a:lvl7pPr marL="914400" eaLnBrk="0" fontAlgn="base" hangingPunct="0">
              <a:lnSpc>
                <a:spcPct val="80000"/>
              </a:lnSpc>
              <a:spcBef>
                <a:spcPct val="20000"/>
              </a:spcBef>
              <a:spcAft>
                <a:spcPct val="0"/>
              </a:spcAft>
              <a:defRPr sz="2600" b="1">
                <a:solidFill>
                  <a:schemeClr val="tx1"/>
                </a:solidFill>
                <a:latin typeface="Courier New" panose="02070309020205020404" pitchFamily="49" charset="0"/>
                <a:ea typeface="MS PGothic" panose="020B0600070205080204" pitchFamily="34" charset="-128"/>
              </a:defRPr>
            </a:lvl7pPr>
            <a:lvl8pPr marL="1371600" eaLnBrk="0" fontAlgn="base" hangingPunct="0">
              <a:lnSpc>
                <a:spcPct val="80000"/>
              </a:lnSpc>
              <a:spcBef>
                <a:spcPct val="20000"/>
              </a:spcBef>
              <a:spcAft>
                <a:spcPct val="0"/>
              </a:spcAft>
              <a:defRPr sz="2600" b="1">
                <a:solidFill>
                  <a:schemeClr val="tx1"/>
                </a:solidFill>
                <a:latin typeface="Courier New" panose="02070309020205020404" pitchFamily="49" charset="0"/>
                <a:ea typeface="MS PGothic" panose="020B0600070205080204" pitchFamily="34" charset="-128"/>
              </a:defRPr>
            </a:lvl8pPr>
            <a:lvl9pPr marL="1828800" eaLnBrk="0" fontAlgn="base" hangingPunct="0">
              <a:lnSpc>
                <a:spcPct val="80000"/>
              </a:lnSpc>
              <a:spcBef>
                <a:spcPct val="20000"/>
              </a:spcBef>
              <a:spcAft>
                <a:spcPct val="0"/>
              </a:spcAft>
              <a:defRPr sz="2600" b="1">
                <a:solidFill>
                  <a:schemeClr val="tx1"/>
                </a:solidFill>
                <a:latin typeface="Courier New" panose="02070309020205020404" pitchFamily="49" charset="0"/>
                <a:ea typeface="MS PGothic" panose="020B0600070205080204" pitchFamily="34" charset="-128"/>
              </a:defRPr>
            </a:lvl9pPr>
          </a:lstStyle>
          <a:p>
            <a:pPr algn="l" eaLnBrk="1" hangingPunct="1">
              <a:spcBef>
                <a:spcPct val="50000"/>
              </a:spcBef>
            </a:pPr>
            <a:r>
              <a:rPr lang="en-US" altLang="en-US" sz="2400" b="0" dirty="0" err="1">
                <a:latin typeface="+mn-lt"/>
              </a:rPr>
              <a:t>Gotta</a:t>
            </a:r>
            <a:r>
              <a:rPr lang="en-US" altLang="en-US" sz="2400" b="0" dirty="0">
                <a:latin typeface="+mn-lt"/>
              </a:rPr>
              <a:t> check here too!</a:t>
            </a:r>
          </a:p>
        </p:txBody>
      </p:sp>
      <p:sp>
        <p:nvSpPr>
          <p:cNvPr id="11" name="Line 6">
            <a:extLst>
              <a:ext uri="{FF2B5EF4-FFF2-40B4-BE49-F238E27FC236}">
                <a16:creationId xmlns:a16="http://schemas.microsoft.com/office/drawing/2014/main" id="{B8BEE22A-A17D-4A48-AF5B-0D01F3F3A1F2}"/>
              </a:ext>
            </a:extLst>
          </p:cNvPr>
          <p:cNvSpPr>
            <a:spLocks noChangeShapeType="1"/>
          </p:cNvSpPr>
          <p:nvPr/>
        </p:nvSpPr>
        <p:spPr bwMode="auto">
          <a:xfrm flipH="1">
            <a:off x="3791414" y="3895816"/>
            <a:ext cx="2005517" cy="659315"/>
          </a:xfrm>
          <a:prstGeom prst="line">
            <a:avLst/>
          </a:prstGeom>
          <a:noFill/>
          <a:ln w="3492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9" name="Google Shape;148;p30">
            <a:extLst>
              <a:ext uri="{FF2B5EF4-FFF2-40B4-BE49-F238E27FC236}">
                <a16:creationId xmlns:a16="http://schemas.microsoft.com/office/drawing/2014/main" id="{324B515C-9236-914C-AED0-23B2CAA18115}"/>
              </a:ext>
            </a:extLst>
          </p:cNvPr>
          <p:cNvSpPr txBox="1"/>
          <p:nvPr/>
        </p:nvSpPr>
        <p:spPr>
          <a:xfrm>
            <a:off x="838200" y="6262679"/>
            <a:ext cx="5257800" cy="381000"/>
          </a:xfrm>
          <a:prstGeom prst="rect">
            <a:avLst/>
          </a:prstGeom>
          <a:noFill/>
          <a:ln>
            <a:noFill/>
          </a:ln>
        </p:spPr>
        <p:txBody>
          <a:bodyPr spcFirstLastPara="1" wrap="square" lIns="91425" tIns="45700" rIns="91425" bIns="45700" anchor="t" anchorCtr="0">
            <a:noAutofit/>
          </a:bodyPr>
          <a:lstStyle/>
          <a:p>
            <a:r>
              <a:rPr lang="en-US" sz="1200" i="1" dirty="0">
                <a:solidFill>
                  <a:schemeClr val="dk1"/>
                </a:solidFill>
                <a:latin typeface="Calibri"/>
                <a:ea typeface="Calibri"/>
                <a:cs typeface="Calibri"/>
                <a:sym typeface="Calibri"/>
              </a:rPr>
              <a:t>Brief C++ by </a:t>
            </a:r>
            <a:r>
              <a:rPr lang="en-US" sz="1200" dirty="0">
                <a:solidFill>
                  <a:schemeClr val="dk1"/>
                </a:solidFill>
                <a:latin typeface="Calibri"/>
                <a:ea typeface="Calibri"/>
                <a:cs typeface="Calibri"/>
                <a:sym typeface="Calibri"/>
              </a:rPr>
              <a:t>Cay </a:t>
            </a:r>
            <a:r>
              <a:rPr lang="en-US" sz="1200" dirty="0" err="1">
                <a:solidFill>
                  <a:schemeClr val="dk1"/>
                </a:solidFill>
                <a:latin typeface="Calibri"/>
                <a:ea typeface="Calibri"/>
                <a:cs typeface="Calibri"/>
                <a:sym typeface="Calibri"/>
              </a:rPr>
              <a:t>Horstmann</a:t>
            </a:r>
            <a:endParaRPr sz="1200" dirty="0">
              <a:solidFill>
                <a:schemeClr val="dk1"/>
              </a:solidFill>
              <a:latin typeface="Calibri"/>
              <a:ea typeface="Calibri"/>
              <a:cs typeface="Calibri"/>
              <a:sym typeface="Calibri"/>
            </a:endParaRPr>
          </a:p>
          <a:p>
            <a:r>
              <a:rPr lang="en-US" sz="1200" dirty="0">
                <a:solidFill>
                  <a:schemeClr val="dk1"/>
                </a:solidFill>
                <a:latin typeface="Calibri"/>
                <a:ea typeface="Calibri"/>
                <a:cs typeface="Calibri"/>
                <a:sym typeface="Calibri"/>
              </a:rPr>
              <a:t>Copyright © 2017 by John Wiley &amp; Sons. All rights reserved</a:t>
            </a:r>
            <a:endParaRPr dirty="0"/>
          </a:p>
        </p:txBody>
      </p:sp>
    </p:spTree>
    <p:extLst>
      <p:ext uri="{BB962C8B-B14F-4D97-AF65-F5344CB8AC3E}">
        <p14:creationId xmlns:p14="http://schemas.microsoft.com/office/powerpoint/2010/main" val="3160099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5D52B-DEB7-964F-BC1E-ED27645D77F7}"/>
              </a:ext>
            </a:extLst>
          </p:cNvPr>
          <p:cNvSpPr>
            <a:spLocks noGrp="1"/>
          </p:cNvSpPr>
          <p:nvPr>
            <p:ph type="ctrTitle"/>
          </p:nvPr>
        </p:nvSpPr>
        <p:spPr>
          <a:xfrm>
            <a:off x="3147059" y="2773849"/>
            <a:ext cx="5897881" cy="1310302"/>
          </a:xfrm>
        </p:spPr>
        <p:txBody>
          <a:bodyPr anchor="ctr">
            <a:normAutofit/>
          </a:bodyPr>
          <a:lstStyle/>
          <a:p>
            <a:r>
              <a:rPr lang="en-US" dirty="0"/>
              <a:t>Arrays</a:t>
            </a:r>
          </a:p>
        </p:txBody>
      </p:sp>
      <p:sp>
        <p:nvSpPr>
          <p:cNvPr id="4" name="Slide Number Placeholder 3">
            <a:extLst>
              <a:ext uri="{FF2B5EF4-FFF2-40B4-BE49-F238E27FC236}">
                <a16:creationId xmlns:a16="http://schemas.microsoft.com/office/drawing/2014/main" id="{6F1EE3B1-6C6B-B24E-878D-7CDABDB4A35B}"/>
              </a:ext>
            </a:extLst>
          </p:cNvPr>
          <p:cNvSpPr>
            <a:spLocks noGrp="1"/>
          </p:cNvSpPr>
          <p:nvPr>
            <p:ph type="sldNum" sz="quarter" idx="12"/>
          </p:nvPr>
        </p:nvSpPr>
        <p:spPr/>
        <p:txBody>
          <a:bodyPr/>
          <a:lstStyle/>
          <a:p>
            <a:fld id="{69C66209-D6E2-6B48-AEDC-9F2AF62A252E}" type="slidenum">
              <a:rPr lang="en-US" smtClean="0"/>
              <a:t>3</a:t>
            </a:fld>
            <a:endParaRPr lang="en-US"/>
          </a:p>
        </p:txBody>
      </p:sp>
    </p:spTree>
    <p:extLst>
      <p:ext uri="{BB962C8B-B14F-4D97-AF65-F5344CB8AC3E}">
        <p14:creationId xmlns:p14="http://schemas.microsoft.com/office/powerpoint/2010/main" val="12848103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E3B25-E76A-2746-AF8A-7A94F27B2016}"/>
              </a:ext>
            </a:extLst>
          </p:cNvPr>
          <p:cNvSpPr>
            <a:spLocks noGrp="1"/>
          </p:cNvSpPr>
          <p:nvPr>
            <p:ph type="title"/>
          </p:nvPr>
        </p:nvSpPr>
        <p:spPr/>
        <p:txBody>
          <a:bodyPr/>
          <a:lstStyle/>
          <a:p>
            <a:r>
              <a:rPr lang="en-US" altLang="en-US" dirty="0"/>
              <a:t>Using Arrays</a:t>
            </a:r>
            <a:endParaRPr lang="en-US" dirty="0"/>
          </a:p>
        </p:txBody>
      </p:sp>
      <p:sp>
        <p:nvSpPr>
          <p:cNvPr id="4" name="Slide Number Placeholder 3">
            <a:extLst>
              <a:ext uri="{FF2B5EF4-FFF2-40B4-BE49-F238E27FC236}">
                <a16:creationId xmlns:a16="http://schemas.microsoft.com/office/drawing/2014/main" id="{04A52A7E-7440-174F-B433-975CDA97FBCA}"/>
              </a:ext>
            </a:extLst>
          </p:cNvPr>
          <p:cNvSpPr>
            <a:spLocks noGrp="1"/>
          </p:cNvSpPr>
          <p:nvPr>
            <p:ph type="sldNum" sz="quarter" idx="12"/>
          </p:nvPr>
        </p:nvSpPr>
        <p:spPr/>
        <p:txBody>
          <a:bodyPr/>
          <a:lstStyle/>
          <a:p>
            <a:fld id="{69C66209-D6E2-6B48-AEDC-9F2AF62A252E}" type="slidenum">
              <a:rPr lang="en-US" smtClean="0"/>
              <a:t>30</a:t>
            </a:fld>
            <a:endParaRPr lang="en-US"/>
          </a:p>
        </p:txBody>
      </p:sp>
      <p:sp>
        <p:nvSpPr>
          <p:cNvPr id="6" name="Rectangle 3">
            <a:extLst>
              <a:ext uri="{FF2B5EF4-FFF2-40B4-BE49-F238E27FC236}">
                <a16:creationId xmlns:a16="http://schemas.microsoft.com/office/drawing/2014/main" id="{D76E3460-0AEF-CF44-A812-19EF3317AA98}"/>
              </a:ext>
            </a:extLst>
          </p:cNvPr>
          <p:cNvSpPr txBox="1">
            <a:spLocks noChangeArrowheads="1"/>
          </p:cNvSpPr>
          <p:nvPr/>
        </p:nvSpPr>
        <p:spPr>
          <a:xfrm>
            <a:off x="6445513" y="1690688"/>
            <a:ext cx="5497443" cy="1738312"/>
          </a:xfrm>
          <a:prstGeom prst="rect">
            <a:avLst/>
          </a:prstGeom>
          <a:no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en-US" dirty="0"/>
              <a:t>You can easily visit each element in an array, checking and updating a variable holding the current maximum.</a:t>
            </a:r>
          </a:p>
        </p:txBody>
      </p:sp>
      <p:pic>
        <p:nvPicPr>
          <p:cNvPr id="7" name="Picture 9" descr="ch06-fig-02-001-">
            <a:extLst>
              <a:ext uri="{FF2B5EF4-FFF2-40B4-BE49-F238E27FC236}">
                <a16:creationId xmlns:a16="http://schemas.microsoft.com/office/drawing/2014/main" id="{FFCACD9B-6679-0946-A71C-8BE8223650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9333" y="1784359"/>
            <a:ext cx="3281362" cy="4284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Box 5">
            <a:extLst>
              <a:ext uri="{FF2B5EF4-FFF2-40B4-BE49-F238E27FC236}">
                <a16:creationId xmlns:a16="http://schemas.microsoft.com/office/drawing/2014/main" id="{3FD74AAD-B9A3-1645-A419-6A193C036DC5}"/>
              </a:ext>
            </a:extLst>
          </p:cNvPr>
          <p:cNvSpPr txBox="1">
            <a:spLocks noChangeArrowheads="1"/>
          </p:cNvSpPr>
          <p:nvPr/>
        </p:nvSpPr>
        <p:spPr bwMode="auto">
          <a:xfrm>
            <a:off x="5796932" y="3595886"/>
            <a:ext cx="396875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600" b="1">
                <a:solidFill>
                  <a:schemeClr val="tx1"/>
                </a:solidFill>
                <a:latin typeface="Courier New" panose="02070309020205020404" pitchFamily="49" charset="0"/>
                <a:ea typeface="MS PGothic" panose="020B0600070205080204" pitchFamily="34" charset="-128"/>
              </a:defRPr>
            </a:lvl1pPr>
            <a:lvl2pPr marL="37931725" indent="-37474525" eaLnBrk="0" hangingPunct="0">
              <a:defRPr sz="2600" b="1">
                <a:solidFill>
                  <a:schemeClr val="tx1"/>
                </a:solidFill>
                <a:latin typeface="Courier New" panose="02070309020205020404" pitchFamily="49" charset="0"/>
                <a:ea typeface="MS PGothic" panose="020B0600070205080204" pitchFamily="34" charset="-128"/>
              </a:defRPr>
            </a:lvl2pPr>
            <a:lvl3pPr eaLnBrk="0" hangingPunct="0">
              <a:defRPr sz="2600" b="1">
                <a:solidFill>
                  <a:schemeClr val="tx1"/>
                </a:solidFill>
                <a:latin typeface="Courier New" panose="02070309020205020404" pitchFamily="49" charset="0"/>
                <a:ea typeface="MS PGothic" panose="020B0600070205080204" pitchFamily="34" charset="-128"/>
              </a:defRPr>
            </a:lvl3pPr>
            <a:lvl4pPr eaLnBrk="0" hangingPunct="0">
              <a:defRPr sz="2600" b="1">
                <a:solidFill>
                  <a:schemeClr val="tx1"/>
                </a:solidFill>
                <a:latin typeface="Courier New" panose="02070309020205020404" pitchFamily="49" charset="0"/>
                <a:ea typeface="MS PGothic" panose="020B0600070205080204" pitchFamily="34" charset="-128"/>
              </a:defRPr>
            </a:lvl4pPr>
            <a:lvl5pPr eaLnBrk="0" hangingPunct="0">
              <a:defRPr sz="2600" b="1">
                <a:solidFill>
                  <a:schemeClr val="tx1"/>
                </a:solidFill>
                <a:latin typeface="Courier New" panose="02070309020205020404" pitchFamily="49" charset="0"/>
                <a:ea typeface="MS PGothic" panose="020B0600070205080204" pitchFamily="34" charset="-128"/>
              </a:defRPr>
            </a:lvl5pPr>
            <a:lvl6pPr marL="457200" eaLnBrk="0" fontAlgn="base" hangingPunct="0">
              <a:lnSpc>
                <a:spcPct val="80000"/>
              </a:lnSpc>
              <a:spcBef>
                <a:spcPct val="20000"/>
              </a:spcBef>
              <a:spcAft>
                <a:spcPct val="0"/>
              </a:spcAft>
              <a:defRPr sz="2600" b="1">
                <a:solidFill>
                  <a:schemeClr val="tx1"/>
                </a:solidFill>
                <a:latin typeface="Courier New" panose="02070309020205020404" pitchFamily="49" charset="0"/>
                <a:ea typeface="MS PGothic" panose="020B0600070205080204" pitchFamily="34" charset="-128"/>
              </a:defRPr>
            </a:lvl6pPr>
            <a:lvl7pPr marL="914400" eaLnBrk="0" fontAlgn="base" hangingPunct="0">
              <a:lnSpc>
                <a:spcPct val="80000"/>
              </a:lnSpc>
              <a:spcBef>
                <a:spcPct val="20000"/>
              </a:spcBef>
              <a:spcAft>
                <a:spcPct val="0"/>
              </a:spcAft>
              <a:defRPr sz="2600" b="1">
                <a:solidFill>
                  <a:schemeClr val="tx1"/>
                </a:solidFill>
                <a:latin typeface="Courier New" panose="02070309020205020404" pitchFamily="49" charset="0"/>
                <a:ea typeface="MS PGothic" panose="020B0600070205080204" pitchFamily="34" charset="-128"/>
              </a:defRPr>
            </a:lvl7pPr>
            <a:lvl8pPr marL="1371600" eaLnBrk="0" fontAlgn="base" hangingPunct="0">
              <a:lnSpc>
                <a:spcPct val="80000"/>
              </a:lnSpc>
              <a:spcBef>
                <a:spcPct val="20000"/>
              </a:spcBef>
              <a:spcAft>
                <a:spcPct val="0"/>
              </a:spcAft>
              <a:defRPr sz="2600" b="1">
                <a:solidFill>
                  <a:schemeClr val="tx1"/>
                </a:solidFill>
                <a:latin typeface="Courier New" panose="02070309020205020404" pitchFamily="49" charset="0"/>
                <a:ea typeface="MS PGothic" panose="020B0600070205080204" pitchFamily="34" charset="-128"/>
              </a:defRPr>
            </a:lvl8pPr>
            <a:lvl9pPr marL="1828800" eaLnBrk="0" fontAlgn="base" hangingPunct="0">
              <a:lnSpc>
                <a:spcPct val="80000"/>
              </a:lnSpc>
              <a:spcBef>
                <a:spcPct val="20000"/>
              </a:spcBef>
              <a:spcAft>
                <a:spcPct val="0"/>
              </a:spcAft>
              <a:defRPr sz="2600" b="1">
                <a:solidFill>
                  <a:schemeClr val="tx1"/>
                </a:solidFill>
                <a:latin typeface="Courier New" panose="02070309020205020404" pitchFamily="49" charset="0"/>
                <a:ea typeface="MS PGothic" panose="020B0600070205080204" pitchFamily="34" charset="-128"/>
              </a:defRPr>
            </a:lvl9pPr>
          </a:lstStyle>
          <a:p>
            <a:pPr algn="l" eaLnBrk="1" hangingPunct="1">
              <a:spcBef>
                <a:spcPct val="50000"/>
              </a:spcBef>
            </a:pPr>
            <a:r>
              <a:rPr lang="en-US" altLang="en-US" sz="2400" b="0" dirty="0">
                <a:latin typeface="+mn-lt"/>
              </a:rPr>
              <a:t>Again, maybe this one?</a:t>
            </a:r>
          </a:p>
        </p:txBody>
      </p:sp>
      <p:sp>
        <p:nvSpPr>
          <p:cNvPr id="11" name="Line 6">
            <a:extLst>
              <a:ext uri="{FF2B5EF4-FFF2-40B4-BE49-F238E27FC236}">
                <a16:creationId xmlns:a16="http://schemas.microsoft.com/office/drawing/2014/main" id="{B8BEE22A-A17D-4A48-AF5B-0D01F3F3A1F2}"/>
              </a:ext>
            </a:extLst>
          </p:cNvPr>
          <p:cNvSpPr>
            <a:spLocks noChangeShapeType="1"/>
          </p:cNvSpPr>
          <p:nvPr/>
        </p:nvSpPr>
        <p:spPr bwMode="auto">
          <a:xfrm flipH="1">
            <a:off x="3802565" y="3895816"/>
            <a:ext cx="1994365" cy="1111082"/>
          </a:xfrm>
          <a:prstGeom prst="line">
            <a:avLst/>
          </a:prstGeom>
          <a:noFill/>
          <a:ln w="3492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9" name="Google Shape;148;p30">
            <a:extLst>
              <a:ext uri="{FF2B5EF4-FFF2-40B4-BE49-F238E27FC236}">
                <a16:creationId xmlns:a16="http://schemas.microsoft.com/office/drawing/2014/main" id="{137451DC-38B0-0248-BBDF-D9860A6A14D3}"/>
              </a:ext>
            </a:extLst>
          </p:cNvPr>
          <p:cNvSpPr txBox="1"/>
          <p:nvPr/>
        </p:nvSpPr>
        <p:spPr>
          <a:xfrm>
            <a:off x="838200" y="6262679"/>
            <a:ext cx="5257800" cy="381000"/>
          </a:xfrm>
          <a:prstGeom prst="rect">
            <a:avLst/>
          </a:prstGeom>
          <a:noFill/>
          <a:ln>
            <a:noFill/>
          </a:ln>
        </p:spPr>
        <p:txBody>
          <a:bodyPr spcFirstLastPara="1" wrap="square" lIns="91425" tIns="45700" rIns="91425" bIns="45700" anchor="t" anchorCtr="0">
            <a:noAutofit/>
          </a:bodyPr>
          <a:lstStyle/>
          <a:p>
            <a:r>
              <a:rPr lang="en-US" sz="1200" i="1" dirty="0">
                <a:solidFill>
                  <a:schemeClr val="dk1"/>
                </a:solidFill>
                <a:latin typeface="Calibri"/>
                <a:ea typeface="Calibri"/>
                <a:cs typeface="Calibri"/>
                <a:sym typeface="Calibri"/>
              </a:rPr>
              <a:t>Brief C++ by </a:t>
            </a:r>
            <a:r>
              <a:rPr lang="en-US" sz="1200" dirty="0">
                <a:solidFill>
                  <a:schemeClr val="dk1"/>
                </a:solidFill>
                <a:latin typeface="Calibri"/>
                <a:ea typeface="Calibri"/>
                <a:cs typeface="Calibri"/>
                <a:sym typeface="Calibri"/>
              </a:rPr>
              <a:t>Cay </a:t>
            </a:r>
            <a:r>
              <a:rPr lang="en-US" sz="1200" dirty="0" err="1">
                <a:solidFill>
                  <a:schemeClr val="dk1"/>
                </a:solidFill>
                <a:latin typeface="Calibri"/>
                <a:ea typeface="Calibri"/>
                <a:cs typeface="Calibri"/>
                <a:sym typeface="Calibri"/>
              </a:rPr>
              <a:t>Horstmann</a:t>
            </a:r>
            <a:endParaRPr sz="1200" dirty="0">
              <a:solidFill>
                <a:schemeClr val="dk1"/>
              </a:solidFill>
              <a:latin typeface="Calibri"/>
              <a:ea typeface="Calibri"/>
              <a:cs typeface="Calibri"/>
              <a:sym typeface="Calibri"/>
            </a:endParaRPr>
          </a:p>
          <a:p>
            <a:r>
              <a:rPr lang="en-US" sz="1200" dirty="0">
                <a:solidFill>
                  <a:schemeClr val="dk1"/>
                </a:solidFill>
                <a:latin typeface="Calibri"/>
                <a:ea typeface="Calibri"/>
                <a:cs typeface="Calibri"/>
                <a:sym typeface="Calibri"/>
              </a:rPr>
              <a:t>Copyright © 2017 by John Wiley &amp; Sons. All rights reserved</a:t>
            </a:r>
            <a:endParaRPr dirty="0"/>
          </a:p>
        </p:txBody>
      </p:sp>
    </p:spTree>
    <p:extLst>
      <p:ext uri="{BB962C8B-B14F-4D97-AF65-F5344CB8AC3E}">
        <p14:creationId xmlns:p14="http://schemas.microsoft.com/office/powerpoint/2010/main" val="2516013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E3B25-E76A-2746-AF8A-7A94F27B2016}"/>
              </a:ext>
            </a:extLst>
          </p:cNvPr>
          <p:cNvSpPr>
            <a:spLocks noGrp="1"/>
          </p:cNvSpPr>
          <p:nvPr>
            <p:ph type="title"/>
          </p:nvPr>
        </p:nvSpPr>
        <p:spPr/>
        <p:txBody>
          <a:bodyPr/>
          <a:lstStyle/>
          <a:p>
            <a:r>
              <a:rPr lang="en-US" altLang="en-US" dirty="0"/>
              <a:t>Using Arrays</a:t>
            </a:r>
            <a:endParaRPr lang="en-US" dirty="0"/>
          </a:p>
        </p:txBody>
      </p:sp>
      <p:sp>
        <p:nvSpPr>
          <p:cNvPr id="4" name="Slide Number Placeholder 3">
            <a:extLst>
              <a:ext uri="{FF2B5EF4-FFF2-40B4-BE49-F238E27FC236}">
                <a16:creationId xmlns:a16="http://schemas.microsoft.com/office/drawing/2014/main" id="{04A52A7E-7440-174F-B433-975CDA97FBCA}"/>
              </a:ext>
            </a:extLst>
          </p:cNvPr>
          <p:cNvSpPr>
            <a:spLocks noGrp="1"/>
          </p:cNvSpPr>
          <p:nvPr>
            <p:ph type="sldNum" sz="quarter" idx="12"/>
          </p:nvPr>
        </p:nvSpPr>
        <p:spPr/>
        <p:txBody>
          <a:bodyPr/>
          <a:lstStyle/>
          <a:p>
            <a:fld id="{69C66209-D6E2-6B48-AEDC-9F2AF62A252E}" type="slidenum">
              <a:rPr lang="en-US" smtClean="0"/>
              <a:t>31</a:t>
            </a:fld>
            <a:endParaRPr lang="en-US"/>
          </a:p>
        </p:txBody>
      </p:sp>
      <p:sp>
        <p:nvSpPr>
          <p:cNvPr id="6" name="Rectangle 3">
            <a:extLst>
              <a:ext uri="{FF2B5EF4-FFF2-40B4-BE49-F238E27FC236}">
                <a16:creationId xmlns:a16="http://schemas.microsoft.com/office/drawing/2014/main" id="{D76E3460-0AEF-CF44-A812-19EF3317AA98}"/>
              </a:ext>
            </a:extLst>
          </p:cNvPr>
          <p:cNvSpPr txBox="1">
            <a:spLocks noChangeArrowheads="1"/>
          </p:cNvSpPr>
          <p:nvPr/>
        </p:nvSpPr>
        <p:spPr>
          <a:xfrm>
            <a:off x="6445513" y="1690688"/>
            <a:ext cx="5497443" cy="1738312"/>
          </a:xfrm>
          <a:prstGeom prst="rect">
            <a:avLst/>
          </a:prstGeom>
          <a:no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en-US" dirty="0"/>
              <a:t>You can easily visit each element in an array, checking and updating a variable holding the current maximum.</a:t>
            </a:r>
          </a:p>
        </p:txBody>
      </p:sp>
      <p:pic>
        <p:nvPicPr>
          <p:cNvPr id="7" name="Picture 9" descr="ch06-fig-02-001-">
            <a:extLst>
              <a:ext uri="{FF2B5EF4-FFF2-40B4-BE49-F238E27FC236}">
                <a16:creationId xmlns:a16="http://schemas.microsoft.com/office/drawing/2014/main" id="{FFCACD9B-6679-0946-A71C-8BE8223650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9333" y="1784359"/>
            <a:ext cx="3281362" cy="4284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Box 5">
            <a:extLst>
              <a:ext uri="{FF2B5EF4-FFF2-40B4-BE49-F238E27FC236}">
                <a16:creationId xmlns:a16="http://schemas.microsoft.com/office/drawing/2014/main" id="{3FD74AAD-B9A3-1645-A419-6A193C036DC5}"/>
              </a:ext>
            </a:extLst>
          </p:cNvPr>
          <p:cNvSpPr txBox="1">
            <a:spLocks noChangeArrowheads="1"/>
          </p:cNvSpPr>
          <p:nvPr/>
        </p:nvSpPr>
        <p:spPr bwMode="auto">
          <a:xfrm>
            <a:off x="5796932" y="3607461"/>
            <a:ext cx="396875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600" b="1">
                <a:solidFill>
                  <a:schemeClr val="tx1"/>
                </a:solidFill>
                <a:latin typeface="Courier New" panose="02070309020205020404" pitchFamily="49" charset="0"/>
                <a:ea typeface="MS PGothic" panose="020B0600070205080204" pitchFamily="34" charset="-128"/>
              </a:defRPr>
            </a:lvl1pPr>
            <a:lvl2pPr marL="37931725" indent="-37474525" eaLnBrk="0" hangingPunct="0">
              <a:defRPr sz="2600" b="1">
                <a:solidFill>
                  <a:schemeClr val="tx1"/>
                </a:solidFill>
                <a:latin typeface="Courier New" panose="02070309020205020404" pitchFamily="49" charset="0"/>
                <a:ea typeface="MS PGothic" panose="020B0600070205080204" pitchFamily="34" charset="-128"/>
              </a:defRPr>
            </a:lvl2pPr>
            <a:lvl3pPr eaLnBrk="0" hangingPunct="0">
              <a:defRPr sz="2600" b="1">
                <a:solidFill>
                  <a:schemeClr val="tx1"/>
                </a:solidFill>
                <a:latin typeface="Courier New" panose="02070309020205020404" pitchFamily="49" charset="0"/>
                <a:ea typeface="MS PGothic" panose="020B0600070205080204" pitchFamily="34" charset="-128"/>
              </a:defRPr>
            </a:lvl3pPr>
            <a:lvl4pPr eaLnBrk="0" hangingPunct="0">
              <a:defRPr sz="2600" b="1">
                <a:solidFill>
                  <a:schemeClr val="tx1"/>
                </a:solidFill>
                <a:latin typeface="Courier New" panose="02070309020205020404" pitchFamily="49" charset="0"/>
                <a:ea typeface="MS PGothic" panose="020B0600070205080204" pitchFamily="34" charset="-128"/>
              </a:defRPr>
            </a:lvl4pPr>
            <a:lvl5pPr eaLnBrk="0" hangingPunct="0">
              <a:defRPr sz="2600" b="1">
                <a:solidFill>
                  <a:schemeClr val="tx1"/>
                </a:solidFill>
                <a:latin typeface="Courier New" panose="02070309020205020404" pitchFamily="49" charset="0"/>
                <a:ea typeface="MS PGothic" panose="020B0600070205080204" pitchFamily="34" charset="-128"/>
              </a:defRPr>
            </a:lvl5pPr>
            <a:lvl6pPr marL="457200" eaLnBrk="0" fontAlgn="base" hangingPunct="0">
              <a:lnSpc>
                <a:spcPct val="80000"/>
              </a:lnSpc>
              <a:spcBef>
                <a:spcPct val="20000"/>
              </a:spcBef>
              <a:spcAft>
                <a:spcPct val="0"/>
              </a:spcAft>
              <a:defRPr sz="2600" b="1">
                <a:solidFill>
                  <a:schemeClr val="tx1"/>
                </a:solidFill>
                <a:latin typeface="Courier New" panose="02070309020205020404" pitchFamily="49" charset="0"/>
                <a:ea typeface="MS PGothic" panose="020B0600070205080204" pitchFamily="34" charset="-128"/>
              </a:defRPr>
            </a:lvl6pPr>
            <a:lvl7pPr marL="914400" eaLnBrk="0" fontAlgn="base" hangingPunct="0">
              <a:lnSpc>
                <a:spcPct val="80000"/>
              </a:lnSpc>
              <a:spcBef>
                <a:spcPct val="20000"/>
              </a:spcBef>
              <a:spcAft>
                <a:spcPct val="0"/>
              </a:spcAft>
              <a:defRPr sz="2600" b="1">
                <a:solidFill>
                  <a:schemeClr val="tx1"/>
                </a:solidFill>
                <a:latin typeface="Courier New" panose="02070309020205020404" pitchFamily="49" charset="0"/>
                <a:ea typeface="MS PGothic" panose="020B0600070205080204" pitchFamily="34" charset="-128"/>
              </a:defRPr>
            </a:lvl7pPr>
            <a:lvl8pPr marL="1371600" eaLnBrk="0" fontAlgn="base" hangingPunct="0">
              <a:lnSpc>
                <a:spcPct val="80000"/>
              </a:lnSpc>
              <a:spcBef>
                <a:spcPct val="20000"/>
              </a:spcBef>
              <a:spcAft>
                <a:spcPct val="0"/>
              </a:spcAft>
              <a:defRPr sz="2600" b="1">
                <a:solidFill>
                  <a:schemeClr val="tx1"/>
                </a:solidFill>
                <a:latin typeface="Courier New" panose="02070309020205020404" pitchFamily="49" charset="0"/>
                <a:ea typeface="MS PGothic" panose="020B0600070205080204" pitchFamily="34" charset="-128"/>
              </a:defRPr>
            </a:lvl8pPr>
            <a:lvl9pPr marL="1828800" eaLnBrk="0" fontAlgn="base" hangingPunct="0">
              <a:lnSpc>
                <a:spcPct val="80000"/>
              </a:lnSpc>
              <a:spcBef>
                <a:spcPct val="20000"/>
              </a:spcBef>
              <a:spcAft>
                <a:spcPct val="0"/>
              </a:spcAft>
              <a:defRPr sz="2600" b="1">
                <a:solidFill>
                  <a:schemeClr val="tx1"/>
                </a:solidFill>
                <a:latin typeface="Courier New" panose="02070309020205020404" pitchFamily="49" charset="0"/>
                <a:ea typeface="MS PGothic" panose="020B0600070205080204" pitchFamily="34" charset="-128"/>
              </a:defRPr>
            </a:lvl9pPr>
          </a:lstStyle>
          <a:p>
            <a:pPr algn="l" eaLnBrk="1" hangingPunct="1">
              <a:spcBef>
                <a:spcPct val="50000"/>
              </a:spcBef>
            </a:pPr>
            <a:r>
              <a:rPr lang="en-US" altLang="en-US" sz="2400" b="0" dirty="0">
                <a:latin typeface="+mn-lt"/>
              </a:rPr>
              <a:t>This one?</a:t>
            </a:r>
          </a:p>
        </p:txBody>
      </p:sp>
      <p:sp>
        <p:nvSpPr>
          <p:cNvPr id="11" name="Line 6">
            <a:extLst>
              <a:ext uri="{FF2B5EF4-FFF2-40B4-BE49-F238E27FC236}">
                <a16:creationId xmlns:a16="http://schemas.microsoft.com/office/drawing/2014/main" id="{B8BEE22A-A17D-4A48-AF5B-0D01F3F3A1F2}"/>
              </a:ext>
            </a:extLst>
          </p:cNvPr>
          <p:cNvSpPr>
            <a:spLocks noChangeShapeType="1"/>
          </p:cNvSpPr>
          <p:nvPr/>
        </p:nvSpPr>
        <p:spPr bwMode="auto">
          <a:xfrm flipH="1">
            <a:off x="3769112" y="3895815"/>
            <a:ext cx="2027818" cy="1523677"/>
          </a:xfrm>
          <a:prstGeom prst="line">
            <a:avLst/>
          </a:prstGeom>
          <a:noFill/>
          <a:ln w="3492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9" name="Google Shape;148;p30">
            <a:extLst>
              <a:ext uri="{FF2B5EF4-FFF2-40B4-BE49-F238E27FC236}">
                <a16:creationId xmlns:a16="http://schemas.microsoft.com/office/drawing/2014/main" id="{636BA4D5-30C8-CB4D-8777-34CD49D466FC}"/>
              </a:ext>
            </a:extLst>
          </p:cNvPr>
          <p:cNvSpPr txBox="1"/>
          <p:nvPr/>
        </p:nvSpPr>
        <p:spPr>
          <a:xfrm>
            <a:off x="838200" y="6262679"/>
            <a:ext cx="5257800" cy="381000"/>
          </a:xfrm>
          <a:prstGeom prst="rect">
            <a:avLst/>
          </a:prstGeom>
          <a:noFill/>
          <a:ln>
            <a:noFill/>
          </a:ln>
        </p:spPr>
        <p:txBody>
          <a:bodyPr spcFirstLastPara="1" wrap="square" lIns="91425" tIns="45700" rIns="91425" bIns="45700" anchor="t" anchorCtr="0">
            <a:noAutofit/>
          </a:bodyPr>
          <a:lstStyle/>
          <a:p>
            <a:r>
              <a:rPr lang="en-US" sz="1200" i="1" dirty="0">
                <a:solidFill>
                  <a:schemeClr val="dk1"/>
                </a:solidFill>
                <a:latin typeface="Calibri"/>
                <a:ea typeface="Calibri"/>
                <a:cs typeface="Calibri"/>
                <a:sym typeface="Calibri"/>
              </a:rPr>
              <a:t>Brief C++ by </a:t>
            </a:r>
            <a:r>
              <a:rPr lang="en-US" sz="1200" dirty="0">
                <a:solidFill>
                  <a:schemeClr val="dk1"/>
                </a:solidFill>
                <a:latin typeface="Calibri"/>
                <a:ea typeface="Calibri"/>
                <a:cs typeface="Calibri"/>
                <a:sym typeface="Calibri"/>
              </a:rPr>
              <a:t>Cay </a:t>
            </a:r>
            <a:r>
              <a:rPr lang="en-US" sz="1200" dirty="0" err="1">
                <a:solidFill>
                  <a:schemeClr val="dk1"/>
                </a:solidFill>
                <a:latin typeface="Calibri"/>
                <a:ea typeface="Calibri"/>
                <a:cs typeface="Calibri"/>
                <a:sym typeface="Calibri"/>
              </a:rPr>
              <a:t>Horstmann</a:t>
            </a:r>
            <a:endParaRPr sz="1200" dirty="0">
              <a:solidFill>
                <a:schemeClr val="dk1"/>
              </a:solidFill>
              <a:latin typeface="Calibri"/>
              <a:ea typeface="Calibri"/>
              <a:cs typeface="Calibri"/>
              <a:sym typeface="Calibri"/>
            </a:endParaRPr>
          </a:p>
          <a:p>
            <a:r>
              <a:rPr lang="en-US" sz="1200" dirty="0">
                <a:solidFill>
                  <a:schemeClr val="dk1"/>
                </a:solidFill>
                <a:latin typeface="Calibri"/>
                <a:ea typeface="Calibri"/>
                <a:cs typeface="Calibri"/>
                <a:sym typeface="Calibri"/>
              </a:rPr>
              <a:t>Copyright © 2017 by John Wiley &amp; Sons. All rights reserved</a:t>
            </a:r>
            <a:endParaRPr dirty="0"/>
          </a:p>
        </p:txBody>
      </p:sp>
      <p:sp>
        <p:nvSpPr>
          <p:cNvPr id="10" name="Text Box 5">
            <a:extLst>
              <a:ext uri="{FF2B5EF4-FFF2-40B4-BE49-F238E27FC236}">
                <a16:creationId xmlns:a16="http://schemas.microsoft.com/office/drawing/2014/main" id="{AFCDEE99-4655-834B-8B4C-E0681C90D9DE}"/>
              </a:ext>
            </a:extLst>
          </p:cNvPr>
          <p:cNvSpPr txBox="1">
            <a:spLocks noChangeArrowheads="1"/>
          </p:cNvSpPr>
          <p:nvPr/>
        </p:nvSpPr>
        <p:spPr bwMode="auto">
          <a:xfrm>
            <a:off x="5796932" y="5353520"/>
            <a:ext cx="396875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600" b="1">
                <a:solidFill>
                  <a:schemeClr val="tx1"/>
                </a:solidFill>
                <a:latin typeface="Courier New" panose="02070309020205020404" pitchFamily="49" charset="0"/>
                <a:ea typeface="MS PGothic" panose="020B0600070205080204" pitchFamily="34" charset="-128"/>
              </a:defRPr>
            </a:lvl1pPr>
            <a:lvl2pPr marL="37931725" indent="-37474525" eaLnBrk="0" hangingPunct="0">
              <a:defRPr sz="2600" b="1">
                <a:solidFill>
                  <a:schemeClr val="tx1"/>
                </a:solidFill>
                <a:latin typeface="Courier New" panose="02070309020205020404" pitchFamily="49" charset="0"/>
                <a:ea typeface="MS PGothic" panose="020B0600070205080204" pitchFamily="34" charset="-128"/>
              </a:defRPr>
            </a:lvl2pPr>
            <a:lvl3pPr eaLnBrk="0" hangingPunct="0">
              <a:defRPr sz="2600" b="1">
                <a:solidFill>
                  <a:schemeClr val="tx1"/>
                </a:solidFill>
                <a:latin typeface="Courier New" panose="02070309020205020404" pitchFamily="49" charset="0"/>
                <a:ea typeface="MS PGothic" panose="020B0600070205080204" pitchFamily="34" charset="-128"/>
              </a:defRPr>
            </a:lvl3pPr>
            <a:lvl4pPr eaLnBrk="0" hangingPunct="0">
              <a:defRPr sz="2600" b="1">
                <a:solidFill>
                  <a:schemeClr val="tx1"/>
                </a:solidFill>
                <a:latin typeface="Courier New" panose="02070309020205020404" pitchFamily="49" charset="0"/>
                <a:ea typeface="MS PGothic" panose="020B0600070205080204" pitchFamily="34" charset="-128"/>
              </a:defRPr>
            </a:lvl4pPr>
            <a:lvl5pPr eaLnBrk="0" hangingPunct="0">
              <a:defRPr sz="2600" b="1">
                <a:solidFill>
                  <a:schemeClr val="tx1"/>
                </a:solidFill>
                <a:latin typeface="Courier New" panose="02070309020205020404" pitchFamily="49" charset="0"/>
                <a:ea typeface="MS PGothic" panose="020B0600070205080204" pitchFamily="34" charset="-128"/>
              </a:defRPr>
            </a:lvl5pPr>
            <a:lvl6pPr marL="457200" eaLnBrk="0" fontAlgn="base" hangingPunct="0">
              <a:lnSpc>
                <a:spcPct val="80000"/>
              </a:lnSpc>
              <a:spcBef>
                <a:spcPct val="20000"/>
              </a:spcBef>
              <a:spcAft>
                <a:spcPct val="0"/>
              </a:spcAft>
              <a:defRPr sz="2600" b="1">
                <a:solidFill>
                  <a:schemeClr val="tx1"/>
                </a:solidFill>
                <a:latin typeface="Courier New" panose="02070309020205020404" pitchFamily="49" charset="0"/>
                <a:ea typeface="MS PGothic" panose="020B0600070205080204" pitchFamily="34" charset="-128"/>
              </a:defRPr>
            </a:lvl6pPr>
            <a:lvl7pPr marL="914400" eaLnBrk="0" fontAlgn="base" hangingPunct="0">
              <a:lnSpc>
                <a:spcPct val="80000"/>
              </a:lnSpc>
              <a:spcBef>
                <a:spcPct val="20000"/>
              </a:spcBef>
              <a:spcAft>
                <a:spcPct val="0"/>
              </a:spcAft>
              <a:defRPr sz="2600" b="1">
                <a:solidFill>
                  <a:schemeClr val="tx1"/>
                </a:solidFill>
                <a:latin typeface="Courier New" panose="02070309020205020404" pitchFamily="49" charset="0"/>
                <a:ea typeface="MS PGothic" panose="020B0600070205080204" pitchFamily="34" charset="-128"/>
              </a:defRPr>
            </a:lvl7pPr>
            <a:lvl8pPr marL="1371600" eaLnBrk="0" fontAlgn="base" hangingPunct="0">
              <a:lnSpc>
                <a:spcPct val="80000"/>
              </a:lnSpc>
              <a:spcBef>
                <a:spcPct val="20000"/>
              </a:spcBef>
              <a:spcAft>
                <a:spcPct val="0"/>
              </a:spcAft>
              <a:defRPr sz="2600" b="1">
                <a:solidFill>
                  <a:schemeClr val="tx1"/>
                </a:solidFill>
                <a:latin typeface="Courier New" panose="02070309020205020404" pitchFamily="49" charset="0"/>
                <a:ea typeface="MS PGothic" panose="020B0600070205080204" pitchFamily="34" charset="-128"/>
              </a:defRPr>
            </a:lvl8pPr>
            <a:lvl9pPr marL="1828800" eaLnBrk="0" fontAlgn="base" hangingPunct="0">
              <a:lnSpc>
                <a:spcPct val="80000"/>
              </a:lnSpc>
              <a:spcBef>
                <a:spcPct val="20000"/>
              </a:spcBef>
              <a:spcAft>
                <a:spcPct val="0"/>
              </a:spcAft>
              <a:defRPr sz="2600" b="1">
                <a:solidFill>
                  <a:schemeClr val="tx1"/>
                </a:solidFill>
                <a:latin typeface="Courier New" panose="02070309020205020404" pitchFamily="49" charset="0"/>
                <a:ea typeface="MS PGothic" panose="020B0600070205080204" pitchFamily="34" charset="-128"/>
              </a:defRPr>
            </a:lvl9pPr>
          </a:lstStyle>
          <a:p>
            <a:pPr algn="l" eaLnBrk="1" hangingPunct="1">
              <a:spcBef>
                <a:spcPct val="50000"/>
              </a:spcBef>
            </a:pPr>
            <a:r>
              <a:rPr lang="en-US" altLang="en-US" sz="2400" b="0" dirty="0">
                <a:latin typeface="+mn-lt"/>
              </a:rPr>
              <a:t>Will this never end?</a:t>
            </a:r>
          </a:p>
        </p:txBody>
      </p:sp>
    </p:spTree>
    <p:extLst>
      <p:ext uri="{BB962C8B-B14F-4D97-AF65-F5344CB8AC3E}">
        <p14:creationId xmlns:p14="http://schemas.microsoft.com/office/powerpoint/2010/main" val="1054039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animBg="1"/>
      <p:bldP spid="10"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E3B25-E76A-2746-AF8A-7A94F27B2016}"/>
              </a:ext>
            </a:extLst>
          </p:cNvPr>
          <p:cNvSpPr>
            <a:spLocks noGrp="1"/>
          </p:cNvSpPr>
          <p:nvPr>
            <p:ph type="title"/>
          </p:nvPr>
        </p:nvSpPr>
        <p:spPr/>
        <p:txBody>
          <a:bodyPr/>
          <a:lstStyle/>
          <a:p>
            <a:r>
              <a:rPr lang="en-US" altLang="en-US" dirty="0"/>
              <a:t>Using Arrays</a:t>
            </a:r>
            <a:endParaRPr lang="en-US" dirty="0"/>
          </a:p>
        </p:txBody>
      </p:sp>
      <p:sp>
        <p:nvSpPr>
          <p:cNvPr id="4" name="Slide Number Placeholder 3">
            <a:extLst>
              <a:ext uri="{FF2B5EF4-FFF2-40B4-BE49-F238E27FC236}">
                <a16:creationId xmlns:a16="http://schemas.microsoft.com/office/drawing/2014/main" id="{04A52A7E-7440-174F-B433-975CDA97FBCA}"/>
              </a:ext>
            </a:extLst>
          </p:cNvPr>
          <p:cNvSpPr>
            <a:spLocks noGrp="1"/>
          </p:cNvSpPr>
          <p:nvPr>
            <p:ph type="sldNum" sz="quarter" idx="12"/>
          </p:nvPr>
        </p:nvSpPr>
        <p:spPr/>
        <p:txBody>
          <a:bodyPr/>
          <a:lstStyle/>
          <a:p>
            <a:fld id="{69C66209-D6E2-6B48-AEDC-9F2AF62A252E}" type="slidenum">
              <a:rPr lang="en-US" smtClean="0"/>
              <a:t>32</a:t>
            </a:fld>
            <a:endParaRPr lang="en-US"/>
          </a:p>
        </p:txBody>
      </p:sp>
      <p:sp>
        <p:nvSpPr>
          <p:cNvPr id="6" name="Rectangle 3">
            <a:extLst>
              <a:ext uri="{FF2B5EF4-FFF2-40B4-BE49-F238E27FC236}">
                <a16:creationId xmlns:a16="http://schemas.microsoft.com/office/drawing/2014/main" id="{D76E3460-0AEF-CF44-A812-19EF3317AA98}"/>
              </a:ext>
            </a:extLst>
          </p:cNvPr>
          <p:cNvSpPr txBox="1">
            <a:spLocks noChangeArrowheads="1"/>
          </p:cNvSpPr>
          <p:nvPr/>
        </p:nvSpPr>
        <p:spPr>
          <a:xfrm>
            <a:off x="6445513" y="1690688"/>
            <a:ext cx="5497443" cy="1738312"/>
          </a:xfrm>
          <a:prstGeom prst="rect">
            <a:avLst/>
          </a:prstGeom>
          <a:no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en-US" dirty="0"/>
              <a:t>You can easily visit each element in an array, checking and updating a variable holding the current maximum.</a:t>
            </a:r>
          </a:p>
        </p:txBody>
      </p:sp>
      <p:pic>
        <p:nvPicPr>
          <p:cNvPr id="7" name="Picture 9" descr="ch06-fig-02-001-">
            <a:extLst>
              <a:ext uri="{FF2B5EF4-FFF2-40B4-BE49-F238E27FC236}">
                <a16:creationId xmlns:a16="http://schemas.microsoft.com/office/drawing/2014/main" id="{FFCACD9B-6679-0946-A71C-8BE8223650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9333" y="1784359"/>
            <a:ext cx="3281362" cy="4284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Box 5">
            <a:extLst>
              <a:ext uri="{FF2B5EF4-FFF2-40B4-BE49-F238E27FC236}">
                <a16:creationId xmlns:a16="http://schemas.microsoft.com/office/drawing/2014/main" id="{3FD74AAD-B9A3-1645-A419-6A193C036DC5}"/>
              </a:ext>
            </a:extLst>
          </p:cNvPr>
          <p:cNvSpPr txBox="1">
            <a:spLocks noChangeArrowheads="1"/>
          </p:cNvSpPr>
          <p:nvPr/>
        </p:nvSpPr>
        <p:spPr bwMode="auto">
          <a:xfrm>
            <a:off x="5796932" y="3595886"/>
            <a:ext cx="396875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600" b="1">
                <a:solidFill>
                  <a:schemeClr val="tx1"/>
                </a:solidFill>
                <a:latin typeface="Courier New" panose="02070309020205020404" pitchFamily="49" charset="0"/>
                <a:ea typeface="MS PGothic" panose="020B0600070205080204" pitchFamily="34" charset="-128"/>
              </a:defRPr>
            </a:lvl1pPr>
            <a:lvl2pPr marL="37931725" indent="-37474525" eaLnBrk="0" hangingPunct="0">
              <a:defRPr sz="2600" b="1">
                <a:solidFill>
                  <a:schemeClr val="tx1"/>
                </a:solidFill>
                <a:latin typeface="Courier New" panose="02070309020205020404" pitchFamily="49" charset="0"/>
                <a:ea typeface="MS PGothic" panose="020B0600070205080204" pitchFamily="34" charset="-128"/>
              </a:defRPr>
            </a:lvl2pPr>
            <a:lvl3pPr eaLnBrk="0" hangingPunct="0">
              <a:defRPr sz="2600" b="1">
                <a:solidFill>
                  <a:schemeClr val="tx1"/>
                </a:solidFill>
                <a:latin typeface="Courier New" panose="02070309020205020404" pitchFamily="49" charset="0"/>
                <a:ea typeface="MS PGothic" panose="020B0600070205080204" pitchFamily="34" charset="-128"/>
              </a:defRPr>
            </a:lvl3pPr>
            <a:lvl4pPr eaLnBrk="0" hangingPunct="0">
              <a:defRPr sz="2600" b="1">
                <a:solidFill>
                  <a:schemeClr val="tx1"/>
                </a:solidFill>
                <a:latin typeface="Courier New" panose="02070309020205020404" pitchFamily="49" charset="0"/>
                <a:ea typeface="MS PGothic" panose="020B0600070205080204" pitchFamily="34" charset="-128"/>
              </a:defRPr>
            </a:lvl4pPr>
            <a:lvl5pPr eaLnBrk="0" hangingPunct="0">
              <a:defRPr sz="2600" b="1">
                <a:solidFill>
                  <a:schemeClr val="tx1"/>
                </a:solidFill>
                <a:latin typeface="Courier New" panose="02070309020205020404" pitchFamily="49" charset="0"/>
                <a:ea typeface="MS PGothic" panose="020B0600070205080204" pitchFamily="34" charset="-128"/>
              </a:defRPr>
            </a:lvl5pPr>
            <a:lvl6pPr marL="457200" eaLnBrk="0" fontAlgn="base" hangingPunct="0">
              <a:lnSpc>
                <a:spcPct val="80000"/>
              </a:lnSpc>
              <a:spcBef>
                <a:spcPct val="20000"/>
              </a:spcBef>
              <a:spcAft>
                <a:spcPct val="0"/>
              </a:spcAft>
              <a:defRPr sz="2600" b="1">
                <a:solidFill>
                  <a:schemeClr val="tx1"/>
                </a:solidFill>
                <a:latin typeface="Courier New" panose="02070309020205020404" pitchFamily="49" charset="0"/>
                <a:ea typeface="MS PGothic" panose="020B0600070205080204" pitchFamily="34" charset="-128"/>
              </a:defRPr>
            </a:lvl6pPr>
            <a:lvl7pPr marL="914400" eaLnBrk="0" fontAlgn="base" hangingPunct="0">
              <a:lnSpc>
                <a:spcPct val="80000"/>
              </a:lnSpc>
              <a:spcBef>
                <a:spcPct val="20000"/>
              </a:spcBef>
              <a:spcAft>
                <a:spcPct val="0"/>
              </a:spcAft>
              <a:defRPr sz="2600" b="1">
                <a:solidFill>
                  <a:schemeClr val="tx1"/>
                </a:solidFill>
                <a:latin typeface="Courier New" panose="02070309020205020404" pitchFamily="49" charset="0"/>
                <a:ea typeface="MS PGothic" panose="020B0600070205080204" pitchFamily="34" charset="-128"/>
              </a:defRPr>
            </a:lvl7pPr>
            <a:lvl8pPr marL="1371600" eaLnBrk="0" fontAlgn="base" hangingPunct="0">
              <a:lnSpc>
                <a:spcPct val="80000"/>
              </a:lnSpc>
              <a:spcBef>
                <a:spcPct val="20000"/>
              </a:spcBef>
              <a:spcAft>
                <a:spcPct val="0"/>
              </a:spcAft>
              <a:defRPr sz="2600" b="1">
                <a:solidFill>
                  <a:schemeClr val="tx1"/>
                </a:solidFill>
                <a:latin typeface="Courier New" panose="02070309020205020404" pitchFamily="49" charset="0"/>
                <a:ea typeface="MS PGothic" panose="020B0600070205080204" pitchFamily="34" charset="-128"/>
              </a:defRPr>
            </a:lvl8pPr>
            <a:lvl9pPr marL="1828800" eaLnBrk="0" fontAlgn="base" hangingPunct="0">
              <a:lnSpc>
                <a:spcPct val="80000"/>
              </a:lnSpc>
              <a:spcBef>
                <a:spcPct val="20000"/>
              </a:spcBef>
              <a:spcAft>
                <a:spcPct val="0"/>
              </a:spcAft>
              <a:defRPr sz="2600" b="1">
                <a:solidFill>
                  <a:schemeClr val="tx1"/>
                </a:solidFill>
                <a:latin typeface="Courier New" panose="02070309020205020404" pitchFamily="49" charset="0"/>
                <a:ea typeface="MS PGothic" panose="020B0600070205080204" pitchFamily="34" charset="-128"/>
              </a:defRPr>
            </a:lvl9pPr>
          </a:lstStyle>
          <a:p>
            <a:pPr algn="l" eaLnBrk="1" hangingPunct="1">
              <a:spcBef>
                <a:spcPct val="50000"/>
              </a:spcBef>
            </a:pPr>
            <a:r>
              <a:rPr lang="en-US" altLang="en-US" sz="2400" b="0" dirty="0">
                <a:latin typeface="+mn-lt"/>
              </a:rPr>
              <a:t>Or this one? Finally!</a:t>
            </a:r>
          </a:p>
        </p:txBody>
      </p:sp>
      <p:sp>
        <p:nvSpPr>
          <p:cNvPr id="11" name="Line 6">
            <a:extLst>
              <a:ext uri="{FF2B5EF4-FFF2-40B4-BE49-F238E27FC236}">
                <a16:creationId xmlns:a16="http://schemas.microsoft.com/office/drawing/2014/main" id="{B8BEE22A-A17D-4A48-AF5B-0D01F3F3A1F2}"/>
              </a:ext>
            </a:extLst>
          </p:cNvPr>
          <p:cNvSpPr>
            <a:spLocks noChangeShapeType="1"/>
          </p:cNvSpPr>
          <p:nvPr/>
        </p:nvSpPr>
        <p:spPr bwMode="auto">
          <a:xfrm flipH="1">
            <a:off x="3769112" y="3895816"/>
            <a:ext cx="2027818" cy="1902818"/>
          </a:xfrm>
          <a:prstGeom prst="line">
            <a:avLst/>
          </a:prstGeom>
          <a:noFill/>
          <a:ln w="3492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9" name="Google Shape;148;p30">
            <a:extLst>
              <a:ext uri="{FF2B5EF4-FFF2-40B4-BE49-F238E27FC236}">
                <a16:creationId xmlns:a16="http://schemas.microsoft.com/office/drawing/2014/main" id="{7AFD4E8C-7509-7A4C-9445-C5C445F2DEEA}"/>
              </a:ext>
            </a:extLst>
          </p:cNvPr>
          <p:cNvSpPr txBox="1"/>
          <p:nvPr/>
        </p:nvSpPr>
        <p:spPr>
          <a:xfrm>
            <a:off x="838200" y="6262679"/>
            <a:ext cx="5257800" cy="381000"/>
          </a:xfrm>
          <a:prstGeom prst="rect">
            <a:avLst/>
          </a:prstGeom>
          <a:noFill/>
          <a:ln>
            <a:noFill/>
          </a:ln>
        </p:spPr>
        <p:txBody>
          <a:bodyPr spcFirstLastPara="1" wrap="square" lIns="91425" tIns="45700" rIns="91425" bIns="45700" anchor="t" anchorCtr="0">
            <a:noAutofit/>
          </a:bodyPr>
          <a:lstStyle/>
          <a:p>
            <a:r>
              <a:rPr lang="en-US" sz="1200" i="1" dirty="0">
                <a:solidFill>
                  <a:schemeClr val="dk1"/>
                </a:solidFill>
                <a:latin typeface="Calibri"/>
                <a:ea typeface="Calibri"/>
                <a:cs typeface="Calibri"/>
                <a:sym typeface="Calibri"/>
              </a:rPr>
              <a:t>Brief C++ by </a:t>
            </a:r>
            <a:r>
              <a:rPr lang="en-US" sz="1200" dirty="0">
                <a:solidFill>
                  <a:schemeClr val="dk1"/>
                </a:solidFill>
                <a:latin typeface="Calibri"/>
                <a:ea typeface="Calibri"/>
                <a:cs typeface="Calibri"/>
                <a:sym typeface="Calibri"/>
              </a:rPr>
              <a:t>Cay </a:t>
            </a:r>
            <a:r>
              <a:rPr lang="en-US" sz="1200" dirty="0" err="1">
                <a:solidFill>
                  <a:schemeClr val="dk1"/>
                </a:solidFill>
                <a:latin typeface="Calibri"/>
                <a:ea typeface="Calibri"/>
                <a:cs typeface="Calibri"/>
                <a:sym typeface="Calibri"/>
              </a:rPr>
              <a:t>Horstmann</a:t>
            </a:r>
            <a:endParaRPr sz="1200" dirty="0">
              <a:solidFill>
                <a:schemeClr val="dk1"/>
              </a:solidFill>
              <a:latin typeface="Calibri"/>
              <a:ea typeface="Calibri"/>
              <a:cs typeface="Calibri"/>
              <a:sym typeface="Calibri"/>
            </a:endParaRPr>
          </a:p>
          <a:p>
            <a:r>
              <a:rPr lang="en-US" sz="1200" dirty="0">
                <a:solidFill>
                  <a:schemeClr val="dk1"/>
                </a:solidFill>
                <a:latin typeface="Calibri"/>
                <a:ea typeface="Calibri"/>
                <a:cs typeface="Calibri"/>
                <a:sym typeface="Calibri"/>
              </a:rPr>
              <a:t>Copyright © 2017 by John Wiley &amp; Sons. All rights reserved</a:t>
            </a:r>
            <a:endParaRPr dirty="0"/>
          </a:p>
        </p:txBody>
      </p:sp>
    </p:spTree>
    <p:extLst>
      <p:ext uri="{BB962C8B-B14F-4D97-AF65-F5344CB8AC3E}">
        <p14:creationId xmlns:p14="http://schemas.microsoft.com/office/powerpoint/2010/main" val="2242123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E3B25-E76A-2746-AF8A-7A94F27B2016}"/>
              </a:ext>
            </a:extLst>
          </p:cNvPr>
          <p:cNvSpPr>
            <a:spLocks noGrp="1"/>
          </p:cNvSpPr>
          <p:nvPr>
            <p:ph type="title"/>
          </p:nvPr>
        </p:nvSpPr>
        <p:spPr/>
        <p:txBody>
          <a:bodyPr/>
          <a:lstStyle/>
          <a:p>
            <a:r>
              <a:rPr lang="en-US" altLang="en-US" dirty="0"/>
              <a:t>Using Arrays</a:t>
            </a:r>
            <a:endParaRPr lang="en-US" dirty="0"/>
          </a:p>
        </p:txBody>
      </p:sp>
      <p:sp>
        <p:nvSpPr>
          <p:cNvPr id="3" name="Content Placeholder 2">
            <a:extLst>
              <a:ext uri="{FF2B5EF4-FFF2-40B4-BE49-F238E27FC236}">
                <a16:creationId xmlns:a16="http://schemas.microsoft.com/office/drawing/2014/main" id="{B7FA3D90-AAE9-9A4D-A8A2-C1770CD669B9}"/>
              </a:ext>
            </a:extLst>
          </p:cNvPr>
          <p:cNvSpPr>
            <a:spLocks noGrp="1"/>
          </p:cNvSpPr>
          <p:nvPr>
            <p:ph idx="1"/>
          </p:nvPr>
        </p:nvSpPr>
        <p:spPr>
          <a:xfrm>
            <a:off x="838200" y="1825624"/>
            <a:ext cx="10515600" cy="4437055"/>
          </a:xfrm>
        </p:spPr>
        <p:txBody>
          <a:bodyPr>
            <a:normAutofit/>
          </a:bodyPr>
          <a:lstStyle/>
          <a:p>
            <a:pPr algn="ctr">
              <a:lnSpc>
                <a:spcPct val="80000"/>
              </a:lnSpc>
              <a:buNone/>
            </a:pPr>
            <a:endParaRPr lang="en-US" altLang="en-US" dirty="0"/>
          </a:p>
          <a:p>
            <a:pPr>
              <a:lnSpc>
                <a:spcPct val="80000"/>
              </a:lnSpc>
              <a:buNone/>
            </a:pPr>
            <a:r>
              <a:rPr lang="en-US" altLang="en-US" dirty="0"/>
              <a:t>That would have been impossible with ten separate variables!</a:t>
            </a:r>
          </a:p>
          <a:p>
            <a:pPr>
              <a:lnSpc>
                <a:spcPct val="80000"/>
              </a:lnSpc>
            </a:pPr>
            <a:endParaRPr lang="en-US" altLang="en-US" sz="2500" b="1" dirty="0">
              <a:latin typeface="Courier New" panose="02070309020205020404" pitchFamily="49" charset="0"/>
            </a:endParaRPr>
          </a:p>
          <a:p>
            <a:pPr marL="0" indent="0">
              <a:lnSpc>
                <a:spcPct val="80000"/>
              </a:lnSpc>
              <a:buNone/>
            </a:pPr>
            <a:r>
              <a:rPr lang="en-US" altLang="en-US" sz="2500" b="1" dirty="0">
                <a:latin typeface="Courier New" panose="02070309020205020404" pitchFamily="49" charset="0"/>
              </a:rPr>
              <a:t>double n1, n2, n3, n4, n5, n6, n7, n8, n9, n10;</a:t>
            </a:r>
          </a:p>
          <a:p>
            <a:pPr marL="0" indent="0">
              <a:lnSpc>
                <a:spcPct val="80000"/>
              </a:lnSpc>
              <a:buNone/>
            </a:pPr>
            <a:endParaRPr lang="en-US" altLang="en-US" sz="2500" b="1" dirty="0">
              <a:latin typeface="Courier New" panose="02070309020205020404" pitchFamily="49" charset="0"/>
            </a:endParaRPr>
          </a:p>
          <a:p>
            <a:pPr>
              <a:lnSpc>
                <a:spcPct val="80000"/>
              </a:lnSpc>
              <a:buNone/>
            </a:pPr>
            <a:r>
              <a:rPr lang="en-US" altLang="en-US" dirty="0"/>
              <a:t>And what if there needed to be more double values in the set?</a:t>
            </a:r>
          </a:p>
          <a:p>
            <a:pPr>
              <a:lnSpc>
                <a:spcPct val="80000"/>
              </a:lnSpc>
              <a:buNone/>
            </a:pPr>
            <a:endParaRPr lang="en-US" altLang="en-US" dirty="0"/>
          </a:p>
          <a:p>
            <a:pPr>
              <a:lnSpc>
                <a:spcPct val="80000"/>
              </a:lnSpc>
              <a:buNone/>
            </a:pPr>
            <a:r>
              <a:rPr lang="en-US" altLang="en-US" dirty="0"/>
              <a:t>                                                                                              ARGH!</a:t>
            </a:r>
          </a:p>
          <a:p>
            <a:pPr marL="0" indent="0">
              <a:lnSpc>
                <a:spcPct val="80000"/>
              </a:lnSpc>
              <a:buNone/>
            </a:pPr>
            <a:endParaRPr lang="en-US" altLang="en-US" sz="2500" b="1" dirty="0">
              <a:latin typeface="Courier New" panose="02070309020205020404" pitchFamily="49" charset="0"/>
            </a:endParaRPr>
          </a:p>
          <a:p>
            <a:pPr algn="ctr">
              <a:lnSpc>
                <a:spcPct val="80000"/>
              </a:lnSpc>
              <a:buNone/>
            </a:pPr>
            <a:endParaRPr lang="en-US" altLang="en-US" dirty="0"/>
          </a:p>
          <a:p>
            <a:pPr marL="0" indent="0">
              <a:buNone/>
            </a:pPr>
            <a:endParaRPr lang="en-US" dirty="0">
              <a:cs typeface="Courier New" panose="02070309020205020404" pitchFamily="49" charset="0"/>
            </a:endParaRPr>
          </a:p>
        </p:txBody>
      </p:sp>
      <p:sp>
        <p:nvSpPr>
          <p:cNvPr id="4" name="Slide Number Placeholder 3">
            <a:extLst>
              <a:ext uri="{FF2B5EF4-FFF2-40B4-BE49-F238E27FC236}">
                <a16:creationId xmlns:a16="http://schemas.microsoft.com/office/drawing/2014/main" id="{04A52A7E-7440-174F-B433-975CDA97FBCA}"/>
              </a:ext>
            </a:extLst>
          </p:cNvPr>
          <p:cNvSpPr>
            <a:spLocks noGrp="1"/>
          </p:cNvSpPr>
          <p:nvPr>
            <p:ph type="sldNum" sz="quarter" idx="12"/>
          </p:nvPr>
        </p:nvSpPr>
        <p:spPr/>
        <p:txBody>
          <a:bodyPr/>
          <a:lstStyle/>
          <a:p>
            <a:fld id="{69C66209-D6E2-6B48-AEDC-9F2AF62A252E}" type="slidenum">
              <a:rPr lang="en-US" smtClean="0"/>
              <a:t>33</a:t>
            </a:fld>
            <a:endParaRPr lang="en-US"/>
          </a:p>
        </p:txBody>
      </p:sp>
    </p:spTree>
    <p:extLst>
      <p:ext uri="{BB962C8B-B14F-4D97-AF65-F5344CB8AC3E}">
        <p14:creationId xmlns:p14="http://schemas.microsoft.com/office/powerpoint/2010/main" val="3828341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E3B25-E76A-2746-AF8A-7A94F27B2016}"/>
              </a:ext>
            </a:extLst>
          </p:cNvPr>
          <p:cNvSpPr>
            <a:spLocks noGrp="1"/>
          </p:cNvSpPr>
          <p:nvPr>
            <p:ph type="title"/>
          </p:nvPr>
        </p:nvSpPr>
        <p:spPr/>
        <p:txBody>
          <a:bodyPr/>
          <a:lstStyle/>
          <a:p>
            <a:r>
              <a:rPr lang="en-US" altLang="en-US" dirty="0"/>
              <a:t>Defining Arrays</a:t>
            </a:r>
            <a:endParaRPr lang="en-US" dirty="0"/>
          </a:p>
        </p:txBody>
      </p:sp>
      <p:sp>
        <p:nvSpPr>
          <p:cNvPr id="4" name="Slide Number Placeholder 3">
            <a:extLst>
              <a:ext uri="{FF2B5EF4-FFF2-40B4-BE49-F238E27FC236}">
                <a16:creationId xmlns:a16="http://schemas.microsoft.com/office/drawing/2014/main" id="{04A52A7E-7440-174F-B433-975CDA97FBCA}"/>
              </a:ext>
            </a:extLst>
          </p:cNvPr>
          <p:cNvSpPr>
            <a:spLocks noGrp="1"/>
          </p:cNvSpPr>
          <p:nvPr>
            <p:ph type="sldNum" sz="quarter" idx="12"/>
          </p:nvPr>
        </p:nvSpPr>
        <p:spPr/>
        <p:txBody>
          <a:bodyPr/>
          <a:lstStyle/>
          <a:p>
            <a:fld id="{69C66209-D6E2-6B48-AEDC-9F2AF62A252E}" type="slidenum">
              <a:rPr lang="en-US" smtClean="0"/>
              <a:t>34</a:t>
            </a:fld>
            <a:endParaRPr lang="en-US"/>
          </a:p>
        </p:txBody>
      </p:sp>
      <p:pic>
        <p:nvPicPr>
          <p:cNvPr id="7" name="Picture 9" descr="ch06-fig-02-001-">
            <a:extLst>
              <a:ext uri="{FF2B5EF4-FFF2-40B4-BE49-F238E27FC236}">
                <a16:creationId xmlns:a16="http://schemas.microsoft.com/office/drawing/2014/main" id="{FFCACD9B-6679-0946-A71C-8BE8223650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9333" y="1784359"/>
            <a:ext cx="3281362" cy="4284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3">
            <a:extLst>
              <a:ext uri="{FF2B5EF4-FFF2-40B4-BE49-F238E27FC236}">
                <a16:creationId xmlns:a16="http://schemas.microsoft.com/office/drawing/2014/main" id="{7954074C-E759-214F-9742-F5942F2079E6}"/>
              </a:ext>
            </a:extLst>
          </p:cNvPr>
          <p:cNvSpPr>
            <a:spLocks noGrp="1" noChangeArrowheads="1"/>
          </p:cNvSpPr>
          <p:nvPr>
            <p:ph idx="1"/>
          </p:nvPr>
        </p:nvSpPr>
        <p:spPr>
          <a:xfrm>
            <a:off x="5238752" y="1036384"/>
            <a:ext cx="4808497" cy="1544219"/>
          </a:xfrm>
          <a:noFill/>
        </p:spPr>
        <p:txBody>
          <a:bodyPr>
            <a:normAutofit/>
          </a:bodyPr>
          <a:lstStyle/>
          <a:p>
            <a:pPr eaLnBrk="1" hangingPunct="1">
              <a:lnSpc>
                <a:spcPct val="80000"/>
              </a:lnSpc>
              <a:buFontTx/>
              <a:buNone/>
            </a:pPr>
            <a:r>
              <a:rPr lang="en-US" altLang="en-US" sz="2400" dirty="0"/>
              <a:t>An “array of double”	</a:t>
            </a:r>
          </a:p>
          <a:p>
            <a:pPr eaLnBrk="1" hangingPunct="1">
              <a:lnSpc>
                <a:spcPct val="80000"/>
              </a:lnSpc>
              <a:buFontTx/>
              <a:buNone/>
            </a:pPr>
            <a:endParaRPr lang="en-US" altLang="en-US" sz="2400" dirty="0"/>
          </a:p>
          <a:p>
            <a:pPr marL="0" indent="0">
              <a:lnSpc>
                <a:spcPct val="80000"/>
              </a:lnSpc>
              <a:buNone/>
            </a:pPr>
            <a:r>
              <a:rPr lang="en-US" altLang="en-US" sz="2400" dirty="0"/>
              <a:t>Ten elements of </a:t>
            </a:r>
            <a:r>
              <a:rPr lang="en-US" altLang="en-US" sz="2400" b="1" dirty="0"/>
              <a:t>double</a:t>
            </a:r>
            <a:r>
              <a:rPr lang="en-US" altLang="en-US" sz="2400" dirty="0"/>
              <a:t> type can be stored under one name as an array.</a:t>
            </a:r>
          </a:p>
        </p:txBody>
      </p:sp>
      <p:sp>
        <p:nvSpPr>
          <p:cNvPr id="10" name="Rectangle 5">
            <a:extLst>
              <a:ext uri="{FF2B5EF4-FFF2-40B4-BE49-F238E27FC236}">
                <a16:creationId xmlns:a16="http://schemas.microsoft.com/office/drawing/2014/main" id="{83812F68-3A50-6946-B05D-E56A6A194D9B}"/>
              </a:ext>
            </a:extLst>
          </p:cNvPr>
          <p:cNvSpPr>
            <a:spLocks noChangeArrowheads="1"/>
          </p:cNvSpPr>
          <p:nvPr/>
        </p:nvSpPr>
        <p:spPr bwMode="auto">
          <a:xfrm>
            <a:off x="6477000" y="4011615"/>
            <a:ext cx="255262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600" b="1">
                <a:solidFill>
                  <a:schemeClr val="tx1"/>
                </a:solidFill>
                <a:latin typeface="Courier New" panose="02070309020205020404" pitchFamily="49" charset="0"/>
                <a:ea typeface="MS PGothic" panose="020B0600070205080204" pitchFamily="34" charset="-128"/>
              </a:defRPr>
            </a:lvl1pPr>
            <a:lvl2pPr marL="37931725" indent="-37474525" eaLnBrk="0" hangingPunct="0">
              <a:defRPr sz="2600" b="1">
                <a:solidFill>
                  <a:schemeClr val="tx1"/>
                </a:solidFill>
                <a:latin typeface="Courier New" panose="02070309020205020404" pitchFamily="49" charset="0"/>
                <a:ea typeface="MS PGothic" panose="020B0600070205080204" pitchFamily="34" charset="-128"/>
              </a:defRPr>
            </a:lvl2pPr>
            <a:lvl3pPr eaLnBrk="0" hangingPunct="0">
              <a:defRPr sz="2600" b="1">
                <a:solidFill>
                  <a:schemeClr val="tx1"/>
                </a:solidFill>
                <a:latin typeface="Courier New" panose="02070309020205020404" pitchFamily="49" charset="0"/>
                <a:ea typeface="MS PGothic" panose="020B0600070205080204" pitchFamily="34" charset="-128"/>
              </a:defRPr>
            </a:lvl3pPr>
            <a:lvl4pPr eaLnBrk="0" hangingPunct="0">
              <a:defRPr sz="2600" b="1">
                <a:solidFill>
                  <a:schemeClr val="tx1"/>
                </a:solidFill>
                <a:latin typeface="Courier New" panose="02070309020205020404" pitchFamily="49" charset="0"/>
                <a:ea typeface="MS PGothic" panose="020B0600070205080204" pitchFamily="34" charset="-128"/>
              </a:defRPr>
            </a:lvl4pPr>
            <a:lvl5pPr eaLnBrk="0" hangingPunct="0">
              <a:defRPr sz="2600" b="1">
                <a:solidFill>
                  <a:schemeClr val="tx1"/>
                </a:solidFill>
                <a:latin typeface="Courier New" panose="02070309020205020404" pitchFamily="49" charset="0"/>
                <a:ea typeface="MS PGothic" panose="020B0600070205080204" pitchFamily="34" charset="-128"/>
              </a:defRPr>
            </a:lvl5pPr>
            <a:lvl6pPr marL="457200" eaLnBrk="0" fontAlgn="base" hangingPunct="0">
              <a:lnSpc>
                <a:spcPct val="80000"/>
              </a:lnSpc>
              <a:spcBef>
                <a:spcPct val="20000"/>
              </a:spcBef>
              <a:spcAft>
                <a:spcPct val="0"/>
              </a:spcAft>
              <a:defRPr sz="2600" b="1">
                <a:solidFill>
                  <a:schemeClr val="tx1"/>
                </a:solidFill>
                <a:latin typeface="Courier New" panose="02070309020205020404" pitchFamily="49" charset="0"/>
                <a:ea typeface="MS PGothic" panose="020B0600070205080204" pitchFamily="34" charset="-128"/>
              </a:defRPr>
            </a:lvl6pPr>
            <a:lvl7pPr marL="914400" eaLnBrk="0" fontAlgn="base" hangingPunct="0">
              <a:lnSpc>
                <a:spcPct val="80000"/>
              </a:lnSpc>
              <a:spcBef>
                <a:spcPct val="20000"/>
              </a:spcBef>
              <a:spcAft>
                <a:spcPct val="0"/>
              </a:spcAft>
              <a:defRPr sz="2600" b="1">
                <a:solidFill>
                  <a:schemeClr val="tx1"/>
                </a:solidFill>
                <a:latin typeface="Courier New" panose="02070309020205020404" pitchFamily="49" charset="0"/>
                <a:ea typeface="MS PGothic" panose="020B0600070205080204" pitchFamily="34" charset="-128"/>
              </a:defRPr>
            </a:lvl7pPr>
            <a:lvl8pPr marL="1371600" eaLnBrk="0" fontAlgn="base" hangingPunct="0">
              <a:lnSpc>
                <a:spcPct val="80000"/>
              </a:lnSpc>
              <a:spcBef>
                <a:spcPct val="20000"/>
              </a:spcBef>
              <a:spcAft>
                <a:spcPct val="0"/>
              </a:spcAft>
              <a:defRPr sz="2600" b="1">
                <a:solidFill>
                  <a:schemeClr val="tx1"/>
                </a:solidFill>
                <a:latin typeface="Courier New" panose="02070309020205020404" pitchFamily="49" charset="0"/>
                <a:ea typeface="MS PGothic" panose="020B0600070205080204" pitchFamily="34" charset="-128"/>
              </a:defRPr>
            </a:lvl8pPr>
            <a:lvl9pPr marL="1828800" eaLnBrk="0" fontAlgn="base" hangingPunct="0">
              <a:lnSpc>
                <a:spcPct val="80000"/>
              </a:lnSpc>
              <a:spcBef>
                <a:spcPct val="20000"/>
              </a:spcBef>
              <a:spcAft>
                <a:spcPct val="0"/>
              </a:spcAft>
              <a:defRPr sz="2600" b="1">
                <a:solidFill>
                  <a:schemeClr val="tx1"/>
                </a:solidFill>
                <a:latin typeface="Courier New" panose="02070309020205020404" pitchFamily="49" charset="0"/>
                <a:ea typeface="MS PGothic" panose="020B0600070205080204" pitchFamily="34" charset="-128"/>
              </a:defRPr>
            </a:lvl9pPr>
          </a:lstStyle>
          <a:p>
            <a:pPr algn="l" eaLnBrk="1" hangingPunct="1">
              <a:lnSpc>
                <a:spcPct val="100000"/>
              </a:lnSpc>
              <a:spcBef>
                <a:spcPct val="0"/>
              </a:spcBef>
            </a:pPr>
            <a:r>
              <a:rPr lang="en-US" altLang="en-US" sz="2400" dirty="0">
                <a:solidFill>
                  <a:srgbClr val="C00000"/>
                </a:solidFill>
                <a:latin typeface="+mn-lt"/>
              </a:rPr>
              <a:t>double</a:t>
            </a:r>
            <a:r>
              <a:rPr lang="en-US" altLang="en-US" sz="2400" dirty="0">
                <a:latin typeface="+mn-lt"/>
              </a:rPr>
              <a:t> </a:t>
            </a:r>
            <a:r>
              <a:rPr lang="en-US" altLang="en-US" sz="2400" dirty="0">
                <a:solidFill>
                  <a:srgbClr val="00B0F0"/>
                </a:solidFill>
                <a:latin typeface="+mn-lt"/>
              </a:rPr>
              <a:t>values</a:t>
            </a:r>
            <a:r>
              <a:rPr lang="en-US" altLang="en-US" sz="2400" dirty="0">
                <a:latin typeface="+mn-lt"/>
              </a:rPr>
              <a:t>[</a:t>
            </a:r>
            <a:r>
              <a:rPr lang="en-US" altLang="en-US" sz="2400" dirty="0">
                <a:solidFill>
                  <a:srgbClr val="7030A0"/>
                </a:solidFill>
                <a:latin typeface="+mn-lt"/>
              </a:rPr>
              <a:t>10</a:t>
            </a:r>
            <a:r>
              <a:rPr lang="en-US" altLang="en-US" sz="2400" dirty="0">
                <a:latin typeface="+mn-lt"/>
              </a:rPr>
              <a:t>];</a:t>
            </a:r>
          </a:p>
        </p:txBody>
      </p:sp>
      <p:sp>
        <p:nvSpPr>
          <p:cNvPr id="12" name="Text Box 6">
            <a:extLst>
              <a:ext uri="{FF2B5EF4-FFF2-40B4-BE49-F238E27FC236}">
                <a16:creationId xmlns:a16="http://schemas.microsoft.com/office/drawing/2014/main" id="{E794A30F-7C99-344F-9C0C-D78C92A3E797}"/>
              </a:ext>
            </a:extLst>
          </p:cNvPr>
          <p:cNvSpPr txBox="1">
            <a:spLocks noChangeArrowheads="1"/>
          </p:cNvSpPr>
          <p:nvPr/>
        </p:nvSpPr>
        <p:spPr bwMode="auto">
          <a:xfrm>
            <a:off x="4839496" y="4769351"/>
            <a:ext cx="1773178" cy="830997"/>
          </a:xfrm>
          <a:prstGeom prst="rect">
            <a:avLst/>
          </a:prstGeom>
          <a:noFill/>
          <a:ln w="19050">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sz="2600" b="1">
                <a:solidFill>
                  <a:schemeClr val="tx1"/>
                </a:solidFill>
                <a:latin typeface="Courier New" panose="02070309020205020404" pitchFamily="49" charset="0"/>
                <a:ea typeface="MS PGothic" panose="020B0600070205080204" pitchFamily="34" charset="-128"/>
              </a:defRPr>
            </a:lvl1pPr>
            <a:lvl2pPr marL="37931725" indent="-37474525" eaLnBrk="0" hangingPunct="0">
              <a:defRPr sz="2600" b="1">
                <a:solidFill>
                  <a:schemeClr val="tx1"/>
                </a:solidFill>
                <a:latin typeface="Courier New" panose="02070309020205020404" pitchFamily="49" charset="0"/>
                <a:ea typeface="MS PGothic" panose="020B0600070205080204" pitchFamily="34" charset="-128"/>
              </a:defRPr>
            </a:lvl2pPr>
            <a:lvl3pPr eaLnBrk="0" hangingPunct="0">
              <a:defRPr sz="2600" b="1">
                <a:solidFill>
                  <a:schemeClr val="tx1"/>
                </a:solidFill>
                <a:latin typeface="Courier New" panose="02070309020205020404" pitchFamily="49" charset="0"/>
                <a:ea typeface="MS PGothic" panose="020B0600070205080204" pitchFamily="34" charset="-128"/>
              </a:defRPr>
            </a:lvl3pPr>
            <a:lvl4pPr eaLnBrk="0" hangingPunct="0">
              <a:defRPr sz="2600" b="1">
                <a:solidFill>
                  <a:schemeClr val="tx1"/>
                </a:solidFill>
                <a:latin typeface="Courier New" panose="02070309020205020404" pitchFamily="49" charset="0"/>
                <a:ea typeface="MS PGothic" panose="020B0600070205080204" pitchFamily="34" charset="-128"/>
              </a:defRPr>
            </a:lvl4pPr>
            <a:lvl5pPr eaLnBrk="0" hangingPunct="0">
              <a:defRPr sz="2600" b="1">
                <a:solidFill>
                  <a:schemeClr val="tx1"/>
                </a:solidFill>
                <a:latin typeface="Courier New" panose="02070309020205020404" pitchFamily="49" charset="0"/>
                <a:ea typeface="MS PGothic" panose="020B0600070205080204" pitchFamily="34" charset="-128"/>
              </a:defRPr>
            </a:lvl5pPr>
            <a:lvl6pPr marL="457200" eaLnBrk="0" fontAlgn="base" hangingPunct="0">
              <a:lnSpc>
                <a:spcPct val="80000"/>
              </a:lnSpc>
              <a:spcBef>
                <a:spcPct val="20000"/>
              </a:spcBef>
              <a:spcAft>
                <a:spcPct val="0"/>
              </a:spcAft>
              <a:defRPr sz="2600" b="1">
                <a:solidFill>
                  <a:schemeClr val="tx1"/>
                </a:solidFill>
                <a:latin typeface="Courier New" panose="02070309020205020404" pitchFamily="49" charset="0"/>
                <a:ea typeface="MS PGothic" panose="020B0600070205080204" pitchFamily="34" charset="-128"/>
              </a:defRPr>
            </a:lvl6pPr>
            <a:lvl7pPr marL="914400" eaLnBrk="0" fontAlgn="base" hangingPunct="0">
              <a:lnSpc>
                <a:spcPct val="80000"/>
              </a:lnSpc>
              <a:spcBef>
                <a:spcPct val="20000"/>
              </a:spcBef>
              <a:spcAft>
                <a:spcPct val="0"/>
              </a:spcAft>
              <a:defRPr sz="2600" b="1">
                <a:solidFill>
                  <a:schemeClr val="tx1"/>
                </a:solidFill>
                <a:latin typeface="Courier New" panose="02070309020205020404" pitchFamily="49" charset="0"/>
                <a:ea typeface="MS PGothic" panose="020B0600070205080204" pitchFamily="34" charset="-128"/>
              </a:defRPr>
            </a:lvl7pPr>
            <a:lvl8pPr marL="1371600" eaLnBrk="0" fontAlgn="base" hangingPunct="0">
              <a:lnSpc>
                <a:spcPct val="80000"/>
              </a:lnSpc>
              <a:spcBef>
                <a:spcPct val="20000"/>
              </a:spcBef>
              <a:spcAft>
                <a:spcPct val="0"/>
              </a:spcAft>
              <a:defRPr sz="2600" b="1">
                <a:solidFill>
                  <a:schemeClr val="tx1"/>
                </a:solidFill>
                <a:latin typeface="Courier New" panose="02070309020205020404" pitchFamily="49" charset="0"/>
                <a:ea typeface="MS PGothic" panose="020B0600070205080204" pitchFamily="34" charset="-128"/>
              </a:defRPr>
            </a:lvl8pPr>
            <a:lvl9pPr marL="1828800" eaLnBrk="0" fontAlgn="base" hangingPunct="0">
              <a:lnSpc>
                <a:spcPct val="80000"/>
              </a:lnSpc>
              <a:spcBef>
                <a:spcPct val="20000"/>
              </a:spcBef>
              <a:spcAft>
                <a:spcPct val="0"/>
              </a:spcAft>
              <a:defRPr sz="2600" b="1">
                <a:solidFill>
                  <a:schemeClr val="tx1"/>
                </a:solidFill>
                <a:latin typeface="Courier New" panose="02070309020205020404" pitchFamily="49" charset="0"/>
                <a:ea typeface="MS PGothic" panose="020B0600070205080204" pitchFamily="34" charset="-128"/>
              </a:defRPr>
            </a:lvl9pPr>
          </a:lstStyle>
          <a:p>
            <a:pPr algn="l" eaLnBrk="1" hangingPunct="1">
              <a:lnSpc>
                <a:spcPct val="100000"/>
              </a:lnSpc>
              <a:spcBef>
                <a:spcPct val="50000"/>
              </a:spcBef>
            </a:pPr>
            <a:r>
              <a:rPr lang="en-US" altLang="en-US" sz="2400" b="0" dirty="0">
                <a:latin typeface="+mn-lt"/>
              </a:rPr>
              <a:t>type of each element</a:t>
            </a:r>
          </a:p>
        </p:txBody>
      </p:sp>
      <p:sp>
        <p:nvSpPr>
          <p:cNvPr id="13" name="Text Box 7">
            <a:extLst>
              <a:ext uri="{FF2B5EF4-FFF2-40B4-BE49-F238E27FC236}">
                <a16:creationId xmlns:a16="http://schemas.microsoft.com/office/drawing/2014/main" id="{A269B0B6-3C5F-C94D-8D21-B853F2B927CE}"/>
              </a:ext>
            </a:extLst>
          </p:cNvPr>
          <p:cNvSpPr txBox="1">
            <a:spLocks noChangeArrowheads="1"/>
          </p:cNvSpPr>
          <p:nvPr/>
        </p:nvSpPr>
        <p:spPr bwMode="auto">
          <a:xfrm>
            <a:off x="7124006" y="5363195"/>
            <a:ext cx="4216399" cy="830997"/>
          </a:xfrm>
          <a:prstGeom prst="rect">
            <a:avLst/>
          </a:prstGeom>
          <a:noFill/>
          <a:ln w="19050">
            <a:solidFill>
              <a:srgbClr val="7030A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sz="2600" b="1">
                <a:solidFill>
                  <a:schemeClr val="tx1"/>
                </a:solidFill>
                <a:latin typeface="Courier New" panose="02070309020205020404" pitchFamily="49" charset="0"/>
                <a:ea typeface="MS PGothic" panose="020B0600070205080204" pitchFamily="34" charset="-128"/>
              </a:defRPr>
            </a:lvl1pPr>
            <a:lvl2pPr marL="37931725" indent="-37474525" eaLnBrk="0" hangingPunct="0">
              <a:defRPr sz="2600" b="1">
                <a:solidFill>
                  <a:schemeClr val="tx1"/>
                </a:solidFill>
                <a:latin typeface="Courier New" panose="02070309020205020404" pitchFamily="49" charset="0"/>
                <a:ea typeface="MS PGothic" panose="020B0600070205080204" pitchFamily="34" charset="-128"/>
              </a:defRPr>
            </a:lvl2pPr>
            <a:lvl3pPr eaLnBrk="0" hangingPunct="0">
              <a:defRPr sz="2600" b="1">
                <a:solidFill>
                  <a:schemeClr val="tx1"/>
                </a:solidFill>
                <a:latin typeface="Courier New" panose="02070309020205020404" pitchFamily="49" charset="0"/>
                <a:ea typeface="MS PGothic" panose="020B0600070205080204" pitchFamily="34" charset="-128"/>
              </a:defRPr>
            </a:lvl3pPr>
            <a:lvl4pPr eaLnBrk="0" hangingPunct="0">
              <a:defRPr sz="2600" b="1">
                <a:solidFill>
                  <a:schemeClr val="tx1"/>
                </a:solidFill>
                <a:latin typeface="Courier New" panose="02070309020205020404" pitchFamily="49" charset="0"/>
                <a:ea typeface="MS PGothic" panose="020B0600070205080204" pitchFamily="34" charset="-128"/>
              </a:defRPr>
            </a:lvl4pPr>
            <a:lvl5pPr eaLnBrk="0" hangingPunct="0">
              <a:defRPr sz="2600" b="1">
                <a:solidFill>
                  <a:schemeClr val="tx1"/>
                </a:solidFill>
                <a:latin typeface="Courier New" panose="02070309020205020404" pitchFamily="49" charset="0"/>
                <a:ea typeface="MS PGothic" panose="020B0600070205080204" pitchFamily="34" charset="-128"/>
              </a:defRPr>
            </a:lvl5pPr>
            <a:lvl6pPr marL="457200" eaLnBrk="0" fontAlgn="base" hangingPunct="0">
              <a:lnSpc>
                <a:spcPct val="80000"/>
              </a:lnSpc>
              <a:spcBef>
                <a:spcPct val="20000"/>
              </a:spcBef>
              <a:spcAft>
                <a:spcPct val="0"/>
              </a:spcAft>
              <a:defRPr sz="2600" b="1">
                <a:solidFill>
                  <a:schemeClr val="tx1"/>
                </a:solidFill>
                <a:latin typeface="Courier New" panose="02070309020205020404" pitchFamily="49" charset="0"/>
                <a:ea typeface="MS PGothic" panose="020B0600070205080204" pitchFamily="34" charset="-128"/>
              </a:defRPr>
            </a:lvl6pPr>
            <a:lvl7pPr marL="914400" eaLnBrk="0" fontAlgn="base" hangingPunct="0">
              <a:lnSpc>
                <a:spcPct val="80000"/>
              </a:lnSpc>
              <a:spcBef>
                <a:spcPct val="20000"/>
              </a:spcBef>
              <a:spcAft>
                <a:spcPct val="0"/>
              </a:spcAft>
              <a:defRPr sz="2600" b="1">
                <a:solidFill>
                  <a:schemeClr val="tx1"/>
                </a:solidFill>
                <a:latin typeface="Courier New" panose="02070309020205020404" pitchFamily="49" charset="0"/>
                <a:ea typeface="MS PGothic" panose="020B0600070205080204" pitchFamily="34" charset="-128"/>
              </a:defRPr>
            </a:lvl7pPr>
            <a:lvl8pPr marL="1371600" eaLnBrk="0" fontAlgn="base" hangingPunct="0">
              <a:lnSpc>
                <a:spcPct val="80000"/>
              </a:lnSpc>
              <a:spcBef>
                <a:spcPct val="20000"/>
              </a:spcBef>
              <a:spcAft>
                <a:spcPct val="0"/>
              </a:spcAft>
              <a:defRPr sz="2600" b="1">
                <a:solidFill>
                  <a:schemeClr val="tx1"/>
                </a:solidFill>
                <a:latin typeface="Courier New" panose="02070309020205020404" pitchFamily="49" charset="0"/>
                <a:ea typeface="MS PGothic" panose="020B0600070205080204" pitchFamily="34" charset="-128"/>
              </a:defRPr>
            </a:lvl8pPr>
            <a:lvl9pPr marL="1828800" eaLnBrk="0" fontAlgn="base" hangingPunct="0">
              <a:lnSpc>
                <a:spcPct val="80000"/>
              </a:lnSpc>
              <a:spcBef>
                <a:spcPct val="20000"/>
              </a:spcBef>
              <a:spcAft>
                <a:spcPct val="0"/>
              </a:spcAft>
              <a:defRPr sz="2600" b="1">
                <a:solidFill>
                  <a:schemeClr val="tx1"/>
                </a:solidFill>
                <a:latin typeface="Courier New" panose="02070309020205020404" pitchFamily="49" charset="0"/>
                <a:ea typeface="MS PGothic" panose="020B0600070205080204" pitchFamily="34" charset="-128"/>
              </a:defRPr>
            </a:lvl9pPr>
          </a:lstStyle>
          <a:p>
            <a:pPr eaLnBrk="1" hangingPunct="1">
              <a:lnSpc>
                <a:spcPct val="100000"/>
              </a:lnSpc>
              <a:spcBef>
                <a:spcPct val="50000"/>
              </a:spcBef>
            </a:pPr>
            <a:r>
              <a:rPr lang="en-US" altLang="en-US" sz="2400" b="0" dirty="0">
                <a:latin typeface="+mn-lt"/>
              </a:rPr>
              <a:t>number of elements </a:t>
            </a:r>
            <a:r>
              <a:rPr lang="en-US" altLang="en-US" sz="2000" dirty="0">
                <a:latin typeface="+mn-lt"/>
              </a:rPr>
              <a:t>–</a:t>
            </a:r>
            <a:r>
              <a:rPr lang="en-US" altLang="en-US" sz="2400" dirty="0">
                <a:latin typeface="+mn-lt"/>
              </a:rPr>
              <a:t> </a:t>
            </a:r>
            <a:r>
              <a:rPr lang="en-US" altLang="en-US" sz="2400" b="0" dirty="0">
                <a:latin typeface="+mn-lt"/>
              </a:rPr>
              <a:t>the “size” of the array, must be a constant</a:t>
            </a:r>
          </a:p>
        </p:txBody>
      </p:sp>
      <p:sp>
        <p:nvSpPr>
          <p:cNvPr id="14" name="Line 8">
            <a:extLst>
              <a:ext uri="{FF2B5EF4-FFF2-40B4-BE49-F238E27FC236}">
                <a16:creationId xmlns:a16="http://schemas.microsoft.com/office/drawing/2014/main" id="{C1FF2979-D4C9-9145-A355-E4C2E05E1B85}"/>
              </a:ext>
            </a:extLst>
          </p:cNvPr>
          <p:cNvSpPr>
            <a:spLocks noChangeShapeType="1"/>
          </p:cNvSpPr>
          <p:nvPr/>
        </p:nvSpPr>
        <p:spPr bwMode="auto">
          <a:xfrm flipV="1">
            <a:off x="5884865" y="4340225"/>
            <a:ext cx="630237" cy="401638"/>
          </a:xfrm>
          <a:prstGeom prst="line">
            <a:avLst/>
          </a:prstGeom>
          <a:noFill/>
          <a:ln w="34925">
            <a:solidFill>
              <a:srgbClr val="C00000"/>
            </a:solidFill>
            <a:round/>
            <a:headEnd/>
            <a:tailEnd type="triangle" w="lg" len="lg"/>
          </a:ln>
          <a:extLst>
            <a:ext uri="{909E8E84-426E-40DD-AFC4-6F175D3DCCD1}">
              <a14:hiddenFill xmlns:a14="http://schemas.microsoft.com/office/drawing/2010/main">
                <a:noFill/>
              </a14:hiddenFill>
            </a:ext>
          </a:extLst>
        </p:spPr>
        <p:txBody>
          <a:bodyPr/>
          <a:lstStyle/>
          <a:p>
            <a:endParaRPr lang="en-US">
              <a:latin typeface="Cambria" panose="02040503050406030204" pitchFamily="18" charset="0"/>
            </a:endParaRPr>
          </a:p>
        </p:txBody>
      </p:sp>
      <p:sp>
        <p:nvSpPr>
          <p:cNvPr id="15" name="Line 9">
            <a:extLst>
              <a:ext uri="{FF2B5EF4-FFF2-40B4-BE49-F238E27FC236}">
                <a16:creationId xmlns:a16="http://schemas.microsoft.com/office/drawing/2014/main" id="{974B4372-8EF3-AD4D-9436-1825C51EA3EE}"/>
              </a:ext>
            </a:extLst>
          </p:cNvPr>
          <p:cNvSpPr>
            <a:spLocks noChangeShapeType="1"/>
          </p:cNvSpPr>
          <p:nvPr/>
        </p:nvSpPr>
        <p:spPr bwMode="auto">
          <a:xfrm flipH="1" flipV="1">
            <a:off x="8636909" y="4405815"/>
            <a:ext cx="630236" cy="957379"/>
          </a:xfrm>
          <a:prstGeom prst="line">
            <a:avLst/>
          </a:prstGeom>
          <a:noFill/>
          <a:ln w="34925">
            <a:solidFill>
              <a:srgbClr val="7030A0"/>
            </a:solidFill>
            <a:round/>
            <a:headEnd/>
            <a:tailEnd type="triangle" w="lg" len="lg"/>
          </a:ln>
          <a:extLst>
            <a:ext uri="{909E8E84-426E-40DD-AFC4-6F175D3DCCD1}">
              <a14:hiddenFill xmlns:a14="http://schemas.microsoft.com/office/drawing/2010/main">
                <a:noFill/>
              </a14:hiddenFill>
            </a:ext>
          </a:extLst>
        </p:spPr>
        <p:txBody>
          <a:bodyPr/>
          <a:lstStyle/>
          <a:p>
            <a:endParaRPr lang="en-US">
              <a:latin typeface="Cambria" panose="02040503050406030204" pitchFamily="18" charset="0"/>
            </a:endParaRPr>
          </a:p>
        </p:txBody>
      </p:sp>
      <p:sp>
        <p:nvSpPr>
          <p:cNvPr id="16" name="Line 10">
            <a:extLst>
              <a:ext uri="{FF2B5EF4-FFF2-40B4-BE49-F238E27FC236}">
                <a16:creationId xmlns:a16="http://schemas.microsoft.com/office/drawing/2014/main" id="{A18B6463-EE3C-634A-B739-115068A0DA91}"/>
              </a:ext>
            </a:extLst>
          </p:cNvPr>
          <p:cNvSpPr>
            <a:spLocks noChangeShapeType="1"/>
          </p:cNvSpPr>
          <p:nvPr/>
        </p:nvSpPr>
        <p:spPr bwMode="auto">
          <a:xfrm>
            <a:off x="7906214" y="2620324"/>
            <a:ext cx="199153" cy="1503704"/>
          </a:xfrm>
          <a:prstGeom prst="line">
            <a:avLst/>
          </a:prstGeom>
          <a:noFill/>
          <a:ln w="34925">
            <a:solidFill>
              <a:srgbClr val="00B0F0"/>
            </a:solidFill>
            <a:round/>
            <a:headEnd/>
            <a:tailEnd type="triangle" w="lg" len="lg"/>
          </a:ln>
          <a:extLst>
            <a:ext uri="{909E8E84-426E-40DD-AFC4-6F175D3DCCD1}">
              <a14:hiddenFill xmlns:a14="http://schemas.microsoft.com/office/drawing/2010/main">
                <a:noFill/>
              </a14:hiddenFill>
            </a:ext>
          </a:extLst>
        </p:spPr>
        <p:txBody>
          <a:bodyPr/>
          <a:lstStyle/>
          <a:p>
            <a:endParaRPr lang="en-US" dirty="0">
              <a:latin typeface="Cambria" panose="02040503050406030204" pitchFamily="18" charset="0"/>
            </a:endParaRPr>
          </a:p>
        </p:txBody>
      </p:sp>
      <p:sp>
        <p:nvSpPr>
          <p:cNvPr id="17" name="Text Box 11">
            <a:extLst>
              <a:ext uri="{FF2B5EF4-FFF2-40B4-BE49-F238E27FC236}">
                <a16:creationId xmlns:a16="http://schemas.microsoft.com/office/drawing/2014/main" id="{7A678730-FC5B-A544-9A5B-624E081FB4ED}"/>
              </a:ext>
            </a:extLst>
          </p:cNvPr>
          <p:cNvSpPr txBox="1">
            <a:spLocks noChangeArrowheads="1"/>
          </p:cNvSpPr>
          <p:nvPr/>
        </p:nvSpPr>
        <p:spPr bwMode="auto">
          <a:xfrm flipH="1">
            <a:off x="7490710" y="2158659"/>
            <a:ext cx="794646" cy="461665"/>
          </a:xfrm>
          <a:prstGeom prst="rect">
            <a:avLst/>
          </a:prstGeom>
          <a:noFill/>
          <a:ln w="19050">
            <a:solidFill>
              <a:srgbClr val="00B0F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sz="2600" b="1">
                <a:solidFill>
                  <a:schemeClr val="tx1"/>
                </a:solidFill>
                <a:latin typeface="Courier New" panose="02070309020205020404" pitchFamily="49" charset="0"/>
                <a:ea typeface="MS PGothic" panose="020B0600070205080204" pitchFamily="34" charset="-128"/>
              </a:defRPr>
            </a:lvl1pPr>
            <a:lvl2pPr marL="37931725" indent="-37474525" eaLnBrk="0" hangingPunct="0">
              <a:defRPr sz="2600" b="1">
                <a:solidFill>
                  <a:schemeClr val="tx1"/>
                </a:solidFill>
                <a:latin typeface="Courier New" panose="02070309020205020404" pitchFamily="49" charset="0"/>
                <a:ea typeface="MS PGothic" panose="020B0600070205080204" pitchFamily="34" charset="-128"/>
              </a:defRPr>
            </a:lvl2pPr>
            <a:lvl3pPr eaLnBrk="0" hangingPunct="0">
              <a:defRPr sz="2600" b="1">
                <a:solidFill>
                  <a:schemeClr val="tx1"/>
                </a:solidFill>
                <a:latin typeface="Courier New" panose="02070309020205020404" pitchFamily="49" charset="0"/>
                <a:ea typeface="MS PGothic" panose="020B0600070205080204" pitchFamily="34" charset="-128"/>
              </a:defRPr>
            </a:lvl3pPr>
            <a:lvl4pPr eaLnBrk="0" hangingPunct="0">
              <a:defRPr sz="2600" b="1">
                <a:solidFill>
                  <a:schemeClr val="tx1"/>
                </a:solidFill>
                <a:latin typeface="Courier New" panose="02070309020205020404" pitchFamily="49" charset="0"/>
                <a:ea typeface="MS PGothic" panose="020B0600070205080204" pitchFamily="34" charset="-128"/>
              </a:defRPr>
            </a:lvl4pPr>
            <a:lvl5pPr eaLnBrk="0" hangingPunct="0">
              <a:defRPr sz="2600" b="1">
                <a:solidFill>
                  <a:schemeClr val="tx1"/>
                </a:solidFill>
                <a:latin typeface="Courier New" panose="02070309020205020404" pitchFamily="49" charset="0"/>
                <a:ea typeface="MS PGothic" panose="020B0600070205080204" pitchFamily="34" charset="-128"/>
              </a:defRPr>
            </a:lvl5pPr>
            <a:lvl6pPr marL="457200" eaLnBrk="0" fontAlgn="base" hangingPunct="0">
              <a:lnSpc>
                <a:spcPct val="80000"/>
              </a:lnSpc>
              <a:spcBef>
                <a:spcPct val="20000"/>
              </a:spcBef>
              <a:spcAft>
                <a:spcPct val="0"/>
              </a:spcAft>
              <a:defRPr sz="2600" b="1">
                <a:solidFill>
                  <a:schemeClr val="tx1"/>
                </a:solidFill>
                <a:latin typeface="Courier New" panose="02070309020205020404" pitchFamily="49" charset="0"/>
                <a:ea typeface="MS PGothic" panose="020B0600070205080204" pitchFamily="34" charset="-128"/>
              </a:defRPr>
            </a:lvl6pPr>
            <a:lvl7pPr marL="914400" eaLnBrk="0" fontAlgn="base" hangingPunct="0">
              <a:lnSpc>
                <a:spcPct val="80000"/>
              </a:lnSpc>
              <a:spcBef>
                <a:spcPct val="20000"/>
              </a:spcBef>
              <a:spcAft>
                <a:spcPct val="0"/>
              </a:spcAft>
              <a:defRPr sz="2600" b="1">
                <a:solidFill>
                  <a:schemeClr val="tx1"/>
                </a:solidFill>
                <a:latin typeface="Courier New" panose="02070309020205020404" pitchFamily="49" charset="0"/>
                <a:ea typeface="MS PGothic" panose="020B0600070205080204" pitchFamily="34" charset="-128"/>
              </a:defRPr>
            </a:lvl7pPr>
            <a:lvl8pPr marL="1371600" eaLnBrk="0" fontAlgn="base" hangingPunct="0">
              <a:lnSpc>
                <a:spcPct val="80000"/>
              </a:lnSpc>
              <a:spcBef>
                <a:spcPct val="20000"/>
              </a:spcBef>
              <a:spcAft>
                <a:spcPct val="0"/>
              </a:spcAft>
              <a:defRPr sz="2600" b="1">
                <a:solidFill>
                  <a:schemeClr val="tx1"/>
                </a:solidFill>
                <a:latin typeface="Courier New" panose="02070309020205020404" pitchFamily="49" charset="0"/>
                <a:ea typeface="MS PGothic" panose="020B0600070205080204" pitchFamily="34" charset="-128"/>
              </a:defRPr>
            </a:lvl8pPr>
            <a:lvl9pPr marL="1828800" eaLnBrk="0" fontAlgn="base" hangingPunct="0">
              <a:lnSpc>
                <a:spcPct val="80000"/>
              </a:lnSpc>
              <a:spcBef>
                <a:spcPct val="20000"/>
              </a:spcBef>
              <a:spcAft>
                <a:spcPct val="0"/>
              </a:spcAft>
              <a:defRPr sz="2600" b="1">
                <a:solidFill>
                  <a:schemeClr val="tx1"/>
                </a:solidFill>
                <a:latin typeface="Courier New" panose="02070309020205020404" pitchFamily="49" charset="0"/>
                <a:ea typeface="MS PGothic" panose="020B0600070205080204" pitchFamily="34" charset="-128"/>
              </a:defRPr>
            </a:lvl9pPr>
          </a:lstStyle>
          <a:p>
            <a:pPr algn="l" eaLnBrk="1" hangingPunct="1">
              <a:lnSpc>
                <a:spcPct val="100000"/>
              </a:lnSpc>
              <a:spcBef>
                <a:spcPct val="50000"/>
              </a:spcBef>
            </a:pPr>
            <a:r>
              <a:rPr lang="en-US" altLang="en-US" sz="2400" b="0">
                <a:latin typeface="Cambria" panose="02040503050406030204" pitchFamily="18" charset="0"/>
              </a:rPr>
              <a:t> </a:t>
            </a:r>
          </a:p>
        </p:txBody>
      </p:sp>
      <p:sp>
        <p:nvSpPr>
          <p:cNvPr id="18" name="Google Shape;148;p30">
            <a:extLst>
              <a:ext uri="{FF2B5EF4-FFF2-40B4-BE49-F238E27FC236}">
                <a16:creationId xmlns:a16="http://schemas.microsoft.com/office/drawing/2014/main" id="{682FC73D-00B1-0749-8017-6CEF707BA536}"/>
              </a:ext>
            </a:extLst>
          </p:cNvPr>
          <p:cNvSpPr txBox="1"/>
          <p:nvPr/>
        </p:nvSpPr>
        <p:spPr>
          <a:xfrm>
            <a:off x="838200" y="6262679"/>
            <a:ext cx="5257800" cy="381000"/>
          </a:xfrm>
          <a:prstGeom prst="rect">
            <a:avLst/>
          </a:prstGeom>
          <a:noFill/>
          <a:ln>
            <a:noFill/>
          </a:ln>
        </p:spPr>
        <p:txBody>
          <a:bodyPr spcFirstLastPara="1" wrap="square" lIns="91425" tIns="45700" rIns="91425" bIns="45700" anchor="t" anchorCtr="0">
            <a:noAutofit/>
          </a:bodyPr>
          <a:lstStyle/>
          <a:p>
            <a:r>
              <a:rPr lang="en-US" sz="1200" i="1" dirty="0">
                <a:solidFill>
                  <a:schemeClr val="dk1"/>
                </a:solidFill>
                <a:latin typeface="Calibri"/>
                <a:ea typeface="Calibri"/>
                <a:cs typeface="Calibri"/>
                <a:sym typeface="Calibri"/>
              </a:rPr>
              <a:t>Brief C++ by </a:t>
            </a:r>
            <a:r>
              <a:rPr lang="en-US" sz="1200" dirty="0">
                <a:solidFill>
                  <a:schemeClr val="dk1"/>
                </a:solidFill>
                <a:latin typeface="Calibri"/>
                <a:ea typeface="Calibri"/>
                <a:cs typeface="Calibri"/>
                <a:sym typeface="Calibri"/>
              </a:rPr>
              <a:t>Cay </a:t>
            </a:r>
            <a:r>
              <a:rPr lang="en-US" sz="1200" dirty="0" err="1">
                <a:solidFill>
                  <a:schemeClr val="dk1"/>
                </a:solidFill>
                <a:latin typeface="Calibri"/>
                <a:ea typeface="Calibri"/>
                <a:cs typeface="Calibri"/>
                <a:sym typeface="Calibri"/>
              </a:rPr>
              <a:t>Horstmann</a:t>
            </a:r>
            <a:endParaRPr sz="1200" dirty="0">
              <a:solidFill>
                <a:schemeClr val="dk1"/>
              </a:solidFill>
              <a:latin typeface="Calibri"/>
              <a:ea typeface="Calibri"/>
              <a:cs typeface="Calibri"/>
              <a:sym typeface="Calibri"/>
            </a:endParaRPr>
          </a:p>
          <a:p>
            <a:r>
              <a:rPr lang="en-US" sz="1200" dirty="0">
                <a:solidFill>
                  <a:schemeClr val="dk1"/>
                </a:solidFill>
                <a:latin typeface="Calibri"/>
                <a:ea typeface="Calibri"/>
                <a:cs typeface="Calibri"/>
                <a:sym typeface="Calibri"/>
              </a:rPr>
              <a:t>Copyright © 2017 by John Wiley &amp; Sons. All rights reserved</a:t>
            </a:r>
            <a:endParaRPr dirty="0"/>
          </a:p>
        </p:txBody>
      </p:sp>
    </p:spTree>
    <p:extLst>
      <p:ext uri="{BB962C8B-B14F-4D97-AF65-F5344CB8AC3E}">
        <p14:creationId xmlns:p14="http://schemas.microsoft.com/office/powerpoint/2010/main" val="2872772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animBg="1"/>
      <p:bldP spid="13" grpId="0" animBg="1"/>
      <p:bldP spid="17"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E3B25-E76A-2746-AF8A-7A94F27B2016}"/>
              </a:ext>
            </a:extLst>
          </p:cNvPr>
          <p:cNvSpPr>
            <a:spLocks noGrp="1"/>
          </p:cNvSpPr>
          <p:nvPr>
            <p:ph type="title"/>
          </p:nvPr>
        </p:nvSpPr>
        <p:spPr/>
        <p:txBody>
          <a:bodyPr/>
          <a:lstStyle/>
          <a:p>
            <a:r>
              <a:rPr lang="en-US" altLang="en-US" dirty="0"/>
              <a:t>Array Syntax</a:t>
            </a:r>
            <a:endParaRPr lang="en-US" dirty="0"/>
          </a:p>
        </p:txBody>
      </p:sp>
      <p:sp>
        <p:nvSpPr>
          <p:cNvPr id="4" name="Slide Number Placeholder 3">
            <a:extLst>
              <a:ext uri="{FF2B5EF4-FFF2-40B4-BE49-F238E27FC236}">
                <a16:creationId xmlns:a16="http://schemas.microsoft.com/office/drawing/2014/main" id="{04A52A7E-7440-174F-B433-975CDA97FBCA}"/>
              </a:ext>
            </a:extLst>
          </p:cNvPr>
          <p:cNvSpPr>
            <a:spLocks noGrp="1"/>
          </p:cNvSpPr>
          <p:nvPr>
            <p:ph type="sldNum" sz="quarter" idx="12"/>
          </p:nvPr>
        </p:nvSpPr>
        <p:spPr/>
        <p:txBody>
          <a:bodyPr/>
          <a:lstStyle/>
          <a:p>
            <a:fld id="{69C66209-D6E2-6B48-AEDC-9F2AF62A252E}" type="slidenum">
              <a:rPr lang="en-US" smtClean="0"/>
              <a:t>35</a:t>
            </a:fld>
            <a:endParaRPr lang="en-US"/>
          </a:p>
        </p:txBody>
      </p:sp>
      <p:pic>
        <p:nvPicPr>
          <p:cNvPr id="6" name="Content Placeholder 5" descr="ch06-syn-1">
            <a:extLst>
              <a:ext uri="{FF2B5EF4-FFF2-40B4-BE49-F238E27FC236}">
                <a16:creationId xmlns:a16="http://schemas.microsoft.com/office/drawing/2014/main" id="{F47DEE77-15B7-9048-B7DC-2F9C198D3AE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03866" y="1825625"/>
            <a:ext cx="8584267" cy="4437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Google Shape;148;p30">
            <a:extLst>
              <a:ext uri="{FF2B5EF4-FFF2-40B4-BE49-F238E27FC236}">
                <a16:creationId xmlns:a16="http://schemas.microsoft.com/office/drawing/2014/main" id="{234C6C59-86CF-C94B-B130-A7104E61A002}"/>
              </a:ext>
            </a:extLst>
          </p:cNvPr>
          <p:cNvSpPr txBox="1"/>
          <p:nvPr/>
        </p:nvSpPr>
        <p:spPr>
          <a:xfrm>
            <a:off x="838200" y="6262679"/>
            <a:ext cx="5257800" cy="381000"/>
          </a:xfrm>
          <a:prstGeom prst="rect">
            <a:avLst/>
          </a:prstGeom>
          <a:noFill/>
          <a:ln>
            <a:noFill/>
          </a:ln>
        </p:spPr>
        <p:txBody>
          <a:bodyPr spcFirstLastPara="1" wrap="square" lIns="91425" tIns="45700" rIns="91425" bIns="45700" anchor="t" anchorCtr="0">
            <a:noAutofit/>
          </a:bodyPr>
          <a:lstStyle/>
          <a:p>
            <a:r>
              <a:rPr lang="en-US" sz="1200" i="1" dirty="0">
                <a:solidFill>
                  <a:schemeClr val="dk1"/>
                </a:solidFill>
                <a:latin typeface="Calibri"/>
                <a:ea typeface="Calibri"/>
                <a:cs typeface="Calibri"/>
                <a:sym typeface="Calibri"/>
              </a:rPr>
              <a:t>Brief C++ by </a:t>
            </a:r>
            <a:r>
              <a:rPr lang="en-US" sz="1200" dirty="0">
                <a:solidFill>
                  <a:schemeClr val="dk1"/>
                </a:solidFill>
                <a:latin typeface="Calibri"/>
                <a:ea typeface="Calibri"/>
                <a:cs typeface="Calibri"/>
                <a:sym typeface="Calibri"/>
              </a:rPr>
              <a:t>Cay </a:t>
            </a:r>
            <a:r>
              <a:rPr lang="en-US" sz="1200" dirty="0" err="1">
                <a:solidFill>
                  <a:schemeClr val="dk1"/>
                </a:solidFill>
                <a:latin typeface="Calibri"/>
                <a:ea typeface="Calibri"/>
                <a:cs typeface="Calibri"/>
                <a:sym typeface="Calibri"/>
              </a:rPr>
              <a:t>Horstmann</a:t>
            </a:r>
            <a:endParaRPr sz="1200" dirty="0">
              <a:solidFill>
                <a:schemeClr val="dk1"/>
              </a:solidFill>
              <a:latin typeface="Calibri"/>
              <a:ea typeface="Calibri"/>
              <a:cs typeface="Calibri"/>
              <a:sym typeface="Calibri"/>
            </a:endParaRPr>
          </a:p>
          <a:p>
            <a:r>
              <a:rPr lang="en-US" sz="1200" dirty="0">
                <a:solidFill>
                  <a:schemeClr val="dk1"/>
                </a:solidFill>
                <a:latin typeface="Calibri"/>
                <a:ea typeface="Calibri"/>
                <a:cs typeface="Calibri"/>
                <a:sym typeface="Calibri"/>
              </a:rPr>
              <a:t>Copyright © 2017 by John Wiley &amp; Sons. All rights reserved</a:t>
            </a:r>
            <a:endParaRPr dirty="0"/>
          </a:p>
        </p:txBody>
      </p:sp>
    </p:spTree>
    <p:extLst>
      <p:ext uri="{BB962C8B-B14F-4D97-AF65-F5344CB8AC3E}">
        <p14:creationId xmlns:p14="http://schemas.microsoft.com/office/powerpoint/2010/main" val="261349996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E3B25-E76A-2746-AF8A-7A94F27B2016}"/>
              </a:ext>
            </a:extLst>
          </p:cNvPr>
          <p:cNvSpPr>
            <a:spLocks noGrp="1"/>
          </p:cNvSpPr>
          <p:nvPr>
            <p:ph type="title"/>
          </p:nvPr>
        </p:nvSpPr>
        <p:spPr/>
        <p:txBody>
          <a:bodyPr/>
          <a:lstStyle/>
          <a:p>
            <a:r>
              <a:rPr lang="en-US" dirty="0"/>
              <a:t>Coding time</a:t>
            </a:r>
          </a:p>
        </p:txBody>
      </p:sp>
      <p:sp>
        <p:nvSpPr>
          <p:cNvPr id="4" name="Slide Number Placeholder 3">
            <a:extLst>
              <a:ext uri="{FF2B5EF4-FFF2-40B4-BE49-F238E27FC236}">
                <a16:creationId xmlns:a16="http://schemas.microsoft.com/office/drawing/2014/main" id="{04A52A7E-7440-174F-B433-975CDA97FBCA}"/>
              </a:ext>
            </a:extLst>
          </p:cNvPr>
          <p:cNvSpPr>
            <a:spLocks noGrp="1"/>
          </p:cNvSpPr>
          <p:nvPr>
            <p:ph type="sldNum" sz="quarter" idx="12"/>
          </p:nvPr>
        </p:nvSpPr>
        <p:spPr/>
        <p:txBody>
          <a:bodyPr/>
          <a:lstStyle/>
          <a:p>
            <a:fld id="{69C66209-D6E2-6B48-AEDC-9F2AF62A252E}" type="slidenum">
              <a:rPr lang="en-US" smtClean="0"/>
              <a:t>36</a:t>
            </a:fld>
            <a:endParaRPr lang="en-US"/>
          </a:p>
        </p:txBody>
      </p:sp>
    </p:spTree>
    <p:extLst>
      <p:ext uri="{BB962C8B-B14F-4D97-AF65-F5344CB8AC3E}">
        <p14:creationId xmlns:p14="http://schemas.microsoft.com/office/powerpoint/2010/main" val="40722285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E3B25-E76A-2746-AF8A-7A94F27B2016}"/>
              </a:ext>
            </a:extLst>
          </p:cNvPr>
          <p:cNvSpPr>
            <a:spLocks noGrp="1"/>
          </p:cNvSpPr>
          <p:nvPr>
            <p:ph type="title"/>
          </p:nvPr>
        </p:nvSpPr>
        <p:spPr/>
        <p:txBody>
          <a:bodyPr/>
          <a:lstStyle/>
          <a:p>
            <a:r>
              <a:rPr lang="en-US" altLang="en-US" dirty="0"/>
              <a:t>Introduction to Arrays</a:t>
            </a:r>
            <a:endParaRPr lang="en-US" dirty="0"/>
          </a:p>
        </p:txBody>
      </p:sp>
      <p:sp>
        <p:nvSpPr>
          <p:cNvPr id="3" name="Content Placeholder 2">
            <a:extLst>
              <a:ext uri="{FF2B5EF4-FFF2-40B4-BE49-F238E27FC236}">
                <a16:creationId xmlns:a16="http://schemas.microsoft.com/office/drawing/2014/main" id="{B7FA3D90-AAE9-9A4D-A8A2-C1770CD669B9}"/>
              </a:ext>
            </a:extLst>
          </p:cNvPr>
          <p:cNvSpPr>
            <a:spLocks noGrp="1"/>
          </p:cNvSpPr>
          <p:nvPr>
            <p:ph idx="1"/>
          </p:nvPr>
        </p:nvSpPr>
        <p:spPr>
          <a:xfrm>
            <a:off x="838200" y="1825624"/>
            <a:ext cx="10515600" cy="4437055"/>
          </a:xfrm>
        </p:spPr>
        <p:txBody>
          <a:bodyPr>
            <a:normAutofit/>
          </a:bodyPr>
          <a:lstStyle/>
          <a:p>
            <a:pPr marL="0" indent="0">
              <a:buNone/>
            </a:pPr>
            <a:r>
              <a:rPr lang="en-US" b="1" dirty="0"/>
              <a:t>Definition: </a:t>
            </a:r>
            <a:r>
              <a:rPr lang="en-US" dirty="0"/>
              <a:t>An array is a collection of data of the same type, referenced as different elements of the same name.</a:t>
            </a:r>
          </a:p>
          <a:p>
            <a:pPr>
              <a:spcBef>
                <a:spcPct val="50000"/>
              </a:spcBef>
            </a:pPr>
            <a:r>
              <a:rPr lang="en-US" altLang="en-US" dirty="0"/>
              <a:t>First "aggregate" data type</a:t>
            </a:r>
          </a:p>
          <a:p>
            <a:pPr lvl="1"/>
            <a:r>
              <a:rPr lang="en-US" altLang="en-US" sz="2800" dirty="0"/>
              <a:t>Means "grouping"</a:t>
            </a:r>
          </a:p>
          <a:p>
            <a:pPr lvl="1"/>
            <a:r>
              <a:rPr lang="en-US" altLang="en-US" sz="2800" i="1" dirty="0"/>
              <a:t>int, float, double, char </a:t>
            </a:r>
            <a:r>
              <a:rPr lang="en-US" altLang="en-US" sz="2800" dirty="0"/>
              <a:t>are  simple data types</a:t>
            </a:r>
          </a:p>
          <a:p>
            <a:pPr>
              <a:spcBef>
                <a:spcPct val="50000"/>
              </a:spcBef>
            </a:pPr>
            <a:r>
              <a:rPr lang="en-US" altLang="en-US" dirty="0"/>
              <a:t>Used for lists of like items</a:t>
            </a:r>
          </a:p>
          <a:p>
            <a:pPr lvl="1"/>
            <a:r>
              <a:rPr lang="en-US" altLang="en-US" sz="2800" dirty="0"/>
              <a:t>Test scores, temperatures, names, etc.</a:t>
            </a:r>
          </a:p>
          <a:p>
            <a:pPr lvl="1"/>
            <a:r>
              <a:rPr lang="en-US" altLang="en-US" sz="2800" dirty="0"/>
              <a:t>Avoids declaring multiple simple variables</a:t>
            </a:r>
          </a:p>
          <a:p>
            <a:pPr lvl="1"/>
            <a:r>
              <a:rPr lang="en-US" altLang="en-US" sz="2800" dirty="0"/>
              <a:t>Can manipulate "list" as one entity</a:t>
            </a:r>
          </a:p>
          <a:p>
            <a:pPr marL="0" indent="0">
              <a:buNone/>
            </a:pPr>
            <a:endParaRPr lang="en-US" dirty="0">
              <a:cs typeface="Courier New" panose="02070309020205020404" pitchFamily="49" charset="0"/>
            </a:endParaRPr>
          </a:p>
        </p:txBody>
      </p:sp>
      <p:sp>
        <p:nvSpPr>
          <p:cNvPr id="4" name="Slide Number Placeholder 3">
            <a:extLst>
              <a:ext uri="{FF2B5EF4-FFF2-40B4-BE49-F238E27FC236}">
                <a16:creationId xmlns:a16="http://schemas.microsoft.com/office/drawing/2014/main" id="{04A52A7E-7440-174F-B433-975CDA97FBCA}"/>
              </a:ext>
            </a:extLst>
          </p:cNvPr>
          <p:cNvSpPr>
            <a:spLocks noGrp="1"/>
          </p:cNvSpPr>
          <p:nvPr>
            <p:ph type="sldNum" sz="quarter" idx="12"/>
          </p:nvPr>
        </p:nvSpPr>
        <p:spPr/>
        <p:txBody>
          <a:bodyPr/>
          <a:lstStyle/>
          <a:p>
            <a:fld id="{69C66209-D6E2-6B48-AEDC-9F2AF62A252E}" type="slidenum">
              <a:rPr lang="en-US" smtClean="0"/>
              <a:t>37</a:t>
            </a:fld>
            <a:endParaRPr lang="en-US"/>
          </a:p>
        </p:txBody>
      </p:sp>
    </p:spTree>
    <p:extLst>
      <p:ext uri="{BB962C8B-B14F-4D97-AF65-F5344CB8AC3E}">
        <p14:creationId xmlns:p14="http://schemas.microsoft.com/office/powerpoint/2010/main" val="234527970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E3B25-E76A-2746-AF8A-7A94F27B2016}"/>
              </a:ext>
            </a:extLst>
          </p:cNvPr>
          <p:cNvSpPr>
            <a:spLocks noGrp="1"/>
          </p:cNvSpPr>
          <p:nvPr>
            <p:ph type="title"/>
          </p:nvPr>
        </p:nvSpPr>
        <p:spPr/>
        <p:txBody>
          <a:bodyPr/>
          <a:lstStyle/>
          <a:p>
            <a:r>
              <a:rPr lang="en-US" altLang="en-US" dirty="0"/>
              <a:t>Declaring Arrays</a:t>
            </a:r>
            <a:endParaRPr lang="en-US" dirty="0"/>
          </a:p>
        </p:txBody>
      </p:sp>
      <p:sp>
        <p:nvSpPr>
          <p:cNvPr id="3" name="Content Placeholder 2">
            <a:extLst>
              <a:ext uri="{FF2B5EF4-FFF2-40B4-BE49-F238E27FC236}">
                <a16:creationId xmlns:a16="http://schemas.microsoft.com/office/drawing/2014/main" id="{B7FA3D90-AAE9-9A4D-A8A2-C1770CD669B9}"/>
              </a:ext>
            </a:extLst>
          </p:cNvPr>
          <p:cNvSpPr>
            <a:spLocks noGrp="1"/>
          </p:cNvSpPr>
          <p:nvPr>
            <p:ph idx="1"/>
          </p:nvPr>
        </p:nvSpPr>
        <p:spPr>
          <a:xfrm>
            <a:off x="838200" y="1825623"/>
            <a:ext cx="10759068" cy="4895851"/>
          </a:xfrm>
        </p:spPr>
        <p:txBody>
          <a:bodyPr>
            <a:normAutofit/>
          </a:bodyPr>
          <a:lstStyle/>
          <a:p>
            <a:pPr marL="0" indent="0">
              <a:lnSpc>
                <a:spcPct val="100000"/>
              </a:lnSpc>
              <a:buNone/>
            </a:pPr>
            <a:r>
              <a:rPr lang="en-US" altLang="en-US" dirty="0"/>
              <a:t>Declare the array </a:t>
            </a:r>
            <a:r>
              <a:rPr lang="en-US" altLang="en-US" dirty="0">
                <a:sym typeface="Wingdings" pitchFamily="2" charset="2"/>
              </a:rPr>
              <a:t></a:t>
            </a:r>
            <a:r>
              <a:rPr lang="en-US" altLang="en-US" dirty="0"/>
              <a:t> allocates memory</a:t>
            </a:r>
            <a:br>
              <a:rPr lang="en-US" altLang="en-US" dirty="0"/>
            </a:br>
            <a:r>
              <a:rPr lang="en-US" altLang="en-US" dirty="0">
                <a:latin typeface="Courier New" panose="02070309020205020404" pitchFamily="49" charset="0"/>
                <a:cs typeface="Courier New" panose="02070309020205020404" pitchFamily="49" charset="0"/>
              </a:rPr>
              <a:t>int score[5];</a:t>
            </a:r>
          </a:p>
          <a:p>
            <a:pPr>
              <a:lnSpc>
                <a:spcPct val="100000"/>
              </a:lnSpc>
            </a:pPr>
            <a:r>
              <a:rPr lang="en-US" altLang="en-US" dirty="0"/>
              <a:t>Declares array of 5 integers named "score"</a:t>
            </a:r>
          </a:p>
          <a:p>
            <a:pPr>
              <a:lnSpc>
                <a:spcPct val="100000"/>
              </a:lnSpc>
            </a:pPr>
            <a:r>
              <a:rPr lang="en-US" altLang="en-US" dirty="0"/>
              <a:t>Similar to declaring five variables:</a:t>
            </a:r>
            <a:br>
              <a:rPr lang="en-US" altLang="en-US" dirty="0"/>
            </a:br>
            <a:r>
              <a:rPr lang="en-US" altLang="en-US" sz="2400" dirty="0">
                <a:latin typeface="Courier New" panose="02070309020205020404" pitchFamily="49" charset="0"/>
                <a:cs typeface="Courier New" panose="02070309020205020404" pitchFamily="49" charset="0"/>
              </a:rPr>
              <a:t>int score[0], score[1], score[2], score[3], score[4];</a:t>
            </a:r>
          </a:p>
          <a:p>
            <a:pPr>
              <a:lnSpc>
                <a:spcPct val="100000"/>
              </a:lnSpc>
              <a:spcBef>
                <a:spcPct val="50000"/>
              </a:spcBef>
            </a:pPr>
            <a:r>
              <a:rPr lang="en-US" altLang="en-US" dirty="0"/>
              <a:t>Individual parts can be called many things:</a:t>
            </a:r>
          </a:p>
          <a:p>
            <a:pPr lvl="1">
              <a:lnSpc>
                <a:spcPct val="100000"/>
              </a:lnSpc>
            </a:pPr>
            <a:r>
              <a:rPr lang="en-US" altLang="en-US" dirty="0"/>
              <a:t>Indexed or subscripted variables</a:t>
            </a:r>
          </a:p>
          <a:p>
            <a:pPr lvl="1">
              <a:lnSpc>
                <a:spcPct val="100000"/>
              </a:lnSpc>
            </a:pPr>
            <a:r>
              <a:rPr lang="en-US" altLang="en-US" dirty="0"/>
              <a:t>"Elements" of the array</a:t>
            </a:r>
          </a:p>
          <a:p>
            <a:pPr lvl="1">
              <a:lnSpc>
                <a:spcPct val="100000"/>
              </a:lnSpc>
            </a:pPr>
            <a:r>
              <a:rPr lang="en-US" altLang="en-US" dirty="0"/>
              <a:t>Value in brackets is called index or subscript</a:t>
            </a:r>
          </a:p>
          <a:p>
            <a:pPr lvl="1">
              <a:lnSpc>
                <a:spcPct val="100000"/>
              </a:lnSpc>
            </a:pPr>
            <a:r>
              <a:rPr lang="en-US" altLang="en-US" sz="2400" dirty="0"/>
              <a:t>Numbered from 0 to (size – 1</a:t>
            </a:r>
            <a:r>
              <a:rPr lang="en-US" altLang="en-US" dirty="0"/>
              <a:t>)</a:t>
            </a:r>
            <a:endParaRPr lang="en-US" altLang="en-US" sz="2400" dirty="0"/>
          </a:p>
        </p:txBody>
      </p:sp>
      <p:sp>
        <p:nvSpPr>
          <p:cNvPr id="4" name="Slide Number Placeholder 3">
            <a:extLst>
              <a:ext uri="{FF2B5EF4-FFF2-40B4-BE49-F238E27FC236}">
                <a16:creationId xmlns:a16="http://schemas.microsoft.com/office/drawing/2014/main" id="{04A52A7E-7440-174F-B433-975CDA97FBCA}"/>
              </a:ext>
            </a:extLst>
          </p:cNvPr>
          <p:cNvSpPr>
            <a:spLocks noGrp="1"/>
          </p:cNvSpPr>
          <p:nvPr>
            <p:ph type="sldNum" sz="quarter" idx="12"/>
          </p:nvPr>
        </p:nvSpPr>
        <p:spPr/>
        <p:txBody>
          <a:bodyPr/>
          <a:lstStyle/>
          <a:p>
            <a:fld id="{69C66209-D6E2-6B48-AEDC-9F2AF62A252E}" type="slidenum">
              <a:rPr lang="en-US" smtClean="0"/>
              <a:t>38</a:t>
            </a:fld>
            <a:endParaRPr lang="en-US"/>
          </a:p>
        </p:txBody>
      </p:sp>
    </p:spTree>
    <p:extLst>
      <p:ext uri="{BB962C8B-B14F-4D97-AF65-F5344CB8AC3E}">
        <p14:creationId xmlns:p14="http://schemas.microsoft.com/office/powerpoint/2010/main" val="66408034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E3B25-E76A-2746-AF8A-7A94F27B2016}"/>
              </a:ext>
            </a:extLst>
          </p:cNvPr>
          <p:cNvSpPr>
            <a:spLocks noGrp="1"/>
          </p:cNvSpPr>
          <p:nvPr>
            <p:ph type="title"/>
          </p:nvPr>
        </p:nvSpPr>
        <p:spPr/>
        <p:txBody>
          <a:bodyPr/>
          <a:lstStyle/>
          <a:p>
            <a:r>
              <a:rPr lang="en-US" altLang="en-US" dirty="0"/>
              <a:t>Defining Arrays with Initialization</a:t>
            </a:r>
            <a:endParaRPr lang="en-US" dirty="0"/>
          </a:p>
        </p:txBody>
      </p:sp>
      <p:sp>
        <p:nvSpPr>
          <p:cNvPr id="3" name="Content Placeholder 2">
            <a:extLst>
              <a:ext uri="{FF2B5EF4-FFF2-40B4-BE49-F238E27FC236}">
                <a16:creationId xmlns:a16="http://schemas.microsoft.com/office/drawing/2014/main" id="{B7FA3D90-AAE9-9A4D-A8A2-C1770CD669B9}"/>
              </a:ext>
            </a:extLst>
          </p:cNvPr>
          <p:cNvSpPr>
            <a:spLocks noGrp="1"/>
          </p:cNvSpPr>
          <p:nvPr>
            <p:ph idx="1"/>
          </p:nvPr>
        </p:nvSpPr>
        <p:spPr>
          <a:xfrm>
            <a:off x="838201" y="1825624"/>
            <a:ext cx="6912642" cy="4437055"/>
          </a:xfrm>
        </p:spPr>
        <p:txBody>
          <a:bodyPr>
            <a:normAutofit/>
          </a:bodyPr>
          <a:lstStyle/>
          <a:p>
            <a:pPr marL="0" indent="0">
              <a:lnSpc>
                <a:spcPct val="100000"/>
              </a:lnSpc>
              <a:buNone/>
            </a:pPr>
            <a:r>
              <a:rPr lang="en-US" altLang="en-US" dirty="0"/>
              <a:t>When you define an array, you can specify the initial values:</a:t>
            </a:r>
          </a:p>
          <a:p>
            <a:pPr>
              <a:lnSpc>
                <a:spcPct val="100000"/>
              </a:lnSpc>
              <a:buNone/>
            </a:pPr>
            <a:endParaRPr lang="en-US" altLang="en-US" sz="2000" dirty="0"/>
          </a:p>
          <a:p>
            <a:pPr>
              <a:lnSpc>
                <a:spcPct val="100000"/>
              </a:lnSpc>
              <a:buNone/>
            </a:pPr>
            <a:r>
              <a:rPr lang="en-US" altLang="en-US" sz="1400" b="1" dirty="0">
                <a:latin typeface="Courier New" panose="02070309020205020404" pitchFamily="49" charset="0"/>
              </a:rPr>
              <a:t> </a:t>
            </a:r>
            <a:r>
              <a:rPr lang="en-US" altLang="en-US" sz="2000" dirty="0">
                <a:latin typeface="Courier New" panose="02070309020205020404" pitchFamily="49" charset="0"/>
              </a:rPr>
              <a:t>double</a:t>
            </a:r>
            <a:r>
              <a:rPr lang="en-US" altLang="en-US" sz="1800" dirty="0">
                <a:latin typeface="Courier New" panose="02070309020205020404" pitchFamily="49" charset="0"/>
              </a:rPr>
              <a:t> </a:t>
            </a:r>
            <a:r>
              <a:rPr lang="en-US" altLang="en-US" sz="2000" dirty="0">
                <a:latin typeface="Courier New" panose="02070309020205020404" pitchFamily="49" charset="0"/>
              </a:rPr>
              <a:t>values[]</a:t>
            </a:r>
            <a:r>
              <a:rPr lang="en-US" altLang="en-US" sz="1800" dirty="0">
                <a:latin typeface="Courier New" panose="02070309020205020404" pitchFamily="49" charset="0"/>
              </a:rPr>
              <a:t> </a:t>
            </a:r>
            <a:r>
              <a:rPr lang="en-US" altLang="en-US" sz="2000" dirty="0">
                <a:latin typeface="Courier New" panose="02070309020205020404" pitchFamily="49" charset="0"/>
              </a:rPr>
              <a:t>=</a:t>
            </a:r>
            <a:r>
              <a:rPr lang="en-US" altLang="en-US" sz="1800" dirty="0">
                <a:latin typeface="Courier New" panose="02070309020205020404" pitchFamily="49" charset="0"/>
              </a:rPr>
              <a:t> </a:t>
            </a:r>
            <a:r>
              <a:rPr lang="en-US" altLang="en-US" sz="2000" dirty="0">
                <a:latin typeface="Courier New" panose="02070309020205020404" pitchFamily="49" charset="0"/>
              </a:rPr>
              <a:t>{</a:t>
            </a:r>
            <a:r>
              <a:rPr lang="en-US" altLang="en-US" sz="1600" dirty="0">
                <a:latin typeface="Courier New" panose="02070309020205020404" pitchFamily="49" charset="0"/>
              </a:rPr>
              <a:t> </a:t>
            </a:r>
            <a:r>
              <a:rPr lang="en-US" altLang="en-US" sz="2000" dirty="0">
                <a:latin typeface="Courier New" panose="02070309020205020404" pitchFamily="49" charset="0"/>
              </a:rPr>
              <a:t>32,</a:t>
            </a:r>
            <a:r>
              <a:rPr lang="en-US" altLang="en-US" sz="1800" dirty="0">
                <a:latin typeface="Courier New" panose="02070309020205020404" pitchFamily="49" charset="0"/>
              </a:rPr>
              <a:t> </a:t>
            </a:r>
            <a:r>
              <a:rPr lang="en-US" altLang="en-US" sz="2000" dirty="0">
                <a:latin typeface="Courier New" panose="02070309020205020404" pitchFamily="49" charset="0"/>
              </a:rPr>
              <a:t>54,</a:t>
            </a:r>
            <a:r>
              <a:rPr lang="en-US" altLang="en-US" sz="1800" dirty="0">
                <a:latin typeface="Courier New" panose="02070309020205020404" pitchFamily="49" charset="0"/>
              </a:rPr>
              <a:t> </a:t>
            </a:r>
            <a:r>
              <a:rPr lang="en-US" altLang="en-US" sz="2000" dirty="0">
                <a:latin typeface="Courier New" panose="02070309020205020404" pitchFamily="49" charset="0"/>
              </a:rPr>
              <a:t>67.5,</a:t>
            </a:r>
            <a:r>
              <a:rPr lang="en-US" altLang="en-US" sz="1800" dirty="0">
                <a:latin typeface="Courier New" panose="02070309020205020404" pitchFamily="49" charset="0"/>
              </a:rPr>
              <a:t> </a:t>
            </a:r>
            <a:r>
              <a:rPr lang="en-US" altLang="en-US" sz="2000" dirty="0">
                <a:latin typeface="Courier New" panose="02070309020205020404" pitchFamily="49" charset="0"/>
              </a:rPr>
              <a:t>29,</a:t>
            </a:r>
            <a:r>
              <a:rPr lang="en-US" altLang="en-US" sz="1800" dirty="0">
                <a:latin typeface="Courier New" panose="02070309020205020404" pitchFamily="49" charset="0"/>
              </a:rPr>
              <a:t> </a:t>
            </a:r>
            <a:r>
              <a:rPr lang="en-US" altLang="en-US" sz="2000" dirty="0">
                <a:latin typeface="Courier New" panose="02070309020205020404" pitchFamily="49" charset="0"/>
              </a:rPr>
              <a:t>35,</a:t>
            </a:r>
            <a:r>
              <a:rPr lang="en-US" altLang="en-US" sz="1800" dirty="0">
                <a:latin typeface="Courier New" panose="02070309020205020404" pitchFamily="49" charset="0"/>
              </a:rPr>
              <a:t> </a:t>
            </a:r>
            <a:r>
              <a:rPr lang="en-US" altLang="en-US" sz="2000" dirty="0">
                <a:latin typeface="Courier New" panose="02070309020205020404" pitchFamily="49" charset="0"/>
              </a:rPr>
              <a:t>80,</a:t>
            </a:r>
            <a:r>
              <a:rPr lang="en-US" altLang="en-US" sz="1800" dirty="0">
                <a:latin typeface="Courier New" panose="02070309020205020404" pitchFamily="49" charset="0"/>
              </a:rPr>
              <a:t> </a:t>
            </a:r>
            <a:r>
              <a:rPr lang="en-US" altLang="en-US" sz="2000" dirty="0">
                <a:latin typeface="Courier New" panose="02070309020205020404" pitchFamily="49" charset="0"/>
              </a:rPr>
              <a:t>115,</a:t>
            </a:r>
            <a:r>
              <a:rPr lang="en-US" altLang="en-US" sz="1800" dirty="0">
                <a:latin typeface="Courier New" panose="02070309020205020404" pitchFamily="49" charset="0"/>
              </a:rPr>
              <a:t> </a:t>
            </a:r>
            <a:r>
              <a:rPr lang="en-US" altLang="en-US" sz="2000" dirty="0">
                <a:latin typeface="Courier New" panose="02070309020205020404" pitchFamily="49" charset="0"/>
              </a:rPr>
              <a:t>44.5,</a:t>
            </a:r>
            <a:r>
              <a:rPr lang="en-US" altLang="en-US" sz="1800" dirty="0">
                <a:latin typeface="Courier New" panose="02070309020205020404" pitchFamily="49" charset="0"/>
              </a:rPr>
              <a:t> </a:t>
            </a:r>
            <a:r>
              <a:rPr lang="en-US" altLang="en-US" sz="2000" dirty="0">
                <a:latin typeface="Courier New" panose="02070309020205020404" pitchFamily="49" charset="0"/>
              </a:rPr>
              <a:t>100,</a:t>
            </a:r>
            <a:r>
              <a:rPr lang="en-US" altLang="en-US" sz="1800" dirty="0">
                <a:latin typeface="Courier New" panose="02070309020205020404" pitchFamily="49" charset="0"/>
              </a:rPr>
              <a:t> </a:t>
            </a:r>
            <a:r>
              <a:rPr lang="en-US" altLang="en-US" sz="2000" dirty="0">
                <a:latin typeface="Courier New" panose="02070309020205020404" pitchFamily="49" charset="0"/>
              </a:rPr>
              <a:t>65</a:t>
            </a:r>
            <a:r>
              <a:rPr lang="en-US" altLang="en-US" sz="1800" dirty="0">
                <a:latin typeface="Courier New" panose="02070309020205020404" pitchFamily="49" charset="0"/>
              </a:rPr>
              <a:t> </a:t>
            </a:r>
            <a:r>
              <a:rPr lang="en-US" altLang="en-US" sz="2000" dirty="0">
                <a:latin typeface="Courier New" panose="02070309020205020404" pitchFamily="49" charset="0"/>
              </a:rPr>
              <a:t>};</a:t>
            </a:r>
          </a:p>
          <a:p>
            <a:pPr marL="0" indent="0">
              <a:buNone/>
            </a:pPr>
            <a:endParaRPr lang="en-US" dirty="0">
              <a:cs typeface="Courier New" panose="02070309020205020404" pitchFamily="49" charset="0"/>
            </a:endParaRPr>
          </a:p>
        </p:txBody>
      </p:sp>
      <p:sp>
        <p:nvSpPr>
          <p:cNvPr id="4" name="Slide Number Placeholder 3">
            <a:extLst>
              <a:ext uri="{FF2B5EF4-FFF2-40B4-BE49-F238E27FC236}">
                <a16:creationId xmlns:a16="http://schemas.microsoft.com/office/drawing/2014/main" id="{04A52A7E-7440-174F-B433-975CDA97FBCA}"/>
              </a:ext>
            </a:extLst>
          </p:cNvPr>
          <p:cNvSpPr>
            <a:spLocks noGrp="1"/>
          </p:cNvSpPr>
          <p:nvPr>
            <p:ph type="sldNum" sz="quarter" idx="12"/>
          </p:nvPr>
        </p:nvSpPr>
        <p:spPr/>
        <p:txBody>
          <a:bodyPr/>
          <a:lstStyle/>
          <a:p>
            <a:fld id="{69C66209-D6E2-6B48-AEDC-9F2AF62A252E}" type="slidenum">
              <a:rPr lang="en-US" smtClean="0"/>
              <a:t>39</a:t>
            </a:fld>
            <a:endParaRPr lang="en-US"/>
          </a:p>
        </p:txBody>
      </p:sp>
      <p:grpSp>
        <p:nvGrpSpPr>
          <p:cNvPr id="6" name="Group 16">
            <a:extLst>
              <a:ext uri="{FF2B5EF4-FFF2-40B4-BE49-F238E27FC236}">
                <a16:creationId xmlns:a16="http://schemas.microsoft.com/office/drawing/2014/main" id="{025A0AC1-B2A7-D142-ADCE-FBB845189DA4}"/>
              </a:ext>
            </a:extLst>
          </p:cNvPr>
          <p:cNvGrpSpPr>
            <a:grpSpLocks/>
          </p:cNvGrpSpPr>
          <p:nvPr/>
        </p:nvGrpSpPr>
        <p:grpSpPr bwMode="auto">
          <a:xfrm>
            <a:off x="7924424" y="1702889"/>
            <a:ext cx="3650543" cy="4292975"/>
            <a:chOff x="1122" y="1370"/>
            <a:chExt cx="2067" cy="2699"/>
          </a:xfrm>
        </p:grpSpPr>
        <p:pic>
          <p:nvPicPr>
            <p:cNvPr id="7" name="Picture 15" descr="ch06-fig-02-001-">
              <a:extLst>
                <a:ext uri="{FF2B5EF4-FFF2-40B4-BE49-F238E27FC236}">
                  <a16:creationId xmlns:a16="http://schemas.microsoft.com/office/drawing/2014/main" id="{1A28745E-6EB1-594C-B2BE-EC46C046D7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2" y="1370"/>
              <a:ext cx="2067" cy="26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Box 13">
              <a:extLst>
                <a:ext uri="{FF2B5EF4-FFF2-40B4-BE49-F238E27FC236}">
                  <a16:creationId xmlns:a16="http://schemas.microsoft.com/office/drawing/2014/main" id="{80918DBE-0565-4C4B-B757-71F148F5C7E9}"/>
                </a:ext>
              </a:extLst>
            </p:cNvPr>
            <p:cNvSpPr txBox="1">
              <a:spLocks noChangeArrowheads="1"/>
            </p:cNvSpPr>
            <p:nvPr/>
          </p:nvSpPr>
          <p:spPr bwMode="auto">
            <a:xfrm>
              <a:off x="2059" y="1457"/>
              <a:ext cx="821" cy="2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600" b="1">
                  <a:solidFill>
                    <a:schemeClr val="tx1"/>
                  </a:solidFill>
                  <a:latin typeface="Courier New" panose="02070309020205020404" pitchFamily="49" charset="0"/>
                  <a:ea typeface="MS PGothic" panose="020B0600070205080204" pitchFamily="34" charset="-128"/>
                </a:defRPr>
              </a:lvl1pPr>
              <a:lvl2pPr marL="37931725" indent="-37474525" eaLnBrk="0" hangingPunct="0">
                <a:defRPr sz="2600" b="1">
                  <a:solidFill>
                    <a:schemeClr val="tx1"/>
                  </a:solidFill>
                  <a:latin typeface="Courier New" panose="02070309020205020404" pitchFamily="49" charset="0"/>
                  <a:ea typeface="MS PGothic" panose="020B0600070205080204" pitchFamily="34" charset="-128"/>
                </a:defRPr>
              </a:lvl2pPr>
              <a:lvl3pPr eaLnBrk="0" hangingPunct="0">
                <a:defRPr sz="2600" b="1">
                  <a:solidFill>
                    <a:schemeClr val="tx1"/>
                  </a:solidFill>
                  <a:latin typeface="Courier New" panose="02070309020205020404" pitchFamily="49" charset="0"/>
                  <a:ea typeface="MS PGothic" panose="020B0600070205080204" pitchFamily="34" charset="-128"/>
                </a:defRPr>
              </a:lvl3pPr>
              <a:lvl4pPr eaLnBrk="0" hangingPunct="0">
                <a:defRPr sz="2600" b="1">
                  <a:solidFill>
                    <a:schemeClr val="tx1"/>
                  </a:solidFill>
                  <a:latin typeface="Courier New" panose="02070309020205020404" pitchFamily="49" charset="0"/>
                  <a:ea typeface="MS PGothic" panose="020B0600070205080204" pitchFamily="34" charset="-128"/>
                </a:defRPr>
              </a:lvl4pPr>
              <a:lvl5pPr eaLnBrk="0" hangingPunct="0">
                <a:defRPr sz="2600" b="1">
                  <a:solidFill>
                    <a:schemeClr val="tx1"/>
                  </a:solidFill>
                  <a:latin typeface="Courier New" panose="02070309020205020404" pitchFamily="49" charset="0"/>
                  <a:ea typeface="MS PGothic" panose="020B0600070205080204" pitchFamily="34" charset="-128"/>
                </a:defRPr>
              </a:lvl5pPr>
              <a:lvl6pPr marL="457200" eaLnBrk="0" fontAlgn="base" hangingPunct="0">
                <a:lnSpc>
                  <a:spcPct val="80000"/>
                </a:lnSpc>
                <a:spcBef>
                  <a:spcPct val="20000"/>
                </a:spcBef>
                <a:spcAft>
                  <a:spcPct val="0"/>
                </a:spcAft>
                <a:defRPr sz="2600" b="1">
                  <a:solidFill>
                    <a:schemeClr val="tx1"/>
                  </a:solidFill>
                  <a:latin typeface="Courier New" panose="02070309020205020404" pitchFamily="49" charset="0"/>
                  <a:ea typeface="MS PGothic" panose="020B0600070205080204" pitchFamily="34" charset="-128"/>
                </a:defRPr>
              </a:lvl6pPr>
              <a:lvl7pPr marL="914400" eaLnBrk="0" fontAlgn="base" hangingPunct="0">
                <a:lnSpc>
                  <a:spcPct val="80000"/>
                </a:lnSpc>
                <a:spcBef>
                  <a:spcPct val="20000"/>
                </a:spcBef>
                <a:spcAft>
                  <a:spcPct val="0"/>
                </a:spcAft>
                <a:defRPr sz="2600" b="1">
                  <a:solidFill>
                    <a:schemeClr val="tx1"/>
                  </a:solidFill>
                  <a:latin typeface="Courier New" panose="02070309020205020404" pitchFamily="49" charset="0"/>
                  <a:ea typeface="MS PGothic" panose="020B0600070205080204" pitchFamily="34" charset="-128"/>
                </a:defRPr>
              </a:lvl7pPr>
              <a:lvl8pPr marL="1371600" eaLnBrk="0" fontAlgn="base" hangingPunct="0">
                <a:lnSpc>
                  <a:spcPct val="80000"/>
                </a:lnSpc>
                <a:spcBef>
                  <a:spcPct val="20000"/>
                </a:spcBef>
                <a:spcAft>
                  <a:spcPct val="0"/>
                </a:spcAft>
                <a:defRPr sz="2600" b="1">
                  <a:solidFill>
                    <a:schemeClr val="tx1"/>
                  </a:solidFill>
                  <a:latin typeface="Courier New" panose="02070309020205020404" pitchFamily="49" charset="0"/>
                  <a:ea typeface="MS PGothic" panose="020B0600070205080204" pitchFamily="34" charset="-128"/>
                </a:defRPr>
              </a:lvl8pPr>
              <a:lvl9pPr marL="1828800" eaLnBrk="0" fontAlgn="base" hangingPunct="0">
                <a:lnSpc>
                  <a:spcPct val="80000"/>
                </a:lnSpc>
                <a:spcBef>
                  <a:spcPct val="20000"/>
                </a:spcBef>
                <a:spcAft>
                  <a:spcPct val="0"/>
                </a:spcAft>
                <a:defRPr sz="2600" b="1">
                  <a:solidFill>
                    <a:schemeClr val="tx1"/>
                  </a:solidFill>
                  <a:latin typeface="Courier New" panose="02070309020205020404" pitchFamily="49" charset="0"/>
                  <a:ea typeface="MS PGothic" panose="020B0600070205080204" pitchFamily="34" charset="-128"/>
                </a:defRPr>
              </a:lvl9pPr>
            </a:lstStyle>
            <a:p>
              <a:pPr algn="l" eaLnBrk="1" hangingPunct="1">
                <a:lnSpc>
                  <a:spcPct val="100000"/>
                </a:lnSpc>
                <a:spcBef>
                  <a:spcPct val="50000"/>
                </a:spcBef>
              </a:pPr>
              <a:r>
                <a:rPr lang="en-US" altLang="en-US" sz="1800" dirty="0"/>
                <a:t>32.0</a:t>
              </a:r>
            </a:p>
            <a:p>
              <a:pPr algn="l" eaLnBrk="1" hangingPunct="1">
                <a:lnSpc>
                  <a:spcPct val="100000"/>
                </a:lnSpc>
                <a:spcBef>
                  <a:spcPct val="50000"/>
                </a:spcBef>
              </a:pPr>
              <a:r>
                <a:rPr lang="en-US" altLang="en-US" sz="1800" dirty="0"/>
                <a:t>54.0</a:t>
              </a:r>
            </a:p>
            <a:p>
              <a:pPr algn="l" eaLnBrk="1" hangingPunct="1">
                <a:lnSpc>
                  <a:spcPct val="100000"/>
                </a:lnSpc>
                <a:spcBef>
                  <a:spcPct val="50000"/>
                </a:spcBef>
              </a:pPr>
              <a:r>
                <a:rPr lang="en-US" altLang="en-US" sz="1800" dirty="0"/>
                <a:t>67.5</a:t>
              </a:r>
            </a:p>
            <a:p>
              <a:pPr algn="l" eaLnBrk="1" hangingPunct="1">
                <a:lnSpc>
                  <a:spcPct val="100000"/>
                </a:lnSpc>
                <a:spcBef>
                  <a:spcPct val="50000"/>
                </a:spcBef>
              </a:pPr>
              <a:r>
                <a:rPr lang="en-US" altLang="en-US" sz="1800" dirty="0"/>
                <a:t>29.0</a:t>
              </a:r>
            </a:p>
            <a:p>
              <a:pPr algn="l" eaLnBrk="1" hangingPunct="1">
                <a:lnSpc>
                  <a:spcPct val="100000"/>
                </a:lnSpc>
                <a:spcBef>
                  <a:spcPct val="50000"/>
                </a:spcBef>
              </a:pPr>
              <a:r>
                <a:rPr lang="en-US" altLang="en-US" sz="1800" dirty="0"/>
                <a:t>35.0</a:t>
              </a:r>
            </a:p>
            <a:p>
              <a:pPr algn="l" eaLnBrk="1" hangingPunct="1">
                <a:lnSpc>
                  <a:spcPct val="100000"/>
                </a:lnSpc>
                <a:spcBef>
                  <a:spcPct val="50000"/>
                </a:spcBef>
              </a:pPr>
              <a:r>
                <a:rPr lang="en-US" altLang="en-US" sz="1800" dirty="0"/>
                <a:t>80.0</a:t>
              </a:r>
            </a:p>
            <a:p>
              <a:pPr algn="l" eaLnBrk="1" hangingPunct="1">
                <a:lnSpc>
                  <a:spcPct val="100000"/>
                </a:lnSpc>
                <a:spcBef>
                  <a:spcPct val="50000"/>
                </a:spcBef>
              </a:pPr>
              <a:r>
                <a:rPr lang="en-US" altLang="en-US" sz="1800" dirty="0"/>
                <a:t>115.0</a:t>
              </a:r>
            </a:p>
            <a:p>
              <a:pPr algn="l" eaLnBrk="1" hangingPunct="1">
                <a:lnSpc>
                  <a:spcPct val="100000"/>
                </a:lnSpc>
                <a:spcBef>
                  <a:spcPct val="50000"/>
                </a:spcBef>
              </a:pPr>
              <a:r>
                <a:rPr lang="en-US" altLang="en-US" sz="1800" dirty="0"/>
                <a:t>44.5</a:t>
              </a:r>
            </a:p>
            <a:p>
              <a:pPr algn="l" eaLnBrk="1" hangingPunct="1">
                <a:lnSpc>
                  <a:spcPct val="100000"/>
                </a:lnSpc>
                <a:spcBef>
                  <a:spcPct val="50000"/>
                </a:spcBef>
              </a:pPr>
              <a:r>
                <a:rPr lang="en-US" altLang="en-US" sz="1800" dirty="0"/>
                <a:t>100.0</a:t>
              </a:r>
            </a:p>
            <a:p>
              <a:pPr algn="l" eaLnBrk="1" hangingPunct="1">
                <a:lnSpc>
                  <a:spcPct val="100000"/>
                </a:lnSpc>
                <a:spcBef>
                  <a:spcPct val="50000"/>
                </a:spcBef>
              </a:pPr>
              <a:r>
                <a:rPr lang="en-US" altLang="en-US" sz="1800" dirty="0"/>
                <a:t>65.0</a:t>
              </a:r>
            </a:p>
          </p:txBody>
        </p:sp>
      </p:grpSp>
      <p:sp>
        <p:nvSpPr>
          <p:cNvPr id="9" name="Google Shape;148;p30">
            <a:extLst>
              <a:ext uri="{FF2B5EF4-FFF2-40B4-BE49-F238E27FC236}">
                <a16:creationId xmlns:a16="http://schemas.microsoft.com/office/drawing/2014/main" id="{B762C8B6-894B-A34D-90CC-4AED7CEBEB93}"/>
              </a:ext>
            </a:extLst>
          </p:cNvPr>
          <p:cNvSpPr txBox="1"/>
          <p:nvPr/>
        </p:nvSpPr>
        <p:spPr>
          <a:xfrm>
            <a:off x="838200" y="6262679"/>
            <a:ext cx="5257800" cy="381000"/>
          </a:xfrm>
          <a:prstGeom prst="rect">
            <a:avLst/>
          </a:prstGeom>
          <a:noFill/>
          <a:ln>
            <a:noFill/>
          </a:ln>
        </p:spPr>
        <p:txBody>
          <a:bodyPr spcFirstLastPara="1" wrap="square" lIns="91425" tIns="45700" rIns="91425" bIns="45700" anchor="t" anchorCtr="0">
            <a:noAutofit/>
          </a:bodyPr>
          <a:lstStyle/>
          <a:p>
            <a:r>
              <a:rPr lang="en-US" sz="1200" i="1" dirty="0">
                <a:solidFill>
                  <a:schemeClr val="dk1"/>
                </a:solidFill>
                <a:latin typeface="Calibri"/>
                <a:ea typeface="Calibri"/>
                <a:cs typeface="Calibri"/>
                <a:sym typeface="Calibri"/>
              </a:rPr>
              <a:t>Brief C++ by </a:t>
            </a:r>
            <a:r>
              <a:rPr lang="en-US" sz="1200" dirty="0">
                <a:solidFill>
                  <a:schemeClr val="dk1"/>
                </a:solidFill>
                <a:latin typeface="Calibri"/>
                <a:ea typeface="Calibri"/>
                <a:cs typeface="Calibri"/>
                <a:sym typeface="Calibri"/>
              </a:rPr>
              <a:t>Cay </a:t>
            </a:r>
            <a:r>
              <a:rPr lang="en-US" sz="1200" dirty="0" err="1">
                <a:solidFill>
                  <a:schemeClr val="dk1"/>
                </a:solidFill>
                <a:latin typeface="Calibri"/>
                <a:ea typeface="Calibri"/>
                <a:cs typeface="Calibri"/>
                <a:sym typeface="Calibri"/>
              </a:rPr>
              <a:t>Horstmann</a:t>
            </a:r>
            <a:endParaRPr sz="1200" dirty="0">
              <a:solidFill>
                <a:schemeClr val="dk1"/>
              </a:solidFill>
              <a:latin typeface="Calibri"/>
              <a:ea typeface="Calibri"/>
              <a:cs typeface="Calibri"/>
              <a:sym typeface="Calibri"/>
            </a:endParaRPr>
          </a:p>
          <a:p>
            <a:r>
              <a:rPr lang="en-US" sz="1200" dirty="0">
                <a:solidFill>
                  <a:schemeClr val="dk1"/>
                </a:solidFill>
                <a:latin typeface="Calibri"/>
                <a:ea typeface="Calibri"/>
                <a:cs typeface="Calibri"/>
                <a:sym typeface="Calibri"/>
              </a:rPr>
              <a:t>Copyright © 2017 by John Wiley &amp; Sons. All rights reserved</a:t>
            </a:r>
            <a:endParaRPr dirty="0"/>
          </a:p>
        </p:txBody>
      </p:sp>
    </p:spTree>
    <p:extLst>
      <p:ext uri="{BB962C8B-B14F-4D97-AF65-F5344CB8AC3E}">
        <p14:creationId xmlns:p14="http://schemas.microsoft.com/office/powerpoint/2010/main" val="31807217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62556-4284-5B4F-95FD-AC20E5935BAE}"/>
              </a:ext>
            </a:extLst>
          </p:cNvPr>
          <p:cNvSpPr>
            <a:spLocks noGrp="1"/>
          </p:cNvSpPr>
          <p:nvPr>
            <p:ph type="title"/>
          </p:nvPr>
        </p:nvSpPr>
        <p:spPr/>
        <p:txBody>
          <a:bodyPr/>
          <a:lstStyle/>
          <a:p>
            <a:r>
              <a:rPr lang="en-US" dirty="0"/>
              <a:t>Due this week</a:t>
            </a:r>
          </a:p>
        </p:txBody>
      </p:sp>
      <p:sp>
        <p:nvSpPr>
          <p:cNvPr id="3" name="Content Placeholder 2">
            <a:extLst>
              <a:ext uri="{FF2B5EF4-FFF2-40B4-BE49-F238E27FC236}">
                <a16:creationId xmlns:a16="http://schemas.microsoft.com/office/drawing/2014/main" id="{6B4A423B-EC0D-474E-9832-63020F5FF9C0}"/>
              </a:ext>
            </a:extLst>
          </p:cNvPr>
          <p:cNvSpPr>
            <a:spLocks noGrp="1"/>
          </p:cNvSpPr>
          <p:nvPr>
            <p:ph idx="1"/>
          </p:nvPr>
        </p:nvSpPr>
        <p:spPr>
          <a:xfrm>
            <a:off x="838200" y="1825625"/>
            <a:ext cx="10515600" cy="4895850"/>
          </a:xfrm>
        </p:spPr>
        <p:txBody>
          <a:bodyPr>
            <a:normAutofit/>
          </a:bodyPr>
          <a:lstStyle/>
          <a:p>
            <a:pPr>
              <a:buFont typeface="Arial"/>
              <a:buChar char="•"/>
            </a:pPr>
            <a:r>
              <a:rPr lang="en-US" b="1" dirty="0"/>
              <a:t>Project 1</a:t>
            </a:r>
          </a:p>
          <a:p>
            <a:pPr lvl="1">
              <a:buFont typeface="Arial"/>
              <a:buChar char="•"/>
            </a:pPr>
            <a:r>
              <a:rPr lang="en-US" dirty="0"/>
              <a:t>Write solutions in </a:t>
            </a:r>
            <a:r>
              <a:rPr lang="en-US" dirty="0" err="1"/>
              <a:t>VSCode</a:t>
            </a:r>
            <a:r>
              <a:rPr lang="en-US" dirty="0"/>
              <a:t> and paste in </a:t>
            </a:r>
            <a:r>
              <a:rPr lang="en-US" dirty="0" err="1"/>
              <a:t>Autograder</a:t>
            </a:r>
            <a:r>
              <a:rPr lang="en-US" dirty="0"/>
              <a:t>, </a:t>
            </a:r>
            <a:r>
              <a:rPr lang="en-US" b="1" dirty="0"/>
              <a:t>Project1-CodeRunner</a:t>
            </a:r>
            <a:endParaRPr lang="en-US" dirty="0"/>
          </a:p>
          <a:p>
            <a:pPr lvl="1">
              <a:buFont typeface="Arial"/>
              <a:buChar char="•"/>
            </a:pPr>
            <a:r>
              <a:rPr lang="en-US" b="1" dirty="0"/>
              <a:t>Honor Code MCQ</a:t>
            </a:r>
          </a:p>
          <a:p>
            <a:pPr lvl="1">
              <a:buFont typeface="Arial"/>
              <a:buChar char="•"/>
            </a:pPr>
            <a:r>
              <a:rPr lang="en-US" b="1" dirty="0"/>
              <a:t>Project1-CodeRunnerEC </a:t>
            </a:r>
          </a:p>
          <a:p>
            <a:pPr lvl="1">
              <a:buFont typeface="Arial"/>
              <a:buChar char="•"/>
            </a:pPr>
            <a:r>
              <a:rPr lang="en-US" dirty="0"/>
              <a:t>Zip your .</a:t>
            </a:r>
            <a:r>
              <a:rPr lang="en-US" dirty="0" err="1"/>
              <a:t>cpp</a:t>
            </a:r>
            <a:r>
              <a:rPr lang="en-US" dirty="0"/>
              <a:t> files and submit on canvas </a:t>
            </a:r>
            <a:r>
              <a:rPr lang="en-US" b="1" dirty="0"/>
              <a:t>Project 1</a:t>
            </a:r>
            <a:r>
              <a:rPr lang="en-US" dirty="0"/>
              <a:t>. Check the due date! </a:t>
            </a:r>
            <a:r>
              <a:rPr lang="en-US" b="1" dirty="0"/>
              <a:t>No late submissions!!</a:t>
            </a:r>
          </a:p>
          <a:p>
            <a:pPr lvl="1">
              <a:buFont typeface="Arial"/>
              <a:buChar char="•"/>
            </a:pPr>
            <a:r>
              <a:rPr lang="en-US" b="1" dirty="0"/>
              <a:t>Mandatory Grading Interview </a:t>
            </a:r>
            <a:r>
              <a:rPr lang="en-US" dirty="0"/>
              <a:t>next week!</a:t>
            </a:r>
          </a:p>
          <a:p>
            <a:pPr lvl="1">
              <a:buFont typeface="Arial"/>
              <a:buChar char="•"/>
            </a:pPr>
            <a:r>
              <a:rPr lang="en-US" dirty="0"/>
              <a:t>Follow instructions from write-up</a:t>
            </a:r>
          </a:p>
          <a:p>
            <a:pPr>
              <a:buFont typeface="Arial"/>
              <a:buChar char="•"/>
            </a:pPr>
            <a:r>
              <a:rPr lang="en-US" dirty="0"/>
              <a:t>No Quiz this week</a:t>
            </a:r>
          </a:p>
          <a:p>
            <a:pPr>
              <a:buFont typeface="Arial"/>
              <a:buChar char="•"/>
            </a:pPr>
            <a:r>
              <a:rPr lang="en-US" dirty="0"/>
              <a:t>3-2-1 on Friday</a:t>
            </a:r>
          </a:p>
        </p:txBody>
      </p:sp>
      <p:sp>
        <p:nvSpPr>
          <p:cNvPr id="4" name="Slide Number Placeholder 3">
            <a:extLst>
              <a:ext uri="{FF2B5EF4-FFF2-40B4-BE49-F238E27FC236}">
                <a16:creationId xmlns:a16="http://schemas.microsoft.com/office/drawing/2014/main" id="{1B69DAEC-B304-4841-B512-E0C91FA4A67F}"/>
              </a:ext>
            </a:extLst>
          </p:cNvPr>
          <p:cNvSpPr>
            <a:spLocks noGrp="1"/>
          </p:cNvSpPr>
          <p:nvPr>
            <p:ph type="sldNum" sz="quarter" idx="12"/>
          </p:nvPr>
        </p:nvSpPr>
        <p:spPr/>
        <p:txBody>
          <a:bodyPr/>
          <a:lstStyle/>
          <a:p>
            <a:fld id="{69C66209-D6E2-6B48-AEDC-9F2AF62A252E}" type="slidenum">
              <a:rPr lang="en-US" smtClean="0"/>
              <a:t>4</a:t>
            </a:fld>
            <a:endParaRPr lang="en-US"/>
          </a:p>
        </p:txBody>
      </p:sp>
    </p:spTree>
    <p:extLst>
      <p:ext uri="{BB962C8B-B14F-4D97-AF65-F5344CB8AC3E}">
        <p14:creationId xmlns:p14="http://schemas.microsoft.com/office/powerpoint/2010/main" val="339794722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E3B25-E76A-2746-AF8A-7A94F27B2016}"/>
              </a:ext>
            </a:extLst>
          </p:cNvPr>
          <p:cNvSpPr>
            <a:spLocks noGrp="1"/>
          </p:cNvSpPr>
          <p:nvPr>
            <p:ph type="title"/>
          </p:nvPr>
        </p:nvSpPr>
        <p:spPr/>
        <p:txBody>
          <a:bodyPr/>
          <a:lstStyle/>
          <a:p>
            <a:r>
              <a:rPr lang="en-US" altLang="en-US" dirty="0"/>
              <a:t>Accessing Arrays</a:t>
            </a:r>
            <a:endParaRPr lang="en-US" dirty="0"/>
          </a:p>
        </p:txBody>
      </p:sp>
      <p:sp>
        <p:nvSpPr>
          <p:cNvPr id="3" name="Content Placeholder 2">
            <a:extLst>
              <a:ext uri="{FF2B5EF4-FFF2-40B4-BE49-F238E27FC236}">
                <a16:creationId xmlns:a16="http://schemas.microsoft.com/office/drawing/2014/main" id="{B7FA3D90-AAE9-9A4D-A8A2-C1770CD669B9}"/>
              </a:ext>
            </a:extLst>
          </p:cNvPr>
          <p:cNvSpPr>
            <a:spLocks noGrp="1"/>
          </p:cNvSpPr>
          <p:nvPr>
            <p:ph idx="1"/>
          </p:nvPr>
        </p:nvSpPr>
        <p:spPr>
          <a:xfrm>
            <a:off x="838200" y="1825624"/>
            <a:ext cx="10515600" cy="4795095"/>
          </a:xfrm>
        </p:spPr>
        <p:txBody>
          <a:bodyPr>
            <a:normAutofit/>
          </a:bodyPr>
          <a:lstStyle/>
          <a:p>
            <a:pPr>
              <a:lnSpc>
                <a:spcPct val="100000"/>
              </a:lnSpc>
              <a:buFont typeface="Arial" charset="0"/>
              <a:buChar char="•"/>
              <a:defRPr/>
            </a:pPr>
            <a:r>
              <a:rPr lang="en-US" dirty="0">
                <a:ea typeface="ＭＳ Ｐゴシック" charset="0"/>
              </a:rPr>
              <a:t>Access using index/subscript</a:t>
            </a:r>
          </a:p>
          <a:p>
            <a:pPr marL="457200" lvl="1" indent="0">
              <a:lnSpc>
                <a:spcPct val="100000"/>
              </a:lnSpc>
              <a:buNone/>
              <a:defRPr/>
            </a:pPr>
            <a:r>
              <a:rPr lang="en-US" sz="2800" dirty="0" err="1">
                <a:latin typeface="Courier New"/>
                <a:ea typeface="ＭＳ Ｐゴシック" charset="0"/>
                <a:cs typeface="Courier New"/>
              </a:rPr>
              <a:t>cout</a:t>
            </a:r>
            <a:r>
              <a:rPr lang="en-US" sz="2800" dirty="0">
                <a:latin typeface="Courier New"/>
                <a:ea typeface="ＭＳ Ｐゴシック" charset="0"/>
                <a:cs typeface="Courier New"/>
              </a:rPr>
              <a:t> &lt;&lt; score[3];</a:t>
            </a:r>
          </a:p>
          <a:p>
            <a:pPr>
              <a:lnSpc>
                <a:spcPct val="100000"/>
              </a:lnSpc>
              <a:spcBef>
                <a:spcPct val="50000"/>
              </a:spcBef>
              <a:buFont typeface="Arial" charset="0"/>
              <a:buChar char="•"/>
              <a:defRPr/>
            </a:pPr>
            <a:r>
              <a:rPr lang="en-US" dirty="0">
                <a:ea typeface="ＭＳ Ｐゴシック" charset="0"/>
              </a:rPr>
              <a:t>Note two uses of brackets:</a:t>
            </a:r>
          </a:p>
          <a:p>
            <a:pPr lvl="1">
              <a:lnSpc>
                <a:spcPct val="100000"/>
              </a:lnSpc>
              <a:buFont typeface="Arial" charset="0"/>
              <a:buChar char="–"/>
              <a:defRPr/>
            </a:pPr>
            <a:r>
              <a:rPr lang="en-US" sz="2800" dirty="0">
                <a:ea typeface="ＭＳ Ｐゴシック" charset="0"/>
              </a:rPr>
              <a:t>In declaration, specifies SIZE of array</a:t>
            </a:r>
          </a:p>
          <a:p>
            <a:pPr lvl="1">
              <a:lnSpc>
                <a:spcPct val="100000"/>
              </a:lnSpc>
              <a:buFont typeface="Arial" charset="0"/>
              <a:buChar char="–"/>
              <a:defRPr/>
            </a:pPr>
            <a:r>
              <a:rPr lang="en-US" sz="2800" dirty="0">
                <a:ea typeface="ＭＳ Ｐゴシック" charset="0"/>
              </a:rPr>
              <a:t>Anywhere else, specifies a subscript</a:t>
            </a:r>
          </a:p>
          <a:p>
            <a:pPr>
              <a:lnSpc>
                <a:spcPct val="100000"/>
              </a:lnSpc>
              <a:spcBef>
                <a:spcPct val="50000"/>
              </a:spcBef>
              <a:buFont typeface="Arial" charset="0"/>
              <a:buChar char="•"/>
              <a:defRPr/>
            </a:pPr>
            <a:r>
              <a:rPr lang="en-US" dirty="0">
                <a:ea typeface="ＭＳ Ｐゴシック" charset="0"/>
              </a:rPr>
              <a:t>Size, subscript need not be literal</a:t>
            </a:r>
          </a:p>
          <a:p>
            <a:pPr marL="457200" lvl="1" indent="0">
              <a:lnSpc>
                <a:spcPct val="100000"/>
              </a:lnSpc>
              <a:buNone/>
              <a:defRPr/>
            </a:pPr>
            <a:r>
              <a:rPr lang="en-US" sz="2800" dirty="0">
                <a:latin typeface="Courier New"/>
                <a:ea typeface="ＭＳ Ｐゴシック" charset="0"/>
                <a:cs typeface="Courier New"/>
              </a:rPr>
              <a:t>int score[MAX_SCORES];</a:t>
            </a:r>
          </a:p>
          <a:p>
            <a:pPr marL="457200" lvl="1" indent="0">
              <a:lnSpc>
                <a:spcPct val="100000"/>
              </a:lnSpc>
              <a:buNone/>
              <a:defRPr/>
            </a:pPr>
            <a:r>
              <a:rPr lang="en-US" sz="2800" dirty="0">
                <a:latin typeface="Courier New"/>
                <a:ea typeface="ＭＳ Ｐゴシック" charset="0"/>
                <a:cs typeface="Courier New"/>
              </a:rPr>
              <a:t>score[n+1] = 99;  --&gt; </a:t>
            </a:r>
            <a:r>
              <a:rPr lang="en-US" sz="2800" dirty="0">
                <a:ea typeface="ＭＳ Ｐゴシック" charset="0"/>
              </a:rPr>
              <a:t>If n is 2, identical to: score[3]</a:t>
            </a:r>
          </a:p>
          <a:p>
            <a:pPr marL="0" indent="0">
              <a:lnSpc>
                <a:spcPct val="100000"/>
              </a:lnSpc>
              <a:buNone/>
            </a:pPr>
            <a:endParaRPr lang="en-US" dirty="0">
              <a:cs typeface="Courier New" panose="02070309020205020404" pitchFamily="49" charset="0"/>
            </a:endParaRPr>
          </a:p>
        </p:txBody>
      </p:sp>
      <p:sp>
        <p:nvSpPr>
          <p:cNvPr id="4" name="Slide Number Placeholder 3">
            <a:extLst>
              <a:ext uri="{FF2B5EF4-FFF2-40B4-BE49-F238E27FC236}">
                <a16:creationId xmlns:a16="http://schemas.microsoft.com/office/drawing/2014/main" id="{04A52A7E-7440-174F-B433-975CDA97FBCA}"/>
              </a:ext>
            </a:extLst>
          </p:cNvPr>
          <p:cNvSpPr>
            <a:spLocks noGrp="1"/>
          </p:cNvSpPr>
          <p:nvPr>
            <p:ph type="sldNum" sz="quarter" idx="12"/>
          </p:nvPr>
        </p:nvSpPr>
        <p:spPr/>
        <p:txBody>
          <a:bodyPr/>
          <a:lstStyle/>
          <a:p>
            <a:fld id="{69C66209-D6E2-6B48-AEDC-9F2AF62A252E}" type="slidenum">
              <a:rPr lang="en-US" smtClean="0"/>
              <a:t>40</a:t>
            </a:fld>
            <a:endParaRPr lang="en-US"/>
          </a:p>
        </p:txBody>
      </p:sp>
    </p:spTree>
    <p:extLst>
      <p:ext uri="{BB962C8B-B14F-4D97-AF65-F5344CB8AC3E}">
        <p14:creationId xmlns:p14="http://schemas.microsoft.com/office/powerpoint/2010/main" val="412165052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E3B25-E76A-2746-AF8A-7A94F27B2016}"/>
              </a:ext>
            </a:extLst>
          </p:cNvPr>
          <p:cNvSpPr>
            <a:spLocks noGrp="1"/>
          </p:cNvSpPr>
          <p:nvPr>
            <p:ph type="title"/>
          </p:nvPr>
        </p:nvSpPr>
        <p:spPr/>
        <p:txBody>
          <a:bodyPr/>
          <a:lstStyle/>
          <a:p>
            <a:r>
              <a:rPr lang="en-US" altLang="en-US" dirty="0"/>
              <a:t>Accessing an Array Element</a:t>
            </a:r>
            <a:endParaRPr lang="en-US" dirty="0"/>
          </a:p>
        </p:txBody>
      </p:sp>
      <p:sp>
        <p:nvSpPr>
          <p:cNvPr id="4" name="Slide Number Placeholder 3">
            <a:extLst>
              <a:ext uri="{FF2B5EF4-FFF2-40B4-BE49-F238E27FC236}">
                <a16:creationId xmlns:a16="http://schemas.microsoft.com/office/drawing/2014/main" id="{04A52A7E-7440-174F-B433-975CDA97FBCA}"/>
              </a:ext>
            </a:extLst>
          </p:cNvPr>
          <p:cNvSpPr>
            <a:spLocks noGrp="1"/>
          </p:cNvSpPr>
          <p:nvPr>
            <p:ph type="sldNum" sz="quarter" idx="12"/>
          </p:nvPr>
        </p:nvSpPr>
        <p:spPr/>
        <p:txBody>
          <a:bodyPr/>
          <a:lstStyle/>
          <a:p>
            <a:fld id="{69C66209-D6E2-6B48-AEDC-9F2AF62A252E}" type="slidenum">
              <a:rPr lang="en-US" smtClean="0"/>
              <a:t>41</a:t>
            </a:fld>
            <a:endParaRPr lang="en-US"/>
          </a:p>
        </p:txBody>
      </p:sp>
      <p:sp>
        <p:nvSpPr>
          <p:cNvPr id="6" name="Rectangle 3">
            <a:extLst>
              <a:ext uri="{FF2B5EF4-FFF2-40B4-BE49-F238E27FC236}">
                <a16:creationId xmlns:a16="http://schemas.microsoft.com/office/drawing/2014/main" id="{C5A97F3C-47D2-0448-B1FA-9A83B275CC7C}"/>
              </a:ext>
            </a:extLst>
          </p:cNvPr>
          <p:cNvSpPr txBox="1">
            <a:spLocks noChangeArrowheads="1"/>
          </p:cNvSpPr>
          <p:nvPr/>
        </p:nvSpPr>
        <p:spPr>
          <a:xfrm>
            <a:off x="2209800" y="1602081"/>
            <a:ext cx="9144000" cy="4292684"/>
          </a:xfrm>
          <a:prstGeom prst="rect">
            <a:avLst/>
          </a:prstGeom>
          <a:noFill/>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80000"/>
              </a:lnSpc>
              <a:buNone/>
            </a:pPr>
            <a:r>
              <a:rPr lang="en-US" altLang="en-US" sz="2400" dirty="0"/>
              <a:t>	The same notation can be used to change the element.</a:t>
            </a:r>
            <a:br>
              <a:rPr lang="en-US" altLang="en-US" sz="2400" dirty="0"/>
            </a:br>
            <a:endParaRPr lang="en-US" altLang="en-US" sz="2400" dirty="0"/>
          </a:p>
          <a:p>
            <a:pPr>
              <a:lnSpc>
                <a:spcPct val="80000"/>
              </a:lnSpc>
              <a:buFontTx/>
              <a:buNone/>
            </a:pPr>
            <a:r>
              <a:rPr lang="en-US" altLang="en-US" sz="1800" dirty="0"/>
              <a:t>					 									</a:t>
            </a:r>
            <a:r>
              <a:rPr lang="en-US" altLang="en-US" sz="2400" b="1" dirty="0">
                <a:latin typeface="Courier New" panose="02070309020205020404" pitchFamily="49" charset="0"/>
              </a:rPr>
              <a:t>double values[10];</a:t>
            </a:r>
            <a:r>
              <a:rPr lang="en-US" altLang="en-US" sz="1800" dirty="0"/>
              <a:t> </a:t>
            </a:r>
            <a:r>
              <a:rPr lang="en-US" altLang="en-US" sz="2400" b="1" dirty="0">
                <a:latin typeface="Courier New" panose="02070309020205020404" pitchFamily="49" charset="0"/>
              </a:rPr>
              <a:t> </a:t>
            </a:r>
          </a:p>
          <a:p>
            <a:pPr>
              <a:lnSpc>
                <a:spcPct val="80000"/>
              </a:lnSpc>
              <a:buFontTx/>
              <a:buNone/>
            </a:pPr>
            <a:r>
              <a:rPr lang="en-US" altLang="en-US" sz="2400" b="1" dirty="0">
                <a:latin typeface="Courier New" panose="02070309020205020404" pitchFamily="49" charset="0"/>
              </a:rPr>
              <a:t>					...</a:t>
            </a:r>
          </a:p>
          <a:p>
            <a:pPr>
              <a:lnSpc>
                <a:spcPct val="80000"/>
              </a:lnSpc>
              <a:buFontTx/>
              <a:buNone/>
            </a:pPr>
            <a:r>
              <a:rPr lang="en-US" altLang="en-US" sz="2400" b="1" dirty="0">
                <a:latin typeface="Courier New" panose="02070309020205020404" pitchFamily="49" charset="0"/>
              </a:rPr>
              <a:t>					</a:t>
            </a:r>
            <a:r>
              <a:rPr lang="en-US" altLang="en-US" sz="2400" b="1" dirty="0" err="1">
                <a:latin typeface="Courier New" panose="02070309020205020404" pitchFamily="49" charset="0"/>
              </a:rPr>
              <a:t>cout</a:t>
            </a:r>
            <a:r>
              <a:rPr lang="en-US" altLang="en-US" sz="2400" b="1" dirty="0">
                <a:latin typeface="Courier New" panose="02070309020205020404" pitchFamily="49" charset="0"/>
              </a:rPr>
              <a:t> &lt;&lt; values[4] &lt;&lt; </a:t>
            </a:r>
            <a:r>
              <a:rPr lang="en-US" altLang="en-US" sz="2400" b="1" dirty="0" err="1">
                <a:latin typeface="Courier New" panose="02070309020205020404" pitchFamily="49" charset="0"/>
              </a:rPr>
              <a:t>endl</a:t>
            </a:r>
            <a:r>
              <a:rPr lang="en-US" altLang="en-US" sz="2400" b="1" dirty="0">
                <a:latin typeface="Courier New" panose="02070309020205020404" pitchFamily="49" charset="0"/>
              </a:rPr>
              <a:t>;</a:t>
            </a:r>
          </a:p>
          <a:p>
            <a:pPr>
              <a:lnSpc>
                <a:spcPct val="80000"/>
              </a:lnSpc>
              <a:buFontTx/>
              <a:buNone/>
            </a:pPr>
            <a:endParaRPr lang="en-US" altLang="en-US" b="1" dirty="0">
              <a:latin typeface="Courier New" panose="02070309020205020404" pitchFamily="49" charset="0"/>
            </a:endParaRPr>
          </a:p>
          <a:p>
            <a:pPr>
              <a:lnSpc>
                <a:spcPct val="80000"/>
              </a:lnSpc>
              <a:buFontTx/>
              <a:buNone/>
            </a:pPr>
            <a:endParaRPr lang="en-US" altLang="en-US" sz="2000" b="1" dirty="0">
              <a:latin typeface="Courier New" panose="02070309020205020404" pitchFamily="49" charset="0"/>
            </a:endParaRPr>
          </a:p>
          <a:p>
            <a:pPr>
              <a:lnSpc>
                <a:spcPct val="80000"/>
              </a:lnSpc>
              <a:buFontTx/>
              <a:buNone/>
            </a:pPr>
            <a:endParaRPr lang="en-US" altLang="en-US" sz="2000" b="1" dirty="0">
              <a:latin typeface="Courier New" panose="02070309020205020404" pitchFamily="49" charset="0"/>
            </a:endParaRPr>
          </a:p>
          <a:p>
            <a:pPr>
              <a:lnSpc>
                <a:spcPct val="80000"/>
              </a:lnSpc>
              <a:buFontTx/>
              <a:buNone/>
            </a:pPr>
            <a:endParaRPr lang="en-US" altLang="en-US" sz="2000" b="1" dirty="0">
              <a:latin typeface="Courier New" panose="02070309020205020404" pitchFamily="49" charset="0"/>
            </a:endParaRPr>
          </a:p>
          <a:p>
            <a:pPr>
              <a:lnSpc>
                <a:spcPct val="80000"/>
              </a:lnSpc>
              <a:buFontTx/>
              <a:buNone/>
            </a:pPr>
            <a:endParaRPr lang="en-US" altLang="en-US" sz="2000" b="1" dirty="0">
              <a:latin typeface="Courier New" panose="02070309020205020404" pitchFamily="49" charset="0"/>
            </a:endParaRPr>
          </a:p>
          <a:p>
            <a:pPr>
              <a:lnSpc>
                <a:spcPct val="80000"/>
              </a:lnSpc>
              <a:buFontTx/>
              <a:buNone/>
            </a:pPr>
            <a:r>
              <a:rPr lang="en-US" altLang="en-US" sz="2000" b="1" dirty="0">
                <a:latin typeface="Courier New" panose="02070309020205020404" pitchFamily="49" charset="0"/>
              </a:rPr>
              <a:t>					</a:t>
            </a:r>
            <a:endParaRPr lang="en-US" altLang="en-US" sz="2400" dirty="0"/>
          </a:p>
        </p:txBody>
      </p:sp>
      <p:grpSp>
        <p:nvGrpSpPr>
          <p:cNvPr id="7" name="Group 8">
            <a:extLst>
              <a:ext uri="{FF2B5EF4-FFF2-40B4-BE49-F238E27FC236}">
                <a16:creationId xmlns:a16="http://schemas.microsoft.com/office/drawing/2014/main" id="{8C34E196-EF7E-5842-A162-36879AE16F54}"/>
              </a:ext>
            </a:extLst>
          </p:cNvPr>
          <p:cNvGrpSpPr>
            <a:grpSpLocks/>
          </p:cNvGrpSpPr>
          <p:nvPr/>
        </p:nvGrpSpPr>
        <p:grpSpPr bwMode="auto">
          <a:xfrm>
            <a:off x="1071625" y="1973106"/>
            <a:ext cx="3281363" cy="4284663"/>
            <a:chOff x="1122" y="1370"/>
            <a:chExt cx="2067" cy="2699"/>
          </a:xfrm>
        </p:grpSpPr>
        <p:pic>
          <p:nvPicPr>
            <p:cNvPr id="8" name="Picture 9" descr="ch06-fig-02-001-">
              <a:extLst>
                <a:ext uri="{FF2B5EF4-FFF2-40B4-BE49-F238E27FC236}">
                  <a16:creationId xmlns:a16="http://schemas.microsoft.com/office/drawing/2014/main" id="{3C850164-7554-AF4B-9523-570CD9BDD8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2" y="1370"/>
              <a:ext cx="2067" cy="26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Box 10">
              <a:extLst>
                <a:ext uri="{FF2B5EF4-FFF2-40B4-BE49-F238E27FC236}">
                  <a16:creationId xmlns:a16="http://schemas.microsoft.com/office/drawing/2014/main" id="{10F9FFE9-79E5-E143-93F1-6A4A3B2218B2}"/>
                </a:ext>
              </a:extLst>
            </p:cNvPr>
            <p:cNvSpPr txBox="1">
              <a:spLocks noChangeArrowheads="1"/>
            </p:cNvSpPr>
            <p:nvPr/>
          </p:nvSpPr>
          <p:spPr bwMode="auto">
            <a:xfrm>
              <a:off x="2059" y="1457"/>
              <a:ext cx="821" cy="2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600" b="1">
                  <a:solidFill>
                    <a:schemeClr val="tx1"/>
                  </a:solidFill>
                  <a:latin typeface="Courier New" panose="02070309020205020404" pitchFamily="49" charset="0"/>
                  <a:ea typeface="MS PGothic" panose="020B0600070205080204" pitchFamily="34" charset="-128"/>
                </a:defRPr>
              </a:lvl1pPr>
              <a:lvl2pPr marL="37931725" indent="-37474525" eaLnBrk="0" hangingPunct="0">
                <a:defRPr sz="2600" b="1">
                  <a:solidFill>
                    <a:schemeClr val="tx1"/>
                  </a:solidFill>
                  <a:latin typeface="Courier New" panose="02070309020205020404" pitchFamily="49" charset="0"/>
                  <a:ea typeface="MS PGothic" panose="020B0600070205080204" pitchFamily="34" charset="-128"/>
                </a:defRPr>
              </a:lvl2pPr>
              <a:lvl3pPr eaLnBrk="0" hangingPunct="0">
                <a:defRPr sz="2600" b="1">
                  <a:solidFill>
                    <a:schemeClr val="tx1"/>
                  </a:solidFill>
                  <a:latin typeface="Courier New" panose="02070309020205020404" pitchFamily="49" charset="0"/>
                  <a:ea typeface="MS PGothic" panose="020B0600070205080204" pitchFamily="34" charset="-128"/>
                </a:defRPr>
              </a:lvl3pPr>
              <a:lvl4pPr eaLnBrk="0" hangingPunct="0">
                <a:defRPr sz="2600" b="1">
                  <a:solidFill>
                    <a:schemeClr val="tx1"/>
                  </a:solidFill>
                  <a:latin typeface="Courier New" panose="02070309020205020404" pitchFamily="49" charset="0"/>
                  <a:ea typeface="MS PGothic" panose="020B0600070205080204" pitchFamily="34" charset="-128"/>
                </a:defRPr>
              </a:lvl4pPr>
              <a:lvl5pPr eaLnBrk="0" hangingPunct="0">
                <a:defRPr sz="2600" b="1">
                  <a:solidFill>
                    <a:schemeClr val="tx1"/>
                  </a:solidFill>
                  <a:latin typeface="Courier New" panose="02070309020205020404" pitchFamily="49" charset="0"/>
                  <a:ea typeface="MS PGothic" panose="020B0600070205080204" pitchFamily="34" charset="-128"/>
                </a:defRPr>
              </a:lvl5pPr>
              <a:lvl6pPr marL="457200" eaLnBrk="0" fontAlgn="base" hangingPunct="0">
                <a:lnSpc>
                  <a:spcPct val="80000"/>
                </a:lnSpc>
                <a:spcBef>
                  <a:spcPct val="20000"/>
                </a:spcBef>
                <a:spcAft>
                  <a:spcPct val="0"/>
                </a:spcAft>
                <a:defRPr sz="2600" b="1">
                  <a:solidFill>
                    <a:schemeClr val="tx1"/>
                  </a:solidFill>
                  <a:latin typeface="Courier New" panose="02070309020205020404" pitchFamily="49" charset="0"/>
                  <a:ea typeface="MS PGothic" panose="020B0600070205080204" pitchFamily="34" charset="-128"/>
                </a:defRPr>
              </a:lvl6pPr>
              <a:lvl7pPr marL="914400" eaLnBrk="0" fontAlgn="base" hangingPunct="0">
                <a:lnSpc>
                  <a:spcPct val="80000"/>
                </a:lnSpc>
                <a:spcBef>
                  <a:spcPct val="20000"/>
                </a:spcBef>
                <a:spcAft>
                  <a:spcPct val="0"/>
                </a:spcAft>
                <a:defRPr sz="2600" b="1">
                  <a:solidFill>
                    <a:schemeClr val="tx1"/>
                  </a:solidFill>
                  <a:latin typeface="Courier New" panose="02070309020205020404" pitchFamily="49" charset="0"/>
                  <a:ea typeface="MS PGothic" panose="020B0600070205080204" pitchFamily="34" charset="-128"/>
                </a:defRPr>
              </a:lvl7pPr>
              <a:lvl8pPr marL="1371600" eaLnBrk="0" fontAlgn="base" hangingPunct="0">
                <a:lnSpc>
                  <a:spcPct val="80000"/>
                </a:lnSpc>
                <a:spcBef>
                  <a:spcPct val="20000"/>
                </a:spcBef>
                <a:spcAft>
                  <a:spcPct val="0"/>
                </a:spcAft>
                <a:defRPr sz="2600" b="1">
                  <a:solidFill>
                    <a:schemeClr val="tx1"/>
                  </a:solidFill>
                  <a:latin typeface="Courier New" panose="02070309020205020404" pitchFamily="49" charset="0"/>
                  <a:ea typeface="MS PGothic" panose="020B0600070205080204" pitchFamily="34" charset="-128"/>
                </a:defRPr>
              </a:lvl8pPr>
              <a:lvl9pPr marL="1828800" eaLnBrk="0" fontAlgn="base" hangingPunct="0">
                <a:lnSpc>
                  <a:spcPct val="80000"/>
                </a:lnSpc>
                <a:spcBef>
                  <a:spcPct val="20000"/>
                </a:spcBef>
                <a:spcAft>
                  <a:spcPct val="0"/>
                </a:spcAft>
                <a:defRPr sz="2600" b="1">
                  <a:solidFill>
                    <a:schemeClr val="tx1"/>
                  </a:solidFill>
                  <a:latin typeface="Courier New" panose="02070309020205020404" pitchFamily="49" charset="0"/>
                  <a:ea typeface="MS PGothic" panose="020B0600070205080204" pitchFamily="34" charset="-128"/>
                </a:defRPr>
              </a:lvl9pPr>
            </a:lstStyle>
            <a:p>
              <a:pPr algn="l" eaLnBrk="1" hangingPunct="1">
                <a:lnSpc>
                  <a:spcPct val="100000"/>
                </a:lnSpc>
                <a:spcBef>
                  <a:spcPct val="50000"/>
                </a:spcBef>
              </a:pPr>
              <a:r>
                <a:rPr lang="en-US" altLang="en-US" sz="1800">
                  <a:latin typeface="Cambria" panose="02040503050406030204" pitchFamily="18" charset="0"/>
                </a:rPr>
                <a:t>32.0</a:t>
              </a:r>
            </a:p>
            <a:p>
              <a:pPr algn="l" eaLnBrk="1" hangingPunct="1">
                <a:lnSpc>
                  <a:spcPct val="100000"/>
                </a:lnSpc>
                <a:spcBef>
                  <a:spcPct val="50000"/>
                </a:spcBef>
              </a:pPr>
              <a:r>
                <a:rPr lang="en-US" altLang="en-US" sz="1800">
                  <a:latin typeface="Cambria" panose="02040503050406030204" pitchFamily="18" charset="0"/>
                </a:rPr>
                <a:t>54.0</a:t>
              </a:r>
            </a:p>
            <a:p>
              <a:pPr algn="l" eaLnBrk="1" hangingPunct="1">
                <a:lnSpc>
                  <a:spcPct val="100000"/>
                </a:lnSpc>
                <a:spcBef>
                  <a:spcPct val="50000"/>
                </a:spcBef>
              </a:pPr>
              <a:r>
                <a:rPr lang="en-US" altLang="en-US" sz="1800">
                  <a:latin typeface="Cambria" panose="02040503050406030204" pitchFamily="18" charset="0"/>
                </a:rPr>
                <a:t>67.5</a:t>
              </a:r>
            </a:p>
            <a:p>
              <a:pPr algn="l" eaLnBrk="1" hangingPunct="1">
                <a:lnSpc>
                  <a:spcPct val="100000"/>
                </a:lnSpc>
                <a:spcBef>
                  <a:spcPct val="50000"/>
                </a:spcBef>
              </a:pPr>
              <a:r>
                <a:rPr lang="en-US" altLang="en-US" sz="1800">
                  <a:latin typeface="Cambria" panose="02040503050406030204" pitchFamily="18" charset="0"/>
                </a:rPr>
                <a:t>29.0</a:t>
              </a:r>
            </a:p>
            <a:p>
              <a:pPr algn="l" eaLnBrk="1" hangingPunct="1">
                <a:lnSpc>
                  <a:spcPct val="100000"/>
                </a:lnSpc>
                <a:spcBef>
                  <a:spcPct val="50000"/>
                </a:spcBef>
              </a:pPr>
              <a:r>
                <a:rPr lang="en-US" altLang="en-US" sz="1800">
                  <a:latin typeface="Cambria" panose="02040503050406030204" pitchFamily="18" charset="0"/>
                </a:rPr>
                <a:t>35.0</a:t>
              </a:r>
            </a:p>
            <a:p>
              <a:pPr algn="l" eaLnBrk="1" hangingPunct="1">
                <a:lnSpc>
                  <a:spcPct val="100000"/>
                </a:lnSpc>
                <a:spcBef>
                  <a:spcPct val="50000"/>
                </a:spcBef>
              </a:pPr>
              <a:r>
                <a:rPr lang="en-US" altLang="en-US" sz="1800">
                  <a:latin typeface="Cambria" panose="02040503050406030204" pitchFamily="18" charset="0"/>
                </a:rPr>
                <a:t>80.0</a:t>
              </a:r>
            </a:p>
            <a:p>
              <a:pPr algn="l" eaLnBrk="1" hangingPunct="1">
                <a:lnSpc>
                  <a:spcPct val="100000"/>
                </a:lnSpc>
                <a:spcBef>
                  <a:spcPct val="50000"/>
                </a:spcBef>
              </a:pPr>
              <a:r>
                <a:rPr lang="en-US" altLang="en-US" sz="1800">
                  <a:latin typeface="Cambria" panose="02040503050406030204" pitchFamily="18" charset="0"/>
                </a:rPr>
                <a:t>115.0</a:t>
              </a:r>
            </a:p>
            <a:p>
              <a:pPr algn="l" eaLnBrk="1" hangingPunct="1">
                <a:lnSpc>
                  <a:spcPct val="100000"/>
                </a:lnSpc>
                <a:spcBef>
                  <a:spcPct val="50000"/>
                </a:spcBef>
              </a:pPr>
              <a:r>
                <a:rPr lang="en-US" altLang="en-US" sz="1800">
                  <a:latin typeface="Cambria" panose="02040503050406030204" pitchFamily="18" charset="0"/>
                </a:rPr>
                <a:t>44.5</a:t>
              </a:r>
            </a:p>
            <a:p>
              <a:pPr algn="l" eaLnBrk="1" hangingPunct="1">
                <a:lnSpc>
                  <a:spcPct val="100000"/>
                </a:lnSpc>
                <a:spcBef>
                  <a:spcPct val="50000"/>
                </a:spcBef>
              </a:pPr>
              <a:r>
                <a:rPr lang="en-US" altLang="en-US" sz="1800">
                  <a:latin typeface="Cambria" panose="02040503050406030204" pitchFamily="18" charset="0"/>
                </a:rPr>
                <a:t>100.0</a:t>
              </a:r>
            </a:p>
            <a:p>
              <a:pPr algn="l" eaLnBrk="1" hangingPunct="1">
                <a:lnSpc>
                  <a:spcPct val="100000"/>
                </a:lnSpc>
                <a:spcBef>
                  <a:spcPct val="50000"/>
                </a:spcBef>
              </a:pPr>
              <a:r>
                <a:rPr lang="en-US" altLang="en-US" sz="1800">
                  <a:latin typeface="Cambria" panose="02040503050406030204" pitchFamily="18" charset="0"/>
                </a:rPr>
                <a:t>65.0</a:t>
              </a:r>
            </a:p>
          </p:txBody>
        </p:sp>
      </p:grpSp>
      <p:sp>
        <p:nvSpPr>
          <p:cNvPr id="10" name="Line 7">
            <a:extLst>
              <a:ext uri="{FF2B5EF4-FFF2-40B4-BE49-F238E27FC236}">
                <a16:creationId xmlns:a16="http://schemas.microsoft.com/office/drawing/2014/main" id="{3E479CA7-84FF-D74D-AD4B-E6476FF45A1B}"/>
              </a:ext>
            </a:extLst>
          </p:cNvPr>
          <p:cNvSpPr>
            <a:spLocks noChangeShapeType="1"/>
          </p:cNvSpPr>
          <p:nvPr/>
        </p:nvSpPr>
        <p:spPr bwMode="auto">
          <a:xfrm flipH="1">
            <a:off x="3724128" y="3428999"/>
            <a:ext cx="2116347" cy="547683"/>
          </a:xfrm>
          <a:prstGeom prst="line">
            <a:avLst/>
          </a:prstGeom>
          <a:noFill/>
          <a:ln w="3492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latin typeface="Cambria" panose="02040503050406030204" pitchFamily="18" charset="0"/>
            </a:endParaRPr>
          </a:p>
        </p:txBody>
      </p:sp>
      <p:sp>
        <p:nvSpPr>
          <p:cNvPr id="11" name="Google Shape;148;p30">
            <a:extLst>
              <a:ext uri="{FF2B5EF4-FFF2-40B4-BE49-F238E27FC236}">
                <a16:creationId xmlns:a16="http://schemas.microsoft.com/office/drawing/2014/main" id="{6DA96299-252B-9C42-B5DA-5A92DF57D84D}"/>
              </a:ext>
            </a:extLst>
          </p:cNvPr>
          <p:cNvSpPr txBox="1"/>
          <p:nvPr/>
        </p:nvSpPr>
        <p:spPr>
          <a:xfrm>
            <a:off x="838200" y="6262679"/>
            <a:ext cx="5257800" cy="381000"/>
          </a:xfrm>
          <a:prstGeom prst="rect">
            <a:avLst/>
          </a:prstGeom>
          <a:noFill/>
          <a:ln>
            <a:noFill/>
          </a:ln>
        </p:spPr>
        <p:txBody>
          <a:bodyPr spcFirstLastPara="1" wrap="square" lIns="91425" tIns="45700" rIns="91425" bIns="45700" anchor="t" anchorCtr="0">
            <a:noAutofit/>
          </a:bodyPr>
          <a:lstStyle/>
          <a:p>
            <a:r>
              <a:rPr lang="en-US" sz="1200" i="1" dirty="0">
                <a:solidFill>
                  <a:schemeClr val="dk1"/>
                </a:solidFill>
                <a:latin typeface="Calibri"/>
                <a:ea typeface="Calibri"/>
                <a:cs typeface="Calibri"/>
                <a:sym typeface="Calibri"/>
              </a:rPr>
              <a:t>Brief C++ by </a:t>
            </a:r>
            <a:r>
              <a:rPr lang="en-US" sz="1200" dirty="0">
                <a:solidFill>
                  <a:schemeClr val="dk1"/>
                </a:solidFill>
                <a:latin typeface="Calibri"/>
                <a:ea typeface="Calibri"/>
                <a:cs typeface="Calibri"/>
                <a:sym typeface="Calibri"/>
              </a:rPr>
              <a:t>Cay </a:t>
            </a:r>
            <a:r>
              <a:rPr lang="en-US" sz="1200" dirty="0" err="1">
                <a:solidFill>
                  <a:schemeClr val="dk1"/>
                </a:solidFill>
                <a:latin typeface="Calibri"/>
                <a:ea typeface="Calibri"/>
                <a:cs typeface="Calibri"/>
                <a:sym typeface="Calibri"/>
              </a:rPr>
              <a:t>Horstmann</a:t>
            </a:r>
            <a:endParaRPr sz="1200" dirty="0">
              <a:solidFill>
                <a:schemeClr val="dk1"/>
              </a:solidFill>
              <a:latin typeface="Calibri"/>
              <a:ea typeface="Calibri"/>
              <a:cs typeface="Calibri"/>
              <a:sym typeface="Calibri"/>
            </a:endParaRPr>
          </a:p>
          <a:p>
            <a:r>
              <a:rPr lang="en-US" sz="1200" dirty="0">
                <a:solidFill>
                  <a:schemeClr val="dk1"/>
                </a:solidFill>
                <a:latin typeface="Calibri"/>
                <a:ea typeface="Calibri"/>
                <a:cs typeface="Calibri"/>
                <a:sym typeface="Calibri"/>
              </a:rPr>
              <a:t>Copyright © 2017 by John Wiley &amp; Sons. All rights reserved</a:t>
            </a:r>
            <a:endParaRPr dirty="0"/>
          </a:p>
        </p:txBody>
      </p:sp>
      <p:sp>
        <p:nvSpPr>
          <p:cNvPr id="3" name="TextBox 2">
            <a:extLst>
              <a:ext uri="{FF2B5EF4-FFF2-40B4-BE49-F238E27FC236}">
                <a16:creationId xmlns:a16="http://schemas.microsoft.com/office/drawing/2014/main" id="{06937C14-5E87-CE49-BAB5-280E8A5CA62D}"/>
              </a:ext>
            </a:extLst>
          </p:cNvPr>
          <p:cNvSpPr txBox="1"/>
          <p:nvPr/>
        </p:nvSpPr>
        <p:spPr>
          <a:xfrm>
            <a:off x="5949387" y="5547267"/>
            <a:ext cx="3655168" cy="523220"/>
          </a:xfrm>
          <a:prstGeom prst="rect">
            <a:avLst/>
          </a:prstGeom>
          <a:noFill/>
        </p:spPr>
        <p:txBody>
          <a:bodyPr wrap="none" rtlCol="0">
            <a:spAutoFit/>
          </a:bodyPr>
          <a:lstStyle/>
          <a:p>
            <a:r>
              <a:rPr lang="en-US" altLang="en-US" sz="2800" dirty="0"/>
              <a:t>The output will be </a:t>
            </a:r>
            <a:r>
              <a:rPr lang="en-US" altLang="en-US" sz="2800" b="1" dirty="0"/>
              <a:t>35.0</a:t>
            </a:r>
            <a:r>
              <a:rPr lang="en-US" altLang="en-US" sz="2800" dirty="0"/>
              <a:t>.</a:t>
            </a:r>
            <a:endParaRPr lang="en-US" sz="2800" dirty="0"/>
          </a:p>
        </p:txBody>
      </p:sp>
    </p:spTree>
    <p:extLst>
      <p:ext uri="{BB962C8B-B14F-4D97-AF65-F5344CB8AC3E}">
        <p14:creationId xmlns:p14="http://schemas.microsoft.com/office/powerpoint/2010/main" val="2245894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3"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E3B25-E76A-2746-AF8A-7A94F27B2016}"/>
              </a:ext>
            </a:extLst>
          </p:cNvPr>
          <p:cNvSpPr>
            <a:spLocks noGrp="1"/>
          </p:cNvSpPr>
          <p:nvPr>
            <p:ph type="title"/>
          </p:nvPr>
        </p:nvSpPr>
        <p:spPr/>
        <p:txBody>
          <a:bodyPr/>
          <a:lstStyle/>
          <a:p>
            <a:r>
              <a:rPr lang="en-US" altLang="en-US" dirty="0"/>
              <a:t>Accessing an Array Element</a:t>
            </a:r>
            <a:endParaRPr lang="en-US" dirty="0"/>
          </a:p>
        </p:txBody>
      </p:sp>
      <p:sp>
        <p:nvSpPr>
          <p:cNvPr id="4" name="Slide Number Placeholder 3">
            <a:extLst>
              <a:ext uri="{FF2B5EF4-FFF2-40B4-BE49-F238E27FC236}">
                <a16:creationId xmlns:a16="http://schemas.microsoft.com/office/drawing/2014/main" id="{04A52A7E-7440-174F-B433-975CDA97FBCA}"/>
              </a:ext>
            </a:extLst>
          </p:cNvPr>
          <p:cNvSpPr>
            <a:spLocks noGrp="1"/>
          </p:cNvSpPr>
          <p:nvPr>
            <p:ph type="sldNum" sz="quarter" idx="12"/>
          </p:nvPr>
        </p:nvSpPr>
        <p:spPr/>
        <p:txBody>
          <a:bodyPr/>
          <a:lstStyle/>
          <a:p>
            <a:fld id="{69C66209-D6E2-6B48-AEDC-9F2AF62A252E}" type="slidenum">
              <a:rPr lang="en-US" smtClean="0"/>
              <a:t>42</a:t>
            </a:fld>
            <a:endParaRPr lang="en-US"/>
          </a:p>
        </p:txBody>
      </p:sp>
      <p:sp>
        <p:nvSpPr>
          <p:cNvPr id="6" name="Rectangle 3">
            <a:extLst>
              <a:ext uri="{FF2B5EF4-FFF2-40B4-BE49-F238E27FC236}">
                <a16:creationId xmlns:a16="http://schemas.microsoft.com/office/drawing/2014/main" id="{C5A97F3C-47D2-0448-B1FA-9A83B275CC7C}"/>
              </a:ext>
            </a:extLst>
          </p:cNvPr>
          <p:cNvSpPr txBox="1">
            <a:spLocks noChangeArrowheads="1"/>
          </p:cNvSpPr>
          <p:nvPr/>
        </p:nvSpPr>
        <p:spPr>
          <a:xfrm>
            <a:off x="2209800" y="1602081"/>
            <a:ext cx="9144000" cy="4292684"/>
          </a:xfrm>
          <a:prstGeom prst="rect">
            <a:avLst/>
          </a:prstGeom>
          <a:noFill/>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5000"/>
              </a:lnSpc>
              <a:buFontTx/>
              <a:buNone/>
            </a:pPr>
            <a:r>
              <a:rPr lang="en-US" altLang="en-US" sz="2400" dirty="0"/>
              <a:t>To access the element at index 4 using this notation: </a:t>
            </a:r>
            <a:r>
              <a:rPr lang="en-US" altLang="en-US" sz="2400" b="1" dirty="0">
                <a:latin typeface="Courier New" panose="02070309020205020404" pitchFamily="49" charset="0"/>
              </a:rPr>
              <a:t>values[4]</a:t>
            </a:r>
          </a:p>
          <a:p>
            <a:pPr>
              <a:lnSpc>
                <a:spcPct val="75000"/>
              </a:lnSpc>
              <a:buFontTx/>
              <a:buNone/>
            </a:pPr>
            <a:r>
              <a:rPr lang="en-US" altLang="en-US" sz="2400" b="1" dirty="0">
                <a:latin typeface="Courier New" panose="02070309020205020404" pitchFamily="49" charset="0"/>
              </a:rPr>
              <a:t>                                    </a:t>
            </a:r>
            <a:r>
              <a:rPr lang="en-US" altLang="en-US" sz="2400" dirty="0">
                <a:solidFill>
                  <a:srgbClr val="C00000"/>
                </a:solidFill>
              </a:rPr>
              <a:t>4 is the </a:t>
            </a:r>
            <a:r>
              <a:rPr lang="en-US" altLang="en-US" sz="2400" i="1" dirty="0">
                <a:solidFill>
                  <a:srgbClr val="C00000"/>
                </a:solidFill>
              </a:rPr>
              <a:t>index</a:t>
            </a:r>
            <a:r>
              <a:rPr lang="en-US" altLang="en-US" sz="2400" dirty="0">
                <a:solidFill>
                  <a:srgbClr val="C00000"/>
                </a:solidFill>
              </a:rPr>
              <a:t>.</a:t>
            </a:r>
            <a:endParaRPr lang="en-US" altLang="en-US" sz="1600" dirty="0">
              <a:solidFill>
                <a:srgbClr val="C00000"/>
              </a:solidFill>
            </a:endParaRPr>
          </a:p>
          <a:p>
            <a:pPr>
              <a:lnSpc>
                <a:spcPct val="80000"/>
              </a:lnSpc>
              <a:buNone/>
            </a:pPr>
            <a:r>
              <a:rPr lang="en-US" altLang="en-US" sz="1800" dirty="0"/>
              <a:t>					 									</a:t>
            </a:r>
            <a:r>
              <a:rPr lang="en-US" altLang="en-US" sz="2400" b="1" dirty="0">
                <a:latin typeface="Courier New" panose="02070309020205020404" pitchFamily="49" charset="0"/>
              </a:rPr>
              <a:t>values[4] = 17.7;</a:t>
            </a:r>
          </a:p>
          <a:p>
            <a:pPr algn="ctr">
              <a:lnSpc>
                <a:spcPct val="80000"/>
              </a:lnSpc>
              <a:buNone/>
            </a:pPr>
            <a:r>
              <a:rPr lang="en-US" altLang="en-US" sz="2400" b="1" dirty="0">
                <a:latin typeface="Courier New" panose="02070309020205020404" pitchFamily="49" charset="0"/>
              </a:rPr>
              <a:t>					 </a:t>
            </a:r>
            <a:r>
              <a:rPr lang="en-US" altLang="en-US" sz="1800" dirty="0"/>
              <a:t> 	</a:t>
            </a:r>
            <a:r>
              <a:rPr lang="en-US" altLang="en-US" sz="2400" b="1" dirty="0">
                <a:latin typeface="Courier New" panose="02070309020205020404" pitchFamily="49" charset="0"/>
              </a:rPr>
              <a:t>					            </a:t>
            </a:r>
            <a:r>
              <a:rPr lang="en-US" altLang="en-US" sz="2400" b="1" dirty="0" err="1">
                <a:latin typeface="Courier New" panose="02070309020205020404" pitchFamily="49" charset="0"/>
              </a:rPr>
              <a:t>cout</a:t>
            </a:r>
            <a:r>
              <a:rPr lang="en-US" altLang="en-US" sz="2400" b="1" dirty="0">
                <a:latin typeface="Courier New" panose="02070309020205020404" pitchFamily="49" charset="0"/>
              </a:rPr>
              <a:t> &lt;&lt; values[4] &lt;&lt; </a:t>
            </a:r>
            <a:r>
              <a:rPr lang="en-US" altLang="en-US" sz="2400" b="1" dirty="0" err="1">
                <a:latin typeface="Courier New" panose="02070309020205020404" pitchFamily="49" charset="0"/>
              </a:rPr>
              <a:t>endl</a:t>
            </a:r>
            <a:r>
              <a:rPr lang="en-US" altLang="en-US" sz="2400" b="1" dirty="0">
                <a:latin typeface="Courier New" panose="02070309020205020404" pitchFamily="49" charset="0"/>
              </a:rPr>
              <a:t>;</a:t>
            </a:r>
          </a:p>
          <a:p>
            <a:pPr>
              <a:lnSpc>
                <a:spcPct val="80000"/>
              </a:lnSpc>
              <a:buFontTx/>
              <a:buNone/>
            </a:pPr>
            <a:endParaRPr lang="en-US" altLang="en-US" b="1" dirty="0">
              <a:latin typeface="Courier New" panose="02070309020205020404" pitchFamily="49" charset="0"/>
            </a:endParaRPr>
          </a:p>
          <a:p>
            <a:pPr>
              <a:lnSpc>
                <a:spcPct val="80000"/>
              </a:lnSpc>
              <a:buFontTx/>
              <a:buNone/>
            </a:pPr>
            <a:endParaRPr lang="en-US" altLang="en-US" sz="2000" b="1" dirty="0">
              <a:latin typeface="Courier New" panose="02070309020205020404" pitchFamily="49" charset="0"/>
            </a:endParaRPr>
          </a:p>
          <a:p>
            <a:pPr>
              <a:lnSpc>
                <a:spcPct val="80000"/>
              </a:lnSpc>
              <a:buFontTx/>
              <a:buNone/>
            </a:pPr>
            <a:endParaRPr lang="en-US" altLang="en-US" sz="2000" b="1" dirty="0">
              <a:latin typeface="Courier New" panose="02070309020205020404" pitchFamily="49" charset="0"/>
            </a:endParaRPr>
          </a:p>
          <a:p>
            <a:pPr>
              <a:lnSpc>
                <a:spcPct val="80000"/>
              </a:lnSpc>
              <a:buFontTx/>
              <a:buNone/>
            </a:pPr>
            <a:endParaRPr lang="en-US" altLang="en-US" sz="2000" b="1" dirty="0">
              <a:latin typeface="Courier New" panose="02070309020205020404" pitchFamily="49" charset="0"/>
            </a:endParaRPr>
          </a:p>
          <a:p>
            <a:pPr>
              <a:lnSpc>
                <a:spcPct val="80000"/>
              </a:lnSpc>
              <a:buFontTx/>
              <a:buNone/>
            </a:pPr>
            <a:endParaRPr lang="en-US" altLang="en-US" sz="2000" b="1" dirty="0">
              <a:latin typeface="Courier New" panose="02070309020205020404" pitchFamily="49" charset="0"/>
            </a:endParaRPr>
          </a:p>
          <a:p>
            <a:pPr>
              <a:lnSpc>
                <a:spcPct val="80000"/>
              </a:lnSpc>
              <a:buFontTx/>
              <a:buNone/>
            </a:pPr>
            <a:r>
              <a:rPr lang="en-US" altLang="en-US" sz="2000" b="1" dirty="0">
                <a:latin typeface="Courier New" panose="02070309020205020404" pitchFamily="49" charset="0"/>
              </a:rPr>
              <a:t>					</a:t>
            </a:r>
            <a:endParaRPr lang="en-US" altLang="en-US" sz="2400" dirty="0"/>
          </a:p>
        </p:txBody>
      </p:sp>
      <p:grpSp>
        <p:nvGrpSpPr>
          <p:cNvPr id="7" name="Group 8">
            <a:extLst>
              <a:ext uri="{FF2B5EF4-FFF2-40B4-BE49-F238E27FC236}">
                <a16:creationId xmlns:a16="http://schemas.microsoft.com/office/drawing/2014/main" id="{8C34E196-EF7E-5842-A162-36879AE16F54}"/>
              </a:ext>
            </a:extLst>
          </p:cNvPr>
          <p:cNvGrpSpPr>
            <a:grpSpLocks/>
          </p:cNvGrpSpPr>
          <p:nvPr/>
        </p:nvGrpSpPr>
        <p:grpSpPr bwMode="auto">
          <a:xfrm>
            <a:off x="1071625" y="1973106"/>
            <a:ext cx="3281363" cy="4284663"/>
            <a:chOff x="1122" y="1370"/>
            <a:chExt cx="2067" cy="2699"/>
          </a:xfrm>
        </p:grpSpPr>
        <p:pic>
          <p:nvPicPr>
            <p:cNvPr id="8" name="Picture 9" descr="ch06-fig-02-001-">
              <a:extLst>
                <a:ext uri="{FF2B5EF4-FFF2-40B4-BE49-F238E27FC236}">
                  <a16:creationId xmlns:a16="http://schemas.microsoft.com/office/drawing/2014/main" id="{3C850164-7554-AF4B-9523-570CD9BDD8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2" y="1370"/>
              <a:ext cx="2067" cy="26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Box 10">
              <a:extLst>
                <a:ext uri="{FF2B5EF4-FFF2-40B4-BE49-F238E27FC236}">
                  <a16:creationId xmlns:a16="http://schemas.microsoft.com/office/drawing/2014/main" id="{10F9FFE9-79E5-E143-93F1-6A4A3B2218B2}"/>
                </a:ext>
              </a:extLst>
            </p:cNvPr>
            <p:cNvSpPr txBox="1">
              <a:spLocks noChangeArrowheads="1"/>
            </p:cNvSpPr>
            <p:nvPr/>
          </p:nvSpPr>
          <p:spPr bwMode="auto">
            <a:xfrm>
              <a:off x="2059" y="1457"/>
              <a:ext cx="821" cy="2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600" b="1">
                  <a:solidFill>
                    <a:schemeClr val="tx1"/>
                  </a:solidFill>
                  <a:latin typeface="Courier New" panose="02070309020205020404" pitchFamily="49" charset="0"/>
                  <a:ea typeface="MS PGothic" panose="020B0600070205080204" pitchFamily="34" charset="-128"/>
                </a:defRPr>
              </a:lvl1pPr>
              <a:lvl2pPr marL="37931725" indent="-37474525" eaLnBrk="0" hangingPunct="0">
                <a:defRPr sz="2600" b="1">
                  <a:solidFill>
                    <a:schemeClr val="tx1"/>
                  </a:solidFill>
                  <a:latin typeface="Courier New" panose="02070309020205020404" pitchFamily="49" charset="0"/>
                  <a:ea typeface="MS PGothic" panose="020B0600070205080204" pitchFamily="34" charset="-128"/>
                </a:defRPr>
              </a:lvl2pPr>
              <a:lvl3pPr eaLnBrk="0" hangingPunct="0">
                <a:defRPr sz="2600" b="1">
                  <a:solidFill>
                    <a:schemeClr val="tx1"/>
                  </a:solidFill>
                  <a:latin typeface="Courier New" panose="02070309020205020404" pitchFamily="49" charset="0"/>
                  <a:ea typeface="MS PGothic" panose="020B0600070205080204" pitchFamily="34" charset="-128"/>
                </a:defRPr>
              </a:lvl3pPr>
              <a:lvl4pPr eaLnBrk="0" hangingPunct="0">
                <a:defRPr sz="2600" b="1">
                  <a:solidFill>
                    <a:schemeClr val="tx1"/>
                  </a:solidFill>
                  <a:latin typeface="Courier New" panose="02070309020205020404" pitchFamily="49" charset="0"/>
                  <a:ea typeface="MS PGothic" panose="020B0600070205080204" pitchFamily="34" charset="-128"/>
                </a:defRPr>
              </a:lvl4pPr>
              <a:lvl5pPr eaLnBrk="0" hangingPunct="0">
                <a:defRPr sz="2600" b="1">
                  <a:solidFill>
                    <a:schemeClr val="tx1"/>
                  </a:solidFill>
                  <a:latin typeface="Courier New" panose="02070309020205020404" pitchFamily="49" charset="0"/>
                  <a:ea typeface="MS PGothic" panose="020B0600070205080204" pitchFamily="34" charset="-128"/>
                </a:defRPr>
              </a:lvl5pPr>
              <a:lvl6pPr marL="457200" eaLnBrk="0" fontAlgn="base" hangingPunct="0">
                <a:lnSpc>
                  <a:spcPct val="80000"/>
                </a:lnSpc>
                <a:spcBef>
                  <a:spcPct val="20000"/>
                </a:spcBef>
                <a:spcAft>
                  <a:spcPct val="0"/>
                </a:spcAft>
                <a:defRPr sz="2600" b="1">
                  <a:solidFill>
                    <a:schemeClr val="tx1"/>
                  </a:solidFill>
                  <a:latin typeface="Courier New" panose="02070309020205020404" pitchFamily="49" charset="0"/>
                  <a:ea typeface="MS PGothic" panose="020B0600070205080204" pitchFamily="34" charset="-128"/>
                </a:defRPr>
              </a:lvl6pPr>
              <a:lvl7pPr marL="914400" eaLnBrk="0" fontAlgn="base" hangingPunct="0">
                <a:lnSpc>
                  <a:spcPct val="80000"/>
                </a:lnSpc>
                <a:spcBef>
                  <a:spcPct val="20000"/>
                </a:spcBef>
                <a:spcAft>
                  <a:spcPct val="0"/>
                </a:spcAft>
                <a:defRPr sz="2600" b="1">
                  <a:solidFill>
                    <a:schemeClr val="tx1"/>
                  </a:solidFill>
                  <a:latin typeface="Courier New" panose="02070309020205020404" pitchFamily="49" charset="0"/>
                  <a:ea typeface="MS PGothic" panose="020B0600070205080204" pitchFamily="34" charset="-128"/>
                </a:defRPr>
              </a:lvl7pPr>
              <a:lvl8pPr marL="1371600" eaLnBrk="0" fontAlgn="base" hangingPunct="0">
                <a:lnSpc>
                  <a:spcPct val="80000"/>
                </a:lnSpc>
                <a:spcBef>
                  <a:spcPct val="20000"/>
                </a:spcBef>
                <a:spcAft>
                  <a:spcPct val="0"/>
                </a:spcAft>
                <a:defRPr sz="2600" b="1">
                  <a:solidFill>
                    <a:schemeClr val="tx1"/>
                  </a:solidFill>
                  <a:latin typeface="Courier New" panose="02070309020205020404" pitchFamily="49" charset="0"/>
                  <a:ea typeface="MS PGothic" panose="020B0600070205080204" pitchFamily="34" charset="-128"/>
                </a:defRPr>
              </a:lvl8pPr>
              <a:lvl9pPr marL="1828800" eaLnBrk="0" fontAlgn="base" hangingPunct="0">
                <a:lnSpc>
                  <a:spcPct val="80000"/>
                </a:lnSpc>
                <a:spcBef>
                  <a:spcPct val="20000"/>
                </a:spcBef>
                <a:spcAft>
                  <a:spcPct val="0"/>
                </a:spcAft>
                <a:defRPr sz="2600" b="1">
                  <a:solidFill>
                    <a:schemeClr val="tx1"/>
                  </a:solidFill>
                  <a:latin typeface="Courier New" panose="02070309020205020404" pitchFamily="49" charset="0"/>
                  <a:ea typeface="MS PGothic" panose="020B0600070205080204" pitchFamily="34" charset="-128"/>
                </a:defRPr>
              </a:lvl9pPr>
            </a:lstStyle>
            <a:p>
              <a:pPr algn="l" eaLnBrk="1" hangingPunct="1">
                <a:lnSpc>
                  <a:spcPct val="100000"/>
                </a:lnSpc>
                <a:spcBef>
                  <a:spcPct val="50000"/>
                </a:spcBef>
              </a:pPr>
              <a:r>
                <a:rPr lang="en-US" altLang="en-US" sz="1800" dirty="0">
                  <a:latin typeface="Cambria" panose="02040503050406030204" pitchFamily="18" charset="0"/>
                </a:rPr>
                <a:t>32.0</a:t>
              </a:r>
            </a:p>
            <a:p>
              <a:pPr algn="l" eaLnBrk="1" hangingPunct="1">
                <a:lnSpc>
                  <a:spcPct val="100000"/>
                </a:lnSpc>
                <a:spcBef>
                  <a:spcPct val="50000"/>
                </a:spcBef>
              </a:pPr>
              <a:r>
                <a:rPr lang="en-US" altLang="en-US" sz="1800" dirty="0">
                  <a:latin typeface="Cambria" panose="02040503050406030204" pitchFamily="18" charset="0"/>
                </a:rPr>
                <a:t>54.0</a:t>
              </a:r>
            </a:p>
            <a:p>
              <a:pPr algn="l" eaLnBrk="1" hangingPunct="1">
                <a:lnSpc>
                  <a:spcPct val="100000"/>
                </a:lnSpc>
                <a:spcBef>
                  <a:spcPct val="50000"/>
                </a:spcBef>
              </a:pPr>
              <a:r>
                <a:rPr lang="en-US" altLang="en-US" sz="1800" dirty="0">
                  <a:latin typeface="Cambria" panose="02040503050406030204" pitchFamily="18" charset="0"/>
                </a:rPr>
                <a:t>67.5</a:t>
              </a:r>
            </a:p>
            <a:p>
              <a:pPr algn="l" eaLnBrk="1" hangingPunct="1">
                <a:lnSpc>
                  <a:spcPct val="100000"/>
                </a:lnSpc>
                <a:spcBef>
                  <a:spcPct val="50000"/>
                </a:spcBef>
              </a:pPr>
              <a:r>
                <a:rPr lang="en-US" altLang="en-US" sz="1800" dirty="0">
                  <a:latin typeface="Cambria" panose="02040503050406030204" pitchFamily="18" charset="0"/>
                </a:rPr>
                <a:t>29.0</a:t>
              </a:r>
            </a:p>
            <a:p>
              <a:pPr algn="l" eaLnBrk="1" hangingPunct="1">
                <a:lnSpc>
                  <a:spcPct val="100000"/>
                </a:lnSpc>
                <a:spcBef>
                  <a:spcPct val="50000"/>
                </a:spcBef>
              </a:pPr>
              <a:r>
                <a:rPr lang="en-US" altLang="en-US" sz="1800" strike="sngStrike" dirty="0">
                  <a:latin typeface="Cambria" panose="02040503050406030204" pitchFamily="18" charset="0"/>
                </a:rPr>
                <a:t>35.0</a:t>
              </a:r>
              <a:r>
                <a:rPr lang="en-US" altLang="en-US" sz="1800" dirty="0">
                  <a:latin typeface="Cambria" panose="02040503050406030204" pitchFamily="18" charset="0"/>
                </a:rPr>
                <a:t> </a:t>
              </a:r>
              <a:r>
                <a:rPr lang="en-US" altLang="en-US" sz="1800" dirty="0">
                  <a:solidFill>
                    <a:srgbClr val="00B0F0"/>
                  </a:solidFill>
                  <a:latin typeface="Cambria" panose="02040503050406030204" pitchFamily="18" charset="0"/>
                </a:rPr>
                <a:t>17.7</a:t>
              </a:r>
            </a:p>
            <a:p>
              <a:pPr algn="l" eaLnBrk="1" hangingPunct="1">
                <a:lnSpc>
                  <a:spcPct val="100000"/>
                </a:lnSpc>
                <a:spcBef>
                  <a:spcPct val="50000"/>
                </a:spcBef>
              </a:pPr>
              <a:r>
                <a:rPr lang="en-US" altLang="en-US" sz="1800" dirty="0">
                  <a:latin typeface="Cambria" panose="02040503050406030204" pitchFamily="18" charset="0"/>
                </a:rPr>
                <a:t>80.0</a:t>
              </a:r>
            </a:p>
            <a:p>
              <a:pPr algn="l" eaLnBrk="1" hangingPunct="1">
                <a:lnSpc>
                  <a:spcPct val="100000"/>
                </a:lnSpc>
                <a:spcBef>
                  <a:spcPct val="50000"/>
                </a:spcBef>
              </a:pPr>
              <a:r>
                <a:rPr lang="en-US" altLang="en-US" sz="1800" dirty="0">
                  <a:latin typeface="Cambria" panose="02040503050406030204" pitchFamily="18" charset="0"/>
                </a:rPr>
                <a:t>115.0</a:t>
              </a:r>
            </a:p>
            <a:p>
              <a:pPr algn="l" eaLnBrk="1" hangingPunct="1">
                <a:lnSpc>
                  <a:spcPct val="100000"/>
                </a:lnSpc>
                <a:spcBef>
                  <a:spcPct val="50000"/>
                </a:spcBef>
              </a:pPr>
              <a:r>
                <a:rPr lang="en-US" altLang="en-US" sz="1800" dirty="0">
                  <a:latin typeface="Cambria" panose="02040503050406030204" pitchFamily="18" charset="0"/>
                </a:rPr>
                <a:t>44.5</a:t>
              </a:r>
            </a:p>
            <a:p>
              <a:pPr algn="l" eaLnBrk="1" hangingPunct="1">
                <a:lnSpc>
                  <a:spcPct val="100000"/>
                </a:lnSpc>
                <a:spcBef>
                  <a:spcPct val="50000"/>
                </a:spcBef>
              </a:pPr>
              <a:r>
                <a:rPr lang="en-US" altLang="en-US" sz="1800" dirty="0">
                  <a:latin typeface="Cambria" panose="02040503050406030204" pitchFamily="18" charset="0"/>
                </a:rPr>
                <a:t>100.0</a:t>
              </a:r>
            </a:p>
            <a:p>
              <a:pPr algn="l" eaLnBrk="1" hangingPunct="1">
                <a:lnSpc>
                  <a:spcPct val="100000"/>
                </a:lnSpc>
                <a:spcBef>
                  <a:spcPct val="50000"/>
                </a:spcBef>
              </a:pPr>
              <a:r>
                <a:rPr lang="en-US" altLang="en-US" sz="1800" dirty="0">
                  <a:latin typeface="Cambria" panose="02040503050406030204" pitchFamily="18" charset="0"/>
                </a:rPr>
                <a:t>65.0</a:t>
              </a:r>
            </a:p>
          </p:txBody>
        </p:sp>
      </p:grpSp>
      <p:sp>
        <p:nvSpPr>
          <p:cNvPr id="10" name="Line 7">
            <a:extLst>
              <a:ext uri="{FF2B5EF4-FFF2-40B4-BE49-F238E27FC236}">
                <a16:creationId xmlns:a16="http://schemas.microsoft.com/office/drawing/2014/main" id="{3E479CA7-84FF-D74D-AD4B-E6476FF45A1B}"/>
              </a:ext>
            </a:extLst>
          </p:cNvPr>
          <p:cNvSpPr>
            <a:spLocks noChangeShapeType="1"/>
          </p:cNvSpPr>
          <p:nvPr/>
        </p:nvSpPr>
        <p:spPr bwMode="auto">
          <a:xfrm flipH="1">
            <a:off x="3724127" y="3345367"/>
            <a:ext cx="2116348" cy="631316"/>
          </a:xfrm>
          <a:prstGeom prst="line">
            <a:avLst/>
          </a:prstGeom>
          <a:noFill/>
          <a:ln w="3492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latin typeface="Cambria" panose="02040503050406030204" pitchFamily="18" charset="0"/>
            </a:endParaRPr>
          </a:p>
        </p:txBody>
      </p:sp>
      <p:sp>
        <p:nvSpPr>
          <p:cNvPr id="11" name="Google Shape;148;p30">
            <a:extLst>
              <a:ext uri="{FF2B5EF4-FFF2-40B4-BE49-F238E27FC236}">
                <a16:creationId xmlns:a16="http://schemas.microsoft.com/office/drawing/2014/main" id="{91D2959D-F751-E245-91C5-7C209B857187}"/>
              </a:ext>
            </a:extLst>
          </p:cNvPr>
          <p:cNvSpPr txBox="1"/>
          <p:nvPr/>
        </p:nvSpPr>
        <p:spPr>
          <a:xfrm>
            <a:off x="838200" y="6262679"/>
            <a:ext cx="5257800" cy="381000"/>
          </a:xfrm>
          <a:prstGeom prst="rect">
            <a:avLst/>
          </a:prstGeom>
          <a:noFill/>
          <a:ln>
            <a:noFill/>
          </a:ln>
        </p:spPr>
        <p:txBody>
          <a:bodyPr spcFirstLastPara="1" wrap="square" lIns="91425" tIns="45700" rIns="91425" bIns="45700" anchor="t" anchorCtr="0">
            <a:noAutofit/>
          </a:bodyPr>
          <a:lstStyle/>
          <a:p>
            <a:r>
              <a:rPr lang="en-US" sz="1200" i="1" dirty="0">
                <a:solidFill>
                  <a:schemeClr val="dk1"/>
                </a:solidFill>
                <a:latin typeface="Calibri"/>
                <a:ea typeface="Calibri"/>
                <a:cs typeface="Calibri"/>
                <a:sym typeface="Calibri"/>
              </a:rPr>
              <a:t>Brief C++ by </a:t>
            </a:r>
            <a:r>
              <a:rPr lang="en-US" sz="1200" dirty="0">
                <a:solidFill>
                  <a:schemeClr val="dk1"/>
                </a:solidFill>
                <a:latin typeface="Calibri"/>
                <a:ea typeface="Calibri"/>
                <a:cs typeface="Calibri"/>
                <a:sym typeface="Calibri"/>
              </a:rPr>
              <a:t>Cay </a:t>
            </a:r>
            <a:r>
              <a:rPr lang="en-US" sz="1200" dirty="0" err="1">
                <a:solidFill>
                  <a:schemeClr val="dk1"/>
                </a:solidFill>
                <a:latin typeface="Calibri"/>
                <a:ea typeface="Calibri"/>
                <a:cs typeface="Calibri"/>
                <a:sym typeface="Calibri"/>
              </a:rPr>
              <a:t>Horstmann</a:t>
            </a:r>
            <a:endParaRPr sz="1200" dirty="0">
              <a:solidFill>
                <a:schemeClr val="dk1"/>
              </a:solidFill>
              <a:latin typeface="Calibri"/>
              <a:ea typeface="Calibri"/>
              <a:cs typeface="Calibri"/>
              <a:sym typeface="Calibri"/>
            </a:endParaRPr>
          </a:p>
          <a:p>
            <a:r>
              <a:rPr lang="en-US" sz="1200" dirty="0">
                <a:solidFill>
                  <a:schemeClr val="dk1"/>
                </a:solidFill>
                <a:latin typeface="Calibri"/>
                <a:ea typeface="Calibri"/>
                <a:cs typeface="Calibri"/>
                <a:sym typeface="Calibri"/>
              </a:rPr>
              <a:t>Copyright © 2017 by John Wiley &amp; Sons. All rights reserved</a:t>
            </a:r>
            <a:endParaRPr dirty="0"/>
          </a:p>
        </p:txBody>
      </p:sp>
      <p:sp>
        <p:nvSpPr>
          <p:cNvPr id="12" name="TextBox 11">
            <a:extLst>
              <a:ext uri="{FF2B5EF4-FFF2-40B4-BE49-F238E27FC236}">
                <a16:creationId xmlns:a16="http://schemas.microsoft.com/office/drawing/2014/main" id="{36BB420F-6F1C-3E49-B3EB-1D2D168141BA}"/>
              </a:ext>
            </a:extLst>
          </p:cNvPr>
          <p:cNvSpPr txBox="1"/>
          <p:nvPr/>
        </p:nvSpPr>
        <p:spPr>
          <a:xfrm>
            <a:off x="5949387" y="5547267"/>
            <a:ext cx="3655168" cy="523220"/>
          </a:xfrm>
          <a:prstGeom prst="rect">
            <a:avLst/>
          </a:prstGeom>
          <a:noFill/>
        </p:spPr>
        <p:txBody>
          <a:bodyPr wrap="none" rtlCol="0">
            <a:spAutoFit/>
          </a:bodyPr>
          <a:lstStyle/>
          <a:p>
            <a:r>
              <a:rPr lang="en-US" altLang="en-US" sz="2800" dirty="0"/>
              <a:t>The output will be </a:t>
            </a:r>
            <a:r>
              <a:rPr lang="en-US" altLang="en-US" sz="2800" b="1" dirty="0"/>
              <a:t>17.7</a:t>
            </a:r>
            <a:r>
              <a:rPr lang="en-US" altLang="en-US" sz="2800" dirty="0"/>
              <a:t>.</a:t>
            </a:r>
            <a:endParaRPr lang="en-US" sz="2800" dirty="0"/>
          </a:p>
        </p:txBody>
      </p:sp>
    </p:spTree>
    <p:extLst>
      <p:ext uri="{BB962C8B-B14F-4D97-AF65-F5344CB8AC3E}">
        <p14:creationId xmlns:p14="http://schemas.microsoft.com/office/powerpoint/2010/main" val="4289951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E3B25-E76A-2746-AF8A-7A94F27B2016}"/>
              </a:ext>
            </a:extLst>
          </p:cNvPr>
          <p:cNvSpPr>
            <a:spLocks noGrp="1"/>
          </p:cNvSpPr>
          <p:nvPr>
            <p:ph type="title"/>
          </p:nvPr>
        </p:nvSpPr>
        <p:spPr/>
        <p:txBody>
          <a:bodyPr/>
          <a:lstStyle/>
          <a:p>
            <a:r>
              <a:rPr lang="en-US" altLang="en-US" dirty="0"/>
              <a:t>Accessing an Array Element</a:t>
            </a:r>
            <a:endParaRPr lang="en-US" dirty="0"/>
          </a:p>
        </p:txBody>
      </p:sp>
      <p:sp>
        <p:nvSpPr>
          <p:cNvPr id="3" name="Content Placeholder 2">
            <a:extLst>
              <a:ext uri="{FF2B5EF4-FFF2-40B4-BE49-F238E27FC236}">
                <a16:creationId xmlns:a16="http://schemas.microsoft.com/office/drawing/2014/main" id="{B7FA3D90-AAE9-9A4D-A8A2-C1770CD669B9}"/>
              </a:ext>
            </a:extLst>
          </p:cNvPr>
          <p:cNvSpPr>
            <a:spLocks noGrp="1"/>
          </p:cNvSpPr>
          <p:nvPr>
            <p:ph idx="1"/>
          </p:nvPr>
        </p:nvSpPr>
        <p:spPr>
          <a:xfrm>
            <a:off x="838200" y="1825624"/>
            <a:ext cx="10515600" cy="4437055"/>
          </a:xfrm>
        </p:spPr>
        <p:txBody>
          <a:bodyPr>
            <a:normAutofit fontScale="92500" lnSpcReduction="10000"/>
          </a:bodyPr>
          <a:lstStyle/>
          <a:p>
            <a:pPr>
              <a:lnSpc>
                <a:spcPct val="80000"/>
              </a:lnSpc>
              <a:buNone/>
            </a:pPr>
            <a:r>
              <a:rPr lang="en-US" altLang="en-US" dirty="0"/>
              <a:t>That is, the legal elements for the </a:t>
            </a:r>
            <a:r>
              <a:rPr lang="en-US" altLang="en-US" b="1" dirty="0"/>
              <a:t>values</a:t>
            </a:r>
            <a:r>
              <a:rPr lang="en-US" altLang="en-US" dirty="0"/>
              <a:t> array are:</a:t>
            </a:r>
          </a:p>
          <a:p>
            <a:pPr>
              <a:lnSpc>
                <a:spcPct val="80000"/>
              </a:lnSpc>
              <a:buNone/>
            </a:pPr>
            <a:r>
              <a:rPr lang="en-US" altLang="en-US" b="1" dirty="0"/>
              <a:t>		values[0]</a:t>
            </a:r>
            <a:r>
              <a:rPr lang="en-US" altLang="en-US" dirty="0"/>
              <a:t>, the </a:t>
            </a:r>
            <a:r>
              <a:rPr lang="en-US" altLang="en-US" b="1" i="1" dirty="0"/>
              <a:t>first</a:t>
            </a:r>
            <a:r>
              <a:rPr lang="en-US" altLang="en-US" dirty="0"/>
              <a:t> element</a:t>
            </a:r>
          </a:p>
          <a:p>
            <a:pPr>
              <a:lnSpc>
                <a:spcPct val="80000"/>
              </a:lnSpc>
              <a:buNone/>
            </a:pPr>
            <a:r>
              <a:rPr lang="en-US" altLang="en-US" b="1" dirty="0"/>
              <a:t>		values[1]</a:t>
            </a:r>
            <a:r>
              <a:rPr lang="en-US" altLang="en-US" dirty="0"/>
              <a:t>, the second element</a:t>
            </a:r>
          </a:p>
          <a:p>
            <a:pPr>
              <a:lnSpc>
                <a:spcPct val="80000"/>
              </a:lnSpc>
              <a:buNone/>
            </a:pPr>
            <a:r>
              <a:rPr lang="en-US" altLang="en-US" b="1" dirty="0"/>
              <a:t>		values[2]</a:t>
            </a:r>
            <a:r>
              <a:rPr lang="en-US" altLang="en-US" dirty="0"/>
              <a:t>, the third element</a:t>
            </a:r>
          </a:p>
          <a:p>
            <a:pPr>
              <a:lnSpc>
                <a:spcPct val="80000"/>
              </a:lnSpc>
              <a:buNone/>
            </a:pPr>
            <a:r>
              <a:rPr lang="en-US" altLang="en-US" b="1" dirty="0"/>
              <a:t>		values[3]</a:t>
            </a:r>
            <a:r>
              <a:rPr lang="en-US" altLang="en-US" dirty="0"/>
              <a:t>, the fourth element</a:t>
            </a:r>
          </a:p>
          <a:p>
            <a:pPr>
              <a:lnSpc>
                <a:spcPct val="80000"/>
              </a:lnSpc>
              <a:buNone/>
            </a:pPr>
            <a:r>
              <a:rPr lang="en-US" altLang="en-US" b="1" dirty="0"/>
              <a:t>		values[4]</a:t>
            </a:r>
            <a:r>
              <a:rPr lang="en-US" altLang="en-US" dirty="0"/>
              <a:t>, the fifth element</a:t>
            </a:r>
          </a:p>
          <a:p>
            <a:pPr>
              <a:lnSpc>
                <a:spcPct val="80000"/>
              </a:lnSpc>
              <a:buNone/>
            </a:pPr>
            <a:r>
              <a:rPr lang="en-US" altLang="en-US" dirty="0"/>
              <a:t>		</a:t>
            </a:r>
            <a:r>
              <a:rPr lang="en-US" altLang="en-US" b="1" dirty="0"/>
              <a:t>...</a:t>
            </a:r>
          </a:p>
          <a:p>
            <a:pPr>
              <a:lnSpc>
                <a:spcPct val="80000"/>
              </a:lnSpc>
              <a:buNone/>
            </a:pPr>
            <a:r>
              <a:rPr lang="en-US" altLang="en-US" b="1" dirty="0"/>
              <a:t>		values[9]</a:t>
            </a:r>
            <a:r>
              <a:rPr lang="en-US" altLang="en-US" dirty="0"/>
              <a:t>, the tenth </a:t>
            </a:r>
            <a:r>
              <a:rPr lang="en-US" altLang="en-US" b="1" i="1" dirty="0"/>
              <a:t>and last legal</a:t>
            </a:r>
            <a:r>
              <a:rPr lang="en-US" altLang="en-US" dirty="0"/>
              <a:t> element</a:t>
            </a:r>
            <a:br>
              <a:rPr lang="en-US" altLang="en-US" dirty="0"/>
            </a:br>
            <a:r>
              <a:rPr lang="en-US" altLang="en-US" dirty="0"/>
              <a:t>		         </a:t>
            </a:r>
            <a:r>
              <a:rPr lang="en-US" altLang="en-US" sz="2400" dirty="0"/>
              <a:t> </a:t>
            </a:r>
            <a:r>
              <a:rPr lang="en-US" altLang="en-US" sz="2000" dirty="0"/>
              <a:t> </a:t>
            </a:r>
            <a:r>
              <a:rPr lang="en-US" altLang="en-US" dirty="0"/>
              <a:t>recall: </a:t>
            </a:r>
            <a:r>
              <a:rPr lang="en-US" altLang="en-US" b="1" dirty="0"/>
              <a:t>double values[10];</a:t>
            </a:r>
            <a:r>
              <a:rPr lang="en-US" altLang="en-US" dirty="0"/>
              <a:t> </a:t>
            </a:r>
          </a:p>
          <a:p>
            <a:pPr marL="0" indent="0">
              <a:lnSpc>
                <a:spcPct val="80000"/>
              </a:lnSpc>
              <a:buNone/>
            </a:pPr>
            <a:r>
              <a:rPr lang="en-US" altLang="en-US" dirty="0"/>
              <a:t>     The index must be </a:t>
            </a:r>
            <a:r>
              <a:rPr lang="en-US" altLang="en-US" b="1" dirty="0"/>
              <a:t>&gt;= 0</a:t>
            </a:r>
            <a:r>
              <a:rPr lang="en-US" altLang="en-US" dirty="0"/>
              <a:t> and </a:t>
            </a:r>
            <a:r>
              <a:rPr lang="en-US" altLang="en-US" b="1" dirty="0"/>
              <a:t>&lt;= 9</a:t>
            </a:r>
            <a:r>
              <a:rPr lang="en-US" altLang="en-US" dirty="0"/>
              <a:t>.</a:t>
            </a:r>
          </a:p>
          <a:p>
            <a:pPr>
              <a:lnSpc>
                <a:spcPct val="80000"/>
              </a:lnSpc>
              <a:buNone/>
            </a:pPr>
            <a:r>
              <a:rPr lang="en-US" altLang="en-US" dirty="0"/>
              <a:t>     0, 1, 2, 3, 4, 5, 6, 7, 8, 9 is … 10 numbers.</a:t>
            </a:r>
          </a:p>
        </p:txBody>
      </p:sp>
      <p:sp>
        <p:nvSpPr>
          <p:cNvPr id="4" name="Slide Number Placeholder 3">
            <a:extLst>
              <a:ext uri="{FF2B5EF4-FFF2-40B4-BE49-F238E27FC236}">
                <a16:creationId xmlns:a16="http://schemas.microsoft.com/office/drawing/2014/main" id="{04A52A7E-7440-174F-B433-975CDA97FBCA}"/>
              </a:ext>
            </a:extLst>
          </p:cNvPr>
          <p:cNvSpPr>
            <a:spLocks noGrp="1"/>
          </p:cNvSpPr>
          <p:nvPr>
            <p:ph type="sldNum" sz="quarter" idx="12"/>
          </p:nvPr>
        </p:nvSpPr>
        <p:spPr/>
        <p:txBody>
          <a:bodyPr/>
          <a:lstStyle/>
          <a:p>
            <a:fld id="{69C66209-D6E2-6B48-AEDC-9F2AF62A252E}" type="slidenum">
              <a:rPr lang="en-US" smtClean="0"/>
              <a:t>43</a:t>
            </a:fld>
            <a:endParaRPr lang="en-US"/>
          </a:p>
        </p:txBody>
      </p:sp>
    </p:spTree>
    <p:extLst>
      <p:ext uri="{BB962C8B-B14F-4D97-AF65-F5344CB8AC3E}">
        <p14:creationId xmlns:p14="http://schemas.microsoft.com/office/powerpoint/2010/main" val="262018057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E3B25-E76A-2746-AF8A-7A94F27B2016}"/>
              </a:ext>
            </a:extLst>
          </p:cNvPr>
          <p:cNvSpPr>
            <a:spLocks noGrp="1"/>
          </p:cNvSpPr>
          <p:nvPr>
            <p:ph type="title"/>
          </p:nvPr>
        </p:nvSpPr>
        <p:spPr/>
        <p:txBody>
          <a:bodyPr/>
          <a:lstStyle/>
          <a:p>
            <a:r>
              <a:rPr lang="en-US" altLang="en-US" dirty="0"/>
              <a:t>Array Usage</a:t>
            </a:r>
            <a:endParaRPr lang="en-US" dirty="0"/>
          </a:p>
        </p:txBody>
      </p:sp>
      <p:sp>
        <p:nvSpPr>
          <p:cNvPr id="3" name="Content Placeholder 2">
            <a:extLst>
              <a:ext uri="{FF2B5EF4-FFF2-40B4-BE49-F238E27FC236}">
                <a16:creationId xmlns:a16="http://schemas.microsoft.com/office/drawing/2014/main" id="{B7FA3D90-AAE9-9A4D-A8A2-C1770CD669B9}"/>
              </a:ext>
            </a:extLst>
          </p:cNvPr>
          <p:cNvSpPr>
            <a:spLocks noGrp="1"/>
          </p:cNvSpPr>
          <p:nvPr>
            <p:ph idx="1"/>
          </p:nvPr>
        </p:nvSpPr>
        <p:spPr>
          <a:xfrm>
            <a:off x="838200" y="1825624"/>
            <a:ext cx="10515600" cy="4437055"/>
          </a:xfrm>
        </p:spPr>
        <p:txBody>
          <a:bodyPr>
            <a:normAutofit/>
          </a:bodyPr>
          <a:lstStyle/>
          <a:p>
            <a:r>
              <a:rPr lang="en-US" altLang="en-US" dirty="0"/>
              <a:t>Powerful storage mechanism</a:t>
            </a:r>
          </a:p>
          <a:p>
            <a:pPr>
              <a:spcBef>
                <a:spcPct val="50000"/>
              </a:spcBef>
            </a:pPr>
            <a:r>
              <a:rPr lang="en-US" altLang="en-US" dirty="0"/>
              <a:t>Can issue commands like:</a:t>
            </a:r>
          </a:p>
          <a:p>
            <a:pPr lvl="1"/>
            <a:r>
              <a:rPr lang="en-US" altLang="en-US" sz="2800" dirty="0"/>
              <a:t>"Do this to </a:t>
            </a:r>
            <a:r>
              <a:rPr lang="en-US" altLang="en-US" sz="2800" dirty="0" err="1"/>
              <a:t>i</a:t>
            </a:r>
            <a:r>
              <a:rPr lang="en-US" altLang="en-US" sz="2800" baseline="30000" dirty="0" err="1"/>
              <a:t>th</a:t>
            </a:r>
            <a:r>
              <a:rPr lang="en-US" altLang="en-US" sz="2800" dirty="0"/>
              <a:t> indexed variable”, where </a:t>
            </a:r>
            <a:r>
              <a:rPr lang="en-US" altLang="en-US" sz="2800" dirty="0" err="1"/>
              <a:t>i</a:t>
            </a:r>
            <a:r>
              <a:rPr lang="en-US" altLang="en-US" sz="2800" dirty="0"/>
              <a:t> is computed by program</a:t>
            </a:r>
          </a:p>
          <a:p>
            <a:pPr lvl="1"/>
            <a:r>
              <a:rPr lang="en-US" altLang="en-US" sz="2800" dirty="0"/>
              <a:t>"Display all elements of array score"</a:t>
            </a:r>
          </a:p>
          <a:p>
            <a:pPr lvl="1"/>
            <a:r>
              <a:rPr lang="en-US" altLang="en-US" sz="2800" dirty="0"/>
              <a:t>"Fill elements of array score from user input"</a:t>
            </a:r>
          </a:p>
          <a:p>
            <a:pPr lvl="1"/>
            <a:r>
              <a:rPr lang="en-US" altLang="en-US" sz="2800" dirty="0"/>
              <a:t>"Find highest value in array score"</a:t>
            </a:r>
          </a:p>
          <a:p>
            <a:pPr lvl="1"/>
            <a:r>
              <a:rPr lang="en-US" altLang="en-US" sz="2800" dirty="0"/>
              <a:t>"Find lowest value in array score”</a:t>
            </a:r>
            <a:endParaRPr lang="en-US" altLang="ja-JP" sz="2800" dirty="0"/>
          </a:p>
          <a:p>
            <a:pPr>
              <a:spcBef>
                <a:spcPct val="50000"/>
              </a:spcBef>
            </a:pPr>
            <a:r>
              <a:rPr lang="en-US" altLang="en-US" dirty="0"/>
              <a:t> Disadvantages: size MUST BE KNOWN at declaration</a:t>
            </a:r>
          </a:p>
        </p:txBody>
      </p:sp>
      <p:sp>
        <p:nvSpPr>
          <p:cNvPr id="4" name="Slide Number Placeholder 3">
            <a:extLst>
              <a:ext uri="{FF2B5EF4-FFF2-40B4-BE49-F238E27FC236}">
                <a16:creationId xmlns:a16="http://schemas.microsoft.com/office/drawing/2014/main" id="{04A52A7E-7440-174F-B433-975CDA97FBCA}"/>
              </a:ext>
            </a:extLst>
          </p:cNvPr>
          <p:cNvSpPr>
            <a:spLocks noGrp="1"/>
          </p:cNvSpPr>
          <p:nvPr>
            <p:ph type="sldNum" sz="quarter" idx="12"/>
          </p:nvPr>
        </p:nvSpPr>
        <p:spPr/>
        <p:txBody>
          <a:bodyPr/>
          <a:lstStyle/>
          <a:p>
            <a:fld id="{69C66209-D6E2-6B48-AEDC-9F2AF62A252E}" type="slidenum">
              <a:rPr lang="en-US" smtClean="0"/>
              <a:t>44</a:t>
            </a:fld>
            <a:endParaRPr lang="en-US"/>
          </a:p>
        </p:txBody>
      </p:sp>
    </p:spTree>
    <p:extLst>
      <p:ext uri="{BB962C8B-B14F-4D97-AF65-F5344CB8AC3E}">
        <p14:creationId xmlns:p14="http://schemas.microsoft.com/office/powerpoint/2010/main" val="268432665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E3B25-E76A-2746-AF8A-7A94F27B2016}"/>
              </a:ext>
            </a:extLst>
          </p:cNvPr>
          <p:cNvSpPr>
            <a:spLocks noGrp="1"/>
          </p:cNvSpPr>
          <p:nvPr>
            <p:ph type="title"/>
          </p:nvPr>
        </p:nvSpPr>
        <p:spPr/>
        <p:txBody>
          <a:bodyPr/>
          <a:lstStyle/>
          <a:p>
            <a:r>
              <a:rPr lang="en-US" dirty="0"/>
              <a:t>Demo</a:t>
            </a:r>
          </a:p>
        </p:txBody>
      </p:sp>
      <p:sp>
        <p:nvSpPr>
          <p:cNvPr id="3" name="Content Placeholder 2">
            <a:extLst>
              <a:ext uri="{FF2B5EF4-FFF2-40B4-BE49-F238E27FC236}">
                <a16:creationId xmlns:a16="http://schemas.microsoft.com/office/drawing/2014/main" id="{B7FA3D90-AAE9-9A4D-A8A2-C1770CD669B9}"/>
              </a:ext>
            </a:extLst>
          </p:cNvPr>
          <p:cNvSpPr>
            <a:spLocks noGrp="1"/>
          </p:cNvSpPr>
          <p:nvPr>
            <p:ph idx="1"/>
          </p:nvPr>
        </p:nvSpPr>
        <p:spPr>
          <a:xfrm>
            <a:off x="838200" y="1825624"/>
            <a:ext cx="10515600" cy="4437055"/>
          </a:xfrm>
        </p:spPr>
        <p:txBody>
          <a:bodyPr>
            <a:normAutofit/>
          </a:bodyPr>
          <a:lstStyle/>
          <a:p>
            <a:pPr marL="0" indent="0">
              <a:buNone/>
            </a:pPr>
            <a:r>
              <a:rPr lang="en-US" dirty="0" err="1">
                <a:cs typeface="Courier New" panose="02070309020205020404" pitchFamily="49" charset="0"/>
              </a:rPr>
              <a:t>largest.cpp</a:t>
            </a:r>
            <a:endParaRPr lang="en-US" dirty="0">
              <a:cs typeface="Courier New" panose="02070309020205020404" pitchFamily="49" charset="0"/>
            </a:endParaRPr>
          </a:p>
        </p:txBody>
      </p:sp>
      <p:sp>
        <p:nvSpPr>
          <p:cNvPr id="4" name="Slide Number Placeholder 3">
            <a:extLst>
              <a:ext uri="{FF2B5EF4-FFF2-40B4-BE49-F238E27FC236}">
                <a16:creationId xmlns:a16="http://schemas.microsoft.com/office/drawing/2014/main" id="{04A52A7E-7440-174F-B433-975CDA97FBCA}"/>
              </a:ext>
            </a:extLst>
          </p:cNvPr>
          <p:cNvSpPr>
            <a:spLocks noGrp="1"/>
          </p:cNvSpPr>
          <p:nvPr>
            <p:ph type="sldNum" sz="quarter" idx="12"/>
          </p:nvPr>
        </p:nvSpPr>
        <p:spPr/>
        <p:txBody>
          <a:bodyPr/>
          <a:lstStyle/>
          <a:p>
            <a:fld id="{69C66209-D6E2-6B48-AEDC-9F2AF62A252E}" type="slidenum">
              <a:rPr lang="en-US" smtClean="0"/>
              <a:t>45</a:t>
            </a:fld>
            <a:endParaRPr lang="en-US"/>
          </a:p>
        </p:txBody>
      </p:sp>
      <p:sp>
        <p:nvSpPr>
          <p:cNvPr id="6" name="Google Shape;148;p30">
            <a:extLst>
              <a:ext uri="{FF2B5EF4-FFF2-40B4-BE49-F238E27FC236}">
                <a16:creationId xmlns:a16="http://schemas.microsoft.com/office/drawing/2014/main" id="{DF19AEA7-5CB9-AD42-B33D-ADDD8E07DE77}"/>
              </a:ext>
            </a:extLst>
          </p:cNvPr>
          <p:cNvSpPr txBox="1"/>
          <p:nvPr/>
        </p:nvSpPr>
        <p:spPr>
          <a:xfrm>
            <a:off x="838200" y="6262679"/>
            <a:ext cx="5257800" cy="381000"/>
          </a:xfrm>
          <a:prstGeom prst="rect">
            <a:avLst/>
          </a:prstGeom>
          <a:noFill/>
          <a:ln>
            <a:noFill/>
          </a:ln>
        </p:spPr>
        <p:txBody>
          <a:bodyPr spcFirstLastPara="1" wrap="square" lIns="91425" tIns="45700" rIns="91425" bIns="45700" anchor="t" anchorCtr="0">
            <a:noAutofit/>
          </a:bodyPr>
          <a:lstStyle/>
          <a:p>
            <a:r>
              <a:rPr lang="en-US" sz="1200" i="1" dirty="0">
                <a:solidFill>
                  <a:schemeClr val="dk1"/>
                </a:solidFill>
                <a:latin typeface="Calibri"/>
                <a:ea typeface="Calibri"/>
                <a:cs typeface="Calibri"/>
                <a:sym typeface="Calibri"/>
              </a:rPr>
              <a:t>Brief C++ by </a:t>
            </a:r>
            <a:r>
              <a:rPr lang="en-US" sz="1200" dirty="0">
                <a:solidFill>
                  <a:schemeClr val="dk1"/>
                </a:solidFill>
                <a:latin typeface="Calibri"/>
                <a:ea typeface="Calibri"/>
                <a:cs typeface="Calibri"/>
                <a:sym typeface="Calibri"/>
              </a:rPr>
              <a:t>Cay </a:t>
            </a:r>
            <a:r>
              <a:rPr lang="en-US" sz="1200" dirty="0" err="1">
                <a:solidFill>
                  <a:schemeClr val="dk1"/>
                </a:solidFill>
                <a:latin typeface="Calibri"/>
                <a:ea typeface="Calibri"/>
                <a:cs typeface="Calibri"/>
                <a:sym typeface="Calibri"/>
              </a:rPr>
              <a:t>Horstmann</a:t>
            </a:r>
            <a:endParaRPr sz="1200" dirty="0">
              <a:solidFill>
                <a:schemeClr val="dk1"/>
              </a:solidFill>
              <a:latin typeface="Calibri"/>
              <a:ea typeface="Calibri"/>
              <a:cs typeface="Calibri"/>
              <a:sym typeface="Calibri"/>
            </a:endParaRPr>
          </a:p>
          <a:p>
            <a:r>
              <a:rPr lang="en-US" sz="1200" dirty="0">
                <a:solidFill>
                  <a:schemeClr val="dk1"/>
                </a:solidFill>
                <a:latin typeface="Calibri"/>
                <a:ea typeface="Calibri"/>
                <a:cs typeface="Calibri"/>
                <a:sym typeface="Calibri"/>
              </a:rPr>
              <a:t>Copyright © 2017 by John Wiley &amp; Sons. All rights reserved</a:t>
            </a:r>
            <a:endParaRPr dirty="0"/>
          </a:p>
        </p:txBody>
      </p:sp>
    </p:spTree>
    <p:extLst>
      <p:ext uri="{BB962C8B-B14F-4D97-AF65-F5344CB8AC3E}">
        <p14:creationId xmlns:p14="http://schemas.microsoft.com/office/powerpoint/2010/main" val="369400572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800C599-4E72-5B4B-B7DF-7C18E930B993}"/>
              </a:ext>
            </a:extLst>
          </p:cNvPr>
          <p:cNvSpPr>
            <a:spLocks noGrp="1"/>
          </p:cNvSpPr>
          <p:nvPr>
            <p:ph type="title"/>
          </p:nvPr>
        </p:nvSpPr>
        <p:spPr>
          <a:xfrm>
            <a:off x="838200" y="2970701"/>
            <a:ext cx="10515600" cy="916598"/>
          </a:xfrm>
        </p:spPr>
        <p:txBody>
          <a:bodyPr/>
          <a:lstStyle/>
          <a:p>
            <a:pPr algn="ctr"/>
            <a:r>
              <a:rPr lang="en-US" b="1" dirty="0">
                <a:solidFill>
                  <a:schemeClr val="tx1">
                    <a:lumMod val="85000"/>
                    <a:lumOff val="15000"/>
                  </a:schemeClr>
                </a:solidFill>
                <a:latin typeface="Calibri" panose="020F0502020204030204" pitchFamily="34" charset="0"/>
                <a:cs typeface="Calibri" panose="020F0502020204030204" pitchFamily="34" charset="0"/>
              </a:rPr>
              <a:t>Common Array Algorithms</a:t>
            </a:r>
          </a:p>
        </p:txBody>
      </p:sp>
      <p:sp>
        <p:nvSpPr>
          <p:cNvPr id="4" name="Slide Number Placeholder 3">
            <a:extLst>
              <a:ext uri="{FF2B5EF4-FFF2-40B4-BE49-F238E27FC236}">
                <a16:creationId xmlns:a16="http://schemas.microsoft.com/office/drawing/2014/main" id="{AA2E028D-A616-194D-BEFB-D19216A4C814}"/>
              </a:ext>
            </a:extLst>
          </p:cNvPr>
          <p:cNvSpPr>
            <a:spLocks noGrp="1"/>
          </p:cNvSpPr>
          <p:nvPr>
            <p:ph type="sldNum" sz="quarter" idx="12"/>
          </p:nvPr>
        </p:nvSpPr>
        <p:spPr/>
        <p:txBody>
          <a:bodyPr/>
          <a:lstStyle/>
          <a:p>
            <a:fld id="{69C66209-D6E2-6B48-AEDC-9F2AF62A252E}" type="slidenum">
              <a:rPr lang="en-US" smtClean="0"/>
              <a:t>46</a:t>
            </a:fld>
            <a:endParaRPr lang="en-US"/>
          </a:p>
        </p:txBody>
      </p:sp>
    </p:spTree>
    <p:extLst>
      <p:ext uri="{BB962C8B-B14F-4D97-AF65-F5344CB8AC3E}">
        <p14:creationId xmlns:p14="http://schemas.microsoft.com/office/powerpoint/2010/main" val="228545052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E3B25-E76A-2746-AF8A-7A94F27B2016}"/>
              </a:ext>
            </a:extLst>
          </p:cNvPr>
          <p:cNvSpPr>
            <a:spLocks noGrp="1"/>
          </p:cNvSpPr>
          <p:nvPr>
            <p:ph type="title"/>
          </p:nvPr>
        </p:nvSpPr>
        <p:spPr/>
        <p:txBody>
          <a:bodyPr/>
          <a:lstStyle/>
          <a:p>
            <a:r>
              <a:rPr lang="en-US" altLang="en-US" dirty="0"/>
              <a:t>Common Algorithms – Filling</a:t>
            </a:r>
            <a:endParaRPr lang="en-US" dirty="0"/>
          </a:p>
        </p:txBody>
      </p:sp>
      <p:sp>
        <p:nvSpPr>
          <p:cNvPr id="3" name="Content Placeholder 2">
            <a:extLst>
              <a:ext uri="{FF2B5EF4-FFF2-40B4-BE49-F238E27FC236}">
                <a16:creationId xmlns:a16="http://schemas.microsoft.com/office/drawing/2014/main" id="{B7FA3D90-AAE9-9A4D-A8A2-C1770CD669B9}"/>
              </a:ext>
            </a:extLst>
          </p:cNvPr>
          <p:cNvSpPr>
            <a:spLocks noGrp="1"/>
          </p:cNvSpPr>
          <p:nvPr>
            <p:ph idx="1"/>
          </p:nvPr>
        </p:nvSpPr>
        <p:spPr>
          <a:xfrm>
            <a:off x="838200" y="1825624"/>
            <a:ext cx="10515600" cy="4437055"/>
          </a:xfrm>
        </p:spPr>
        <p:txBody>
          <a:bodyPr>
            <a:normAutofit/>
          </a:bodyPr>
          <a:lstStyle/>
          <a:p>
            <a:pPr>
              <a:spcBef>
                <a:spcPct val="50000"/>
              </a:spcBef>
            </a:pPr>
            <a:r>
              <a:rPr lang="en-US" altLang="en-US" dirty="0"/>
              <a:t>This loop fills an array with zeros:</a:t>
            </a:r>
          </a:p>
          <a:p>
            <a:pPr marL="0" indent="0">
              <a:spcBef>
                <a:spcPct val="50000"/>
              </a:spcBef>
              <a:buNone/>
            </a:pPr>
            <a:r>
              <a:rPr lang="en-US" altLang="en-US" sz="2400" dirty="0">
                <a:latin typeface="Courier New" panose="02070309020205020404" pitchFamily="49" charset="0"/>
                <a:cs typeface="Courier New" panose="02070309020205020404" pitchFamily="49" charset="0"/>
              </a:rPr>
              <a:t>for (int </a:t>
            </a:r>
            <a:r>
              <a:rPr lang="en-US" altLang="en-US" sz="2400" dirty="0" err="1">
                <a:latin typeface="Courier New" panose="02070309020205020404" pitchFamily="49" charset="0"/>
                <a:cs typeface="Courier New" panose="02070309020205020404" pitchFamily="49" charset="0"/>
              </a:rPr>
              <a:t>i</a:t>
            </a:r>
            <a:r>
              <a:rPr lang="en-US" altLang="en-US" sz="2400" dirty="0">
                <a:latin typeface="Courier New" panose="02070309020205020404" pitchFamily="49" charset="0"/>
                <a:cs typeface="Courier New" panose="02070309020205020404" pitchFamily="49" charset="0"/>
              </a:rPr>
              <a:t> = 0; </a:t>
            </a:r>
            <a:r>
              <a:rPr lang="en-US" altLang="en-US" sz="2400" dirty="0" err="1">
                <a:latin typeface="Courier New" panose="02070309020205020404" pitchFamily="49" charset="0"/>
                <a:cs typeface="Courier New" panose="02070309020205020404" pitchFamily="49" charset="0"/>
              </a:rPr>
              <a:t>i</a:t>
            </a:r>
            <a:r>
              <a:rPr lang="en-US" altLang="en-US" sz="2400" dirty="0">
                <a:latin typeface="Courier New" panose="02070309020205020404" pitchFamily="49" charset="0"/>
                <a:cs typeface="Courier New" panose="02070309020205020404" pitchFamily="49" charset="0"/>
              </a:rPr>
              <a:t> &lt; size; </a:t>
            </a:r>
            <a:r>
              <a:rPr lang="en-US" altLang="en-US" sz="2400" dirty="0" err="1">
                <a:latin typeface="Courier New" panose="02070309020205020404" pitchFamily="49" charset="0"/>
                <a:cs typeface="Courier New" panose="02070309020205020404" pitchFamily="49" charset="0"/>
              </a:rPr>
              <a:t>i</a:t>
            </a:r>
            <a:r>
              <a:rPr lang="en-US" altLang="en-US" sz="2400" dirty="0">
                <a:latin typeface="Courier New" panose="02070309020205020404" pitchFamily="49" charset="0"/>
                <a:cs typeface="Courier New" panose="02070309020205020404" pitchFamily="49" charset="0"/>
              </a:rPr>
              <a:t>++)</a:t>
            </a:r>
            <a:br>
              <a:rPr lang="en-US" altLang="en-US" sz="2400" dirty="0">
                <a:latin typeface="Courier New" panose="02070309020205020404" pitchFamily="49" charset="0"/>
                <a:cs typeface="Courier New" panose="02070309020205020404" pitchFamily="49" charset="0"/>
              </a:rPr>
            </a:br>
            <a:r>
              <a:rPr lang="en-US" altLang="en-US" sz="2400" dirty="0">
                <a:latin typeface="Courier New" panose="02070309020205020404" pitchFamily="49" charset="0"/>
                <a:cs typeface="Courier New" panose="02070309020205020404" pitchFamily="49" charset="0"/>
              </a:rPr>
              <a:t>{</a:t>
            </a:r>
            <a:br>
              <a:rPr lang="en-US" altLang="en-US" sz="2400" dirty="0">
                <a:latin typeface="Courier New" panose="02070309020205020404" pitchFamily="49" charset="0"/>
                <a:cs typeface="Courier New" panose="02070309020205020404" pitchFamily="49" charset="0"/>
              </a:rPr>
            </a:br>
            <a:r>
              <a:rPr lang="en-US" altLang="en-US" sz="2400" dirty="0">
                <a:latin typeface="Courier New" panose="02070309020205020404" pitchFamily="49" charset="0"/>
                <a:cs typeface="Courier New" panose="02070309020205020404" pitchFamily="49" charset="0"/>
              </a:rPr>
              <a:t>   values[</a:t>
            </a:r>
            <a:r>
              <a:rPr lang="en-US" altLang="en-US" sz="2400" dirty="0" err="1">
                <a:latin typeface="Courier New" panose="02070309020205020404" pitchFamily="49" charset="0"/>
                <a:cs typeface="Courier New" panose="02070309020205020404" pitchFamily="49" charset="0"/>
              </a:rPr>
              <a:t>i</a:t>
            </a:r>
            <a:r>
              <a:rPr lang="en-US" altLang="en-US" sz="2400" dirty="0">
                <a:latin typeface="Courier New" panose="02070309020205020404" pitchFamily="49" charset="0"/>
                <a:cs typeface="Courier New" panose="02070309020205020404" pitchFamily="49" charset="0"/>
              </a:rPr>
              <a:t>] = 0;</a:t>
            </a:r>
            <a:br>
              <a:rPr lang="en-US" altLang="en-US" sz="2400" dirty="0">
                <a:latin typeface="Courier New" panose="02070309020205020404" pitchFamily="49" charset="0"/>
                <a:cs typeface="Courier New" panose="02070309020205020404" pitchFamily="49" charset="0"/>
              </a:rPr>
            </a:br>
            <a:r>
              <a:rPr lang="en-US" altLang="en-US" sz="2400" dirty="0">
                <a:latin typeface="Courier New" panose="02070309020205020404" pitchFamily="49" charset="0"/>
                <a:cs typeface="Courier New" panose="02070309020205020404" pitchFamily="49" charset="0"/>
              </a:rPr>
              <a:t>}</a:t>
            </a:r>
          </a:p>
          <a:p>
            <a:pPr marL="0" indent="0">
              <a:spcBef>
                <a:spcPct val="50000"/>
              </a:spcBef>
              <a:buNone/>
            </a:pPr>
            <a:endParaRPr lang="en-US" altLang="en-US" sz="1000" dirty="0">
              <a:latin typeface="Arial" panose="020B0604020202020204" pitchFamily="34" charset="0"/>
            </a:endParaRPr>
          </a:p>
          <a:p>
            <a:pPr>
              <a:spcBef>
                <a:spcPct val="50000"/>
              </a:spcBef>
            </a:pPr>
            <a:r>
              <a:rPr lang="en-US" altLang="en-US" dirty="0"/>
              <a:t>To fill an array with squares (0, 1, 4, 9, 16, ...).</a:t>
            </a:r>
            <a:br>
              <a:rPr lang="en-US" altLang="en-US" dirty="0">
                <a:latin typeface="Arial" panose="020B0604020202020204" pitchFamily="34" charset="0"/>
              </a:rPr>
            </a:br>
            <a:r>
              <a:rPr lang="en-US" altLang="en-US" sz="2400" dirty="0">
                <a:latin typeface="Courier New" panose="02070309020205020404" pitchFamily="49" charset="0"/>
                <a:cs typeface="Courier New" panose="02070309020205020404" pitchFamily="49" charset="0"/>
              </a:rPr>
              <a:t>for (int </a:t>
            </a:r>
            <a:r>
              <a:rPr lang="en-US" altLang="en-US" sz="2400" dirty="0" err="1">
                <a:latin typeface="Courier New" panose="02070309020205020404" pitchFamily="49" charset="0"/>
                <a:cs typeface="Courier New" panose="02070309020205020404" pitchFamily="49" charset="0"/>
              </a:rPr>
              <a:t>i</a:t>
            </a:r>
            <a:r>
              <a:rPr lang="en-US" altLang="en-US" sz="2400" dirty="0">
                <a:latin typeface="Courier New" panose="02070309020205020404" pitchFamily="49" charset="0"/>
                <a:cs typeface="Courier New" panose="02070309020205020404" pitchFamily="49" charset="0"/>
              </a:rPr>
              <a:t> = 0; </a:t>
            </a:r>
            <a:r>
              <a:rPr lang="en-US" altLang="en-US" sz="2400" dirty="0" err="1">
                <a:latin typeface="Courier New" panose="02070309020205020404" pitchFamily="49" charset="0"/>
                <a:cs typeface="Courier New" panose="02070309020205020404" pitchFamily="49" charset="0"/>
              </a:rPr>
              <a:t>i</a:t>
            </a:r>
            <a:r>
              <a:rPr lang="en-US" altLang="en-US" sz="2400" dirty="0">
                <a:latin typeface="Courier New" panose="02070309020205020404" pitchFamily="49" charset="0"/>
                <a:cs typeface="Courier New" panose="02070309020205020404" pitchFamily="49" charset="0"/>
              </a:rPr>
              <a:t> &lt; size; </a:t>
            </a:r>
            <a:r>
              <a:rPr lang="en-US" altLang="en-US" sz="2400" dirty="0" err="1">
                <a:latin typeface="Courier New" panose="02070309020205020404" pitchFamily="49" charset="0"/>
                <a:cs typeface="Courier New" panose="02070309020205020404" pitchFamily="49" charset="0"/>
              </a:rPr>
              <a:t>i</a:t>
            </a:r>
            <a:r>
              <a:rPr lang="en-US" altLang="en-US" sz="2400" dirty="0">
                <a:latin typeface="Courier New" panose="02070309020205020404" pitchFamily="49" charset="0"/>
                <a:cs typeface="Courier New" panose="02070309020205020404" pitchFamily="49" charset="0"/>
              </a:rPr>
              <a:t>++)</a:t>
            </a:r>
            <a:br>
              <a:rPr lang="en-US" altLang="en-US" sz="2400" dirty="0">
                <a:latin typeface="Courier New" panose="02070309020205020404" pitchFamily="49" charset="0"/>
                <a:cs typeface="Courier New" panose="02070309020205020404" pitchFamily="49" charset="0"/>
              </a:rPr>
            </a:br>
            <a:r>
              <a:rPr lang="en-US" altLang="en-US" sz="2400" dirty="0">
                <a:latin typeface="Courier New" panose="02070309020205020404" pitchFamily="49" charset="0"/>
                <a:cs typeface="Courier New" panose="02070309020205020404" pitchFamily="49" charset="0"/>
              </a:rPr>
              <a:t>{</a:t>
            </a:r>
            <a:br>
              <a:rPr lang="en-US" altLang="en-US" sz="2400" dirty="0">
                <a:latin typeface="Courier New" panose="02070309020205020404" pitchFamily="49" charset="0"/>
                <a:cs typeface="Courier New" panose="02070309020205020404" pitchFamily="49" charset="0"/>
              </a:rPr>
            </a:br>
            <a:r>
              <a:rPr lang="en-US" altLang="en-US" sz="2400" dirty="0">
                <a:latin typeface="Courier New" panose="02070309020205020404" pitchFamily="49" charset="0"/>
                <a:cs typeface="Courier New" panose="02070309020205020404" pitchFamily="49" charset="0"/>
              </a:rPr>
              <a:t>   squares[</a:t>
            </a:r>
            <a:r>
              <a:rPr lang="en-US" altLang="en-US" sz="2400" dirty="0" err="1">
                <a:latin typeface="Courier New" panose="02070309020205020404" pitchFamily="49" charset="0"/>
                <a:cs typeface="Courier New" panose="02070309020205020404" pitchFamily="49" charset="0"/>
              </a:rPr>
              <a:t>i</a:t>
            </a:r>
            <a:r>
              <a:rPr lang="en-US" altLang="en-US" sz="2400" dirty="0">
                <a:latin typeface="Courier New" panose="02070309020205020404" pitchFamily="49" charset="0"/>
                <a:cs typeface="Courier New" panose="02070309020205020404" pitchFamily="49" charset="0"/>
              </a:rPr>
              <a:t>] = </a:t>
            </a:r>
            <a:r>
              <a:rPr lang="en-US" altLang="en-US" sz="2400" dirty="0" err="1">
                <a:latin typeface="Courier New" panose="02070309020205020404" pitchFamily="49" charset="0"/>
                <a:cs typeface="Courier New" panose="02070309020205020404" pitchFamily="49" charset="0"/>
              </a:rPr>
              <a:t>i</a:t>
            </a:r>
            <a:r>
              <a:rPr lang="en-US" altLang="en-US" sz="2400" dirty="0">
                <a:latin typeface="Courier New" panose="02070309020205020404" pitchFamily="49" charset="0"/>
                <a:cs typeface="Courier New" panose="02070309020205020404" pitchFamily="49" charset="0"/>
              </a:rPr>
              <a:t> * </a:t>
            </a:r>
            <a:r>
              <a:rPr lang="en-US" altLang="en-US" sz="2400" dirty="0" err="1">
                <a:latin typeface="Courier New" panose="02070309020205020404" pitchFamily="49" charset="0"/>
                <a:cs typeface="Courier New" panose="02070309020205020404" pitchFamily="49" charset="0"/>
              </a:rPr>
              <a:t>i</a:t>
            </a:r>
            <a:r>
              <a:rPr lang="en-US" altLang="en-US" sz="2400" dirty="0">
                <a:latin typeface="Courier New" panose="02070309020205020404" pitchFamily="49" charset="0"/>
                <a:cs typeface="Courier New" panose="02070309020205020404" pitchFamily="49" charset="0"/>
              </a:rPr>
              <a:t>;</a:t>
            </a:r>
            <a:br>
              <a:rPr lang="en-US" altLang="en-US" sz="2400" dirty="0">
                <a:latin typeface="Courier New" panose="02070309020205020404" pitchFamily="49" charset="0"/>
                <a:cs typeface="Courier New" panose="02070309020205020404" pitchFamily="49" charset="0"/>
              </a:rPr>
            </a:br>
            <a:r>
              <a:rPr lang="en-US" altLang="en-US" sz="2400" dirty="0">
                <a:latin typeface="Courier New" panose="02070309020205020404" pitchFamily="49" charset="0"/>
                <a:cs typeface="Courier New" panose="02070309020205020404" pitchFamily="49" charset="0"/>
              </a:rPr>
              <a:t>}</a:t>
            </a:r>
          </a:p>
        </p:txBody>
      </p:sp>
      <p:sp>
        <p:nvSpPr>
          <p:cNvPr id="4" name="Slide Number Placeholder 3">
            <a:extLst>
              <a:ext uri="{FF2B5EF4-FFF2-40B4-BE49-F238E27FC236}">
                <a16:creationId xmlns:a16="http://schemas.microsoft.com/office/drawing/2014/main" id="{04A52A7E-7440-174F-B433-975CDA97FBCA}"/>
              </a:ext>
            </a:extLst>
          </p:cNvPr>
          <p:cNvSpPr>
            <a:spLocks noGrp="1"/>
          </p:cNvSpPr>
          <p:nvPr>
            <p:ph type="sldNum" sz="quarter" idx="12"/>
          </p:nvPr>
        </p:nvSpPr>
        <p:spPr/>
        <p:txBody>
          <a:bodyPr/>
          <a:lstStyle/>
          <a:p>
            <a:fld id="{69C66209-D6E2-6B48-AEDC-9F2AF62A252E}" type="slidenum">
              <a:rPr lang="en-US" smtClean="0"/>
              <a:t>47</a:t>
            </a:fld>
            <a:endParaRPr lang="en-US"/>
          </a:p>
        </p:txBody>
      </p:sp>
      <p:sp>
        <p:nvSpPr>
          <p:cNvPr id="7" name="Google Shape;148;p30">
            <a:extLst>
              <a:ext uri="{FF2B5EF4-FFF2-40B4-BE49-F238E27FC236}">
                <a16:creationId xmlns:a16="http://schemas.microsoft.com/office/drawing/2014/main" id="{26601C45-697E-1043-AF0A-3B8BDC77B7F8}"/>
              </a:ext>
            </a:extLst>
          </p:cNvPr>
          <p:cNvSpPr txBox="1"/>
          <p:nvPr/>
        </p:nvSpPr>
        <p:spPr>
          <a:xfrm>
            <a:off x="838200" y="6262679"/>
            <a:ext cx="5257800" cy="381000"/>
          </a:xfrm>
          <a:prstGeom prst="rect">
            <a:avLst/>
          </a:prstGeom>
          <a:noFill/>
          <a:ln>
            <a:noFill/>
          </a:ln>
        </p:spPr>
        <p:txBody>
          <a:bodyPr spcFirstLastPara="1" wrap="square" lIns="91425" tIns="45700" rIns="91425" bIns="45700" anchor="t" anchorCtr="0">
            <a:noAutofit/>
          </a:bodyPr>
          <a:lstStyle/>
          <a:p>
            <a:r>
              <a:rPr lang="en-US" sz="1200" i="1" dirty="0">
                <a:solidFill>
                  <a:schemeClr val="dk1"/>
                </a:solidFill>
                <a:latin typeface="Calibri"/>
                <a:ea typeface="Calibri"/>
                <a:cs typeface="Calibri"/>
                <a:sym typeface="Calibri"/>
              </a:rPr>
              <a:t>Brief C++ by </a:t>
            </a:r>
            <a:r>
              <a:rPr lang="en-US" sz="1200" dirty="0">
                <a:solidFill>
                  <a:schemeClr val="dk1"/>
                </a:solidFill>
                <a:latin typeface="Calibri"/>
                <a:ea typeface="Calibri"/>
                <a:cs typeface="Calibri"/>
                <a:sym typeface="Calibri"/>
              </a:rPr>
              <a:t>Cay </a:t>
            </a:r>
            <a:r>
              <a:rPr lang="en-US" sz="1200" dirty="0" err="1">
                <a:solidFill>
                  <a:schemeClr val="dk1"/>
                </a:solidFill>
                <a:latin typeface="Calibri"/>
                <a:ea typeface="Calibri"/>
                <a:cs typeface="Calibri"/>
                <a:sym typeface="Calibri"/>
              </a:rPr>
              <a:t>Horstmann</a:t>
            </a:r>
            <a:endParaRPr sz="1200" dirty="0">
              <a:solidFill>
                <a:schemeClr val="dk1"/>
              </a:solidFill>
              <a:latin typeface="Calibri"/>
              <a:ea typeface="Calibri"/>
              <a:cs typeface="Calibri"/>
              <a:sym typeface="Calibri"/>
            </a:endParaRPr>
          </a:p>
          <a:p>
            <a:r>
              <a:rPr lang="en-US" sz="1200" dirty="0">
                <a:solidFill>
                  <a:schemeClr val="dk1"/>
                </a:solidFill>
                <a:latin typeface="Calibri"/>
                <a:ea typeface="Calibri"/>
                <a:cs typeface="Calibri"/>
                <a:sym typeface="Calibri"/>
              </a:rPr>
              <a:t>Copyright © 2017 by John Wiley &amp; Sons. All rights reserved</a:t>
            </a:r>
            <a:endParaRPr dirty="0"/>
          </a:p>
        </p:txBody>
      </p:sp>
    </p:spTree>
    <p:extLst>
      <p:ext uri="{BB962C8B-B14F-4D97-AF65-F5344CB8AC3E}">
        <p14:creationId xmlns:p14="http://schemas.microsoft.com/office/powerpoint/2010/main" val="281589179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E3B25-E76A-2746-AF8A-7A94F27B2016}"/>
              </a:ext>
            </a:extLst>
          </p:cNvPr>
          <p:cNvSpPr>
            <a:spLocks noGrp="1"/>
          </p:cNvSpPr>
          <p:nvPr>
            <p:ph type="title"/>
          </p:nvPr>
        </p:nvSpPr>
        <p:spPr/>
        <p:txBody>
          <a:bodyPr/>
          <a:lstStyle/>
          <a:p>
            <a:r>
              <a:rPr lang="en-US" altLang="en-US" dirty="0"/>
              <a:t>Common Algorithms – Copying</a:t>
            </a:r>
            <a:endParaRPr lang="en-US" dirty="0"/>
          </a:p>
        </p:txBody>
      </p:sp>
      <p:sp>
        <p:nvSpPr>
          <p:cNvPr id="3" name="Content Placeholder 2">
            <a:extLst>
              <a:ext uri="{FF2B5EF4-FFF2-40B4-BE49-F238E27FC236}">
                <a16:creationId xmlns:a16="http://schemas.microsoft.com/office/drawing/2014/main" id="{B7FA3D90-AAE9-9A4D-A8A2-C1770CD669B9}"/>
              </a:ext>
            </a:extLst>
          </p:cNvPr>
          <p:cNvSpPr>
            <a:spLocks noGrp="1"/>
          </p:cNvSpPr>
          <p:nvPr>
            <p:ph idx="1"/>
          </p:nvPr>
        </p:nvSpPr>
        <p:spPr>
          <a:xfrm>
            <a:off x="838200" y="1825624"/>
            <a:ext cx="10515600" cy="4437055"/>
          </a:xfrm>
        </p:spPr>
        <p:txBody>
          <a:bodyPr>
            <a:normAutofit/>
          </a:bodyPr>
          <a:lstStyle/>
          <a:p>
            <a:pPr>
              <a:spcBef>
                <a:spcPct val="50000"/>
              </a:spcBef>
            </a:pPr>
            <a:r>
              <a:rPr lang="en-US" altLang="en-US" sz="2600" dirty="0"/>
              <a:t>Consider these two arrays:</a:t>
            </a:r>
          </a:p>
          <a:p>
            <a:pPr marL="457200" lvl="1" indent="0">
              <a:lnSpc>
                <a:spcPct val="50000"/>
              </a:lnSpc>
              <a:spcBef>
                <a:spcPct val="50000"/>
              </a:spcBef>
              <a:buNone/>
            </a:pPr>
            <a:r>
              <a:rPr lang="en-US" altLang="en-US" dirty="0">
                <a:latin typeface="Courier New" panose="02070309020205020404" pitchFamily="49" charset="0"/>
                <a:cs typeface="Courier New" panose="02070309020205020404" pitchFamily="49" charset="0"/>
              </a:rPr>
              <a:t>int squares[5] = { 0, 1, 4, 9, 16 };</a:t>
            </a:r>
          </a:p>
          <a:p>
            <a:pPr marL="457200" lvl="1" indent="0">
              <a:lnSpc>
                <a:spcPct val="50000"/>
              </a:lnSpc>
              <a:spcBef>
                <a:spcPct val="50000"/>
              </a:spcBef>
              <a:buNone/>
            </a:pPr>
            <a:r>
              <a:rPr lang="en-US" altLang="en-US" dirty="0">
                <a:latin typeface="Courier New" panose="02070309020205020404" pitchFamily="49" charset="0"/>
                <a:cs typeface="Courier New" panose="02070309020205020404" pitchFamily="49" charset="0"/>
              </a:rPr>
              <a:t>int </a:t>
            </a:r>
            <a:r>
              <a:rPr lang="en-US" altLang="en-US" dirty="0" err="1">
                <a:latin typeface="Courier New" panose="02070309020205020404" pitchFamily="49" charset="0"/>
                <a:cs typeface="Courier New" panose="02070309020205020404" pitchFamily="49" charset="0"/>
              </a:rPr>
              <a:t>lucky_numbers</a:t>
            </a:r>
            <a:r>
              <a:rPr lang="en-US" altLang="en-US" dirty="0">
                <a:latin typeface="Courier New" panose="02070309020205020404" pitchFamily="49" charset="0"/>
                <a:cs typeface="Courier New" panose="02070309020205020404" pitchFamily="49" charset="0"/>
              </a:rPr>
              <a:t>[5];</a:t>
            </a:r>
            <a:endParaRPr lang="en-US" altLang="en-US" dirty="0">
              <a:latin typeface="Arial" panose="020B0604020202020204" pitchFamily="34" charset="0"/>
            </a:endParaRPr>
          </a:p>
          <a:p>
            <a:pPr>
              <a:spcBef>
                <a:spcPct val="50000"/>
              </a:spcBef>
            </a:pPr>
            <a:r>
              <a:rPr lang="en-US" altLang="en-US" sz="2600" dirty="0"/>
              <a:t>How can we copy the values from squares to </a:t>
            </a:r>
            <a:r>
              <a:rPr lang="en-US" altLang="en-US" sz="2600" dirty="0" err="1"/>
              <a:t>lucky_numbers</a:t>
            </a:r>
            <a:r>
              <a:rPr lang="en-US" altLang="en-US" sz="2600" dirty="0"/>
              <a:t>?</a:t>
            </a:r>
          </a:p>
          <a:p>
            <a:pPr>
              <a:spcBef>
                <a:spcPct val="50000"/>
              </a:spcBef>
            </a:pPr>
            <a:r>
              <a:rPr lang="en-US" altLang="en-US" sz="2600" dirty="0"/>
              <a:t>Let’s try what seems right and easy…</a:t>
            </a:r>
          </a:p>
          <a:p>
            <a:pPr lvl="1">
              <a:lnSpc>
                <a:spcPct val="100000"/>
              </a:lnSpc>
              <a:spcBef>
                <a:spcPct val="50000"/>
              </a:spcBef>
            </a:pPr>
            <a:r>
              <a:rPr lang="en-US" altLang="en-US" dirty="0">
                <a:latin typeface="Courier New" panose="02070309020205020404" pitchFamily="49" charset="0"/>
                <a:cs typeface="Courier New" panose="02070309020205020404" pitchFamily="49" charset="0"/>
              </a:rPr>
              <a:t>squares = </a:t>
            </a:r>
            <a:r>
              <a:rPr lang="en-US" altLang="en-US" dirty="0" err="1">
                <a:latin typeface="Courier New" panose="02070309020205020404" pitchFamily="49" charset="0"/>
                <a:cs typeface="Courier New" panose="02070309020205020404" pitchFamily="49" charset="0"/>
              </a:rPr>
              <a:t>lucky_numbers</a:t>
            </a:r>
            <a:r>
              <a:rPr lang="en-US" altLang="en-US" dirty="0">
                <a:latin typeface="Courier New" panose="02070309020205020404" pitchFamily="49" charset="0"/>
                <a:cs typeface="Courier New" panose="02070309020205020404" pitchFamily="49" charset="0"/>
              </a:rPr>
              <a:t>;	</a:t>
            </a:r>
            <a:r>
              <a:rPr lang="en-US" altLang="en-US" dirty="0"/>
              <a:t>		                                      …and </a:t>
            </a:r>
            <a:r>
              <a:rPr lang="en-US" altLang="en-US" dirty="0">
                <a:solidFill>
                  <a:srgbClr val="FF0000"/>
                </a:solidFill>
              </a:rPr>
              <a:t>wrong!</a:t>
            </a:r>
          </a:p>
          <a:p>
            <a:pPr lvl="1">
              <a:spcBef>
                <a:spcPct val="50000"/>
              </a:spcBef>
            </a:pPr>
            <a:r>
              <a:rPr lang="en-US" altLang="en-US" i="1" dirty="0">
                <a:solidFill>
                  <a:srgbClr val="FF0000"/>
                </a:solidFill>
              </a:rPr>
              <a:t>You cannot assign arrays!</a:t>
            </a:r>
          </a:p>
          <a:p>
            <a:pPr lvl="1">
              <a:spcBef>
                <a:spcPct val="50000"/>
              </a:spcBef>
            </a:pPr>
            <a:r>
              <a:rPr lang="en-US" altLang="en-US" i="1" dirty="0">
                <a:solidFill>
                  <a:srgbClr val="FF0000"/>
                </a:solidFill>
              </a:rPr>
              <a:t>The compiler will report a syntax error.</a:t>
            </a:r>
          </a:p>
          <a:p>
            <a:pPr marL="0" indent="0">
              <a:buNone/>
            </a:pPr>
            <a:endParaRPr lang="en-US" dirty="0">
              <a:cs typeface="Courier New" panose="02070309020205020404" pitchFamily="49" charset="0"/>
            </a:endParaRPr>
          </a:p>
        </p:txBody>
      </p:sp>
      <p:sp>
        <p:nvSpPr>
          <p:cNvPr id="4" name="Slide Number Placeholder 3">
            <a:extLst>
              <a:ext uri="{FF2B5EF4-FFF2-40B4-BE49-F238E27FC236}">
                <a16:creationId xmlns:a16="http://schemas.microsoft.com/office/drawing/2014/main" id="{04A52A7E-7440-174F-B433-975CDA97FBCA}"/>
              </a:ext>
            </a:extLst>
          </p:cNvPr>
          <p:cNvSpPr>
            <a:spLocks noGrp="1"/>
          </p:cNvSpPr>
          <p:nvPr>
            <p:ph type="sldNum" sz="quarter" idx="12"/>
          </p:nvPr>
        </p:nvSpPr>
        <p:spPr/>
        <p:txBody>
          <a:bodyPr/>
          <a:lstStyle/>
          <a:p>
            <a:fld id="{69C66209-D6E2-6B48-AEDC-9F2AF62A252E}" type="slidenum">
              <a:rPr lang="en-US" smtClean="0"/>
              <a:t>48</a:t>
            </a:fld>
            <a:endParaRPr lang="en-US"/>
          </a:p>
        </p:txBody>
      </p:sp>
      <p:sp>
        <p:nvSpPr>
          <p:cNvPr id="6" name="Google Shape;148;p30">
            <a:extLst>
              <a:ext uri="{FF2B5EF4-FFF2-40B4-BE49-F238E27FC236}">
                <a16:creationId xmlns:a16="http://schemas.microsoft.com/office/drawing/2014/main" id="{CAE5B7F3-B1B7-FB46-9343-135BD7EC1967}"/>
              </a:ext>
            </a:extLst>
          </p:cNvPr>
          <p:cNvSpPr txBox="1"/>
          <p:nvPr/>
        </p:nvSpPr>
        <p:spPr>
          <a:xfrm>
            <a:off x="838200" y="6262679"/>
            <a:ext cx="5257800" cy="381000"/>
          </a:xfrm>
          <a:prstGeom prst="rect">
            <a:avLst/>
          </a:prstGeom>
          <a:noFill/>
          <a:ln>
            <a:noFill/>
          </a:ln>
        </p:spPr>
        <p:txBody>
          <a:bodyPr spcFirstLastPara="1" wrap="square" lIns="91425" tIns="45700" rIns="91425" bIns="45700" anchor="t" anchorCtr="0">
            <a:noAutofit/>
          </a:bodyPr>
          <a:lstStyle/>
          <a:p>
            <a:r>
              <a:rPr lang="en-US" sz="1200" i="1" dirty="0">
                <a:solidFill>
                  <a:schemeClr val="dk1"/>
                </a:solidFill>
                <a:latin typeface="Calibri"/>
                <a:ea typeface="Calibri"/>
                <a:cs typeface="Calibri"/>
                <a:sym typeface="Calibri"/>
              </a:rPr>
              <a:t>Brief C++ by </a:t>
            </a:r>
            <a:r>
              <a:rPr lang="en-US" sz="1200" dirty="0">
                <a:solidFill>
                  <a:schemeClr val="dk1"/>
                </a:solidFill>
                <a:latin typeface="Calibri"/>
                <a:ea typeface="Calibri"/>
                <a:cs typeface="Calibri"/>
                <a:sym typeface="Calibri"/>
              </a:rPr>
              <a:t>Cay </a:t>
            </a:r>
            <a:r>
              <a:rPr lang="en-US" sz="1200" dirty="0" err="1">
                <a:solidFill>
                  <a:schemeClr val="dk1"/>
                </a:solidFill>
                <a:latin typeface="Calibri"/>
                <a:ea typeface="Calibri"/>
                <a:cs typeface="Calibri"/>
                <a:sym typeface="Calibri"/>
              </a:rPr>
              <a:t>Horstmann</a:t>
            </a:r>
            <a:endParaRPr sz="1200" dirty="0">
              <a:solidFill>
                <a:schemeClr val="dk1"/>
              </a:solidFill>
              <a:latin typeface="Calibri"/>
              <a:ea typeface="Calibri"/>
              <a:cs typeface="Calibri"/>
              <a:sym typeface="Calibri"/>
            </a:endParaRPr>
          </a:p>
          <a:p>
            <a:r>
              <a:rPr lang="en-US" sz="1200" dirty="0">
                <a:solidFill>
                  <a:schemeClr val="dk1"/>
                </a:solidFill>
                <a:latin typeface="Calibri"/>
                <a:ea typeface="Calibri"/>
                <a:cs typeface="Calibri"/>
                <a:sym typeface="Calibri"/>
              </a:rPr>
              <a:t>Copyright © 2017 by John Wiley &amp; Sons. All rights reserved</a:t>
            </a:r>
            <a:endParaRPr dirty="0"/>
          </a:p>
        </p:txBody>
      </p:sp>
    </p:spTree>
    <p:extLst>
      <p:ext uri="{BB962C8B-B14F-4D97-AF65-F5344CB8AC3E}">
        <p14:creationId xmlns:p14="http://schemas.microsoft.com/office/powerpoint/2010/main" val="196293905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E3B25-E76A-2746-AF8A-7A94F27B2016}"/>
              </a:ext>
            </a:extLst>
          </p:cNvPr>
          <p:cNvSpPr>
            <a:spLocks noGrp="1"/>
          </p:cNvSpPr>
          <p:nvPr>
            <p:ph type="title"/>
          </p:nvPr>
        </p:nvSpPr>
        <p:spPr>
          <a:xfrm>
            <a:off x="838200" y="365125"/>
            <a:ext cx="11083724" cy="1325563"/>
          </a:xfrm>
        </p:spPr>
        <p:txBody>
          <a:bodyPr/>
          <a:lstStyle/>
          <a:p>
            <a:r>
              <a:rPr lang="en-US" altLang="en-US" dirty="0"/>
              <a:t>Common Algorithms – Copying Requires a Loop</a:t>
            </a:r>
            <a:endParaRPr lang="en-US" dirty="0"/>
          </a:p>
        </p:txBody>
      </p:sp>
      <p:sp>
        <p:nvSpPr>
          <p:cNvPr id="3" name="Content Placeholder 2">
            <a:extLst>
              <a:ext uri="{FF2B5EF4-FFF2-40B4-BE49-F238E27FC236}">
                <a16:creationId xmlns:a16="http://schemas.microsoft.com/office/drawing/2014/main" id="{B7FA3D90-AAE9-9A4D-A8A2-C1770CD669B9}"/>
              </a:ext>
            </a:extLst>
          </p:cNvPr>
          <p:cNvSpPr>
            <a:spLocks noGrp="1"/>
          </p:cNvSpPr>
          <p:nvPr>
            <p:ph idx="1"/>
          </p:nvPr>
        </p:nvSpPr>
        <p:spPr>
          <a:xfrm>
            <a:off x="838200" y="1825624"/>
            <a:ext cx="10515600" cy="4437055"/>
          </a:xfrm>
        </p:spPr>
        <p:txBody>
          <a:bodyPr>
            <a:noAutofit/>
          </a:bodyPr>
          <a:lstStyle/>
          <a:p>
            <a:pPr marL="0" indent="0">
              <a:buNone/>
            </a:pPr>
            <a:r>
              <a:rPr lang="en-US" altLang="en-US" sz="2200" dirty="0">
                <a:latin typeface="Courier New" panose="02070309020205020404" pitchFamily="49" charset="0"/>
                <a:cs typeface="Courier New" panose="02070309020205020404" pitchFamily="49" charset="0"/>
              </a:rPr>
              <a:t>/* you must copy each element individually using a loop! */</a:t>
            </a:r>
          </a:p>
          <a:p>
            <a:pPr marL="0" indent="0">
              <a:buNone/>
            </a:pPr>
            <a:endParaRPr lang="en-US" altLang="en-US" sz="2200" dirty="0">
              <a:latin typeface="Courier New" panose="02070309020205020404" pitchFamily="49" charset="0"/>
              <a:cs typeface="Courier New" panose="02070309020205020404" pitchFamily="49" charset="0"/>
            </a:endParaRPr>
          </a:p>
          <a:p>
            <a:pPr marL="0" indent="0">
              <a:buNone/>
            </a:pPr>
            <a:r>
              <a:rPr lang="en-US" altLang="en-US" sz="2200" dirty="0">
                <a:latin typeface="Courier New" panose="02070309020205020404" pitchFamily="49" charset="0"/>
                <a:cs typeface="Courier New" panose="02070309020205020404" pitchFamily="49" charset="0"/>
              </a:rPr>
              <a:t>int squares[5] = { 0, 1, 4, 9, 16 };</a:t>
            </a:r>
          </a:p>
          <a:p>
            <a:pPr marL="0" indent="0">
              <a:buNone/>
            </a:pPr>
            <a:r>
              <a:rPr lang="en-US" altLang="en-US" sz="2200" dirty="0">
                <a:latin typeface="Courier New" panose="02070309020205020404" pitchFamily="49" charset="0"/>
                <a:cs typeface="Courier New" panose="02070309020205020404" pitchFamily="49" charset="0"/>
              </a:rPr>
              <a:t>int </a:t>
            </a:r>
            <a:r>
              <a:rPr lang="en-US" altLang="en-US" sz="2200" dirty="0" err="1">
                <a:latin typeface="Courier New" panose="02070309020205020404" pitchFamily="49" charset="0"/>
                <a:cs typeface="Courier New" panose="02070309020205020404" pitchFamily="49" charset="0"/>
              </a:rPr>
              <a:t>lucky_numbers</a:t>
            </a:r>
            <a:r>
              <a:rPr lang="en-US" altLang="en-US" sz="2200" dirty="0">
                <a:latin typeface="Courier New" panose="02070309020205020404" pitchFamily="49" charset="0"/>
                <a:cs typeface="Courier New" panose="02070309020205020404" pitchFamily="49" charset="0"/>
              </a:rPr>
              <a:t>[5];</a:t>
            </a:r>
          </a:p>
          <a:p>
            <a:pPr marL="0" indent="0">
              <a:buNone/>
            </a:pPr>
            <a:endParaRPr lang="en-US" altLang="en-US" sz="2200" dirty="0">
              <a:latin typeface="Courier New" panose="02070309020205020404" pitchFamily="49" charset="0"/>
              <a:cs typeface="Courier New" panose="02070309020205020404" pitchFamily="49" charset="0"/>
            </a:endParaRPr>
          </a:p>
          <a:p>
            <a:pPr marL="0" indent="0">
              <a:buNone/>
            </a:pPr>
            <a:r>
              <a:rPr lang="en-US" altLang="en-US" sz="2200" dirty="0">
                <a:latin typeface="Courier New" panose="02070309020205020404" pitchFamily="49" charset="0"/>
                <a:cs typeface="Courier New" panose="02070309020205020404" pitchFamily="49" charset="0"/>
              </a:rPr>
              <a:t>for (int </a:t>
            </a:r>
            <a:r>
              <a:rPr lang="en-US" altLang="en-US" sz="2200" dirty="0" err="1">
                <a:latin typeface="Courier New" panose="02070309020205020404" pitchFamily="49" charset="0"/>
                <a:cs typeface="Courier New" panose="02070309020205020404" pitchFamily="49" charset="0"/>
              </a:rPr>
              <a:t>i</a:t>
            </a:r>
            <a:r>
              <a:rPr lang="en-US" altLang="en-US" sz="2200" dirty="0">
                <a:latin typeface="Courier New" panose="02070309020205020404" pitchFamily="49" charset="0"/>
                <a:cs typeface="Courier New" panose="02070309020205020404" pitchFamily="49" charset="0"/>
              </a:rPr>
              <a:t> = 0; </a:t>
            </a:r>
            <a:r>
              <a:rPr lang="en-US" altLang="en-US" sz="2200" dirty="0" err="1">
                <a:latin typeface="Courier New" panose="02070309020205020404" pitchFamily="49" charset="0"/>
                <a:cs typeface="Courier New" panose="02070309020205020404" pitchFamily="49" charset="0"/>
              </a:rPr>
              <a:t>i</a:t>
            </a:r>
            <a:r>
              <a:rPr lang="en-US" altLang="en-US" sz="2200" dirty="0">
                <a:latin typeface="Courier New" panose="02070309020205020404" pitchFamily="49" charset="0"/>
                <a:cs typeface="Courier New" panose="02070309020205020404" pitchFamily="49" charset="0"/>
              </a:rPr>
              <a:t> &lt; 5; </a:t>
            </a:r>
            <a:r>
              <a:rPr lang="en-US" altLang="en-US" sz="2200" dirty="0" err="1">
                <a:latin typeface="Courier New" panose="02070309020205020404" pitchFamily="49" charset="0"/>
                <a:cs typeface="Courier New" panose="02070309020205020404" pitchFamily="49" charset="0"/>
              </a:rPr>
              <a:t>i</a:t>
            </a:r>
            <a:r>
              <a:rPr lang="en-US" altLang="en-US" sz="2200" dirty="0">
                <a:latin typeface="Courier New" panose="02070309020205020404" pitchFamily="49" charset="0"/>
                <a:cs typeface="Courier New" panose="02070309020205020404" pitchFamily="49" charset="0"/>
              </a:rPr>
              <a:t>++)</a:t>
            </a:r>
            <a:br>
              <a:rPr lang="en-US" altLang="en-US" sz="2200" dirty="0">
                <a:latin typeface="Courier New" panose="02070309020205020404" pitchFamily="49" charset="0"/>
                <a:cs typeface="Courier New" panose="02070309020205020404" pitchFamily="49" charset="0"/>
              </a:rPr>
            </a:br>
            <a:r>
              <a:rPr lang="en-US" altLang="en-US" sz="2200" dirty="0">
                <a:latin typeface="Courier New" panose="02070309020205020404" pitchFamily="49" charset="0"/>
                <a:cs typeface="Courier New" panose="02070309020205020404" pitchFamily="49" charset="0"/>
              </a:rPr>
              <a:t>{</a:t>
            </a:r>
            <a:br>
              <a:rPr lang="en-US" altLang="en-US" sz="2200" dirty="0">
                <a:latin typeface="Courier New" panose="02070309020205020404" pitchFamily="49" charset="0"/>
                <a:cs typeface="Courier New" panose="02070309020205020404" pitchFamily="49" charset="0"/>
              </a:rPr>
            </a:br>
            <a:r>
              <a:rPr lang="en-US" altLang="en-US" sz="2200" dirty="0">
                <a:latin typeface="Courier New" panose="02070309020205020404" pitchFamily="49" charset="0"/>
                <a:cs typeface="Courier New" panose="02070309020205020404" pitchFamily="49" charset="0"/>
              </a:rPr>
              <a:t>   </a:t>
            </a:r>
            <a:r>
              <a:rPr lang="en-US" altLang="en-US" sz="2200" dirty="0" err="1">
                <a:latin typeface="Courier New" panose="02070309020205020404" pitchFamily="49" charset="0"/>
                <a:cs typeface="Courier New" panose="02070309020205020404" pitchFamily="49" charset="0"/>
              </a:rPr>
              <a:t>lucky_numbers</a:t>
            </a:r>
            <a:r>
              <a:rPr lang="en-US" altLang="en-US" sz="2200" dirty="0">
                <a:latin typeface="Courier New" panose="02070309020205020404" pitchFamily="49" charset="0"/>
                <a:cs typeface="Courier New" panose="02070309020205020404" pitchFamily="49" charset="0"/>
              </a:rPr>
              <a:t>[</a:t>
            </a:r>
            <a:r>
              <a:rPr lang="en-US" altLang="en-US" sz="2200" dirty="0" err="1">
                <a:latin typeface="Courier New" panose="02070309020205020404" pitchFamily="49" charset="0"/>
                <a:cs typeface="Courier New" panose="02070309020205020404" pitchFamily="49" charset="0"/>
              </a:rPr>
              <a:t>i</a:t>
            </a:r>
            <a:r>
              <a:rPr lang="en-US" altLang="en-US" sz="2200" dirty="0">
                <a:latin typeface="Courier New" panose="02070309020205020404" pitchFamily="49" charset="0"/>
                <a:cs typeface="Courier New" panose="02070309020205020404" pitchFamily="49" charset="0"/>
              </a:rPr>
              <a:t>] = squares[</a:t>
            </a:r>
            <a:r>
              <a:rPr lang="en-US" altLang="en-US" sz="2200" dirty="0" err="1">
                <a:latin typeface="Courier New" panose="02070309020205020404" pitchFamily="49" charset="0"/>
                <a:cs typeface="Courier New" panose="02070309020205020404" pitchFamily="49" charset="0"/>
              </a:rPr>
              <a:t>i</a:t>
            </a:r>
            <a:r>
              <a:rPr lang="en-US" altLang="en-US" sz="2200" dirty="0">
                <a:latin typeface="Courier New" panose="02070309020205020404" pitchFamily="49" charset="0"/>
                <a:cs typeface="Courier New" panose="02070309020205020404" pitchFamily="49" charset="0"/>
              </a:rPr>
              <a:t>]; </a:t>
            </a:r>
            <a:br>
              <a:rPr lang="en-US" altLang="en-US" sz="2200" dirty="0">
                <a:latin typeface="Courier New" panose="02070309020205020404" pitchFamily="49" charset="0"/>
                <a:cs typeface="Courier New" panose="02070309020205020404" pitchFamily="49" charset="0"/>
              </a:rPr>
            </a:br>
            <a:r>
              <a:rPr lang="en-US" altLang="en-US" sz="2200" dirty="0">
                <a:latin typeface="Courier New" panose="02070309020205020404" pitchFamily="49" charset="0"/>
                <a:cs typeface="Courier New" panose="02070309020205020404" pitchFamily="49" charset="0"/>
              </a:rPr>
              <a:t>}</a:t>
            </a:r>
          </a:p>
          <a:p>
            <a:pPr marL="0" indent="0">
              <a:buNone/>
            </a:pPr>
            <a:r>
              <a:rPr lang="en-US" altLang="en-US" sz="2200" dirty="0">
                <a:latin typeface="Courier New" panose="02070309020205020404" pitchFamily="49" charset="0"/>
                <a:cs typeface="Courier New" panose="02070309020205020404" pitchFamily="49" charset="0"/>
              </a:rPr>
              <a:t>			</a:t>
            </a:r>
            <a:endParaRPr lang="en-US" sz="2200" dirty="0">
              <a:latin typeface="Courier New" panose="02070309020205020404" pitchFamily="49" charset="0"/>
              <a:cs typeface="Courier New" panose="02070309020205020404" pitchFamily="49" charset="0"/>
            </a:endParaRPr>
          </a:p>
        </p:txBody>
      </p:sp>
      <p:sp>
        <p:nvSpPr>
          <p:cNvPr id="4" name="Slide Number Placeholder 3">
            <a:extLst>
              <a:ext uri="{FF2B5EF4-FFF2-40B4-BE49-F238E27FC236}">
                <a16:creationId xmlns:a16="http://schemas.microsoft.com/office/drawing/2014/main" id="{04A52A7E-7440-174F-B433-975CDA97FBCA}"/>
              </a:ext>
            </a:extLst>
          </p:cNvPr>
          <p:cNvSpPr>
            <a:spLocks noGrp="1"/>
          </p:cNvSpPr>
          <p:nvPr>
            <p:ph type="sldNum" sz="quarter" idx="12"/>
          </p:nvPr>
        </p:nvSpPr>
        <p:spPr/>
        <p:txBody>
          <a:bodyPr/>
          <a:lstStyle/>
          <a:p>
            <a:fld id="{69C66209-D6E2-6B48-AEDC-9F2AF62A252E}" type="slidenum">
              <a:rPr lang="en-US" smtClean="0"/>
              <a:t>49</a:t>
            </a:fld>
            <a:endParaRPr lang="en-US"/>
          </a:p>
        </p:txBody>
      </p:sp>
      <p:pic>
        <p:nvPicPr>
          <p:cNvPr id="6" name="Picture 5" descr="Picture showing an arrow for each element of first array being copied to each element of second array.">
            <a:extLst>
              <a:ext uri="{FF2B5EF4-FFF2-40B4-BE49-F238E27FC236}">
                <a16:creationId xmlns:a16="http://schemas.microsoft.com/office/drawing/2014/main" id="{0420C0B6-8838-FE44-9AED-611010E5CE2D}"/>
              </a:ext>
            </a:extLst>
          </p:cNvPr>
          <p:cNvPicPr>
            <a:picLocks noChangeAspect="1"/>
          </p:cNvPicPr>
          <p:nvPr/>
        </p:nvPicPr>
        <p:blipFill>
          <a:blip r:embed="rId2"/>
          <a:stretch>
            <a:fillRect/>
          </a:stretch>
        </p:blipFill>
        <p:spPr>
          <a:xfrm>
            <a:off x="6529266" y="3342840"/>
            <a:ext cx="5392658" cy="1977783"/>
          </a:xfrm>
          <a:prstGeom prst="rect">
            <a:avLst/>
          </a:prstGeom>
          <a:ln>
            <a:solidFill>
              <a:schemeClr val="tx1"/>
            </a:solidFill>
          </a:ln>
        </p:spPr>
      </p:pic>
      <p:sp>
        <p:nvSpPr>
          <p:cNvPr id="7" name="Google Shape;148;p30">
            <a:extLst>
              <a:ext uri="{FF2B5EF4-FFF2-40B4-BE49-F238E27FC236}">
                <a16:creationId xmlns:a16="http://schemas.microsoft.com/office/drawing/2014/main" id="{D53F2ABA-A876-2F49-9283-90A75D894789}"/>
              </a:ext>
            </a:extLst>
          </p:cNvPr>
          <p:cNvSpPr txBox="1"/>
          <p:nvPr/>
        </p:nvSpPr>
        <p:spPr>
          <a:xfrm>
            <a:off x="838200" y="6262679"/>
            <a:ext cx="5257800" cy="381000"/>
          </a:xfrm>
          <a:prstGeom prst="rect">
            <a:avLst/>
          </a:prstGeom>
          <a:noFill/>
          <a:ln>
            <a:noFill/>
          </a:ln>
        </p:spPr>
        <p:txBody>
          <a:bodyPr spcFirstLastPara="1" wrap="square" lIns="91425" tIns="45700" rIns="91425" bIns="45700" anchor="t" anchorCtr="0">
            <a:noAutofit/>
          </a:bodyPr>
          <a:lstStyle/>
          <a:p>
            <a:r>
              <a:rPr lang="en-US" sz="1200" i="1" dirty="0">
                <a:solidFill>
                  <a:schemeClr val="dk1"/>
                </a:solidFill>
                <a:latin typeface="Calibri"/>
                <a:ea typeface="Calibri"/>
                <a:cs typeface="Calibri"/>
                <a:sym typeface="Calibri"/>
              </a:rPr>
              <a:t>Brief C++ by </a:t>
            </a:r>
            <a:r>
              <a:rPr lang="en-US" sz="1200" dirty="0">
                <a:solidFill>
                  <a:schemeClr val="dk1"/>
                </a:solidFill>
                <a:latin typeface="Calibri"/>
                <a:ea typeface="Calibri"/>
                <a:cs typeface="Calibri"/>
                <a:sym typeface="Calibri"/>
              </a:rPr>
              <a:t>Cay </a:t>
            </a:r>
            <a:r>
              <a:rPr lang="en-US" sz="1200" dirty="0" err="1">
                <a:solidFill>
                  <a:schemeClr val="dk1"/>
                </a:solidFill>
                <a:latin typeface="Calibri"/>
                <a:ea typeface="Calibri"/>
                <a:cs typeface="Calibri"/>
                <a:sym typeface="Calibri"/>
              </a:rPr>
              <a:t>Horstmann</a:t>
            </a:r>
            <a:endParaRPr sz="1200" dirty="0">
              <a:solidFill>
                <a:schemeClr val="dk1"/>
              </a:solidFill>
              <a:latin typeface="Calibri"/>
              <a:ea typeface="Calibri"/>
              <a:cs typeface="Calibri"/>
              <a:sym typeface="Calibri"/>
            </a:endParaRPr>
          </a:p>
          <a:p>
            <a:r>
              <a:rPr lang="en-US" sz="1200" dirty="0">
                <a:solidFill>
                  <a:schemeClr val="dk1"/>
                </a:solidFill>
                <a:latin typeface="Calibri"/>
                <a:ea typeface="Calibri"/>
                <a:cs typeface="Calibri"/>
                <a:sym typeface="Calibri"/>
              </a:rPr>
              <a:t>Copyright © 2017 by John Wiley &amp; Sons. All rights reserved</a:t>
            </a:r>
            <a:endParaRPr dirty="0"/>
          </a:p>
        </p:txBody>
      </p:sp>
    </p:spTree>
    <p:extLst>
      <p:ext uri="{BB962C8B-B14F-4D97-AF65-F5344CB8AC3E}">
        <p14:creationId xmlns:p14="http://schemas.microsoft.com/office/powerpoint/2010/main" val="2737403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B7BAE-D506-3D4E-9A99-E7BF2924BF27}"/>
              </a:ext>
            </a:extLst>
          </p:cNvPr>
          <p:cNvSpPr>
            <a:spLocks noGrp="1"/>
          </p:cNvSpPr>
          <p:nvPr>
            <p:ph type="title"/>
          </p:nvPr>
        </p:nvSpPr>
        <p:spPr/>
        <p:txBody>
          <a:bodyPr/>
          <a:lstStyle/>
          <a:p>
            <a:r>
              <a:rPr lang="en-US" dirty="0">
                <a:solidFill>
                  <a:schemeClr val="tx1">
                    <a:lumMod val="85000"/>
                    <a:lumOff val="15000"/>
                  </a:schemeClr>
                </a:solidFill>
              </a:rPr>
              <a:t>Today</a:t>
            </a:r>
          </a:p>
        </p:txBody>
      </p:sp>
      <p:sp>
        <p:nvSpPr>
          <p:cNvPr id="3" name="Content Placeholder 2">
            <a:extLst>
              <a:ext uri="{FF2B5EF4-FFF2-40B4-BE49-F238E27FC236}">
                <a16:creationId xmlns:a16="http://schemas.microsoft.com/office/drawing/2014/main" id="{74C7F2BF-B49D-E548-BA07-EFD08BDEC59F}"/>
              </a:ext>
            </a:extLst>
          </p:cNvPr>
          <p:cNvSpPr>
            <a:spLocks noGrp="1"/>
          </p:cNvSpPr>
          <p:nvPr>
            <p:ph idx="1"/>
          </p:nvPr>
        </p:nvSpPr>
        <p:spPr/>
        <p:txBody>
          <a:bodyPr/>
          <a:lstStyle/>
          <a:p>
            <a:r>
              <a:rPr lang="en-US" dirty="0"/>
              <a:t>What are arrays?</a:t>
            </a:r>
          </a:p>
          <a:p>
            <a:r>
              <a:rPr lang="en-US" dirty="0"/>
              <a:t>Initializing arrays</a:t>
            </a:r>
          </a:p>
          <a:p>
            <a:r>
              <a:rPr lang="en-US" dirty="0"/>
              <a:t>Common array algorithms</a:t>
            </a:r>
          </a:p>
        </p:txBody>
      </p:sp>
      <p:sp>
        <p:nvSpPr>
          <p:cNvPr id="4" name="Slide Number Placeholder 3">
            <a:extLst>
              <a:ext uri="{FF2B5EF4-FFF2-40B4-BE49-F238E27FC236}">
                <a16:creationId xmlns:a16="http://schemas.microsoft.com/office/drawing/2014/main" id="{6FC7095F-3741-4140-84E7-36270F21A7FC}"/>
              </a:ext>
            </a:extLst>
          </p:cNvPr>
          <p:cNvSpPr>
            <a:spLocks noGrp="1"/>
          </p:cNvSpPr>
          <p:nvPr>
            <p:ph type="sldNum" sz="quarter" idx="12"/>
          </p:nvPr>
        </p:nvSpPr>
        <p:spPr/>
        <p:txBody>
          <a:bodyPr/>
          <a:lstStyle/>
          <a:p>
            <a:fld id="{69C66209-D6E2-6B48-AEDC-9F2AF62A252E}" type="slidenum">
              <a:rPr lang="en-US" smtClean="0"/>
              <a:t>5</a:t>
            </a:fld>
            <a:endParaRPr lang="en-US"/>
          </a:p>
        </p:txBody>
      </p:sp>
    </p:spTree>
    <p:extLst>
      <p:ext uri="{BB962C8B-B14F-4D97-AF65-F5344CB8AC3E}">
        <p14:creationId xmlns:p14="http://schemas.microsoft.com/office/powerpoint/2010/main" val="404495670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E3B25-E76A-2746-AF8A-7A94F27B2016}"/>
              </a:ext>
            </a:extLst>
          </p:cNvPr>
          <p:cNvSpPr>
            <a:spLocks noGrp="1"/>
          </p:cNvSpPr>
          <p:nvPr>
            <p:ph type="title"/>
          </p:nvPr>
        </p:nvSpPr>
        <p:spPr>
          <a:xfrm>
            <a:off x="838199" y="365125"/>
            <a:ext cx="10794357" cy="1325563"/>
          </a:xfrm>
        </p:spPr>
        <p:txBody>
          <a:bodyPr/>
          <a:lstStyle/>
          <a:p>
            <a:r>
              <a:rPr lang="en-US" altLang="en-US" dirty="0"/>
              <a:t>Common Algorithms – Sum and Average Value</a:t>
            </a:r>
            <a:endParaRPr lang="en-US" dirty="0"/>
          </a:p>
        </p:txBody>
      </p:sp>
      <p:sp>
        <p:nvSpPr>
          <p:cNvPr id="3" name="Content Placeholder 2">
            <a:extLst>
              <a:ext uri="{FF2B5EF4-FFF2-40B4-BE49-F238E27FC236}">
                <a16:creationId xmlns:a16="http://schemas.microsoft.com/office/drawing/2014/main" id="{B7FA3D90-AAE9-9A4D-A8A2-C1770CD669B9}"/>
              </a:ext>
            </a:extLst>
          </p:cNvPr>
          <p:cNvSpPr>
            <a:spLocks noGrp="1"/>
          </p:cNvSpPr>
          <p:nvPr>
            <p:ph idx="1"/>
          </p:nvPr>
        </p:nvSpPr>
        <p:spPr>
          <a:xfrm>
            <a:off x="838200" y="1825624"/>
            <a:ext cx="10515600" cy="4437055"/>
          </a:xfrm>
        </p:spPr>
        <p:txBody>
          <a:bodyPr>
            <a:normAutofit fontScale="85000" lnSpcReduction="20000"/>
          </a:bodyPr>
          <a:lstStyle/>
          <a:p>
            <a:pPr marL="0" indent="0">
              <a:buNone/>
            </a:pPr>
            <a:r>
              <a:rPr lang="en-US" altLang="en-US" dirty="0"/>
              <a:t>You have already seen the algorithm for computing the sum and average of a set of data. The algorithm is the same when the data is stored in an array.</a:t>
            </a:r>
          </a:p>
          <a:p>
            <a:pPr marL="0" indent="0">
              <a:buNone/>
            </a:pPr>
            <a:endParaRPr lang="en-US" altLang="en-US" dirty="0"/>
          </a:p>
          <a:p>
            <a:pPr marL="0" indent="0">
              <a:buNone/>
            </a:pPr>
            <a:r>
              <a:rPr lang="en-US" altLang="en-US" dirty="0"/>
              <a:t>	</a:t>
            </a:r>
            <a:r>
              <a:rPr lang="en-US" altLang="en-US" dirty="0">
                <a:latin typeface="Courier New" panose="02070309020205020404" pitchFamily="49" charset="0"/>
                <a:cs typeface="Courier New" panose="02070309020205020404" pitchFamily="49" charset="0"/>
              </a:rPr>
              <a:t>double total = 0;</a:t>
            </a:r>
          </a:p>
          <a:p>
            <a:pPr marL="0" indent="0">
              <a:buNone/>
            </a:pPr>
            <a:r>
              <a:rPr lang="en-US" altLang="en-US" dirty="0">
                <a:latin typeface="Courier New" panose="02070309020205020404" pitchFamily="49" charset="0"/>
                <a:cs typeface="Courier New" panose="02070309020205020404" pitchFamily="49" charset="0"/>
              </a:rPr>
              <a:t>	for (int </a:t>
            </a:r>
            <a:r>
              <a:rPr lang="en-US" altLang="en-US" dirty="0" err="1">
                <a:latin typeface="Courier New" panose="02070309020205020404" pitchFamily="49" charset="0"/>
                <a:cs typeface="Courier New" panose="02070309020205020404" pitchFamily="49" charset="0"/>
              </a:rPr>
              <a:t>i</a:t>
            </a:r>
            <a:r>
              <a:rPr lang="en-US" altLang="en-US" dirty="0">
                <a:latin typeface="Courier New" panose="02070309020205020404" pitchFamily="49" charset="0"/>
                <a:cs typeface="Courier New" panose="02070309020205020404" pitchFamily="49" charset="0"/>
              </a:rPr>
              <a:t> = 0; </a:t>
            </a:r>
            <a:r>
              <a:rPr lang="en-US" altLang="en-US" dirty="0" err="1">
                <a:latin typeface="Courier New" panose="02070309020205020404" pitchFamily="49" charset="0"/>
                <a:cs typeface="Courier New" panose="02070309020205020404" pitchFamily="49" charset="0"/>
              </a:rPr>
              <a:t>i</a:t>
            </a:r>
            <a:r>
              <a:rPr lang="en-US" altLang="en-US" dirty="0">
                <a:latin typeface="Courier New" panose="02070309020205020404" pitchFamily="49" charset="0"/>
                <a:cs typeface="Courier New" panose="02070309020205020404" pitchFamily="49" charset="0"/>
              </a:rPr>
              <a:t> &lt; </a:t>
            </a:r>
            <a:r>
              <a:rPr lang="en-US" altLang="en-US" sz="3200" dirty="0">
                <a:latin typeface="Courier New" panose="02070309020205020404" pitchFamily="49" charset="0"/>
                <a:cs typeface="Courier New" panose="02070309020205020404" pitchFamily="49" charset="0"/>
              </a:rPr>
              <a:t>size</a:t>
            </a:r>
            <a:r>
              <a:rPr lang="en-US" altLang="en-US" dirty="0">
                <a:latin typeface="Courier New" panose="02070309020205020404" pitchFamily="49" charset="0"/>
                <a:cs typeface="Courier New" panose="02070309020205020404" pitchFamily="49" charset="0"/>
              </a:rPr>
              <a:t>; </a:t>
            </a:r>
            <a:r>
              <a:rPr lang="en-US" altLang="en-US" dirty="0" err="1">
                <a:latin typeface="Courier New" panose="02070309020205020404" pitchFamily="49" charset="0"/>
                <a:cs typeface="Courier New" panose="02070309020205020404" pitchFamily="49" charset="0"/>
              </a:rPr>
              <a:t>i</a:t>
            </a:r>
            <a:r>
              <a:rPr lang="en-US" altLang="en-US" dirty="0">
                <a:latin typeface="Courier New" panose="02070309020205020404" pitchFamily="49" charset="0"/>
                <a:cs typeface="Courier New" panose="02070309020205020404" pitchFamily="49" charset="0"/>
              </a:rPr>
              <a:t>++)</a:t>
            </a:r>
          </a:p>
          <a:p>
            <a:pPr marL="0" indent="0">
              <a:buNone/>
            </a:pPr>
            <a:r>
              <a:rPr lang="en-US" altLang="en-US" dirty="0">
                <a:latin typeface="Courier New" panose="02070309020205020404" pitchFamily="49" charset="0"/>
                <a:cs typeface="Courier New" panose="02070309020205020404" pitchFamily="49" charset="0"/>
              </a:rPr>
              <a:t>	{</a:t>
            </a:r>
          </a:p>
          <a:p>
            <a:pPr marL="0" indent="0">
              <a:buNone/>
            </a:pPr>
            <a:r>
              <a:rPr lang="en-US" altLang="en-US" dirty="0">
                <a:latin typeface="Courier New" panose="02070309020205020404" pitchFamily="49" charset="0"/>
                <a:cs typeface="Courier New" panose="02070309020205020404" pitchFamily="49" charset="0"/>
              </a:rPr>
              <a:t>	   total = total + values[</a:t>
            </a:r>
            <a:r>
              <a:rPr lang="en-US" altLang="en-US" dirty="0" err="1">
                <a:latin typeface="Courier New" panose="02070309020205020404" pitchFamily="49" charset="0"/>
                <a:cs typeface="Courier New" panose="02070309020205020404" pitchFamily="49" charset="0"/>
              </a:rPr>
              <a:t>i</a:t>
            </a:r>
            <a:r>
              <a:rPr lang="en-US" altLang="en-US" dirty="0">
                <a:latin typeface="Courier New" panose="02070309020205020404" pitchFamily="49" charset="0"/>
                <a:cs typeface="Courier New" panose="02070309020205020404" pitchFamily="49" charset="0"/>
              </a:rPr>
              <a:t>];</a:t>
            </a:r>
          </a:p>
          <a:p>
            <a:pPr marL="0" indent="0">
              <a:buNone/>
            </a:pPr>
            <a:r>
              <a:rPr lang="en-US" altLang="en-US" dirty="0">
                <a:latin typeface="Courier New" panose="02070309020205020404" pitchFamily="49" charset="0"/>
                <a:cs typeface="Courier New" panose="02070309020205020404" pitchFamily="49" charset="0"/>
              </a:rPr>
              <a:t>	}</a:t>
            </a:r>
          </a:p>
          <a:p>
            <a:pPr marL="0" indent="0">
              <a:buNone/>
            </a:pPr>
            <a:endParaRPr lang="en-US" altLang="en-US" dirty="0"/>
          </a:p>
          <a:p>
            <a:pPr marL="0" indent="0">
              <a:buNone/>
            </a:pPr>
            <a:r>
              <a:rPr lang="en-US" altLang="en-US" dirty="0">
                <a:latin typeface="Arial" panose="020B0604020202020204" pitchFamily="34" charset="0"/>
              </a:rPr>
              <a:t>The average is just arithmetic:</a:t>
            </a:r>
          </a:p>
          <a:p>
            <a:pPr marL="0" indent="0">
              <a:buNone/>
            </a:pPr>
            <a:endParaRPr lang="en-US" altLang="en-US" sz="800" dirty="0">
              <a:latin typeface="StempelGaramond-Roman" charset="0"/>
            </a:endParaRPr>
          </a:p>
          <a:p>
            <a:pPr marL="0" indent="0">
              <a:buNone/>
            </a:pPr>
            <a:r>
              <a:rPr lang="en-US" altLang="en-US" dirty="0"/>
              <a:t>	</a:t>
            </a:r>
            <a:r>
              <a:rPr lang="en-US" altLang="en-US" dirty="0">
                <a:latin typeface="Courier New" panose="02070309020205020404" pitchFamily="49" charset="0"/>
                <a:cs typeface="Courier New" panose="02070309020205020404" pitchFamily="49" charset="0"/>
              </a:rPr>
              <a:t>double average = total / </a:t>
            </a:r>
            <a:r>
              <a:rPr lang="en-US" altLang="en-US" sz="3200" dirty="0">
                <a:latin typeface="Courier New" panose="02070309020205020404" pitchFamily="49" charset="0"/>
                <a:cs typeface="Courier New" panose="02070309020205020404" pitchFamily="49" charset="0"/>
              </a:rPr>
              <a:t>size</a:t>
            </a:r>
            <a:r>
              <a:rPr lang="en-US" altLang="en-US" dirty="0">
                <a:latin typeface="Courier New" panose="02070309020205020404" pitchFamily="49" charset="0"/>
                <a:cs typeface="Courier New" panose="02070309020205020404" pitchFamily="49" charset="0"/>
              </a:rPr>
              <a:t>;</a:t>
            </a:r>
          </a:p>
          <a:p>
            <a:pPr marL="0" indent="0">
              <a:buNone/>
            </a:pPr>
            <a:endParaRPr lang="en-US" dirty="0">
              <a:cs typeface="Courier New" panose="02070309020205020404" pitchFamily="49" charset="0"/>
            </a:endParaRPr>
          </a:p>
        </p:txBody>
      </p:sp>
      <p:sp>
        <p:nvSpPr>
          <p:cNvPr id="4" name="Slide Number Placeholder 3">
            <a:extLst>
              <a:ext uri="{FF2B5EF4-FFF2-40B4-BE49-F238E27FC236}">
                <a16:creationId xmlns:a16="http://schemas.microsoft.com/office/drawing/2014/main" id="{04A52A7E-7440-174F-B433-975CDA97FBCA}"/>
              </a:ext>
            </a:extLst>
          </p:cNvPr>
          <p:cNvSpPr>
            <a:spLocks noGrp="1"/>
          </p:cNvSpPr>
          <p:nvPr>
            <p:ph type="sldNum" sz="quarter" idx="12"/>
          </p:nvPr>
        </p:nvSpPr>
        <p:spPr/>
        <p:txBody>
          <a:bodyPr/>
          <a:lstStyle/>
          <a:p>
            <a:fld id="{69C66209-D6E2-6B48-AEDC-9F2AF62A252E}" type="slidenum">
              <a:rPr lang="en-US" smtClean="0"/>
              <a:t>50</a:t>
            </a:fld>
            <a:endParaRPr lang="en-US"/>
          </a:p>
        </p:txBody>
      </p:sp>
      <p:sp>
        <p:nvSpPr>
          <p:cNvPr id="6" name="Google Shape;148;p30">
            <a:extLst>
              <a:ext uri="{FF2B5EF4-FFF2-40B4-BE49-F238E27FC236}">
                <a16:creationId xmlns:a16="http://schemas.microsoft.com/office/drawing/2014/main" id="{12BDDDEF-0622-3E41-B003-8BC50FE29BE8}"/>
              </a:ext>
            </a:extLst>
          </p:cNvPr>
          <p:cNvSpPr txBox="1"/>
          <p:nvPr/>
        </p:nvSpPr>
        <p:spPr>
          <a:xfrm>
            <a:off x="838200" y="6262679"/>
            <a:ext cx="5257800" cy="381000"/>
          </a:xfrm>
          <a:prstGeom prst="rect">
            <a:avLst/>
          </a:prstGeom>
          <a:noFill/>
          <a:ln>
            <a:noFill/>
          </a:ln>
        </p:spPr>
        <p:txBody>
          <a:bodyPr spcFirstLastPara="1" wrap="square" lIns="91425" tIns="45700" rIns="91425" bIns="45700" anchor="t" anchorCtr="0">
            <a:noAutofit/>
          </a:bodyPr>
          <a:lstStyle/>
          <a:p>
            <a:r>
              <a:rPr lang="en-US" sz="1200" i="1" dirty="0">
                <a:solidFill>
                  <a:schemeClr val="dk1"/>
                </a:solidFill>
                <a:latin typeface="Calibri"/>
                <a:ea typeface="Calibri"/>
                <a:cs typeface="Calibri"/>
                <a:sym typeface="Calibri"/>
              </a:rPr>
              <a:t>Brief C++ by </a:t>
            </a:r>
            <a:r>
              <a:rPr lang="en-US" sz="1200" dirty="0">
                <a:solidFill>
                  <a:schemeClr val="dk1"/>
                </a:solidFill>
                <a:latin typeface="Calibri"/>
                <a:ea typeface="Calibri"/>
                <a:cs typeface="Calibri"/>
                <a:sym typeface="Calibri"/>
              </a:rPr>
              <a:t>Cay </a:t>
            </a:r>
            <a:r>
              <a:rPr lang="en-US" sz="1200" dirty="0" err="1">
                <a:solidFill>
                  <a:schemeClr val="dk1"/>
                </a:solidFill>
                <a:latin typeface="Calibri"/>
                <a:ea typeface="Calibri"/>
                <a:cs typeface="Calibri"/>
                <a:sym typeface="Calibri"/>
              </a:rPr>
              <a:t>Horstmann</a:t>
            </a:r>
            <a:endParaRPr sz="1200" dirty="0">
              <a:solidFill>
                <a:schemeClr val="dk1"/>
              </a:solidFill>
              <a:latin typeface="Calibri"/>
              <a:ea typeface="Calibri"/>
              <a:cs typeface="Calibri"/>
              <a:sym typeface="Calibri"/>
            </a:endParaRPr>
          </a:p>
          <a:p>
            <a:r>
              <a:rPr lang="en-US" sz="1200" dirty="0">
                <a:solidFill>
                  <a:schemeClr val="dk1"/>
                </a:solidFill>
                <a:latin typeface="Calibri"/>
                <a:ea typeface="Calibri"/>
                <a:cs typeface="Calibri"/>
                <a:sym typeface="Calibri"/>
              </a:rPr>
              <a:t>Copyright © 2017 by John Wiley &amp; Sons. All rights reserved</a:t>
            </a:r>
            <a:endParaRPr dirty="0"/>
          </a:p>
        </p:txBody>
      </p:sp>
    </p:spTree>
    <p:extLst>
      <p:ext uri="{BB962C8B-B14F-4D97-AF65-F5344CB8AC3E}">
        <p14:creationId xmlns:p14="http://schemas.microsoft.com/office/powerpoint/2010/main" val="141958186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E3B25-E76A-2746-AF8A-7A94F27B2016}"/>
              </a:ext>
            </a:extLst>
          </p:cNvPr>
          <p:cNvSpPr>
            <a:spLocks noGrp="1"/>
          </p:cNvSpPr>
          <p:nvPr>
            <p:ph type="title"/>
          </p:nvPr>
        </p:nvSpPr>
        <p:spPr/>
        <p:txBody>
          <a:bodyPr/>
          <a:lstStyle/>
          <a:p>
            <a:r>
              <a:rPr lang="en-US" altLang="en-US" dirty="0"/>
              <a:t>Common Algorithms – Maximum</a:t>
            </a:r>
            <a:endParaRPr lang="en-US" dirty="0"/>
          </a:p>
        </p:txBody>
      </p:sp>
      <p:sp>
        <p:nvSpPr>
          <p:cNvPr id="3" name="Content Placeholder 2">
            <a:extLst>
              <a:ext uri="{FF2B5EF4-FFF2-40B4-BE49-F238E27FC236}">
                <a16:creationId xmlns:a16="http://schemas.microsoft.com/office/drawing/2014/main" id="{B7FA3D90-AAE9-9A4D-A8A2-C1770CD669B9}"/>
              </a:ext>
            </a:extLst>
          </p:cNvPr>
          <p:cNvSpPr>
            <a:spLocks noGrp="1"/>
          </p:cNvSpPr>
          <p:nvPr>
            <p:ph idx="1"/>
          </p:nvPr>
        </p:nvSpPr>
        <p:spPr>
          <a:xfrm>
            <a:off x="838200" y="1825624"/>
            <a:ext cx="10515600" cy="4437055"/>
          </a:xfrm>
        </p:spPr>
        <p:txBody>
          <a:bodyPr>
            <a:normAutofit fontScale="92500" lnSpcReduction="10000"/>
          </a:bodyPr>
          <a:lstStyle/>
          <a:p>
            <a:pPr marL="0" indent="0">
              <a:buNone/>
            </a:pPr>
            <a:r>
              <a:rPr lang="en-US" altLang="en-US" dirty="0"/>
              <a:t>To compute the largest value in a vector, keep a variable that stores the largest element that you have encountered, and update it when you find a larger one.</a:t>
            </a:r>
          </a:p>
          <a:p>
            <a:pPr marL="0" indent="0">
              <a:buNone/>
            </a:pPr>
            <a:r>
              <a:rPr lang="en-US" altLang="en-US" dirty="0"/>
              <a:t>	</a:t>
            </a:r>
          </a:p>
          <a:p>
            <a:pPr marL="0" indent="0">
              <a:buNone/>
            </a:pPr>
            <a:r>
              <a:rPr lang="en-US" altLang="en-US" dirty="0">
                <a:latin typeface="Courier New" panose="02070309020205020404" pitchFamily="49" charset="0"/>
                <a:cs typeface="Courier New" panose="02070309020205020404" pitchFamily="49" charset="0"/>
              </a:rPr>
              <a:t>	double largest = values[0];</a:t>
            </a:r>
            <a:br>
              <a:rPr lang="en-US" altLang="en-US" dirty="0">
                <a:latin typeface="Courier New" panose="02070309020205020404" pitchFamily="49" charset="0"/>
                <a:cs typeface="Courier New" panose="02070309020205020404" pitchFamily="49" charset="0"/>
              </a:rPr>
            </a:br>
            <a:r>
              <a:rPr lang="en-US" altLang="en-US" dirty="0">
                <a:latin typeface="Courier New" panose="02070309020205020404" pitchFamily="49" charset="0"/>
                <a:cs typeface="Courier New" panose="02070309020205020404" pitchFamily="49" charset="0"/>
              </a:rPr>
              <a:t>	for (int </a:t>
            </a:r>
            <a:r>
              <a:rPr lang="en-US" altLang="en-US" dirty="0" err="1">
                <a:latin typeface="Courier New" panose="02070309020205020404" pitchFamily="49" charset="0"/>
                <a:cs typeface="Courier New" panose="02070309020205020404" pitchFamily="49" charset="0"/>
              </a:rPr>
              <a:t>i</a:t>
            </a:r>
            <a:r>
              <a:rPr lang="en-US" altLang="en-US" dirty="0">
                <a:latin typeface="Courier New" panose="02070309020205020404" pitchFamily="49" charset="0"/>
                <a:cs typeface="Courier New" panose="02070309020205020404" pitchFamily="49" charset="0"/>
              </a:rPr>
              <a:t> = 1; </a:t>
            </a:r>
            <a:r>
              <a:rPr lang="en-US" altLang="en-US" dirty="0" err="1">
                <a:latin typeface="Courier New" panose="02070309020205020404" pitchFamily="49" charset="0"/>
                <a:cs typeface="Courier New" panose="02070309020205020404" pitchFamily="49" charset="0"/>
              </a:rPr>
              <a:t>i</a:t>
            </a:r>
            <a:r>
              <a:rPr lang="en-US" altLang="en-US" dirty="0">
                <a:latin typeface="Courier New" panose="02070309020205020404" pitchFamily="49" charset="0"/>
                <a:cs typeface="Courier New" panose="02070309020205020404" pitchFamily="49" charset="0"/>
              </a:rPr>
              <a:t> &lt; </a:t>
            </a:r>
            <a:r>
              <a:rPr lang="en-US" altLang="en-US" sz="3200" dirty="0">
                <a:latin typeface="Courier New" panose="02070309020205020404" pitchFamily="49" charset="0"/>
                <a:cs typeface="Courier New" panose="02070309020205020404" pitchFamily="49" charset="0"/>
              </a:rPr>
              <a:t>size</a:t>
            </a:r>
            <a:r>
              <a:rPr lang="en-US" altLang="en-US" dirty="0">
                <a:latin typeface="Courier New" panose="02070309020205020404" pitchFamily="49" charset="0"/>
                <a:cs typeface="Courier New" panose="02070309020205020404" pitchFamily="49" charset="0"/>
              </a:rPr>
              <a:t>; </a:t>
            </a:r>
            <a:r>
              <a:rPr lang="en-US" altLang="en-US" dirty="0" err="1">
                <a:latin typeface="Courier New" panose="02070309020205020404" pitchFamily="49" charset="0"/>
                <a:cs typeface="Courier New" panose="02070309020205020404" pitchFamily="49" charset="0"/>
              </a:rPr>
              <a:t>i</a:t>
            </a:r>
            <a:r>
              <a:rPr lang="en-US" altLang="en-US" dirty="0">
                <a:latin typeface="Courier New" panose="02070309020205020404" pitchFamily="49" charset="0"/>
                <a:cs typeface="Courier New" panose="02070309020205020404" pitchFamily="49" charset="0"/>
              </a:rPr>
              <a:t>++)</a:t>
            </a:r>
            <a:br>
              <a:rPr lang="en-US" altLang="en-US" dirty="0">
                <a:latin typeface="Courier New" panose="02070309020205020404" pitchFamily="49" charset="0"/>
                <a:cs typeface="Courier New" panose="02070309020205020404" pitchFamily="49" charset="0"/>
              </a:rPr>
            </a:br>
            <a:r>
              <a:rPr lang="en-US" altLang="en-US" dirty="0">
                <a:latin typeface="Courier New" panose="02070309020205020404" pitchFamily="49" charset="0"/>
                <a:cs typeface="Courier New" panose="02070309020205020404" pitchFamily="49" charset="0"/>
              </a:rPr>
              <a:t>	{</a:t>
            </a:r>
            <a:br>
              <a:rPr lang="en-US" altLang="en-US" dirty="0">
                <a:latin typeface="Courier New" panose="02070309020205020404" pitchFamily="49" charset="0"/>
                <a:cs typeface="Courier New" panose="02070309020205020404" pitchFamily="49" charset="0"/>
              </a:rPr>
            </a:br>
            <a:r>
              <a:rPr lang="en-US" altLang="en-US" dirty="0">
                <a:latin typeface="Courier New" panose="02070309020205020404" pitchFamily="49" charset="0"/>
                <a:cs typeface="Courier New" panose="02070309020205020404" pitchFamily="49" charset="0"/>
              </a:rPr>
              <a:t>   		if (values[</a:t>
            </a:r>
            <a:r>
              <a:rPr lang="en-US" altLang="en-US" dirty="0" err="1">
                <a:latin typeface="Courier New" panose="02070309020205020404" pitchFamily="49" charset="0"/>
                <a:cs typeface="Courier New" panose="02070309020205020404" pitchFamily="49" charset="0"/>
              </a:rPr>
              <a:t>i</a:t>
            </a:r>
            <a:r>
              <a:rPr lang="en-US" altLang="en-US" dirty="0">
                <a:latin typeface="Courier New" panose="02070309020205020404" pitchFamily="49" charset="0"/>
                <a:cs typeface="Courier New" panose="02070309020205020404" pitchFamily="49" charset="0"/>
              </a:rPr>
              <a:t>] &gt; largest)</a:t>
            </a:r>
            <a:br>
              <a:rPr lang="en-US" altLang="en-US" dirty="0">
                <a:latin typeface="Courier New" panose="02070309020205020404" pitchFamily="49" charset="0"/>
                <a:cs typeface="Courier New" panose="02070309020205020404" pitchFamily="49" charset="0"/>
              </a:rPr>
            </a:br>
            <a:r>
              <a:rPr lang="en-US" altLang="en-US" dirty="0">
                <a:latin typeface="Courier New" panose="02070309020205020404" pitchFamily="49" charset="0"/>
                <a:cs typeface="Courier New" panose="02070309020205020404" pitchFamily="49" charset="0"/>
              </a:rPr>
              <a:t>   		{</a:t>
            </a:r>
            <a:br>
              <a:rPr lang="en-US" altLang="en-US" dirty="0">
                <a:latin typeface="Courier New" panose="02070309020205020404" pitchFamily="49" charset="0"/>
                <a:cs typeface="Courier New" panose="02070309020205020404" pitchFamily="49" charset="0"/>
              </a:rPr>
            </a:br>
            <a:r>
              <a:rPr lang="en-US" altLang="en-US" dirty="0">
                <a:latin typeface="Courier New" panose="02070309020205020404" pitchFamily="49" charset="0"/>
                <a:cs typeface="Courier New" panose="02070309020205020404" pitchFamily="49" charset="0"/>
              </a:rPr>
              <a:t>      		largest = values[</a:t>
            </a:r>
            <a:r>
              <a:rPr lang="en-US" altLang="en-US" dirty="0" err="1">
                <a:latin typeface="Courier New" panose="02070309020205020404" pitchFamily="49" charset="0"/>
                <a:cs typeface="Courier New" panose="02070309020205020404" pitchFamily="49" charset="0"/>
              </a:rPr>
              <a:t>i</a:t>
            </a:r>
            <a:r>
              <a:rPr lang="en-US" altLang="en-US" dirty="0">
                <a:latin typeface="Courier New" panose="02070309020205020404" pitchFamily="49" charset="0"/>
                <a:cs typeface="Courier New" panose="02070309020205020404" pitchFamily="49" charset="0"/>
              </a:rPr>
              <a:t>];</a:t>
            </a:r>
            <a:br>
              <a:rPr lang="en-US" altLang="en-US" dirty="0">
                <a:latin typeface="Courier New" panose="02070309020205020404" pitchFamily="49" charset="0"/>
                <a:cs typeface="Courier New" panose="02070309020205020404" pitchFamily="49" charset="0"/>
              </a:rPr>
            </a:br>
            <a:r>
              <a:rPr lang="en-US" altLang="en-US" dirty="0">
                <a:latin typeface="Courier New" panose="02070309020205020404" pitchFamily="49" charset="0"/>
                <a:cs typeface="Courier New" panose="02070309020205020404" pitchFamily="49" charset="0"/>
              </a:rPr>
              <a:t>   		}</a:t>
            </a:r>
            <a:br>
              <a:rPr lang="en-US" altLang="en-US" dirty="0">
                <a:latin typeface="Courier New" panose="02070309020205020404" pitchFamily="49" charset="0"/>
                <a:cs typeface="Courier New" panose="02070309020205020404" pitchFamily="49" charset="0"/>
              </a:rPr>
            </a:br>
            <a:r>
              <a:rPr lang="en-US" altLang="en-US" dirty="0">
                <a:latin typeface="Courier New" panose="02070309020205020404" pitchFamily="49" charset="0"/>
                <a:cs typeface="Courier New" panose="02070309020205020404" pitchFamily="49" charset="0"/>
              </a:rPr>
              <a:t>	}</a:t>
            </a:r>
          </a:p>
          <a:p>
            <a:pPr marL="0" indent="0">
              <a:buNone/>
            </a:pPr>
            <a:endParaRPr lang="en-US" dirty="0">
              <a:cs typeface="Courier New" panose="02070309020205020404" pitchFamily="49" charset="0"/>
            </a:endParaRPr>
          </a:p>
        </p:txBody>
      </p:sp>
      <p:sp>
        <p:nvSpPr>
          <p:cNvPr id="4" name="Slide Number Placeholder 3">
            <a:extLst>
              <a:ext uri="{FF2B5EF4-FFF2-40B4-BE49-F238E27FC236}">
                <a16:creationId xmlns:a16="http://schemas.microsoft.com/office/drawing/2014/main" id="{04A52A7E-7440-174F-B433-975CDA97FBCA}"/>
              </a:ext>
            </a:extLst>
          </p:cNvPr>
          <p:cNvSpPr>
            <a:spLocks noGrp="1"/>
          </p:cNvSpPr>
          <p:nvPr>
            <p:ph type="sldNum" sz="quarter" idx="12"/>
          </p:nvPr>
        </p:nvSpPr>
        <p:spPr/>
        <p:txBody>
          <a:bodyPr/>
          <a:lstStyle/>
          <a:p>
            <a:fld id="{69C66209-D6E2-6B48-AEDC-9F2AF62A252E}" type="slidenum">
              <a:rPr lang="en-US" smtClean="0"/>
              <a:t>51</a:t>
            </a:fld>
            <a:endParaRPr lang="en-US"/>
          </a:p>
        </p:txBody>
      </p:sp>
      <p:sp>
        <p:nvSpPr>
          <p:cNvPr id="6" name="Google Shape;148;p30">
            <a:extLst>
              <a:ext uri="{FF2B5EF4-FFF2-40B4-BE49-F238E27FC236}">
                <a16:creationId xmlns:a16="http://schemas.microsoft.com/office/drawing/2014/main" id="{D4D58D2D-7E78-DC4B-8100-034CBD5D95C5}"/>
              </a:ext>
            </a:extLst>
          </p:cNvPr>
          <p:cNvSpPr txBox="1"/>
          <p:nvPr/>
        </p:nvSpPr>
        <p:spPr>
          <a:xfrm>
            <a:off x="838200" y="6262679"/>
            <a:ext cx="5257800" cy="381000"/>
          </a:xfrm>
          <a:prstGeom prst="rect">
            <a:avLst/>
          </a:prstGeom>
          <a:noFill/>
          <a:ln>
            <a:noFill/>
          </a:ln>
        </p:spPr>
        <p:txBody>
          <a:bodyPr spcFirstLastPara="1" wrap="square" lIns="91425" tIns="45700" rIns="91425" bIns="45700" anchor="t" anchorCtr="0">
            <a:noAutofit/>
          </a:bodyPr>
          <a:lstStyle/>
          <a:p>
            <a:r>
              <a:rPr lang="en-US" sz="1200" i="1" dirty="0">
                <a:solidFill>
                  <a:schemeClr val="dk1"/>
                </a:solidFill>
                <a:latin typeface="Calibri"/>
                <a:ea typeface="Calibri"/>
                <a:cs typeface="Calibri"/>
                <a:sym typeface="Calibri"/>
              </a:rPr>
              <a:t>Brief C++ by </a:t>
            </a:r>
            <a:r>
              <a:rPr lang="en-US" sz="1200" dirty="0">
                <a:solidFill>
                  <a:schemeClr val="dk1"/>
                </a:solidFill>
                <a:latin typeface="Calibri"/>
                <a:ea typeface="Calibri"/>
                <a:cs typeface="Calibri"/>
                <a:sym typeface="Calibri"/>
              </a:rPr>
              <a:t>Cay </a:t>
            </a:r>
            <a:r>
              <a:rPr lang="en-US" sz="1200" dirty="0" err="1">
                <a:solidFill>
                  <a:schemeClr val="dk1"/>
                </a:solidFill>
                <a:latin typeface="Calibri"/>
                <a:ea typeface="Calibri"/>
                <a:cs typeface="Calibri"/>
                <a:sym typeface="Calibri"/>
              </a:rPr>
              <a:t>Horstmann</a:t>
            </a:r>
            <a:endParaRPr sz="1200" dirty="0">
              <a:solidFill>
                <a:schemeClr val="dk1"/>
              </a:solidFill>
              <a:latin typeface="Calibri"/>
              <a:ea typeface="Calibri"/>
              <a:cs typeface="Calibri"/>
              <a:sym typeface="Calibri"/>
            </a:endParaRPr>
          </a:p>
          <a:p>
            <a:r>
              <a:rPr lang="en-US" sz="1200" dirty="0">
                <a:solidFill>
                  <a:schemeClr val="dk1"/>
                </a:solidFill>
                <a:latin typeface="Calibri"/>
                <a:ea typeface="Calibri"/>
                <a:cs typeface="Calibri"/>
                <a:sym typeface="Calibri"/>
              </a:rPr>
              <a:t>Copyright © 2017 by John Wiley &amp; Sons. All rights reserved</a:t>
            </a:r>
            <a:endParaRPr dirty="0"/>
          </a:p>
        </p:txBody>
      </p:sp>
    </p:spTree>
    <p:extLst>
      <p:ext uri="{BB962C8B-B14F-4D97-AF65-F5344CB8AC3E}">
        <p14:creationId xmlns:p14="http://schemas.microsoft.com/office/powerpoint/2010/main" val="34964004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E3B25-E76A-2746-AF8A-7A94F27B2016}"/>
              </a:ext>
            </a:extLst>
          </p:cNvPr>
          <p:cNvSpPr>
            <a:spLocks noGrp="1"/>
          </p:cNvSpPr>
          <p:nvPr>
            <p:ph type="title"/>
          </p:nvPr>
        </p:nvSpPr>
        <p:spPr/>
        <p:txBody>
          <a:bodyPr/>
          <a:lstStyle/>
          <a:p>
            <a:r>
              <a:rPr lang="en-US" altLang="en-US" dirty="0"/>
              <a:t>Common Algorithms – Minimum</a:t>
            </a:r>
            <a:endParaRPr lang="en-US" dirty="0"/>
          </a:p>
        </p:txBody>
      </p:sp>
      <p:sp>
        <p:nvSpPr>
          <p:cNvPr id="3" name="Content Placeholder 2">
            <a:extLst>
              <a:ext uri="{FF2B5EF4-FFF2-40B4-BE49-F238E27FC236}">
                <a16:creationId xmlns:a16="http://schemas.microsoft.com/office/drawing/2014/main" id="{B7FA3D90-AAE9-9A4D-A8A2-C1770CD669B9}"/>
              </a:ext>
            </a:extLst>
          </p:cNvPr>
          <p:cNvSpPr>
            <a:spLocks noGrp="1"/>
          </p:cNvSpPr>
          <p:nvPr>
            <p:ph idx="1"/>
          </p:nvPr>
        </p:nvSpPr>
        <p:spPr>
          <a:xfrm>
            <a:off x="838200" y="1825624"/>
            <a:ext cx="10515600" cy="4437055"/>
          </a:xfrm>
        </p:spPr>
        <p:txBody>
          <a:bodyPr>
            <a:normAutofit fontScale="92500" lnSpcReduction="10000"/>
          </a:bodyPr>
          <a:lstStyle/>
          <a:p>
            <a:pPr marL="0" indent="0">
              <a:buNone/>
            </a:pPr>
            <a:r>
              <a:rPr lang="en-US" altLang="en-US" sz="3000" dirty="0"/>
              <a:t>For the minimum, we just reverse the comparison.</a:t>
            </a:r>
          </a:p>
          <a:p>
            <a:pPr marL="0" indent="0">
              <a:buNone/>
            </a:pPr>
            <a:endParaRPr lang="en-US" altLang="en-US" sz="2600" dirty="0">
              <a:latin typeface="Courier New" panose="02070309020205020404" pitchFamily="49" charset="0"/>
              <a:cs typeface="Courier New" panose="02070309020205020404" pitchFamily="49" charset="0"/>
            </a:endParaRPr>
          </a:p>
          <a:p>
            <a:pPr marL="0" indent="0">
              <a:buNone/>
            </a:pPr>
            <a:r>
              <a:rPr lang="en-US" altLang="en-US" sz="2600" dirty="0">
                <a:latin typeface="Courier New" panose="02070309020205020404" pitchFamily="49" charset="0"/>
                <a:cs typeface="Courier New" panose="02070309020205020404" pitchFamily="49" charset="0"/>
              </a:rPr>
              <a:t>	double smallest = values[0];</a:t>
            </a:r>
            <a:br>
              <a:rPr lang="en-US" altLang="en-US" sz="2600" dirty="0">
                <a:latin typeface="Courier New" panose="02070309020205020404" pitchFamily="49" charset="0"/>
                <a:cs typeface="Courier New" panose="02070309020205020404" pitchFamily="49" charset="0"/>
              </a:rPr>
            </a:br>
            <a:r>
              <a:rPr lang="en-US" altLang="en-US" sz="2600" dirty="0">
                <a:latin typeface="Courier New" panose="02070309020205020404" pitchFamily="49" charset="0"/>
                <a:cs typeface="Courier New" panose="02070309020205020404" pitchFamily="49" charset="0"/>
              </a:rPr>
              <a:t>	for (int </a:t>
            </a:r>
            <a:r>
              <a:rPr lang="en-US" altLang="en-US" sz="2600" dirty="0" err="1">
                <a:latin typeface="Courier New" panose="02070309020205020404" pitchFamily="49" charset="0"/>
                <a:cs typeface="Courier New" panose="02070309020205020404" pitchFamily="49" charset="0"/>
              </a:rPr>
              <a:t>i</a:t>
            </a:r>
            <a:r>
              <a:rPr lang="en-US" altLang="en-US" sz="2600" dirty="0">
                <a:latin typeface="Courier New" panose="02070309020205020404" pitchFamily="49" charset="0"/>
                <a:cs typeface="Courier New" panose="02070309020205020404" pitchFamily="49" charset="0"/>
              </a:rPr>
              <a:t> = 1; </a:t>
            </a:r>
            <a:r>
              <a:rPr lang="en-US" altLang="en-US" sz="2600" dirty="0" err="1">
                <a:latin typeface="Courier New" panose="02070309020205020404" pitchFamily="49" charset="0"/>
                <a:cs typeface="Courier New" panose="02070309020205020404" pitchFamily="49" charset="0"/>
              </a:rPr>
              <a:t>i</a:t>
            </a:r>
            <a:r>
              <a:rPr lang="en-US" altLang="en-US" sz="2600" dirty="0">
                <a:latin typeface="Courier New" panose="02070309020205020404" pitchFamily="49" charset="0"/>
                <a:cs typeface="Courier New" panose="02070309020205020404" pitchFamily="49" charset="0"/>
              </a:rPr>
              <a:t> &lt; size; </a:t>
            </a:r>
            <a:r>
              <a:rPr lang="en-US" altLang="en-US" sz="2600" dirty="0" err="1">
                <a:latin typeface="Courier New" panose="02070309020205020404" pitchFamily="49" charset="0"/>
                <a:cs typeface="Courier New" panose="02070309020205020404" pitchFamily="49" charset="0"/>
              </a:rPr>
              <a:t>i</a:t>
            </a:r>
            <a:r>
              <a:rPr lang="en-US" altLang="en-US" sz="2600" dirty="0">
                <a:latin typeface="Courier New" panose="02070309020205020404" pitchFamily="49" charset="0"/>
                <a:cs typeface="Courier New" panose="02070309020205020404" pitchFamily="49" charset="0"/>
              </a:rPr>
              <a:t>++)</a:t>
            </a:r>
            <a:br>
              <a:rPr lang="en-US" altLang="en-US" sz="2600" dirty="0">
                <a:latin typeface="Courier New" panose="02070309020205020404" pitchFamily="49" charset="0"/>
                <a:cs typeface="Courier New" panose="02070309020205020404" pitchFamily="49" charset="0"/>
              </a:rPr>
            </a:br>
            <a:r>
              <a:rPr lang="en-US" altLang="en-US" sz="2600" dirty="0">
                <a:latin typeface="Courier New" panose="02070309020205020404" pitchFamily="49" charset="0"/>
                <a:cs typeface="Courier New" panose="02070309020205020404" pitchFamily="49" charset="0"/>
              </a:rPr>
              <a:t>	{</a:t>
            </a:r>
            <a:br>
              <a:rPr lang="en-US" altLang="en-US" sz="2600" dirty="0">
                <a:latin typeface="Courier New" panose="02070309020205020404" pitchFamily="49" charset="0"/>
                <a:cs typeface="Courier New" panose="02070309020205020404" pitchFamily="49" charset="0"/>
              </a:rPr>
            </a:br>
            <a:r>
              <a:rPr lang="en-US" altLang="en-US" sz="2600" dirty="0">
                <a:latin typeface="Courier New" panose="02070309020205020404" pitchFamily="49" charset="0"/>
                <a:cs typeface="Courier New" panose="02070309020205020404" pitchFamily="49" charset="0"/>
              </a:rPr>
              <a:t>   		if (values[</a:t>
            </a:r>
            <a:r>
              <a:rPr lang="en-US" altLang="en-US" sz="2600" dirty="0" err="1">
                <a:latin typeface="Courier New" panose="02070309020205020404" pitchFamily="49" charset="0"/>
                <a:cs typeface="Courier New" panose="02070309020205020404" pitchFamily="49" charset="0"/>
              </a:rPr>
              <a:t>i</a:t>
            </a:r>
            <a:r>
              <a:rPr lang="en-US" altLang="en-US" sz="2600" dirty="0">
                <a:latin typeface="Courier New" panose="02070309020205020404" pitchFamily="49" charset="0"/>
                <a:cs typeface="Courier New" panose="02070309020205020404" pitchFamily="49" charset="0"/>
              </a:rPr>
              <a:t>] &lt; smallest)</a:t>
            </a:r>
            <a:br>
              <a:rPr lang="en-US" altLang="en-US" sz="2600" dirty="0">
                <a:latin typeface="Courier New" panose="02070309020205020404" pitchFamily="49" charset="0"/>
                <a:cs typeface="Courier New" panose="02070309020205020404" pitchFamily="49" charset="0"/>
              </a:rPr>
            </a:br>
            <a:r>
              <a:rPr lang="en-US" altLang="en-US" sz="2600" dirty="0">
                <a:latin typeface="Courier New" panose="02070309020205020404" pitchFamily="49" charset="0"/>
                <a:cs typeface="Courier New" panose="02070309020205020404" pitchFamily="49" charset="0"/>
              </a:rPr>
              <a:t>   		{</a:t>
            </a:r>
            <a:br>
              <a:rPr lang="en-US" altLang="en-US" sz="2600" dirty="0">
                <a:latin typeface="Courier New" panose="02070309020205020404" pitchFamily="49" charset="0"/>
                <a:cs typeface="Courier New" panose="02070309020205020404" pitchFamily="49" charset="0"/>
              </a:rPr>
            </a:br>
            <a:r>
              <a:rPr lang="en-US" altLang="en-US" sz="2600" dirty="0">
                <a:latin typeface="Courier New" panose="02070309020205020404" pitchFamily="49" charset="0"/>
                <a:cs typeface="Courier New" panose="02070309020205020404" pitchFamily="49" charset="0"/>
              </a:rPr>
              <a:t>      		smallest = values[</a:t>
            </a:r>
            <a:r>
              <a:rPr lang="en-US" altLang="en-US" sz="2600" dirty="0" err="1">
                <a:latin typeface="Courier New" panose="02070309020205020404" pitchFamily="49" charset="0"/>
                <a:cs typeface="Courier New" panose="02070309020205020404" pitchFamily="49" charset="0"/>
              </a:rPr>
              <a:t>i</a:t>
            </a:r>
            <a:r>
              <a:rPr lang="en-US" altLang="en-US" sz="2600" dirty="0">
                <a:latin typeface="Courier New" panose="02070309020205020404" pitchFamily="49" charset="0"/>
                <a:cs typeface="Courier New" panose="02070309020205020404" pitchFamily="49" charset="0"/>
              </a:rPr>
              <a:t>];</a:t>
            </a:r>
            <a:br>
              <a:rPr lang="en-US" altLang="en-US" sz="2600" dirty="0">
                <a:latin typeface="Courier New" panose="02070309020205020404" pitchFamily="49" charset="0"/>
                <a:cs typeface="Courier New" panose="02070309020205020404" pitchFamily="49" charset="0"/>
              </a:rPr>
            </a:br>
            <a:r>
              <a:rPr lang="en-US" altLang="en-US" sz="2600" dirty="0">
                <a:latin typeface="Courier New" panose="02070309020205020404" pitchFamily="49" charset="0"/>
                <a:cs typeface="Courier New" panose="02070309020205020404" pitchFamily="49" charset="0"/>
              </a:rPr>
              <a:t>   		}</a:t>
            </a:r>
            <a:br>
              <a:rPr lang="en-US" altLang="en-US" sz="2600" dirty="0">
                <a:latin typeface="Courier New" panose="02070309020205020404" pitchFamily="49" charset="0"/>
                <a:cs typeface="Courier New" panose="02070309020205020404" pitchFamily="49" charset="0"/>
              </a:rPr>
            </a:br>
            <a:r>
              <a:rPr lang="en-US" altLang="en-US" sz="2600" dirty="0">
                <a:latin typeface="Courier New" panose="02070309020205020404" pitchFamily="49" charset="0"/>
                <a:cs typeface="Courier New" panose="02070309020205020404" pitchFamily="49" charset="0"/>
              </a:rPr>
              <a:t>	}</a:t>
            </a:r>
          </a:p>
          <a:p>
            <a:endParaRPr lang="en-US" altLang="en-US" sz="2600" dirty="0">
              <a:latin typeface="Courier New" panose="02070309020205020404" pitchFamily="49" charset="0"/>
              <a:cs typeface="Courier New" panose="02070309020205020404" pitchFamily="49" charset="0"/>
            </a:endParaRPr>
          </a:p>
          <a:p>
            <a:pPr marL="0" indent="0">
              <a:buNone/>
            </a:pPr>
            <a:r>
              <a:rPr lang="en-US" altLang="en-US" sz="3000" dirty="0"/>
              <a:t>These algorithms require that the array contain at least one element.</a:t>
            </a:r>
            <a:endParaRPr lang="en-US" sz="3000" dirty="0">
              <a:cs typeface="Courier New" panose="02070309020205020404" pitchFamily="49" charset="0"/>
            </a:endParaRPr>
          </a:p>
        </p:txBody>
      </p:sp>
      <p:sp>
        <p:nvSpPr>
          <p:cNvPr id="4" name="Slide Number Placeholder 3">
            <a:extLst>
              <a:ext uri="{FF2B5EF4-FFF2-40B4-BE49-F238E27FC236}">
                <a16:creationId xmlns:a16="http://schemas.microsoft.com/office/drawing/2014/main" id="{04A52A7E-7440-174F-B433-975CDA97FBCA}"/>
              </a:ext>
            </a:extLst>
          </p:cNvPr>
          <p:cNvSpPr>
            <a:spLocks noGrp="1"/>
          </p:cNvSpPr>
          <p:nvPr>
            <p:ph type="sldNum" sz="quarter" idx="12"/>
          </p:nvPr>
        </p:nvSpPr>
        <p:spPr/>
        <p:txBody>
          <a:bodyPr/>
          <a:lstStyle/>
          <a:p>
            <a:fld id="{69C66209-D6E2-6B48-AEDC-9F2AF62A252E}" type="slidenum">
              <a:rPr lang="en-US" smtClean="0"/>
              <a:t>52</a:t>
            </a:fld>
            <a:endParaRPr lang="en-US"/>
          </a:p>
        </p:txBody>
      </p:sp>
      <p:sp>
        <p:nvSpPr>
          <p:cNvPr id="6" name="Google Shape;148;p30">
            <a:extLst>
              <a:ext uri="{FF2B5EF4-FFF2-40B4-BE49-F238E27FC236}">
                <a16:creationId xmlns:a16="http://schemas.microsoft.com/office/drawing/2014/main" id="{81D64C94-0126-9B4B-8B50-CA3165A29EF5}"/>
              </a:ext>
            </a:extLst>
          </p:cNvPr>
          <p:cNvSpPr txBox="1"/>
          <p:nvPr/>
        </p:nvSpPr>
        <p:spPr>
          <a:xfrm>
            <a:off x="838200" y="6262679"/>
            <a:ext cx="5257800" cy="381000"/>
          </a:xfrm>
          <a:prstGeom prst="rect">
            <a:avLst/>
          </a:prstGeom>
          <a:noFill/>
          <a:ln>
            <a:noFill/>
          </a:ln>
        </p:spPr>
        <p:txBody>
          <a:bodyPr spcFirstLastPara="1" wrap="square" lIns="91425" tIns="45700" rIns="91425" bIns="45700" anchor="t" anchorCtr="0">
            <a:noAutofit/>
          </a:bodyPr>
          <a:lstStyle/>
          <a:p>
            <a:r>
              <a:rPr lang="en-US" sz="1200" i="1" dirty="0">
                <a:solidFill>
                  <a:schemeClr val="dk1"/>
                </a:solidFill>
                <a:latin typeface="Calibri"/>
                <a:ea typeface="Calibri"/>
                <a:cs typeface="Calibri"/>
                <a:sym typeface="Calibri"/>
              </a:rPr>
              <a:t>Brief C++ by </a:t>
            </a:r>
            <a:r>
              <a:rPr lang="en-US" sz="1200" dirty="0">
                <a:solidFill>
                  <a:schemeClr val="dk1"/>
                </a:solidFill>
                <a:latin typeface="Calibri"/>
                <a:ea typeface="Calibri"/>
                <a:cs typeface="Calibri"/>
                <a:sym typeface="Calibri"/>
              </a:rPr>
              <a:t>Cay </a:t>
            </a:r>
            <a:r>
              <a:rPr lang="en-US" sz="1200" dirty="0" err="1">
                <a:solidFill>
                  <a:schemeClr val="dk1"/>
                </a:solidFill>
                <a:latin typeface="Calibri"/>
                <a:ea typeface="Calibri"/>
                <a:cs typeface="Calibri"/>
                <a:sym typeface="Calibri"/>
              </a:rPr>
              <a:t>Horstmann</a:t>
            </a:r>
            <a:endParaRPr sz="1200" dirty="0">
              <a:solidFill>
                <a:schemeClr val="dk1"/>
              </a:solidFill>
              <a:latin typeface="Calibri"/>
              <a:ea typeface="Calibri"/>
              <a:cs typeface="Calibri"/>
              <a:sym typeface="Calibri"/>
            </a:endParaRPr>
          </a:p>
          <a:p>
            <a:r>
              <a:rPr lang="en-US" sz="1200" dirty="0">
                <a:solidFill>
                  <a:schemeClr val="dk1"/>
                </a:solidFill>
                <a:latin typeface="Calibri"/>
                <a:ea typeface="Calibri"/>
                <a:cs typeface="Calibri"/>
                <a:sym typeface="Calibri"/>
              </a:rPr>
              <a:t>Copyright © 2017 by John Wiley &amp; Sons. All rights reserved</a:t>
            </a:r>
            <a:endParaRPr dirty="0"/>
          </a:p>
        </p:txBody>
      </p:sp>
    </p:spTree>
    <p:extLst>
      <p:ext uri="{BB962C8B-B14F-4D97-AF65-F5344CB8AC3E}">
        <p14:creationId xmlns:p14="http://schemas.microsoft.com/office/powerpoint/2010/main" val="66967979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E3B25-E76A-2746-AF8A-7A94F27B2016}"/>
              </a:ext>
            </a:extLst>
          </p:cNvPr>
          <p:cNvSpPr>
            <a:spLocks noGrp="1"/>
          </p:cNvSpPr>
          <p:nvPr>
            <p:ph type="title"/>
          </p:nvPr>
        </p:nvSpPr>
        <p:spPr/>
        <p:txBody>
          <a:bodyPr/>
          <a:lstStyle/>
          <a:p>
            <a:r>
              <a:rPr lang="en-US" altLang="en-US" dirty="0"/>
              <a:t>Common Algorithms – Linear Search</a:t>
            </a:r>
            <a:endParaRPr lang="en-US" dirty="0"/>
          </a:p>
        </p:txBody>
      </p:sp>
      <p:sp>
        <p:nvSpPr>
          <p:cNvPr id="3" name="Content Placeholder 2">
            <a:extLst>
              <a:ext uri="{FF2B5EF4-FFF2-40B4-BE49-F238E27FC236}">
                <a16:creationId xmlns:a16="http://schemas.microsoft.com/office/drawing/2014/main" id="{B7FA3D90-AAE9-9A4D-A8A2-C1770CD669B9}"/>
              </a:ext>
            </a:extLst>
          </p:cNvPr>
          <p:cNvSpPr>
            <a:spLocks noGrp="1"/>
          </p:cNvSpPr>
          <p:nvPr>
            <p:ph idx="1"/>
          </p:nvPr>
        </p:nvSpPr>
        <p:spPr>
          <a:xfrm>
            <a:off x="838200" y="1992315"/>
            <a:ext cx="10515600" cy="4437055"/>
          </a:xfrm>
        </p:spPr>
        <p:txBody>
          <a:bodyPr>
            <a:normAutofit fontScale="32500" lnSpcReduction="20000"/>
          </a:bodyPr>
          <a:lstStyle/>
          <a:p>
            <a:pPr marL="0" indent="0">
              <a:buNone/>
            </a:pPr>
            <a:r>
              <a:rPr lang="en-US" altLang="en-US" sz="6200" dirty="0">
                <a:latin typeface="Courier New" panose="02070309020205020404" pitchFamily="49" charset="0"/>
                <a:cs typeface="Courier New" panose="02070309020205020404" pitchFamily="49" charset="0"/>
              </a:rPr>
              <a:t>int pos = 0;</a:t>
            </a:r>
          </a:p>
          <a:p>
            <a:pPr marL="0" indent="0">
              <a:buNone/>
            </a:pPr>
            <a:r>
              <a:rPr lang="en-US" altLang="en-US" sz="6200" dirty="0">
                <a:latin typeface="Courier New" panose="02070309020205020404" pitchFamily="49" charset="0"/>
                <a:cs typeface="Courier New" panose="02070309020205020404" pitchFamily="49" charset="0"/>
              </a:rPr>
              <a:t>bool found = false;</a:t>
            </a:r>
          </a:p>
          <a:p>
            <a:pPr marL="0" indent="0">
              <a:buNone/>
            </a:pPr>
            <a:r>
              <a:rPr lang="en-US" altLang="en-US" sz="6200" dirty="0">
                <a:latin typeface="Courier New" panose="02070309020205020404" pitchFamily="49" charset="0"/>
                <a:cs typeface="Courier New" panose="02070309020205020404" pitchFamily="49" charset="0"/>
              </a:rPr>
              <a:t>while (pos &lt; size &amp;&amp; !found)</a:t>
            </a:r>
          </a:p>
          <a:p>
            <a:pPr marL="0" indent="0">
              <a:buNone/>
            </a:pPr>
            <a:r>
              <a:rPr lang="en-US" altLang="en-US" sz="6200" dirty="0">
                <a:latin typeface="Courier New" panose="02070309020205020404" pitchFamily="49" charset="0"/>
                <a:cs typeface="Courier New" panose="02070309020205020404" pitchFamily="49" charset="0"/>
              </a:rPr>
              <a:t>{</a:t>
            </a:r>
          </a:p>
          <a:p>
            <a:pPr marL="0" indent="0">
              <a:buNone/>
            </a:pPr>
            <a:r>
              <a:rPr lang="en-US" altLang="en-US" sz="6200" dirty="0">
                <a:latin typeface="Courier New" panose="02070309020205020404" pitchFamily="49" charset="0"/>
                <a:cs typeface="Courier New" panose="02070309020205020404" pitchFamily="49" charset="0"/>
              </a:rPr>
              <a:t>   if (values[pos] == 100) // looking for 100</a:t>
            </a:r>
          </a:p>
          <a:p>
            <a:pPr marL="0" indent="0">
              <a:buNone/>
            </a:pPr>
            <a:r>
              <a:rPr lang="en-US" altLang="en-US" sz="6200" dirty="0">
                <a:latin typeface="Courier New" panose="02070309020205020404" pitchFamily="49" charset="0"/>
                <a:cs typeface="Courier New" panose="02070309020205020404" pitchFamily="49" charset="0"/>
              </a:rPr>
              <a:t>   {</a:t>
            </a:r>
          </a:p>
          <a:p>
            <a:pPr marL="0" indent="0">
              <a:buNone/>
            </a:pPr>
            <a:r>
              <a:rPr lang="en-US" altLang="en-US" sz="6200" dirty="0">
                <a:latin typeface="Courier New" panose="02070309020205020404" pitchFamily="49" charset="0"/>
                <a:cs typeface="Courier New" panose="02070309020205020404" pitchFamily="49" charset="0"/>
              </a:rPr>
              <a:t>      found = true;</a:t>
            </a:r>
          </a:p>
          <a:p>
            <a:pPr marL="0" indent="0">
              <a:buNone/>
            </a:pPr>
            <a:r>
              <a:rPr lang="en-US" altLang="en-US" sz="6200" dirty="0">
                <a:latin typeface="Courier New" panose="02070309020205020404" pitchFamily="49" charset="0"/>
                <a:cs typeface="Courier New" panose="02070309020205020404" pitchFamily="49" charset="0"/>
              </a:rPr>
              <a:t>   }</a:t>
            </a:r>
          </a:p>
          <a:p>
            <a:pPr marL="0" indent="0">
              <a:buNone/>
            </a:pPr>
            <a:r>
              <a:rPr lang="en-US" altLang="en-US" sz="6200" dirty="0">
                <a:latin typeface="Courier New" panose="02070309020205020404" pitchFamily="49" charset="0"/>
                <a:cs typeface="Courier New" panose="02070309020205020404" pitchFamily="49" charset="0"/>
              </a:rPr>
              <a:t>   else</a:t>
            </a:r>
          </a:p>
          <a:p>
            <a:pPr marL="0" indent="0">
              <a:buNone/>
            </a:pPr>
            <a:r>
              <a:rPr lang="en-US" altLang="en-US" sz="6200" dirty="0">
                <a:latin typeface="Courier New" panose="02070309020205020404" pitchFamily="49" charset="0"/>
                <a:cs typeface="Courier New" panose="02070309020205020404" pitchFamily="49" charset="0"/>
              </a:rPr>
              <a:t>   {</a:t>
            </a:r>
          </a:p>
          <a:p>
            <a:pPr marL="0" indent="0">
              <a:buNone/>
            </a:pPr>
            <a:r>
              <a:rPr lang="en-US" altLang="en-US" sz="6200" dirty="0">
                <a:latin typeface="Courier New" panose="02070309020205020404" pitchFamily="49" charset="0"/>
                <a:cs typeface="Courier New" panose="02070309020205020404" pitchFamily="49" charset="0"/>
              </a:rPr>
              <a:t>      pos++;</a:t>
            </a:r>
          </a:p>
          <a:p>
            <a:pPr marL="0" indent="0">
              <a:buNone/>
            </a:pPr>
            <a:r>
              <a:rPr lang="en-US" altLang="en-US" sz="6200" dirty="0">
                <a:latin typeface="Courier New" panose="02070309020205020404" pitchFamily="49" charset="0"/>
                <a:cs typeface="Courier New" panose="02070309020205020404" pitchFamily="49" charset="0"/>
              </a:rPr>
              <a:t>   }</a:t>
            </a:r>
          </a:p>
          <a:p>
            <a:pPr marL="0" indent="0">
              <a:buNone/>
            </a:pPr>
            <a:r>
              <a:rPr lang="en-US" altLang="en-US" sz="6200" dirty="0">
                <a:latin typeface="Courier New" panose="02070309020205020404" pitchFamily="49" charset="0"/>
                <a:cs typeface="Courier New" panose="02070309020205020404" pitchFamily="49" charset="0"/>
              </a:rPr>
              <a:t>}</a:t>
            </a:r>
            <a:endParaRPr lang="en-US" sz="6200" dirty="0">
              <a:latin typeface="Courier New" panose="02070309020205020404" pitchFamily="49" charset="0"/>
              <a:cs typeface="Courier New" panose="02070309020205020404" pitchFamily="49" charset="0"/>
            </a:endParaRPr>
          </a:p>
        </p:txBody>
      </p:sp>
      <p:sp>
        <p:nvSpPr>
          <p:cNvPr id="4" name="Slide Number Placeholder 3">
            <a:extLst>
              <a:ext uri="{FF2B5EF4-FFF2-40B4-BE49-F238E27FC236}">
                <a16:creationId xmlns:a16="http://schemas.microsoft.com/office/drawing/2014/main" id="{04A52A7E-7440-174F-B433-975CDA97FBCA}"/>
              </a:ext>
            </a:extLst>
          </p:cNvPr>
          <p:cNvSpPr>
            <a:spLocks noGrp="1"/>
          </p:cNvSpPr>
          <p:nvPr>
            <p:ph type="sldNum" sz="quarter" idx="12"/>
          </p:nvPr>
        </p:nvSpPr>
        <p:spPr/>
        <p:txBody>
          <a:bodyPr/>
          <a:lstStyle/>
          <a:p>
            <a:fld id="{69C66209-D6E2-6B48-AEDC-9F2AF62A252E}" type="slidenum">
              <a:rPr lang="en-US" smtClean="0"/>
              <a:t>53</a:t>
            </a:fld>
            <a:endParaRPr lang="en-US"/>
          </a:p>
        </p:txBody>
      </p:sp>
      <p:sp>
        <p:nvSpPr>
          <p:cNvPr id="6" name="TextBox 5">
            <a:extLst>
              <a:ext uri="{FF2B5EF4-FFF2-40B4-BE49-F238E27FC236}">
                <a16:creationId xmlns:a16="http://schemas.microsoft.com/office/drawing/2014/main" id="{40BC338C-6EAA-544F-8C6A-9137017BE48F}"/>
              </a:ext>
            </a:extLst>
          </p:cNvPr>
          <p:cNvSpPr txBox="1"/>
          <p:nvPr/>
        </p:nvSpPr>
        <p:spPr>
          <a:xfrm>
            <a:off x="838200" y="1551792"/>
            <a:ext cx="8302401" cy="1077218"/>
          </a:xfrm>
          <a:prstGeom prst="rect">
            <a:avLst/>
          </a:prstGeom>
          <a:noFill/>
        </p:spPr>
        <p:txBody>
          <a:bodyPr wrap="none" rtlCol="0">
            <a:spAutoFit/>
          </a:bodyPr>
          <a:lstStyle/>
          <a:p>
            <a:r>
              <a:rPr lang="en-US" altLang="en-US" sz="2800" dirty="0"/>
              <a:t>Find the position of a certain value, say 100, in an array:</a:t>
            </a:r>
          </a:p>
          <a:p>
            <a:endParaRPr lang="en-US" altLang="en-US" dirty="0">
              <a:latin typeface="Arial" panose="020B0604020202020204" pitchFamily="34" charset="0"/>
            </a:endParaRPr>
          </a:p>
          <a:p>
            <a:endParaRPr lang="en-US" dirty="0"/>
          </a:p>
        </p:txBody>
      </p:sp>
      <p:sp>
        <p:nvSpPr>
          <p:cNvPr id="7" name="Google Shape;148;p30">
            <a:extLst>
              <a:ext uri="{FF2B5EF4-FFF2-40B4-BE49-F238E27FC236}">
                <a16:creationId xmlns:a16="http://schemas.microsoft.com/office/drawing/2014/main" id="{4DC15593-6B81-1046-A0BB-AE0345E43967}"/>
              </a:ext>
            </a:extLst>
          </p:cNvPr>
          <p:cNvSpPr txBox="1"/>
          <p:nvPr/>
        </p:nvSpPr>
        <p:spPr>
          <a:xfrm>
            <a:off x="838200" y="6262679"/>
            <a:ext cx="5257800" cy="381000"/>
          </a:xfrm>
          <a:prstGeom prst="rect">
            <a:avLst/>
          </a:prstGeom>
          <a:noFill/>
          <a:ln>
            <a:noFill/>
          </a:ln>
        </p:spPr>
        <p:txBody>
          <a:bodyPr spcFirstLastPara="1" wrap="square" lIns="91425" tIns="45700" rIns="91425" bIns="45700" anchor="t" anchorCtr="0">
            <a:noAutofit/>
          </a:bodyPr>
          <a:lstStyle/>
          <a:p>
            <a:r>
              <a:rPr lang="en-US" sz="1200" i="1" dirty="0">
                <a:solidFill>
                  <a:schemeClr val="dk1"/>
                </a:solidFill>
                <a:latin typeface="Calibri"/>
                <a:ea typeface="Calibri"/>
                <a:cs typeface="Calibri"/>
                <a:sym typeface="Calibri"/>
              </a:rPr>
              <a:t>Brief C++ by </a:t>
            </a:r>
            <a:r>
              <a:rPr lang="en-US" sz="1200" dirty="0">
                <a:solidFill>
                  <a:schemeClr val="dk1"/>
                </a:solidFill>
                <a:latin typeface="Calibri"/>
                <a:ea typeface="Calibri"/>
                <a:cs typeface="Calibri"/>
                <a:sym typeface="Calibri"/>
              </a:rPr>
              <a:t>Cay </a:t>
            </a:r>
            <a:r>
              <a:rPr lang="en-US" sz="1200" dirty="0" err="1">
                <a:solidFill>
                  <a:schemeClr val="dk1"/>
                </a:solidFill>
                <a:latin typeface="Calibri"/>
                <a:ea typeface="Calibri"/>
                <a:cs typeface="Calibri"/>
                <a:sym typeface="Calibri"/>
              </a:rPr>
              <a:t>Horstmann</a:t>
            </a:r>
            <a:endParaRPr sz="1200" dirty="0">
              <a:solidFill>
                <a:schemeClr val="dk1"/>
              </a:solidFill>
              <a:latin typeface="Calibri"/>
              <a:ea typeface="Calibri"/>
              <a:cs typeface="Calibri"/>
              <a:sym typeface="Calibri"/>
            </a:endParaRPr>
          </a:p>
          <a:p>
            <a:r>
              <a:rPr lang="en-US" sz="1200" dirty="0">
                <a:solidFill>
                  <a:schemeClr val="dk1"/>
                </a:solidFill>
                <a:latin typeface="Calibri"/>
                <a:ea typeface="Calibri"/>
                <a:cs typeface="Calibri"/>
                <a:sym typeface="Calibri"/>
              </a:rPr>
              <a:t>Copyright © 2017 by John Wiley &amp; Sons. All rights reserved</a:t>
            </a:r>
            <a:endParaRPr dirty="0"/>
          </a:p>
        </p:txBody>
      </p:sp>
    </p:spTree>
    <p:extLst>
      <p:ext uri="{BB962C8B-B14F-4D97-AF65-F5344CB8AC3E}">
        <p14:creationId xmlns:p14="http://schemas.microsoft.com/office/powerpoint/2010/main" val="348768090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E3B25-E76A-2746-AF8A-7A94F27B2016}"/>
              </a:ext>
            </a:extLst>
          </p:cNvPr>
          <p:cNvSpPr>
            <a:spLocks noGrp="1"/>
          </p:cNvSpPr>
          <p:nvPr>
            <p:ph type="title"/>
          </p:nvPr>
        </p:nvSpPr>
        <p:spPr/>
        <p:txBody>
          <a:bodyPr/>
          <a:lstStyle/>
          <a:p>
            <a:r>
              <a:rPr lang="en-US" altLang="en-US" dirty="0"/>
              <a:t>Common Algorithms – Swapping Elements</a:t>
            </a:r>
            <a:endParaRPr lang="en-US" dirty="0"/>
          </a:p>
        </p:txBody>
      </p:sp>
      <p:sp>
        <p:nvSpPr>
          <p:cNvPr id="3" name="Content Placeholder 2">
            <a:extLst>
              <a:ext uri="{FF2B5EF4-FFF2-40B4-BE49-F238E27FC236}">
                <a16:creationId xmlns:a16="http://schemas.microsoft.com/office/drawing/2014/main" id="{B7FA3D90-AAE9-9A4D-A8A2-C1770CD669B9}"/>
              </a:ext>
            </a:extLst>
          </p:cNvPr>
          <p:cNvSpPr>
            <a:spLocks noGrp="1"/>
          </p:cNvSpPr>
          <p:nvPr>
            <p:ph idx="1"/>
          </p:nvPr>
        </p:nvSpPr>
        <p:spPr>
          <a:xfrm>
            <a:off x="838200" y="1825624"/>
            <a:ext cx="10515600" cy="4437055"/>
          </a:xfrm>
        </p:spPr>
        <p:txBody>
          <a:bodyPr>
            <a:normAutofit fontScale="92500" lnSpcReduction="10000"/>
          </a:bodyPr>
          <a:lstStyle/>
          <a:p>
            <a:pPr marL="0" indent="0">
              <a:buNone/>
            </a:pPr>
            <a:r>
              <a:rPr lang="en-US" altLang="en-US" dirty="0"/>
              <a:t>Suppose we need to swap the values at positions </a:t>
            </a:r>
            <a:r>
              <a:rPr lang="en-US" altLang="en-US" dirty="0" err="1"/>
              <a:t>i</a:t>
            </a:r>
            <a:r>
              <a:rPr lang="en-US" altLang="en-US" dirty="0"/>
              <a:t> and j in the array. Will this work?</a:t>
            </a:r>
          </a:p>
          <a:p>
            <a:pPr marL="0" indent="0">
              <a:buNone/>
            </a:pPr>
            <a:r>
              <a:rPr lang="en-US" altLang="en-US" sz="3600" dirty="0"/>
              <a:t>			</a:t>
            </a:r>
            <a:r>
              <a:rPr lang="en-US" altLang="en-US" sz="3100" dirty="0">
                <a:latin typeface="Courier New" panose="02070309020205020404" pitchFamily="49" charset="0"/>
                <a:cs typeface="Courier New" panose="02070309020205020404" pitchFamily="49" charset="0"/>
              </a:rPr>
              <a:t>values[</a:t>
            </a:r>
            <a:r>
              <a:rPr lang="en-US" altLang="en-US" sz="3100" dirty="0" err="1">
                <a:latin typeface="Courier New" panose="02070309020205020404" pitchFamily="49" charset="0"/>
                <a:cs typeface="Courier New" panose="02070309020205020404" pitchFamily="49" charset="0"/>
              </a:rPr>
              <a:t>i</a:t>
            </a:r>
            <a:r>
              <a:rPr lang="en-US" altLang="en-US" sz="3100" dirty="0">
                <a:latin typeface="Courier New" panose="02070309020205020404" pitchFamily="49" charset="0"/>
                <a:cs typeface="Courier New" panose="02070309020205020404" pitchFamily="49" charset="0"/>
              </a:rPr>
              <a:t>] = values[j];</a:t>
            </a:r>
          </a:p>
          <a:p>
            <a:pPr marL="0" indent="0">
              <a:buNone/>
            </a:pPr>
            <a:r>
              <a:rPr lang="en-US" altLang="en-US" sz="3100" dirty="0">
                <a:latin typeface="Courier New" panose="02070309020205020404" pitchFamily="49" charset="0"/>
                <a:cs typeface="Courier New" panose="02070309020205020404" pitchFamily="49" charset="0"/>
              </a:rPr>
              <a:t>			values[j] = values[</a:t>
            </a:r>
            <a:r>
              <a:rPr lang="en-US" altLang="en-US" sz="3100" dirty="0" err="1">
                <a:latin typeface="Courier New" panose="02070309020205020404" pitchFamily="49" charset="0"/>
                <a:cs typeface="Courier New" panose="02070309020205020404" pitchFamily="49" charset="0"/>
              </a:rPr>
              <a:t>i</a:t>
            </a:r>
            <a:r>
              <a:rPr lang="en-US" altLang="en-US" sz="3100" dirty="0">
                <a:latin typeface="Courier New" panose="02070309020205020404" pitchFamily="49" charset="0"/>
                <a:cs typeface="Courier New" panose="02070309020205020404" pitchFamily="49" charset="0"/>
              </a:rPr>
              <a:t>];</a:t>
            </a:r>
          </a:p>
          <a:p>
            <a:pPr marL="0" indent="0">
              <a:buNone/>
            </a:pPr>
            <a:endParaRPr lang="en-US" altLang="en-US" sz="2400" dirty="0"/>
          </a:p>
          <a:p>
            <a:r>
              <a:rPr lang="en-US" altLang="en-US" dirty="0"/>
              <a:t>Look closely! In the first line you lost – forever! – the value at </a:t>
            </a:r>
            <a:r>
              <a:rPr lang="en-US" altLang="en-US" dirty="0" err="1"/>
              <a:t>i</a:t>
            </a:r>
            <a:r>
              <a:rPr lang="en-US" altLang="en-US" dirty="0"/>
              <a:t>, replacing it with the value at j.</a:t>
            </a:r>
          </a:p>
          <a:p>
            <a:r>
              <a:rPr lang="en-US" altLang="en-US" dirty="0"/>
              <a:t>Then what?</a:t>
            </a:r>
          </a:p>
          <a:p>
            <a:r>
              <a:rPr lang="en-US" altLang="en-US" dirty="0"/>
              <a:t>Put’ j’s value back in j in the second line?</a:t>
            </a:r>
          </a:p>
          <a:p>
            <a:r>
              <a:rPr lang="en-US" altLang="en-US" dirty="0"/>
              <a:t>We end up with 2 copies of the </a:t>
            </a:r>
            <a:r>
              <a:rPr lang="en-US" altLang="en-US" dirty="0">
                <a:cs typeface="Courier New" panose="02070309020205020404" pitchFamily="49" charset="0"/>
              </a:rPr>
              <a:t>[j] </a:t>
            </a:r>
            <a:r>
              <a:rPr lang="en-US" altLang="en-US" dirty="0"/>
              <a:t>value, and have lost the </a:t>
            </a:r>
            <a:r>
              <a:rPr lang="en-US" altLang="en-US" dirty="0">
                <a:cs typeface="Courier New" panose="02070309020205020404" pitchFamily="49" charset="0"/>
              </a:rPr>
              <a:t>[</a:t>
            </a:r>
            <a:r>
              <a:rPr lang="en-US" altLang="en-US" dirty="0" err="1">
                <a:cs typeface="Courier New" panose="02070309020205020404" pitchFamily="49" charset="0"/>
              </a:rPr>
              <a:t>i</a:t>
            </a:r>
            <a:r>
              <a:rPr lang="en-US" altLang="en-US" dirty="0">
                <a:cs typeface="Courier New" panose="02070309020205020404" pitchFamily="49" charset="0"/>
              </a:rPr>
              <a:t>]</a:t>
            </a:r>
            <a:endParaRPr lang="en-US" dirty="0">
              <a:cs typeface="Courier New" panose="02070309020205020404" pitchFamily="49" charset="0"/>
            </a:endParaRPr>
          </a:p>
        </p:txBody>
      </p:sp>
      <p:sp>
        <p:nvSpPr>
          <p:cNvPr id="4" name="Slide Number Placeholder 3">
            <a:extLst>
              <a:ext uri="{FF2B5EF4-FFF2-40B4-BE49-F238E27FC236}">
                <a16:creationId xmlns:a16="http://schemas.microsoft.com/office/drawing/2014/main" id="{04A52A7E-7440-174F-B433-975CDA97FBCA}"/>
              </a:ext>
            </a:extLst>
          </p:cNvPr>
          <p:cNvSpPr>
            <a:spLocks noGrp="1"/>
          </p:cNvSpPr>
          <p:nvPr>
            <p:ph type="sldNum" sz="quarter" idx="12"/>
          </p:nvPr>
        </p:nvSpPr>
        <p:spPr/>
        <p:txBody>
          <a:bodyPr/>
          <a:lstStyle/>
          <a:p>
            <a:fld id="{69C66209-D6E2-6B48-AEDC-9F2AF62A252E}" type="slidenum">
              <a:rPr lang="en-US" smtClean="0"/>
              <a:t>54</a:t>
            </a:fld>
            <a:endParaRPr lang="en-US"/>
          </a:p>
        </p:txBody>
      </p:sp>
      <p:sp>
        <p:nvSpPr>
          <p:cNvPr id="6" name="Google Shape;148;p30">
            <a:extLst>
              <a:ext uri="{FF2B5EF4-FFF2-40B4-BE49-F238E27FC236}">
                <a16:creationId xmlns:a16="http://schemas.microsoft.com/office/drawing/2014/main" id="{9F70BF24-4A85-4A4C-A85A-BEF845BADF51}"/>
              </a:ext>
            </a:extLst>
          </p:cNvPr>
          <p:cNvSpPr txBox="1"/>
          <p:nvPr/>
        </p:nvSpPr>
        <p:spPr>
          <a:xfrm>
            <a:off x="838200" y="6262679"/>
            <a:ext cx="5257800" cy="381000"/>
          </a:xfrm>
          <a:prstGeom prst="rect">
            <a:avLst/>
          </a:prstGeom>
          <a:noFill/>
          <a:ln>
            <a:noFill/>
          </a:ln>
        </p:spPr>
        <p:txBody>
          <a:bodyPr spcFirstLastPara="1" wrap="square" lIns="91425" tIns="45700" rIns="91425" bIns="45700" anchor="t" anchorCtr="0">
            <a:noAutofit/>
          </a:bodyPr>
          <a:lstStyle/>
          <a:p>
            <a:r>
              <a:rPr lang="en-US" sz="1200" i="1" dirty="0">
                <a:solidFill>
                  <a:schemeClr val="dk1"/>
                </a:solidFill>
                <a:latin typeface="Calibri"/>
                <a:ea typeface="Calibri"/>
                <a:cs typeface="Calibri"/>
                <a:sym typeface="Calibri"/>
              </a:rPr>
              <a:t>Brief C++ by </a:t>
            </a:r>
            <a:r>
              <a:rPr lang="en-US" sz="1200" dirty="0">
                <a:solidFill>
                  <a:schemeClr val="dk1"/>
                </a:solidFill>
                <a:latin typeface="Calibri"/>
                <a:ea typeface="Calibri"/>
                <a:cs typeface="Calibri"/>
                <a:sym typeface="Calibri"/>
              </a:rPr>
              <a:t>Cay </a:t>
            </a:r>
            <a:r>
              <a:rPr lang="en-US" sz="1200" dirty="0" err="1">
                <a:solidFill>
                  <a:schemeClr val="dk1"/>
                </a:solidFill>
                <a:latin typeface="Calibri"/>
                <a:ea typeface="Calibri"/>
                <a:cs typeface="Calibri"/>
                <a:sym typeface="Calibri"/>
              </a:rPr>
              <a:t>Horstmann</a:t>
            </a:r>
            <a:endParaRPr sz="1200" dirty="0">
              <a:solidFill>
                <a:schemeClr val="dk1"/>
              </a:solidFill>
              <a:latin typeface="Calibri"/>
              <a:ea typeface="Calibri"/>
              <a:cs typeface="Calibri"/>
              <a:sym typeface="Calibri"/>
            </a:endParaRPr>
          </a:p>
          <a:p>
            <a:r>
              <a:rPr lang="en-US" sz="1200" dirty="0">
                <a:solidFill>
                  <a:schemeClr val="dk1"/>
                </a:solidFill>
                <a:latin typeface="Calibri"/>
                <a:ea typeface="Calibri"/>
                <a:cs typeface="Calibri"/>
                <a:sym typeface="Calibri"/>
              </a:rPr>
              <a:t>Copyright © 2017 by John Wiley &amp; Sons. All rights reserved</a:t>
            </a:r>
            <a:endParaRPr dirty="0"/>
          </a:p>
        </p:txBody>
      </p:sp>
    </p:spTree>
    <p:extLst>
      <p:ext uri="{BB962C8B-B14F-4D97-AF65-F5344CB8AC3E}">
        <p14:creationId xmlns:p14="http://schemas.microsoft.com/office/powerpoint/2010/main" val="419695305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E3B25-E76A-2746-AF8A-7A94F27B2016}"/>
              </a:ext>
            </a:extLst>
          </p:cNvPr>
          <p:cNvSpPr>
            <a:spLocks noGrp="1"/>
          </p:cNvSpPr>
          <p:nvPr>
            <p:ph type="title"/>
          </p:nvPr>
        </p:nvSpPr>
        <p:spPr/>
        <p:txBody>
          <a:bodyPr/>
          <a:lstStyle/>
          <a:p>
            <a:r>
              <a:rPr lang="en-US" dirty="0"/>
              <a:t>Code for Swapping Array Elements</a:t>
            </a:r>
          </a:p>
        </p:txBody>
      </p:sp>
      <p:sp>
        <p:nvSpPr>
          <p:cNvPr id="3" name="Content Placeholder 2">
            <a:extLst>
              <a:ext uri="{FF2B5EF4-FFF2-40B4-BE49-F238E27FC236}">
                <a16:creationId xmlns:a16="http://schemas.microsoft.com/office/drawing/2014/main" id="{B7FA3D90-AAE9-9A4D-A8A2-C1770CD669B9}"/>
              </a:ext>
            </a:extLst>
          </p:cNvPr>
          <p:cNvSpPr>
            <a:spLocks noGrp="1"/>
          </p:cNvSpPr>
          <p:nvPr>
            <p:ph idx="1"/>
          </p:nvPr>
        </p:nvSpPr>
        <p:spPr>
          <a:xfrm>
            <a:off x="838200" y="1825624"/>
            <a:ext cx="10515600" cy="4437055"/>
          </a:xfrm>
        </p:spPr>
        <p:txBody>
          <a:bodyPr>
            <a:normAutofit/>
          </a:bodyPr>
          <a:lstStyle/>
          <a:p>
            <a:pPr marL="0" indent="0">
              <a:buNone/>
            </a:pPr>
            <a:r>
              <a:rPr lang="en-US" sz="2600" dirty="0">
                <a:latin typeface="Courier New" panose="02070309020205020404" pitchFamily="49" charset="0"/>
                <a:cs typeface="Courier New" panose="02070309020205020404" pitchFamily="49" charset="0"/>
              </a:rPr>
              <a:t>//save the first element in </a:t>
            </a:r>
          </a:p>
          <a:p>
            <a:pPr marL="0" indent="0">
              <a:buNone/>
            </a:pPr>
            <a:r>
              <a:rPr lang="en-US" sz="2600" dirty="0">
                <a:latin typeface="Courier New" panose="02070309020205020404" pitchFamily="49" charset="0"/>
                <a:cs typeface="Courier New" panose="02070309020205020404" pitchFamily="49" charset="0"/>
              </a:rPr>
              <a:t>//  a temporary variable</a:t>
            </a:r>
          </a:p>
          <a:p>
            <a:pPr marL="0" indent="0">
              <a:buNone/>
            </a:pPr>
            <a:r>
              <a:rPr lang="en-US" sz="2600" dirty="0">
                <a:latin typeface="Courier New" panose="02070309020205020404" pitchFamily="49" charset="0"/>
                <a:cs typeface="Courier New" panose="02070309020205020404" pitchFamily="49" charset="0"/>
              </a:rPr>
              <a:t>// before overwriting the 1</a:t>
            </a:r>
            <a:r>
              <a:rPr lang="en-US" sz="2600" baseline="30000" dirty="0">
                <a:latin typeface="Courier New" panose="02070309020205020404" pitchFamily="49" charset="0"/>
                <a:cs typeface="Courier New" panose="02070309020205020404" pitchFamily="49" charset="0"/>
              </a:rPr>
              <a:t>st</a:t>
            </a:r>
            <a:endParaRPr lang="en-US" sz="2600" dirty="0">
              <a:latin typeface="Courier New" panose="02070309020205020404" pitchFamily="49" charset="0"/>
              <a:cs typeface="Courier New" panose="02070309020205020404" pitchFamily="49" charset="0"/>
            </a:endParaRPr>
          </a:p>
          <a:p>
            <a:pPr marL="0" indent="0">
              <a:buNone/>
            </a:pPr>
            <a:endParaRPr lang="en-US" sz="2600" dirty="0">
              <a:latin typeface="Courier New" panose="02070309020205020404" pitchFamily="49" charset="0"/>
              <a:cs typeface="Courier New" panose="02070309020205020404" pitchFamily="49" charset="0"/>
            </a:endParaRPr>
          </a:p>
          <a:p>
            <a:pPr marL="0" indent="0">
              <a:buNone/>
            </a:pPr>
            <a:r>
              <a:rPr lang="en-US" sz="2600" b="1" dirty="0">
                <a:latin typeface="Courier New" panose="02070309020205020404" pitchFamily="49" charset="0"/>
                <a:cs typeface="Courier New" panose="02070309020205020404" pitchFamily="49" charset="0"/>
              </a:rPr>
              <a:t>double temp = values[</a:t>
            </a:r>
            <a:r>
              <a:rPr lang="en-US" sz="2600" b="1" dirty="0" err="1">
                <a:latin typeface="Courier New" panose="02070309020205020404" pitchFamily="49" charset="0"/>
                <a:cs typeface="Courier New" panose="02070309020205020404" pitchFamily="49" charset="0"/>
              </a:rPr>
              <a:t>i</a:t>
            </a:r>
            <a:r>
              <a:rPr lang="en-US" sz="2600" b="1" dirty="0">
                <a:latin typeface="Courier New" panose="02070309020205020404" pitchFamily="49" charset="0"/>
                <a:cs typeface="Courier New" panose="02070309020205020404" pitchFamily="49" charset="0"/>
              </a:rPr>
              <a:t>];</a:t>
            </a:r>
          </a:p>
          <a:p>
            <a:pPr marL="0" indent="0">
              <a:buNone/>
            </a:pPr>
            <a:r>
              <a:rPr lang="en-US" sz="2600" b="1" dirty="0">
                <a:latin typeface="Courier New" panose="02070309020205020404" pitchFamily="49" charset="0"/>
                <a:cs typeface="Courier New" panose="02070309020205020404" pitchFamily="49" charset="0"/>
              </a:rPr>
              <a:t>values[</a:t>
            </a:r>
            <a:r>
              <a:rPr lang="en-US" sz="2600" b="1" dirty="0" err="1">
                <a:latin typeface="Courier New" panose="02070309020205020404" pitchFamily="49" charset="0"/>
                <a:cs typeface="Courier New" panose="02070309020205020404" pitchFamily="49" charset="0"/>
              </a:rPr>
              <a:t>i</a:t>
            </a:r>
            <a:r>
              <a:rPr lang="en-US" sz="2600" b="1" dirty="0">
                <a:latin typeface="Courier New" panose="02070309020205020404" pitchFamily="49" charset="0"/>
                <a:cs typeface="Courier New" panose="02070309020205020404" pitchFamily="49" charset="0"/>
              </a:rPr>
              <a:t>] = values[j];</a:t>
            </a:r>
          </a:p>
          <a:p>
            <a:pPr marL="0" indent="0">
              <a:buNone/>
            </a:pPr>
            <a:r>
              <a:rPr lang="en-US" sz="2600" b="1" dirty="0">
                <a:latin typeface="Courier New" panose="02070309020205020404" pitchFamily="49" charset="0"/>
                <a:cs typeface="Courier New" panose="02070309020205020404" pitchFamily="49" charset="0"/>
              </a:rPr>
              <a:t>values[j] = temp;</a:t>
            </a:r>
          </a:p>
          <a:p>
            <a:pPr marL="0" indent="0">
              <a:buNone/>
            </a:pPr>
            <a:endParaRPr lang="en-US" dirty="0">
              <a:cs typeface="Courier New" panose="02070309020205020404" pitchFamily="49" charset="0"/>
            </a:endParaRPr>
          </a:p>
        </p:txBody>
      </p:sp>
      <p:sp>
        <p:nvSpPr>
          <p:cNvPr id="4" name="Slide Number Placeholder 3">
            <a:extLst>
              <a:ext uri="{FF2B5EF4-FFF2-40B4-BE49-F238E27FC236}">
                <a16:creationId xmlns:a16="http://schemas.microsoft.com/office/drawing/2014/main" id="{04A52A7E-7440-174F-B433-975CDA97FBCA}"/>
              </a:ext>
            </a:extLst>
          </p:cNvPr>
          <p:cNvSpPr>
            <a:spLocks noGrp="1"/>
          </p:cNvSpPr>
          <p:nvPr>
            <p:ph type="sldNum" sz="quarter" idx="12"/>
          </p:nvPr>
        </p:nvSpPr>
        <p:spPr/>
        <p:txBody>
          <a:bodyPr/>
          <a:lstStyle/>
          <a:p>
            <a:fld id="{69C66209-D6E2-6B48-AEDC-9F2AF62A252E}" type="slidenum">
              <a:rPr lang="en-US" smtClean="0"/>
              <a:t>55</a:t>
            </a:fld>
            <a:endParaRPr lang="en-US"/>
          </a:p>
        </p:txBody>
      </p:sp>
      <p:pic>
        <p:nvPicPr>
          <p:cNvPr id="6" name="Picture 5" descr="Text Figure 9 showing the swapping of two elements in array values[], by saving the first to a temp variable, overwriting with the 2nd, and then overwriting the 2nd with the temp value.">
            <a:extLst>
              <a:ext uri="{FF2B5EF4-FFF2-40B4-BE49-F238E27FC236}">
                <a16:creationId xmlns:a16="http://schemas.microsoft.com/office/drawing/2014/main" id="{057BEF14-07D3-044E-8E66-0D1A3ABBA30B}"/>
              </a:ext>
            </a:extLst>
          </p:cNvPr>
          <p:cNvPicPr>
            <a:picLocks noChangeAspect="1"/>
          </p:cNvPicPr>
          <p:nvPr/>
        </p:nvPicPr>
        <p:blipFill>
          <a:blip r:embed="rId2"/>
          <a:stretch>
            <a:fillRect/>
          </a:stretch>
        </p:blipFill>
        <p:spPr>
          <a:xfrm>
            <a:off x="7023233" y="1620094"/>
            <a:ext cx="4572000" cy="5229225"/>
          </a:xfrm>
          <a:prstGeom prst="rect">
            <a:avLst/>
          </a:prstGeom>
        </p:spPr>
      </p:pic>
      <p:sp>
        <p:nvSpPr>
          <p:cNvPr id="7" name="Google Shape;148;p30">
            <a:extLst>
              <a:ext uri="{FF2B5EF4-FFF2-40B4-BE49-F238E27FC236}">
                <a16:creationId xmlns:a16="http://schemas.microsoft.com/office/drawing/2014/main" id="{9DCED010-A759-E941-AC13-EF169F073EC5}"/>
              </a:ext>
            </a:extLst>
          </p:cNvPr>
          <p:cNvSpPr txBox="1"/>
          <p:nvPr/>
        </p:nvSpPr>
        <p:spPr>
          <a:xfrm>
            <a:off x="838200" y="6262679"/>
            <a:ext cx="5257800" cy="381000"/>
          </a:xfrm>
          <a:prstGeom prst="rect">
            <a:avLst/>
          </a:prstGeom>
          <a:noFill/>
          <a:ln>
            <a:noFill/>
          </a:ln>
        </p:spPr>
        <p:txBody>
          <a:bodyPr spcFirstLastPara="1" wrap="square" lIns="91425" tIns="45700" rIns="91425" bIns="45700" anchor="t" anchorCtr="0">
            <a:noAutofit/>
          </a:bodyPr>
          <a:lstStyle/>
          <a:p>
            <a:r>
              <a:rPr lang="en-US" sz="1200" i="1" dirty="0">
                <a:solidFill>
                  <a:schemeClr val="dk1"/>
                </a:solidFill>
                <a:latin typeface="Calibri"/>
                <a:ea typeface="Calibri"/>
                <a:cs typeface="Calibri"/>
                <a:sym typeface="Calibri"/>
              </a:rPr>
              <a:t>Brief C++ by </a:t>
            </a:r>
            <a:r>
              <a:rPr lang="en-US" sz="1200" dirty="0">
                <a:solidFill>
                  <a:schemeClr val="dk1"/>
                </a:solidFill>
                <a:latin typeface="Calibri"/>
                <a:ea typeface="Calibri"/>
                <a:cs typeface="Calibri"/>
                <a:sym typeface="Calibri"/>
              </a:rPr>
              <a:t>Cay </a:t>
            </a:r>
            <a:r>
              <a:rPr lang="en-US" sz="1200" dirty="0" err="1">
                <a:solidFill>
                  <a:schemeClr val="dk1"/>
                </a:solidFill>
                <a:latin typeface="Calibri"/>
                <a:ea typeface="Calibri"/>
                <a:cs typeface="Calibri"/>
                <a:sym typeface="Calibri"/>
              </a:rPr>
              <a:t>Horstmann</a:t>
            </a:r>
            <a:endParaRPr sz="1200" dirty="0">
              <a:solidFill>
                <a:schemeClr val="dk1"/>
              </a:solidFill>
              <a:latin typeface="Calibri"/>
              <a:ea typeface="Calibri"/>
              <a:cs typeface="Calibri"/>
              <a:sym typeface="Calibri"/>
            </a:endParaRPr>
          </a:p>
          <a:p>
            <a:r>
              <a:rPr lang="en-US" sz="1200" dirty="0">
                <a:solidFill>
                  <a:schemeClr val="dk1"/>
                </a:solidFill>
                <a:latin typeface="Calibri"/>
                <a:ea typeface="Calibri"/>
                <a:cs typeface="Calibri"/>
                <a:sym typeface="Calibri"/>
              </a:rPr>
              <a:t>Copyright © 2017 by John Wiley &amp; Sons. All rights reserved</a:t>
            </a:r>
            <a:endParaRPr dirty="0"/>
          </a:p>
        </p:txBody>
      </p:sp>
    </p:spTree>
    <p:extLst>
      <p:ext uri="{BB962C8B-B14F-4D97-AF65-F5344CB8AC3E}">
        <p14:creationId xmlns:p14="http://schemas.microsoft.com/office/powerpoint/2010/main" val="267743020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E3B25-E76A-2746-AF8A-7A94F27B2016}"/>
              </a:ext>
            </a:extLst>
          </p:cNvPr>
          <p:cNvSpPr>
            <a:spLocks noGrp="1"/>
          </p:cNvSpPr>
          <p:nvPr>
            <p:ph type="title"/>
          </p:nvPr>
        </p:nvSpPr>
        <p:spPr/>
        <p:txBody>
          <a:bodyPr/>
          <a:lstStyle/>
          <a:p>
            <a:r>
              <a:rPr lang="en-US" altLang="en-US" dirty="0"/>
              <a:t>Common Algorithms – Reading Input</a:t>
            </a:r>
            <a:endParaRPr lang="en-US" dirty="0"/>
          </a:p>
        </p:txBody>
      </p:sp>
      <p:sp>
        <p:nvSpPr>
          <p:cNvPr id="3" name="Content Placeholder 2">
            <a:extLst>
              <a:ext uri="{FF2B5EF4-FFF2-40B4-BE49-F238E27FC236}">
                <a16:creationId xmlns:a16="http://schemas.microsoft.com/office/drawing/2014/main" id="{B7FA3D90-AAE9-9A4D-A8A2-C1770CD669B9}"/>
              </a:ext>
            </a:extLst>
          </p:cNvPr>
          <p:cNvSpPr>
            <a:spLocks noGrp="1"/>
          </p:cNvSpPr>
          <p:nvPr>
            <p:ph idx="1"/>
          </p:nvPr>
        </p:nvSpPr>
        <p:spPr>
          <a:xfrm>
            <a:off x="838200" y="1825624"/>
            <a:ext cx="10515600" cy="4437055"/>
          </a:xfrm>
        </p:spPr>
        <p:txBody>
          <a:bodyPr>
            <a:normAutofit/>
          </a:bodyPr>
          <a:lstStyle/>
          <a:p>
            <a:r>
              <a:rPr lang="en-US" altLang="en-US" dirty="0">
                <a:latin typeface="Arial" panose="020B0604020202020204" pitchFamily="34" charset="0"/>
              </a:rPr>
              <a:t>If the know how many input values the user will supply, you can store them directly into the array:</a:t>
            </a:r>
          </a:p>
          <a:p>
            <a:endParaRPr lang="en-US" altLang="en-US" dirty="0">
              <a:latin typeface="Arial" panose="020B0604020202020204" pitchFamily="34" charset="0"/>
            </a:endParaRPr>
          </a:p>
          <a:p>
            <a:endParaRPr lang="en-US" altLang="en-US" sz="600" dirty="0">
              <a:latin typeface="Arial" panose="020B0604020202020204" pitchFamily="34" charset="0"/>
            </a:endParaRPr>
          </a:p>
          <a:p>
            <a:pPr marL="0" indent="0">
              <a:buNone/>
            </a:pPr>
            <a:r>
              <a:rPr lang="en-US" altLang="en-US" dirty="0"/>
              <a:t>	</a:t>
            </a:r>
            <a:r>
              <a:rPr lang="en-US" altLang="en-US" sz="2600" dirty="0">
                <a:latin typeface="Courier New" panose="02070309020205020404" pitchFamily="49" charset="0"/>
                <a:cs typeface="Courier New" panose="02070309020205020404" pitchFamily="49" charset="0"/>
              </a:rPr>
              <a:t>double values[NUMBER_OF_INPUTS];</a:t>
            </a:r>
          </a:p>
          <a:p>
            <a:pPr marL="0" indent="0">
              <a:buNone/>
            </a:pPr>
            <a:r>
              <a:rPr lang="en-US" altLang="en-US" sz="2600" dirty="0">
                <a:latin typeface="Courier New" panose="02070309020205020404" pitchFamily="49" charset="0"/>
                <a:cs typeface="Courier New" panose="02070309020205020404" pitchFamily="49" charset="0"/>
              </a:rPr>
              <a:t>	for (</a:t>
            </a:r>
            <a:r>
              <a:rPr lang="en-US" altLang="en-US" sz="2600" dirty="0" err="1">
                <a:latin typeface="Courier New" panose="02070309020205020404" pitchFamily="49" charset="0"/>
                <a:cs typeface="Courier New" panose="02070309020205020404" pitchFamily="49" charset="0"/>
              </a:rPr>
              <a:t>i</a:t>
            </a:r>
            <a:r>
              <a:rPr lang="en-US" altLang="en-US" sz="2600" dirty="0">
                <a:latin typeface="Courier New" panose="02070309020205020404" pitchFamily="49" charset="0"/>
                <a:cs typeface="Courier New" panose="02070309020205020404" pitchFamily="49" charset="0"/>
              </a:rPr>
              <a:t> = 0; </a:t>
            </a:r>
            <a:r>
              <a:rPr lang="en-US" altLang="en-US" sz="2600" dirty="0" err="1">
                <a:latin typeface="Courier New" panose="02070309020205020404" pitchFamily="49" charset="0"/>
                <a:cs typeface="Courier New" panose="02070309020205020404" pitchFamily="49" charset="0"/>
              </a:rPr>
              <a:t>i</a:t>
            </a:r>
            <a:r>
              <a:rPr lang="en-US" altLang="en-US" sz="2600" dirty="0">
                <a:latin typeface="Courier New" panose="02070309020205020404" pitchFamily="49" charset="0"/>
                <a:cs typeface="Courier New" panose="02070309020205020404" pitchFamily="49" charset="0"/>
              </a:rPr>
              <a:t> &lt; NUMBER_OF_INPUTS; </a:t>
            </a:r>
            <a:r>
              <a:rPr lang="en-US" altLang="en-US" sz="2600" dirty="0" err="1">
                <a:latin typeface="Courier New" panose="02070309020205020404" pitchFamily="49" charset="0"/>
                <a:cs typeface="Courier New" panose="02070309020205020404" pitchFamily="49" charset="0"/>
              </a:rPr>
              <a:t>i</a:t>
            </a:r>
            <a:r>
              <a:rPr lang="en-US" altLang="en-US" sz="2600" dirty="0">
                <a:latin typeface="Courier New" panose="02070309020205020404" pitchFamily="49" charset="0"/>
                <a:cs typeface="Courier New" panose="02070309020205020404" pitchFamily="49" charset="0"/>
              </a:rPr>
              <a:t>++)</a:t>
            </a:r>
          </a:p>
          <a:p>
            <a:pPr marL="0" indent="0">
              <a:buNone/>
            </a:pPr>
            <a:r>
              <a:rPr lang="en-US" altLang="en-US" sz="2600" dirty="0">
                <a:latin typeface="Courier New" panose="02070309020205020404" pitchFamily="49" charset="0"/>
                <a:cs typeface="Courier New" panose="02070309020205020404" pitchFamily="49" charset="0"/>
              </a:rPr>
              <a:t>	{</a:t>
            </a:r>
          </a:p>
          <a:p>
            <a:pPr marL="0" indent="0">
              <a:buNone/>
            </a:pPr>
            <a:r>
              <a:rPr lang="en-US" altLang="en-US" sz="2600" dirty="0">
                <a:latin typeface="Courier New" panose="02070309020205020404" pitchFamily="49" charset="0"/>
                <a:cs typeface="Courier New" panose="02070309020205020404" pitchFamily="49" charset="0"/>
              </a:rPr>
              <a:t>		</a:t>
            </a:r>
            <a:r>
              <a:rPr lang="en-US" altLang="en-US" sz="2600" dirty="0" err="1">
                <a:latin typeface="Courier New" panose="02070309020205020404" pitchFamily="49" charset="0"/>
                <a:cs typeface="Courier New" panose="02070309020205020404" pitchFamily="49" charset="0"/>
              </a:rPr>
              <a:t>cin</a:t>
            </a:r>
            <a:r>
              <a:rPr lang="en-US" altLang="en-US" sz="2600" dirty="0">
                <a:latin typeface="Courier New" panose="02070309020205020404" pitchFamily="49" charset="0"/>
                <a:cs typeface="Courier New" panose="02070309020205020404" pitchFamily="49" charset="0"/>
              </a:rPr>
              <a:t> &gt;&gt; values[</a:t>
            </a:r>
            <a:r>
              <a:rPr lang="en-US" altLang="en-US" sz="2600" dirty="0" err="1">
                <a:latin typeface="Courier New" panose="02070309020205020404" pitchFamily="49" charset="0"/>
                <a:cs typeface="Courier New" panose="02070309020205020404" pitchFamily="49" charset="0"/>
              </a:rPr>
              <a:t>i</a:t>
            </a:r>
            <a:r>
              <a:rPr lang="en-US" altLang="en-US" sz="2600" dirty="0">
                <a:latin typeface="Courier New" panose="02070309020205020404" pitchFamily="49" charset="0"/>
                <a:cs typeface="Courier New" panose="02070309020205020404" pitchFamily="49" charset="0"/>
              </a:rPr>
              <a:t>];</a:t>
            </a:r>
          </a:p>
          <a:p>
            <a:pPr marL="0" indent="0">
              <a:buNone/>
            </a:pPr>
            <a:r>
              <a:rPr lang="en-US" altLang="en-US" sz="2600" dirty="0">
                <a:latin typeface="Courier New" panose="02070309020205020404" pitchFamily="49" charset="0"/>
                <a:cs typeface="Courier New" panose="02070309020205020404" pitchFamily="49" charset="0"/>
              </a:rPr>
              <a:t>	}</a:t>
            </a:r>
          </a:p>
          <a:p>
            <a:pPr marL="0" indent="0">
              <a:buNone/>
            </a:pPr>
            <a:endParaRPr lang="en-US" dirty="0">
              <a:cs typeface="Courier New" panose="02070309020205020404" pitchFamily="49" charset="0"/>
            </a:endParaRPr>
          </a:p>
        </p:txBody>
      </p:sp>
      <p:sp>
        <p:nvSpPr>
          <p:cNvPr id="4" name="Slide Number Placeholder 3">
            <a:extLst>
              <a:ext uri="{FF2B5EF4-FFF2-40B4-BE49-F238E27FC236}">
                <a16:creationId xmlns:a16="http://schemas.microsoft.com/office/drawing/2014/main" id="{04A52A7E-7440-174F-B433-975CDA97FBCA}"/>
              </a:ext>
            </a:extLst>
          </p:cNvPr>
          <p:cNvSpPr>
            <a:spLocks noGrp="1"/>
          </p:cNvSpPr>
          <p:nvPr>
            <p:ph type="sldNum" sz="quarter" idx="12"/>
          </p:nvPr>
        </p:nvSpPr>
        <p:spPr/>
        <p:txBody>
          <a:bodyPr/>
          <a:lstStyle/>
          <a:p>
            <a:fld id="{69C66209-D6E2-6B48-AEDC-9F2AF62A252E}" type="slidenum">
              <a:rPr lang="en-US" smtClean="0"/>
              <a:t>56</a:t>
            </a:fld>
            <a:endParaRPr lang="en-US"/>
          </a:p>
        </p:txBody>
      </p:sp>
      <p:sp>
        <p:nvSpPr>
          <p:cNvPr id="6" name="Google Shape;148;p30">
            <a:extLst>
              <a:ext uri="{FF2B5EF4-FFF2-40B4-BE49-F238E27FC236}">
                <a16:creationId xmlns:a16="http://schemas.microsoft.com/office/drawing/2014/main" id="{EA579B85-515B-2A49-A6CA-F42EE9E13495}"/>
              </a:ext>
            </a:extLst>
          </p:cNvPr>
          <p:cNvSpPr txBox="1"/>
          <p:nvPr/>
        </p:nvSpPr>
        <p:spPr>
          <a:xfrm>
            <a:off x="838200" y="6262679"/>
            <a:ext cx="5257800" cy="381000"/>
          </a:xfrm>
          <a:prstGeom prst="rect">
            <a:avLst/>
          </a:prstGeom>
          <a:noFill/>
          <a:ln>
            <a:noFill/>
          </a:ln>
        </p:spPr>
        <p:txBody>
          <a:bodyPr spcFirstLastPara="1" wrap="square" lIns="91425" tIns="45700" rIns="91425" bIns="45700" anchor="t" anchorCtr="0">
            <a:noAutofit/>
          </a:bodyPr>
          <a:lstStyle/>
          <a:p>
            <a:r>
              <a:rPr lang="en-US" sz="1200" i="1" dirty="0">
                <a:solidFill>
                  <a:schemeClr val="dk1"/>
                </a:solidFill>
                <a:latin typeface="Calibri"/>
                <a:ea typeface="Calibri"/>
                <a:cs typeface="Calibri"/>
                <a:sym typeface="Calibri"/>
              </a:rPr>
              <a:t>Brief C++ by </a:t>
            </a:r>
            <a:r>
              <a:rPr lang="en-US" sz="1200" dirty="0">
                <a:solidFill>
                  <a:schemeClr val="dk1"/>
                </a:solidFill>
                <a:latin typeface="Calibri"/>
                <a:ea typeface="Calibri"/>
                <a:cs typeface="Calibri"/>
                <a:sym typeface="Calibri"/>
              </a:rPr>
              <a:t>Cay </a:t>
            </a:r>
            <a:r>
              <a:rPr lang="en-US" sz="1200" dirty="0" err="1">
                <a:solidFill>
                  <a:schemeClr val="dk1"/>
                </a:solidFill>
                <a:latin typeface="Calibri"/>
                <a:ea typeface="Calibri"/>
                <a:cs typeface="Calibri"/>
                <a:sym typeface="Calibri"/>
              </a:rPr>
              <a:t>Horstmann</a:t>
            </a:r>
            <a:endParaRPr sz="1200" dirty="0">
              <a:solidFill>
                <a:schemeClr val="dk1"/>
              </a:solidFill>
              <a:latin typeface="Calibri"/>
              <a:ea typeface="Calibri"/>
              <a:cs typeface="Calibri"/>
              <a:sym typeface="Calibri"/>
            </a:endParaRPr>
          </a:p>
          <a:p>
            <a:r>
              <a:rPr lang="en-US" sz="1200" dirty="0">
                <a:solidFill>
                  <a:schemeClr val="dk1"/>
                </a:solidFill>
                <a:latin typeface="Calibri"/>
                <a:ea typeface="Calibri"/>
                <a:cs typeface="Calibri"/>
                <a:sym typeface="Calibri"/>
              </a:rPr>
              <a:t>Copyright © 2017 by John Wiley &amp; Sons. All rights reserved</a:t>
            </a:r>
            <a:endParaRPr dirty="0"/>
          </a:p>
        </p:txBody>
      </p:sp>
    </p:spTree>
    <p:extLst>
      <p:ext uri="{BB962C8B-B14F-4D97-AF65-F5344CB8AC3E}">
        <p14:creationId xmlns:p14="http://schemas.microsoft.com/office/powerpoint/2010/main" val="347561599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E3B25-E76A-2746-AF8A-7A94F27B2016}"/>
              </a:ext>
            </a:extLst>
          </p:cNvPr>
          <p:cNvSpPr>
            <a:spLocks noGrp="1"/>
          </p:cNvSpPr>
          <p:nvPr>
            <p:ph type="title"/>
          </p:nvPr>
        </p:nvSpPr>
        <p:spPr/>
        <p:txBody>
          <a:bodyPr/>
          <a:lstStyle/>
          <a:p>
            <a:r>
              <a:rPr lang="en-US" altLang="en-US" dirty="0"/>
              <a:t>Common Algorithms – Reading Unknown # of Inputs</a:t>
            </a:r>
            <a:endParaRPr lang="en-US" dirty="0"/>
          </a:p>
        </p:txBody>
      </p:sp>
      <p:sp>
        <p:nvSpPr>
          <p:cNvPr id="3" name="Content Placeholder 2">
            <a:extLst>
              <a:ext uri="{FF2B5EF4-FFF2-40B4-BE49-F238E27FC236}">
                <a16:creationId xmlns:a16="http://schemas.microsoft.com/office/drawing/2014/main" id="{B7FA3D90-AAE9-9A4D-A8A2-C1770CD669B9}"/>
              </a:ext>
            </a:extLst>
          </p:cNvPr>
          <p:cNvSpPr>
            <a:spLocks noGrp="1"/>
          </p:cNvSpPr>
          <p:nvPr>
            <p:ph idx="1"/>
          </p:nvPr>
        </p:nvSpPr>
        <p:spPr>
          <a:xfrm>
            <a:off x="838200" y="1825624"/>
            <a:ext cx="10515600" cy="4437055"/>
          </a:xfrm>
        </p:spPr>
        <p:txBody>
          <a:bodyPr>
            <a:normAutofit fontScale="47500" lnSpcReduction="20000"/>
          </a:bodyPr>
          <a:lstStyle/>
          <a:p>
            <a:pPr marL="0" indent="0">
              <a:buNone/>
            </a:pPr>
            <a:r>
              <a:rPr lang="en-US" altLang="en-US" sz="3800" dirty="0"/>
              <a:t>When there will be an arbitrary number of inputs, things get more complicated. But not hopeless. Add values to the end of the array until all inputs have been made. Again, the </a:t>
            </a:r>
            <a:r>
              <a:rPr lang="en-US" altLang="en-US" sz="3800" dirty="0" err="1"/>
              <a:t>current_size</a:t>
            </a:r>
            <a:r>
              <a:rPr lang="en-US" altLang="en-US" sz="3800" dirty="0"/>
              <a:t> variable will have the number of inputs.</a:t>
            </a:r>
          </a:p>
          <a:p>
            <a:pPr marL="0" indent="0">
              <a:buNone/>
            </a:pPr>
            <a:r>
              <a:rPr lang="en-US" altLang="en-US" sz="2400" dirty="0">
                <a:latin typeface="Courier New" panose="02070309020205020404" pitchFamily="49" charset="0"/>
                <a:cs typeface="Courier New" panose="02070309020205020404" pitchFamily="49" charset="0"/>
              </a:rPr>
              <a:t>	</a:t>
            </a:r>
            <a:r>
              <a:rPr lang="en-US" altLang="en-US" sz="3500" dirty="0">
                <a:latin typeface="Courier New" panose="02070309020205020404" pitchFamily="49" charset="0"/>
                <a:cs typeface="Courier New" panose="02070309020205020404" pitchFamily="49" charset="0"/>
              </a:rPr>
              <a:t>double values[CAPACITY];</a:t>
            </a:r>
          </a:p>
          <a:p>
            <a:pPr marL="0" indent="0">
              <a:buNone/>
            </a:pPr>
            <a:r>
              <a:rPr lang="en-US" altLang="en-US" sz="3500" dirty="0">
                <a:latin typeface="Courier New" panose="02070309020205020404" pitchFamily="49" charset="0"/>
                <a:cs typeface="Courier New" panose="02070309020205020404" pitchFamily="49" charset="0"/>
              </a:rPr>
              <a:t>	int </a:t>
            </a:r>
            <a:r>
              <a:rPr lang="en-US" altLang="en-US" sz="3500" dirty="0" err="1">
                <a:latin typeface="Courier New" panose="02070309020205020404" pitchFamily="49" charset="0"/>
                <a:cs typeface="Courier New" panose="02070309020205020404" pitchFamily="49" charset="0"/>
              </a:rPr>
              <a:t>current_size</a:t>
            </a:r>
            <a:r>
              <a:rPr lang="en-US" altLang="en-US" sz="3500" dirty="0">
                <a:latin typeface="Courier New" panose="02070309020205020404" pitchFamily="49" charset="0"/>
                <a:cs typeface="Courier New" panose="02070309020205020404" pitchFamily="49" charset="0"/>
              </a:rPr>
              <a:t> = 0;</a:t>
            </a:r>
          </a:p>
          <a:p>
            <a:pPr marL="0" indent="0">
              <a:buNone/>
            </a:pPr>
            <a:r>
              <a:rPr lang="en-US" altLang="en-US" sz="3500" dirty="0">
                <a:latin typeface="Courier New" panose="02070309020205020404" pitchFamily="49" charset="0"/>
                <a:cs typeface="Courier New" panose="02070309020205020404" pitchFamily="49" charset="0"/>
              </a:rPr>
              <a:t>	double input;</a:t>
            </a:r>
          </a:p>
          <a:p>
            <a:pPr marL="0" indent="0">
              <a:buNone/>
            </a:pPr>
            <a:r>
              <a:rPr lang="en-US" altLang="en-US" sz="3500" dirty="0">
                <a:latin typeface="Courier New" panose="02070309020205020404" pitchFamily="49" charset="0"/>
                <a:cs typeface="Courier New" panose="02070309020205020404" pitchFamily="49" charset="0"/>
              </a:rPr>
              <a:t>	while (</a:t>
            </a:r>
            <a:r>
              <a:rPr lang="en-US" altLang="en-US" sz="3500" dirty="0" err="1">
                <a:latin typeface="Courier New" panose="02070309020205020404" pitchFamily="49" charset="0"/>
                <a:cs typeface="Courier New" panose="02070309020205020404" pitchFamily="49" charset="0"/>
              </a:rPr>
              <a:t>cin</a:t>
            </a:r>
            <a:r>
              <a:rPr lang="en-US" altLang="en-US" sz="3500" dirty="0">
                <a:latin typeface="Courier New" panose="02070309020205020404" pitchFamily="49" charset="0"/>
                <a:cs typeface="Courier New" panose="02070309020205020404" pitchFamily="49" charset="0"/>
              </a:rPr>
              <a:t> &gt;&gt; input) //</a:t>
            </a:r>
            <a:r>
              <a:rPr lang="en-US" altLang="en-US" sz="3500" dirty="0" err="1">
                <a:latin typeface="Courier New" panose="02070309020205020404" pitchFamily="49" charset="0"/>
                <a:cs typeface="Courier New" panose="02070309020205020404" pitchFamily="49" charset="0"/>
              </a:rPr>
              <a:t>cin</a:t>
            </a:r>
            <a:r>
              <a:rPr lang="en-US" altLang="en-US" sz="3500" dirty="0">
                <a:latin typeface="Courier New" panose="02070309020205020404" pitchFamily="49" charset="0"/>
                <a:cs typeface="Courier New" panose="02070309020205020404" pitchFamily="49" charset="0"/>
              </a:rPr>
              <a:t> returns true until</a:t>
            </a:r>
          </a:p>
          <a:p>
            <a:pPr marL="0" indent="0">
              <a:buNone/>
            </a:pPr>
            <a:r>
              <a:rPr lang="en-US" altLang="en-US" sz="3500" dirty="0">
                <a:latin typeface="Courier New" panose="02070309020205020404" pitchFamily="49" charset="0"/>
                <a:cs typeface="Courier New" panose="02070309020205020404" pitchFamily="49" charset="0"/>
              </a:rPr>
              <a:t>         // invalid (non-numeric) char encountered</a:t>
            </a:r>
          </a:p>
          <a:p>
            <a:pPr marL="0" indent="0">
              <a:buNone/>
            </a:pPr>
            <a:r>
              <a:rPr lang="en-US" altLang="en-US" sz="3500" dirty="0">
                <a:latin typeface="Courier New" panose="02070309020205020404" pitchFamily="49" charset="0"/>
                <a:cs typeface="Courier New" panose="02070309020205020404" pitchFamily="49" charset="0"/>
              </a:rPr>
              <a:t>	{</a:t>
            </a:r>
          </a:p>
          <a:p>
            <a:pPr marL="0" indent="0">
              <a:buNone/>
            </a:pPr>
            <a:r>
              <a:rPr lang="en-US" altLang="en-US" sz="3500" dirty="0">
                <a:latin typeface="Courier New" panose="02070309020205020404" pitchFamily="49" charset="0"/>
                <a:cs typeface="Courier New" panose="02070309020205020404" pitchFamily="49" charset="0"/>
              </a:rPr>
              <a:t>		if (</a:t>
            </a:r>
            <a:r>
              <a:rPr lang="en-US" altLang="en-US" sz="3500" dirty="0" err="1">
                <a:latin typeface="Courier New" panose="02070309020205020404" pitchFamily="49" charset="0"/>
                <a:cs typeface="Courier New" panose="02070309020205020404" pitchFamily="49" charset="0"/>
              </a:rPr>
              <a:t>current_size</a:t>
            </a:r>
            <a:r>
              <a:rPr lang="en-US" altLang="en-US" sz="3500" dirty="0">
                <a:latin typeface="Courier New" panose="02070309020205020404" pitchFamily="49" charset="0"/>
                <a:cs typeface="Courier New" panose="02070309020205020404" pitchFamily="49" charset="0"/>
              </a:rPr>
              <a:t> &lt; CAPACITY)</a:t>
            </a:r>
          </a:p>
          <a:p>
            <a:pPr marL="0" indent="0">
              <a:buNone/>
            </a:pPr>
            <a:r>
              <a:rPr lang="en-US" altLang="en-US" sz="3500" dirty="0">
                <a:latin typeface="Courier New" panose="02070309020205020404" pitchFamily="49" charset="0"/>
                <a:cs typeface="Courier New" panose="02070309020205020404" pitchFamily="49" charset="0"/>
              </a:rPr>
              <a:t>		{</a:t>
            </a:r>
          </a:p>
          <a:p>
            <a:pPr marL="0" indent="0">
              <a:buNone/>
            </a:pPr>
            <a:r>
              <a:rPr lang="en-US" altLang="en-US" sz="3500" dirty="0">
                <a:latin typeface="Courier New" panose="02070309020205020404" pitchFamily="49" charset="0"/>
                <a:cs typeface="Courier New" panose="02070309020205020404" pitchFamily="49" charset="0"/>
              </a:rPr>
              <a:t>		   values[</a:t>
            </a:r>
            <a:r>
              <a:rPr lang="en-US" altLang="en-US" sz="3500" dirty="0" err="1">
                <a:latin typeface="Courier New" panose="02070309020205020404" pitchFamily="49" charset="0"/>
                <a:cs typeface="Courier New" panose="02070309020205020404" pitchFamily="49" charset="0"/>
              </a:rPr>
              <a:t>current_size</a:t>
            </a:r>
            <a:r>
              <a:rPr lang="en-US" altLang="en-US" sz="3500" dirty="0">
                <a:latin typeface="Courier New" panose="02070309020205020404" pitchFamily="49" charset="0"/>
                <a:cs typeface="Courier New" panose="02070309020205020404" pitchFamily="49" charset="0"/>
              </a:rPr>
              <a:t>] = input;</a:t>
            </a:r>
          </a:p>
          <a:p>
            <a:pPr marL="0" indent="0">
              <a:buNone/>
            </a:pPr>
            <a:r>
              <a:rPr lang="en-US" altLang="en-US" sz="3500" dirty="0">
                <a:latin typeface="Courier New" panose="02070309020205020404" pitchFamily="49" charset="0"/>
                <a:cs typeface="Courier New" panose="02070309020205020404" pitchFamily="49" charset="0"/>
              </a:rPr>
              <a:t>		   </a:t>
            </a:r>
            <a:r>
              <a:rPr lang="en-US" altLang="en-US" sz="3500" dirty="0" err="1">
                <a:latin typeface="Courier New" panose="02070309020205020404" pitchFamily="49" charset="0"/>
                <a:cs typeface="Courier New" panose="02070309020205020404" pitchFamily="49" charset="0"/>
              </a:rPr>
              <a:t>current_size</a:t>
            </a:r>
            <a:r>
              <a:rPr lang="en-US" altLang="en-US" sz="3500" dirty="0">
                <a:latin typeface="Courier New" panose="02070309020205020404" pitchFamily="49" charset="0"/>
                <a:cs typeface="Courier New" panose="02070309020205020404" pitchFamily="49" charset="0"/>
              </a:rPr>
              <a:t>++;</a:t>
            </a:r>
          </a:p>
          <a:p>
            <a:pPr marL="0" indent="0">
              <a:buNone/>
            </a:pPr>
            <a:r>
              <a:rPr lang="en-US" altLang="en-US" sz="3500" dirty="0">
                <a:latin typeface="Courier New" panose="02070309020205020404" pitchFamily="49" charset="0"/>
                <a:cs typeface="Courier New" panose="02070309020205020404" pitchFamily="49" charset="0"/>
              </a:rPr>
              <a:t>		}</a:t>
            </a:r>
          </a:p>
          <a:p>
            <a:pPr marL="0" indent="0">
              <a:buNone/>
            </a:pPr>
            <a:r>
              <a:rPr lang="en-US" altLang="en-US" sz="3500" dirty="0">
                <a:latin typeface="Courier New" panose="02070309020205020404" pitchFamily="49" charset="0"/>
                <a:cs typeface="Courier New" panose="02070309020205020404" pitchFamily="49" charset="0"/>
              </a:rPr>
              <a:t>	}</a:t>
            </a:r>
            <a:endParaRPr lang="en-US" sz="3500" dirty="0">
              <a:latin typeface="Courier New" panose="02070309020205020404" pitchFamily="49" charset="0"/>
              <a:cs typeface="Courier New" panose="02070309020205020404" pitchFamily="49" charset="0"/>
            </a:endParaRPr>
          </a:p>
        </p:txBody>
      </p:sp>
      <p:sp>
        <p:nvSpPr>
          <p:cNvPr id="4" name="Slide Number Placeholder 3">
            <a:extLst>
              <a:ext uri="{FF2B5EF4-FFF2-40B4-BE49-F238E27FC236}">
                <a16:creationId xmlns:a16="http://schemas.microsoft.com/office/drawing/2014/main" id="{04A52A7E-7440-174F-B433-975CDA97FBCA}"/>
              </a:ext>
            </a:extLst>
          </p:cNvPr>
          <p:cNvSpPr>
            <a:spLocks noGrp="1"/>
          </p:cNvSpPr>
          <p:nvPr>
            <p:ph type="sldNum" sz="quarter" idx="12"/>
          </p:nvPr>
        </p:nvSpPr>
        <p:spPr/>
        <p:txBody>
          <a:bodyPr/>
          <a:lstStyle/>
          <a:p>
            <a:fld id="{69C66209-D6E2-6B48-AEDC-9F2AF62A252E}" type="slidenum">
              <a:rPr lang="en-US" smtClean="0"/>
              <a:t>57</a:t>
            </a:fld>
            <a:endParaRPr lang="en-US"/>
          </a:p>
        </p:txBody>
      </p:sp>
      <p:sp>
        <p:nvSpPr>
          <p:cNvPr id="6" name="Google Shape;148;p30">
            <a:extLst>
              <a:ext uri="{FF2B5EF4-FFF2-40B4-BE49-F238E27FC236}">
                <a16:creationId xmlns:a16="http://schemas.microsoft.com/office/drawing/2014/main" id="{9D5A0469-C4CF-1848-B7A1-7A42CCE60345}"/>
              </a:ext>
            </a:extLst>
          </p:cNvPr>
          <p:cNvSpPr txBox="1"/>
          <p:nvPr/>
        </p:nvSpPr>
        <p:spPr>
          <a:xfrm>
            <a:off x="838200" y="6262679"/>
            <a:ext cx="5257800" cy="381000"/>
          </a:xfrm>
          <a:prstGeom prst="rect">
            <a:avLst/>
          </a:prstGeom>
          <a:noFill/>
          <a:ln>
            <a:noFill/>
          </a:ln>
        </p:spPr>
        <p:txBody>
          <a:bodyPr spcFirstLastPara="1" wrap="square" lIns="91425" tIns="45700" rIns="91425" bIns="45700" anchor="t" anchorCtr="0">
            <a:noAutofit/>
          </a:bodyPr>
          <a:lstStyle/>
          <a:p>
            <a:r>
              <a:rPr lang="en-US" sz="1200" i="1" dirty="0">
                <a:solidFill>
                  <a:schemeClr val="dk1"/>
                </a:solidFill>
                <a:latin typeface="Calibri"/>
                <a:ea typeface="Calibri"/>
                <a:cs typeface="Calibri"/>
                <a:sym typeface="Calibri"/>
              </a:rPr>
              <a:t>Brief C++ by </a:t>
            </a:r>
            <a:r>
              <a:rPr lang="en-US" sz="1200" dirty="0">
                <a:solidFill>
                  <a:schemeClr val="dk1"/>
                </a:solidFill>
                <a:latin typeface="Calibri"/>
                <a:ea typeface="Calibri"/>
                <a:cs typeface="Calibri"/>
                <a:sym typeface="Calibri"/>
              </a:rPr>
              <a:t>Cay </a:t>
            </a:r>
            <a:r>
              <a:rPr lang="en-US" sz="1200" dirty="0" err="1">
                <a:solidFill>
                  <a:schemeClr val="dk1"/>
                </a:solidFill>
                <a:latin typeface="Calibri"/>
                <a:ea typeface="Calibri"/>
                <a:cs typeface="Calibri"/>
                <a:sym typeface="Calibri"/>
              </a:rPr>
              <a:t>Horstmann</a:t>
            </a:r>
            <a:endParaRPr sz="1200" dirty="0">
              <a:solidFill>
                <a:schemeClr val="dk1"/>
              </a:solidFill>
              <a:latin typeface="Calibri"/>
              <a:ea typeface="Calibri"/>
              <a:cs typeface="Calibri"/>
              <a:sym typeface="Calibri"/>
            </a:endParaRPr>
          </a:p>
          <a:p>
            <a:r>
              <a:rPr lang="en-US" sz="1200" dirty="0">
                <a:solidFill>
                  <a:schemeClr val="dk1"/>
                </a:solidFill>
                <a:latin typeface="Calibri"/>
                <a:ea typeface="Calibri"/>
                <a:cs typeface="Calibri"/>
                <a:sym typeface="Calibri"/>
              </a:rPr>
              <a:t>Copyright © 2017 by John Wiley &amp; Sons. All rights reserved</a:t>
            </a:r>
            <a:endParaRPr dirty="0"/>
          </a:p>
        </p:txBody>
      </p:sp>
    </p:spTree>
    <p:extLst>
      <p:ext uri="{BB962C8B-B14F-4D97-AF65-F5344CB8AC3E}">
        <p14:creationId xmlns:p14="http://schemas.microsoft.com/office/powerpoint/2010/main" val="26046586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4A52A7E-7440-174F-B433-975CDA97FBCA}"/>
              </a:ext>
            </a:extLst>
          </p:cNvPr>
          <p:cNvSpPr>
            <a:spLocks noGrp="1"/>
          </p:cNvSpPr>
          <p:nvPr>
            <p:ph type="sldNum" sz="quarter" idx="12"/>
          </p:nvPr>
        </p:nvSpPr>
        <p:spPr/>
        <p:txBody>
          <a:bodyPr/>
          <a:lstStyle/>
          <a:p>
            <a:fld id="{69C66209-D6E2-6B48-AEDC-9F2AF62A252E}" type="slidenum">
              <a:rPr lang="en-US" smtClean="0"/>
              <a:t>58</a:t>
            </a:fld>
            <a:endParaRPr lang="en-US"/>
          </a:p>
        </p:txBody>
      </p:sp>
      <p:sp>
        <p:nvSpPr>
          <p:cNvPr id="6" name="Rectangle 2">
            <a:extLst>
              <a:ext uri="{FF2B5EF4-FFF2-40B4-BE49-F238E27FC236}">
                <a16:creationId xmlns:a16="http://schemas.microsoft.com/office/drawing/2014/main" id="{184A4C74-D979-D14D-B6AF-F50EAEFEE182}"/>
              </a:ext>
            </a:extLst>
          </p:cNvPr>
          <p:cNvSpPr txBox="1">
            <a:spLocks noChangeArrowheads="1"/>
          </p:cNvSpPr>
          <p:nvPr/>
        </p:nvSpPr>
        <p:spPr>
          <a:xfrm>
            <a:off x="8113852" y="136526"/>
            <a:ext cx="3646025" cy="134503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2800" dirty="0"/>
              <a:t>Complete Program to Read Inputs and Report the Maximum</a:t>
            </a:r>
          </a:p>
        </p:txBody>
      </p:sp>
      <p:sp>
        <p:nvSpPr>
          <p:cNvPr id="7" name="Rectangle 5">
            <a:extLst>
              <a:ext uri="{FF2B5EF4-FFF2-40B4-BE49-F238E27FC236}">
                <a16:creationId xmlns:a16="http://schemas.microsoft.com/office/drawing/2014/main" id="{91FCF390-F5C0-A14F-BAD8-20EDA53CB196}"/>
              </a:ext>
            </a:extLst>
          </p:cNvPr>
          <p:cNvSpPr>
            <a:spLocks noChangeArrowheads="1"/>
          </p:cNvSpPr>
          <p:nvPr/>
        </p:nvSpPr>
        <p:spPr bwMode="auto">
          <a:xfrm>
            <a:off x="838200" y="322591"/>
            <a:ext cx="9144000" cy="594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6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600" b="1">
                <a:solidFill>
                  <a:schemeClr val="tx1"/>
                </a:solidFill>
                <a:latin typeface="Courier New" panose="02070309020205020404" pitchFamily="49" charset="0"/>
                <a:ea typeface="ＭＳ Ｐゴシック" panose="020B0600070205080204" pitchFamily="34" charset="-128"/>
              </a:defRPr>
            </a:lvl2pPr>
            <a:lvl3pPr eaLnBrk="0" hangingPunct="0">
              <a:defRPr sz="2600" b="1">
                <a:solidFill>
                  <a:schemeClr val="tx1"/>
                </a:solidFill>
                <a:latin typeface="Courier New" panose="02070309020205020404" pitchFamily="49" charset="0"/>
                <a:ea typeface="ＭＳ Ｐゴシック" panose="020B0600070205080204" pitchFamily="34" charset="-128"/>
              </a:defRPr>
            </a:lvl3pPr>
            <a:lvl4pPr eaLnBrk="0" hangingPunct="0">
              <a:defRPr sz="2600" b="1">
                <a:solidFill>
                  <a:schemeClr val="tx1"/>
                </a:solidFill>
                <a:latin typeface="Courier New" panose="02070309020205020404" pitchFamily="49" charset="0"/>
                <a:ea typeface="ＭＳ Ｐゴシック" panose="020B0600070205080204" pitchFamily="34" charset="-128"/>
              </a:defRPr>
            </a:lvl4pPr>
            <a:lvl5pPr eaLnBrk="0" hangingPunct="0">
              <a:defRPr sz="26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9pPr>
          </a:lstStyle>
          <a:p>
            <a:pPr eaLnBrk="1" hangingPunct="1"/>
            <a:r>
              <a:rPr lang="en-US" altLang="en-US" sz="2000" b="0" noProof="1"/>
              <a:t>#include &lt;iostream&gt;</a:t>
            </a:r>
          </a:p>
          <a:p>
            <a:pPr eaLnBrk="1" hangingPunct="1"/>
            <a:r>
              <a:rPr lang="en-US" altLang="en-US" sz="2000" b="0" noProof="1"/>
              <a:t>using namespace std;</a:t>
            </a:r>
          </a:p>
          <a:p>
            <a:pPr eaLnBrk="1" hangingPunct="1"/>
            <a:endParaRPr lang="en-US" altLang="en-US" sz="2000" b="0" noProof="1"/>
          </a:p>
          <a:p>
            <a:pPr eaLnBrk="1" hangingPunct="1"/>
            <a:r>
              <a:rPr lang="en-US" altLang="en-US" sz="2000" b="0" noProof="1"/>
              <a:t>int main() //read inputs, print out largest</a:t>
            </a:r>
          </a:p>
          <a:p>
            <a:pPr eaLnBrk="1" hangingPunct="1"/>
            <a:r>
              <a:rPr lang="en-US" altLang="en-US" sz="2000" b="0" noProof="1"/>
              <a:t>{  </a:t>
            </a:r>
          </a:p>
          <a:p>
            <a:pPr eaLnBrk="1" hangingPunct="1"/>
            <a:r>
              <a:rPr lang="en-US" altLang="en-US" sz="2000" b="0" noProof="1"/>
              <a:t>   const int CAPACITY = 1000;</a:t>
            </a:r>
            <a:endParaRPr lang="en-US" altLang="en-US" sz="2000" b="0" dirty="0"/>
          </a:p>
          <a:p>
            <a:pPr eaLnBrk="1" hangingPunct="1"/>
            <a:r>
              <a:rPr lang="en-US" altLang="en-US" sz="2000" b="0" dirty="0"/>
              <a:t>   double values[CAPACITY];</a:t>
            </a:r>
          </a:p>
          <a:p>
            <a:pPr eaLnBrk="1" hangingPunct="1"/>
            <a:r>
              <a:rPr lang="en-US" altLang="en-US" sz="2000" b="0" dirty="0"/>
              <a:t>   </a:t>
            </a:r>
            <a:r>
              <a:rPr lang="en-US" altLang="en-US" sz="2000" b="0" dirty="0" err="1"/>
              <a:t>int</a:t>
            </a:r>
            <a:r>
              <a:rPr lang="en-US" altLang="en-US" sz="2000" b="0" dirty="0"/>
              <a:t> </a:t>
            </a:r>
            <a:r>
              <a:rPr lang="en-US" altLang="en-US" sz="2000" b="0" dirty="0" err="1"/>
              <a:t>current_size</a:t>
            </a:r>
            <a:r>
              <a:rPr lang="en-US" altLang="en-US" sz="2000" b="0" dirty="0"/>
              <a:t> = 0;</a:t>
            </a:r>
          </a:p>
          <a:p>
            <a:pPr eaLnBrk="1" hangingPunct="1"/>
            <a:endParaRPr lang="en-US" altLang="en-US" sz="2000" b="0" noProof="1"/>
          </a:p>
          <a:p>
            <a:pPr eaLnBrk="1" hangingPunct="1"/>
            <a:r>
              <a:rPr lang="en-US" altLang="en-US" sz="2000" b="0" noProof="1"/>
              <a:t>	 cout &lt;&lt; "Please enter values, Q to quit:" &lt;&lt; endl;</a:t>
            </a:r>
          </a:p>
          <a:p>
            <a:pPr eaLnBrk="1" hangingPunct="1"/>
            <a:r>
              <a:rPr lang="en-US" altLang="en-US" sz="2000" b="0" noProof="1"/>
              <a:t>   double input;</a:t>
            </a:r>
          </a:p>
          <a:p>
            <a:pPr eaLnBrk="1" hangingPunct="1"/>
            <a:r>
              <a:rPr lang="en-US" altLang="en-US" sz="2000" b="0" noProof="1"/>
              <a:t>   while (cin &gt;&gt; input)</a:t>
            </a:r>
          </a:p>
          <a:p>
            <a:pPr eaLnBrk="1" hangingPunct="1"/>
            <a:r>
              <a:rPr lang="en-US" altLang="en-US" sz="2000" b="0" noProof="1"/>
              <a:t>   {  </a:t>
            </a:r>
          </a:p>
          <a:p>
            <a:pPr eaLnBrk="1" hangingPunct="1"/>
            <a:r>
              <a:rPr lang="en-US" altLang="en-US" sz="2000" b="0" noProof="1"/>
              <a:t>      </a:t>
            </a:r>
            <a:r>
              <a:rPr lang="en-US" altLang="en-US" sz="2000" b="0" dirty="0"/>
              <a:t>if (</a:t>
            </a:r>
            <a:r>
              <a:rPr lang="en-US" altLang="en-US" sz="2000" b="0" dirty="0" err="1"/>
              <a:t>current_size</a:t>
            </a:r>
            <a:r>
              <a:rPr lang="en-US" altLang="en-US" sz="2000" b="0" dirty="0"/>
              <a:t> &lt; CAPACITY)</a:t>
            </a:r>
          </a:p>
          <a:p>
            <a:pPr eaLnBrk="1" hangingPunct="1"/>
            <a:r>
              <a:rPr lang="en-US" altLang="en-US" sz="2000" b="0" dirty="0"/>
              <a:t>      {</a:t>
            </a:r>
          </a:p>
          <a:p>
            <a:pPr eaLnBrk="1" hangingPunct="1"/>
            <a:r>
              <a:rPr lang="en-US" altLang="en-US" sz="2000" b="0" dirty="0"/>
              <a:t>         values[</a:t>
            </a:r>
            <a:r>
              <a:rPr lang="en-US" altLang="en-US" sz="2000" b="0" dirty="0" err="1"/>
              <a:t>current_size</a:t>
            </a:r>
            <a:r>
              <a:rPr lang="en-US" altLang="en-US" sz="2000" b="0" dirty="0"/>
              <a:t>] = input;</a:t>
            </a:r>
          </a:p>
          <a:p>
            <a:pPr eaLnBrk="1" hangingPunct="1"/>
            <a:r>
              <a:rPr lang="en-US" altLang="en-US" sz="2000" b="0" dirty="0"/>
              <a:t>         </a:t>
            </a:r>
            <a:r>
              <a:rPr lang="en-US" altLang="en-US" sz="2000" b="0" dirty="0" err="1"/>
              <a:t>current_size</a:t>
            </a:r>
            <a:r>
              <a:rPr lang="en-US" altLang="en-US" sz="2000" b="0" dirty="0"/>
              <a:t>++;</a:t>
            </a:r>
          </a:p>
          <a:p>
            <a:pPr eaLnBrk="1" hangingPunct="1"/>
            <a:r>
              <a:rPr lang="en-US" altLang="en-US" sz="2000" b="0" dirty="0"/>
              <a:t>      }</a:t>
            </a:r>
          </a:p>
          <a:p>
            <a:pPr eaLnBrk="1" hangingPunct="1"/>
            <a:r>
              <a:rPr lang="en-US" altLang="en-US" sz="2000" b="0" noProof="1"/>
              <a:t>  </a:t>
            </a:r>
            <a:r>
              <a:rPr lang="en-US" altLang="en-US" sz="2000" b="0" dirty="0"/>
              <a:t> </a:t>
            </a:r>
            <a:r>
              <a:rPr lang="en-US" altLang="en-US" sz="2000" b="0" noProof="1"/>
              <a:t>}   </a:t>
            </a:r>
          </a:p>
        </p:txBody>
      </p:sp>
      <p:sp>
        <p:nvSpPr>
          <p:cNvPr id="8" name="Google Shape;148;p30">
            <a:extLst>
              <a:ext uri="{FF2B5EF4-FFF2-40B4-BE49-F238E27FC236}">
                <a16:creationId xmlns:a16="http://schemas.microsoft.com/office/drawing/2014/main" id="{D60F55D7-3518-5548-B163-B4DA5D33D12F}"/>
              </a:ext>
            </a:extLst>
          </p:cNvPr>
          <p:cNvSpPr txBox="1"/>
          <p:nvPr/>
        </p:nvSpPr>
        <p:spPr>
          <a:xfrm>
            <a:off x="838200" y="6262679"/>
            <a:ext cx="5257800" cy="381000"/>
          </a:xfrm>
          <a:prstGeom prst="rect">
            <a:avLst/>
          </a:prstGeom>
          <a:noFill/>
          <a:ln>
            <a:noFill/>
          </a:ln>
        </p:spPr>
        <p:txBody>
          <a:bodyPr spcFirstLastPara="1" wrap="square" lIns="91425" tIns="45700" rIns="91425" bIns="45700" anchor="t" anchorCtr="0">
            <a:noAutofit/>
          </a:bodyPr>
          <a:lstStyle/>
          <a:p>
            <a:r>
              <a:rPr lang="en-US" sz="1200" i="1" dirty="0">
                <a:solidFill>
                  <a:schemeClr val="dk1"/>
                </a:solidFill>
                <a:latin typeface="Calibri"/>
                <a:ea typeface="Calibri"/>
                <a:cs typeface="Calibri"/>
                <a:sym typeface="Calibri"/>
              </a:rPr>
              <a:t>Brief C++ by </a:t>
            </a:r>
            <a:r>
              <a:rPr lang="en-US" sz="1200" dirty="0">
                <a:solidFill>
                  <a:schemeClr val="dk1"/>
                </a:solidFill>
                <a:latin typeface="Calibri"/>
                <a:ea typeface="Calibri"/>
                <a:cs typeface="Calibri"/>
                <a:sym typeface="Calibri"/>
              </a:rPr>
              <a:t>Cay </a:t>
            </a:r>
            <a:r>
              <a:rPr lang="en-US" sz="1200" dirty="0" err="1">
                <a:solidFill>
                  <a:schemeClr val="dk1"/>
                </a:solidFill>
                <a:latin typeface="Calibri"/>
                <a:ea typeface="Calibri"/>
                <a:cs typeface="Calibri"/>
                <a:sym typeface="Calibri"/>
              </a:rPr>
              <a:t>Horstmann</a:t>
            </a:r>
            <a:endParaRPr sz="1200" dirty="0">
              <a:solidFill>
                <a:schemeClr val="dk1"/>
              </a:solidFill>
              <a:latin typeface="Calibri"/>
              <a:ea typeface="Calibri"/>
              <a:cs typeface="Calibri"/>
              <a:sym typeface="Calibri"/>
            </a:endParaRPr>
          </a:p>
          <a:p>
            <a:r>
              <a:rPr lang="en-US" sz="1200" dirty="0">
                <a:solidFill>
                  <a:schemeClr val="dk1"/>
                </a:solidFill>
                <a:latin typeface="Calibri"/>
                <a:ea typeface="Calibri"/>
                <a:cs typeface="Calibri"/>
                <a:sym typeface="Calibri"/>
              </a:rPr>
              <a:t>Copyright © 2017 by John Wiley &amp; Sons. All rights reserved</a:t>
            </a:r>
            <a:endParaRPr dirty="0"/>
          </a:p>
        </p:txBody>
      </p:sp>
    </p:spTree>
    <p:extLst>
      <p:ext uri="{BB962C8B-B14F-4D97-AF65-F5344CB8AC3E}">
        <p14:creationId xmlns:p14="http://schemas.microsoft.com/office/powerpoint/2010/main" val="316272093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4A52A7E-7440-174F-B433-975CDA97FBCA}"/>
              </a:ext>
            </a:extLst>
          </p:cNvPr>
          <p:cNvSpPr>
            <a:spLocks noGrp="1"/>
          </p:cNvSpPr>
          <p:nvPr>
            <p:ph type="sldNum" sz="quarter" idx="12"/>
          </p:nvPr>
        </p:nvSpPr>
        <p:spPr/>
        <p:txBody>
          <a:bodyPr/>
          <a:lstStyle/>
          <a:p>
            <a:fld id="{69C66209-D6E2-6B48-AEDC-9F2AF62A252E}" type="slidenum">
              <a:rPr lang="en-US" smtClean="0"/>
              <a:t>59</a:t>
            </a:fld>
            <a:endParaRPr lang="en-US"/>
          </a:p>
        </p:txBody>
      </p:sp>
      <p:sp>
        <p:nvSpPr>
          <p:cNvPr id="6" name="Rectangle 2">
            <a:extLst>
              <a:ext uri="{FF2B5EF4-FFF2-40B4-BE49-F238E27FC236}">
                <a16:creationId xmlns:a16="http://schemas.microsoft.com/office/drawing/2014/main" id="{184A4C74-D979-D14D-B6AF-F50EAEFEE182}"/>
              </a:ext>
            </a:extLst>
          </p:cNvPr>
          <p:cNvSpPr txBox="1">
            <a:spLocks noChangeArrowheads="1"/>
          </p:cNvSpPr>
          <p:nvPr/>
        </p:nvSpPr>
        <p:spPr>
          <a:xfrm>
            <a:off x="8113853" y="136525"/>
            <a:ext cx="3865944" cy="151865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2800" dirty="0"/>
              <a:t>Complete Program to Read Inputs and Report the Maximum Part 2</a:t>
            </a:r>
          </a:p>
        </p:txBody>
      </p:sp>
      <p:sp>
        <p:nvSpPr>
          <p:cNvPr id="7" name="Rectangle 5">
            <a:extLst>
              <a:ext uri="{FF2B5EF4-FFF2-40B4-BE49-F238E27FC236}">
                <a16:creationId xmlns:a16="http://schemas.microsoft.com/office/drawing/2014/main" id="{91FCF390-F5C0-A14F-BAD8-20EDA53CB196}"/>
              </a:ext>
            </a:extLst>
          </p:cNvPr>
          <p:cNvSpPr>
            <a:spLocks noChangeArrowheads="1"/>
          </p:cNvSpPr>
          <p:nvPr/>
        </p:nvSpPr>
        <p:spPr bwMode="auto">
          <a:xfrm>
            <a:off x="838200" y="322591"/>
            <a:ext cx="9144000" cy="594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6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600" b="1">
                <a:solidFill>
                  <a:schemeClr val="tx1"/>
                </a:solidFill>
                <a:latin typeface="Courier New" panose="02070309020205020404" pitchFamily="49" charset="0"/>
                <a:ea typeface="ＭＳ Ｐゴシック" panose="020B0600070205080204" pitchFamily="34" charset="-128"/>
              </a:defRPr>
            </a:lvl2pPr>
            <a:lvl3pPr eaLnBrk="0" hangingPunct="0">
              <a:defRPr sz="2600" b="1">
                <a:solidFill>
                  <a:schemeClr val="tx1"/>
                </a:solidFill>
                <a:latin typeface="Courier New" panose="02070309020205020404" pitchFamily="49" charset="0"/>
                <a:ea typeface="ＭＳ Ｐゴシック" panose="020B0600070205080204" pitchFamily="34" charset="-128"/>
              </a:defRPr>
            </a:lvl3pPr>
            <a:lvl4pPr eaLnBrk="0" hangingPunct="0">
              <a:defRPr sz="2600" b="1">
                <a:solidFill>
                  <a:schemeClr val="tx1"/>
                </a:solidFill>
                <a:latin typeface="Courier New" panose="02070309020205020404" pitchFamily="49" charset="0"/>
                <a:ea typeface="ＭＳ Ｐゴシック" panose="020B0600070205080204" pitchFamily="34" charset="-128"/>
              </a:defRPr>
            </a:lvl4pPr>
            <a:lvl5pPr eaLnBrk="0" hangingPunct="0">
              <a:defRPr sz="26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9pPr>
          </a:lstStyle>
          <a:p>
            <a:pPr eaLnBrk="1" hangingPunct="1"/>
            <a:r>
              <a:rPr lang="en-US" altLang="en-US" sz="2000" b="0" noProof="1"/>
              <a:t>double largest = </a:t>
            </a:r>
            <a:r>
              <a:rPr lang="en-US" altLang="en-US" sz="2000" b="0" dirty="0"/>
              <a:t>values</a:t>
            </a:r>
            <a:r>
              <a:rPr lang="en-US" altLang="en-US" sz="2000" b="0" noProof="1"/>
              <a:t>[0];</a:t>
            </a:r>
          </a:p>
          <a:p>
            <a:pPr eaLnBrk="1" hangingPunct="1"/>
            <a:r>
              <a:rPr lang="en-US" altLang="en-US" sz="2000" b="0" noProof="1"/>
              <a:t>   for (int i = 1; i &lt; </a:t>
            </a:r>
            <a:r>
              <a:rPr lang="en-US" altLang="en-US" sz="2000" b="0" dirty="0" err="1"/>
              <a:t>current_size</a:t>
            </a:r>
            <a:r>
              <a:rPr lang="en-US" altLang="en-US" sz="2000" b="0" noProof="1"/>
              <a:t>; i++)</a:t>
            </a:r>
          </a:p>
          <a:p>
            <a:pPr eaLnBrk="1" hangingPunct="1"/>
            <a:r>
              <a:rPr lang="en-US" altLang="en-US" sz="2000" b="0" noProof="1"/>
              <a:t>   {</a:t>
            </a:r>
          </a:p>
          <a:p>
            <a:pPr eaLnBrk="1" hangingPunct="1"/>
            <a:r>
              <a:rPr lang="en-US" altLang="en-US" sz="2000" b="0" noProof="1"/>
              <a:t>      if (</a:t>
            </a:r>
            <a:r>
              <a:rPr lang="en-US" altLang="en-US" sz="2000" b="0" dirty="0"/>
              <a:t>values</a:t>
            </a:r>
            <a:r>
              <a:rPr lang="en-US" altLang="en-US" sz="2000" b="0" noProof="1"/>
              <a:t>[i] &gt; largest)</a:t>
            </a:r>
          </a:p>
          <a:p>
            <a:pPr eaLnBrk="1" hangingPunct="1"/>
            <a:r>
              <a:rPr lang="en-US" altLang="en-US" sz="2000" b="0" noProof="1"/>
              <a:t>      {</a:t>
            </a:r>
          </a:p>
          <a:p>
            <a:pPr eaLnBrk="1" hangingPunct="1"/>
            <a:r>
              <a:rPr lang="en-US" altLang="en-US" sz="2000" b="0" noProof="1"/>
              <a:t>         largest = </a:t>
            </a:r>
            <a:r>
              <a:rPr lang="en-US" altLang="en-US" sz="2000" b="0" dirty="0"/>
              <a:t>values</a:t>
            </a:r>
            <a:r>
              <a:rPr lang="en-US" altLang="en-US" sz="2000" b="0" noProof="1"/>
              <a:t>[i];</a:t>
            </a:r>
          </a:p>
          <a:p>
            <a:pPr eaLnBrk="1" hangingPunct="1"/>
            <a:r>
              <a:rPr lang="en-US" altLang="en-US" sz="2000" b="0" noProof="1"/>
              <a:t>      }</a:t>
            </a:r>
          </a:p>
          <a:p>
            <a:pPr eaLnBrk="1" hangingPunct="1"/>
            <a:r>
              <a:rPr lang="en-US" altLang="en-US" sz="2000" b="0" noProof="1"/>
              <a:t>   }</a:t>
            </a:r>
          </a:p>
          <a:p>
            <a:pPr eaLnBrk="1" hangingPunct="1"/>
            <a:r>
              <a:rPr lang="en-US" altLang="en-US" sz="2000" b="0" noProof="1"/>
              <a:t>	 for (int i = 0; i &lt; </a:t>
            </a:r>
            <a:r>
              <a:rPr lang="en-US" altLang="en-US" sz="2000" b="0" dirty="0"/>
              <a:t>current_</a:t>
            </a:r>
            <a:r>
              <a:rPr lang="en-US" altLang="en-US" sz="2000" b="0" noProof="1"/>
              <a:t>siz</a:t>
            </a:r>
            <a:r>
              <a:rPr lang="en-US" altLang="en-US" sz="2000" b="0" dirty="0"/>
              <a:t>e</a:t>
            </a:r>
            <a:r>
              <a:rPr lang="en-US" altLang="en-US" sz="2000" b="0" noProof="1"/>
              <a:t>; i++)</a:t>
            </a:r>
          </a:p>
          <a:p>
            <a:pPr eaLnBrk="1" hangingPunct="1"/>
            <a:r>
              <a:rPr lang="en-US" altLang="en-US" sz="2000" b="0" noProof="1"/>
              <a:t>   {  //print each element, highlighting largest</a:t>
            </a:r>
          </a:p>
          <a:p>
            <a:pPr eaLnBrk="1" hangingPunct="1"/>
            <a:r>
              <a:rPr lang="en-US" altLang="en-US" sz="2000" b="0" noProof="1"/>
              <a:t>      cout &lt;&lt; </a:t>
            </a:r>
            <a:r>
              <a:rPr lang="en-US" altLang="en-US" sz="2000" b="0" dirty="0"/>
              <a:t>values</a:t>
            </a:r>
            <a:r>
              <a:rPr lang="en-US" altLang="en-US" sz="2000" b="0" noProof="1"/>
              <a:t>[i];</a:t>
            </a:r>
          </a:p>
          <a:p>
            <a:pPr eaLnBrk="1" hangingPunct="1"/>
            <a:r>
              <a:rPr lang="en-US" altLang="en-US" sz="2000" b="0" noProof="1"/>
              <a:t>      if (</a:t>
            </a:r>
            <a:r>
              <a:rPr lang="en-US" altLang="en-US" sz="2000" b="0" dirty="0"/>
              <a:t>values</a:t>
            </a:r>
            <a:r>
              <a:rPr lang="en-US" altLang="en-US" sz="2000" b="0" noProof="1"/>
              <a:t>[i] == largest) </a:t>
            </a:r>
          </a:p>
          <a:p>
            <a:pPr eaLnBrk="1" hangingPunct="1"/>
            <a:r>
              <a:rPr lang="en-US" altLang="en-US" sz="2000" b="0" noProof="1"/>
              <a:t>      {</a:t>
            </a:r>
          </a:p>
          <a:p>
            <a:pPr eaLnBrk="1" hangingPunct="1"/>
            <a:r>
              <a:rPr lang="en-US" altLang="en-US" sz="2000" b="0" noProof="1"/>
              <a:t>         cout &lt;&lt; " &lt;== largest value";</a:t>
            </a:r>
          </a:p>
          <a:p>
            <a:pPr eaLnBrk="1" hangingPunct="1"/>
            <a:r>
              <a:rPr lang="en-US" altLang="en-US" sz="2000" b="0" noProof="1"/>
              <a:t>      }</a:t>
            </a:r>
          </a:p>
          <a:p>
            <a:pPr eaLnBrk="1" hangingPunct="1"/>
            <a:r>
              <a:rPr lang="en-US" altLang="en-US" sz="2000" b="0" noProof="1"/>
              <a:t>      cout &lt;&lt; endl;</a:t>
            </a:r>
          </a:p>
          <a:p>
            <a:pPr eaLnBrk="1" hangingPunct="1"/>
            <a:r>
              <a:rPr lang="en-US" altLang="en-US" sz="2000" b="0" noProof="1"/>
              <a:t>   }</a:t>
            </a:r>
            <a:endParaRPr lang="en-US" altLang="en-US" sz="2000" b="0" dirty="0"/>
          </a:p>
          <a:p>
            <a:pPr eaLnBrk="1" hangingPunct="1"/>
            <a:r>
              <a:rPr lang="en-US" altLang="en-US" sz="2000" b="0" dirty="0"/>
              <a:t>   return 0;</a:t>
            </a:r>
          </a:p>
          <a:p>
            <a:pPr eaLnBrk="1" hangingPunct="1"/>
            <a:r>
              <a:rPr lang="en-US" altLang="en-US" sz="2000" b="0" dirty="0"/>
              <a:t>}</a:t>
            </a:r>
          </a:p>
        </p:txBody>
      </p:sp>
      <p:sp>
        <p:nvSpPr>
          <p:cNvPr id="9" name="Google Shape;148;p30">
            <a:extLst>
              <a:ext uri="{FF2B5EF4-FFF2-40B4-BE49-F238E27FC236}">
                <a16:creationId xmlns:a16="http://schemas.microsoft.com/office/drawing/2014/main" id="{7DF703AC-6EBC-6841-8CD9-041724A51F79}"/>
              </a:ext>
            </a:extLst>
          </p:cNvPr>
          <p:cNvSpPr txBox="1"/>
          <p:nvPr/>
        </p:nvSpPr>
        <p:spPr>
          <a:xfrm>
            <a:off x="838200" y="6262679"/>
            <a:ext cx="5257800" cy="381000"/>
          </a:xfrm>
          <a:prstGeom prst="rect">
            <a:avLst/>
          </a:prstGeom>
          <a:noFill/>
          <a:ln>
            <a:noFill/>
          </a:ln>
        </p:spPr>
        <p:txBody>
          <a:bodyPr spcFirstLastPara="1" wrap="square" lIns="91425" tIns="45700" rIns="91425" bIns="45700" anchor="t" anchorCtr="0">
            <a:noAutofit/>
          </a:bodyPr>
          <a:lstStyle/>
          <a:p>
            <a:r>
              <a:rPr lang="en-US" sz="1200" i="1" dirty="0">
                <a:solidFill>
                  <a:schemeClr val="dk1"/>
                </a:solidFill>
                <a:latin typeface="Calibri"/>
                <a:ea typeface="Calibri"/>
                <a:cs typeface="Calibri"/>
                <a:sym typeface="Calibri"/>
              </a:rPr>
              <a:t>Brief C++ by </a:t>
            </a:r>
            <a:r>
              <a:rPr lang="en-US" sz="1200" dirty="0">
                <a:solidFill>
                  <a:schemeClr val="dk1"/>
                </a:solidFill>
                <a:latin typeface="Calibri"/>
                <a:ea typeface="Calibri"/>
                <a:cs typeface="Calibri"/>
                <a:sym typeface="Calibri"/>
              </a:rPr>
              <a:t>Cay </a:t>
            </a:r>
            <a:r>
              <a:rPr lang="en-US" sz="1200" dirty="0" err="1">
                <a:solidFill>
                  <a:schemeClr val="dk1"/>
                </a:solidFill>
                <a:latin typeface="Calibri"/>
                <a:ea typeface="Calibri"/>
                <a:cs typeface="Calibri"/>
                <a:sym typeface="Calibri"/>
              </a:rPr>
              <a:t>Horstmann</a:t>
            </a:r>
            <a:endParaRPr sz="1200" dirty="0">
              <a:solidFill>
                <a:schemeClr val="dk1"/>
              </a:solidFill>
              <a:latin typeface="Calibri"/>
              <a:ea typeface="Calibri"/>
              <a:cs typeface="Calibri"/>
              <a:sym typeface="Calibri"/>
            </a:endParaRPr>
          </a:p>
          <a:p>
            <a:r>
              <a:rPr lang="en-US" sz="1200" dirty="0">
                <a:solidFill>
                  <a:schemeClr val="dk1"/>
                </a:solidFill>
                <a:latin typeface="Calibri"/>
                <a:ea typeface="Calibri"/>
                <a:cs typeface="Calibri"/>
                <a:sym typeface="Calibri"/>
              </a:rPr>
              <a:t>Copyright © 2017 by John Wiley &amp; Sons. All rights reserved</a:t>
            </a:r>
            <a:endParaRPr dirty="0"/>
          </a:p>
        </p:txBody>
      </p:sp>
    </p:spTree>
    <p:extLst>
      <p:ext uri="{BB962C8B-B14F-4D97-AF65-F5344CB8AC3E}">
        <p14:creationId xmlns:p14="http://schemas.microsoft.com/office/powerpoint/2010/main" val="30240868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A2E028D-A616-194D-BEFB-D19216A4C814}"/>
              </a:ext>
            </a:extLst>
          </p:cNvPr>
          <p:cNvSpPr>
            <a:spLocks noGrp="1"/>
          </p:cNvSpPr>
          <p:nvPr>
            <p:ph type="sldNum" sz="quarter" idx="12"/>
          </p:nvPr>
        </p:nvSpPr>
        <p:spPr/>
        <p:txBody>
          <a:bodyPr/>
          <a:lstStyle/>
          <a:p>
            <a:fld id="{69C66209-D6E2-6B48-AEDC-9F2AF62A252E}" type="slidenum">
              <a:rPr lang="en-US" smtClean="0"/>
              <a:t>6</a:t>
            </a:fld>
            <a:endParaRPr lang="en-US"/>
          </a:p>
        </p:txBody>
      </p:sp>
      <p:pic>
        <p:nvPicPr>
          <p:cNvPr id="1026" name="Picture 2" descr="Why is my function not outputting anything? Oh I never called the function  | StareCat.com">
            <a:extLst>
              <a:ext uri="{FF2B5EF4-FFF2-40B4-BE49-F238E27FC236}">
                <a16:creationId xmlns:a16="http://schemas.microsoft.com/office/drawing/2014/main" id="{99FF34F3-5124-DDDA-85B2-BD9D0A264E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5563" y="571500"/>
            <a:ext cx="7000875" cy="571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82854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A2E028D-A616-194D-BEFB-D19216A4C814}"/>
              </a:ext>
            </a:extLst>
          </p:cNvPr>
          <p:cNvSpPr>
            <a:spLocks noGrp="1"/>
          </p:cNvSpPr>
          <p:nvPr>
            <p:ph type="sldNum" sz="quarter" idx="12"/>
          </p:nvPr>
        </p:nvSpPr>
        <p:spPr/>
        <p:txBody>
          <a:bodyPr/>
          <a:lstStyle/>
          <a:p>
            <a:fld id="{69C66209-D6E2-6B48-AEDC-9F2AF62A252E}" type="slidenum">
              <a:rPr lang="en-US" smtClean="0"/>
              <a:t>7</a:t>
            </a:fld>
            <a:endParaRPr lang="en-US"/>
          </a:p>
        </p:txBody>
      </p:sp>
      <p:pic>
        <p:nvPicPr>
          <p:cNvPr id="1028" name="Picture 4" descr="Programming Memes For Frustrated Coders - Memebase - Funny Memes">
            <a:extLst>
              <a:ext uri="{FF2B5EF4-FFF2-40B4-BE49-F238E27FC236}">
                <a16:creationId xmlns:a16="http://schemas.microsoft.com/office/drawing/2014/main" id="{3DC18B65-3FBA-DC29-899C-7339359860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8348" y="129949"/>
            <a:ext cx="6967538" cy="66936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7152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800C599-4E72-5B4B-B7DF-7C18E930B993}"/>
              </a:ext>
            </a:extLst>
          </p:cNvPr>
          <p:cNvSpPr>
            <a:spLocks noGrp="1"/>
          </p:cNvSpPr>
          <p:nvPr>
            <p:ph type="title"/>
          </p:nvPr>
        </p:nvSpPr>
        <p:spPr>
          <a:xfrm>
            <a:off x="838200" y="2970701"/>
            <a:ext cx="10515600" cy="916598"/>
          </a:xfrm>
        </p:spPr>
        <p:txBody>
          <a:bodyPr/>
          <a:lstStyle/>
          <a:p>
            <a:pPr algn="ctr"/>
            <a:r>
              <a:rPr lang="en-US" b="1" dirty="0">
                <a:solidFill>
                  <a:schemeClr val="tx1">
                    <a:lumMod val="85000"/>
                    <a:lumOff val="15000"/>
                  </a:schemeClr>
                </a:solidFill>
                <a:latin typeface="Calibri" panose="020F0502020204030204" pitchFamily="34" charset="0"/>
                <a:cs typeface="Calibri" panose="020F0502020204030204" pitchFamily="34" charset="0"/>
              </a:rPr>
              <a:t>Arrays</a:t>
            </a:r>
          </a:p>
        </p:txBody>
      </p:sp>
      <p:sp>
        <p:nvSpPr>
          <p:cNvPr id="4" name="Slide Number Placeholder 3">
            <a:extLst>
              <a:ext uri="{FF2B5EF4-FFF2-40B4-BE49-F238E27FC236}">
                <a16:creationId xmlns:a16="http://schemas.microsoft.com/office/drawing/2014/main" id="{AA2E028D-A616-194D-BEFB-D19216A4C814}"/>
              </a:ext>
            </a:extLst>
          </p:cNvPr>
          <p:cNvSpPr>
            <a:spLocks noGrp="1"/>
          </p:cNvSpPr>
          <p:nvPr>
            <p:ph type="sldNum" sz="quarter" idx="12"/>
          </p:nvPr>
        </p:nvSpPr>
        <p:spPr/>
        <p:txBody>
          <a:bodyPr/>
          <a:lstStyle/>
          <a:p>
            <a:fld id="{69C66209-D6E2-6B48-AEDC-9F2AF62A252E}" type="slidenum">
              <a:rPr lang="en-US" smtClean="0"/>
              <a:t>8</a:t>
            </a:fld>
            <a:endParaRPr lang="en-US"/>
          </a:p>
        </p:txBody>
      </p:sp>
    </p:spTree>
    <p:extLst>
      <p:ext uri="{BB962C8B-B14F-4D97-AF65-F5344CB8AC3E}">
        <p14:creationId xmlns:p14="http://schemas.microsoft.com/office/powerpoint/2010/main" val="32054649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04D261B-324B-2B09-5944-95F4280A6B33}"/>
              </a:ext>
            </a:extLst>
          </p:cNvPr>
          <p:cNvSpPr>
            <a:spLocks noGrp="1"/>
          </p:cNvSpPr>
          <p:nvPr>
            <p:ph type="sldNum" sz="quarter" idx="12"/>
          </p:nvPr>
        </p:nvSpPr>
        <p:spPr/>
        <p:txBody>
          <a:bodyPr/>
          <a:lstStyle/>
          <a:p>
            <a:fld id="{69C66209-D6E2-6B48-AEDC-9F2AF62A252E}" type="slidenum">
              <a:rPr lang="en-US" smtClean="0"/>
              <a:t>9</a:t>
            </a:fld>
            <a:endParaRPr lang="en-US"/>
          </a:p>
        </p:txBody>
      </p:sp>
      <p:sp>
        <p:nvSpPr>
          <p:cNvPr id="3" name="TextBox 2">
            <a:extLst>
              <a:ext uri="{FF2B5EF4-FFF2-40B4-BE49-F238E27FC236}">
                <a16:creationId xmlns:a16="http://schemas.microsoft.com/office/drawing/2014/main" id="{B5CDA22C-E157-8B1D-61F5-1EDF83FAB515}"/>
              </a:ext>
            </a:extLst>
          </p:cNvPr>
          <p:cNvSpPr txBox="1"/>
          <p:nvPr/>
        </p:nvSpPr>
        <p:spPr>
          <a:xfrm>
            <a:off x="2264228" y="1556657"/>
            <a:ext cx="8773885" cy="2308324"/>
          </a:xfrm>
          <a:prstGeom prst="rect">
            <a:avLst/>
          </a:prstGeom>
          <a:noFill/>
        </p:spPr>
        <p:txBody>
          <a:bodyPr wrap="square" rtlCol="0">
            <a:spAutoFit/>
          </a:bodyPr>
          <a:lstStyle/>
          <a:p>
            <a:r>
              <a:rPr lang="en-US" sz="4800" dirty="0"/>
              <a:t>strings are nice because they store multiple characters (char)</a:t>
            </a:r>
          </a:p>
          <a:p>
            <a:endParaRPr lang="en-US" sz="4800" dirty="0"/>
          </a:p>
        </p:txBody>
      </p:sp>
      <p:pic>
        <p:nvPicPr>
          <p:cNvPr id="5" name="Picture 4">
            <a:extLst>
              <a:ext uri="{FF2B5EF4-FFF2-40B4-BE49-F238E27FC236}">
                <a16:creationId xmlns:a16="http://schemas.microsoft.com/office/drawing/2014/main" id="{7402882B-ECE4-3915-2BA8-38E4FDE0766B}"/>
              </a:ext>
            </a:extLst>
          </p:cNvPr>
          <p:cNvPicPr>
            <a:picLocks noChangeAspect="1"/>
          </p:cNvPicPr>
          <p:nvPr/>
        </p:nvPicPr>
        <p:blipFill>
          <a:blip r:embed="rId3"/>
          <a:stretch>
            <a:fillRect/>
          </a:stretch>
        </p:blipFill>
        <p:spPr>
          <a:xfrm>
            <a:off x="2383857" y="3558660"/>
            <a:ext cx="7093870" cy="1905968"/>
          </a:xfrm>
          <a:prstGeom prst="rect">
            <a:avLst/>
          </a:prstGeom>
        </p:spPr>
      </p:pic>
    </p:spTree>
    <p:extLst>
      <p:ext uri="{BB962C8B-B14F-4D97-AF65-F5344CB8AC3E}">
        <p14:creationId xmlns:p14="http://schemas.microsoft.com/office/powerpoint/2010/main" val="325445240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{F421BBD5-BDF1-7C49-8F90-B226645BFEDD}tf16401378</Template>
  <TotalTime>8933</TotalTime>
  <Words>3187</Words>
  <Application>Microsoft Office PowerPoint</Application>
  <PresentationFormat>Widescreen</PresentationFormat>
  <Paragraphs>496</Paragraphs>
  <Slides>59</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59</vt:i4>
      </vt:variant>
    </vt:vector>
  </HeadingPairs>
  <TitlesOfParts>
    <vt:vector size="66" baseType="lpstr">
      <vt:lpstr>Arial</vt:lpstr>
      <vt:lpstr>Calibri</vt:lpstr>
      <vt:lpstr>Calibri Light</vt:lpstr>
      <vt:lpstr>Cambria</vt:lpstr>
      <vt:lpstr>Courier New</vt:lpstr>
      <vt:lpstr>StempelGaramond-Roman</vt:lpstr>
      <vt:lpstr>Office Theme</vt:lpstr>
      <vt:lpstr>PowerPoint Presentation</vt:lpstr>
      <vt:lpstr>PowerPoint Presentation</vt:lpstr>
      <vt:lpstr>Arrays</vt:lpstr>
      <vt:lpstr>Due this week</vt:lpstr>
      <vt:lpstr>Today</vt:lpstr>
      <vt:lpstr>PowerPoint Presentation</vt:lpstr>
      <vt:lpstr>PowerPoint Presentation</vt:lpstr>
      <vt:lpstr>Arrays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Code Time</vt:lpstr>
      <vt:lpstr>Additional Explanation Below For those just reading the slides after class</vt:lpstr>
      <vt:lpstr>Using Arrays</vt:lpstr>
      <vt:lpstr>Using Arrays</vt:lpstr>
      <vt:lpstr>Using Arrays</vt:lpstr>
      <vt:lpstr>Using Arrays</vt:lpstr>
      <vt:lpstr>Using Arrays</vt:lpstr>
      <vt:lpstr>Using Arrays</vt:lpstr>
      <vt:lpstr>Using Arrays</vt:lpstr>
      <vt:lpstr>Using Arrays</vt:lpstr>
      <vt:lpstr>Using Arrays</vt:lpstr>
      <vt:lpstr>Using Arrays</vt:lpstr>
      <vt:lpstr>Using Arrays</vt:lpstr>
      <vt:lpstr>Using Arrays</vt:lpstr>
      <vt:lpstr>Using Arrays</vt:lpstr>
      <vt:lpstr>Using Arrays</vt:lpstr>
      <vt:lpstr>Using Arrays</vt:lpstr>
      <vt:lpstr>Defining Arrays</vt:lpstr>
      <vt:lpstr>Array Syntax</vt:lpstr>
      <vt:lpstr>Coding time</vt:lpstr>
      <vt:lpstr>Introduction to Arrays</vt:lpstr>
      <vt:lpstr>Declaring Arrays</vt:lpstr>
      <vt:lpstr>Defining Arrays with Initialization</vt:lpstr>
      <vt:lpstr>Accessing Arrays</vt:lpstr>
      <vt:lpstr>Accessing an Array Element</vt:lpstr>
      <vt:lpstr>Accessing an Array Element</vt:lpstr>
      <vt:lpstr>Accessing an Array Element</vt:lpstr>
      <vt:lpstr>Array Usage</vt:lpstr>
      <vt:lpstr>Demo</vt:lpstr>
      <vt:lpstr>Common Array Algorithms</vt:lpstr>
      <vt:lpstr>Common Algorithms – Filling</vt:lpstr>
      <vt:lpstr>Common Algorithms – Copying</vt:lpstr>
      <vt:lpstr>Common Algorithms – Copying Requires a Loop</vt:lpstr>
      <vt:lpstr>Common Algorithms – Sum and Average Value</vt:lpstr>
      <vt:lpstr>Common Algorithms – Maximum</vt:lpstr>
      <vt:lpstr>Common Algorithms – Minimum</vt:lpstr>
      <vt:lpstr>Common Algorithms – Linear Search</vt:lpstr>
      <vt:lpstr>Common Algorithms – Swapping Elements</vt:lpstr>
      <vt:lpstr>Code for Swapping Array Elements</vt:lpstr>
      <vt:lpstr>Common Algorithms – Reading Input</vt:lpstr>
      <vt:lpstr>Common Algorithms – Reading Unknown # of Inputs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CSCI 1300: Starting Computing</dc:title>
  <dc:creator>Supriya Naidu</dc:creator>
  <cp:lastModifiedBy>Michael Hoefer</cp:lastModifiedBy>
  <cp:revision>224</cp:revision>
  <dcterms:created xsi:type="dcterms:W3CDTF">2020-08-23T21:25:05Z</dcterms:created>
  <dcterms:modified xsi:type="dcterms:W3CDTF">2022-09-26T21:22:25Z</dcterms:modified>
</cp:coreProperties>
</file>