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46" r:id="rId1"/>
  </p:sldMasterIdLst>
  <p:notesMasterIdLst>
    <p:notesMasterId r:id="rId32"/>
  </p:notesMasterIdLst>
  <p:sldIdLst>
    <p:sldId id="1525" r:id="rId2"/>
    <p:sldId id="1526" r:id="rId3"/>
    <p:sldId id="1527" r:id="rId4"/>
    <p:sldId id="1528" r:id="rId5"/>
    <p:sldId id="1530" r:id="rId6"/>
    <p:sldId id="1529" r:id="rId7"/>
    <p:sldId id="1364" r:id="rId8"/>
    <p:sldId id="993" r:id="rId9"/>
    <p:sldId id="1332" r:id="rId10"/>
    <p:sldId id="1476" r:id="rId11"/>
    <p:sldId id="1477" r:id="rId12"/>
    <p:sldId id="1523" r:id="rId13"/>
    <p:sldId id="1524" r:id="rId14"/>
    <p:sldId id="1481" r:id="rId15"/>
    <p:sldId id="1482" r:id="rId16"/>
    <p:sldId id="1483" r:id="rId17"/>
    <p:sldId id="1478" r:id="rId18"/>
    <p:sldId id="1521" r:id="rId19"/>
    <p:sldId id="1484" r:id="rId20"/>
    <p:sldId id="1485" r:id="rId21"/>
    <p:sldId id="1486" r:id="rId22"/>
    <p:sldId id="1487" r:id="rId23"/>
    <p:sldId id="1488" r:id="rId24"/>
    <p:sldId id="1490" r:id="rId25"/>
    <p:sldId id="1515" r:id="rId26"/>
    <p:sldId id="1491" r:id="rId27"/>
    <p:sldId id="1492" r:id="rId28"/>
    <p:sldId id="1493" r:id="rId29"/>
    <p:sldId id="1457" r:id="rId30"/>
    <p:sldId id="145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FB04"/>
    <a:srgbClr val="86FF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3"/>
    <p:restoredTop sz="88282"/>
  </p:normalViewPr>
  <p:slideViewPr>
    <p:cSldViewPr snapToGrid="0" snapToObjects="1">
      <p:cViewPr varScale="1">
        <p:scale>
          <a:sx n="59" d="100"/>
          <a:sy n="59" d="100"/>
        </p:scale>
        <p:origin x="10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F676E-E463-064E-8532-8B9C5A703B1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0E41F-B12E-5343-82CE-FDF67CAE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7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When writing an array parameter variable, you place an empty[] behind the parameter name. Do not specify the size of the array inside the brackets. When you call the function, supply both the name of the array and the size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33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994D-0681-F44C-AC36-BD53CEEF9045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32B5-9F42-8445-BA81-69EE9AC762B5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B572-82BC-804E-A5D7-09639CACB737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24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A430-4053-0044-BD2E-EAC90209B2E4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9931749-426A-4D40-AC36-D2D178C9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866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BA79-14C8-1B4D-859B-AC068ECD2412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3A4F22-78DC-D141-9271-D3CF5230A288}"/>
              </a:ext>
            </a:extLst>
          </p:cNvPr>
          <p:cNvCxnSpPr/>
          <p:nvPr userDrawn="1"/>
        </p:nvCxnSpPr>
        <p:spPr>
          <a:xfrm>
            <a:off x="731520" y="1559293"/>
            <a:ext cx="1073216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76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58BE-5461-7F4E-B666-89FD7EDAD271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4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B75F-2D84-7D44-9524-C177190266E5}" type="datetime1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769BC9-7B7C-2A4B-91A3-DE250B5C3EED}"/>
              </a:ext>
            </a:extLst>
          </p:cNvPr>
          <p:cNvCxnSpPr/>
          <p:nvPr userDrawn="1"/>
        </p:nvCxnSpPr>
        <p:spPr>
          <a:xfrm>
            <a:off x="731520" y="1559293"/>
            <a:ext cx="1073216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927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027E-073F-DB4F-A5D5-FA4FCD2275EF}" type="datetime1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8B1DBE-2180-D54B-B484-3E85F4DD5E46}"/>
              </a:ext>
            </a:extLst>
          </p:cNvPr>
          <p:cNvCxnSpPr/>
          <p:nvPr userDrawn="1"/>
        </p:nvCxnSpPr>
        <p:spPr>
          <a:xfrm>
            <a:off x="731520" y="1559293"/>
            <a:ext cx="1073216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850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03C8-F87C-0149-AE2E-48DBEBBC2CC6}" type="datetime1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B0D11B-5DCC-F34E-B1C3-CE964FA50165}"/>
              </a:ext>
            </a:extLst>
          </p:cNvPr>
          <p:cNvCxnSpPr/>
          <p:nvPr userDrawn="1"/>
        </p:nvCxnSpPr>
        <p:spPr>
          <a:xfrm>
            <a:off x="731520" y="1559293"/>
            <a:ext cx="1073216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7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F03D-8F6E-A74E-89D8-155AA3155A79}" type="datetime1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4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98B0-26B9-7549-A201-F5D22D0173DF}" type="datetime1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66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F3D9-32D2-CD44-8C41-E9311696C4FE}" type="datetime1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7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AC87A-0E6B-BF48-97F6-870C13E72712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48" r:id="rId2"/>
    <p:sldLayoutId id="2147484249" r:id="rId3"/>
    <p:sldLayoutId id="2147484250" r:id="rId4"/>
    <p:sldLayoutId id="2147484251" r:id="rId5"/>
    <p:sldLayoutId id="2147484252" r:id="rId6"/>
    <p:sldLayoutId id="2147484253" r:id="rId7"/>
    <p:sldLayoutId id="2147484254" r:id="rId8"/>
    <p:sldLayoutId id="2147484255" r:id="rId9"/>
    <p:sldLayoutId id="2147484256" r:id="rId10"/>
    <p:sldLayoutId id="2147484257" r:id="rId11"/>
    <p:sldLayoutId id="214748421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355DFD-217B-453E-B6A2-15C036C7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15 Funny Memes for Software Developers | by Rahul Banerjee | Python in  Plain English">
            <a:extLst>
              <a:ext uri="{FF2B5EF4-FFF2-40B4-BE49-F238E27FC236}">
                <a16:creationId xmlns:a16="http://schemas.microsoft.com/office/drawing/2014/main" id="{483377C8-7E2F-4B6D-8E7A-FB7BCA3BB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296648"/>
            <a:ext cx="6434137" cy="624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530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3B25-E76A-2746-AF8A-7A94F27B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Array as function argument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3D90-AAE9-9A4D-A8A2-C1770CD66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7055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  <a:defRPr/>
            </a:pPr>
            <a:r>
              <a:rPr lang="en-US" altLang="en-US" dirty="0"/>
              <a:t>What does the computer know about an array?</a:t>
            </a:r>
          </a:p>
          <a:p>
            <a:pPr>
              <a:buNone/>
              <a:defRPr/>
            </a:pPr>
            <a:r>
              <a:rPr lang="en-US" altLang="en-US" dirty="0"/>
              <a:t>	– The base type</a:t>
            </a:r>
          </a:p>
          <a:p>
            <a:pPr>
              <a:buNone/>
              <a:defRPr/>
            </a:pPr>
            <a:r>
              <a:rPr lang="en-US" altLang="en-US" dirty="0"/>
              <a:t>	– The address of the first indexed variable</a:t>
            </a:r>
          </a:p>
          <a:p>
            <a:pPr>
              <a:buNone/>
              <a:defRPr/>
            </a:pPr>
            <a:r>
              <a:rPr lang="en-US" altLang="en-US" dirty="0"/>
              <a:t>	– The number of indexed variables</a:t>
            </a:r>
          </a:p>
          <a:p>
            <a:pPr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What does a function know about an array argument?</a:t>
            </a:r>
          </a:p>
          <a:p>
            <a:pPr>
              <a:buNone/>
              <a:defRPr/>
            </a:pPr>
            <a:r>
              <a:rPr lang="en-US" altLang="en-US" dirty="0"/>
              <a:t>	– The base type</a:t>
            </a:r>
          </a:p>
          <a:p>
            <a:pPr>
              <a:buNone/>
              <a:defRPr/>
            </a:pPr>
            <a:r>
              <a:rPr lang="en-US" altLang="en-US" dirty="0"/>
              <a:t>	– The address of the first indexed variable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52A7E-7440-174F-B433-975CDA97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64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3B25-E76A-2746-AF8A-7A94F27B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Entire Arrays as Arguments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3D90-AAE9-9A4D-A8A2-C1770CD66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7055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  <a:defRPr/>
            </a:pPr>
            <a:r>
              <a:rPr lang="en-US" altLang="en-US" dirty="0"/>
              <a:t>Formal input parameter argument can be an entire array!</a:t>
            </a:r>
          </a:p>
          <a:p>
            <a:pPr>
              <a:buNone/>
              <a:defRPr/>
            </a:pPr>
            <a:r>
              <a:rPr lang="en-US" altLang="en-US" dirty="0"/>
              <a:t>	– argument passed in function using array name</a:t>
            </a:r>
          </a:p>
          <a:p>
            <a:pPr>
              <a:buNone/>
              <a:defRPr/>
            </a:pPr>
            <a:r>
              <a:rPr lang="en-US" altLang="en-US" dirty="0"/>
              <a:t>   – called array parameter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en-US" sz="2800" b="1" dirty="0">
              <a:cs typeface="Arial" panose="020B0604020202020204" pitchFamily="34" charset="0"/>
            </a:endParaRPr>
          </a:p>
          <a:p>
            <a:pPr>
              <a:buFont typeface="Arial"/>
              <a:buChar char="•"/>
              <a:defRPr/>
            </a:pPr>
            <a:r>
              <a:rPr lang="en-US" altLang="en-US" dirty="0"/>
              <a:t>Send size of array as well</a:t>
            </a:r>
          </a:p>
          <a:p>
            <a:pPr>
              <a:buNone/>
              <a:defRPr/>
            </a:pPr>
            <a:r>
              <a:rPr lang="en-US" altLang="en-US" dirty="0"/>
              <a:t>	– </a:t>
            </a:r>
            <a:r>
              <a:rPr lang="en-US" altLang="en-US" dirty="0">
                <a:cs typeface="Arial" panose="020B0604020202020204" pitchFamily="34" charset="0"/>
              </a:rPr>
              <a:t>typically done as second parameter</a:t>
            </a:r>
            <a:endParaRPr lang="en-US" altLang="en-US" dirty="0"/>
          </a:p>
          <a:p>
            <a:pPr>
              <a:buNone/>
              <a:defRPr/>
            </a:pPr>
            <a:r>
              <a:rPr lang="en-US" altLang="en-US" dirty="0"/>
              <a:t>   – simple </a:t>
            </a:r>
            <a:r>
              <a:rPr lang="en-US" altLang="en-US" dirty="0">
                <a:cs typeface="Arial" panose="020B0604020202020204" pitchFamily="34" charset="0"/>
              </a:rPr>
              <a:t>int type formal parameter</a:t>
            </a:r>
          </a:p>
          <a:p>
            <a:pPr>
              <a:buNone/>
              <a:defRPr/>
            </a:pP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52A7E-7440-174F-B433-975CDA97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61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3B25-E76A-2746-AF8A-7A94F27B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Arrays as function argument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3D90-AAE9-9A4D-A8A2-C1770CD66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some main() function definition, consider this call: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int score[5],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numberOfScores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fillup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(score,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numberOfScores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/>
              <a:t>1st argument is entire array</a:t>
            </a:r>
          </a:p>
          <a:p>
            <a:r>
              <a:rPr lang="en-US" dirty="0"/>
              <a:t>2nd argument is integer value</a:t>
            </a:r>
          </a:p>
          <a:p>
            <a:r>
              <a:rPr lang="en-US" b="1" dirty="0"/>
              <a:t>No brackets on the array argument</a:t>
            </a:r>
          </a:p>
          <a:p>
            <a:r>
              <a:rPr lang="en-US" dirty="0"/>
              <a:t>Passing in score → provides </a:t>
            </a:r>
            <a:r>
              <a:rPr lang="en-US" dirty="0" err="1"/>
              <a:t>fillup</a:t>
            </a:r>
            <a:r>
              <a:rPr lang="en-US" dirty="0"/>
              <a:t>() with the data type (int) and address of score[0]</a:t>
            </a:r>
          </a:p>
          <a:p>
            <a:pPr lvl="1"/>
            <a:r>
              <a:rPr lang="en-US" dirty="0"/>
              <a:t>knowing the type helps us retrieve the 2nd-last elements</a:t>
            </a:r>
          </a:p>
          <a:p>
            <a:r>
              <a:rPr lang="en-US" dirty="0"/>
              <a:t>Passing in </a:t>
            </a:r>
            <a:r>
              <a:rPr lang="en-US" dirty="0" err="1"/>
              <a:t>numberOfScores</a:t>
            </a:r>
            <a:r>
              <a:rPr lang="en-US" dirty="0"/>
              <a:t> → provides size of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52A7E-7440-174F-B433-975CDA97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94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3B25-E76A-2746-AF8A-7A94F27B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Arrays as function argument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3D90-AAE9-9A4D-A8A2-C1770CD66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some main() function definition, consider this call: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int score[5],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numberOfScores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fillup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(score,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numberOfScores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/>
              <a:t>Must send in size of array separately</a:t>
            </a:r>
          </a:p>
          <a:p>
            <a:r>
              <a:rPr lang="en-US" b="1" dirty="0"/>
              <a:t>Fun fact: </a:t>
            </a:r>
            <a:r>
              <a:rPr lang="en-US" dirty="0"/>
              <a:t>This means we can use the </a:t>
            </a:r>
            <a:r>
              <a:rPr lang="en-US" b="1" dirty="0"/>
              <a:t>same function </a:t>
            </a:r>
            <a:r>
              <a:rPr lang="en-US" dirty="0"/>
              <a:t>to fill any sized array! </a:t>
            </a:r>
          </a:p>
          <a:p>
            <a:pPr lvl="1"/>
            <a:r>
              <a:rPr lang="en-US" dirty="0"/>
              <a:t>Exemplifies nice “re-use” properties of functions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int score[5], time[10];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fillup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(score, 5);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fillup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(time, 10);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52A7E-7440-174F-B433-975CDA97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54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3B25-E76A-2746-AF8A-7A94F27B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Array as function argument: How?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3D90-AAE9-9A4D-A8A2-C1770CD66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7055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  <a:defRPr/>
            </a:pPr>
            <a:r>
              <a:rPr lang="en-US" altLang="en-US" dirty="0"/>
              <a:t>What’s really passed?</a:t>
            </a:r>
          </a:p>
          <a:p>
            <a:pPr>
              <a:spcBef>
                <a:spcPct val="50000"/>
              </a:spcBef>
              <a:buFont typeface="Arial"/>
              <a:buChar char="•"/>
              <a:defRPr/>
            </a:pPr>
            <a:r>
              <a:rPr lang="en-US" altLang="en-US" dirty="0"/>
              <a:t>Think of array as 3 "pieces"</a:t>
            </a:r>
          </a:p>
          <a:p>
            <a:pPr lvl="1">
              <a:buFont typeface="Arial"/>
              <a:buChar char="–"/>
              <a:defRPr/>
            </a:pPr>
            <a:r>
              <a:rPr lang="en-US" altLang="en-US" dirty="0"/>
              <a:t>Address of first indexed variable 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arrName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altLang="en-US" dirty="0">
                <a:cs typeface="Courier New" panose="02070309020205020404" pitchFamily="49" charset="0"/>
              </a:rPr>
              <a:t>)</a:t>
            </a:r>
          </a:p>
          <a:p>
            <a:pPr lvl="1">
              <a:buFont typeface="Arial"/>
              <a:buChar char="–"/>
              <a:defRPr/>
            </a:pPr>
            <a:r>
              <a:rPr lang="en-US" altLang="en-US" dirty="0"/>
              <a:t>Array base type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/>
              <a:t>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dirty="0">
                <a:latin typeface="Cambria" panose="02040503050406030204" pitchFamily="18" charset="0"/>
              </a:rPr>
              <a:t> </a:t>
            </a:r>
            <a:r>
              <a:rPr lang="en-US" altLang="en-US" dirty="0"/>
              <a:t>or …)</a:t>
            </a:r>
          </a:p>
          <a:p>
            <a:pPr lvl="1">
              <a:buFont typeface="Arial"/>
              <a:buChar char="–"/>
              <a:defRPr/>
            </a:pPr>
            <a:r>
              <a:rPr lang="en-US" altLang="en-US" dirty="0"/>
              <a:t>Size of array</a:t>
            </a:r>
          </a:p>
          <a:p>
            <a:pPr>
              <a:spcBef>
                <a:spcPct val="50000"/>
              </a:spcBef>
              <a:buFont typeface="Arial"/>
              <a:buChar char="•"/>
              <a:defRPr/>
            </a:pPr>
            <a:r>
              <a:rPr lang="en-US" altLang="en-US" dirty="0"/>
              <a:t>Only 1</a:t>
            </a:r>
            <a:r>
              <a:rPr lang="en-US" altLang="en-US" baseline="30000" dirty="0"/>
              <a:t>st</a:t>
            </a:r>
            <a:r>
              <a:rPr lang="en-US" altLang="en-US" dirty="0"/>
              <a:t> piece is passed!</a:t>
            </a:r>
          </a:p>
          <a:p>
            <a:pPr lvl="1">
              <a:buFont typeface="Arial"/>
              <a:buChar char="–"/>
              <a:defRPr/>
            </a:pPr>
            <a:r>
              <a:rPr lang="en-US" altLang="en-US" dirty="0"/>
              <a:t>Just the beginning address of array (the 1</a:t>
            </a:r>
            <a:r>
              <a:rPr lang="en-US" altLang="en-US" baseline="30000" dirty="0"/>
              <a:t>st</a:t>
            </a:r>
            <a:r>
              <a:rPr lang="en-US" altLang="en-US" dirty="0"/>
              <a:t> element)</a:t>
            </a:r>
          </a:p>
          <a:p>
            <a:pPr lvl="1">
              <a:buFont typeface="Arial"/>
              <a:buChar char="–"/>
              <a:defRPr/>
            </a:pPr>
            <a:r>
              <a:rPr lang="en-US" altLang="en-US" dirty="0"/>
              <a:t>Knowing the type helps us retrieve the (2</a:t>
            </a:r>
            <a:r>
              <a:rPr lang="en-US" altLang="en-US" baseline="30000" dirty="0"/>
              <a:t>nd</a:t>
            </a:r>
            <a:r>
              <a:rPr lang="en-US" altLang="en-US" dirty="0"/>
              <a:t> – last) elements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52A7E-7440-174F-B433-975CDA97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3B25-E76A-2746-AF8A-7A94F27B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Parameters in Functions Require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en-US" dirty="0"/>
              <a:t> in the Header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3D90-AAE9-9A4D-A8A2-C1770CD66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70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dirty="0"/>
              <a:t>You use an empty pair of square brackets </a:t>
            </a:r>
            <a:r>
              <a:rPr lang="en-US" altLang="en-US" i="1" dirty="0"/>
              <a:t>after</a:t>
            </a:r>
            <a:r>
              <a:rPr lang="en-US" altLang="en-US" dirty="0"/>
              <a:t> the parameter variable’s name to indicate you are passing an array.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sum(double </a:t>
            </a:r>
            <a:r>
              <a:rPr lang="en-US" altLang="en-US" u="sng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alt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size)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52A7E-7440-174F-B433-975CDA97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21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3B25-E76A-2746-AF8A-7A94F27B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Function </a:t>
            </a:r>
            <a:r>
              <a:rPr lang="en-US" altLang="en-US" u="sng" dirty="0"/>
              <a:t>Call</a:t>
            </a:r>
            <a:r>
              <a:rPr lang="en-US" altLang="en-US" dirty="0"/>
              <a:t> Does NOT Use the Brackets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3D90-AAE9-9A4D-A8A2-C1770CD66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en-US" dirty="0"/>
              <a:t>When you call the function, supply both the name of the array and the size, BUT NO SQUARE BRACKETS!!</a:t>
            </a:r>
            <a:endParaRPr lang="en-US" altLang="en-US" sz="1000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 NUMBER_OF_SCORES = 10;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 scores[NUMBER_OF_SCORES] = { 32, 54, 67.5, 29, 34.5, 80, 115, 44.5, 100, 65 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total_score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sum(scores, NUMBER_OF_SCORES);</a:t>
            </a:r>
          </a:p>
          <a:p>
            <a:pPr>
              <a:lnSpc>
                <a:spcPct val="100000"/>
              </a:lnSpc>
            </a:pPr>
            <a:endParaRPr lang="en-US" alt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dirty="0"/>
              <a:t>You can also pass a smaller size to the function:</a:t>
            </a:r>
          </a:p>
          <a:p>
            <a:pPr>
              <a:lnSpc>
                <a:spcPct val="100000"/>
              </a:lnSpc>
            </a:pPr>
            <a:endParaRPr lang="en-US" altLang="en-US" sz="1000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partial_score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sum(scores, 5);</a:t>
            </a:r>
          </a:p>
          <a:p>
            <a:pPr>
              <a:lnSpc>
                <a:spcPct val="100000"/>
              </a:lnSpc>
            </a:pPr>
            <a:endParaRPr lang="en-US" altLang="en-US" sz="1000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dirty="0"/>
              <a:t>This will sum over only the first five doubles in the array.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52A7E-7440-174F-B433-975CDA97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99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3B25-E76A-2746-AF8A-7A94F27B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Parameter Function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3D90-AAE9-9A4D-A8A2-C1770CD66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70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dirty="0"/>
              <a:t>Here is the sum function with an array parameter: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Notice that to pass one array, it takes two parameters.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 sum(double data[], int size)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total = 0;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 (int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 total = total + data[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total;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52A7E-7440-174F-B433-975CDA97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42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52A7E-7440-174F-B433-975CDA97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3D90-AAE9-9A4D-A8A2-C1770CD669B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0293" y="214321"/>
            <a:ext cx="11574966" cy="604835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double sum(double data[], int size)</a:t>
            </a:r>
            <a:br>
              <a:rPr lang="en-US" alt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total = 0;</a:t>
            </a:r>
            <a:br>
              <a:rPr lang="en-US" alt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for (int </a:t>
            </a:r>
            <a:r>
              <a:rPr lang="en-US" alt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</a:t>
            </a:r>
            <a:r>
              <a:rPr lang="en-US" alt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alt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en-US" alt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   total = total + data[</a:t>
            </a:r>
            <a:r>
              <a:rPr lang="en-US" alt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alt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alt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total;</a:t>
            </a:r>
            <a:br>
              <a:rPr lang="en-US" alt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const int CAPACITY = 5;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int numbers[CAPACITY] = {1,2,3,4,5};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“Sum of array values: “ &lt;&lt; sum(</a:t>
            </a:r>
            <a:r>
              <a:rPr lang="en-US" alt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numbers,CAPACITY</a:t>
            </a:r>
            <a:r>
              <a:rPr lang="en-US" alt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</a:t>
            </a:r>
            <a:r>
              <a:rPr lang="en-US" alt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6" name="Google Shape;148;p30">
            <a:extLst>
              <a:ext uri="{FF2B5EF4-FFF2-40B4-BE49-F238E27FC236}">
                <a16:creationId xmlns:a16="http://schemas.microsoft.com/office/drawing/2014/main" id="{7120EFA4-6CBD-CA4E-8DA4-F6160335814D}"/>
              </a:ext>
            </a:extLst>
          </p:cNvPr>
          <p:cNvSpPr txBox="1"/>
          <p:nvPr/>
        </p:nvSpPr>
        <p:spPr>
          <a:xfrm>
            <a:off x="838200" y="6262679"/>
            <a:ext cx="525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Brief C++ by 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Cay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Horstmann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© 2017 by John Wiley &amp; Sons. All rights reserved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565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3B25-E76A-2746-AF8A-7A94F27B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Parameters Always are Reference 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3D90-AAE9-9A4D-A8A2-C1770CD66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705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3200" dirty="0"/>
              <a:t>When you pass an array into a function, the contents of the array can </a:t>
            </a:r>
            <a:r>
              <a:rPr lang="en-US" altLang="en-US" i="1" dirty="0"/>
              <a:t>always </a:t>
            </a:r>
            <a:r>
              <a:rPr lang="en-US" altLang="en-US" sz="3200" dirty="0"/>
              <a:t>be changed.  An array name is actually a reference, that is, a memory address:</a:t>
            </a:r>
          </a:p>
          <a:p>
            <a:pPr>
              <a:lnSpc>
                <a:spcPct val="100000"/>
              </a:lnSpc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//function to scale all elements in array by a factor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multiply(double values[], int size, double factor)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for (int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values[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values[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* factor;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52A7E-7440-174F-B433-975CDA97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2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C0E63A-8672-4FE0-B5D5-9630F7D7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</a:t>
            </a:fld>
            <a:endParaRPr lang="en-US"/>
          </a:p>
        </p:txBody>
      </p:sp>
      <p:pic>
        <p:nvPicPr>
          <p:cNvPr id="2052" name="Picture 4" descr="Another array start at 1 meme :) - Album on Imgur">
            <a:extLst>
              <a:ext uri="{FF2B5EF4-FFF2-40B4-BE49-F238E27FC236}">
                <a16:creationId xmlns:a16="http://schemas.microsoft.com/office/drawing/2014/main" id="{720BD727-1090-41DD-81DD-6F3EC6AD6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2" y="789648"/>
            <a:ext cx="5819775" cy="508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139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3B25-E76A-2746-AF8A-7A94F27B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Arrays as Parameters but No Array Returns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3D90-AAE9-9A4D-A8A2-C1770CD66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70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dirty="0"/>
              <a:t>You can pass an array into a function but </a:t>
            </a:r>
            <a:r>
              <a:rPr lang="en-US" altLang="en-US" u="sng" dirty="0"/>
              <a:t>you cannot return an array.</a:t>
            </a:r>
          </a:p>
          <a:p>
            <a:pPr>
              <a:lnSpc>
                <a:spcPct val="100000"/>
              </a:lnSpc>
            </a:pPr>
            <a:endParaRPr lang="en-US" altLang="en-US" dirty="0"/>
          </a:p>
          <a:p>
            <a:pPr>
              <a:lnSpc>
                <a:spcPct val="100000"/>
              </a:lnSpc>
            </a:pPr>
            <a:r>
              <a:rPr lang="en-US" altLang="en-US" dirty="0"/>
              <a:t>However, the function can modify an input array, so the function definition must include the result array in the parentheses if one is desired.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52A7E-7440-174F-B433-975CDA97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52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3B25-E76A-2746-AF8A-7A94F27B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Arrays as Parameters and Return 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3D90-AAE9-9A4D-A8A2-C1770CD66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4400" dirty="0"/>
              <a:t>If a function can change the size of an array, it should let the caller know the new size by returning it:</a:t>
            </a:r>
          </a:p>
          <a:p>
            <a:pPr marL="0" indent="0">
              <a:lnSpc>
                <a:spcPct val="75000"/>
              </a:lnSpc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read_inputs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(double inputs[], int capacity)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//returns the # of elements read, as int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current_size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input;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input)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current_size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capacity)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inputs[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current_size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input;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current_size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current_size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2400" dirty="0"/>
              <a:t>	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52A7E-7440-174F-B433-975CDA97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18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3B25-E76A-2746-AF8A-7A94F27B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Parameters in Functions: Calling the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3D90-AAE9-9A4D-A8A2-C1770CD66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70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dirty="0"/>
              <a:t>Here is a call to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read_inputs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function:</a:t>
            </a:r>
          </a:p>
          <a:p>
            <a:pPr marL="0" indent="0">
              <a:lnSpc>
                <a:spcPct val="75000"/>
              </a:lnSpc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lnSpc>
                <a:spcPct val="75000"/>
              </a:lnSpc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MAXIMUM_NUMBER = 1000;</a:t>
            </a:r>
          </a:p>
          <a:p>
            <a:pPr marL="914400" lvl="2" indent="0">
              <a:lnSpc>
                <a:spcPct val="75000"/>
              </a:lnSpc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double values[MAXIMUM_NUMBER];</a:t>
            </a:r>
          </a:p>
          <a:p>
            <a:pPr marL="914400" lvl="2" indent="0">
              <a:lnSpc>
                <a:spcPct val="75000"/>
              </a:lnSpc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current_size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read_inputs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(values, MAXIMUM_NUMBER);</a:t>
            </a:r>
          </a:p>
          <a:p>
            <a:pPr>
              <a:lnSpc>
                <a:spcPct val="75000"/>
              </a:lnSpc>
            </a:pPr>
            <a:endParaRPr lang="en-US" altLang="en-US" sz="2200" dirty="0"/>
          </a:p>
          <a:p>
            <a:pPr>
              <a:lnSpc>
                <a:spcPct val="75000"/>
              </a:lnSpc>
            </a:pPr>
            <a:endParaRPr lang="en-US" altLang="en-US" sz="2200" dirty="0"/>
          </a:p>
          <a:p>
            <a:pPr>
              <a:lnSpc>
                <a:spcPct val="75000"/>
              </a:lnSpc>
            </a:pPr>
            <a:r>
              <a:rPr lang="en-US" altLang="en-US" dirty="0"/>
              <a:t> After the call,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current_size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variable specifies how many were added.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52A7E-7440-174F-B433-975CDA97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72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3B25-E76A-2746-AF8A-7A94F27B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 to Fill or Append to an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3D90-AAE9-9A4D-A8A2-C1770CD66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2"/>
            <a:ext cx="11205117" cy="5032377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4600" dirty="0"/>
              <a:t>Or it can let the caller know by passing and returning the current size:</a:t>
            </a:r>
          </a:p>
          <a:p>
            <a:pPr marL="0" indent="0">
              <a:lnSpc>
                <a:spcPct val="75000"/>
              </a:lnSpc>
              <a:buNone/>
            </a:pPr>
            <a:endParaRPr lang="en-US" altLang="en-US" sz="3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5000"/>
              </a:lnSpc>
              <a:buNone/>
            </a:pPr>
            <a:r>
              <a:rPr lang="en-US" alt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append_inputs</a:t>
            </a:r>
            <a:r>
              <a:rPr lang="en-US" alt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inputs[], int capacity, int </a:t>
            </a:r>
            <a:r>
              <a:rPr lang="en-US" alt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current_size</a:t>
            </a:r>
            <a:r>
              <a:rPr lang="en-US" alt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alt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alt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input;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alt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alt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input)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alt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br>
              <a:rPr lang="en-US" alt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current_size</a:t>
            </a:r>
            <a:r>
              <a:rPr lang="en-US" alt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&lt; capacity)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alt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alt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inputs[</a:t>
            </a:r>
            <a:r>
              <a:rPr lang="en-US" alt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current_size</a:t>
            </a:r>
            <a:r>
              <a:rPr lang="en-US" alt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] = input;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alt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current_size</a:t>
            </a:r>
            <a:r>
              <a:rPr lang="en-US" alt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alt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alt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alt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	 return </a:t>
            </a:r>
            <a:r>
              <a:rPr lang="en-US" alt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current_size</a:t>
            </a:r>
            <a:r>
              <a:rPr lang="en-US" alt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alt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en-US" sz="2400" dirty="0"/>
          </a:p>
          <a:p>
            <a:pPr>
              <a:lnSpc>
                <a:spcPct val="120000"/>
              </a:lnSpc>
            </a:pPr>
            <a:r>
              <a:rPr lang="en-US" altLang="en-US" sz="4200" i="1" dirty="0">
                <a:solidFill>
                  <a:srgbClr val="C00000"/>
                </a:solidFill>
              </a:rPr>
              <a:t>Note this function has the added benefit of either filling an empty array or appending to a partially-filled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52A7E-7440-174F-B433-975CDA97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24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3B25-E76A-2746-AF8A-7A94F27B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Functions Example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3D90-AAE9-9A4D-A8A2-C1770CD66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7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score_v2.cpp </a:t>
            </a:r>
          </a:p>
          <a:p>
            <a:pPr marL="0" indent="0">
              <a:buNone/>
            </a:pPr>
            <a:r>
              <a:rPr lang="en-US" altLang="en-US" dirty="0"/>
              <a:t>score_v3.cpp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52A7E-7440-174F-B433-975CDA97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24</a:t>
            </a:fld>
            <a:endParaRPr lang="en-US"/>
          </a:p>
        </p:txBody>
      </p:sp>
      <p:sp>
        <p:nvSpPr>
          <p:cNvPr id="6" name="Google Shape;148;p30">
            <a:extLst>
              <a:ext uri="{FF2B5EF4-FFF2-40B4-BE49-F238E27FC236}">
                <a16:creationId xmlns:a16="http://schemas.microsoft.com/office/drawing/2014/main" id="{99326909-34B9-3D4C-B4AB-27D43540E283}"/>
              </a:ext>
            </a:extLst>
          </p:cNvPr>
          <p:cNvSpPr txBox="1"/>
          <p:nvPr/>
        </p:nvSpPr>
        <p:spPr>
          <a:xfrm>
            <a:off x="838200" y="6262679"/>
            <a:ext cx="525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Brief C++ by 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Cay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Horstmann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© 2017 by John Wiley &amp; Sons. All rights reserved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5774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3B25-E76A-2746-AF8A-7A94F27B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Array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3D90-AAE9-9A4D-A8A2-C1770CD66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7055"/>
          </a:xfrm>
        </p:spPr>
        <p:txBody>
          <a:bodyPr>
            <a:normAutofit/>
          </a:bodyPr>
          <a:lstStyle/>
          <a:p>
            <a:r>
              <a:rPr lang="en-US" dirty="0"/>
              <a:t>When a function doesn’t modify an array parameter, it is considered good style to add the </a:t>
            </a:r>
            <a:r>
              <a:rPr lang="en-US" dirty="0">
                <a:cs typeface="Courier New" panose="02070309020205020404" pitchFamily="49" charset="0"/>
              </a:rPr>
              <a:t>const </a:t>
            </a:r>
            <a:r>
              <a:rPr lang="en-US" dirty="0"/>
              <a:t>reserved word, like this: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 sum(const double values[], int size)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reserved word helps the reader of the code, making it clear that the function keeps the array elements unchanged. </a:t>
            </a:r>
          </a:p>
          <a:p>
            <a:endParaRPr lang="en-US" dirty="0"/>
          </a:p>
          <a:p>
            <a:r>
              <a:rPr lang="en-US" dirty="0"/>
              <a:t>If the implementation of the function tries to modify the array, the compiler issues a warning.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52A7E-7440-174F-B433-975CDA97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2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3B25-E76A-2746-AF8A-7A94F27B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The const Parameter Modifier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3D90-AAE9-9A4D-A8A2-C1770CD66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7055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Arial" panose="020B0604020202020204" pitchFamily="34" charset="0"/>
              </a:rPr>
              <a:t>Recall: array parameter actually passes address of 1</a:t>
            </a:r>
            <a:r>
              <a:rPr lang="en-US" altLang="en-US" baseline="30000" dirty="0">
                <a:cs typeface="Arial" panose="020B0604020202020204" pitchFamily="34" charset="0"/>
              </a:rPr>
              <a:t>st</a:t>
            </a:r>
            <a:r>
              <a:rPr lang="en-US" altLang="en-US" dirty="0">
                <a:cs typeface="Arial" panose="020B0604020202020204" pitchFamily="34" charset="0"/>
              </a:rPr>
              <a:t> element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cs typeface="Arial" panose="020B0604020202020204" pitchFamily="34" charset="0"/>
              </a:rPr>
              <a:t>Function can then modify array!</a:t>
            </a: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Often desirable, sometimes not!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cs typeface="Arial" panose="020B0604020202020204" pitchFamily="34" charset="0"/>
              </a:rPr>
              <a:t>Protect array contents from modification</a:t>
            </a: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Use "const" modifier before array parameter</a:t>
            </a:r>
            <a:endParaRPr lang="en-US" altLang="en-US" sz="2800" dirty="0"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Called "constant array parameter"</a:t>
            </a: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Tells compiler to "not allow" modifications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52A7E-7440-174F-B433-975CDA97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31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3B25-E76A-2746-AF8A-7A94F27B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Example – function 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3D90-AAE9-9A4D-A8A2-C1770CD66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21" y="1804991"/>
            <a:ext cx="11517352" cy="443705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Takes 2 arrays of the same size as input parameters and outputs an array 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whose elements are the sum of the corresponding elements in the 2 input arrays.</a:t>
            </a:r>
          </a:p>
          <a:p>
            <a:pPr marL="0" indent="0"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addarray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 size,         // IN size of arrays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const float A[],  // IN input array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const float B[],  // IN input array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float C[])        // OUT result array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C[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 // End of function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addarray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52A7E-7440-174F-B433-975CDA97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10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3B25-E76A-2746-AF8A-7A94F27B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Example – function call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3D90-AAE9-9A4D-A8A2-C1770CD66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705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function </a:t>
            </a:r>
            <a:r>
              <a:rPr lang="en-US" alt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addarray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could be used as follows:</a:t>
            </a:r>
          </a:p>
          <a:p>
            <a:pPr marL="0" indent="0"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 main():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one[50], two[50], three[50];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marL="0" indent="0"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addarray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(50, one, two, three);</a:t>
            </a:r>
          </a:p>
          <a:p>
            <a:pPr marL="0" indent="0"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but also:</a:t>
            </a:r>
          </a:p>
          <a:p>
            <a:pPr marL="0" indent="0"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addarray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(20, one, two, three);</a:t>
            </a:r>
          </a:p>
          <a:p>
            <a:pPr marL="0" indent="0"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it will only do the addition on the first 20 elements of each array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52A7E-7440-174F-B433-975CDA97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6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3B25-E76A-2746-AF8A-7A94F27B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Common Error – Copying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3D90-AAE9-9A4D-A8A2-C1770CD66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7055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600" dirty="0"/>
              <a:t>Consider these two arrays:</a:t>
            </a:r>
          </a:p>
          <a:p>
            <a:pPr marL="457200" lvl="1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squares[5] = { 0, 1, 4, 9, 16 };</a:t>
            </a:r>
          </a:p>
          <a:p>
            <a:pPr marL="457200" lvl="1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lucky_numbers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[5];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600" dirty="0"/>
              <a:t>How can we copy the values from squares to </a:t>
            </a:r>
            <a:r>
              <a:rPr lang="en-US" altLang="en-US" sz="2600" dirty="0" err="1"/>
              <a:t>lucky_numbers</a:t>
            </a:r>
            <a:r>
              <a:rPr lang="en-US" altLang="en-US" sz="2600" dirty="0"/>
              <a:t>?</a:t>
            </a:r>
          </a:p>
          <a:p>
            <a:pPr>
              <a:spcBef>
                <a:spcPct val="50000"/>
              </a:spcBef>
            </a:pPr>
            <a:r>
              <a:rPr lang="en-US" altLang="en-US" sz="2600" dirty="0"/>
              <a:t>Let’s try what seems right and easy…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lucky_numbers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altLang="en-US" dirty="0"/>
              <a:t>		                                      …and </a:t>
            </a:r>
            <a:r>
              <a:rPr lang="en-US" altLang="en-US" dirty="0">
                <a:solidFill>
                  <a:srgbClr val="FF0000"/>
                </a:solidFill>
              </a:rPr>
              <a:t>wrong!</a:t>
            </a:r>
          </a:p>
          <a:p>
            <a:pPr lvl="1">
              <a:spcBef>
                <a:spcPct val="50000"/>
              </a:spcBef>
            </a:pPr>
            <a:r>
              <a:rPr lang="en-US" altLang="en-US" i="1" dirty="0">
                <a:solidFill>
                  <a:srgbClr val="FF0000"/>
                </a:solidFill>
              </a:rPr>
              <a:t>You cannot assign arrays!</a:t>
            </a:r>
          </a:p>
          <a:p>
            <a:pPr lvl="1">
              <a:spcBef>
                <a:spcPct val="50000"/>
              </a:spcBef>
            </a:pPr>
            <a:r>
              <a:rPr lang="en-US" altLang="en-US" i="1" dirty="0">
                <a:solidFill>
                  <a:srgbClr val="FF0000"/>
                </a:solidFill>
              </a:rPr>
              <a:t>The compiler will report a syntax error.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52A7E-7440-174F-B433-975CDA97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5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0BF39E-5D5B-4DF3-93CD-B95EDA0A5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3</a:t>
            </a:fld>
            <a:endParaRPr lang="en-US"/>
          </a:p>
        </p:txBody>
      </p:sp>
      <p:pic>
        <p:nvPicPr>
          <p:cNvPr id="3074" name="Picture 2" descr="🇲🇽 25+ Best Memes About L&amp;amp;t Infotech | L&amp;amp;t Infotech Memes">
            <a:extLst>
              <a:ext uri="{FF2B5EF4-FFF2-40B4-BE49-F238E27FC236}">
                <a16:creationId xmlns:a16="http://schemas.microsoft.com/office/drawing/2014/main" id="{8B29EA22-3429-458C-A92F-73EB2A823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57163"/>
            <a:ext cx="4762500" cy="654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313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3B25-E76A-2746-AF8A-7A94F27B2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3724" cy="1325563"/>
          </a:xfrm>
        </p:spPr>
        <p:txBody>
          <a:bodyPr/>
          <a:lstStyle/>
          <a:p>
            <a:r>
              <a:rPr lang="en-US" altLang="en-US" dirty="0"/>
              <a:t>Common Algorithms – Copying Requires a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3D90-AAE9-9A4D-A8A2-C1770CD66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70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/* you must copy each element individually using a loop! */</a:t>
            </a:r>
          </a:p>
          <a:p>
            <a:pPr marL="0" indent="0"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int squares[5] = { 0, 1, 4, 9, 16 };</a:t>
            </a:r>
          </a:p>
          <a:p>
            <a:pPr marL="0" indent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lucky_numbers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[5];</a:t>
            </a:r>
          </a:p>
          <a:p>
            <a:pPr marL="0" indent="0"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lucky_numbers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 = squares[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b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52A7E-7440-174F-B433-975CDA97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 descr="Picture showing an arrow for each element of first array being copied to each element of second array.">
            <a:extLst>
              <a:ext uri="{FF2B5EF4-FFF2-40B4-BE49-F238E27FC236}">
                <a16:creationId xmlns:a16="http://schemas.microsoft.com/office/drawing/2014/main" id="{0420C0B6-8838-FE44-9AED-611010E5C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266" y="3342840"/>
            <a:ext cx="5392658" cy="19777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Google Shape;148;p30">
            <a:extLst>
              <a:ext uri="{FF2B5EF4-FFF2-40B4-BE49-F238E27FC236}">
                <a16:creationId xmlns:a16="http://schemas.microsoft.com/office/drawing/2014/main" id="{A7DDC0C4-25F1-294F-B45C-91F057FA3003}"/>
              </a:ext>
            </a:extLst>
          </p:cNvPr>
          <p:cNvSpPr txBox="1"/>
          <p:nvPr/>
        </p:nvSpPr>
        <p:spPr>
          <a:xfrm>
            <a:off x="838200" y="6262679"/>
            <a:ext cx="525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Brief C++ by 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Cay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Horstmann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© 2017 by John Wiley &amp; Sons. All rights reserved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378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729DA-A9D9-44B3-9C4E-34C417EF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4</a:t>
            </a:fld>
            <a:endParaRPr lang="en-US"/>
          </a:p>
        </p:txBody>
      </p:sp>
      <p:pic>
        <p:nvPicPr>
          <p:cNvPr id="4098" name="Picture 2" descr="Programming Jokes and Memes to Make You Smile | Level Up Coding">
            <a:extLst>
              <a:ext uri="{FF2B5EF4-FFF2-40B4-BE49-F238E27FC236}">
                <a16:creationId xmlns:a16="http://schemas.microsoft.com/office/drawing/2014/main" id="{434D7333-7B38-48C6-A926-8477E42D2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49" y="716490"/>
            <a:ext cx="6791325" cy="577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77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71BC5E-298B-4962-A2CF-1320545B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5</a:t>
            </a:fld>
            <a:endParaRPr lang="en-US"/>
          </a:p>
        </p:txBody>
      </p:sp>
      <p:pic>
        <p:nvPicPr>
          <p:cNvPr id="5122" name="Picture 2" descr="Cowabunga indeed.: ProgrammerHumor">
            <a:extLst>
              <a:ext uri="{FF2B5EF4-FFF2-40B4-BE49-F238E27FC236}">
                <a16:creationId xmlns:a16="http://schemas.microsoft.com/office/drawing/2014/main" id="{BB98B881-5C15-4DB5-9C93-938C97266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425" y="0"/>
            <a:ext cx="5897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11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B9D39A-C9F1-4433-985F-D628823C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6</a:t>
            </a:fld>
            <a:endParaRPr lang="en-US"/>
          </a:p>
        </p:txBody>
      </p:sp>
      <p:pic>
        <p:nvPicPr>
          <p:cNvPr id="6146" name="Picture 2" descr="26 Programmer Memes For The Tech Geeks And Coding Dorks - Memebase - Funny  Memes">
            <a:extLst>
              <a:ext uri="{FF2B5EF4-FFF2-40B4-BE49-F238E27FC236}">
                <a16:creationId xmlns:a16="http://schemas.microsoft.com/office/drawing/2014/main" id="{A9790B1E-936E-4C6E-AC3C-F2EC8D46E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3" y="347663"/>
            <a:ext cx="6162675" cy="616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60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2556-4284-5B4F-95FD-AC20E593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A423B-EC0D-474E-9832-63020F5FF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b="1" dirty="0"/>
              <a:t>Project 1</a:t>
            </a:r>
          </a:p>
          <a:p>
            <a:pPr lvl="1">
              <a:buFont typeface="Arial"/>
              <a:buChar char="•"/>
            </a:pPr>
            <a:r>
              <a:rPr lang="en-US" dirty="0"/>
              <a:t>Write solutions in </a:t>
            </a:r>
            <a:r>
              <a:rPr lang="en-US" dirty="0" err="1"/>
              <a:t>VSCode</a:t>
            </a:r>
            <a:r>
              <a:rPr lang="en-US" dirty="0"/>
              <a:t> and paste in </a:t>
            </a:r>
            <a:r>
              <a:rPr lang="en-US" dirty="0" err="1"/>
              <a:t>Autograder</a:t>
            </a:r>
            <a:r>
              <a:rPr lang="en-US" dirty="0"/>
              <a:t>, </a:t>
            </a:r>
            <a:r>
              <a:rPr lang="en-US" b="1" dirty="0"/>
              <a:t>Project1-CodeRunner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b="1" dirty="0"/>
              <a:t>Honor Code MCQ</a:t>
            </a:r>
          </a:p>
          <a:p>
            <a:pPr lvl="1">
              <a:buFont typeface="Arial"/>
              <a:buChar char="•"/>
            </a:pPr>
            <a:r>
              <a:rPr lang="en-US" dirty="0"/>
              <a:t>Zip your .</a:t>
            </a:r>
            <a:r>
              <a:rPr lang="en-US" dirty="0" err="1"/>
              <a:t>cpp</a:t>
            </a:r>
            <a:r>
              <a:rPr lang="en-US" dirty="0"/>
              <a:t> files and submit on canvas </a:t>
            </a:r>
            <a:r>
              <a:rPr lang="en-US" b="1" dirty="0"/>
              <a:t>Project 1</a:t>
            </a:r>
            <a:r>
              <a:rPr lang="en-US" dirty="0"/>
              <a:t>. Check the due date! </a:t>
            </a:r>
            <a:r>
              <a:rPr lang="en-US" b="1" dirty="0"/>
              <a:t>No late submissions!!</a:t>
            </a:r>
          </a:p>
          <a:p>
            <a:pPr lvl="1">
              <a:buFont typeface="Arial"/>
              <a:buChar char="•"/>
            </a:pPr>
            <a:r>
              <a:rPr lang="en-US" b="1" dirty="0"/>
              <a:t>Mandatory Grading Interview </a:t>
            </a:r>
            <a:r>
              <a:rPr lang="en-US" dirty="0"/>
              <a:t>next week (and following week)!</a:t>
            </a:r>
          </a:p>
          <a:p>
            <a:pPr lvl="2">
              <a:buFont typeface="Arial"/>
              <a:buChar char="•"/>
            </a:pPr>
            <a:r>
              <a:rPr lang="en-US" dirty="0"/>
              <a:t>Sign up delayed to Oct 3</a:t>
            </a:r>
          </a:p>
          <a:p>
            <a:pPr lvl="1">
              <a:buFont typeface="Arial"/>
              <a:buChar char="•"/>
            </a:pPr>
            <a:r>
              <a:rPr lang="en-US" dirty="0"/>
              <a:t>Follow instructions from write-up</a:t>
            </a:r>
          </a:p>
          <a:p>
            <a:pPr>
              <a:buFont typeface="Arial"/>
              <a:buChar char="•"/>
            </a:pPr>
            <a:r>
              <a:rPr lang="en-US" dirty="0"/>
              <a:t>No Quiz this week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9DAEC-B304-4841-B512-E0C91FA4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90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00C599-4E72-5B4B-B7DF-7C18E930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0700"/>
            <a:ext cx="10708532" cy="121219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Arrays as Parameters in Functions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E028D-A616-194D-BEFB-D19216A4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64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3B25-E76A-2746-AF8A-7A94F27B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Arrays as Parameters in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3D90-AAE9-9A4D-A8A2-C1770CD66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70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dirty="0"/>
              <a:t>Recall that when we work with arrays we use a companion variable.</a:t>
            </a:r>
          </a:p>
          <a:p>
            <a:pPr>
              <a:lnSpc>
                <a:spcPct val="100000"/>
              </a:lnSpc>
            </a:pPr>
            <a:endParaRPr lang="en-US" altLang="en-US" dirty="0"/>
          </a:p>
          <a:p>
            <a:pPr>
              <a:lnSpc>
                <a:spcPct val="100000"/>
              </a:lnSpc>
            </a:pPr>
            <a:r>
              <a:rPr lang="en-US" altLang="en-US" dirty="0"/>
              <a:t>The same concept applies when using arrays as parameters:</a:t>
            </a:r>
          </a:p>
          <a:p>
            <a:pPr>
              <a:lnSpc>
                <a:spcPct val="100000"/>
              </a:lnSpc>
            </a:pPr>
            <a:endParaRPr lang="en-US" altLang="en-US" dirty="0"/>
          </a:p>
          <a:p>
            <a:pPr>
              <a:lnSpc>
                <a:spcPct val="100000"/>
              </a:lnSpc>
            </a:pPr>
            <a:r>
              <a:rPr lang="en-US" altLang="en-US" dirty="0"/>
              <a:t>You must pass the size to the function so it will know how many elements to work with.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52A7E-7440-174F-B433-975CDA97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6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{F421BBD5-BDF1-7C49-8F90-B226645BFEDD}tf16401378</Template>
  <TotalTime>8914</TotalTime>
  <Words>1867</Words>
  <Application>Microsoft Office PowerPoint</Application>
  <PresentationFormat>Widescreen</PresentationFormat>
  <Paragraphs>241</Paragraphs>
  <Slides>30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Due this week</vt:lpstr>
      <vt:lpstr>Arrays as Parameters in Functions</vt:lpstr>
      <vt:lpstr>Arrays as Parameters in Functions</vt:lpstr>
      <vt:lpstr>Array as function argument</vt:lpstr>
      <vt:lpstr>Entire Arrays as Arguments</vt:lpstr>
      <vt:lpstr>Arrays as function argument</vt:lpstr>
      <vt:lpstr>Arrays as function argument</vt:lpstr>
      <vt:lpstr>Array as function argument: How?</vt:lpstr>
      <vt:lpstr>Array Parameters in Functions Require [] in the Header</vt:lpstr>
      <vt:lpstr>Array Function Call Does NOT Use the Brackets</vt:lpstr>
      <vt:lpstr>Array Parameter Function Example</vt:lpstr>
      <vt:lpstr>PowerPoint Presentation</vt:lpstr>
      <vt:lpstr>Array Parameters Always are Reference Parameters</vt:lpstr>
      <vt:lpstr>Arrays as Parameters but No Array Returns</vt:lpstr>
      <vt:lpstr>Arrays as Parameters and Return Value</vt:lpstr>
      <vt:lpstr>Array Parameters in Functions: Calling the Function</vt:lpstr>
      <vt:lpstr>Function to Fill or Append to an Array</vt:lpstr>
      <vt:lpstr>Array Functions Example Code</vt:lpstr>
      <vt:lpstr>Constant Array Parameters</vt:lpstr>
      <vt:lpstr>The const Parameter Modifier</vt:lpstr>
      <vt:lpstr>Example – function definition</vt:lpstr>
      <vt:lpstr>Example – function call</vt:lpstr>
      <vt:lpstr>Common Error – Copying</vt:lpstr>
      <vt:lpstr>Common Algorithms – Copying Requires a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1300: Starting Computing</dc:title>
  <dc:creator>Supriya Naidu</dc:creator>
  <cp:lastModifiedBy>Michael Hoefer</cp:lastModifiedBy>
  <cp:revision>219</cp:revision>
  <dcterms:created xsi:type="dcterms:W3CDTF">2020-08-23T21:25:05Z</dcterms:created>
  <dcterms:modified xsi:type="dcterms:W3CDTF">2022-09-28T21:24:57Z</dcterms:modified>
</cp:coreProperties>
</file>