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46" r:id="rId1"/>
  </p:sldMasterIdLst>
  <p:notesMasterIdLst>
    <p:notesMasterId r:id="rId26"/>
  </p:notesMasterIdLst>
  <p:sldIdLst>
    <p:sldId id="256" r:id="rId2"/>
    <p:sldId id="1364" r:id="rId3"/>
    <p:sldId id="1520" r:id="rId4"/>
    <p:sldId id="1495" r:id="rId5"/>
    <p:sldId id="1496" r:id="rId6"/>
    <p:sldId id="1497" r:id="rId7"/>
    <p:sldId id="1498" r:id="rId8"/>
    <p:sldId id="1499" r:id="rId9"/>
    <p:sldId id="1500" r:id="rId10"/>
    <p:sldId id="1501" r:id="rId11"/>
    <p:sldId id="1516" r:id="rId12"/>
    <p:sldId id="1517" r:id="rId13"/>
    <p:sldId id="1504" r:id="rId14"/>
    <p:sldId id="1505" r:id="rId15"/>
    <p:sldId id="1506" r:id="rId16"/>
    <p:sldId id="1507" r:id="rId17"/>
    <p:sldId id="1508" r:id="rId18"/>
    <p:sldId id="1509" r:id="rId19"/>
    <p:sldId id="1510" r:id="rId20"/>
    <p:sldId id="1521" r:id="rId21"/>
    <p:sldId id="1511" r:id="rId22"/>
    <p:sldId id="1518" r:id="rId23"/>
    <p:sldId id="1519" r:id="rId24"/>
    <p:sldId id="151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FB04"/>
    <a:srgbClr val="86FF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0"/>
    <p:restoredTop sz="96466"/>
  </p:normalViewPr>
  <p:slideViewPr>
    <p:cSldViewPr snapToGrid="0" snapToObjects="1">
      <p:cViewPr varScale="1">
        <p:scale>
          <a:sx n="67" d="100"/>
          <a:sy n="67" d="100"/>
        </p:scale>
        <p:origin x="7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F676E-E463-064E-8532-8B9C5A703B1D}"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0E41F-B12E-5343-82CE-FDF67CAE4A15}" type="slidenum">
              <a:rPr lang="en-US" smtClean="0"/>
              <a:t>‹#›</a:t>
            </a:fld>
            <a:endParaRPr lang="en-US"/>
          </a:p>
        </p:txBody>
      </p:sp>
    </p:spTree>
    <p:extLst>
      <p:ext uri="{BB962C8B-B14F-4D97-AF65-F5344CB8AC3E}">
        <p14:creationId xmlns:p14="http://schemas.microsoft.com/office/powerpoint/2010/main" val="113407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a:t>
            </a:fld>
            <a:endParaRPr lang="en-US"/>
          </a:p>
        </p:txBody>
      </p:sp>
    </p:spTree>
    <p:extLst>
      <p:ext uri="{BB962C8B-B14F-4D97-AF65-F5344CB8AC3E}">
        <p14:creationId xmlns:p14="http://schemas.microsoft.com/office/powerpoint/2010/main" val="131501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You need to know how many columns, but it could be a partially filled array with respect to the number of rows</a:t>
            </a:r>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15</a:t>
            </a:fld>
            <a:endParaRPr lang="en-US"/>
          </a:p>
        </p:txBody>
      </p:sp>
    </p:spTree>
    <p:extLst>
      <p:ext uri="{BB962C8B-B14F-4D97-AF65-F5344CB8AC3E}">
        <p14:creationId xmlns:p14="http://schemas.microsoft.com/office/powerpoint/2010/main" val="335060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5994D-0681-F44C-AC36-BD53CEEF9045}"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81974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A32B5-9F42-8445-BA81-69EE9AC762B5}"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19337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FB572-82BC-804E-A5D7-09639CACB737}"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403242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EA430-4053-0044-BD2E-EAC90209B2E4}"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
        <p:nvSpPr>
          <p:cNvPr id="7" name="Title 6">
            <a:extLst>
              <a:ext uri="{FF2B5EF4-FFF2-40B4-BE49-F238E27FC236}">
                <a16:creationId xmlns:a16="http://schemas.microsoft.com/office/drawing/2014/main" id="{A9931749-426A-4D40-AC36-D2D178C914E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866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CBA79-14C8-1B4D-859B-AC068ECD2412}"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cxnSp>
        <p:nvCxnSpPr>
          <p:cNvPr id="7" name="Straight Connector 6">
            <a:extLst>
              <a:ext uri="{FF2B5EF4-FFF2-40B4-BE49-F238E27FC236}">
                <a16:creationId xmlns:a16="http://schemas.microsoft.com/office/drawing/2014/main" id="{7B3A4F22-78DC-D141-9271-D3CF5230A288}"/>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76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58BE-5461-7F4E-B666-89FD7EDAD271}"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84424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3B75F-2D84-7D44-9524-C177190266E5}"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cxnSp>
        <p:nvCxnSpPr>
          <p:cNvPr id="8" name="Straight Connector 7">
            <a:extLst>
              <a:ext uri="{FF2B5EF4-FFF2-40B4-BE49-F238E27FC236}">
                <a16:creationId xmlns:a16="http://schemas.microsoft.com/office/drawing/2014/main" id="{D8769BC9-7B7C-2A4B-91A3-DE250B5C3EED}"/>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9275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D027E-073F-DB4F-A5D5-FA4FCD2275EF}" type="datetime1">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66209-D6E2-6B48-AEDC-9F2AF62A252E}" type="slidenum">
              <a:rPr lang="en-US" smtClean="0"/>
              <a:t>‹#›</a:t>
            </a:fld>
            <a:endParaRPr lang="en-US"/>
          </a:p>
        </p:txBody>
      </p:sp>
      <p:cxnSp>
        <p:nvCxnSpPr>
          <p:cNvPr id="10" name="Straight Connector 9">
            <a:extLst>
              <a:ext uri="{FF2B5EF4-FFF2-40B4-BE49-F238E27FC236}">
                <a16:creationId xmlns:a16="http://schemas.microsoft.com/office/drawing/2014/main" id="{5A8B1DBE-2180-D54B-B484-3E85F4DD5E46}"/>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8500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AB03C8-F87C-0149-AE2E-48DBEBBC2CC6}" type="datetime1">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66209-D6E2-6B48-AEDC-9F2AF62A252E}" type="slidenum">
              <a:rPr lang="en-US" smtClean="0"/>
              <a:t>‹#›</a:t>
            </a:fld>
            <a:endParaRPr lang="en-US"/>
          </a:p>
        </p:txBody>
      </p:sp>
      <p:cxnSp>
        <p:nvCxnSpPr>
          <p:cNvPr id="6" name="Straight Connector 5">
            <a:extLst>
              <a:ext uri="{FF2B5EF4-FFF2-40B4-BE49-F238E27FC236}">
                <a16:creationId xmlns:a16="http://schemas.microsoft.com/office/drawing/2014/main" id="{ABB0D11B-5DCC-F34E-B1C3-CE964FA50165}"/>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6F03D-8F6E-A74E-89D8-155AA3155A79}" type="datetime1">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282574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E98B0-26B9-7549-A201-F5D22D0173DF}"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2816366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AF3D9-32D2-CD44-8C41-E9311696C4FE}"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02187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AC87A-0E6B-BF48-97F6-870C13E72712}" type="datetime1">
              <a:rPr lang="en-US" smtClean="0"/>
              <a:t>9/30/2022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6209-D6E2-6B48-AEDC-9F2AF62A252E}" type="slidenum">
              <a:rPr lang="en-US" smtClean="0"/>
              <a:t>‹#›</a:t>
            </a:fld>
            <a:endParaRPr lang="en-US"/>
          </a:p>
        </p:txBody>
      </p:sp>
    </p:spTree>
    <p:extLst>
      <p:ext uri="{BB962C8B-B14F-4D97-AF65-F5344CB8AC3E}">
        <p14:creationId xmlns:p14="http://schemas.microsoft.com/office/powerpoint/2010/main" val="396403277"/>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1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D52B-DEB7-964F-BC1E-ED27645D77F7}"/>
              </a:ext>
            </a:extLst>
          </p:cNvPr>
          <p:cNvSpPr>
            <a:spLocks noGrp="1"/>
          </p:cNvSpPr>
          <p:nvPr>
            <p:ph type="ctrTitle"/>
          </p:nvPr>
        </p:nvSpPr>
        <p:spPr>
          <a:xfrm>
            <a:off x="3147059" y="2118698"/>
            <a:ext cx="5897881" cy="2620604"/>
          </a:xfrm>
        </p:spPr>
        <p:txBody>
          <a:bodyPr anchor="ctr">
            <a:normAutofit/>
          </a:bodyPr>
          <a:lstStyle/>
          <a:p>
            <a:r>
              <a:rPr lang="en-US" dirty="0"/>
              <a:t>2D Arrays</a:t>
            </a:r>
          </a:p>
        </p:txBody>
      </p:sp>
      <p:sp>
        <p:nvSpPr>
          <p:cNvPr id="4" name="Slide Number Placeholder 3">
            <a:extLst>
              <a:ext uri="{FF2B5EF4-FFF2-40B4-BE49-F238E27FC236}">
                <a16:creationId xmlns:a16="http://schemas.microsoft.com/office/drawing/2014/main" id="{6F1EE3B1-6C6B-B24E-878D-7CDABDB4A35B}"/>
              </a:ext>
            </a:extLst>
          </p:cNvPr>
          <p:cNvSpPr>
            <a:spLocks noGrp="1"/>
          </p:cNvSpPr>
          <p:nvPr>
            <p:ph type="sldNum" sz="quarter" idx="12"/>
          </p:nvPr>
        </p:nvSpPr>
        <p:spPr/>
        <p:txBody>
          <a:bodyPr/>
          <a:lstStyle/>
          <a:p>
            <a:fld id="{69C66209-D6E2-6B48-AEDC-9F2AF62A252E}" type="slidenum">
              <a:rPr lang="en-US" smtClean="0"/>
              <a:t>1</a:t>
            </a:fld>
            <a:endParaRPr lang="en-US"/>
          </a:p>
        </p:txBody>
      </p:sp>
    </p:spTree>
    <p:extLst>
      <p:ext uri="{BB962C8B-B14F-4D97-AF65-F5344CB8AC3E}">
        <p14:creationId xmlns:p14="http://schemas.microsoft.com/office/powerpoint/2010/main" val="128481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Print All Elements in a 2D Array</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9599341" cy="4437055"/>
          </a:xfrm>
        </p:spPr>
        <p:txBody>
          <a:bodyPr>
            <a:normAutofit/>
          </a:bodyPr>
          <a:lstStyle/>
          <a:p>
            <a:pPr>
              <a:lnSpc>
                <a:spcPct val="80000"/>
              </a:lnSpc>
              <a:buFontTx/>
              <a:buNone/>
            </a:pPr>
            <a:r>
              <a:rPr lang="en-US" altLang="en-US" sz="2000" dirty="0">
                <a:latin typeface="Courier New" panose="02070309020205020404" pitchFamily="49" charset="0"/>
                <a:cs typeface="Arial" panose="020B0604020202020204" pitchFamily="34" charset="0"/>
              </a:rPr>
              <a:t>[0][0], [0][1], [0][2]</a:t>
            </a:r>
          </a:p>
          <a:p>
            <a:pPr>
              <a:lnSpc>
                <a:spcPct val="80000"/>
              </a:lnSpc>
              <a:buFontTx/>
              <a:buNone/>
            </a:pPr>
            <a:r>
              <a:rPr lang="en-US" altLang="en-US" sz="2000" dirty="0">
                <a:latin typeface="Courier New" panose="02070309020205020404" pitchFamily="49" charset="0"/>
                <a:cs typeface="Arial" panose="020B0604020202020204" pitchFamily="34" charset="0"/>
              </a:rPr>
              <a:t>// Process the 1st row:</a:t>
            </a:r>
          </a:p>
          <a:p>
            <a:pPr>
              <a:lnSpc>
                <a:spcPct val="80000"/>
              </a:lnSpc>
              <a:buFontTx/>
              <a:buNone/>
            </a:pPr>
            <a:r>
              <a:rPr lang="en-US" altLang="en-US" sz="2000" dirty="0">
                <a:latin typeface="Courier New" panose="02070309020205020404" pitchFamily="49" charset="0"/>
                <a:cs typeface="Arial" panose="020B0604020202020204" pitchFamily="34" charset="0"/>
              </a:rPr>
              <a:t>for (int j = 0; j &lt; MEDALS; </a:t>
            </a:r>
            <a:r>
              <a:rPr lang="en-US" altLang="en-US" sz="2000" dirty="0" err="1">
                <a:latin typeface="Courier New" panose="02070309020205020404" pitchFamily="49" charset="0"/>
                <a:cs typeface="Arial" panose="020B0604020202020204" pitchFamily="34" charset="0"/>
              </a:rPr>
              <a:t>j++</a:t>
            </a: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	</a:t>
            </a:r>
            <a:r>
              <a:rPr lang="en-US" altLang="en-US" sz="2000" dirty="0" err="1">
                <a:latin typeface="Courier New" panose="02070309020205020404" pitchFamily="49" charset="0"/>
                <a:cs typeface="Arial" panose="020B0604020202020204" pitchFamily="34" charset="0"/>
              </a:rPr>
              <a:t>cout</a:t>
            </a:r>
            <a:r>
              <a:rPr lang="en-US" altLang="en-US" sz="2000" dirty="0">
                <a:latin typeface="Courier New" panose="02070309020205020404" pitchFamily="49" charset="0"/>
                <a:cs typeface="Arial" panose="020B0604020202020204" pitchFamily="34" charset="0"/>
              </a:rPr>
              <a:t> &lt;&lt; </a:t>
            </a:r>
            <a:r>
              <a:rPr lang="en-US" altLang="en-US" sz="2000" dirty="0" err="1">
                <a:latin typeface="Courier New" panose="02070309020205020404" pitchFamily="49" charset="0"/>
                <a:cs typeface="Arial" panose="020B0604020202020204" pitchFamily="34" charset="0"/>
              </a:rPr>
              <a:t>setw</a:t>
            </a:r>
            <a:r>
              <a:rPr lang="en-US" altLang="en-US" sz="2000" dirty="0">
                <a:latin typeface="Courier New" panose="02070309020205020404" pitchFamily="49" charset="0"/>
                <a:cs typeface="Arial" panose="020B0604020202020204" pitchFamily="34" charset="0"/>
              </a:rPr>
              <a:t>(8) &lt;&lt; counts[0][j];</a:t>
            </a:r>
          </a:p>
          <a:p>
            <a:pPr>
              <a:lnSpc>
                <a:spcPct val="80000"/>
              </a:lnSpc>
              <a:buFontTx/>
              <a:buNone/>
            </a:pPr>
            <a:r>
              <a:rPr lang="en-US" altLang="en-US" sz="2000" dirty="0">
                <a:latin typeface="Courier New" panose="02070309020205020404" pitchFamily="49" charset="0"/>
                <a:cs typeface="Arial" panose="020B0604020202020204" pitchFamily="34"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10</a:t>
            </a:fld>
            <a:endParaRPr lang="en-US"/>
          </a:p>
        </p:txBody>
      </p:sp>
      <p:graphicFrame>
        <p:nvGraphicFramePr>
          <p:cNvPr id="6" name="Table 5">
            <a:extLst>
              <a:ext uri="{FF2B5EF4-FFF2-40B4-BE49-F238E27FC236}">
                <a16:creationId xmlns:a16="http://schemas.microsoft.com/office/drawing/2014/main" id="{39EC3523-A107-A043-A285-087C762C9575}"/>
              </a:ext>
            </a:extLst>
          </p:cNvPr>
          <p:cNvGraphicFramePr>
            <a:graphicFrameLocks noGrp="1"/>
          </p:cNvGraphicFramePr>
          <p:nvPr>
            <p:extLst>
              <p:ext uri="{D42A27DB-BD31-4B8C-83A1-F6EECF244321}">
                <p14:modId xmlns:p14="http://schemas.microsoft.com/office/powerpoint/2010/main" val="1001790442"/>
              </p:ext>
            </p:extLst>
          </p:nvPr>
        </p:nvGraphicFramePr>
        <p:xfrm>
          <a:off x="6261100" y="1690688"/>
          <a:ext cx="5930900" cy="3292479"/>
        </p:xfrm>
        <a:graphic>
          <a:graphicData uri="http://schemas.openxmlformats.org/drawingml/2006/table">
            <a:tbl>
              <a:tblPr firstRow="1" bandRow="1">
                <a:tableStyleId>{00A15C55-8517-42AA-B614-E9B94910E393}</a:tableStyleId>
              </a:tblPr>
              <a:tblGrid>
                <a:gridCol w="1630170">
                  <a:extLst>
                    <a:ext uri="{9D8B030D-6E8A-4147-A177-3AD203B41FA5}">
                      <a16:colId xmlns:a16="http://schemas.microsoft.com/office/drawing/2014/main" val="20000"/>
                    </a:ext>
                  </a:extLst>
                </a:gridCol>
                <a:gridCol w="1335280">
                  <a:extLst>
                    <a:ext uri="{9D8B030D-6E8A-4147-A177-3AD203B41FA5}">
                      <a16:colId xmlns:a16="http://schemas.microsoft.com/office/drawing/2014/main" val="20001"/>
                    </a:ext>
                  </a:extLst>
                </a:gridCol>
                <a:gridCol w="1482725">
                  <a:extLst>
                    <a:ext uri="{9D8B030D-6E8A-4147-A177-3AD203B41FA5}">
                      <a16:colId xmlns:a16="http://schemas.microsoft.com/office/drawing/2014/main" val="20002"/>
                    </a:ext>
                  </a:extLst>
                </a:gridCol>
                <a:gridCol w="1482725">
                  <a:extLst>
                    <a:ext uri="{9D8B030D-6E8A-4147-A177-3AD203B41FA5}">
                      <a16:colId xmlns:a16="http://schemas.microsoft.com/office/drawing/2014/main" val="20003"/>
                    </a:ext>
                  </a:extLst>
                </a:gridCol>
              </a:tblGrid>
              <a:tr h="365831">
                <a:tc>
                  <a:txBody>
                    <a:bodyPr/>
                    <a:lstStyle/>
                    <a:p>
                      <a:r>
                        <a:rPr lang="en-US" sz="1800" dirty="0"/>
                        <a:t>Country</a:t>
                      </a:r>
                      <a:endParaRPr lang="en-US" sz="1800" b="1" dirty="0">
                        <a:latin typeface="Cambria" panose="02040503050406030204" pitchFamily="18" charset="0"/>
                      </a:endParaRPr>
                    </a:p>
                  </a:txBody>
                  <a:tcPr marL="91449" marR="91449" marT="45729" marB="45729" anchor="ctr"/>
                </a:tc>
                <a:tc>
                  <a:txBody>
                    <a:bodyPr/>
                    <a:lstStyle/>
                    <a:p>
                      <a:pPr algn="ctr"/>
                      <a:r>
                        <a:rPr lang="en-US" sz="1800" dirty="0">
                          <a:effectLst/>
                        </a:rPr>
                        <a:t>Gold</a:t>
                      </a:r>
                      <a:endParaRPr lang="en-US" sz="1800" b="0" i="0" dirty="0">
                        <a:solidFill>
                          <a:srgbClr val="006CB7"/>
                        </a:solidFill>
                        <a:effectLst/>
                        <a:latin typeface="Cambria" panose="02040503050406030204" pitchFamily="18" charset="0"/>
                      </a:endParaRPr>
                    </a:p>
                  </a:txBody>
                  <a:tcPr marL="91449" marR="91449" marT="45729" marB="45729" anchor="ctr"/>
                </a:tc>
                <a:tc>
                  <a:txBody>
                    <a:bodyPr/>
                    <a:lstStyle/>
                    <a:p>
                      <a:pPr algn="ctr"/>
                      <a:r>
                        <a:rPr lang="en-US" sz="1800" dirty="0">
                          <a:effectLst/>
                        </a:rPr>
                        <a:t>Silver</a:t>
                      </a:r>
                      <a:endParaRPr lang="en-US" sz="1800" b="0" i="0" dirty="0">
                        <a:solidFill>
                          <a:srgbClr val="006CB7"/>
                        </a:solidFill>
                        <a:effectLst/>
                        <a:latin typeface="Cambria" panose="02040503050406030204" pitchFamily="18" charset="0"/>
                      </a:endParaRPr>
                    </a:p>
                  </a:txBody>
                  <a:tcPr marL="91449" marR="91449" marT="45729" marB="45729" anchor="ctr"/>
                </a:tc>
                <a:tc>
                  <a:txBody>
                    <a:bodyPr/>
                    <a:lstStyle/>
                    <a:p>
                      <a:pPr algn="ctr"/>
                      <a:r>
                        <a:rPr lang="en-US" sz="1800" dirty="0">
                          <a:effectLst/>
                        </a:rPr>
                        <a:t>Bronze</a:t>
                      </a:r>
                      <a:endParaRPr lang="en-US" sz="1800" b="0" i="0" dirty="0">
                        <a:solidFill>
                          <a:srgbClr val="006CB7"/>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0"/>
                  </a:ext>
                </a:extLst>
              </a:tr>
              <a:tr h="365831">
                <a:tc>
                  <a:txBody>
                    <a:bodyPr/>
                    <a:lstStyle/>
                    <a:p>
                      <a:pPr algn="l"/>
                      <a:r>
                        <a:rPr lang="en-US" sz="1800" dirty="0">
                          <a:effectLst/>
                        </a:rPr>
                        <a:t>Canada</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highlight>
                            <a:srgbClr val="FFFF00"/>
                          </a:highlight>
                        </a:rPr>
                        <a:t>0</a:t>
                      </a:r>
                      <a:endParaRPr lang="en-US" sz="1800" b="0" i="0" dirty="0">
                        <a:solidFill>
                          <a:srgbClr val="C00000"/>
                        </a:solidFill>
                        <a:effectLst/>
                        <a:highlight>
                          <a:srgbClr val="FFFF00"/>
                        </a:highlight>
                        <a:latin typeface="Cambria" panose="02040503050406030204" pitchFamily="18" charset="0"/>
                      </a:endParaRPr>
                    </a:p>
                  </a:txBody>
                  <a:tcPr marL="91449" marR="91449" marT="45729" marB="45729" anchor="ctr"/>
                </a:tc>
                <a:tc>
                  <a:txBody>
                    <a:bodyPr/>
                    <a:lstStyle/>
                    <a:p>
                      <a:pPr algn="ctr"/>
                      <a:r>
                        <a:rPr lang="en-US" sz="1800" dirty="0">
                          <a:effectLst/>
                          <a:highlight>
                            <a:srgbClr val="FFFF00"/>
                          </a:highlight>
                        </a:rPr>
                        <a:t>3</a:t>
                      </a:r>
                      <a:endParaRPr lang="en-US" sz="1800" b="0" i="0" dirty="0">
                        <a:solidFill>
                          <a:srgbClr val="C00000"/>
                        </a:solidFill>
                        <a:effectLst/>
                        <a:highlight>
                          <a:srgbClr val="FFFF00"/>
                        </a:highlight>
                        <a:latin typeface="Cambria" panose="02040503050406030204" pitchFamily="18" charset="0"/>
                      </a:endParaRPr>
                    </a:p>
                  </a:txBody>
                  <a:tcPr marL="91449" marR="91449" marT="45729" marB="45729" anchor="ctr"/>
                </a:tc>
                <a:tc>
                  <a:txBody>
                    <a:bodyPr/>
                    <a:lstStyle/>
                    <a:p>
                      <a:pPr algn="ctr"/>
                      <a:r>
                        <a:rPr lang="en-US" sz="1800" dirty="0">
                          <a:effectLst/>
                          <a:highlight>
                            <a:srgbClr val="FFFF00"/>
                          </a:highlight>
                        </a:rPr>
                        <a:t>0</a:t>
                      </a:r>
                      <a:endParaRPr lang="en-US" sz="1800" b="0" i="0" dirty="0">
                        <a:solidFill>
                          <a:srgbClr val="C00000"/>
                        </a:solidFill>
                        <a:effectLst/>
                        <a:highlight>
                          <a:srgbClr val="FFFF00"/>
                        </a:highlight>
                        <a:latin typeface="Cambria" panose="02040503050406030204" pitchFamily="18" charset="0"/>
                      </a:endParaRPr>
                    </a:p>
                  </a:txBody>
                  <a:tcPr marL="91449" marR="91449" marT="45729" marB="45729" anchor="ctr"/>
                </a:tc>
                <a:extLst>
                  <a:ext uri="{0D108BD9-81ED-4DB2-BD59-A6C34878D82A}">
                    <a16:rowId xmlns:a16="http://schemas.microsoft.com/office/drawing/2014/main" val="10001"/>
                  </a:ext>
                </a:extLst>
              </a:tr>
              <a:tr h="365831">
                <a:tc>
                  <a:txBody>
                    <a:bodyPr/>
                    <a:lstStyle/>
                    <a:p>
                      <a:pPr algn="l"/>
                      <a:r>
                        <a:rPr lang="en-US" sz="1800">
                          <a:effectLst/>
                        </a:rPr>
                        <a:t>Italy</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1</a:t>
                      </a:r>
                      <a:endParaRPr lang="en-US" sz="1800" b="0" i="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2"/>
                  </a:ext>
                </a:extLst>
              </a:tr>
              <a:tr h="365831">
                <a:tc>
                  <a:txBody>
                    <a:bodyPr/>
                    <a:lstStyle/>
                    <a:p>
                      <a:pPr algn="l"/>
                      <a:r>
                        <a:rPr lang="en-US" sz="1800">
                          <a:effectLst/>
                        </a:rPr>
                        <a:t>Germany</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3"/>
                  </a:ext>
                </a:extLst>
              </a:tr>
              <a:tr h="365831">
                <a:tc>
                  <a:txBody>
                    <a:bodyPr/>
                    <a:lstStyle/>
                    <a:p>
                      <a:pPr algn="l"/>
                      <a:r>
                        <a:rPr lang="en-US" sz="1800">
                          <a:effectLst/>
                        </a:rPr>
                        <a:t>Japan</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4"/>
                  </a:ext>
                </a:extLst>
              </a:tr>
              <a:tr h="365831">
                <a:tc>
                  <a:txBody>
                    <a:bodyPr/>
                    <a:lstStyle/>
                    <a:p>
                      <a:pPr algn="l"/>
                      <a:r>
                        <a:rPr lang="en-US" sz="1800">
                          <a:effectLst/>
                        </a:rPr>
                        <a:t>Kazakhstan</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5"/>
                  </a:ext>
                </a:extLst>
              </a:tr>
              <a:tr h="365831">
                <a:tc>
                  <a:txBody>
                    <a:bodyPr/>
                    <a:lstStyle/>
                    <a:p>
                      <a:pPr algn="l"/>
                      <a:r>
                        <a:rPr lang="en-US" sz="1800">
                          <a:effectLst/>
                        </a:rPr>
                        <a:t>Russia</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3</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1</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6"/>
                  </a:ext>
                </a:extLst>
              </a:tr>
              <a:tr h="365831">
                <a:tc>
                  <a:txBody>
                    <a:bodyPr/>
                    <a:lstStyle/>
                    <a:p>
                      <a:pPr algn="l"/>
                      <a:r>
                        <a:rPr lang="en-US" sz="1800">
                          <a:effectLst/>
                        </a:rPr>
                        <a:t>South Korea</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1</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7"/>
                  </a:ext>
                </a:extLst>
              </a:tr>
              <a:tr h="365831">
                <a:tc>
                  <a:txBody>
                    <a:bodyPr/>
                    <a:lstStyle/>
                    <a:p>
                      <a:pPr algn="l"/>
                      <a:r>
                        <a:rPr lang="en-US" sz="1800" dirty="0">
                          <a:effectLst/>
                        </a:rPr>
                        <a:t>United States</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6230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Print All Elements in a 2D Array</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000785" cy="4437055"/>
          </a:xfrm>
        </p:spPr>
        <p:txBody>
          <a:bodyPr>
            <a:normAutofit/>
          </a:bodyPr>
          <a:lstStyle/>
          <a:p>
            <a:pPr>
              <a:lnSpc>
                <a:spcPct val="80000"/>
              </a:lnSpc>
              <a:buFontTx/>
              <a:buNone/>
            </a:pPr>
            <a:r>
              <a:rPr lang="en-US" altLang="en-US" sz="2000" dirty="0">
                <a:latin typeface="Courier New" panose="02070309020205020404" pitchFamily="49" charset="0"/>
                <a:cs typeface="Arial" panose="020B0604020202020204" pitchFamily="34" charset="0"/>
              </a:rPr>
              <a:t>[0][0], [0][1], [0][2]</a:t>
            </a:r>
          </a:p>
          <a:p>
            <a:pPr>
              <a:lnSpc>
                <a:spcPct val="80000"/>
              </a:lnSpc>
              <a:buNone/>
            </a:pPr>
            <a:r>
              <a:rPr lang="en-US" altLang="en-US" sz="2000" dirty="0">
                <a:latin typeface="Courier New" panose="02070309020205020404" pitchFamily="49" charset="0"/>
                <a:cs typeface="Arial" panose="020B0604020202020204" pitchFamily="34" charset="0"/>
              </a:rPr>
              <a:t>[1][0], [1][1], [1][2]</a:t>
            </a:r>
          </a:p>
          <a:p>
            <a:pPr>
              <a:lnSpc>
                <a:spcPct val="80000"/>
              </a:lnSpc>
              <a:buNone/>
            </a:pPr>
            <a:r>
              <a:rPr lang="en-US" altLang="en-US" sz="2000" dirty="0">
                <a:latin typeface="Courier New" panose="02070309020205020404" pitchFamily="49" charset="0"/>
                <a:cs typeface="Arial" panose="020B0604020202020204" pitchFamily="34" charset="0"/>
              </a:rPr>
              <a:t>[2][0], [2][1], [2][2]</a:t>
            </a:r>
          </a:p>
          <a:p>
            <a:pPr>
              <a:lnSpc>
                <a:spcPct val="80000"/>
              </a:lnSpc>
              <a:buNone/>
            </a:pPr>
            <a:r>
              <a:rPr lang="en-US" altLang="en-US" sz="2000" dirty="0">
                <a:latin typeface="Courier New" panose="02070309020205020404" pitchFamily="49" charset="0"/>
                <a:cs typeface="Arial" panose="020B0604020202020204" pitchFamily="34" charset="0"/>
              </a:rPr>
              <a:t>for (int j = 0; j &lt; MEDALS; </a:t>
            </a:r>
            <a:r>
              <a:rPr lang="en-US" altLang="en-US" sz="2000" dirty="0" err="1">
                <a:latin typeface="Courier New" panose="02070309020205020404" pitchFamily="49" charset="0"/>
                <a:cs typeface="Arial" panose="020B0604020202020204" pitchFamily="34" charset="0"/>
              </a:rPr>
              <a:t>j++</a:t>
            </a: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	</a:t>
            </a:r>
            <a:r>
              <a:rPr lang="en-US" altLang="en-US" sz="2000" dirty="0" err="1">
                <a:latin typeface="Courier New" panose="02070309020205020404" pitchFamily="49" charset="0"/>
                <a:cs typeface="Arial" panose="020B0604020202020204" pitchFamily="34" charset="0"/>
              </a:rPr>
              <a:t>cout</a:t>
            </a:r>
            <a:r>
              <a:rPr lang="en-US" altLang="en-US" sz="2000" dirty="0">
                <a:latin typeface="Courier New" panose="02070309020205020404" pitchFamily="49" charset="0"/>
                <a:cs typeface="Arial" panose="020B0604020202020204" pitchFamily="34" charset="0"/>
              </a:rPr>
              <a:t> &lt;&lt; </a:t>
            </a:r>
            <a:r>
              <a:rPr lang="en-US" altLang="en-US" sz="2000" dirty="0" err="1">
                <a:latin typeface="Courier New" panose="02070309020205020404" pitchFamily="49" charset="0"/>
                <a:cs typeface="Arial" panose="020B0604020202020204" pitchFamily="34" charset="0"/>
              </a:rPr>
              <a:t>setw</a:t>
            </a:r>
            <a:r>
              <a:rPr lang="en-US" altLang="en-US" sz="2000" dirty="0">
                <a:latin typeface="Courier New" panose="02070309020205020404" pitchFamily="49" charset="0"/>
                <a:cs typeface="Arial" panose="020B0604020202020204" pitchFamily="34" charset="0"/>
              </a:rPr>
              <a:t>(8) &lt;&lt; counts[</a:t>
            </a:r>
            <a:r>
              <a:rPr lang="en-US" altLang="en-US" sz="2000" b="1" dirty="0" err="1">
                <a:latin typeface="Courier New" panose="02070309020205020404" pitchFamily="49" charset="0"/>
                <a:cs typeface="Arial" panose="020B0604020202020204" pitchFamily="34" charset="0"/>
              </a:rPr>
              <a:t>i</a:t>
            </a:r>
            <a:r>
              <a:rPr lang="en-US" altLang="en-US" sz="2000" dirty="0">
                <a:latin typeface="Courier New" panose="02070309020205020404" pitchFamily="49" charset="0"/>
                <a:cs typeface="Arial" panose="020B0604020202020204" pitchFamily="34" charset="0"/>
              </a:rPr>
              <a:t>][j];</a:t>
            </a:r>
          </a:p>
          <a:p>
            <a:pPr>
              <a:lnSpc>
                <a:spcPct val="80000"/>
              </a:lnSpc>
              <a:buFontTx/>
              <a:buNone/>
            </a:pPr>
            <a:r>
              <a:rPr lang="en-US" altLang="en-US" sz="2000" dirty="0">
                <a:latin typeface="Courier New" panose="02070309020205020404" pitchFamily="49" charset="0"/>
                <a:cs typeface="Arial" panose="020B0604020202020204" pitchFamily="34"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11</a:t>
            </a:fld>
            <a:endParaRPr lang="en-US"/>
          </a:p>
        </p:txBody>
      </p:sp>
      <p:graphicFrame>
        <p:nvGraphicFramePr>
          <p:cNvPr id="6" name="Table 5">
            <a:extLst>
              <a:ext uri="{FF2B5EF4-FFF2-40B4-BE49-F238E27FC236}">
                <a16:creationId xmlns:a16="http://schemas.microsoft.com/office/drawing/2014/main" id="{39EC3523-A107-A043-A285-087C762C9575}"/>
              </a:ext>
            </a:extLst>
          </p:cNvPr>
          <p:cNvGraphicFramePr>
            <a:graphicFrameLocks noGrp="1"/>
          </p:cNvGraphicFramePr>
          <p:nvPr/>
        </p:nvGraphicFramePr>
        <p:xfrm>
          <a:off x="6261100" y="1690688"/>
          <a:ext cx="5930900" cy="3292479"/>
        </p:xfrm>
        <a:graphic>
          <a:graphicData uri="http://schemas.openxmlformats.org/drawingml/2006/table">
            <a:tbl>
              <a:tblPr firstRow="1" bandRow="1">
                <a:tableStyleId>{00A15C55-8517-42AA-B614-E9B94910E393}</a:tableStyleId>
              </a:tblPr>
              <a:tblGrid>
                <a:gridCol w="1630170">
                  <a:extLst>
                    <a:ext uri="{9D8B030D-6E8A-4147-A177-3AD203B41FA5}">
                      <a16:colId xmlns:a16="http://schemas.microsoft.com/office/drawing/2014/main" val="20000"/>
                    </a:ext>
                  </a:extLst>
                </a:gridCol>
                <a:gridCol w="1335280">
                  <a:extLst>
                    <a:ext uri="{9D8B030D-6E8A-4147-A177-3AD203B41FA5}">
                      <a16:colId xmlns:a16="http://schemas.microsoft.com/office/drawing/2014/main" val="20001"/>
                    </a:ext>
                  </a:extLst>
                </a:gridCol>
                <a:gridCol w="1482725">
                  <a:extLst>
                    <a:ext uri="{9D8B030D-6E8A-4147-A177-3AD203B41FA5}">
                      <a16:colId xmlns:a16="http://schemas.microsoft.com/office/drawing/2014/main" val="20002"/>
                    </a:ext>
                  </a:extLst>
                </a:gridCol>
                <a:gridCol w="1482725">
                  <a:extLst>
                    <a:ext uri="{9D8B030D-6E8A-4147-A177-3AD203B41FA5}">
                      <a16:colId xmlns:a16="http://schemas.microsoft.com/office/drawing/2014/main" val="20003"/>
                    </a:ext>
                  </a:extLst>
                </a:gridCol>
              </a:tblGrid>
              <a:tr h="365831">
                <a:tc>
                  <a:txBody>
                    <a:bodyPr/>
                    <a:lstStyle/>
                    <a:p>
                      <a:r>
                        <a:rPr lang="en-US" sz="1800" dirty="0"/>
                        <a:t>Country</a:t>
                      </a:r>
                      <a:endParaRPr lang="en-US" sz="1800" b="1" dirty="0">
                        <a:latin typeface="Cambria" panose="02040503050406030204" pitchFamily="18" charset="0"/>
                      </a:endParaRPr>
                    </a:p>
                  </a:txBody>
                  <a:tcPr marL="91449" marR="91449" marT="45729" marB="45729" anchor="ctr"/>
                </a:tc>
                <a:tc>
                  <a:txBody>
                    <a:bodyPr/>
                    <a:lstStyle/>
                    <a:p>
                      <a:pPr algn="ctr"/>
                      <a:r>
                        <a:rPr lang="en-US" sz="1800" dirty="0">
                          <a:effectLst/>
                        </a:rPr>
                        <a:t>Gold</a:t>
                      </a:r>
                      <a:endParaRPr lang="en-US" sz="1800" b="0" i="0" dirty="0">
                        <a:solidFill>
                          <a:srgbClr val="006CB7"/>
                        </a:solidFill>
                        <a:effectLst/>
                        <a:latin typeface="Cambria" panose="02040503050406030204" pitchFamily="18" charset="0"/>
                      </a:endParaRPr>
                    </a:p>
                  </a:txBody>
                  <a:tcPr marL="91449" marR="91449" marT="45729" marB="45729" anchor="ctr"/>
                </a:tc>
                <a:tc>
                  <a:txBody>
                    <a:bodyPr/>
                    <a:lstStyle/>
                    <a:p>
                      <a:pPr algn="ctr"/>
                      <a:r>
                        <a:rPr lang="en-US" sz="1800" dirty="0">
                          <a:effectLst/>
                        </a:rPr>
                        <a:t>Silver</a:t>
                      </a:r>
                      <a:endParaRPr lang="en-US" sz="1800" b="0" i="0" dirty="0">
                        <a:solidFill>
                          <a:srgbClr val="006CB7"/>
                        </a:solidFill>
                        <a:effectLst/>
                        <a:latin typeface="Cambria" panose="02040503050406030204" pitchFamily="18" charset="0"/>
                      </a:endParaRPr>
                    </a:p>
                  </a:txBody>
                  <a:tcPr marL="91449" marR="91449" marT="45729" marB="45729" anchor="ctr"/>
                </a:tc>
                <a:tc>
                  <a:txBody>
                    <a:bodyPr/>
                    <a:lstStyle/>
                    <a:p>
                      <a:pPr algn="ctr"/>
                      <a:r>
                        <a:rPr lang="en-US" sz="1800" dirty="0">
                          <a:effectLst/>
                        </a:rPr>
                        <a:t>Bronze</a:t>
                      </a:r>
                      <a:endParaRPr lang="en-US" sz="1800" b="0" i="0" dirty="0">
                        <a:solidFill>
                          <a:srgbClr val="006CB7"/>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0"/>
                  </a:ext>
                </a:extLst>
              </a:tr>
              <a:tr h="365831">
                <a:tc>
                  <a:txBody>
                    <a:bodyPr/>
                    <a:lstStyle/>
                    <a:p>
                      <a:pPr algn="l"/>
                      <a:r>
                        <a:rPr lang="en-US" sz="1800" dirty="0">
                          <a:effectLst/>
                        </a:rPr>
                        <a:t>Canada</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highlight>
                            <a:srgbClr val="FFFF00"/>
                          </a:highlight>
                        </a:rPr>
                        <a:t>0</a:t>
                      </a:r>
                      <a:endParaRPr lang="en-US" sz="1800" b="0" i="0" dirty="0">
                        <a:solidFill>
                          <a:srgbClr val="C00000"/>
                        </a:solidFill>
                        <a:effectLst/>
                        <a:highlight>
                          <a:srgbClr val="FFFF00"/>
                        </a:highlight>
                        <a:latin typeface="Cambria" panose="02040503050406030204" pitchFamily="18" charset="0"/>
                      </a:endParaRPr>
                    </a:p>
                  </a:txBody>
                  <a:tcPr marL="91449" marR="91449" marT="45729" marB="45729" anchor="ctr"/>
                </a:tc>
                <a:tc>
                  <a:txBody>
                    <a:bodyPr/>
                    <a:lstStyle/>
                    <a:p>
                      <a:pPr algn="ctr"/>
                      <a:r>
                        <a:rPr lang="en-US" sz="1800" dirty="0">
                          <a:effectLst/>
                          <a:highlight>
                            <a:srgbClr val="FFFF00"/>
                          </a:highlight>
                        </a:rPr>
                        <a:t>3</a:t>
                      </a:r>
                      <a:endParaRPr lang="en-US" sz="1800" b="0" i="0" dirty="0">
                        <a:solidFill>
                          <a:srgbClr val="C00000"/>
                        </a:solidFill>
                        <a:effectLst/>
                        <a:highlight>
                          <a:srgbClr val="FFFF00"/>
                        </a:highlight>
                        <a:latin typeface="Cambria" panose="02040503050406030204" pitchFamily="18" charset="0"/>
                      </a:endParaRPr>
                    </a:p>
                  </a:txBody>
                  <a:tcPr marL="91449" marR="91449" marT="45729" marB="45729" anchor="ctr"/>
                </a:tc>
                <a:tc>
                  <a:txBody>
                    <a:bodyPr/>
                    <a:lstStyle/>
                    <a:p>
                      <a:pPr algn="ctr"/>
                      <a:r>
                        <a:rPr lang="en-US" sz="1800" dirty="0">
                          <a:effectLst/>
                          <a:highlight>
                            <a:srgbClr val="FFFF00"/>
                          </a:highlight>
                        </a:rPr>
                        <a:t>0</a:t>
                      </a:r>
                      <a:endParaRPr lang="en-US" sz="1800" b="0" i="0" dirty="0">
                        <a:solidFill>
                          <a:srgbClr val="C00000"/>
                        </a:solidFill>
                        <a:effectLst/>
                        <a:highlight>
                          <a:srgbClr val="FFFF00"/>
                        </a:highlight>
                        <a:latin typeface="Cambria" panose="02040503050406030204" pitchFamily="18" charset="0"/>
                      </a:endParaRPr>
                    </a:p>
                  </a:txBody>
                  <a:tcPr marL="91449" marR="91449" marT="45729" marB="45729" anchor="ctr"/>
                </a:tc>
                <a:extLst>
                  <a:ext uri="{0D108BD9-81ED-4DB2-BD59-A6C34878D82A}">
                    <a16:rowId xmlns:a16="http://schemas.microsoft.com/office/drawing/2014/main" val="10001"/>
                  </a:ext>
                </a:extLst>
              </a:tr>
              <a:tr h="365831">
                <a:tc>
                  <a:txBody>
                    <a:bodyPr/>
                    <a:lstStyle/>
                    <a:p>
                      <a:pPr algn="l"/>
                      <a:r>
                        <a:rPr lang="en-US" sz="1800">
                          <a:effectLst/>
                        </a:rPr>
                        <a:t>Italy</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1</a:t>
                      </a:r>
                      <a:endParaRPr lang="en-US" sz="1800" b="0" i="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2"/>
                  </a:ext>
                </a:extLst>
              </a:tr>
              <a:tr h="365831">
                <a:tc>
                  <a:txBody>
                    <a:bodyPr/>
                    <a:lstStyle/>
                    <a:p>
                      <a:pPr algn="l"/>
                      <a:r>
                        <a:rPr lang="en-US" sz="1800">
                          <a:effectLst/>
                        </a:rPr>
                        <a:t>Germany</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3"/>
                  </a:ext>
                </a:extLst>
              </a:tr>
              <a:tr h="365831">
                <a:tc>
                  <a:txBody>
                    <a:bodyPr/>
                    <a:lstStyle/>
                    <a:p>
                      <a:pPr algn="l"/>
                      <a:r>
                        <a:rPr lang="en-US" sz="1800">
                          <a:effectLst/>
                        </a:rPr>
                        <a:t>Japan</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4"/>
                  </a:ext>
                </a:extLst>
              </a:tr>
              <a:tr h="365831">
                <a:tc>
                  <a:txBody>
                    <a:bodyPr/>
                    <a:lstStyle/>
                    <a:p>
                      <a:pPr algn="l"/>
                      <a:r>
                        <a:rPr lang="en-US" sz="1800">
                          <a:effectLst/>
                        </a:rPr>
                        <a:t>Kazakhstan</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5"/>
                  </a:ext>
                </a:extLst>
              </a:tr>
              <a:tr h="365831">
                <a:tc>
                  <a:txBody>
                    <a:bodyPr/>
                    <a:lstStyle/>
                    <a:p>
                      <a:pPr algn="l"/>
                      <a:r>
                        <a:rPr lang="en-US" sz="1800">
                          <a:effectLst/>
                        </a:rPr>
                        <a:t>Russia</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3</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1</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6"/>
                  </a:ext>
                </a:extLst>
              </a:tr>
              <a:tr h="365831">
                <a:tc>
                  <a:txBody>
                    <a:bodyPr/>
                    <a:lstStyle/>
                    <a:p>
                      <a:pPr algn="l"/>
                      <a:r>
                        <a:rPr lang="en-US" sz="1800">
                          <a:effectLst/>
                        </a:rPr>
                        <a:t>South Korea</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1</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0</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7"/>
                  </a:ext>
                </a:extLst>
              </a:tr>
              <a:tr h="365831">
                <a:tc>
                  <a:txBody>
                    <a:bodyPr/>
                    <a:lstStyle/>
                    <a:p>
                      <a:pPr algn="l"/>
                      <a:r>
                        <a:rPr lang="en-US" sz="1800" dirty="0">
                          <a:effectLst/>
                        </a:rPr>
                        <a:t>United States</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a:effectLst/>
                        </a:rPr>
                        <a:t>0</a:t>
                      </a:r>
                      <a:endParaRPr lang="en-US" sz="1800" b="0" i="0">
                        <a:solidFill>
                          <a:srgbClr val="000000"/>
                        </a:solidFill>
                        <a:effectLst/>
                        <a:latin typeface="Cambria" panose="02040503050406030204" pitchFamily="18" charset="0"/>
                      </a:endParaRPr>
                    </a:p>
                  </a:txBody>
                  <a:tcPr marL="91449" marR="91449" marT="45729" marB="45729" anchor="ctr"/>
                </a:tc>
                <a:tc>
                  <a:txBody>
                    <a:bodyPr/>
                    <a:lstStyle/>
                    <a:p>
                      <a:pPr algn="ctr"/>
                      <a:r>
                        <a:rPr lang="en-US" sz="1800" dirty="0">
                          <a:effectLst/>
                        </a:rPr>
                        <a:t>1</a:t>
                      </a:r>
                      <a:endParaRPr lang="en-US" sz="1800" b="0" i="0" dirty="0">
                        <a:solidFill>
                          <a:srgbClr val="000000"/>
                        </a:solidFill>
                        <a:effectLst/>
                        <a:latin typeface="Cambria" panose="02040503050406030204" pitchFamily="18" charset="0"/>
                      </a:endParaRPr>
                    </a:p>
                  </a:txBody>
                  <a:tcPr marL="91449" marR="91449" marT="45729" marB="4572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589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Print All Elements in a 2D Array</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000785" cy="5032376"/>
          </a:xfrm>
        </p:spPr>
        <p:txBody>
          <a:bodyPr>
            <a:normAutofit/>
          </a:bodyPr>
          <a:lstStyle/>
          <a:p>
            <a:pPr>
              <a:lnSpc>
                <a:spcPct val="80000"/>
              </a:lnSpc>
              <a:buFontTx/>
              <a:buNone/>
            </a:pPr>
            <a:endParaRPr lang="en-US" altLang="en-US" sz="2000" dirty="0">
              <a:latin typeface="Courier New" panose="02070309020205020404" pitchFamily="49" charset="0"/>
              <a:cs typeface="Arial" panose="020B0604020202020204" pitchFamily="34" charset="0"/>
            </a:endParaRPr>
          </a:p>
          <a:p>
            <a:pPr>
              <a:lnSpc>
                <a:spcPct val="80000"/>
              </a:lnSpc>
              <a:buFontTx/>
              <a:buNone/>
            </a:pPr>
            <a:r>
              <a:rPr lang="en-US" altLang="en-US" sz="2000" dirty="0">
                <a:latin typeface="Courier New" panose="02070309020205020404" pitchFamily="49" charset="0"/>
                <a:cs typeface="Arial" panose="020B0604020202020204" pitchFamily="34" charset="0"/>
              </a:rPr>
              <a:t>for (int </a:t>
            </a:r>
            <a:r>
              <a:rPr lang="en-US" altLang="en-US" sz="2000" dirty="0" err="1">
                <a:latin typeface="Courier New" panose="02070309020205020404" pitchFamily="49" charset="0"/>
                <a:cs typeface="Arial" panose="020B0604020202020204" pitchFamily="34" charset="0"/>
              </a:rPr>
              <a:t>i</a:t>
            </a:r>
            <a:r>
              <a:rPr lang="en-US" altLang="en-US" sz="2000" dirty="0">
                <a:latin typeface="Courier New" panose="02070309020205020404" pitchFamily="49" charset="0"/>
                <a:cs typeface="Arial" panose="020B0604020202020204" pitchFamily="34" charset="0"/>
              </a:rPr>
              <a:t> = 0; </a:t>
            </a:r>
            <a:r>
              <a:rPr lang="en-US" altLang="en-US" sz="2000" dirty="0" err="1">
                <a:latin typeface="Courier New" panose="02070309020205020404" pitchFamily="49" charset="0"/>
                <a:cs typeface="Arial" panose="020B0604020202020204" pitchFamily="34" charset="0"/>
              </a:rPr>
              <a:t>i</a:t>
            </a:r>
            <a:r>
              <a:rPr lang="en-US" altLang="en-US" sz="2000" dirty="0">
                <a:latin typeface="Courier New" panose="02070309020205020404" pitchFamily="49" charset="0"/>
                <a:cs typeface="Arial" panose="020B0604020202020204" pitchFamily="34" charset="0"/>
              </a:rPr>
              <a:t> &lt; COUNTRIES; </a:t>
            </a:r>
            <a:r>
              <a:rPr lang="en-US" altLang="en-US" sz="2000" dirty="0" err="1">
                <a:latin typeface="Courier New" panose="02070309020205020404" pitchFamily="49" charset="0"/>
                <a:cs typeface="Arial" panose="020B0604020202020204" pitchFamily="34" charset="0"/>
              </a:rPr>
              <a:t>i</a:t>
            </a: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   // Process the </a:t>
            </a:r>
            <a:r>
              <a:rPr lang="en-US" altLang="en-US" sz="2000" dirty="0" err="1">
                <a:latin typeface="Courier New" panose="02070309020205020404" pitchFamily="49" charset="0"/>
                <a:cs typeface="Arial" panose="020B0604020202020204" pitchFamily="34" charset="0"/>
              </a:rPr>
              <a:t>ith</a:t>
            </a:r>
            <a:r>
              <a:rPr lang="en-US" altLang="en-US" sz="2000" dirty="0">
                <a:latin typeface="Courier New" panose="02070309020205020404" pitchFamily="49" charset="0"/>
                <a:cs typeface="Arial" panose="020B0604020202020204" pitchFamily="34" charset="0"/>
              </a:rPr>
              <a:t> row</a:t>
            </a:r>
          </a:p>
          <a:p>
            <a:pPr>
              <a:lnSpc>
                <a:spcPct val="80000"/>
              </a:lnSpc>
              <a:buFontTx/>
              <a:buNone/>
            </a:pPr>
            <a:r>
              <a:rPr lang="en-US" altLang="en-US" sz="2000" dirty="0">
                <a:latin typeface="Courier New" panose="02070309020205020404" pitchFamily="49" charset="0"/>
                <a:cs typeface="Arial" panose="020B0604020202020204" pitchFamily="34" charset="0"/>
              </a:rPr>
              <a:t>   for (int j = 0; j &lt; MEDALS; </a:t>
            </a:r>
            <a:r>
              <a:rPr lang="en-US" altLang="en-US" sz="2000" dirty="0" err="1">
                <a:latin typeface="Courier New" panose="02070309020205020404" pitchFamily="49" charset="0"/>
                <a:cs typeface="Arial" panose="020B0604020202020204" pitchFamily="34" charset="0"/>
              </a:rPr>
              <a:t>j++</a:t>
            </a: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   {</a:t>
            </a:r>
          </a:p>
          <a:p>
            <a:pPr>
              <a:lnSpc>
                <a:spcPct val="80000"/>
              </a:lnSpc>
              <a:buFontTx/>
              <a:buNone/>
            </a:pPr>
            <a:r>
              <a:rPr lang="en-US" altLang="en-US" sz="2000" dirty="0">
                <a:latin typeface="Courier New" panose="02070309020205020404" pitchFamily="49" charset="0"/>
                <a:cs typeface="Arial" panose="020B0604020202020204" pitchFamily="34" charset="0"/>
              </a:rPr>
              <a:t>      // Process the </a:t>
            </a:r>
            <a:r>
              <a:rPr lang="en-US" altLang="en-US" sz="2000" dirty="0" err="1">
                <a:latin typeface="Courier New" panose="02070309020205020404" pitchFamily="49" charset="0"/>
                <a:cs typeface="Arial" panose="020B0604020202020204" pitchFamily="34" charset="0"/>
              </a:rPr>
              <a:t>jth</a:t>
            </a:r>
            <a:r>
              <a:rPr lang="en-US" altLang="en-US" sz="2000" dirty="0">
                <a:latin typeface="Courier New" panose="02070309020205020404" pitchFamily="49" charset="0"/>
                <a:cs typeface="Arial" panose="020B0604020202020204" pitchFamily="34" charset="0"/>
              </a:rPr>
              <a:t> column in the </a:t>
            </a:r>
            <a:r>
              <a:rPr lang="en-US" altLang="en-US" sz="2000" dirty="0" err="1">
                <a:latin typeface="Courier New" panose="02070309020205020404" pitchFamily="49" charset="0"/>
                <a:cs typeface="Arial" panose="020B0604020202020204" pitchFamily="34" charset="0"/>
              </a:rPr>
              <a:t>ith</a:t>
            </a:r>
            <a:r>
              <a:rPr lang="en-US" altLang="en-US" sz="2000" dirty="0">
                <a:latin typeface="Courier New" panose="02070309020205020404" pitchFamily="49" charset="0"/>
                <a:cs typeface="Arial" panose="020B0604020202020204" pitchFamily="34" charset="0"/>
              </a:rPr>
              <a:t> row</a:t>
            </a:r>
          </a:p>
          <a:p>
            <a:pPr>
              <a:lnSpc>
                <a:spcPct val="80000"/>
              </a:lnSpc>
              <a:buFontTx/>
              <a:buNone/>
            </a:pPr>
            <a:r>
              <a:rPr lang="en-US" altLang="en-US" sz="2000" dirty="0">
                <a:latin typeface="Courier New" panose="02070309020205020404" pitchFamily="49" charset="0"/>
                <a:cs typeface="Arial" panose="020B0604020202020204" pitchFamily="34" charset="0"/>
              </a:rPr>
              <a:t>      </a:t>
            </a:r>
            <a:r>
              <a:rPr lang="en-US" altLang="en-US" sz="2000" dirty="0" err="1">
                <a:latin typeface="Courier New" panose="02070309020205020404" pitchFamily="49" charset="0"/>
                <a:cs typeface="Arial" panose="020B0604020202020204" pitchFamily="34" charset="0"/>
              </a:rPr>
              <a:t>cout</a:t>
            </a:r>
            <a:r>
              <a:rPr lang="en-US" altLang="en-US" sz="2000" dirty="0">
                <a:latin typeface="Courier New" panose="02070309020205020404" pitchFamily="49" charset="0"/>
                <a:cs typeface="Arial" panose="020B0604020202020204" pitchFamily="34" charset="0"/>
              </a:rPr>
              <a:t> &lt;&lt; </a:t>
            </a:r>
            <a:r>
              <a:rPr lang="en-US" altLang="en-US" sz="2000" dirty="0" err="1">
                <a:latin typeface="Courier New" panose="02070309020205020404" pitchFamily="49" charset="0"/>
                <a:cs typeface="Arial" panose="020B0604020202020204" pitchFamily="34" charset="0"/>
              </a:rPr>
              <a:t>setw</a:t>
            </a:r>
            <a:r>
              <a:rPr lang="en-US" altLang="en-US" sz="2000" dirty="0">
                <a:latin typeface="Courier New" panose="02070309020205020404" pitchFamily="49" charset="0"/>
                <a:cs typeface="Arial" panose="020B0604020202020204" pitchFamily="34" charset="0"/>
              </a:rPr>
              <a:t>(8) &lt;&lt; counts[</a:t>
            </a:r>
            <a:r>
              <a:rPr lang="en-US" altLang="en-US" sz="2000" dirty="0" err="1">
                <a:latin typeface="Courier New" panose="02070309020205020404" pitchFamily="49" charset="0"/>
                <a:cs typeface="Arial" panose="020B0604020202020204" pitchFamily="34" charset="0"/>
              </a:rPr>
              <a:t>i</a:t>
            </a:r>
            <a:r>
              <a:rPr lang="en-US" altLang="en-US" sz="2000" dirty="0">
                <a:latin typeface="Courier New" panose="02070309020205020404" pitchFamily="49" charset="0"/>
                <a:cs typeface="Arial" panose="020B0604020202020204" pitchFamily="34" charset="0"/>
              </a:rPr>
              <a:t>][j];</a:t>
            </a:r>
          </a:p>
          <a:p>
            <a:pPr>
              <a:lnSpc>
                <a:spcPct val="80000"/>
              </a:lnSpc>
              <a:buFontTx/>
              <a:buNone/>
            </a:pPr>
            <a:r>
              <a:rPr lang="en-US" altLang="en-US" sz="2000" dirty="0">
                <a:latin typeface="Courier New" panose="02070309020205020404" pitchFamily="49" charset="0"/>
                <a:cs typeface="Arial" panose="020B0604020202020204" pitchFamily="34" charset="0"/>
              </a:rPr>
              <a:t>   }</a:t>
            </a:r>
          </a:p>
          <a:p>
            <a:pPr>
              <a:lnSpc>
                <a:spcPct val="80000"/>
              </a:lnSpc>
              <a:buFontTx/>
              <a:buNone/>
            </a:pPr>
            <a:r>
              <a:rPr lang="en-US" altLang="en-US" sz="2000" dirty="0">
                <a:latin typeface="Courier New" panose="02070309020205020404" pitchFamily="49" charset="0"/>
                <a:cs typeface="Arial" panose="020B0604020202020204" pitchFamily="34" charset="0"/>
              </a:rPr>
              <a:t>   // Start a new line at the end of the row</a:t>
            </a:r>
          </a:p>
          <a:p>
            <a:pPr>
              <a:lnSpc>
                <a:spcPct val="80000"/>
              </a:lnSpc>
              <a:buFontTx/>
              <a:buNone/>
            </a:pPr>
            <a:r>
              <a:rPr lang="en-US" altLang="en-US" sz="2000" dirty="0">
                <a:latin typeface="Courier New" panose="02070309020205020404" pitchFamily="49" charset="0"/>
                <a:cs typeface="Arial" panose="020B0604020202020204" pitchFamily="34" charset="0"/>
              </a:rPr>
              <a:t>   </a:t>
            </a:r>
            <a:r>
              <a:rPr lang="en-US" altLang="en-US" sz="2000" dirty="0" err="1">
                <a:latin typeface="Courier New" panose="02070309020205020404" pitchFamily="49" charset="0"/>
                <a:cs typeface="Arial" panose="020B0604020202020204" pitchFamily="34" charset="0"/>
              </a:rPr>
              <a:t>cout</a:t>
            </a:r>
            <a:r>
              <a:rPr lang="en-US" altLang="en-US" sz="2000" dirty="0">
                <a:latin typeface="Courier New" panose="02070309020205020404" pitchFamily="49" charset="0"/>
                <a:cs typeface="Arial" panose="020B0604020202020204" pitchFamily="34" charset="0"/>
              </a:rPr>
              <a:t> &lt;&lt; </a:t>
            </a:r>
            <a:r>
              <a:rPr lang="en-US" altLang="en-US" sz="2000" dirty="0" err="1">
                <a:latin typeface="Courier New" panose="02070309020205020404" pitchFamily="49" charset="0"/>
                <a:cs typeface="Arial" panose="020B0604020202020204" pitchFamily="34" charset="0"/>
              </a:rPr>
              <a:t>endl</a:t>
            </a:r>
            <a:r>
              <a:rPr lang="en-US" altLang="en-US" sz="2000" dirty="0">
                <a:latin typeface="Courier New" panose="02070309020205020404" pitchFamily="49" charset="0"/>
                <a:cs typeface="Arial" panose="020B0604020202020204" pitchFamily="34" charset="0"/>
              </a:rPr>
              <a:t>;</a:t>
            </a:r>
          </a:p>
          <a:p>
            <a:pPr>
              <a:lnSpc>
                <a:spcPct val="80000"/>
              </a:lnSpc>
              <a:buFontTx/>
              <a:buNone/>
            </a:pPr>
            <a:r>
              <a:rPr lang="en-US" altLang="en-US" sz="2000" dirty="0">
                <a:latin typeface="Courier New" panose="02070309020205020404" pitchFamily="49" charset="0"/>
                <a:cs typeface="Arial" panose="020B0604020202020204" pitchFamily="34"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12</a:t>
            </a:fld>
            <a:endParaRPr lang="en-US"/>
          </a:p>
        </p:txBody>
      </p:sp>
      <p:sp>
        <p:nvSpPr>
          <p:cNvPr id="6" name="TextBox 5">
            <a:extLst>
              <a:ext uri="{FF2B5EF4-FFF2-40B4-BE49-F238E27FC236}">
                <a16:creationId xmlns:a16="http://schemas.microsoft.com/office/drawing/2014/main" id="{2A506AD6-5957-6841-8005-220F5E0F8885}"/>
              </a:ext>
            </a:extLst>
          </p:cNvPr>
          <p:cNvSpPr txBox="1"/>
          <p:nvPr/>
        </p:nvSpPr>
        <p:spPr>
          <a:xfrm>
            <a:off x="7834619" y="1926077"/>
            <a:ext cx="3451088" cy="1477328"/>
          </a:xfrm>
          <a:prstGeom prst="rect">
            <a:avLst/>
          </a:prstGeom>
          <a:solidFill>
            <a:schemeClr val="accent3"/>
          </a:solidFill>
          <a:ln>
            <a:solidFill>
              <a:schemeClr val="accent3"/>
            </a:solidFill>
          </a:ln>
        </p:spPr>
        <p:txBody>
          <a:bodyPr wrap="square" rtlCol="0">
            <a:spAutoFit/>
          </a:bodyPr>
          <a:lstStyle/>
          <a:p>
            <a:r>
              <a:rPr lang="en-US" dirty="0">
                <a:solidFill>
                  <a:schemeClr val="bg1"/>
                </a:solidFill>
              </a:rPr>
              <a:t>In order to print each element, we need two for loops:</a:t>
            </a:r>
          </a:p>
          <a:p>
            <a:pPr marL="285750" indent="-285750">
              <a:buFont typeface="Arial" panose="020B0604020202020204" pitchFamily="34" charset="0"/>
              <a:buChar char="•"/>
            </a:pPr>
            <a:r>
              <a:rPr lang="en-US" dirty="0">
                <a:solidFill>
                  <a:schemeClr val="bg1"/>
                </a:solidFill>
              </a:rPr>
              <a:t>one to loop over all rows,</a:t>
            </a:r>
          </a:p>
          <a:p>
            <a:pPr marL="285750" indent="-285750">
              <a:buFont typeface="Arial" panose="020B0604020202020204" pitchFamily="34" charset="0"/>
              <a:buChar char="•"/>
            </a:pPr>
            <a:r>
              <a:rPr lang="en-US" dirty="0">
                <a:solidFill>
                  <a:schemeClr val="bg1"/>
                </a:solidFill>
              </a:rPr>
              <a:t>and another to loop over all columns.</a:t>
            </a:r>
          </a:p>
        </p:txBody>
      </p:sp>
    </p:spTree>
    <p:extLst>
      <p:ext uri="{BB962C8B-B14F-4D97-AF65-F5344CB8AC3E}">
        <p14:creationId xmlns:p14="http://schemas.microsoft.com/office/powerpoint/2010/main" val="162788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Computing Row and Column Totals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r>
              <a:rPr lang="en-US" altLang="en-US" dirty="0"/>
              <a:t>We must be careful to get the right indices.</a:t>
            </a:r>
          </a:p>
          <a:p>
            <a:r>
              <a:rPr lang="en-US" altLang="en-US" dirty="0"/>
              <a:t>For each row </a:t>
            </a:r>
            <a:r>
              <a:rPr lang="en-US" altLang="en-US" b="1" dirty="0" err="1"/>
              <a:t>i</a:t>
            </a:r>
            <a:r>
              <a:rPr lang="en-US" altLang="en-US" dirty="0"/>
              <a:t>, we must use the column indices:</a:t>
            </a:r>
          </a:p>
          <a:p>
            <a:pPr marL="0" indent="0">
              <a:buNone/>
            </a:pPr>
            <a:r>
              <a:rPr lang="en-US" altLang="en-US" dirty="0"/>
              <a:t> 	</a:t>
            </a:r>
            <a:r>
              <a:rPr lang="en-US" altLang="en-US" dirty="0">
                <a:latin typeface="Courier New" panose="02070309020205020404" pitchFamily="49" charset="0"/>
                <a:cs typeface="Courier New" panose="02070309020205020404" pitchFamily="49" charset="0"/>
              </a:rPr>
              <a:t>0, 1, … (MEDALS -1) </a:t>
            </a:r>
            <a:endParaRPr lang="en-US" altLang="en-US" sz="2400"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13</a:t>
            </a:fld>
            <a:endParaRPr lang="en-US"/>
          </a:p>
        </p:txBody>
      </p:sp>
    </p:spTree>
    <p:extLst>
      <p:ext uri="{BB962C8B-B14F-4D97-AF65-F5344CB8AC3E}">
        <p14:creationId xmlns:p14="http://schemas.microsoft.com/office/powerpoint/2010/main" val="266277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Computing Row and Column Totals: Code Example</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buNone/>
            </a:pPr>
            <a:r>
              <a:rPr lang="en-US" altLang="en-US" dirty="0"/>
              <a:t>Column totals: </a:t>
            </a:r>
          </a:p>
          <a:p>
            <a:pPr>
              <a:buNone/>
            </a:pPr>
            <a:r>
              <a:rPr lang="en-US" altLang="en-US" dirty="0"/>
              <a:t>Let </a:t>
            </a:r>
            <a:r>
              <a:rPr lang="en-US" altLang="en-US" b="1" dirty="0">
                <a:latin typeface="Courier New" panose="02070309020205020404" pitchFamily="49" charset="0"/>
              </a:rPr>
              <a:t>j</a:t>
            </a:r>
            <a:r>
              <a:rPr lang="en-US" altLang="en-US" dirty="0"/>
              <a:t> be the silver column:	</a:t>
            </a:r>
          </a:p>
          <a:p>
            <a:pPr algn="ctr">
              <a:buNone/>
            </a:pPr>
            <a:endParaRPr lang="en-US" altLang="en-US" dirty="0">
              <a:latin typeface="Courier New" panose="02070309020205020404" pitchFamily="49" charset="0"/>
              <a:cs typeface="Courier New" panose="02070309020205020404" pitchFamily="49" charset="0"/>
            </a:endParaRPr>
          </a:p>
          <a:p>
            <a:pPr>
              <a:buNone/>
            </a:pPr>
            <a:r>
              <a:rPr lang="en-US" altLang="en-US" dirty="0">
                <a:latin typeface="Courier New" panose="02070309020205020404" pitchFamily="49" charset="0"/>
                <a:cs typeface="Courier New" panose="02070309020205020404" pitchFamily="49" charset="0"/>
              </a:rPr>
              <a:t>	int total = 0; //loop to sum down the rows</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for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0;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&lt; COUNTRIES;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total = total + counts[</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][j];</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14</a:t>
            </a:fld>
            <a:endParaRPr lang="en-US"/>
          </a:p>
        </p:txBody>
      </p:sp>
    </p:spTree>
    <p:extLst>
      <p:ext uri="{BB962C8B-B14F-4D97-AF65-F5344CB8AC3E}">
        <p14:creationId xmlns:p14="http://schemas.microsoft.com/office/powerpoint/2010/main" val="270287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cs typeface="Arial" panose="020B0604020202020204" pitchFamily="34" charset="0"/>
              </a:rPr>
              <a:t>Multidimensional Array Parameters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lnSpcReduction="10000"/>
          </a:bodyPr>
          <a:lstStyle/>
          <a:p>
            <a:r>
              <a:rPr lang="en-US" altLang="en-US" dirty="0">
                <a:cs typeface="Arial" panose="020B0604020202020204" pitchFamily="34" charset="0"/>
              </a:rPr>
              <a:t>Similar to one-dimensional array</a:t>
            </a:r>
          </a:p>
          <a:p>
            <a:pPr lvl="1"/>
            <a:r>
              <a:rPr lang="en-US" altLang="en-US" sz="2800" dirty="0">
                <a:cs typeface="Arial" panose="020B0604020202020204" pitchFamily="34" charset="0"/>
              </a:rPr>
              <a:t>1</a:t>
            </a:r>
            <a:r>
              <a:rPr lang="en-US" altLang="en-US" sz="2800" baseline="30000" dirty="0">
                <a:cs typeface="Arial" panose="020B0604020202020204" pitchFamily="34" charset="0"/>
              </a:rPr>
              <a:t>st</a:t>
            </a:r>
            <a:r>
              <a:rPr lang="en-US" altLang="en-US" sz="2800" dirty="0">
                <a:cs typeface="Arial" panose="020B0604020202020204" pitchFamily="34" charset="0"/>
              </a:rPr>
              <a:t> dimension size not given (Provided as second parameter)</a:t>
            </a:r>
          </a:p>
          <a:p>
            <a:pPr lvl="1"/>
            <a:r>
              <a:rPr lang="en-US" altLang="en-US" sz="2800" dirty="0">
                <a:cs typeface="Arial" panose="020B0604020202020204" pitchFamily="34" charset="0"/>
              </a:rPr>
              <a:t>2</a:t>
            </a:r>
            <a:r>
              <a:rPr lang="en-US" altLang="en-US" sz="2800" baseline="30000" dirty="0">
                <a:cs typeface="Arial" panose="020B0604020202020204" pitchFamily="34" charset="0"/>
              </a:rPr>
              <a:t>nd</a:t>
            </a:r>
            <a:r>
              <a:rPr lang="en-US" altLang="en-US" sz="2800" dirty="0">
                <a:cs typeface="Arial" panose="020B0604020202020204" pitchFamily="34" charset="0"/>
              </a:rPr>
              <a:t> dimension size IS given</a:t>
            </a:r>
          </a:p>
          <a:p>
            <a:pPr>
              <a:spcBef>
                <a:spcPct val="50000"/>
              </a:spcBef>
            </a:pPr>
            <a:r>
              <a:rPr lang="en-US" altLang="en-US" dirty="0">
                <a:cs typeface="Arial" panose="020B0604020202020204" pitchFamily="34" charset="0"/>
              </a:rPr>
              <a:t>Example:</a:t>
            </a:r>
            <a:br>
              <a:rPr lang="en-US" altLang="en-US" sz="2400" dirty="0">
                <a:cs typeface="Arial" panose="020B0604020202020204" pitchFamily="34" charset="0"/>
              </a:rPr>
            </a:br>
            <a:endParaRPr lang="en-US" altLang="en-US" sz="2400" dirty="0">
              <a:cs typeface="Arial" panose="020B0604020202020204" pitchFamily="34" charset="0"/>
            </a:endParaRPr>
          </a:p>
          <a:p>
            <a:pPr marL="63500" indent="0">
              <a:spcBef>
                <a:spcPct val="50000"/>
              </a:spcBef>
              <a:buNone/>
            </a:pPr>
            <a:r>
              <a:rPr lang="en-US" altLang="en-US" sz="1800" dirty="0">
                <a:latin typeface="Courier New" panose="02070309020205020404" pitchFamily="49" charset="0"/>
                <a:cs typeface="Courier New" panose="02070309020205020404" pitchFamily="49" charset="0"/>
              </a:rPr>
              <a:t>void </a:t>
            </a:r>
            <a:r>
              <a:rPr lang="en-US" altLang="en-US" sz="1800" dirty="0" err="1">
                <a:latin typeface="Courier New" panose="02070309020205020404" pitchFamily="49" charset="0"/>
                <a:cs typeface="Courier New" panose="02070309020205020404" pitchFamily="49" charset="0"/>
              </a:rPr>
              <a:t>DisplayPage</a:t>
            </a:r>
            <a:r>
              <a:rPr lang="en-US" altLang="en-US" sz="1800" dirty="0">
                <a:latin typeface="Courier New" panose="02070309020205020404" pitchFamily="49" charset="0"/>
                <a:cs typeface="Courier New" panose="02070309020205020404" pitchFamily="49" charset="0"/>
              </a:rPr>
              <a:t>(const char p[][100], int sizeDimension1)</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for (int index1=0; index1&lt;sizeDimension1; index1++)</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for (int index2=0; index2 &lt; 100; index2++)</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cout</a:t>
            </a:r>
            <a:r>
              <a:rPr lang="en-US" altLang="en-US" sz="1800" dirty="0">
                <a:latin typeface="Courier New" panose="02070309020205020404" pitchFamily="49" charset="0"/>
                <a:cs typeface="Courier New" panose="02070309020205020404" pitchFamily="49" charset="0"/>
              </a:rPr>
              <a:t> &lt;&lt; p[index1][index2];</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cout</a:t>
            </a:r>
            <a:r>
              <a:rPr lang="en-US" altLang="en-US" sz="1800" dirty="0">
                <a:latin typeface="Courier New" panose="02070309020205020404" pitchFamily="49" charset="0"/>
                <a:cs typeface="Courier New" panose="02070309020205020404" pitchFamily="49" charset="0"/>
              </a:rPr>
              <a:t> &lt;&lt; </a:t>
            </a:r>
            <a:r>
              <a:rPr lang="en-US" altLang="en-US" sz="1800" dirty="0" err="1">
                <a:latin typeface="Courier New" panose="02070309020205020404" pitchFamily="49" charset="0"/>
                <a:cs typeface="Courier New" panose="02070309020205020404" pitchFamily="49" charset="0"/>
              </a:rPr>
              <a:t>endl</a:t>
            </a:r>
            <a:r>
              <a:rPr lang="en-US" altLang="en-US" sz="1800" dirty="0">
                <a:latin typeface="Courier New" panose="02070309020205020404" pitchFamily="49" charset="0"/>
                <a:cs typeface="Courier New" panose="02070309020205020404" pitchFamily="49" charset="0"/>
              </a:rPr>
              <a:t>;</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15</a:t>
            </a:fld>
            <a:endParaRPr lang="en-US"/>
          </a:p>
        </p:txBody>
      </p:sp>
    </p:spTree>
    <p:extLst>
      <p:ext uri="{BB962C8B-B14F-4D97-AF65-F5344CB8AC3E}">
        <p14:creationId xmlns:p14="http://schemas.microsoft.com/office/powerpoint/2010/main" val="125850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 Parameters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895851"/>
          </a:xfrm>
        </p:spPr>
        <p:txBody>
          <a:bodyPr>
            <a:normAutofit fontScale="85000" lnSpcReduction="20000"/>
          </a:bodyPr>
          <a:lstStyle/>
          <a:p>
            <a:pPr>
              <a:lnSpc>
                <a:spcPct val="120000"/>
              </a:lnSpc>
            </a:pPr>
            <a:r>
              <a:rPr lang="en-US" altLang="en-US" dirty="0"/>
              <a:t>When passing a two-dimensional array to a function, you must specify the number of columns </a:t>
            </a:r>
            <a:r>
              <a:rPr lang="en-US" altLang="en-US" i="1" dirty="0"/>
              <a:t>as a constant </a:t>
            </a:r>
            <a:r>
              <a:rPr lang="en-US" altLang="en-US" dirty="0"/>
              <a:t>when you write the parameter type, so the compiler can pre-calculate the memory addresses of individual elements.</a:t>
            </a:r>
          </a:p>
          <a:p>
            <a:pPr>
              <a:lnSpc>
                <a:spcPct val="120000"/>
              </a:lnSpc>
            </a:pPr>
            <a:r>
              <a:rPr lang="en-US" altLang="en-US" dirty="0"/>
              <a:t>This function computes the total of a given row.</a:t>
            </a:r>
          </a:p>
          <a:p>
            <a:pPr>
              <a:buNone/>
            </a:pPr>
            <a:endParaRPr lang="en-US" altLang="en-US" sz="1200" dirty="0"/>
          </a:p>
          <a:p>
            <a:pPr>
              <a:buNone/>
            </a:pPr>
            <a:endParaRPr lang="en-US" altLang="en-US" sz="1200" dirty="0"/>
          </a:p>
          <a:p>
            <a:pPr>
              <a:spcBef>
                <a:spcPts val="0"/>
              </a:spcBef>
              <a:buNone/>
            </a:pPr>
            <a:r>
              <a:rPr lang="en-US" altLang="en-US" dirty="0">
                <a:latin typeface="Courier New" panose="02070309020205020404" pitchFamily="49" charset="0"/>
              </a:rPr>
              <a:t>const int COLUMNS = 3;</a:t>
            </a:r>
          </a:p>
          <a:p>
            <a:pPr>
              <a:spcBef>
                <a:spcPts val="0"/>
              </a:spcBef>
              <a:buNone/>
            </a:pPr>
            <a:r>
              <a:rPr lang="en-US" altLang="en-US" dirty="0">
                <a:latin typeface="Courier New" panose="02070309020205020404" pitchFamily="49" charset="0"/>
              </a:rPr>
              <a:t>int </a:t>
            </a:r>
            <a:r>
              <a:rPr lang="en-US" altLang="en-US" dirty="0" err="1">
                <a:latin typeface="Courier New" panose="02070309020205020404" pitchFamily="49" charset="0"/>
              </a:rPr>
              <a:t>row_total</a:t>
            </a:r>
            <a:r>
              <a:rPr lang="en-US" altLang="en-US" dirty="0">
                <a:latin typeface="Courier New" panose="02070309020205020404" pitchFamily="49" charset="0"/>
              </a:rPr>
              <a:t>(int </a:t>
            </a:r>
            <a:r>
              <a:rPr lang="en-US" altLang="en-US" u="sng" dirty="0">
                <a:solidFill>
                  <a:srgbClr val="FF0000"/>
                </a:solidFill>
                <a:latin typeface="Courier New" panose="02070309020205020404" pitchFamily="49" charset="0"/>
              </a:rPr>
              <a:t>table[][COLUMNS]</a:t>
            </a:r>
            <a:r>
              <a:rPr lang="en-US" altLang="en-US" dirty="0">
                <a:latin typeface="Courier New" panose="02070309020205020404" pitchFamily="49" charset="0"/>
              </a:rPr>
              <a:t>, int row)</a:t>
            </a:r>
          </a:p>
          <a:p>
            <a:pPr>
              <a:spcBef>
                <a:spcPts val="0"/>
              </a:spcBef>
              <a:buNone/>
            </a:pPr>
            <a:r>
              <a:rPr lang="en-US" altLang="en-US" dirty="0">
                <a:latin typeface="Courier New" panose="02070309020205020404" pitchFamily="49" charset="0"/>
              </a:rPr>
              <a:t>{</a:t>
            </a:r>
          </a:p>
          <a:p>
            <a:pPr>
              <a:spcBef>
                <a:spcPts val="0"/>
              </a:spcBef>
              <a:buNone/>
            </a:pPr>
            <a:r>
              <a:rPr lang="en-US" altLang="en-US" dirty="0">
                <a:latin typeface="Courier New" panose="02070309020205020404" pitchFamily="49" charset="0"/>
              </a:rPr>
              <a:t>   int total = 0;</a:t>
            </a:r>
          </a:p>
          <a:p>
            <a:pPr>
              <a:spcBef>
                <a:spcPts val="0"/>
              </a:spcBef>
              <a:buNone/>
            </a:pPr>
            <a:r>
              <a:rPr lang="en-US" altLang="en-US" dirty="0">
                <a:latin typeface="Courier New" panose="02070309020205020404" pitchFamily="49" charset="0"/>
              </a:rPr>
              <a:t>   for (int j = 0; j &lt; COLUMNS; </a:t>
            </a:r>
            <a:r>
              <a:rPr lang="en-US" altLang="en-US" dirty="0" err="1">
                <a:latin typeface="Courier New" panose="02070309020205020404" pitchFamily="49" charset="0"/>
              </a:rPr>
              <a:t>j++</a:t>
            </a:r>
            <a:r>
              <a:rPr lang="en-US" altLang="en-US" dirty="0">
                <a:latin typeface="Courier New" panose="02070309020205020404" pitchFamily="49" charset="0"/>
              </a:rPr>
              <a:t>)</a:t>
            </a:r>
          </a:p>
          <a:p>
            <a:pPr>
              <a:spcBef>
                <a:spcPts val="0"/>
              </a:spcBef>
              <a:buNone/>
            </a:pPr>
            <a:r>
              <a:rPr lang="en-US" altLang="en-US" dirty="0">
                <a:latin typeface="Courier New" panose="02070309020205020404" pitchFamily="49" charset="0"/>
              </a:rPr>
              <a:t>   {</a:t>
            </a:r>
          </a:p>
          <a:p>
            <a:pPr>
              <a:spcBef>
                <a:spcPts val="0"/>
              </a:spcBef>
              <a:buNone/>
            </a:pPr>
            <a:r>
              <a:rPr lang="en-US" altLang="en-US" dirty="0">
                <a:latin typeface="Courier New" panose="02070309020205020404" pitchFamily="49" charset="0"/>
              </a:rPr>
              <a:t>      total = total + table[row][j];</a:t>
            </a:r>
          </a:p>
          <a:p>
            <a:pPr>
              <a:spcBef>
                <a:spcPts val="0"/>
              </a:spcBef>
              <a:buNone/>
            </a:pPr>
            <a:r>
              <a:rPr lang="en-US" altLang="en-US" dirty="0">
                <a:latin typeface="Courier New" panose="02070309020205020404" pitchFamily="49" charset="0"/>
              </a:rPr>
              <a:t>   }</a:t>
            </a:r>
          </a:p>
          <a:p>
            <a:pPr>
              <a:spcBef>
                <a:spcPts val="0"/>
              </a:spcBef>
              <a:buNone/>
            </a:pPr>
            <a:r>
              <a:rPr lang="en-US" altLang="en-US" dirty="0">
                <a:latin typeface="Courier New" panose="02070309020205020404" pitchFamily="49" charset="0"/>
              </a:rPr>
              <a:t>   return total;</a:t>
            </a:r>
          </a:p>
          <a:p>
            <a:pPr>
              <a:spcBef>
                <a:spcPts val="0"/>
              </a:spcBef>
              <a:buNone/>
            </a:pPr>
            <a:r>
              <a:rPr lang="en-US" altLang="en-US"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16</a:t>
            </a:fld>
            <a:endParaRPr lang="en-US"/>
          </a:p>
        </p:txBody>
      </p:sp>
    </p:spTree>
    <p:extLst>
      <p:ext uri="{BB962C8B-B14F-4D97-AF65-F5344CB8AC3E}">
        <p14:creationId xmlns:p14="http://schemas.microsoft.com/office/powerpoint/2010/main" val="311319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 Parameter Columns Hardwired</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buNone/>
            </a:pPr>
            <a:r>
              <a:rPr lang="en-US" altLang="en-US" dirty="0"/>
              <a:t>That function works for only arrays of 3 columns.</a:t>
            </a:r>
          </a:p>
          <a:p>
            <a:pPr>
              <a:buNone/>
            </a:pPr>
            <a:endParaRPr lang="en-US" altLang="en-US" dirty="0"/>
          </a:p>
          <a:p>
            <a:pPr marL="0" indent="0">
              <a:buNone/>
            </a:pPr>
            <a:r>
              <a:rPr lang="en-US" altLang="en-US" dirty="0"/>
              <a:t>If you need to process an array with a different number of columns, like 4, you would have to write </a:t>
            </a:r>
            <a:r>
              <a:rPr lang="en-US" altLang="en-US" b="1" i="1" dirty="0"/>
              <a:t>a different function </a:t>
            </a:r>
            <a:r>
              <a:rPr lang="en-US" altLang="en-US" dirty="0"/>
              <a:t>that has 4 as the parameter.</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17</a:t>
            </a:fld>
            <a:endParaRPr lang="en-US"/>
          </a:p>
        </p:txBody>
      </p:sp>
    </p:spTree>
    <p:extLst>
      <p:ext uri="{BB962C8B-B14F-4D97-AF65-F5344CB8AC3E}">
        <p14:creationId xmlns:p14="http://schemas.microsoft.com/office/powerpoint/2010/main" val="256271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 Storage</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a:buNone/>
            </a:pPr>
            <a:r>
              <a:rPr lang="en-US" altLang="en-US" dirty="0"/>
              <a:t>What’s the reason </a:t>
            </a:r>
          </a:p>
          <a:p>
            <a:pPr>
              <a:buNone/>
            </a:pPr>
            <a:r>
              <a:rPr lang="en-US" altLang="en-US" dirty="0"/>
              <a:t>behind this? </a:t>
            </a:r>
          </a:p>
          <a:p>
            <a:pPr>
              <a:buNone/>
            </a:pPr>
            <a:endParaRPr lang="en-US" altLang="en-US" dirty="0"/>
          </a:p>
          <a:p>
            <a:pPr marL="0" indent="0">
              <a:buNone/>
            </a:pPr>
            <a:r>
              <a:rPr lang="en-US" altLang="en-US" dirty="0"/>
              <a:t>Although the array appears to be two-dimensional, the elements are still stored as a linear sequence.</a:t>
            </a:r>
          </a:p>
          <a:p>
            <a:pPr>
              <a:buNone/>
            </a:pPr>
            <a:r>
              <a:rPr lang="en-US" altLang="en-US" b="1" dirty="0">
                <a:latin typeface="Courier New" panose="02070309020205020404" pitchFamily="49" charset="0"/>
              </a:rPr>
              <a:t>counts</a:t>
            </a:r>
            <a:r>
              <a:rPr lang="en-US" altLang="en-US" dirty="0"/>
              <a:t> is stored as a sequence of rows, each 3 long.</a:t>
            </a:r>
          </a:p>
          <a:p>
            <a:pPr>
              <a:buNone/>
            </a:pPr>
            <a:r>
              <a:rPr lang="en-US" altLang="en-US" dirty="0"/>
              <a:t>So where is </a:t>
            </a:r>
            <a:r>
              <a:rPr lang="en-US" altLang="en-US" b="1" dirty="0">
                <a:latin typeface="Courier New" panose="02070309020205020404" pitchFamily="49" charset="0"/>
              </a:rPr>
              <a:t>counts[3][1]</a:t>
            </a:r>
            <a:r>
              <a:rPr lang="en-US" altLang="en-US" dirty="0"/>
              <a:t>?</a:t>
            </a:r>
          </a:p>
          <a:p>
            <a:pPr>
              <a:buNone/>
            </a:pPr>
            <a:r>
              <a:rPr lang="en-US" altLang="en-US" dirty="0"/>
              <a:t>The offset (calculated by the compiler) from the start of the array is</a:t>
            </a:r>
          </a:p>
          <a:p>
            <a:pPr>
              <a:buNone/>
            </a:pPr>
            <a:r>
              <a:rPr lang="en-US" altLang="en-US" b="1" dirty="0">
                <a:latin typeface="Courier New" panose="02070309020205020404" pitchFamily="49" charset="0"/>
              </a:rPr>
              <a:t>3 x </a:t>
            </a:r>
            <a:r>
              <a:rPr lang="en-US" altLang="en-US" b="1" i="1" dirty="0">
                <a:latin typeface="Courier New" panose="02070309020205020404" pitchFamily="49" charset="0"/>
              </a:rPr>
              <a:t>number of columns </a:t>
            </a:r>
            <a:r>
              <a:rPr lang="en-US" altLang="en-US" b="1" dirty="0">
                <a:latin typeface="Courier New" panose="02070309020205020404" pitchFamily="49" charset="0"/>
              </a:rPr>
              <a:t>+ 1</a:t>
            </a:r>
          </a:p>
          <a:p>
            <a:pPr algn="ctr">
              <a:buNone/>
            </a:pPr>
            <a:endParaRPr lang="en-US" altLang="en-US" dirty="0"/>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18</a:t>
            </a:fld>
            <a:endParaRPr lang="en-US"/>
          </a:p>
        </p:txBody>
      </p:sp>
      <p:pic>
        <p:nvPicPr>
          <p:cNvPr id="6" name="Picture 5" descr="ch06_2Das1D-clean">
            <a:extLst>
              <a:ext uri="{FF2B5EF4-FFF2-40B4-BE49-F238E27FC236}">
                <a16:creationId xmlns:a16="http://schemas.microsoft.com/office/drawing/2014/main" id="{88A22242-6F26-0049-8E9A-42BBFFC6B8B7}"/>
              </a:ext>
            </a:extLst>
          </p:cNvPr>
          <p:cNvPicPr>
            <a:picLocks noChangeAspect="1" noChangeArrowheads="1"/>
          </p:cNvPicPr>
          <p:nvPr/>
        </p:nvPicPr>
        <p:blipFill>
          <a:blip r:embed="rId2">
            <a:lum bright="-18000" contrast="26000"/>
            <a:extLst>
              <a:ext uri="{28A0092B-C50C-407E-A947-70E740481C1C}">
                <a14:useLocalDpi xmlns:a14="http://schemas.microsoft.com/office/drawing/2010/main" val="0"/>
              </a:ext>
            </a:extLst>
          </a:blip>
          <a:srcRect/>
          <a:stretch>
            <a:fillRect/>
          </a:stretch>
        </p:blipFill>
        <p:spPr bwMode="auto">
          <a:xfrm>
            <a:off x="4311906" y="1627187"/>
            <a:ext cx="76692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33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 Parameters: Rows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62500" lnSpcReduction="20000"/>
          </a:bodyPr>
          <a:lstStyle/>
          <a:p>
            <a:pPr marL="0" indent="0">
              <a:lnSpc>
                <a:spcPct val="120000"/>
              </a:lnSpc>
              <a:buNone/>
            </a:pPr>
            <a:r>
              <a:rPr lang="en-US" altLang="en-US" sz="3700" dirty="0"/>
              <a:t>The </a:t>
            </a:r>
            <a:r>
              <a:rPr lang="en-US" altLang="en-US" sz="3700" b="1" dirty="0" err="1">
                <a:latin typeface="Courier New" panose="02070309020205020404" pitchFamily="49" charset="0"/>
              </a:rPr>
              <a:t>row_total</a:t>
            </a:r>
            <a:r>
              <a:rPr lang="en-US" altLang="en-US" sz="3700" dirty="0"/>
              <a:t> function did not need to know the number of rows of the array.	</a:t>
            </a:r>
          </a:p>
          <a:p>
            <a:pPr marL="0" indent="0">
              <a:lnSpc>
                <a:spcPct val="120000"/>
              </a:lnSpc>
              <a:buNone/>
            </a:pPr>
            <a:r>
              <a:rPr lang="en-US" altLang="en-US" sz="3700" dirty="0"/>
              <a:t>If the number of rows is required, pass it in:</a:t>
            </a:r>
          </a:p>
          <a:p>
            <a:pPr>
              <a:lnSpc>
                <a:spcPct val="80000"/>
              </a:lnSpc>
              <a:buNone/>
            </a:pPr>
            <a:endParaRPr lang="en-US" altLang="en-US" dirty="0"/>
          </a:p>
          <a:p>
            <a:pPr>
              <a:lnSpc>
                <a:spcPct val="80000"/>
              </a:lnSpc>
              <a:buNone/>
            </a:pPr>
            <a:r>
              <a:rPr lang="en-US" altLang="en-US" sz="3200" dirty="0">
                <a:latin typeface="Courier New" panose="02070309020205020404" pitchFamily="49" charset="0"/>
              </a:rPr>
              <a:t> int </a:t>
            </a:r>
            <a:r>
              <a:rPr lang="en-US" altLang="en-US" sz="3200" dirty="0" err="1">
                <a:latin typeface="Courier New" panose="02070309020205020404" pitchFamily="49" charset="0"/>
              </a:rPr>
              <a:t>column_total</a:t>
            </a:r>
            <a:r>
              <a:rPr lang="en-US" altLang="en-US" sz="3200" dirty="0">
                <a:latin typeface="Courier New" panose="02070309020205020404" pitchFamily="49" charset="0"/>
              </a:rPr>
              <a:t>(int table[][COLUMNS], </a:t>
            </a:r>
            <a:r>
              <a:rPr lang="en-US" altLang="en-US" sz="3200" u="sng" dirty="0">
                <a:solidFill>
                  <a:srgbClr val="FF0000"/>
                </a:solidFill>
                <a:latin typeface="Courier New" panose="02070309020205020404" pitchFamily="49" charset="0"/>
              </a:rPr>
              <a:t>int rows,</a:t>
            </a:r>
            <a:r>
              <a:rPr lang="en-US" altLang="en-US" sz="3200" dirty="0">
                <a:latin typeface="Courier New" panose="02070309020205020404" pitchFamily="49" charset="0"/>
              </a:rPr>
              <a:t> int col)</a:t>
            </a:r>
          </a:p>
          <a:p>
            <a:pPr>
              <a:lnSpc>
                <a:spcPct val="80000"/>
              </a:lnSpc>
              <a:buNone/>
            </a:pPr>
            <a:r>
              <a:rPr lang="en-US" altLang="en-US" sz="3200" dirty="0">
                <a:latin typeface="Courier New" panose="02070309020205020404" pitchFamily="49" charset="0"/>
              </a:rPr>
              <a:t> {</a:t>
            </a:r>
          </a:p>
          <a:p>
            <a:pPr>
              <a:lnSpc>
                <a:spcPct val="80000"/>
              </a:lnSpc>
              <a:buNone/>
            </a:pPr>
            <a:r>
              <a:rPr lang="en-US" altLang="en-US" sz="3200" dirty="0">
                <a:latin typeface="Courier New" panose="02070309020205020404" pitchFamily="49" charset="0"/>
              </a:rPr>
              <a:t>    int total = 0;</a:t>
            </a:r>
          </a:p>
          <a:p>
            <a:pPr>
              <a:lnSpc>
                <a:spcPct val="80000"/>
              </a:lnSpc>
              <a:buNone/>
            </a:pPr>
            <a:r>
              <a:rPr lang="en-US" altLang="en-US" sz="3200" dirty="0">
                <a:latin typeface="Courier New" panose="02070309020205020404" pitchFamily="49" charset="0"/>
              </a:rPr>
              <a:t>    for (int </a:t>
            </a:r>
            <a:r>
              <a:rPr lang="en-US" altLang="en-US" sz="3200" dirty="0" err="1">
                <a:latin typeface="Courier New" panose="02070309020205020404" pitchFamily="49" charset="0"/>
              </a:rPr>
              <a:t>i</a:t>
            </a:r>
            <a:r>
              <a:rPr lang="en-US" altLang="en-US" sz="3200" dirty="0">
                <a:latin typeface="Courier New" panose="02070309020205020404" pitchFamily="49" charset="0"/>
              </a:rPr>
              <a:t> = 0; </a:t>
            </a:r>
            <a:r>
              <a:rPr lang="en-US" altLang="en-US" sz="3200" dirty="0" err="1">
                <a:latin typeface="Courier New" panose="02070309020205020404" pitchFamily="49" charset="0"/>
              </a:rPr>
              <a:t>i</a:t>
            </a:r>
            <a:r>
              <a:rPr lang="en-US" altLang="en-US" sz="3200" dirty="0">
                <a:latin typeface="Courier New" panose="02070309020205020404" pitchFamily="49" charset="0"/>
              </a:rPr>
              <a:t> &lt; rows; </a:t>
            </a:r>
            <a:r>
              <a:rPr lang="en-US" altLang="en-US" sz="3200" dirty="0" err="1">
                <a:latin typeface="Courier New" panose="02070309020205020404" pitchFamily="49" charset="0"/>
              </a:rPr>
              <a:t>i</a:t>
            </a:r>
            <a:r>
              <a:rPr lang="en-US" altLang="en-US" sz="3200" dirty="0">
                <a:latin typeface="Courier New" panose="02070309020205020404" pitchFamily="49" charset="0"/>
              </a:rPr>
              <a:t>++) </a:t>
            </a:r>
          </a:p>
          <a:p>
            <a:pPr>
              <a:lnSpc>
                <a:spcPct val="80000"/>
              </a:lnSpc>
              <a:buNone/>
            </a:pPr>
            <a:r>
              <a:rPr lang="en-US" altLang="en-US" sz="3200" dirty="0">
                <a:latin typeface="Courier New" panose="02070309020205020404" pitchFamily="49" charset="0"/>
              </a:rPr>
              <a:t>    {</a:t>
            </a:r>
          </a:p>
          <a:p>
            <a:pPr>
              <a:lnSpc>
                <a:spcPct val="80000"/>
              </a:lnSpc>
              <a:buNone/>
            </a:pPr>
            <a:r>
              <a:rPr lang="en-US" altLang="en-US" sz="3200" dirty="0">
                <a:latin typeface="Courier New" panose="02070309020205020404" pitchFamily="49" charset="0"/>
              </a:rPr>
              <a:t>       total = total + table[</a:t>
            </a:r>
            <a:r>
              <a:rPr lang="en-US" altLang="en-US" sz="3200" dirty="0" err="1">
                <a:latin typeface="Courier New" panose="02070309020205020404" pitchFamily="49" charset="0"/>
              </a:rPr>
              <a:t>i</a:t>
            </a:r>
            <a:r>
              <a:rPr lang="en-US" altLang="en-US" sz="3200" dirty="0">
                <a:latin typeface="Courier New" panose="02070309020205020404" pitchFamily="49" charset="0"/>
              </a:rPr>
              <a:t>][col];</a:t>
            </a:r>
          </a:p>
          <a:p>
            <a:pPr>
              <a:lnSpc>
                <a:spcPct val="80000"/>
              </a:lnSpc>
              <a:buNone/>
            </a:pPr>
            <a:r>
              <a:rPr lang="en-US" altLang="en-US" sz="3200" dirty="0">
                <a:latin typeface="Courier New" panose="02070309020205020404" pitchFamily="49" charset="0"/>
              </a:rPr>
              <a:t>    }</a:t>
            </a:r>
          </a:p>
          <a:p>
            <a:pPr>
              <a:lnSpc>
                <a:spcPct val="80000"/>
              </a:lnSpc>
              <a:buNone/>
            </a:pPr>
            <a:r>
              <a:rPr lang="en-US" altLang="en-US" sz="3200" dirty="0">
                <a:latin typeface="Courier New" panose="02070309020205020404" pitchFamily="49" charset="0"/>
              </a:rPr>
              <a:t>    return total;</a:t>
            </a:r>
          </a:p>
          <a:p>
            <a:pPr>
              <a:lnSpc>
                <a:spcPct val="80000"/>
              </a:lnSpc>
              <a:buNone/>
            </a:pPr>
            <a:r>
              <a:rPr lang="en-US" altLang="en-US" sz="3200" dirty="0">
                <a:latin typeface="Courier New" panose="02070309020205020404" pitchFamily="49" charset="0"/>
              </a:rPr>
              <a:t> }</a:t>
            </a:r>
            <a:endParaRPr lang="en-US" sz="32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19</a:t>
            </a:fld>
            <a:endParaRPr lang="en-US"/>
          </a:p>
        </p:txBody>
      </p:sp>
    </p:spTree>
    <p:extLst>
      <p:ext uri="{BB962C8B-B14F-4D97-AF65-F5344CB8AC3E}">
        <p14:creationId xmlns:p14="http://schemas.microsoft.com/office/powerpoint/2010/main" val="150077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2556-4284-5B4F-95FD-AC20E5935BAE}"/>
              </a:ext>
            </a:extLst>
          </p:cNvPr>
          <p:cNvSpPr>
            <a:spLocks noGrp="1"/>
          </p:cNvSpPr>
          <p:nvPr>
            <p:ph type="title"/>
          </p:nvPr>
        </p:nvSpPr>
        <p:spPr/>
        <p:txBody>
          <a:bodyPr/>
          <a:lstStyle/>
          <a:p>
            <a:r>
              <a:rPr lang="en-US" dirty="0"/>
              <a:t>Due this week</a:t>
            </a:r>
          </a:p>
        </p:txBody>
      </p:sp>
      <p:sp>
        <p:nvSpPr>
          <p:cNvPr id="3" name="Content Placeholder 2">
            <a:extLst>
              <a:ext uri="{FF2B5EF4-FFF2-40B4-BE49-F238E27FC236}">
                <a16:creationId xmlns:a16="http://schemas.microsoft.com/office/drawing/2014/main" id="{6B4A423B-EC0D-474E-9832-63020F5FF9C0}"/>
              </a:ext>
            </a:extLst>
          </p:cNvPr>
          <p:cNvSpPr>
            <a:spLocks noGrp="1"/>
          </p:cNvSpPr>
          <p:nvPr>
            <p:ph idx="1"/>
          </p:nvPr>
        </p:nvSpPr>
        <p:spPr>
          <a:xfrm>
            <a:off x="838200" y="1825625"/>
            <a:ext cx="10515600" cy="4895850"/>
          </a:xfrm>
        </p:spPr>
        <p:txBody>
          <a:bodyPr>
            <a:normAutofit/>
          </a:bodyPr>
          <a:lstStyle/>
          <a:p>
            <a:pPr>
              <a:buFont typeface="Arial"/>
              <a:buChar char="•"/>
            </a:pPr>
            <a:r>
              <a:rPr lang="en-US" b="1" dirty="0"/>
              <a:t>Project 1</a:t>
            </a:r>
          </a:p>
          <a:p>
            <a:pPr lvl="1">
              <a:buFont typeface="Arial"/>
              <a:buChar char="•"/>
            </a:pPr>
            <a:r>
              <a:rPr lang="en-US" dirty="0"/>
              <a:t>Write solutions in </a:t>
            </a:r>
            <a:r>
              <a:rPr lang="en-US" dirty="0" err="1"/>
              <a:t>VSCode</a:t>
            </a:r>
            <a:r>
              <a:rPr lang="en-US" dirty="0"/>
              <a:t> and paste in </a:t>
            </a:r>
            <a:r>
              <a:rPr lang="en-US" dirty="0" err="1"/>
              <a:t>Autograder</a:t>
            </a:r>
            <a:r>
              <a:rPr lang="en-US" dirty="0"/>
              <a:t>, </a:t>
            </a:r>
            <a:r>
              <a:rPr lang="en-US" b="1" dirty="0"/>
              <a:t>Project1-CodeRunner</a:t>
            </a:r>
            <a:endParaRPr lang="en-US" dirty="0"/>
          </a:p>
          <a:p>
            <a:pPr lvl="1">
              <a:buFont typeface="Arial"/>
              <a:buChar char="•"/>
            </a:pPr>
            <a:r>
              <a:rPr lang="en-US" b="1" dirty="0"/>
              <a:t>Honor Code MCQ</a:t>
            </a:r>
          </a:p>
          <a:p>
            <a:pPr lvl="1">
              <a:buFont typeface="Arial"/>
              <a:buChar char="•"/>
            </a:pPr>
            <a:r>
              <a:rPr lang="en-US" dirty="0"/>
              <a:t>Zip your .</a:t>
            </a:r>
            <a:r>
              <a:rPr lang="en-US" dirty="0" err="1"/>
              <a:t>cpp</a:t>
            </a:r>
            <a:r>
              <a:rPr lang="en-US" dirty="0"/>
              <a:t> files and submit on canvas </a:t>
            </a:r>
            <a:r>
              <a:rPr lang="en-US" b="1" dirty="0"/>
              <a:t>Project 1</a:t>
            </a:r>
            <a:r>
              <a:rPr lang="en-US" dirty="0"/>
              <a:t>. Check the due date! </a:t>
            </a:r>
            <a:r>
              <a:rPr lang="en-US" b="1" dirty="0"/>
              <a:t>No late submissions!!</a:t>
            </a:r>
          </a:p>
          <a:p>
            <a:pPr lvl="1">
              <a:buFont typeface="Arial"/>
              <a:buChar char="•"/>
            </a:pPr>
            <a:r>
              <a:rPr lang="en-US" b="1" dirty="0"/>
              <a:t>Mandatory Grading Interview through Oct 12</a:t>
            </a:r>
            <a:r>
              <a:rPr lang="en-US" dirty="0"/>
              <a:t>!</a:t>
            </a:r>
          </a:p>
          <a:p>
            <a:pPr lvl="1">
              <a:buFont typeface="Arial"/>
              <a:buChar char="•"/>
            </a:pPr>
            <a:r>
              <a:rPr lang="en-US" dirty="0"/>
              <a:t>Follow instructions from write-up</a:t>
            </a:r>
          </a:p>
          <a:p>
            <a:pPr>
              <a:buFont typeface="Arial"/>
              <a:buChar char="•"/>
            </a:pPr>
            <a:r>
              <a:rPr lang="en-US" dirty="0"/>
              <a:t>No Quiz this week</a:t>
            </a:r>
          </a:p>
        </p:txBody>
      </p:sp>
      <p:sp>
        <p:nvSpPr>
          <p:cNvPr id="4" name="Slide Number Placeholder 3">
            <a:extLst>
              <a:ext uri="{FF2B5EF4-FFF2-40B4-BE49-F238E27FC236}">
                <a16:creationId xmlns:a16="http://schemas.microsoft.com/office/drawing/2014/main" id="{1B69DAEC-B304-4841-B512-E0C91FA4A67F}"/>
              </a:ext>
            </a:extLst>
          </p:cNvPr>
          <p:cNvSpPr>
            <a:spLocks noGrp="1"/>
          </p:cNvSpPr>
          <p:nvPr>
            <p:ph type="sldNum" sz="quarter" idx="12"/>
          </p:nvPr>
        </p:nvSpPr>
        <p:spPr/>
        <p:txBody>
          <a:bodyPr/>
          <a:lstStyle/>
          <a:p>
            <a:fld id="{69C66209-D6E2-6B48-AEDC-9F2AF62A252E}" type="slidenum">
              <a:rPr lang="en-US" smtClean="0"/>
              <a:t>2</a:t>
            </a:fld>
            <a:endParaRPr lang="en-US"/>
          </a:p>
        </p:txBody>
      </p:sp>
    </p:spTree>
    <p:extLst>
      <p:ext uri="{BB962C8B-B14F-4D97-AF65-F5344CB8AC3E}">
        <p14:creationId xmlns:p14="http://schemas.microsoft.com/office/powerpoint/2010/main" val="87306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7879-B9CB-C442-BE9E-957F352B5DD4}"/>
              </a:ext>
            </a:extLst>
          </p:cNvPr>
          <p:cNvSpPr>
            <a:spLocks noGrp="1"/>
          </p:cNvSpPr>
          <p:nvPr>
            <p:ph type="title"/>
          </p:nvPr>
        </p:nvSpPr>
        <p:spPr/>
        <p:txBody>
          <a:bodyPr/>
          <a:lstStyle/>
          <a:p>
            <a:r>
              <a:rPr lang="en-US" dirty="0"/>
              <a:t>Arrays -- fixed size can be a drawback</a:t>
            </a:r>
          </a:p>
        </p:txBody>
      </p:sp>
      <p:sp>
        <p:nvSpPr>
          <p:cNvPr id="3" name="Content Placeholder 2">
            <a:extLst>
              <a:ext uri="{FF2B5EF4-FFF2-40B4-BE49-F238E27FC236}">
                <a16:creationId xmlns:a16="http://schemas.microsoft.com/office/drawing/2014/main" id="{E26E6AC9-4F57-8F4F-A137-FC5948801AC2}"/>
              </a:ext>
            </a:extLst>
          </p:cNvPr>
          <p:cNvSpPr>
            <a:spLocks noGrp="1"/>
          </p:cNvSpPr>
          <p:nvPr>
            <p:ph idx="1"/>
          </p:nvPr>
        </p:nvSpPr>
        <p:spPr/>
        <p:txBody>
          <a:bodyPr/>
          <a:lstStyle/>
          <a:p>
            <a:pPr marL="0" indent="0">
              <a:buNone/>
            </a:pPr>
            <a:r>
              <a:rPr lang="en-US" dirty="0"/>
              <a:t>The size of an array cannot be changed after it is created.</a:t>
            </a:r>
          </a:p>
          <a:p>
            <a:r>
              <a:rPr lang="en-US" dirty="0"/>
              <a:t>You have to get the size right before you define an array</a:t>
            </a:r>
          </a:p>
          <a:p>
            <a:r>
              <a:rPr lang="en-US" dirty="0"/>
              <a:t>The compiler needs to know the size in order to build the array, and functions need to be told number of elements in array, and possibly its capacity (and arrays can’t hold more than their initial capacity)</a:t>
            </a:r>
          </a:p>
          <a:p>
            <a:endParaRPr lang="en-US" dirty="0"/>
          </a:p>
          <a:p>
            <a:r>
              <a:rPr lang="en-US" dirty="0"/>
              <a:t>Later, we’ll talk about vectors, which can have variable size and some other nice flexible features that arrays don’t have.</a:t>
            </a:r>
          </a:p>
          <a:p>
            <a:endParaRPr lang="en-US" dirty="0"/>
          </a:p>
        </p:txBody>
      </p:sp>
      <p:sp>
        <p:nvSpPr>
          <p:cNvPr id="4" name="Slide Number Placeholder 3">
            <a:extLst>
              <a:ext uri="{FF2B5EF4-FFF2-40B4-BE49-F238E27FC236}">
                <a16:creationId xmlns:a16="http://schemas.microsoft.com/office/drawing/2014/main" id="{6BC946D2-928E-E94E-A361-6E220D1D371D}"/>
              </a:ext>
            </a:extLst>
          </p:cNvPr>
          <p:cNvSpPr>
            <a:spLocks noGrp="1"/>
          </p:cNvSpPr>
          <p:nvPr>
            <p:ph type="sldNum" sz="quarter" idx="12"/>
          </p:nvPr>
        </p:nvSpPr>
        <p:spPr/>
        <p:txBody>
          <a:bodyPr/>
          <a:lstStyle/>
          <a:p>
            <a:fld id="{69C66209-D6E2-6B48-AEDC-9F2AF62A252E}" type="slidenum">
              <a:rPr lang="en-US" smtClean="0"/>
              <a:t>20</a:t>
            </a:fld>
            <a:endParaRPr lang="en-US"/>
          </a:p>
        </p:txBody>
      </p:sp>
    </p:spTree>
    <p:extLst>
      <p:ext uri="{BB962C8B-B14F-4D97-AF65-F5344CB8AC3E}">
        <p14:creationId xmlns:p14="http://schemas.microsoft.com/office/powerpoint/2010/main" val="91208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21</a:t>
            </a:fld>
            <a:endParaRPr lang="en-US"/>
          </a:p>
        </p:txBody>
      </p:sp>
      <p:sp>
        <p:nvSpPr>
          <p:cNvPr id="6" name="TextBox 5">
            <a:extLst>
              <a:ext uri="{FF2B5EF4-FFF2-40B4-BE49-F238E27FC236}">
                <a16:creationId xmlns:a16="http://schemas.microsoft.com/office/drawing/2014/main" id="{75C02C50-41A7-A24F-9478-16455060CABD}"/>
              </a:ext>
            </a:extLst>
          </p:cNvPr>
          <p:cNvSpPr txBox="1"/>
          <p:nvPr/>
        </p:nvSpPr>
        <p:spPr>
          <a:xfrm>
            <a:off x="379142" y="0"/>
            <a:ext cx="11641136" cy="707886"/>
          </a:xfrm>
          <a:prstGeom prst="rect">
            <a:avLst/>
          </a:prstGeom>
          <a:noFill/>
        </p:spPr>
        <p:txBody>
          <a:bodyPr wrap="none" rtlCol="0">
            <a:spAutoFit/>
          </a:bodyPr>
          <a:lstStyle/>
          <a:p>
            <a:r>
              <a:rPr lang="en-US" altLang="en-US" sz="4000" dirty="0">
                <a:latin typeface="+mj-lt"/>
              </a:rPr>
              <a:t>Two-Dimensional Array Parameters: Complete Code (1)</a:t>
            </a:r>
            <a:endParaRPr lang="en-US" sz="4000" dirty="0">
              <a:latin typeface="+mj-lt"/>
            </a:endParaRPr>
          </a:p>
        </p:txBody>
      </p:sp>
      <p:sp>
        <p:nvSpPr>
          <p:cNvPr id="7" name="Rectangle 2">
            <a:extLst>
              <a:ext uri="{FF2B5EF4-FFF2-40B4-BE49-F238E27FC236}">
                <a16:creationId xmlns:a16="http://schemas.microsoft.com/office/drawing/2014/main" id="{5AD737C4-624E-B342-8A66-A65031C29453}"/>
              </a:ext>
            </a:extLst>
          </p:cNvPr>
          <p:cNvSpPr txBox="1">
            <a:spLocks noChangeArrowheads="1"/>
          </p:cNvSpPr>
          <p:nvPr/>
        </p:nvSpPr>
        <p:spPr>
          <a:xfrm>
            <a:off x="838200" y="781774"/>
            <a:ext cx="10078844" cy="5500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#include &lt;iostream&gt;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#include &lt;</a:t>
            </a:r>
            <a:r>
              <a:rPr lang="en-US" altLang="en-US" sz="2000" dirty="0" err="1">
                <a:latin typeface="Courier New" panose="02070309020205020404" pitchFamily="49" charset="0"/>
              </a:rPr>
              <a:t>iomanip</a:t>
            </a:r>
            <a:r>
              <a:rPr lang="en-US" altLang="en-US" sz="2000" dirty="0">
                <a:latin typeface="Courier New" panose="02070309020205020404" pitchFamily="49" charset="0"/>
              </a:rPr>
              <a:t>&gt;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#include &lt;string&gt;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using namespace std;</a:t>
            </a:r>
          </a:p>
          <a:p>
            <a:pPr>
              <a:lnSpc>
                <a:spcPct val="80000"/>
              </a:lnSpc>
              <a:spcBef>
                <a:spcPts val="0"/>
              </a:spcBef>
              <a:buFont typeface="Arial" panose="020B0604020202020204" pitchFamily="34" charset="0"/>
              <a:buNone/>
            </a:pPr>
            <a:endParaRPr lang="en-US" altLang="en-US" sz="2000" dirty="0">
              <a:latin typeface="Courier New" panose="02070309020205020404" pitchFamily="49" charset="0"/>
            </a:endParaRP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const int COLUMNS = 3;</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Computes the total of a row in a table.</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@param table a table with 3 columns</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@param row the row that needs to be totaled</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@return the sum of all elements in the given row</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double </a:t>
            </a:r>
            <a:r>
              <a:rPr lang="en-US" altLang="en-US" sz="2000" dirty="0" err="1">
                <a:latin typeface="Courier New" panose="02070309020205020404" pitchFamily="49" charset="0"/>
              </a:rPr>
              <a:t>row_total</a:t>
            </a:r>
            <a:r>
              <a:rPr lang="en-US" altLang="en-US" sz="2000" dirty="0">
                <a:latin typeface="Courier New" panose="02070309020205020404" pitchFamily="49" charset="0"/>
              </a:rPr>
              <a:t>(int table[][COLUMNS], int row)</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int total = 0;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for (int j = 0; j &lt; COLUMNS; </a:t>
            </a:r>
            <a:r>
              <a:rPr lang="en-US" altLang="en-US" sz="2000" dirty="0" err="1">
                <a:latin typeface="Courier New" panose="02070309020205020404" pitchFamily="49" charset="0"/>
              </a:rPr>
              <a:t>j++</a:t>
            </a:r>
            <a:r>
              <a:rPr lang="en-US" altLang="en-US" sz="2000" dirty="0">
                <a:latin typeface="Courier New" panose="02070309020205020404" pitchFamily="49" charset="0"/>
              </a:rPr>
              <a: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total = total + table[row][j];</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return total;</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a:t>
            </a:r>
          </a:p>
          <a:p>
            <a:pPr>
              <a:lnSpc>
                <a:spcPct val="80000"/>
              </a:lnSpc>
              <a:spcBef>
                <a:spcPts val="0"/>
              </a:spcBef>
              <a:buFont typeface="Arial" panose="020B0604020202020204" pitchFamily="34" charset="0"/>
              <a:buNone/>
            </a:pPr>
            <a:endParaRPr lang="en-US" altLang="en-US" sz="2000" b="1" dirty="0">
              <a:latin typeface="Courier New" panose="02070309020205020404" pitchFamily="49" charset="0"/>
            </a:endParaRPr>
          </a:p>
        </p:txBody>
      </p:sp>
      <p:sp>
        <p:nvSpPr>
          <p:cNvPr id="8" name="Google Shape;148;p30">
            <a:extLst>
              <a:ext uri="{FF2B5EF4-FFF2-40B4-BE49-F238E27FC236}">
                <a16:creationId xmlns:a16="http://schemas.microsoft.com/office/drawing/2014/main" id="{AE9887D0-448E-BB47-8E14-A1FF98F0B91F}"/>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424930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22</a:t>
            </a:fld>
            <a:endParaRPr lang="en-US"/>
          </a:p>
        </p:txBody>
      </p:sp>
      <p:sp>
        <p:nvSpPr>
          <p:cNvPr id="6" name="TextBox 5">
            <a:extLst>
              <a:ext uri="{FF2B5EF4-FFF2-40B4-BE49-F238E27FC236}">
                <a16:creationId xmlns:a16="http://schemas.microsoft.com/office/drawing/2014/main" id="{75C02C50-41A7-A24F-9478-16455060CABD}"/>
              </a:ext>
            </a:extLst>
          </p:cNvPr>
          <p:cNvSpPr txBox="1"/>
          <p:nvPr/>
        </p:nvSpPr>
        <p:spPr>
          <a:xfrm>
            <a:off x="379142" y="0"/>
            <a:ext cx="11641136" cy="707886"/>
          </a:xfrm>
          <a:prstGeom prst="rect">
            <a:avLst/>
          </a:prstGeom>
          <a:noFill/>
        </p:spPr>
        <p:txBody>
          <a:bodyPr wrap="none" rtlCol="0">
            <a:spAutoFit/>
          </a:bodyPr>
          <a:lstStyle/>
          <a:p>
            <a:r>
              <a:rPr lang="en-US" altLang="en-US" sz="4000" dirty="0">
                <a:latin typeface="+mj-lt"/>
              </a:rPr>
              <a:t>Two-Dimensional Array Parameters: Complete Code (2)</a:t>
            </a:r>
            <a:endParaRPr lang="en-US" sz="4000" dirty="0">
              <a:latin typeface="+mj-lt"/>
            </a:endParaRPr>
          </a:p>
        </p:txBody>
      </p:sp>
      <p:sp>
        <p:nvSpPr>
          <p:cNvPr id="8" name="Rectangle 2">
            <a:extLst>
              <a:ext uri="{FF2B5EF4-FFF2-40B4-BE49-F238E27FC236}">
                <a16:creationId xmlns:a16="http://schemas.microsoft.com/office/drawing/2014/main" id="{501209B6-4E81-D34E-8412-6F366C4D59BB}"/>
              </a:ext>
            </a:extLst>
          </p:cNvPr>
          <p:cNvSpPr txBox="1">
            <a:spLocks noChangeArrowheads="1"/>
          </p:cNvSpPr>
          <p:nvPr/>
        </p:nvSpPr>
        <p:spPr>
          <a:xfrm>
            <a:off x="838200" y="781774"/>
            <a:ext cx="9144000" cy="5500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int main()</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const int COUNTRIES = 8;</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const int MEDALS = 3;</a:t>
            </a:r>
          </a:p>
          <a:p>
            <a:pPr>
              <a:lnSpc>
                <a:spcPct val="80000"/>
              </a:lnSpc>
              <a:spcBef>
                <a:spcPts val="0"/>
              </a:spcBef>
              <a:buFont typeface="Arial" panose="020B0604020202020204" pitchFamily="34" charset="0"/>
              <a:buNone/>
            </a:pPr>
            <a:endParaRPr lang="en-US" altLang="en-US" sz="2000" dirty="0">
              <a:latin typeface="Courier New" panose="02070309020205020404" pitchFamily="49" charset="0"/>
            </a:endParaRP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string countries[]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Canada","Italy","Germany","Japan</a:t>
            </a:r>
            <a:r>
              <a:rPr lang="en-US" altLang="en-US" sz="2000" dirty="0">
                <a:latin typeface="Courier New" panose="02070309020205020404" pitchFamily="49" charset="0"/>
              </a:rPr>
              <a:t>", "Kazakhstan", "Russia", "South Korea", "United States"};</a:t>
            </a:r>
          </a:p>
          <a:p>
            <a:pPr>
              <a:lnSpc>
                <a:spcPct val="80000"/>
              </a:lnSpc>
              <a:spcBef>
                <a:spcPts val="0"/>
              </a:spcBef>
              <a:buFont typeface="Arial" panose="020B0604020202020204" pitchFamily="34" charset="0"/>
              <a:buNone/>
            </a:pPr>
            <a:endParaRPr lang="en-US" altLang="en-US" sz="2000" dirty="0">
              <a:latin typeface="Courier New" panose="02070309020205020404" pitchFamily="49" charset="0"/>
            </a:endParaRPr>
          </a:p>
          <a:p>
            <a:pPr>
              <a:lnSpc>
                <a:spcPct val="80000"/>
              </a:lnSpc>
              <a:spcBef>
                <a:spcPts val="0"/>
              </a:spcBef>
              <a:buFont typeface="Arial" panose="020B0604020202020204" pitchFamily="34" charset="0"/>
              <a:buNone/>
            </a:pPr>
            <a:r>
              <a:rPr lang="en-US" altLang="en-US" sz="2400" dirty="0">
                <a:latin typeface="Courier New" panose="02070309020205020404" pitchFamily="49" charset="0"/>
              </a:rPr>
              <a:t>  </a:t>
            </a:r>
            <a:r>
              <a:rPr lang="en-US" altLang="en-US" sz="2000" dirty="0">
                <a:latin typeface="Courier New" panose="02070309020205020404" pitchFamily="49" charset="0"/>
              </a:rPr>
              <a:t>int counts[COUNTRIES][MEDALS]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0, 3, 0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0, 0, 1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0, 0, 1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1, 0, 0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0, 0, 1 },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3, 1, 1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0, 1, 0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1, 0, 1 }</a:t>
            </a:r>
          </a:p>
          <a:p>
            <a:pPr>
              <a:lnSpc>
                <a:spcPct val="80000"/>
              </a:lnSpc>
              <a:spcBef>
                <a:spcPts val="0"/>
              </a:spcBef>
              <a:buFont typeface="Arial" panose="020B0604020202020204" pitchFamily="34" charset="0"/>
              <a:buNone/>
            </a:pPr>
            <a:r>
              <a:rPr lang="en-US" altLang="en-US" sz="2000" dirty="0">
                <a:latin typeface="Courier New" panose="02070309020205020404" pitchFamily="49" charset="0"/>
              </a:rPr>
              <a:t>   }; </a:t>
            </a:r>
          </a:p>
          <a:p>
            <a:pPr>
              <a:lnSpc>
                <a:spcPct val="80000"/>
              </a:lnSpc>
              <a:spcBef>
                <a:spcPts val="0"/>
              </a:spcBef>
              <a:buFont typeface="Arial" panose="020B0604020202020204" pitchFamily="34" charset="0"/>
              <a:buNone/>
            </a:pPr>
            <a:endParaRPr lang="en-US" altLang="en-US" sz="2400" b="1" dirty="0">
              <a:latin typeface="Courier New" panose="02070309020205020404" pitchFamily="49" charset="0"/>
            </a:endParaRPr>
          </a:p>
        </p:txBody>
      </p:sp>
      <p:sp>
        <p:nvSpPr>
          <p:cNvPr id="7" name="Google Shape;148;p30">
            <a:extLst>
              <a:ext uri="{FF2B5EF4-FFF2-40B4-BE49-F238E27FC236}">
                <a16:creationId xmlns:a16="http://schemas.microsoft.com/office/drawing/2014/main" id="{F5B358F1-C9C5-6E41-92D2-4B90B5D44E8C}"/>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125403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23</a:t>
            </a:fld>
            <a:endParaRPr lang="en-US"/>
          </a:p>
        </p:txBody>
      </p:sp>
      <p:sp>
        <p:nvSpPr>
          <p:cNvPr id="6" name="TextBox 5">
            <a:extLst>
              <a:ext uri="{FF2B5EF4-FFF2-40B4-BE49-F238E27FC236}">
                <a16:creationId xmlns:a16="http://schemas.microsoft.com/office/drawing/2014/main" id="{75C02C50-41A7-A24F-9478-16455060CABD}"/>
              </a:ext>
            </a:extLst>
          </p:cNvPr>
          <p:cNvSpPr txBox="1"/>
          <p:nvPr/>
        </p:nvSpPr>
        <p:spPr>
          <a:xfrm>
            <a:off x="379142" y="0"/>
            <a:ext cx="11641136" cy="707886"/>
          </a:xfrm>
          <a:prstGeom prst="rect">
            <a:avLst/>
          </a:prstGeom>
          <a:noFill/>
        </p:spPr>
        <p:txBody>
          <a:bodyPr wrap="none" rtlCol="0">
            <a:spAutoFit/>
          </a:bodyPr>
          <a:lstStyle/>
          <a:p>
            <a:r>
              <a:rPr lang="en-US" altLang="en-US" sz="4000" dirty="0">
                <a:latin typeface="+mj-lt"/>
              </a:rPr>
              <a:t>Two-Dimensional Array Parameters: Complete Code (3)</a:t>
            </a:r>
            <a:endParaRPr lang="en-US" sz="4000" dirty="0">
              <a:latin typeface="+mj-lt"/>
            </a:endParaRPr>
          </a:p>
        </p:txBody>
      </p:sp>
      <p:sp>
        <p:nvSpPr>
          <p:cNvPr id="8" name="Rectangle 2">
            <a:extLst>
              <a:ext uri="{FF2B5EF4-FFF2-40B4-BE49-F238E27FC236}">
                <a16:creationId xmlns:a16="http://schemas.microsoft.com/office/drawing/2014/main" id="{501209B6-4E81-D34E-8412-6F366C4D59BB}"/>
              </a:ext>
            </a:extLst>
          </p:cNvPr>
          <p:cNvSpPr txBox="1">
            <a:spLocks noChangeArrowheads="1"/>
          </p:cNvSpPr>
          <p:nvPr/>
        </p:nvSpPr>
        <p:spPr>
          <a:xfrm>
            <a:off x="838199" y="781774"/>
            <a:ext cx="10725615" cy="5500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cout</a:t>
            </a:r>
            <a:r>
              <a:rPr lang="en-US" altLang="en-US" sz="2000" dirty="0">
                <a:latin typeface="Courier New" panose="02070309020205020404" pitchFamily="49" charset="0"/>
              </a:rPr>
              <a:t> &lt;&lt; "    Country  Gold  Silver  Bronze   Total” &lt;&lt; </a:t>
            </a:r>
            <a:r>
              <a:rPr lang="en-US" altLang="en-US" sz="2000" dirty="0" err="1">
                <a:latin typeface="Courier New" panose="02070309020205020404" pitchFamily="49" charset="0"/>
              </a:rPr>
              <a:t>endl</a:t>
            </a:r>
            <a:r>
              <a:rPr lang="en-US" altLang="en-US" sz="2000" dirty="0">
                <a:latin typeface="Courier New" panose="02070309020205020404" pitchFamily="49" charset="0"/>
              </a:rPr>
              <a:t>;</a:t>
            </a:r>
          </a:p>
          <a:p>
            <a:pPr>
              <a:lnSpc>
                <a:spcPct val="80000"/>
              </a:lnSpc>
              <a:buNone/>
            </a:pPr>
            <a:r>
              <a:rPr lang="en-US" altLang="en-US" sz="2000" dirty="0">
                <a:latin typeface="Courier New" panose="02070309020205020404" pitchFamily="49" charset="0"/>
              </a:rPr>
              <a:t>   // Print countries, counts, and row totals</a:t>
            </a:r>
          </a:p>
          <a:p>
            <a:pPr>
              <a:lnSpc>
                <a:spcPct val="80000"/>
              </a:lnSpc>
              <a:buNone/>
            </a:pPr>
            <a:r>
              <a:rPr lang="en-US" altLang="en-US" sz="2000" dirty="0">
                <a:latin typeface="Courier New" panose="02070309020205020404" pitchFamily="49" charset="0"/>
              </a:rPr>
              <a:t>   for (int </a:t>
            </a:r>
            <a:r>
              <a:rPr lang="en-US" altLang="en-US" sz="2000" dirty="0" err="1">
                <a:latin typeface="Courier New" panose="02070309020205020404" pitchFamily="49" charset="0"/>
              </a:rPr>
              <a:t>i</a:t>
            </a:r>
            <a:r>
              <a:rPr lang="en-US" altLang="en-US" sz="2000" dirty="0">
                <a:latin typeface="Courier New" panose="02070309020205020404" pitchFamily="49" charset="0"/>
              </a:rPr>
              <a:t> = 0; </a:t>
            </a:r>
            <a:r>
              <a:rPr lang="en-US" altLang="en-US" sz="2000" dirty="0" err="1">
                <a:latin typeface="Courier New" panose="02070309020205020404" pitchFamily="49" charset="0"/>
              </a:rPr>
              <a:t>i</a:t>
            </a:r>
            <a:r>
              <a:rPr lang="en-US" altLang="en-US" sz="2000" dirty="0">
                <a:latin typeface="Courier New" panose="02070309020205020404" pitchFamily="49" charset="0"/>
              </a:rPr>
              <a:t> &lt; COUNTRIES;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a:p>
            <a:pPr>
              <a:lnSpc>
                <a:spcPct val="80000"/>
              </a:lnSpc>
              <a:buNone/>
            </a:pPr>
            <a:r>
              <a:rPr lang="en-US" altLang="en-US" sz="2000" dirty="0">
                <a:latin typeface="Courier New" panose="02070309020205020404" pitchFamily="49" charset="0"/>
              </a:rPr>
              <a:t>   {</a:t>
            </a:r>
          </a:p>
          <a:p>
            <a:pPr>
              <a:lnSpc>
                <a:spcPct val="80000"/>
              </a:lnSpc>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cout</a:t>
            </a:r>
            <a:r>
              <a:rPr lang="en-US" altLang="en-US" sz="2000" dirty="0">
                <a:latin typeface="Courier New" panose="02070309020205020404" pitchFamily="49" charset="0"/>
              </a:rPr>
              <a:t> &lt;&lt; </a:t>
            </a:r>
            <a:r>
              <a:rPr lang="en-US" altLang="en-US" sz="2000" dirty="0" err="1">
                <a:latin typeface="Courier New" panose="02070309020205020404" pitchFamily="49" charset="0"/>
              </a:rPr>
              <a:t>setw</a:t>
            </a:r>
            <a:r>
              <a:rPr lang="en-US" altLang="en-US" sz="2000" dirty="0">
                <a:latin typeface="Courier New" panose="02070309020205020404" pitchFamily="49" charset="0"/>
              </a:rPr>
              <a:t>(15) &lt;&lt; countries[</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a:p>
            <a:pPr>
              <a:lnSpc>
                <a:spcPct val="80000"/>
              </a:lnSpc>
              <a:buNone/>
            </a:pPr>
            <a:r>
              <a:rPr lang="en-US" altLang="en-US" sz="2000" dirty="0">
                <a:latin typeface="Courier New" panose="02070309020205020404" pitchFamily="49" charset="0"/>
              </a:rPr>
              <a:t>      // Process the </a:t>
            </a:r>
            <a:r>
              <a:rPr lang="en-US" altLang="en-US" sz="2000" dirty="0" err="1">
                <a:latin typeface="Courier New" panose="02070309020205020404" pitchFamily="49" charset="0"/>
              </a:rPr>
              <a:t>ith</a:t>
            </a:r>
            <a:r>
              <a:rPr lang="en-US" altLang="en-US" sz="2000" dirty="0">
                <a:latin typeface="Courier New" panose="02070309020205020404" pitchFamily="49" charset="0"/>
              </a:rPr>
              <a:t> row</a:t>
            </a:r>
          </a:p>
          <a:p>
            <a:pPr>
              <a:lnSpc>
                <a:spcPct val="80000"/>
              </a:lnSpc>
              <a:buNone/>
            </a:pPr>
            <a:r>
              <a:rPr lang="en-US" altLang="en-US" sz="2000" dirty="0">
                <a:latin typeface="Courier New" panose="02070309020205020404" pitchFamily="49" charset="0"/>
              </a:rPr>
              <a:t>      for (int j = 0; j &lt; MEDALS; </a:t>
            </a:r>
            <a:r>
              <a:rPr lang="en-US" altLang="en-US" sz="2000" dirty="0" err="1">
                <a:latin typeface="Courier New" panose="02070309020205020404" pitchFamily="49" charset="0"/>
              </a:rPr>
              <a:t>j++</a:t>
            </a:r>
            <a:r>
              <a:rPr lang="en-US" altLang="en-US" sz="2000" dirty="0">
                <a:latin typeface="Courier New" panose="02070309020205020404" pitchFamily="49" charset="0"/>
              </a:rPr>
              <a:t>)</a:t>
            </a:r>
          </a:p>
          <a:p>
            <a:pPr>
              <a:lnSpc>
                <a:spcPct val="80000"/>
              </a:lnSpc>
              <a:buNone/>
            </a:pPr>
            <a:r>
              <a:rPr lang="en-US" altLang="en-US" sz="2000" dirty="0">
                <a:latin typeface="Courier New" panose="02070309020205020404" pitchFamily="49" charset="0"/>
              </a:rPr>
              <a:t>      {</a:t>
            </a:r>
          </a:p>
          <a:p>
            <a:pPr>
              <a:lnSpc>
                <a:spcPct val="80000"/>
              </a:lnSpc>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cout</a:t>
            </a:r>
            <a:r>
              <a:rPr lang="en-US" altLang="en-US" sz="2000" dirty="0">
                <a:latin typeface="Courier New" panose="02070309020205020404" pitchFamily="49" charset="0"/>
              </a:rPr>
              <a:t> &lt;&lt; </a:t>
            </a:r>
            <a:r>
              <a:rPr lang="en-US" altLang="en-US" sz="2000" dirty="0" err="1">
                <a:latin typeface="Courier New" panose="02070309020205020404" pitchFamily="49" charset="0"/>
              </a:rPr>
              <a:t>setw</a:t>
            </a:r>
            <a:r>
              <a:rPr lang="en-US" altLang="en-US" sz="2000" dirty="0">
                <a:latin typeface="Courier New" panose="02070309020205020404" pitchFamily="49" charset="0"/>
              </a:rPr>
              <a:t>(8) &lt;&lt; counts[</a:t>
            </a:r>
            <a:r>
              <a:rPr lang="en-US" altLang="en-US" sz="2000" dirty="0" err="1">
                <a:latin typeface="Courier New" panose="02070309020205020404" pitchFamily="49" charset="0"/>
              </a:rPr>
              <a:t>i</a:t>
            </a:r>
            <a:r>
              <a:rPr lang="en-US" altLang="en-US" sz="2000" dirty="0">
                <a:latin typeface="Courier New" panose="02070309020205020404" pitchFamily="49" charset="0"/>
              </a:rPr>
              <a:t>][j];</a:t>
            </a:r>
          </a:p>
          <a:p>
            <a:pPr>
              <a:lnSpc>
                <a:spcPct val="80000"/>
              </a:lnSpc>
              <a:buNone/>
            </a:pPr>
            <a:r>
              <a:rPr lang="en-US" altLang="en-US" sz="2000" dirty="0">
                <a:latin typeface="Courier New" panose="02070309020205020404" pitchFamily="49" charset="0"/>
              </a:rPr>
              <a:t>      }</a:t>
            </a:r>
          </a:p>
          <a:p>
            <a:pPr>
              <a:lnSpc>
                <a:spcPct val="80000"/>
              </a:lnSpc>
              <a:buNone/>
            </a:pPr>
            <a:r>
              <a:rPr lang="en-US" altLang="en-US" sz="2000" dirty="0">
                <a:latin typeface="Courier New" panose="02070309020205020404" pitchFamily="49" charset="0"/>
              </a:rPr>
              <a:t>      int total = </a:t>
            </a:r>
            <a:r>
              <a:rPr lang="en-US" altLang="en-US" sz="2000" dirty="0" err="1">
                <a:latin typeface="Courier New" panose="02070309020205020404" pitchFamily="49" charset="0"/>
              </a:rPr>
              <a:t>row_total</a:t>
            </a:r>
            <a:r>
              <a:rPr lang="en-US" altLang="en-US" sz="2000" dirty="0">
                <a:latin typeface="Courier New" panose="02070309020205020404" pitchFamily="49" charset="0"/>
              </a:rPr>
              <a:t>(counts,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a:p>
            <a:pPr>
              <a:lnSpc>
                <a:spcPct val="80000"/>
              </a:lnSpc>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cout</a:t>
            </a:r>
            <a:r>
              <a:rPr lang="en-US" altLang="en-US" sz="2000" dirty="0">
                <a:latin typeface="Courier New" panose="02070309020205020404" pitchFamily="49" charset="0"/>
              </a:rPr>
              <a:t> &lt;&lt; </a:t>
            </a:r>
            <a:r>
              <a:rPr lang="en-US" altLang="en-US" sz="2000" dirty="0" err="1">
                <a:latin typeface="Courier New" panose="02070309020205020404" pitchFamily="49" charset="0"/>
              </a:rPr>
              <a:t>setw</a:t>
            </a:r>
            <a:r>
              <a:rPr lang="en-US" altLang="en-US" sz="2000" dirty="0">
                <a:latin typeface="Courier New" panose="02070309020205020404" pitchFamily="49" charset="0"/>
              </a:rPr>
              <a:t>(8) &lt;&lt; total &lt;&lt; </a:t>
            </a:r>
            <a:r>
              <a:rPr lang="en-US" altLang="en-US" sz="2000" dirty="0" err="1">
                <a:latin typeface="Courier New" panose="02070309020205020404" pitchFamily="49" charset="0"/>
              </a:rPr>
              <a:t>endl</a:t>
            </a:r>
            <a:r>
              <a:rPr lang="en-US" altLang="en-US" sz="2000" dirty="0">
                <a:latin typeface="Courier New" panose="02070309020205020404" pitchFamily="49" charset="0"/>
              </a:rPr>
              <a:t>; </a:t>
            </a:r>
          </a:p>
          <a:p>
            <a:pPr>
              <a:lnSpc>
                <a:spcPct val="80000"/>
              </a:lnSpc>
              <a:buNone/>
            </a:pPr>
            <a:r>
              <a:rPr lang="en-US" altLang="en-US" sz="2000" dirty="0">
                <a:latin typeface="Courier New" panose="02070309020205020404" pitchFamily="49" charset="0"/>
              </a:rPr>
              <a:t>   }</a:t>
            </a:r>
          </a:p>
          <a:p>
            <a:pPr>
              <a:lnSpc>
                <a:spcPct val="80000"/>
              </a:lnSpc>
              <a:buNone/>
            </a:pPr>
            <a:r>
              <a:rPr lang="en-US" altLang="en-US" sz="2000" dirty="0">
                <a:latin typeface="Courier New" panose="02070309020205020404" pitchFamily="49" charset="0"/>
              </a:rPr>
              <a:t>   return 0;</a:t>
            </a:r>
          </a:p>
          <a:p>
            <a:pPr>
              <a:lnSpc>
                <a:spcPct val="80000"/>
              </a:lnSpc>
              <a:buNone/>
            </a:pPr>
            <a:r>
              <a:rPr lang="en-US" altLang="en-US" sz="2000" dirty="0">
                <a:latin typeface="Courier New" panose="02070309020205020404" pitchFamily="49" charset="0"/>
              </a:rPr>
              <a:t>}</a:t>
            </a:r>
          </a:p>
        </p:txBody>
      </p:sp>
      <p:sp>
        <p:nvSpPr>
          <p:cNvPr id="7" name="Google Shape;148;p30">
            <a:extLst>
              <a:ext uri="{FF2B5EF4-FFF2-40B4-BE49-F238E27FC236}">
                <a16:creationId xmlns:a16="http://schemas.microsoft.com/office/drawing/2014/main" id="{D105A8DB-B78A-6B47-97EE-7C9621566061}"/>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3040373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Practice It: 2D Array Parameters</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77500" lnSpcReduction="20000"/>
          </a:bodyPr>
          <a:lstStyle/>
          <a:p>
            <a:pPr marL="0" indent="0">
              <a:buNone/>
            </a:pPr>
            <a:r>
              <a:rPr lang="en-US" sz="3200" dirty="0"/>
              <a:t>Insert the missing statement. The function should return the result of adding the values in the first row of the 2D array received as argument.</a:t>
            </a:r>
          </a:p>
          <a:p>
            <a:pPr marL="0" indent="0">
              <a:buNone/>
            </a:pPr>
            <a:endParaRPr lang="en-US" b="1" dirty="0"/>
          </a:p>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add_first_row</a:t>
            </a:r>
            <a:r>
              <a:rPr lang="en-US" dirty="0">
                <a:latin typeface="Courier New" panose="02070309020205020404" pitchFamily="49" charset="0"/>
                <a:cs typeface="Courier New" panose="02070309020205020404" pitchFamily="49" charset="0"/>
              </a:rPr>
              <a:t>(int array[][MAX_COLS], int rows, int cols)</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int sum = 0;</a:t>
            </a:r>
          </a:p>
          <a:p>
            <a:pPr marL="0" indent="0">
              <a:buNone/>
            </a:pPr>
            <a:r>
              <a:rPr lang="en-US" dirty="0">
                <a:latin typeface="Courier New" panose="02070309020205020404" pitchFamily="49" charset="0"/>
                <a:cs typeface="Courier New" panose="02070309020205020404" pitchFamily="49" charset="0"/>
              </a:rPr>
              <a:t>   for (int k = 0; k &lt; cols; k++)</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sum = sum + _________________;</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sum;</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24</a:t>
            </a:fld>
            <a:endParaRPr lang="en-US"/>
          </a:p>
        </p:txBody>
      </p:sp>
    </p:spTree>
    <p:extLst>
      <p:ext uri="{BB962C8B-B14F-4D97-AF65-F5344CB8AC3E}">
        <p14:creationId xmlns:p14="http://schemas.microsoft.com/office/powerpoint/2010/main" val="115957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00C599-4E72-5B4B-B7DF-7C18E930B993}"/>
              </a:ext>
            </a:extLst>
          </p:cNvPr>
          <p:cNvSpPr>
            <a:spLocks noGrp="1"/>
          </p:cNvSpPr>
          <p:nvPr>
            <p:ph type="title"/>
          </p:nvPr>
        </p:nvSpPr>
        <p:spPr>
          <a:xfrm>
            <a:off x="838200" y="2970700"/>
            <a:ext cx="10708532" cy="1212193"/>
          </a:xfrm>
        </p:spPr>
        <p:txBody>
          <a:bodyPr anchor="ctr">
            <a:normAutofit/>
          </a:bodyPr>
          <a:lstStyle/>
          <a:p>
            <a:pPr algn="ctr"/>
            <a:r>
              <a:rPr lang="en-US" altLang="en-US" b="1" dirty="0">
                <a:solidFill>
                  <a:schemeClr val="tx1">
                    <a:lumMod val="85000"/>
                    <a:lumOff val="15000"/>
                  </a:schemeClr>
                </a:solidFill>
                <a:latin typeface="+mn-lt"/>
              </a:rPr>
              <a:t>2D Arrays</a:t>
            </a:r>
            <a:endParaRPr lang="en-US" b="1" dirty="0">
              <a:solidFill>
                <a:schemeClr val="tx1">
                  <a:lumMod val="85000"/>
                  <a:lumOff val="15000"/>
                </a:schemeClr>
              </a:solidFill>
              <a:latin typeface="+mn-lt"/>
              <a:cs typeface="Calibri" panose="020F0502020204030204" pitchFamily="34" charset="0"/>
            </a:endParaRPr>
          </a:p>
        </p:txBody>
      </p:sp>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3</a:t>
            </a:fld>
            <a:endParaRPr lang="en-US"/>
          </a:p>
        </p:txBody>
      </p:sp>
    </p:spTree>
    <p:extLst>
      <p:ext uri="{BB962C8B-B14F-4D97-AF65-F5344CB8AC3E}">
        <p14:creationId xmlns:p14="http://schemas.microsoft.com/office/powerpoint/2010/main" val="43695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r>
              <a:rPr lang="en-US" altLang="en-US" dirty="0"/>
              <a:t>It often happens that you want to store collections of values that have a two-dimensional layout.</a:t>
            </a:r>
          </a:p>
          <a:p>
            <a:endParaRPr lang="en-US" altLang="en-US" dirty="0"/>
          </a:p>
          <a:p>
            <a:r>
              <a:rPr lang="en-US" altLang="en-US" dirty="0"/>
              <a:t>Such data sets commonly occur in financial and scientific applications.</a:t>
            </a:r>
          </a:p>
          <a:p>
            <a:endParaRPr lang="en-US" altLang="en-US" dirty="0"/>
          </a:p>
          <a:p>
            <a:r>
              <a:rPr lang="en-US" altLang="en-US" dirty="0"/>
              <a:t>An arrangement consisting of </a:t>
            </a:r>
            <a:r>
              <a:rPr lang="en-US" altLang="en-US" i="1" dirty="0"/>
              <a:t>tabular data (rows and columns </a:t>
            </a:r>
            <a:r>
              <a:rPr lang="en-US" altLang="en-US" dirty="0"/>
              <a:t>of values) is called:  </a:t>
            </a:r>
          </a:p>
          <a:p>
            <a:pPr algn="ctr">
              <a:buNone/>
            </a:pPr>
            <a:r>
              <a:rPr lang="en-US" altLang="en-US" dirty="0"/>
              <a:t>a </a:t>
            </a:r>
            <a:r>
              <a:rPr lang="en-US" altLang="en-US" b="1" i="1" dirty="0"/>
              <a:t>two</a:t>
            </a:r>
            <a:r>
              <a:rPr lang="en-US" altLang="en-US" b="1" dirty="0"/>
              <a:t>-</a:t>
            </a:r>
            <a:r>
              <a:rPr lang="en-US" altLang="en-US" b="1" i="1" dirty="0"/>
              <a:t>dimensional array</a:t>
            </a:r>
            <a:r>
              <a:rPr lang="en-US" altLang="en-US" dirty="0"/>
              <a:t>, or a </a:t>
            </a:r>
            <a:r>
              <a:rPr lang="en-US" altLang="en-US" b="1" i="1" dirty="0"/>
              <a:t>matrix</a:t>
            </a:r>
            <a:endParaRPr lang="en-US" alt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4</a:t>
            </a:fld>
            <a:endParaRPr lang="en-US"/>
          </a:p>
        </p:txBody>
      </p:sp>
    </p:spTree>
    <p:extLst>
      <p:ext uri="{BB962C8B-B14F-4D97-AF65-F5344CB8AC3E}">
        <p14:creationId xmlns:p14="http://schemas.microsoft.com/office/powerpoint/2010/main" val="123747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 Example</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0" indent="0">
              <a:buNone/>
            </a:pPr>
            <a:r>
              <a:rPr lang="en-US" altLang="en-US" dirty="0"/>
              <a:t>Consider the medal-count data from the 2014 Winter Olympic skating competitions:</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a:t>
            </a:fld>
            <a:endParaRPr lang="en-US"/>
          </a:p>
        </p:txBody>
      </p:sp>
      <p:graphicFrame>
        <p:nvGraphicFramePr>
          <p:cNvPr id="6" name="Table 5">
            <a:extLst>
              <a:ext uri="{FF2B5EF4-FFF2-40B4-BE49-F238E27FC236}">
                <a16:creationId xmlns:a16="http://schemas.microsoft.com/office/drawing/2014/main" id="{01213FC7-9D1B-DF47-A5D8-A12E5C700253}"/>
              </a:ext>
            </a:extLst>
          </p:cNvPr>
          <p:cNvGraphicFramePr>
            <a:graphicFrameLocks noGrp="1"/>
          </p:cNvGraphicFramePr>
          <p:nvPr>
            <p:extLst>
              <p:ext uri="{D42A27DB-BD31-4B8C-83A1-F6EECF244321}">
                <p14:modId xmlns:p14="http://schemas.microsoft.com/office/powerpoint/2010/main" val="425378606"/>
              </p:ext>
            </p:extLst>
          </p:nvPr>
        </p:nvGraphicFramePr>
        <p:xfrm>
          <a:off x="3323548" y="2537645"/>
          <a:ext cx="5930348" cy="3291840"/>
        </p:xfrm>
        <a:graphic>
          <a:graphicData uri="http://schemas.openxmlformats.org/drawingml/2006/table">
            <a:tbl>
              <a:tblPr firstRow="1" bandRow="1">
                <a:tableStyleId>{00A15C55-8517-42AA-B614-E9B94910E393}</a:tableStyleId>
              </a:tblPr>
              <a:tblGrid>
                <a:gridCol w="1630018">
                  <a:extLst>
                    <a:ext uri="{9D8B030D-6E8A-4147-A177-3AD203B41FA5}">
                      <a16:colId xmlns:a16="http://schemas.microsoft.com/office/drawing/2014/main" val="20000"/>
                    </a:ext>
                  </a:extLst>
                </a:gridCol>
                <a:gridCol w="1335156">
                  <a:extLst>
                    <a:ext uri="{9D8B030D-6E8A-4147-A177-3AD203B41FA5}">
                      <a16:colId xmlns:a16="http://schemas.microsoft.com/office/drawing/2014/main" val="20001"/>
                    </a:ext>
                  </a:extLst>
                </a:gridCol>
                <a:gridCol w="1482587">
                  <a:extLst>
                    <a:ext uri="{9D8B030D-6E8A-4147-A177-3AD203B41FA5}">
                      <a16:colId xmlns:a16="http://schemas.microsoft.com/office/drawing/2014/main" val="20002"/>
                    </a:ext>
                  </a:extLst>
                </a:gridCol>
                <a:gridCol w="1482587">
                  <a:extLst>
                    <a:ext uri="{9D8B030D-6E8A-4147-A177-3AD203B41FA5}">
                      <a16:colId xmlns:a16="http://schemas.microsoft.com/office/drawing/2014/main" val="20003"/>
                    </a:ext>
                  </a:extLst>
                </a:gridCol>
              </a:tblGrid>
              <a:tr h="0">
                <a:tc>
                  <a:txBody>
                    <a:bodyPr/>
                    <a:lstStyle/>
                    <a:p>
                      <a:r>
                        <a:rPr lang="en-US" dirty="0"/>
                        <a:t>Country</a:t>
                      </a:r>
                      <a:endParaRPr lang="en-US" b="1" dirty="0">
                        <a:latin typeface="Calibri" panose="020F0502020204030204" pitchFamily="34" charset="0"/>
                        <a:cs typeface="Calibri" panose="020F0502020204030204" pitchFamily="34" charset="0"/>
                      </a:endParaRPr>
                    </a:p>
                  </a:txBody>
                  <a:tcPr anchor="ctr"/>
                </a:tc>
                <a:tc>
                  <a:txBody>
                    <a:bodyPr/>
                    <a:lstStyle/>
                    <a:p>
                      <a:pPr algn="ctr"/>
                      <a:r>
                        <a:rPr lang="en-US" dirty="0">
                          <a:effectLst/>
                        </a:rPr>
                        <a:t>Gold</a:t>
                      </a:r>
                      <a:endParaRPr lang="en-US" b="0" i="0" dirty="0">
                        <a:solidFill>
                          <a:srgbClr val="006CB7"/>
                        </a:solidFill>
                        <a:effectLst/>
                        <a:latin typeface="Calibri" panose="020F0502020204030204" pitchFamily="34" charset="0"/>
                        <a:cs typeface="Calibri" panose="020F0502020204030204" pitchFamily="34" charset="0"/>
                      </a:endParaRPr>
                    </a:p>
                  </a:txBody>
                  <a:tcPr anchor="ctr"/>
                </a:tc>
                <a:tc>
                  <a:txBody>
                    <a:bodyPr/>
                    <a:lstStyle/>
                    <a:p>
                      <a:pPr algn="ctr"/>
                      <a:r>
                        <a:rPr lang="en-US" dirty="0">
                          <a:effectLst/>
                        </a:rPr>
                        <a:t>Silver</a:t>
                      </a:r>
                      <a:endParaRPr lang="en-US" b="0" i="0" dirty="0">
                        <a:solidFill>
                          <a:srgbClr val="006CB7"/>
                        </a:solidFill>
                        <a:effectLst/>
                        <a:latin typeface="Calibri" panose="020F0502020204030204" pitchFamily="34" charset="0"/>
                        <a:cs typeface="Calibri" panose="020F0502020204030204" pitchFamily="34" charset="0"/>
                      </a:endParaRPr>
                    </a:p>
                  </a:txBody>
                  <a:tcPr anchor="ctr"/>
                </a:tc>
                <a:tc>
                  <a:txBody>
                    <a:bodyPr/>
                    <a:lstStyle/>
                    <a:p>
                      <a:pPr algn="ctr"/>
                      <a:r>
                        <a:rPr lang="en-US" dirty="0">
                          <a:effectLst/>
                        </a:rPr>
                        <a:t>Bronze</a:t>
                      </a:r>
                      <a:endParaRPr lang="en-US" b="0" i="0" dirty="0">
                        <a:solidFill>
                          <a:srgbClr val="006CB7"/>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0"/>
                  </a:ext>
                </a:extLst>
              </a:tr>
              <a:tr h="0">
                <a:tc>
                  <a:txBody>
                    <a:bodyPr/>
                    <a:lstStyle/>
                    <a:p>
                      <a:pPr algn="l"/>
                      <a:r>
                        <a:rPr lang="en-US">
                          <a:effectLst/>
                        </a:rPr>
                        <a:t>Canada</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3</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0">
                <a:tc>
                  <a:txBody>
                    <a:bodyPr/>
                    <a:lstStyle/>
                    <a:p>
                      <a:pPr algn="l"/>
                      <a:r>
                        <a:rPr lang="en-US">
                          <a:effectLst/>
                        </a:rPr>
                        <a:t>Italy</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dirty="0">
                          <a:effectLst/>
                        </a:rPr>
                        <a:t>0</a:t>
                      </a:r>
                      <a:endParaRPr lang="en-US" b="0" i="0" dirty="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0">
                <a:tc>
                  <a:txBody>
                    <a:bodyPr/>
                    <a:lstStyle/>
                    <a:p>
                      <a:pPr algn="l"/>
                      <a:r>
                        <a:rPr lang="en-US">
                          <a:effectLst/>
                        </a:rPr>
                        <a:t>Germany</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0">
                <a:tc>
                  <a:txBody>
                    <a:bodyPr/>
                    <a:lstStyle/>
                    <a:p>
                      <a:pPr algn="l"/>
                      <a:r>
                        <a:rPr lang="en-US">
                          <a:effectLst/>
                        </a:rPr>
                        <a:t>Japan</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dirty="0">
                          <a:effectLst/>
                        </a:rPr>
                        <a:t>1</a:t>
                      </a:r>
                      <a:endParaRPr lang="en-US" b="0" i="0" dirty="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4"/>
                  </a:ext>
                </a:extLst>
              </a:tr>
              <a:tr h="0">
                <a:tc>
                  <a:txBody>
                    <a:bodyPr/>
                    <a:lstStyle/>
                    <a:p>
                      <a:pPr algn="l"/>
                      <a:r>
                        <a:rPr lang="en-US">
                          <a:effectLst/>
                        </a:rPr>
                        <a:t>Kazakhstan</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5"/>
                  </a:ext>
                </a:extLst>
              </a:tr>
              <a:tr h="0">
                <a:tc>
                  <a:txBody>
                    <a:bodyPr/>
                    <a:lstStyle/>
                    <a:p>
                      <a:pPr algn="l"/>
                      <a:r>
                        <a:rPr lang="en-US" dirty="0">
                          <a:effectLst/>
                        </a:rPr>
                        <a:t>Russia</a:t>
                      </a:r>
                      <a:endParaRPr lang="en-US" b="0" i="0" dirty="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3</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6"/>
                  </a:ext>
                </a:extLst>
              </a:tr>
              <a:tr h="0">
                <a:tc>
                  <a:txBody>
                    <a:bodyPr/>
                    <a:lstStyle/>
                    <a:p>
                      <a:pPr algn="l"/>
                      <a:r>
                        <a:rPr lang="en-US">
                          <a:effectLst/>
                        </a:rPr>
                        <a:t>South Korea</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7"/>
                  </a:ext>
                </a:extLst>
              </a:tr>
              <a:tr h="0">
                <a:tc>
                  <a:txBody>
                    <a:bodyPr/>
                    <a:lstStyle/>
                    <a:p>
                      <a:pPr algn="l"/>
                      <a:r>
                        <a:rPr lang="en-US">
                          <a:effectLst/>
                        </a:rPr>
                        <a:t>United States</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1</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a:effectLst/>
                        </a:rPr>
                        <a:t>0</a:t>
                      </a:r>
                      <a:endParaRPr lang="en-US" b="0" i="0">
                        <a:solidFill>
                          <a:srgbClr val="000000"/>
                        </a:solidFill>
                        <a:effectLst/>
                        <a:latin typeface="Calibri" panose="020F0502020204030204" pitchFamily="34" charset="0"/>
                        <a:cs typeface="Calibri" panose="020F0502020204030204" pitchFamily="34" charset="0"/>
                      </a:endParaRPr>
                    </a:p>
                  </a:txBody>
                  <a:tcPr anchor="ctr"/>
                </a:tc>
                <a:tc>
                  <a:txBody>
                    <a:bodyPr/>
                    <a:lstStyle/>
                    <a:p>
                      <a:pPr algn="ctr"/>
                      <a:r>
                        <a:rPr lang="en-US" dirty="0">
                          <a:effectLst/>
                        </a:rPr>
                        <a:t>1</a:t>
                      </a:r>
                      <a:endParaRPr lang="en-US" b="0" i="0" dirty="0">
                        <a:solidFill>
                          <a:srgbClr val="000000"/>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43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Defining Two-Dimensional Arrays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lnSpcReduction="10000"/>
          </a:bodyPr>
          <a:lstStyle/>
          <a:p>
            <a:pPr>
              <a:buNone/>
            </a:pPr>
            <a:r>
              <a:rPr lang="en-US" altLang="en-US" dirty="0"/>
              <a:t>C++ uses an array with </a:t>
            </a:r>
            <a:r>
              <a:rPr lang="en-US" altLang="en-US" i="1" dirty="0"/>
              <a:t>two</a:t>
            </a:r>
            <a:r>
              <a:rPr lang="en-US" altLang="en-US" dirty="0"/>
              <a:t> subscripts to store a </a:t>
            </a:r>
            <a:r>
              <a:rPr lang="en-US" altLang="en-US" i="1" dirty="0"/>
              <a:t>2D</a:t>
            </a:r>
            <a:r>
              <a:rPr lang="en-US" altLang="en-US" dirty="0"/>
              <a:t> array.</a:t>
            </a:r>
          </a:p>
          <a:p>
            <a:pPr algn="ctr">
              <a:buNone/>
            </a:pPr>
            <a:endParaRPr lang="en-US" altLang="en-US" dirty="0"/>
          </a:p>
          <a:p>
            <a:pPr>
              <a:buNone/>
            </a:pPr>
            <a:r>
              <a:rPr lang="en-US" altLang="en-US" b="1" dirty="0">
                <a:latin typeface="Courier New" panose="02070309020205020404" pitchFamily="49" charset="0"/>
              </a:rPr>
              <a:t>	</a:t>
            </a:r>
            <a:r>
              <a:rPr lang="en-US" altLang="en-US" dirty="0">
                <a:latin typeface="Courier New" panose="02070309020205020404" pitchFamily="49" charset="0"/>
              </a:rPr>
              <a:t>      const int COUNTRIES = 8;</a:t>
            </a:r>
            <a:br>
              <a:rPr lang="en-US" altLang="en-US" dirty="0">
                <a:latin typeface="Courier New" panose="02070309020205020404" pitchFamily="49" charset="0"/>
              </a:rPr>
            </a:br>
            <a:r>
              <a:rPr lang="en-US" altLang="en-US" dirty="0">
                <a:latin typeface="Courier New" panose="02070309020205020404" pitchFamily="49" charset="0"/>
              </a:rPr>
              <a:t>      const int MEDALS = 3;</a:t>
            </a:r>
            <a:br>
              <a:rPr lang="en-US" altLang="en-US" dirty="0">
                <a:latin typeface="Courier New" panose="02070309020205020404" pitchFamily="49" charset="0"/>
              </a:rPr>
            </a:br>
            <a:r>
              <a:rPr lang="en-US" altLang="en-US" dirty="0">
                <a:latin typeface="Courier New" panose="02070309020205020404" pitchFamily="49" charset="0"/>
              </a:rPr>
              <a:t>      int counts[COUNTRIES][MEDALS];</a:t>
            </a:r>
          </a:p>
          <a:p>
            <a:pPr>
              <a:buNone/>
            </a:pPr>
            <a:endParaRPr lang="en-US" altLang="en-US" b="1" dirty="0"/>
          </a:p>
          <a:p>
            <a:pPr marL="0" indent="0">
              <a:buNone/>
            </a:pPr>
            <a:r>
              <a:rPr lang="en-US" altLang="en-US" dirty="0"/>
              <a:t>An array with 8 rows and 3 columns is suitable for storing our medal count data.</a:t>
            </a:r>
          </a:p>
          <a:p>
            <a:r>
              <a:rPr lang="en-US" dirty="0"/>
              <a:t>2D arrays are built up as an array of 1D arrays!</a:t>
            </a:r>
          </a:p>
          <a:p>
            <a:r>
              <a:rPr lang="en-US" dirty="0"/>
              <a:t>Each row is a 1D array</a:t>
            </a:r>
          </a:p>
          <a:p>
            <a:pPr marL="0" indent="0">
              <a:buNone/>
            </a:pPr>
            <a:endParaRPr lang="en-US" altLang="en-US" dirty="0"/>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6</a:t>
            </a:fld>
            <a:endParaRPr lang="en-US"/>
          </a:p>
        </p:txBody>
      </p:sp>
    </p:spTree>
    <p:extLst>
      <p:ext uri="{BB962C8B-B14F-4D97-AF65-F5344CB8AC3E}">
        <p14:creationId xmlns:p14="http://schemas.microsoft.com/office/powerpoint/2010/main" val="229018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Defining Two-Dimensional Arrays – Initializing</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825976" cy="4437055"/>
          </a:xfrm>
        </p:spPr>
        <p:txBody>
          <a:bodyPr>
            <a:normAutofit fontScale="77500" lnSpcReduction="20000"/>
          </a:bodyPr>
          <a:lstStyle/>
          <a:p>
            <a:pPr marL="0" indent="0">
              <a:lnSpc>
                <a:spcPct val="120000"/>
              </a:lnSpc>
              <a:buNone/>
            </a:pPr>
            <a:r>
              <a:rPr lang="en-US" altLang="en-US" dirty="0"/>
              <a:t>Just as with one-dimensional arrays, you </a:t>
            </a:r>
            <a:r>
              <a:rPr lang="en-US" altLang="en-US" i="1" dirty="0"/>
              <a:t>cannot</a:t>
            </a:r>
            <a:r>
              <a:rPr lang="en-US" altLang="en-US" dirty="0"/>
              <a:t> change the size of a two-dimensional array once it has been defined.</a:t>
            </a:r>
          </a:p>
          <a:p>
            <a:pPr>
              <a:lnSpc>
                <a:spcPct val="120000"/>
              </a:lnSpc>
              <a:buNone/>
            </a:pPr>
            <a:r>
              <a:rPr lang="en-US" altLang="en-US" dirty="0"/>
              <a:t>You can initialize them.</a:t>
            </a:r>
          </a:p>
          <a:p>
            <a:pPr>
              <a:lnSpc>
                <a:spcPct val="120000"/>
              </a:lnSpc>
              <a:buNone/>
            </a:pPr>
            <a:endParaRPr lang="en-US" altLang="en-US" sz="1300" dirty="0">
              <a:latin typeface="StempelGaramond-Roman" charset="0"/>
            </a:endParaRPr>
          </a:p>
          <a:p>
            <a:pPr>
              <a:spcBef>
                <a:spcPts val="0"/>
              </a:spcBef>
              <a:buNone/>
            </a:pPr>
            <a:r>
              <a:rPr lang="en-US" altLang="en-US" b="1" dirty="0">
                <a:latin typeface="Courier New" panose="02070309020205020404" pitchFamily="49" charset="0"/>
              </a:rPr>
              <a:t>	int counts[COUNTRIES][MEDALS] = </a:t>
            </a:r>
          </a:p>
          <a:p>
            <a:pPr>
              <a:spcBef>
                <a:spcPts val="0"/>
              </a:spcBef>
              <a:buNone/>
            </a:pPr>
            <a:r>
              <a:rPr lang="en-US" altLang="en-US" b="1" dirty="0">
                <a:latin typeface="Courier New" panose="02070309020205020404" pitchFamily="49" charset="0"/>
              </a:rPr>
              <a:t>   { </a:t>
            </a:r>
          </a:p>
          <a:p>
            <a:pPr>
              <a:spcBef>
                <a:spcPts val="0"/>
              </a:spcBef>
              <a:buNone/>
            </a:pPr>
            <a:r>
              <a:rPr lang="en-US" altLang="en-US" b="1" dirty="0">
                <a:latin typeface="Courier New" panose="02070309020205020404" pitchFamily="49" charset="0"/>
              </a:rPr>
              <a:t>      { 0, 3, 0 },</a:t>
            </a:r>
          </a:p>
          <a:p>
            <a:pPr>
              <a:spcBef>
                <a:spcPts val="0"/>
              </a:spcBef>
              <a:buNone/>
            </a:pPr>
            <a:r>
              <a:rPr lang="en-US" altLang="en-US" b="1" dirty="0">
                <a:latin typeface="Courier New" panose="02070309020205020404" pitchFamily="49" charset="0"/>
              </a:rPr>
              <a:t>      { 0, 0, 1 }, </a:t>
            </a:r>
          </a:p>
          <a:p>
            <a:pPr>
              <a:spcBef>
                <a:spcPts val="0"/>
              </a:spcBef>
              <a:buNone/>
            </a:pPr>
            <a:r>
              <a:rPr lang="en-US" altLang="en-US" b="1" dirty="0">
                <a:latin typeface="Courier New" panose="02070309020205020404" pitchFamily="49" charset="0"/>
              </a:rPr>
              <a:t>      { 0, 0, 1 }, </a:t>
            </a:r>
          </a:p>
          <a:p>
            <a:pPr>
              <a:spcBef>
                <a:spcPts val="0"/>
              </a:spcBef>
              <a:buNone/>
            </a:pPr>
            <a:r>
              <a:rPr lang="en-US" altLang="en-US" b="1" dirty="0">
                <a:latin typeface="Courier New" panose="02070309020205020404" pitchFamily="49" charset="0"/>
              </a:rPr>
              <a:t>      { 1, 0, 0 }, </a:t>
            </a:r>
          </a:p>
          <a:p>
            <a:pPr>
              <a:spcBef>
                <a:spcPts val="0"/>
              </a:spcBef>
              <a:buNone/>
            </a:pPr>
            <a:r>
              <a:rPr lang="en-US" altLang="en-US" b="1" dirty="0">
                <a:latin typeface="Courier New" panose="02070309020205020404" pitchFamily="49" charset="0"/>
              </a:rPr>
              <a:t>      { 0, 0, 1 }, </a:t>
            </a:r>
          </a:p>
          <a:p>
            <a:pPr>
              <a:spcBef>
                <a:spcPts val="0"/>
              </a:spcBef>
              <a:buNone/>
            </a:pPr>
            <a:r>
              <a:rPr lang="en-US" altLang="en-US" b="1" dirty="0">
                <a:latin typeface="Courier New" panose="02070309020205020404" pitchFamily="49" charset="0"/>
              </a:rPr>
              <a:t>      { 3, 1, 1 },</a:t>
            </a:r>
          </a:p>
          <a:p>
            <a:pPr>
              <a:spcBef>
                <a:spcPts val="0"/>
              </a:spcBef>
              <a:buNone/>
            </a:pPr>
            <a:r>
              <a:rPr lang="en-US" altLang="en-US" b="1" dirty="0">
                <a:latin typeface="Courier New" panose="02070309020205020404" pitchFamily="49" charset="0"/>
              </a:rPr>
              <a:t>      { 0, 1, 0 },</a:t>
            </a:r>
          </a:p>
          <a:p>
            <a:pPr>
              <a:spcBef>
                <a:spcPts val="0"/>
              </a:spcBef>
              <a:buNone/>
            </a:pPr>
            <a:r>
              <a:rPr lang="en-US" altLang="en-US" b="1" dirty="0">
                <a:latin typeface="Courier New" panose="02070309020205020404" pitchFamily="49" charset="0"/>
              </a:rPr>
              <a:t>      { 1, 0, 1 }</a:t>
            </a:r>
          </a:p>
          <a:p>
            <a:pPr>
              <a:spcBef>
                <a:spcPts val="0"/>
              </a:spcBef>
              <a:buNone/>
            </a:pPr>
            <a:r>
              <a:rPr lang="en-US" altLang="en-US" b="1" dirty="0">
                <a:latin typeface="Courier New" panose="02070309020205020404" pitchFamily="49" charset="0"/>
              </a:rPr>
              <a:t>   };</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7</a:t>
            </a:fld>
            <a:endParaRPr lang="en-US"/>
          </a:p>
        </p:txBody>
      </p:sp>
    </p:spTree>
    <p:extLst>
      <p:ext uri="{BB962C8B-B14F-4D97-AF65-F5344CB8AC3E}">
        <p14:creationId xmlns:p14="http://schemas.microsoft.com/office/powerpoint/2010/main" val="33556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cs typeface="Arial" panose="020B0604020202020204" pitchFamily="34" charset="0"/>
              </a:rPr>
              <a:t>Defining 2D arrays</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8</a:t>
            </a:fld>
            <a:endParaRPr lang="en-US"/>
          </a:p>
        </p:txBody>
      </p:sp>
      <p:pic>
        <p:nvPicPr>
          <p:cNvPr id="6" name="Picture 4">
            <a:extLst>
              <a:ext uri="{FF2B5EF4-FFF2-40B4-BE49-F238E27FC236}">
                <a16:creationId xmlns:a16="http://schemas.microsoft.com/office/drawing/2014/main" id="{E4F99A7D-903C-6F41-A5B9-DE82FD24EE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3275" y="1945888"/>
            <a:ext cx="10165449" cy="35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48;p30">
            <a:extLst>
              <a:ext uri="{FF2B5EF4-FFF2-40B4-BE49-F238E27FC236}">
                <a16:creationId xmlns:a16="http://schemas.microsoft.com/office/drawing/2014/main" id="{C3836AFC-9917-A346-B097-36176760D159}"/>
              </a:ext>
            </a:extLst>
          </p:cNvPr>
          <p:cNvSpPr txBox="1"/>
          <p:nvPr/>
        </p:nvSpPr>
        <p:spPr>
          <a:xfrm>
            <a:off x="838200" y="6262679"/>
            <a:ext cx="5257800" cy="381000"/>
          </a:xfrm>
          <a:prstGeom prst="rect">
            <a:avLst/>
          </a:prstGeom>
          <a:noFill/>
          <a:ln>
            <a:noFill/>
          </a:ln>
        </p:spPr>
        <p:txBody>
          <a:bodyPr spcFirstLastPara="1" wrap="square" lIns="91425" tIns="45700" rIns="91425" bIns="45700" anchor="t" anchorCtr="0">
            <a:noAutofit/>
          </a:bodyPr>
          <a:lstStyle/>
          <a:p>
            <a:r>
              <a:rPr lang="en-US" sz="1200" i="1" dirty="0">
                <a:solidFill>
                  <a:schemeClr val="dk1"/>
                </a:solidFill>
                <a:latin typeface="Calibri"/>
                <a:ea typeface="Calibri"/>
                <a:cs typeface="Calibri"/>
                <a:sym typeface="Calibri"/>
              </a:rPr>
              <a:t>Brief C++ by </a:t>
            </a:r>
            <a:r>
              <a:rPr lang="en-US" sz="1200" dirty="0">
                <a:solidFill>
                  <a:schemeClr val="dk1"/>
                </a:solidFill>
                <a:latin typeface="Calibri"/>
                <a:ea typeface="Calibri"/>
                <a:cs typeface="Calibri"/>
                <a:sym typeface="Calibri"/>
              </a:rPr>
              <a:t>Cay </a:t>
            </a:r>
            <a:r>
              <a:rPr lang="en-US" sz="1200" dirty="0" err="1">
                <a:solidFill>
                  <a:schemeClr val="dk1"/>
                </a:solidFill>
                <a:latin typeface="Calibri"/>
                <a:ea typeface="Calibri"/>
                <a:cs typeface="Calibri"/>
                <a:sym typeface="Calibri"/>
              </a:rPr>
              <a:t>Horstmann</a:t>
            </a:r>
            <a:endParaRPr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Copyright © 2017 by John Wiley &amp; Sons. All rights reserved</a:t>
            </a:r>
            <a:endParaRPr dirty="0"/>
          </a:p>
        </p:txBody>
      </p:sp>
    </p:spTree>
    <p:extLst>
      <p:ext uri="{BB962C8B-B14F-4D97-AF65-F5344CB8AC3E}">
        <p14:creationId xmlns:p14="http://schemas.microsoft.com/office/powerpoint/2010/main" val="98704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altLang="en-US" dirty="0"/>
              <a:t>Two-Dimensional Arrays – Accessing Elements</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7369098" cy="4437055"/>
          </a:xfrm>
        </p:spPr>
        <p:txBody>
          <a:bodyPr>
            <a:normAutofit/>
          </a:bodyPr>
          <a:lstStyle/>
          <a:p>
            <a:pPr>
              <a:buNone/>
            </a:pPr>
            <a:r>
              <a:rPr lang="en-US" altLang="en-US" dirty="0">
                <a:latin typeface="Courier New" panose="02070309020205020404" pitchFamily="49" charset="0"/>
                <a:cs typeface="Courier New" panose="02070309020205020404" pitchFamily="49" charset="0"/>
              </a:rPr>
              <a:t>	// copy to num what is currently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stored in the array at [3][1]</a:t>
            </a:r>
            <a:br>
              <a:rPr lang="en-US" altLang="en-US" dirty="0">
                <a:latin typeface="Courier New" panose="02070309020205020404" pitchFamily="49" charset="0"/>
                <a:cs typeface="Courier New" panose="02070309020205020404" pitchFamily="49" charset="0"/>
              </a:rPr>
            </a:br>
            <a:endParaRPr lang="en-US" altLang="en-US" dirty="0">
              <a:latin typeface="Courier New" panose="02070309020205020404" pitchFamily="49" charset="0"/>
              <a:cs typeface="Courier New" panose="02070309020205020404" pitchFamily="49" charset="0"/>
            </a:endParaRPr>
          </a:p>
          <a:p>
            <a:pPr>
              <a:buNone/>
            </a:pPr>
            <a:r>
              <a:rPr lang="en-US" altLang="en-US" dirty="0">
                <a:latin typeface="Courier New" panose="02070309020205020404" pitchFamily="49" charset="0"/>
                <a:cs typeface="Courier New" panose="02070309020205020404" pitchFamily="49" charset="0"/>
              </a:rPr>
              <a:t> int num = counts[3][1];</a:t>
            </a:r>
          </a:p>
          <a:p>
            <a:pPr>
              <a:buNone/>
            </a:pPr>
            <a:endParaRPr lang="en-US" altLang="en-US" dirty="0">
              <a:latin typeface="Courier New" panose="02070309020205020404" pitchFamily="49" charset="0"/>
              <a:cs typeface="Courier New" panose="02070309020205020404" pitchFamily="49" charset="0"/>
            </a:endParaRPr>
          </a:p>
          <a:p>
            <a:pPr>
              <a:buNone/>
            </a:pPr>
            <a:r>
              <a:rPr lang="en-US" altLang="en-US" dirty="0">
                <a:latin typeface="Courier New" panose="02070309020205020404" pitchFamily="49" charset="0"/>
                <a:cs typeface="Courier New" panose="02070309020205020404" pitchFamily="49" charset="0"/>
              </a:rPr>
              <a:t>	// Then set that position in the array to 8</a:t>
            </a:r>
          </a:p>
          <a:p>
            <a:pPr>
              <a:buNone/>
            </a:pPr>
            <a:r>
              <a:rPr lang="en-US" altLang="en-US" dirty="0">
                <a:latin typeface="Courier New" panose="02070309020205020404" pitchFamily="49" charset="0"/>
                <a:cs typeface="Courier New" panose="02070309020205020404" pitchFamily="49" charset="0"/>
              </a:rPr>
              <a:t>	counts[3][1] = 8;</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9</a:t>
            </a:fld>
            <a:endParaRPr lang="en-US"/>
          </a:p>
        </p:txBody>
      </p:sp>
      <p:pic>
        <p:nvPicPr>
          <p:cNvPr id="6" name="Picture 4" descr="ch06_2D-access">
            <a:extLst>
              <a:ext uri="{FF2B5EF4-FFF2-40B4-BE49-F238E27FC236}">
                <a16:creationId xmlns:a16="http://schemas.microsoft.com/office/drawing/2014/main" id="{1447FE79-B263-AA49-A698-54EB7135921C}"/>
              </a:ext>
            </a:extLst>
          </p:cNvPr>
          <p:cNvPicPr>
            <a:picLocks noChangeAspect="1" noChangeArrowheads="1"/>
          </p:cNvPicPr>
          <p:nvPr/>
        </p:nvPicPr>
        <p:blipFill>
          <a:blip r:embed="rId2">
            <a:lum bright="-18000" contrast="26000"/>
            <a:extLst>
              <a:ext uri="{28A0092B-C50C-407E-A947-70E740481C1C}">
                <a14:useLocalDpi xmlns:a14="http://schemas.microsoft.com/office/drawing/2010/main" val="0"/>
              </a:ext>
            </a:extLst>
          </a:blip>
          <a:srcRect/>
          <a:stretch>
            <a:fillRect/>
          </a:stretch>
        </p:blipFill>
        <p:spPr bwMode="auto">
          <a:xfrm>
            <a:off x="8105452" y="1810197"/>
            <a:ext cx="3913823" cy="323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0811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{F421BBD5-BDF1-7C49-8F90-B226645BFEDD}tf16401378</Template>
  <TotalTime>9014</TotalTime>
  <Words>1960</Words>
  <Application>Microsoft Office PowerPoint</Application>
  <PresentationFormat>Widescreen</PresentationFormat>
  <Paragraphs>355</Paragraphs>
  <Slides>24</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vt:lpstr>
      <vt:lpstr>Courier New</vt:lpstr>
      <vt:lpstr>StempelGaramond-Roman</vt:lpstr>
      <vt:lpstr>Office Theme</vt:lpstr>
      <vt:lpstr>2D Arrays</vt:lpstr>
      <vt:lpstr>Due this week</vt:lpstr>
      <vt:lpstr>2D Arrays</vt:lpstr>
      <vt:lpstr>Two-Dimensional Arrays</vt:lpstr>
      <vt:lpstr>Two-Dimensional Array Example</vt:lpstr>
      <vt:lpstr>Defining Two-Dimensional Arrays</vt:lpstr>
      <vt:lpstr>Defining Two-Dimensional Arrays – Initializing</vt:lpstr>
      <vt:lpstr>Defining 2D arrays</vt:lpstr>
      <vt:lpstr>Two-Dimensional Arrays – Accessing Elements</vt:lpstr>
      <vt:lpstr>Print All Elements in a 2D Array</vt:lpstr>
      <vt:lpstr>Print All Elements in a 2D Array</vt:lpstr>
      <vt:lpstr>Print All Elements in a 2D Array</vt:lpstr>
      <vt:lpstr>Computing Row and Column Totals</vt:lpstr>
      <vt:lpstr>Computing Row and Column Totals: Code Example</vt:lpstr>
      <vt:lpstr>Multidimensional Array Parameters</vt:lpstr>
      <vt:lpstr>Two-Dimensional Array Parameters</vt:lpstr>
      <vt:lpstr>Two-Dimensional Array Parameter Columns Hardwired</vt:lpstr>
      <vt:lpstr>Two-Dimensional Array Storage</vt:lpstr>
      <vt:lpstr>Two-Dimensional Array Parameters: Rows</vt:lpstr>
      <vt:lpstr>Arrays -- fixed size can be a drawback</vt:lpstr>
      <vt:lpstr>PowerPoint Presentation</vt:lpstr>
      <vt:lpstr>PowerPoint Presentation</vt:lpstr>
      <vt:lpstr>PowerPoint Presentation</vt:lpstr>
      <vt:lpstr>Practice It: 2D Array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1300: Starting Computing</dc:title>
  <dc:creator>Supriya Naidu</dc:creator>
  <cp:lastModifiedBy>Michael Hoefer</cp:lastModifiedBy>
  <cp:revision>226</cp:revision>
  <dcterms:created xsi:type="dcterms:W3CDTF">2020-08-23T21:25:05Z</dcterms:created>
  <dcterms:modified xsi:type="dcterms:W3CDTF">2022-09-30T21:23:57Z</dcterms:modified>
</cp:coreProperties>
</file>