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6" r:id="rId1"/>
  </p:sldMasterIdLst>
  <p:notesMasterIdLst>
    <p:notesMasterId r:id="rId16"/>
  </p:notesMasterIdLst>
  <p:sldIdLst>
    <p:sldId id="256" r:id="rId2"/>
    <p:sldId id="287" r:id="rId3"/>
    <p:sldId id="1563" r:id="rId4"/>
    <p:sldId id="1527" r:id="rId5"/>
    <p:sldId id="1529" r:id="rId6"/>
    <p:sldId id="1533" r:id="rId7"/>
    <p:sldId id="1554" r:id="rId8"/>
    <p:sldId id="1537" r:id="rId9"/>
    <p:sldId id="1539" r:id="rId10"/>
    <p:sldId id="1540" r:id="rId11"/>
    <p:sldId id="1544" r:id="rId12"/>
    <p:sldId id="1541" r:id="rId13"/>
    <p:sldId id="1555" r:id="rId14"/>
    <p:sldId id="154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riya Naidu" initials="SN" lastIdx="1" clrIdx="0">
    <p:extLst>
      <p:ext uri="{19B8F6BF-5375-455C-9EA6-DF929625EA0E}">
        <p15:presenceInfo xmlns:p15="http://schemas.microsoft.com/office/powerpoint/2012/main" userId="S::suma7067@colorado.edu::4461749c-c62f-4369-bc54-9971ae8ec0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B04"/>
    <a:srgbClr val="86FF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95"/>
    <p:restoredTop sz="96405"/>
  </p:normalViewPr>
  <p:slideViewPr>
    <p:cSldViewPr snapToGrid="0" snapToObjects="1">
      <p:cViewPr varScale="1">
        <p:scale>
          <a:sx n="67" d="100"/>
          <a:sy n="67" d="100"/>
        </p:scale>
        <p:origin x="8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F676E-E463-064E-8532-8B9C5A703B1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0E41F-B12E-5343-82CE-FDF67CAE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1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994D-0681-F44C-AC36-BD53CEEF9045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32B5-9F42-8445-BA81-69EE9AC762B5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B572-82BC-804E-A5D7-09639CACB737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A430-4053-0044-BD2E-EAC90209B2E4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931749-426A-4D40-AC36-D2D178C9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66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BA79-14C8-1B4D-859B-AC068ECD2412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3A4F22-78DC-D141-9271-D3CF5230A288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76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58BE-5461-7F4E-B666-89FD7EDAD271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4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B75F-2D84-7D44-9524-C177190266E5}" type="datetime1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769BC9-7B7C-2A4B-91A3-DE250B5C3EED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27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027E-073F-DB4F-A5D5-FA4FCD2275EF}" type="datetime1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8B1DBE-2180-D54B-B484-3E85F4DD5E46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850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03C8-F87C-0149-AE2E-48DBEBBC2CC6}" type="datetime1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B0D11B-5DCC-F34E-B1C3-CE964FA50165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7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03D-8F6E-A74E-89D8-155AA3155A79}" type="datetime1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98B0-26B9-7549-A201-F5D22D0173DF}" type="datetime1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66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F3D9-32D2-CD44-8C41-E9311696C4FE}" type="datetime1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C87A-0E6B-BF48-97F6-870C13E72712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D52B-DEB7-964F-BC1E-ED27645D7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7059" y="2118698"/>
            <a:ext cx="5897881" cy="2620604"/>
          </a:xfrm>
        </p:spPr>
        <p:txBody>
          <a:bodyPr anchor="ctr">
            <a:normAutofit/>
          </a:bodyPr>
          <a:lstStyle/>
          <a:p>
            <a:r>
              <a:rPr lang="en-US" dirty="0"/>
              <a:t>File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E3B1-6C6B-B24E-878D-7CDABDB4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295D-CD1A-1F49-AF8D-43B0BCE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A Whole Line in a Loop: </a:t>
            </a:r>
            <a:r>
              <a:rPr lang="en-US" altLang="en-US" dirty="0" err="1">
                <a:latin typeface="Courier New" panose="02070309020205020404" pitchFamily="49" charset="0"/>
              </a:rPr>
              <a:t>getline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561-2E71-8F4D-9AAA-F027BF91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The </a:t>
            </a:r>
            <a:r>
              <a:rPr lang="en-US" altLang="en-US" b="1" dirty="0" err="1">
                <a:latin typeface="Courier New" panose="02070309020205020404" pitchFamily="49" charset="0"/>
              </a:rPr>
              <a:t>getline</a:t>
            </a:r>
            <a:r>
              <a:rPr lang="en-US" altLang="en-US" dirty="0"/>
              <a:t> function, like the others we’ve seen, returns the “not failed” condition.</a:t>
            </a:r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To process a whole file line by line:</a:t>
            </a:r>
          </a:p>
          <a:p>
            <a:pPr marL="609600" indent="-609600" algn="ctr">
              <a:spcBef>
                <a:spcPct val="0"/>
              </a:spcBef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string line;</a:t>
            </a:r>
          </a:p>
          <a:p>
            <a:pPr marL="609600" indent="-609600"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while( </a:t>
            </a:r>
            <a:r>
              <a:rPr lang="en-US" altLang="en-US" sz="2600" dirty="0" err="1">
                <a:latin typeface="Courier New" panose="02070309020205020404" pitchFamily="49" charset="0"/>
              </a:rPr>
              <a:t>getline</a:t>
            </a:r>
            <a:r>
              <a:rPr lang="en-US" altLang="en-US" sz="2600" dirty="0">
                <a:latin typeface="Courier New" panose="02070309020205020404" pitchFamily="49" charset="0"/>
              </a:rPr>
              <a:t>(</a:t>
            </a:r>
            <a:r>
              <a:rPr lang="en-US" altLang="en-US" sz="2600" dirty="0" err="1">
                <a:latin typeface="Courier New" panose="02070309020205020404" pitchFamily="49" charset="0"/>
              </a:rPr>
              <a:t>in_file</a:t>
            </a:r>
            <a:r>
              <a:rPr lang="en-US" altLang="en-US" sz="2600" dirty="0">
                <a:latin typeface="Courier New" panose="02070309020205020404" pitchFamily="49" charset="0"/>
              </a:rPr>
              <a:t>, line)) //reads whole file</a:t>
            </a:r>
          </a:p>
          <a:p>
            <a:pPr marL="609600" indent="-609600"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{</a:t>
            </a:r>
          </a:p>
          <a:p>
            <a:pPr marL="609600" indent="-609600"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   // Process line</a:t>
            </a:r>
          </a:p>
          <a:p>
            <a:pPr marL="609600" indent="-609600"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}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9DEE-34F0-1C41-9CF3-8F3BD0A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4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295D-CD1A-1F49-AF8D-43B0BCE6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9471" cy="1325563"/>
          </a:xfrm>
        </p:spPr>
        <p:txBody>
          <a:bodyPr/>
          <a:lstStyle/>
          <a:p>
            <a:r>
              <a:rPr lang="en-US" altLang="en-US" dirty="0"/>
              <a:t>Functions in </a:t>
            </a: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</a:rPr>
              <a:t>cctype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/>
              <a:t>(Handy for Lookahead)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9DEE-34F0-1C41-9CF3-8F3BD0A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00767F-7D2A-1844-B202-5AF05D3E3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720803"/>
              </p:ext>
            </p:extLst>
          </p:nvPr>
        </p:nvGraphicFramePr>
        <p:xfrm>
          <a:off x="2095500" y="1895996"/>
          <a:ext cx="8001000" cy="37928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14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6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2400" b="0" i="0" dirty="0">
                        <a:solidFill>
                          <a:srgbClr val="006CB7"/>
                        </a:solidFill>
                        <a:effectLst/>
                        <a:latin typeface="+mj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Accepted Characters</a:t>
                      </a:r>
                      <a:endParaRPr lang="en-US" sz="2400" b="0" i="0" dirty="0">
                        <a:solidFill>
                          <a:srgbClr val="006CB7"/>
                        </a:solidFill>
                        <a:effectLst/>
                        <a:latin typeface="+mj-lt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isdigit</a:t>
                      </a:r>
                      <a:endParaRPr lang="en-US" sz="24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0 ... 9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isalpha</a:t>
                      </a:r>
                      <a:endParaRPr lang="en-US" sz="24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a ... z, A ... Z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islower</a:t>
                      </a:r>
                      <a:endParaRPr lang="en-US" sz="24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a ... z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isupper</a:t>
                      </a:r>
                      <a:endParaRPr lang="en-US" sz="24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A ... Z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isalnum</a:t>
                      </a:r>
                      <a:endParaRPr lang="en-US" sz="24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>
                          <a:effectLst/>
                        </a:rPr>
                        <a:t>a ... z, A ... Z, 0 ... 9</a:t>
                      </a:r>
                      <a:endParaRPr lang="pl-PL" sz="2400" b="0" i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isspace</a:t>
                      </a:r>
                      <a:endParaRPr lang="en-US" sz="24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White space (space, tab, newline, and the rarely used carriage return, form feed, and vertical tab)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36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295D-CD1A-1F49-AF8D-43B0BCE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Words and Characters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561-2E71-8F4D-9AAA-F027BF91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spcBef>
                <a:spcPct val="0"/>
              </a:spcBef>
              <a:buNone/>
            </a:pPr>
            <a:r>
              <a:rPr lang="en-US" altLang="en-US" dirty="0"/>
              <a:t>What really happens when reading 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?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string word;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dirty="0" err="1">
                <a:latin typeface="Courier New" panose="02070309020205020404" pitchFamily="49" charset="0"/>
              </a:rPr>
              <a:t>in_file</a:t>
            </a:r>
            <a:r>
              <a:rPr lang="en-US" altLang="en-US" dirty="0">
                <a:latin typeface="Courier New" panose="02070309020205020404" pitchFamily="49" charset="0"/>
              </a:rPr>
              <a:t> &gt;&gt; word;</a:t>
            </a:r>
          </a:p>
          <a:p>
            <a:pPr marL="609600" indent="-609600">
              <a:spcBef>
                <a:spcPct val="0"/>
              </a:spcBef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marL="609600" indent="-609600">
              <a:spcBef>
                <a:spcPct val="0"/>
              </a:spcBef>
              <a:buFontTx/>
              <a:buAutoNum type="arabicPeriod"/>
            </a:pPr>
            <a:r>
              <a:rPr lang="en-US" altLang="en-US" dirty="0"/>
              <a:t>Any whitespace is skipped</a:t>
            </a:r>
            <a:br>
              <a:rPr lang="en-US" altLang="en-US" dirty="0"/>
            </a:br>
            <a:r>
              <a:rPr lang="en-US" altLang="en-US" dirty="0"/>
              <a:t>(whitespace is: </a:t>
            </a:r>
            <a:r>
              <a:rPr lang="en-US" altLang="en-US" dirty="0">
                <a:latin typeface="Courier New" panose="02070309020205020404" pitchFamily="49" charset="0"/>
              </a:rPr>
              <a:t>'\t' '\n' ' '</a:t>
            </a:r>
            <a:r>
              <a:rPr lang="en-US" altLang="en-US" dirty="0"/>
              <a:t>).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The first character that is not white space is added to the string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altLang="en-US" dirty="0"/>
              <a:t>. More characters are added until either another white space character occurs, or the end of the file has been reached.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9DEE-34F0-1C41-9CF3-8F3BD0A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295D-CD1A-1F49-AF8D-43B0BCE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Words and Characters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561-2E71-8F4D-9AAA-F027BF91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You can read a single character,  including whitespace, using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get():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</a:t>
            </a:r>
            <a:r>
              <a:rPr lang="en-US" altLang="en-US" dirty="0">
                <a:latin typeface="Courier New" panose="02070309020205020404" pitchFamily="49" charset="0"/>
              </a:rPr>
              <a:t>char </a:t>
            </a:r>
            <a:r>
              <a:rPr lang="en-US" altLang="en-US" dirty="0" err="1">
                <a:latin typeface="Courier New" panose="02070309020205020404" pitchFamily="49" charset="0"/>
              </a:rPr>
              <a:t>ch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dirty="0" err="1">
                <a:latin typeface="Courier New" panose="02070309020205020404" pitchFamily="49" charset="0"/>
              </a:rPr>
              <a:t>in_file.get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ch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marL="609600" indent="-609600">
              <a:spcBef>
                <a:spcPct val="0"/>
              </a:spcBef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get</a:t>
            </a:r>
            <a:r>
              <a:rPr lang="en-US" altLang="en-US" dirty="0"/>
              <a:t> method returns the “not failed” condition so:</a:t>
            </a:r>
          </a:p>
          <a:p>
            <a:pPr marL="609600" indent="-609600">
              <a:spcBef>
                <a:spcPct val="0"/>
              </a:spcBef>
              <a:buNone/>
            </a:pPr>
            <a:endParaRPr lang="en-US" altLang="en-US" dirty="0"/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</a:t>
            </a:r>
            <a:r>
              <a:rPr lang="en-US" altLang="en-US" dirty="0">
                <a:latin typeface="Courier New" panose="02070309020205020404" pitchFamily="49" charset="0"/>
              </a:rPr>
              <a:t>//reads entire file, char by char 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while (</a:t>
            </a:r>
            <a:r>
              <a:rPr lang="en-US" altLang="en-US" dirty="0" err="1">
                <a:latin typeface="Courier New" panose="02070309020205020404" pitchFamily="49" charset="0"/>
              </a:rPr>
              <a:t>in_file.get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ch</a:t>
            </a:r>
            <a:r>
              <a:rPr lang="en-US" altLang="en-US" dirty="0">
                <a:latin typeface="Courier New" panose="02070309020205020404" pitchFamily="49" charset="0"/>
              </a:rPr>
              <a:t>))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{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// Process the character </a:t>
            </a:r>
            <a:r>
              <a:rPr lang="en-US" altLang="en-US" dirty="0" err="1">
                <a:latin typeface="Courier New" panose="02070309020205020404" pitchFamily="49" charset="0"/>
              </a:rPr>
              <a:t>ch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9DEE-34F0-1C41-9CF3-8F3BD0A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9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295D-CD1A-1F49-AF8D-43B0BCE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a Number Only If It Is a Number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561-2E71-8F4D-9AAA-F027BF914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dirty="0"/>
              <a:t>You can look at a character after reading it and then put it back.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dirty="0"/>
              <a:t> This is called </a:t>
            </a:r>
            <a:r>
              <a:rPr lang="en-US" altLang="en-US" i="1" dirty="0"/>
              <a:t>one-character lookahead</a:t>
            </a:r>
            <a:r>
              <a:rPr lang="en-US" altLang="en-US" dirty="0"/>
              <a:t>.  A typical usage: check for numbers  before reading them so that a failed read won’t happen:</a:t>
            </a:r>
          </a:p>
          <a:p>
            <a:pPr marL="609600" indent="-609600" algn="ctr">
              <a:lnSpc>
                <a:spcPct val="120000"/>
              </a:lnSpc>
              <a:spcBef>
                <a:spcPct val="0"/>
              </a:spcBef>
              <a:buNone/>
            </a:pPr>
            <a:endParaRPr lang="en-US" altLang="en-US" sz="2400" dirty="0"/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char </a:t>
            </a:r>
            <a:r>
              <a:rPr lang="en-US" altLang="en-US" sz="2400" dirty="0" err="1">
                <a:latin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n=0; //for reading an entire int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in_file.get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</a:rPr>
              <a:t>);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(</a:t>
            </a:r>
            <a:r>
              <a:rPr lang="en-US" altLang="en-US" sz="2400" dirty="0" err="1">
                <a:latin typeface="Courier New" panose="02070309020205020404" pitchFamily="49" charset="0"/>
              </a:rPr>
              <a:t>isdigit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</a:rPr>
              <a:t>)) // Is this a number?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// Put the digit back so that it will be part of the number we read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Courier New" panose="02070309020205020404" pitchFamily="49" charset="0"/>
              </a:rPr>
              <a:t>in_file.unget</a:t>
            </a:r>
            <a:r>
              <a:rPr lang="en-US" altLang="en-US" sz="2400" dirty="0">
                <a:latin typeface="Courier New" panose="02070309020205020404" pitchFamily="49" charset="0"/>
              </a:rPr>
              <a:t>();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Courier New" panose="02070309020205020404" pitchFamily="49" charset="0"/>
              </a:rPr>
              <a:t>in_file</a:t>
            </a:r>
            <a:r>
              <a:rPr lang="en-US" altLang="en-US" sz="2400" dirty="0">
                <a:latin typeface="Courier New" panose="02070309020205020404" pitchFamily="49" charset="0"/>
              </a:rPr>
              <a:t> &gt;&gt; n; // Read integer starting with </a:t>
            </a:r>
            <a:r>
              <a:rPr lang="en-US" altLang="en-US" sz="2400" dirty="0" err="1">
                <a:latin typeface="Courier New" panose="02070309020205020404" pitchFamily="49" charset="0"/>
              </a:rPr>
              <a:t>ch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9DEE-34F0-1C41-9CF3-8F3BD0A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2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2556-4284-5B4F-95FD-AC20E593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423B-EC0D-474E-9832-63020F5FF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b="1" dirty="0"/>
              <a:t>HW 5</a:t>
            </a:r>
          </a:p>
          <a:p>
            <a:pPr lvl="1">
              <a:buFont typeface="Arial"/>
              <a:buChar char="•"/>
            </a:pPr>
            <a:r>
              <a:rPr lang="en-US" dirty="0"/>
              <a:t>Write solutions in </a:t>
            </a:r>
            <a:r>
              <a:rPr lang="en-US" dirty="0" err="1"/>
              <a:t>VSCode</a:t>
            </a:r>
            <a:r>
              <a:rPr lang="en-US" dirty="0"/>
              <a:t> and paste in </a:t>
            </a:r>
            <a:r>
              <a:rPr lang="en-US" b="1" dirty="0" err="1"/>
              <a:t>CodeRunner</a:t>
            </a:r>
            <a:r>
              <a:rPr lang="en-US" dirty="0"/>
              <a:t>.</a:t>
            </a:r>
          </a:p>
          <a:p>
            <a:pPr lvl="1">
              <a:buFont typeface="Arial"/>
              <a:buChar char="•"/>
            </a:pPr>
            <a:r>
              <a:rPr lang="en-US" dirty="0"/>
              <a:t>Extra-credit </a:t>
            </a:r>
          </a:p>
          <a:p>
            <a:pPr lvl="1">
              <a:buFont typeface="Arial"/>
              <a:buChar char="•"/>
            </a:pPr>
            <a:r>
              <a:rPr lang="en-US" dirty="0"/>
              <a:t>Zip your .</a:t>
            </a:r>
            <a:r>
              <a:rPr lang="en-US" dirty="0" err="1"/>
              <a:t>cpp</a:t>
            </a:r>
            <a:r>
              <a:rPr lang="en-US" dirty="0"/>
              <a:t> files and submit on canvas. Check the due date! </a:t>
            </a:r>
            <a:r>
              <a:rPr lang="en-US" b="1" dirty="0"/>
              <a:t>No late submissions!!</a:t>
            </a:r>
          </a:p>
          <a:p>
            <a:pPr>
              <a:buFont typeface="Arial"/>
              <a:buChar char="•"/>
            </a:pPr>
            <a:r>
              <a:rPr lang="en-US" b="1" dirty="0"/>
              <a:t>Mandatory Grading Interview - </a:t>
            </a:r>
            <a:r>
              <a:rPr lang="en-US" dirty="0"/>
              <a:t>Oct 3</a:t>
            </a:r>
            <a:r>
              <a:rPr lang="en-US" baseline="30000" dirty="0"/>
              <a:t>rd</a:t>
            </a:r>
            <a:r>
              <a:rPr lang="en-US" dirty="0"/>
              <a:t> – 12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  <a:p>
            <a:pPr>
              <a:buFont typeface="Arial"/>
              <a:buChar char="•"/>
            </a:pPr>
            <a:r>
              <a:rPr lang="en-US" b="1" dirty="0"/>
              <a:t>Quiz 5. </a:t>
            </a:r>
            <a:r>
              <a:rPr lang="en-US" dirty="0"/>
              <a:t>Check the due date! </a:t>
            </a:r>
            <a:r>
              <a:rPr lang="en-US" b="1" dirty="0"/>
              <a:t>No late submissions!!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9DAEC-B304-4841-B512-E0C91FA4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D39A9-B558-6642-B66E-7FA27453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95CB2-E271-FD49-A6F4-2AF9625008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50657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295D-CD1A-1F49-AF8D-43B0BCE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Disk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561-2E71-8F4D-9AAA-F027BF91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  <a:defRPr/>
            </a:pPr>
            <a:r>
              <a:rPr lang="en-US" altLang="en-US" dirty="0"/>
              <a:t>You can also read and write files stored on your hard disk:</a:t>
            </a:r>
          </a:p>
          <a:p>
            <a:pPr>
              <a:buFont typeface="Arial"/>
              <a:buChar char="•"/>
              <a:defRPr/>
            </a:pPr>
            <a:r>
              <a:rPr lang="en-US" altLang="en-US" dirty="0"/>
              <a:t>plain text files</a:t>
            </a:r>
          </a:p>
          <a:p>
            <a:pPr>
              <a:buFont typeface="Arial"/>
              <a:buChar char="•"/>
              <a:defRPr/>
            </a:pPr>
            <a:r>
              <a:rPr lang="en-US" altLang="en-US" dirty="0"/>
              <a:t>binary information (a binary file)</a:t>
            </a:r>
          </a:p>
          <a:p>
            <a:pPr lvl="1">
              <a:buFont typeface="Arial"/>
              <a:buChar char="–"/>
              <a:defRPr/>
            </a:pPr>
            <a:r>
              <a:rPr lang="en-US" altLang="en-US" sz="2800" dirty="0"/>
              <a:t>Such as images or audio recording</a:t>
            </a:r>
          </a:p>
          <a:p>
            <a:pPr>
              <a:buNone/>
              <a:defRPr/>
            </a:pPr>
            <a:endParaRPr lang="en-US" altLang="en-US" dirty="0">
              <a:latin typeface="Arial" panose="020B0604020202020204" pitchFamily="34" charset="0"/>
            </a:endParaRPr>
          </a:p>
          <a:p>
            <a:pPr>
              <a:buNone/>
              <a:defRPr/>
            </a:pPr>
            <a:r>
              <a:rPr lang="en-US" altLang="en-US" dirty="0"/>
              <a:t>To read/write files, you use </a:t>
            </a:r>
            <a:r>
              <a:rPr lang="en-US" altLang="en-US" i="1" dirty="0"/>
              <a:t>variables</a:t>
            </a:r>
            <a:r>
              <a:rPr lang="en-US" altLang="en-US" dirty="0"/>
              <a:t> of the stream types:</a:t>
            </a:r>
            <a:br>
              <a:rPr lang="en-US" altLang="en-US" dirty="0"/>
            </a:br>
            <a:endParaRPr lang="en-US" altLang="en-US" dirty="0"/>
          </a:p>
          <a:p>
            <a:pPr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 err="1">
                <a:latin typeface="Courier New" panose="02070309020205020404" pitchFamily="49" charset="0"/>
              </a:rPr>
              <a:t>ifstream</a:t>
            </a:r>
            <a:r>
              <a:rPr lang="en-US" altLang="en-US" dirty="0"/>
              <a:t> for input from plain text files.</a:t>
            </a:r>
          </a:p>
          <a:p>
            <a:pPr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 err="1">
                <a:latin typeface="Courier New" panose="02070309020205020404" pitchFamily="49" charset="0"/>
              </a:rPr>
              <a:t>ofstream</a:t>
            </a:r>
            <a:r>
              <a:rPr lang="en-US" altLang="en-US" dirty="0"/>
              <a:t> for output to plain text files.</a:t>
            </a:r>
          </a:p>
          <a:p>
            <a:pPr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 err="1">
                <a:latin typeface="Courier New" panose="02070309020205020404" pitchFamily="49" charset="0"/>
              </a:rPr>
              <a:t>fstream</a:t>
            </a:r>
            <a:r>
              <a:rPr lang="en-US" altLang="en-US" dirty="0"/>
              <a:t> for input and output from binary files.</a:t>
            </a:r>
          </a:p>
          <a:p>
            <a:pPr>
              <a:buNone/>
              <a:defRPr/>
            </a:pPr>
            <a:endParaRPr lang="en-US" altLang="en-US" sz="2600" dirty="0"/>
          </a:p>
          <a:p>
            <a:pPr>
              <a:buNone/>
              <a:defRPr/>
            </a:pPr>
            <a:r>
              <a:rPr lang="en-US" altLang="en-US" sz="2600" dirty="0"/>
              <a:t>You must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 sz="2600" dirty="0">
                <a:latin typeface="Arial" panose="020B0604020202020204" pitchFamily="34" charset="0"/>
              </a:rPr>
              <a:t>  </a:t>
            </a:r>
            <a:r>
              <a:rPr lang="en-US" altLang="en-US" sz="2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altLang="en-US" sz="2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altLang="en-US" sz="26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9DEE-34F0-1C41-9CF3-8F3BD0A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3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295D-CD1A-1F49-AF8D-43B0BCE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opening 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561-2E71-8F4D-9AAA-F027BF91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Arial" panose="020B0604020202020204" pitchFamily="34" charset="0"/>
              </a:rPr>
              <a:t>ifstream</a:t>
            </a:r>
            <a:r>
              <a:rPr lang="en-US" altLang="en-US" sz="2200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  <a:cs typeface="Arial" panose="020B0604020202020204" pitchFamily="34" charset="0"/>
              </a:rPr>
              <a:t>in_file</a:t>
            </a:r>
            <a:r>
              <a:rPr lang="en-US" altLang="en-US" sz="2200" dirty="0"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Arial" panose="020B0604020202020204" pitchFamily="34" charset="0"/>
              </a:rPr>
              <a:t>in_file.open</a:t>
            </a:r>
            <a:r>
              <a:rPr lang="en-US" altLang="en-US" sz="2200" dirty="0">
                <a:latin typeface="Courier New" panose="02070309020205020404" pitchFamily="49" charset="0"/>
                <a:cs typeface="Arial" panose="020B0604020202020204" pitchFamily="34" charset="0"/>
              </a:rPr>
              <a:t>("</a:t>
            </a:r>
            <a:r>
              <a:rPr lang="en-US" altLang="en-US" sz="2200" dirty="0" err="1">
                <a:latin typeface="Courier New" panose="02070309020205020404" pitchFamily="49" charset="0"/>
                <a:cs typeface="Arial" panose="020B0604020202020204" pitchFamily="34" charset="0"/>
              </a:rPr>
              <a:t>input.txt</a:t>
            </a:r>
            <a:r>
              <a:rPr lang="en-US" altLang="en-US" sz="2200" dirty="0">
                <a:latin typeface="Courier New" panose="02070309020205020404" pitchFamily="49" charset="0"/>
                <a:cs typeface="Arial" panose="020B0604020202020204" pitchFamily="34" charset="0"/>
              </a:rPr>
              <a:t>"); //filename is </a:t>
            </a:r>
            <a:r>
              <a:rPr lang="en-US" altLang="en-US" sz="2200" dirty="0" err="1">
                <a:latin typeface="Courier New" panose="02070309020205020404" pitchFamily="49" charset="0"/>
                <a:cs typeface="Arial" panose="020B0604020202020204" pitchFamily="34" charset="0"/>
              </a:rPr>
              <a:t>input.txt</a:t>
            </a:r>
            <a:endParaRPr lang="en-US" altLang="en-US" sz="22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dirty="0"/>
              <a:t>An alternative shorthand syntax combines the 2 statements:</a:t>
            </a:r>
          </a:p>
          <a:p>
            <a:pPr>
              <a:buFontTx/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Arial" panose="020B0604020202020204" pitchFamily="34" charset="0"/>
              </a:rPr>
              <a:t>ifstream</a:t>
            </a:r>
            <a:r>
              <a:rPr lang="en-US" altLang="en-US" sz="2200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  <a:cs typeface="Arial" panose="020B0604020202020204" pitchFamily="34" charset="0"/>
              </a:rPr>
              <a:t>in_file</a:t>
            </a:r>
            <a:r>
              <a:rPr lang="en-US" altLang="en-US" sz="2200" dirty="0">
                <a:latin typeface="Courier New" panose="02070309020205020404" pitchFamily="49" charset="0"/>
                <a:cs typeface="Arial" panose="020B0604020202020204" pitchFamily="34" charset="0"/>
              </a:rPr>
              <a:t>(“</a:t>
            </a:r>
            <a:r>
              <a:rPr lang="en-US" altLang="en-US" sz="2200" dirty="0" err="1">
                <a:latin typeface="Courier New" panose="02070309020205020404" pitchFamily="49" charset="0"/>
                <a:cs typeface="Arial" panose="020B0604020202020204" pitchFamily="34" charset="0"/>
              </a:rPr>
              <a:t>input.txt</a:t>
            </a:r>
            <a:r>
              <a:rPr lang="en-US" altLang="en-US" sz="2200" dirty="0">
                <a:latin typeface="Courier New" panose="02070309020205020404" pitchFamily="49" charset="0"/>
                <a:cs typeface="Arial" panose="020B0604020202020204" pitchFamily="34" charset="0"/>
              </a:rPr>
              <a:t>”);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Arial" panose="020B0604020202020204" pitchFamily="34" charset="0"/>
              </a:rPr>
              <a:t>string name;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Arial" panose="020B0604020202020204" pitchFamily="34" charset="0"/>
              </a:rPr>
              <a:t>int number;</a:t>
            </a:r>
          </a:p>
          <a:p>
            <a:pPr marL="0" indent="0"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Arial" panose="020B0604020202020204" pitchFamily="34" charset="0"/>
              </a:rPr>
              <a:t>in_file</a:t>
            </a:r>
            <a:r>
              <a:rPr lang="en-US" altLang="en-US" sz="2400" dirty="0">
                <a:latin typeface="Courier New" panose="02070309020205020404" pitchFamily="49" charset="0"/>
                <a:cs typeface="Arial" panose="020B0604020202020204" pitchFamily="34" charset="0"/>
              </a:rPr>
              <a:t> &gt;&gt; name &gt;&gt; number;</a:t>
            </a:r>
          </a:p>
          <a:p>
            <a:pPr>
              <a:buFontTx/>
              <a:buNone/>
            </a:pPr>
            <a:endParaRPr lang="en-US" altLang="en-US" sz="22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9DEE-34F0-1C41-9CF3-8F3BD0A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295D-CD1A-1F49-AF8D-43B0BCE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561-2E71-8F4D-9AAA-F027BF914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cs typeface="Arial" panose="020B0604020202020204" pitchFamily="34" charset="0"/>
              </a:rPr>
              <a:t>When the program ends, all streams that you have opened will be automatically closed.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cs typeface="Arial" panose="020B0604020202020204" pitchFamily="34" charset="0"/>
              </a:rPr>
              <a:t>You </a:t>
            </a:r>
            <a:r>
              <a:rPr lang="en-US" altLang="en-US" i="1" dirty="0">
                <a:cs typeface="Arial" panose="020B0604020202020204" pitchFamily="34" charset="0"/>
              </a:rPr>
              <a:t>can</a:t>
            </a:r>
            <a:r>
              <a:rPr lang="en-US" altLang="en-US" dirty="0">
                <a:cs typeface="Arial" panose="020B0604020202020204" pitchFamily="34" charset="0"/>
              </a:rPr>
              <a:t> manually close a stream with the </a:t>
            </a:r>
            <a:r>
              <a:rPr lang="en-US" altLang="en-US" b="1" dirty="0">
                <a:cs typeface="Arial" panose="020B0604020202020204" pitchFamily="34" charset="0"/>
              </a:rPr>
              <a:t>close</a:t>
            </a:r>
            <a:r>
              <a:rPr lang="en-US" altLang="en-US" dirty="0">
                <a:cs typeface="Arial" panose="020B0604020202020204" pitchFamily="34" charset="0"/>
              </a:rPr>
              <a:t> member function: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		</a:t>
            </a:r>
            <a:r>
              <a:rPr lang="en-US" altLang="en-US" b="1" dirty="0" err="1">
                <a:latin typeface="Courier New" panose="02070309020205020404" pitchFamily="49" charset="0"/>
                <a:cs typeface="Arial" panose="020B0604020202020204" pitchFamily="34" charset="0"/>
              </a:rPr>
              <a:t>in_file.close</a:t>
            </a: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b="1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variable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file (provide filename)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if file opened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from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Close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9DEE-34F0-1C41-9CF3-8F3BD0A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553BE-EFD9-4049-8F94-8CB84E9A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296" y="3573461"/>
            <a:ext cx="5010704" cy="260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295D-CD1A-1F49-AF8D-43B0BCE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561-2E71-8F4D-9AAA-F027BF91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dirty="0">
                <a:cs typeface="Arial" panose="020B0604020202020204" pitchFamily="34" charset="0"/>
              </a:rPr>
              <a:t>The </a:t>
            </a:r>
            <a:r>
              <a:rPr lang="en-US" altLang="en-US" b="1" dirty="0">
                <a:cs typeface="Arial" panose="020B0604020202020204" pitchFamily="34" charset="0"/>
              </a:rPr>
              <a:t>&gt;&gt;</a:t>
            </a:r>
            <a:r>
              <a:rPr lang="en-US" altLang="en-US" dirty="0">
                <a:cs typeface="Arial" panose="020B0604020202020204" pitchFamily="34" charset="0"/>
              </a:rPr>
              <a:t> operator returns a “not failed” condition, allowing you to combine an input statement and a test.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dirty="0">
                <a:cs typeface="Arial" panose="020B0604020202020204" pitchFamily="34" charset="0"/>
              </a:rPr>
              <a:t>A “failed” read yields a </a:t>
            </a: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false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and a “not failed” read yields a </a:t>
            </a: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true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if (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in_file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 &gt;&gt; name &gt;&gt; number)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   // Process input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9DEE-34F0-1C41-9CF3-8F3BD0A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3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295D-CD1A-1F49-AF8D-43B0BCE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561-2E71-8F4D-9AAA-F027BF91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cs typeface="Arial" panose="020B0604020202020204" pitchFamily="34" charset="0"/>
              </a:rPr>
              <a:t>You can even read ALL the data from a file because running out of things to read causes that same “failed state” test to be returned: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while (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in_file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 &gt;&gt; name &gt;&gt; number)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   // Process input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9DEE-34F0-1C41-9CF3-8F3BD0A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7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295D-CD1A-1F49-AF8D-43B0BCE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A Whole Line: </a:t>
            </a:r>
            <a:r>
              <a:rPr lang="en-US" altLang="en-US" dirty="0" err="1">
                <a:latin typeface="Courier New" panose="02070309020205020404" pitchFamily="49" charset="0"/>
              </a:rPr>
              <a:t>getline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561-2E71-8F4D-9AAA-F027BF91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The function </a:t>
            </a:r>
            <a:r>
              <a:rPr lang="en-US" altLang="en-US" b="1" dirty="0" err="1">
                <a:latin typeface="Courier New" panose="02070309020205020404" pitchFamily="49" charset="0"/>
              </a:rPr>
              <a:t>getline</a:t>
            </a:r>
            <a:r>
              <a:rPr lang="en-US" altLang="en-US" b="1" dirty="0">
                <a:latin typeface="Courier New" panose="02070309020205020404" pitchFamily="49" charset="0"/>
              </a:rPr>
              <a:t>() </a:t>
            </a:r>
            <a:r>
              <a:rPr lang="en-US" altLang="en-US" dirty="0"/>
              <a:t>reads a whole line up to the next '\n', into a C++ string.  </a:t>
            </a:r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The '\n' is then deleted, and NOT saved into the string.</a:t>
            </a:r>
          </a:p>
          <a:p>
            <a:pPr marL="609600" indent="-609600">
              <a:spcBef>
                <a:spcPct val="0"/>
              </a:spcBef>
              <a:buNone/>
            </a:pPr>
            <a:endParaRPr lang="en-US" altLang="en-US" sz="2400" dirty="0"/>
          </a:p>
          <a:p>
            <a:pPr marL="1009650" lvl="1" indent="-609600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string line;</a:t>
            </a:r>
          </a:p>
          <a:p>
            <a:pPr marL="1009650" lvl="1" indent="-609600">
              <a:spcBef>
                <a:spcPct val="0"/>
              </a:spcBef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ifstream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in_file</a:t>
            </a:r>
            <a:r>
              <a:rPr lang="en-US" altLang="en-US" dirty="0">
                <a:latin typeface="Courier New" panose="02070309020205020404" pitchFamily="49" charset="0"/>
              </a:rPr>
              <a:t>("</a:t>
            </a:r>
            <a:r>
              <a:rPr lang="en-US" altLang="en-US" dirty="0" err="1">
                <a:latin typeface="Courier New" panose="02070309020205020404" pitchFamily="49" charset="0"/>
              </a:rPr>
              <a:t>myfile.txt</a:t>
            </a:r>
            <a:r>
              <a:rPr lang="en-US" altLang="en-US" dirty="0">
                <a:latin typeface="Courier New" panose="02070309020205020404" pitchFamily="49" charset="0"/>
              </a:rPr>
              <a:t>");</a:t>
            </a:r>
          </a:p>
          <a:p>
            <a:pPr marL="1009650" lvl="1" indent="-609600">
              <a:spcBef>
                <a:spcPct val="0"/>
              </a:spcBef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1009650" lvl="1" indent="-609600">
              <a:spcBef>
                <a:spcPct val="0"/>
              </a:spcBef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getline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in_file</a:t>
            </a:r>
            <a:r>
              <a:rPr lang="en-US" altLang="en-US" dirty="0">
                <a:latin typeface="Courier New" panose="02070309020205020404" pitchFamily="49" charset="0"/>
              </a:rPr>
              <a:t>, line);</a:t>
            </a:r>
          </a:p>
          <a:p>
            <a:pPr marL="1009650" lvl="1" indent="-609600">
              <a:spcBef>
                <a:spcPct val="0"/>
              </a:spcBef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9DEE-34F0-1C41-9CF3-8F3BD0A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8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{F421BBD5-BDF1-7C49-8F90-B226645BFEDD}tf16401378</Template>
  <TotalTime>12944</TotalTime>
  <Words>856</Words>
  <Application>Microsoft Office PowerPoint</Application>
  <PresentationFormat>Widescreen</PresentationFormat>
  <Paragraphs>145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File I/O</vt:lpstr>
      <vt:lpstr>Due this week</vt:lpstr>
      <vt:lpstr>Recap</vt:lpstr>
      <vt:lpstr>Reading and Writing Disk Files</vt:lpstr>
      <vt:lpstr>Code for opening a stream</vt:lpstr>
      <vt:lpstr>Closing a Stream</vt:lpstr>
      <vt:lpstr>Reading from a stream</vt:lpstr>
      <vt:lpstr>Reading from a stream</vt:lpstr>
      <vt:lpstr>Reading A Whole Line: getline</vt:lpstr>
      <vt:lpstr>Reading A Whole Line in a Loop: getline</vt:lpstr>
      <vt:lpstr>Functions in &lt;cctype&gt; (Handy for Lookahead)</vt:lpstr>
      <vt:lpstr>Reading Words and Characters</vt:lpstr>
      <vt:lpstr>Reading Words and Characters</vt:lpstr>
      <vt:lpstr>Reading a Number Only If It Is a Number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1300: Starting Computing</dc:title>
  <dc:creator>Supriya Naidu</dc:creator>
  <cp:lastModifiedBy>Michael Hoefer</cp:lastModifiedBy>
  <cp:revision>275</cp:revision>
  <dcterms:created xsi:type="dcterms:W3CDTF">2020-08-23T21:25:05Z</dcterms:created>
  <dcterms:modified xsi:type="dcterms:W3CDTF">2022-10-05T21:17:30Z</dcterms:modified>
</cp:coreProperties>
</file>