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16"/>
  </p:notesMasterIdLst>
  <p:sldIdLst>
    <p:sldId id="256" r:id="rId2"/>
    <p:sldId id="1521" r:id="rId3"/>
    <p:sldId id="1527" r:id="rId4"/>
    <p:sldId id="1529" r:id="rId5"/>
    <p:sldId id="1533" r:id="rId6"/>
    <p:sldId id="1554" r:id="rId7"/>
    <p:sldId id="1537" r:id="rId8"/>
    <p:sldId id="1539" r:id="rId9"/>
    <p:sldId id="1540" r:id="rId10"/>
    <p:sldId id="1563" r:id="rId11"/>
    <p:sldId id="1562" r:id="rId12"/>
    <p:sldId id="495" r:id="rId13"/>
    <p:sldId id="1531" r:id="rId14"/>
    <p:sldId id="15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95"/>
    <p:restoredTop sz="96405"/>
  </p:normalViewPr>
  <p:slideViewPr>
    <p:cSldViewPr snapToGrid="0" snapToObjects="1">
      <p:cViewPr varScale="1">
        <p:scale>
          <a:sx n="67" d="100"/>
          <a:sy n="67" d="100"/>
        </p:scale>
        <p:origin x="8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059" y="2118698"/>
            <a:ext cx="5897881" cy="2620604"/>
          </a:xfrm>
        </p:spPr>
        <p:txBody>
          <a:bodyPr anchor="ctr"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D39A9-B558-6642-B66E-7FA2745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95CB2-E271-FD49-A6F4-2AF962500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Writing to Files</a:t>
            </a:r>
          </a:p>
        </p:txBody>
      </p:sp>
    </p:spTree>
    <p:extLst>
      <p:ext uri="{BB962C8B-B14F-4D97-AF65-F5344CB8AC3E}">
        <p14:creationId xmlns:p14="http://schemas.microsoft.com/office/powerpoint/2010/main" val="193456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to a 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dirty="0"/>
              <a:t>Here’s everything: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create output stream variable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open the file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write to file</a:t>
            </a:r>
          </a:p>
          <a:p>
            <a:pPr marL="514350" indent="-51435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close file!</a:t>
            </a:r>
          </a:p>
          <a:p>
            <a:pPr>
              <a:spcBef>
                <a:spcPct val="0"/>
              </a:spcBef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out_file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out_file.open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dirty="0" err="1">
                <a:latin typeface="Courier New" panose="02070309020205020404" pitchFamily="49" charset="0"/>
              </a:rPr>
              <a:t>output.txt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dirty="0" err="1">
                <a:latin typeface="Courier New" panose="02070309020205020404" pitchFamily="49" charset="0"/>
              </a:rPr>
              <a:t>in_file.fail</a:t>
            </a:r>
            <a:r>
              <a:rPr lang="en-US" altLang="en-US" dirty="0">
                <a:latin typeface="Courier New" panose="02070309020205020404" pitchFamily="49" charset="0"/>
              </a:rPr>
              <a:t>()) { return 0; }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out_file</a:t>
            </a:r>
            <a:r>
              <a:rPr lang="en-US" altLang="en-US" dirty="0">
                <a:latin typeface="Courier New" panose="02070309020205020404" pitchFamily="49" charset="0"/>
              </a:rPr>
              <a:t> &lt;&lt; name &lt;&lt; " " &lt;&lt; value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out_file</a:t>
            </a:r>
            <a:r>
              <a:rPr lang="en-US" altLang="en-US" dirty="0">
                <a:latin typeface="Courier New" panose="02070309020205020404" pitchFamily="49" charset="0"/>
              </a:rPr>
              <a:t> &lt;&lt; "CONGRATULATIONS!!!"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3">
            <a:extLst>
              <a:ext uri="{FF2B5EF4-FFF2-40B4-BE49-F238E27FC236}">
                <a16:creationId xmlns:a16="http://schemas.microsoft.com/office/drawing/2014/main" id="{E06080D3-489B-6D46-B244-DF4F59586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Working with File Streams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9E1F875-B205-4B41-AEF6-B97FAD129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41490" y="711200"/>
            <a:ext cx="8709025" cy="56324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pic>
        <p:nvPicPr>
          <p:cNvPr id="49157" name="Picture 5" descr="ch08_syntax-streams">
            <a:extLst>
              <a:ext uri="{FF2B5EF4-FFF2-40B4-BE49-F238E27FC236}">
                <a16:creationId xmlns:a16="http://schemas.microsoft.com/office/drawing/2014/main" id="{164DA9C2-0B3F-F14C-A605-4484AC13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4" y="1690688"/>
            <a:ext cx="8709026" cy="489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39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When the File Name is in a C++ string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dirty="0"/>
              <a:t>If the filename comes from the user, you will store it in a string.</a:t>
            </a:r>
          </a:p>
          <a:p>
            <a:pPr>
              <a:lnSpc>
                <a:spcPct val="80000"/>
              </a:lnSpc>
              <a:defRPr/>
            </a:pPr>
            <a:endParaRPr lang="en-US" altLang="en-US" dirty="0"/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If you use a C++ </a:t>
            </a:r>
            <a:r>
              <a:rPr lang="en-US" altLang="en-US" dirty="0"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, some older library versions require you to convert it to a C-string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as the argument to </a:t>
            </a:r>
            <a:r>
              <a:rPr lang="en-US" altLang="en-US" dirty="0">
                <a:cs typeface="Courier New" panose="02070309020205020404" pitchFamily="49" charset="0"/>
              </a:rPr>
              <a:t>open</a:t>
            </a:r>
            <a:r>
              <a:rPr lang="en-US" altLang="en-US" dirty="0"/>
              <a:t>():</a:t>
            </a:r>
          </a:p>
          <a:p>
            <a:pPr algn="ctr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"Please enter the file name:";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string filename;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&gt;&gt; filename;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ifstream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in_file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in_file.open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filename.c_str</a:t>
            </a:r>
            <a:r>
              <a:rPr lang="en-US" altLang="en-US" sz="2600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a Stream, Filename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</a:t>
            </a:r>
            <a:r>
              <a:rPr lang="en-US" altLang="en-US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"Please enter the file name:";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char filename[80];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filename;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ifstream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in_file.open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(filename);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D39A9-B558-6642-B66E-7FA27453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95CB2-E271-FD49-A6F4-2AF9625008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92484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Disk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altLang="en-US" dirty="0"/>
              <a:t>You can also read and write files stored on your hard disk:</a:t>
            </a:r>
          </a:p>
          <a:p>
            <a:pPr>
              <a:buFont typeface="Arial"/>
              <a:buChar char="•"/>
              <a:defRPr/>
            </a:pPr>
            <a:r>
              <a:rPr lang="en-US" altLang="en-US" dirty="0"/>
              <a:t>plain text files</a:t>
            </a:r>
          </a:p>
          <a:p>
            <a:pPr>
              <a:buFont typeface="Arial"/>
              <a:buChar char="•"/>
              <a:defRPr/>
            </a:pPr>
            <a:r>
              <a:rPr lang="en-US" altLang="en-US" dirty="0"/>
              <a:t>binary information (a binary file)</a:t>
            </a:r>
          </a:p>
          <a:p>
            <a:pPr lvl="1">
              <a:buFont typeface="Arial"/>
              <a:buChar char="–"/>
              <a:defRPr/>
            </a:pPr>
            <a:r>
              <a:rPr lang="en-US" altLang="en-US" sz="2800" dirty="0"/>
              <a:t>Such as images or audio recording</a:t>
            </a:r>
          </a:p>
          <a:p>
            <a:pPr>
              <a:buNone/>
              <a:defRPr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None/>
              <a:defRPr/>
            </a:pPr>
            <a:r>
              <a:rPr lang="en-US" altLang="en-US" dirty="0"/>
              <a:t>To read/write files, you use </a:t>
            </a:r>
            <a:r>
              <a:rPr lang="en-US" altLang="en-US" i="1" dirty="0"/>
              <a:t>variables</a:t>
            </a:r>
            <a:r>
              <a:rPr lang="en-US" altLang="en-US" dirty="0"/>
              <a:t> of the stream types:</a:t>
            </a:r>
            <a:br>
              <a:rPr lang="en-US" altLang="en-US" dirty="0"/>
            </a:br>
            <a:endParaRPr lang="en-US" altLang="en-US" dirty="0"/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/>
              <a:t> for input from plain text files.</a:t>
            </a:r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/>
              <a:t> for output to plain text files.</a:t>
            </a:r>
          </a:p>
          <a:p>
            <a:pPr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for input and output from binary files.</a:t>
            </a:r>
          </a:p>
          <a:p>
            <a:pPr>
              <a:buNone/>
              <a:defRPr/>
            </a:pPr>
            <a:endParaRPr lang="en-US" altLang="en-US" sz="2600" dirty="0"/>
          </a:p>
          <a:p>
            <a:pPr>
              <a:buNone/>
              <a:defRPr/>
            </a:pPr>
            <a:r>
              <a:rPr lang="en-US" altLang="en-US" sz="2600" dirty="0"/>
              <a:t>You must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2600" dirty="0">
                <a:latin typeface="Arial" panose="020B0604020202020204" pitchFamily="34" charset="0"/>
              </a:rPr>
              <a:t>  </a:t>
            </a:r>
            <a:r>
              <a:rPr lang="en-US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alt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opening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ifstream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in_file.open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("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"); //filename is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endParaRPr lang="en-US" altLang="en-US" sz="2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An alternative shorthand syntax combines the 2 statements:</a:t>
            </a:r>
          </a:p>
          <a:p>
            <a:pPr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ifstream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(“</a:t>
            </a:r>
            <a:r>
              <a:rPr lang="en-US" altLang="en-US" sz="2200" dirty="0" err="1">
                <a:latin typeface="Courier New" panose="02070309020205020404" pitchFamily="49" charset="0"/>
                <a:cs typeface="Arial" panose="020B0604020202020204" pitchFamily="34" charset="0"/>
              </a:rPr>
              <a:t>input.txt</a:t>
            </a:r>
            <a:r>
              <a:rPr lang="en-US" altLang="en-US" sz="2200" dirty="0">
                <a:latin typeface="Courier New" panose="02070309020205020404" pitchFamily="49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string name;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int number;</a:t>
            </a:r>
          </a:p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sz="2400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number;</a:t>
            </a:r>
          </a:p>
          <a:p>
            <a:pPr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When the program ends, all streams that you have opened will be automatically closed.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You </a:t>
            </a:r>
            <a:r>
              <a:rPr lang="en-US" altLang="en-US" i="1" dirty="0">
                <a:cs typeface="Arial" panose="020B0604020202020204" pitchFamily="34" charset="0"/>
              </a:rPr>
              <a:t>can</a:t>
            </a:r>
            <a:r>
              <a:rPr lang="en-US" altLang="en-US" dirty="0">
                <a:cs typeface="Arial" panose="020B0604020202020204" pitchFamily="34" charset="0"/>
              </a:rPr>
              <a:t> manually close a stream with the </a:t>
            </a:r>
            <a:r>
              <a:rPr lang="en-US" altLang="en-US" b="1" dirty="0">
                <a:cs typeface="Arial" panose="020B0604020202020204" pitchFamily="34" charset="0"/>
              </a:rPr>
              <a:t>close</a:t>
            </a:r>
            <a:r>
              <a:rPr lang="en-US" altLang="en-US" dirty="0">
                <a:cs typeface="Arial" panose="020B0604020202020204" pitchFamily="34" charset="0"/>
              </a:rPr>
              <a:t> member function: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		</a:t>
            </a:r>
            <a:r>
              <a:rPr lang="en-US" altLang="en-US" b="1" dirty="0" err="1">
                <a:latin typeface="Courier New" panose="02070309020205020404" pitchFamily="49" charset="0"/>
                <a:cs typeface="Arial" panose="020B0604020202020204" pitchFamily="34" charset="0"/>
              </a:rPr>
              <a:t>in_file.close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variable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file (provide filename)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if file opened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from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53BE-EFD9-4049-8F94-8CB84E9A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96" y="3573461"/>
            <a:ext cx="5010704" cy="260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The </a:t>
            </a:r>
            <a:r>
              <a:rPr lang="en-US" altLang="en-US" b="1" dirty="0">
                <a:cs typeface="Arial" panose="020B0604020202020204" pitchFamily="34" charset="0"/>
              </a:rPr>
              <a:t>&gt;&gt;</a:t>
            </a:r>
            <a:r>
              <a:rPr lang="en-US" altLang="en-US" dirty="0">
                <a:cs typeface="Arial" panose="020B0604020202020204" pitchFamily="34" charset="0"/>
              </a:rPr>
              <a:t> operator returns a “not failed” condition, allowing you to combine an input statement and a test.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A “failed” read yields a 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false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and a “not failed” read yields a </a:t>
            </a:r>
            <a:r>
              <a:rPr lang="en-US" altLang="en-US" b="1" dirty="0">
                <a:latin typeface="Courier New" panose="02070309020205020404" pitchFamily="49" charset="0"/>
                <a:cs typeface="Arial" panose="020B0604020202020204" pitchFamily="34" charset="0"/>
              </a:rPr>
              <a:t>true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if (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  // Process 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Arial" panose="020B0604020202020204" pitchFamily="34" charset="0"/>
              </a:rPr>
              <a:t>You can even read ALL the data from a file because running out of things to read causes that same “failed state” test to be returned: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while (</a:t>
            </a:r>
            <a:r>
              <a:rPr lang="en-US" altLang="en-US" dirty="0" err="1">
                <a:latin typeface="Courier New" panose="02070309020205020404" pitchFamily="49" charset="0"/>
                <a:cs typeface="Arial" panose="020B0604020202020204" pitchFamily="34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&gt;&gt; name &gt;&gt;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   // Process 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Whole Line: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The function </a:t>
            </a:r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b="1" dirty="0"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reads a whole line up to the next '\n', into a C++ string.  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The '\n' is then deleted, and NOT saved into the string.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altLang="en-US" sz="2400" dirty="0"/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line;</a:t>
            </a:r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</a:rPr>
              <a:t>("</a:t>
            </a:r>
            <a:r>
              <a:rPr lang="en-US" altLang="en-US" dirty="0" err="1">
                <a:latin typeface="Courier New" panose="02070309020205020404" pitchFamily="49" charset="0"/>
              </a:rPr>
              <a:t>myfile.txt</a:t>
            </a:r>
            <a:r>
              <a:rPr lang="en-US" altLang="en-US" dirty="0">
                <a:latin typeface="Courier New" panose="02070309020205020404" pitchFamily="49" charset="0"/>
              </a:rPr>
              <a:t>");</a:t>
            </a:r>
          </a:p>
          <a:p>
            <a:pPr marL="1009650" lvl="1" indent="-609600">
              <a:spcBef>
                <a:spcPct val="0"/>
              </a:spcBef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1009650" lvl="1" indent="-609600">
              <a:spcBef>
                <a:spcPct val="0"/>
              </a:spcBef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in_file</a:t>
            </a:r>
            <a:r>
              <a:rPr lang="en-US" altLang="en-US" dirty="0">
                <a:latin typeface="Courier New" panose="02070309020205020404" pitchFamily="49" charset="0"/>
              </a:rPr>
              <a:t>, line);</a:t>
            </a:r>
          </a:p>
          <a:p>
            <a:pPr marL="1009650" lvl="1" indent="-609600">
              <a:spcBef>
                <a:spcPct val="0"/>
              </a:spcBef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295D-CD1A-1F49-AF8D-43B0BCE6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Whole Line in a Loop: </a:t>
            </a:r>
            <a:r>
              <a:rPr lang="en-US" altLang="en-US" dirty="0" err="1">
                <a:latin typeface="Courier New" panose="02070309020205020404" pitchFamily="49" charset="0"/>
              </a:rPr>
              <a:t>getline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8561-2E71-8F4D-9AAA-F027BF91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</a:rPr>
              <a:t>getline</a:t>
            </a:r>
            <a:r>
              <a:rPr lang="en-US" altLang="en-US" dirty="0"/>
              <a:t> function, like the others we’ve seen, returns the “not failed” condition.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To process a whole file line by line:</a:t>
            </a:r>
          </a:p>
          <a:p>
            <a:pPr marL="609600" indent="-609600" algn="ctr">
              <a:spcBef>
                <a:spcPct val="0"/>
              </a:spcBef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string line;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while( </a:t>
            </a:r>
            <a:r>
              <a:rPr lang="en-US" altLang="en-US" sz="2600" dirty="0" err="1">
                <a:latin typeface="Courier New" panose="02070309020205020404" pitchFamily="49" charset="0"/>
              </a:rPr>
              <a:t>getline</a:t>
            </a:r>
            <a:r>
              <a:rPr lang="en-US" altLang="en-US" sz="2600" dirty="0">
                <a:latin typeface="Courier New" panose="02070309020205020404" pitchFamily="49" charset="0"/>
              </a:rPr>
              <a:t>(</a:t>
            </a:r>
            <a:r>
              <a:rPr lang="en-US" altLang="en-US" sz="2600" dirty="0" err="1">
                <a:latin typeface="Courier New" panose="02070309020205020404" pitchFamily="49" charset="0"/>
              </a:rPr>
              <a:t>in_file</a:t>
            </a:r>
            <a:r>
              <a:rPr lang="en-US" altLang="en-US" sz="2600" dirty="0">
                <a:latin typeface="Courier New" panose="02070309020205020404" pitchFamily="49" charset="0"/>
              </a:rPr>
              <a:t>, line)) //reads whole file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   // Process line</a:t>
            </a:r>
          </a:p>
          <a:p>
            <a:pPr marL="609600" indent="-609600"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}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9DEE-34F0-1C41-9CF3-8F3BD0AC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12938</TotalTime>
  <Words>667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File I/O</vt:lpstr>
      <vt:lpstr>Recap</vt:lpstr>
      <vt:lpstr>Reading and Writing Disk Files</vt:lpstr>
      <vt:lpstr>Code for opening a stream</vt:lpstr>
      <vt:lpstr>Closing a Stream</vt:lpstr>
      <vt:lpstr>Reading from a stream</vt:lpstr>
      <vt:lpstr>Reading from a stream</vt:lpstr>
      <vt:lpstr>Reading A Whole Line: getline</vt:lpstr>
      <vt:lpstr>Reading A Whole Line in a Loop: getline</vt:lpstr>
      <vt:lpstr>Writing to Files</vt:lpstr>
      <vt:lpstr>Writing to a Stream</vt:lpstr>
      <vt:lpstr>Working with File Streams</vt:lpstr>
      <vt:lpstr>When the File Name is in a C++ string variable</vt:lpstr>
      <vt:lpstr>Opening a Stream, Filename is a char[]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274</cp:revision>
  <dcterms:created xsi:type="dcterms:W3CDTF">2020-08-23T21:25:05Z</dcterms:created>
  <dcterms:modified xsi:type="dcterms:W3CDTF">2022-10-07T21:02:30Z</dcterms:modified>
</cp:coreProperties>
</file>