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6" r:id="rId1"/>
  </p:sldMasterIdLst>
  <p:notesMasterIdLst>
    <p:notesMasterId r:id="rId71"/>
  </p:notesMasterIdLst>
  <p:sldIdLst>
    <p:sldId id="256" r:id="rId2"/>
    <p:sldId id="287" r:id="rId3"/>
    <p:sldId id="1627" r:id="rId4"/>
    <p:sldId id="1271" r:id="rId5"/>
    <p:sldId id="1546" r:id="rId6"/>
    <p:sldId id="1550" r:id="rId7"/>
    <p:sldId id="1628" r:id="rId8"/>
    <p:sldId id="1630" r:id="rId9"/>
    <p:sldId id="1547" r:id="rId10"/>
    <p:sldId id="1548" r:id="rId11"/>
    <p:sldId id="1549" r:id="rId12"/>
    <p:sldId id="1598" r:id="rId13"/>
    <p:sldId id="1631" r:id="rId14"/>
    <p:sldId id="1595" r:id="rId15"/>
    <p:sldId id="1640" r:id="rId16"/>
    <p:sldId id="1594" r:id="rId17"/>
    <p:sldId id="1666" r:id="rId18"/>
    <p:sldId id="1632" r:id="rId19"/>
    <p:sldId id="1639" r:id="rId20"/>
    <p:sldId id="1597" r:id="rId21"/>
    <p:sldId id="1596" r:id="rId22"/>
    <p:sldId id="1650" r:id="rId23"/>
    <p:sldId id="1602" r:id="rId24"/>
    <p:sldId id="1603" r:id="rId25"/>
    <p:sldId id="1604" r:id="rId26"/>
    <p:sldId id="1667" r:id="rId27"/>
    <p:sldId id="1599" r:id="rId28"/>
    <p:sldId id="1637" r:id="rId29"/>
    <p:sldId id="1601" r:id="rId30"/>
    <p:sldId id="1600" r:id="rId31"/>
    <p:sldId id="1605" r:id="rId32"/>
    <p:sldId id="1658" r:id="rId33"/>
    <p:sldId id="1659" r:id="rId34"/>
    <p:sldId id="1660" r:id="rId35"/>
    <p:sldId id="1647" r:id="rId36"/>
    <p:sldId id="1606" r:id="rId37"/>
    <p:sldId id="1661" r:id="rId38"/>
    <p:sldId id="1654" r:id="rId39"/>
    <p:sldId id="1607" r:id="rId40"/>
    <p:sldId id="1608" r:id="rId41"/>
    <p:sldId id="1609" r:id="rId42"/>
    <p:sldId id="1655" r:id="rId43"/>
    <p:sldId id="1663" r:id="rId44"/>
    <p:sldId id="1664" r:id="rId45"/>
    <p:sldId id="1656" r:id="rId46"/>
    <p:sldId id="1662" r:id="rId47"/>
    <p:sldId id="1611" r:id="rId48"/>
    <p:sldId id="1610" r:id="rId49"/>
    <p:sldId id="1612" r:id="rId50"/>
    <p:sldId id="1665" r:id="rId51"/>
    <p:sldId id="1613" r:id="rId52"/>
    <p:sldId id="1641" r:id="rId53"/>
    <p:sldId id="1648" r:id="rId54"/>
    <p:sldId id="1642" r:id="rId55"/>
    <p:sldId id="1643" r:id="rId56"/>
    <p:sldId id="1614" r:id="rId57"/>
    <p:sldId id="1644" r:id="rId58"/>
    <p:sldId id="1615" r:id="rId59"/>
    <p:sldId id="1645" r:id="rId60"/>
    <p:sldId id="1616" r:id="rId61"/>
    <p:sldId id="1617" r:id="rId62"/>
    <p:sldId id="1646" r:id="rId63"/>
    <p:sldId id="1618" r:id="rId64"/>
    <p:sldId id="1619" r:id="rId65"/>
    <p:sldId id="1620" r:id="rId66"/>
    <p:sldId id="1621" r:id="rId67"/>
    <p:sldId id="1622" r:id="rId68"/>
    <p:sldId id="1623" r:id="rId69"/>
    <p:sldId id="1624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riya Naidu" initials="SN" lastIdx="1" clrIdx="0">
    <p:extLst>
      <p:ext uri="{19B8F6BF-5375-455C-9EA6-DF929625EA0E}">
        <p15:presenceInfo xmlns:p15="http://schemas.microsoft.com/office/powerpoint/2012/main" userId="S::suma7067@colorado.edu::4461749c-c62f-4369-bc54-9971ae8ec07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FB04"/>
    <a:srgbClr val="86F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0013"/>
  </p:normalViewPr>
  <p:slideViewPr>
    <p:cSldViewPr snapToGrid="0" snapToObjects="1">
      <p:cViewPr varScale="1">
        <p:scale>
          <a:sx n="60" d="100"/>
          <a:sy n="60" d="100"/>
        </p:scale>
        <p:origin x="11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F676E-E463-064E-8532-8B9C5A703B1D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E41F-B12E-5343-82CE-FDF67CAE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0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19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Assume the items are added one at a time. We basically want to be able to print at the end: “you bought x items and the total bill is …”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78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function declaration, or prototype. Not the whole definition, just the header which tells us what parameters the function needs and what it will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6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users really want to know the details of the implementation. But some people are into mischief (hacking, diverting money, 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6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 users really want to know the details of the implementation. But some people are into mischief (hacking, diverting money, …)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68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 careful when you read where the error is. On </a:t>
            </a:r>
            <a:r>
              <a:rPr lang="en-US" dirty="0" err="1"/>
              <a:t>VSCode</a:t>
            </a:r>
            <a:r>
              <a:rPr lang="en-US" dirty="0"/>
              <a:t> it clearly says missing semicolon after }, but some other compilers have different behavior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last activity got split into two: get Total and </a:t>
            </a:r>
            <a:r>
              <a:rPr lang="en-US" dirty="0" err="1"/>
              <a:t>getCount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9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last activity got split into two: get Total and </a:t>
            </a:r>
            <a:r>
              <a:rPr lang="en-US" dirty="0" err="1"/>
              <a:t>getCount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19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mandatory, but good practice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3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Clear is: clear all data members (start a new transaction) It resets both data members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add_item</a:t>
            </a:r>
            <a:r>
              <a:rPr lang="en-US" dirty="0"/>
              <a:t> updates both the item count and the total price.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84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Accesors</a:t>
            </a:r>
            <a:r>
              <a:rPr lang="en-US" dirty="0"/>
              <a:t>/getters functions return values. Mutators do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6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Functions need information, need parameters. You have to pass values and return values constantly.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35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Accesors</a:t>
            </a:r>
            <a:r>
              <a:rPr lang="en-US" dirty="0"/>
              <a:t>/getters functions return values. Mutators do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69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Accesors</a:t>
            </a:r>
            <a:r>
              <a:rPr lang="en-US" dirty="0"/>
              <a:t>/getters functions return values. Mutators do not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0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Creating many objects as different instances of the same class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56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Remember. This one updated two data members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95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might the value of count not be 1?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73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or use the clear() function to reset the values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71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we have the need to update multiple values, but function can only return one value. So we need more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we have the need to update multiple values, but function can only return one value. So we need more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about the world as objects with their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Programming with objects is what defines 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about the world as objects with their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files, modifying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3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about the world as objects with their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files, modifying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51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are the parts of the object that we can access from the rest of our program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15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Think about the world as objects with their attributes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Different files, modifying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0E41F-B12E-5343-82CE-FDF67CAE4A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0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994D-0681-F44C-AC36-BD53CEEF9045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4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A32B5-9F42-8445-BA81-69EE9AC762B5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FB572-82BC-804E-A5D7-09639CACB737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4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EA430-4053-0044-BD2E-EAC90209B2E4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931749-426A-4D40-AC36-D2D178C9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66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BA79-14C8-1B4D-859B-AC068ECD2412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A4F22-78DC-D141-9271-D3CF5230A288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6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258BE-5461-7F4E-B666-89FD7EDAD271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4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3B75F-2D84-7D44-9524-C177190266E5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769BC9-7B7C-2A4B-91A3-DE250B5C3EED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27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D027E-073F-DB4F-A5D5-FA4FCD2275EF}" type="datetime1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B1DBE-2180-D54B-B484-3E85F4DD5E46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850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03C8-F87C-0149-AE2E-48DBEBBC2CC6}" type="datetime1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B0D11B-5DCC-F34E-B1C3-CE964FA50165}"/>
              </a:ext>
            </a:extLst>
          </p:cNvPr>
          <p:cNvCxnSpPr/>
          <p:nvPr userDrawn="1"/>
        </p:nvCxnSpPr>
        <p:spPr>
          <a:xfrm>
            <a:off x="731520" y="1559293"/>
            <a:ext cx="1073216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71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6F03D-8F6E-A74E-89D8-155AA3155A79}" type="datetime1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4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8B0-26B9-7549-A201-F5D22D0173DF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66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F3D9-32D2-CD44-8C41-E9311696C4FE}" type="datetime1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C87A-0E6B-BF48-97F6-870C13E72712}" type="datetime1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66209-D6E2-6B48-AEDC-9F2AF62A2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48" r:id="rId2"/>
    <p:sldLayoutId id="2147484249" r:id="rId3"/>
    <p:sldLayoutId id="2147484250" r:id="rId4"/>
    <p:sldLayoutId id="2147484251" r:id="rId5"/>
    <p:sldLayoutId id="2147484252" r:id="rId6"/>
    <p:sldLayoutId id="2147484253" r:id="rId7"/>
    <p:sldLayoutId id="2147484254" r:id="rId8"/>
    <p:sldLayoutId id="2147484255" r:id="rId9"/>
    <p:sldLayoutId id="2147484256" r:id="rId10"/>
    <p:sldLayoutId id="2147484257" r:id="rId11"/>
    <p:sldLayoutId id="21474842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D52B-DEB7-964F-BC1E-ED27645D7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07" y="2119722"/>
            <a:ext cx="12008386" cy="2618555"/>
          </a:xfrm>
        </p:spPr>
        <p:txBody>
          <a:bodyPr anchor="ctr">
            <a:normAutofit/>
          </a:bodyPr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E3B1-6C6B-B24E-878D-7CDABDB4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1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Keep track of characteristics of two players, and a function for them to do battle!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battle(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hit_points_luke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mana_luke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attack_strength_luke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defense_strength_luke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hit_points_vader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mana_vader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attack_strength_vader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defense_strength_vader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  <a:p>
            <a:r>
              <a:rPr lang="en-US" dirty="0"/>
              <a:t>Wouldn’t this be simpler?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int battle(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and have all of </a:t>
            </a:r>
            <a:r>
              <a:rPr lang="en-US" dirty="0" err="1"/>
              <a:t>luke</a:t>
            </a:r>
            <a:r>
              <a:rPr lang="en-US" dirty="0"/>
              <a:t> and </a:t>
            </a:r>
            <a:r>
              <a:rPr lang="en-US" dirty="0" err="1"/>
              <a:t>vader’s</a:t>
            </a:r>
            <a:r>
              <a:rPr lang="en-US" dirty="0"/>
              <a:t> attributes stored in the </a:t>
            </a:r>
            <a:r>
              <a:rPr lang="en-US" dirty="0" err="1"/>
              <a:t>luke</a:t>
            </a:r>
            <a:r>
              <a:rPr lang="en-US" dirty="0"/>
              <a:t> and </a:t>
            </a:r>
            <a:r>
              <a:rPr lang="en-US" dirty="0" err="1"/>
              <a:t>vader</a:t>
            </a:r>
            <a:r>
              <a:rPr lang="en-US" dirty="0"/>
              <a:t> variables?</a:t>
            </a:r>
          </a:p>
          <a:p>
            <a:r>
              <a:rPr lang="en-US" dirty="0"/>
              <a:t>objects to the rescue!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8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“A programming style in which tasks are solved by collaborating objects.”</a:t>
            </a:r>
          </a:p>
          <a:p>
            <a:pPr marL="0" indent="0">
              <a:buNone/>
            </a:pPr>
            <a:r>
              <a:rPr lang="en-US" dirty="0"/>
              <a:t>… way to use the definition in the name! What is an object?</a:t>
            </a:r>
          </a:p>
          <a:p>
            <a:r>
              <a:rPr lang="en-US" dirty="0"/>
              <a:t>Objects have their own data associated with them, and their own functions. </a:t>
            </a:r>
          </a:p>
          <a:p>
            <a:endParaRPr lang="en-US" alt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00B0F0"/>
                </a:solidFill>
              </a:rPr>
              <a:t>No more global variables – </a:t>
            </a:r>
            <a:r>
              <a:rPr lang="en-US" altLang="en-US" i="1" dirty="0">
                <a:solidFill>
                  <a:srgbClr val="00B0F0"/>
                </a:solidFill>
              </a:rPr>
              <a:t>Hurray!</a:t>
            </a:r>
            <a:endParaRPr lang="en-US" dirty="0">
              <a:solidFill>
                <a:srgbClr val="00B0F0"/>
              </a:solidFill>
            </a:endParaRPr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5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(2D)</a:t>
            </a:r>
          </a:p>
          <a:p>
            <a:pPr lvl="1"/>
            <a:r>
              <a:rPr lang="en-US" dirty="0"/>
              <a:t>attributes: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Point (3D)</a:t>
            </a:r>
          </a:p>
          <a:p>
            <a:pPr lvl="1"/>
            <a:r>
              <a:rPr lang="en-US" dirty="0"/>
              <a:t>attributes: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to the rescue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data stored in an object are called: </a:t>
            </a:r>
          </a:p>
          <a:p>
            <a:pPr marL="0" indent="0">
              <a:buNone/>
            </a:pPr>
            <a:r>
              <a:rPr lang="en-US" altLang="en-US" i="1" dirty="0"/>
              <a:t>				data members (attributes/fields)</a:t>
            </a:r>
            <a:endParaRPr lang="en-US" altLang="en-US" sz="900" i="1" dirty="0"/>
          </a:p>
          <a:p>
            <a:r>
              <a:rPr lang="en-US" altLang="en-US" dirty="0"/>
              <a:t>The functions that work on data members are: </a:t>
            </a:r>
          </a:p>
          <a:p>
            <a:pPr marL="0" indent="0">
              <a:buNone/>
            </a:pPr>
            <a:r>
              <a:rPr lang="en-US" altLang="en-US" i="1" dirty="0"/>
              <a:t>				member functions</a:t>
            </a:r>
          </a:p>
          <a:p>
            <a:pPr marL="0" indent="0">
              <a:buNone/>
            </a:pPr>
            <a:endParaRPr lang="en-US" altLang="en-US" sz="4000" dirty="0"/>
          </a:p>
          <a:p>
            <a:pPr>
              <a:buNone/>
            </a:pPr>
            <a:r>
              <a:rPr lang="en-US" altLang="en-US" dirty="0"/>
              <a:t>(Instead of “variables” and “functions” – separately)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55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battle(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luke</a:t>
            </a:r>
            <a:r>
              <a:rPr lang="en-US" dirty="0"/>
              <a:t> could be an object</a:t>
            </a:r>
          </a:p>
          <a:p>
            <a:pPr lvl="1"/>
            <a:r>
              <a:rPr lang="en-US" b="1" dirty="0"/>
              <a:t>data/attributes: </a:t>
            </a:r>
            <a:r>
              <a:rPr lang="en-US" dirty="0" err="1"/>
              <a:t>hit_points</a:t>
            </a:r>
            <a:r>
              <a:rPr lang="en-US" dirty="0"/>
              <a:t>, mana, </a:t>
            </a:r>
            <a:r>
              <a:rPr lang="en-US" dirty="0" err="1"/>
              <a:t>attack_strength</a:t>
            </a:r>
            <a:r>
              <a:rPr lang="en-US" dirty="0"/>
              <a:t>, </a:t>
            </a:r>
            <a:r>
              <a:rPr lang="en-US" dirty="0" err="1"/>
              <a:t>defense_strength</a:t>
            </a:r>
            <a:r>
              <a:rPr lang="en-US" dirty="0"/>
              <a:t>….    (data members)</a:t>
            </a:r>
          </a:p>
          <a:p>
            <a:pPr lvl="1"/>
            <a:r>
              <a:rPr lang="en-US" b="1" dirty="0"/>
              <a:t>functions:</a:t>
            </a:r>
            <a:r>
              <a:rPr lang="en-US" dirty="0"/>
              <a:t> train(), rest(), </a:t>
            </a:r>
            <a:r>
              <a:rPr lang="en-US" dirty="0" err="1"/>
              <a:t>push_ups</a:t>
            </a:r>
            <a:r>
              <a:rPr lang="en-US" dirty="0"/>
              <a:t>() …					 (member functions)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5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battle(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luke</a:t>
            </a:r>
            <a:r>
              <a:rPr lang="en-US" dirty="0"/>
              <a:t> could be an object</a:t>
            </a:r>
          </a:p>
          <a:p>
            <a:pPr lvl="1"/>
            <a:r>
              <a:rPr lang="en-US" b="1" dirty="0"/>
              <a:t>data/attributes: </a:t>
            </a:r>
            <a:r>
              <a:rPr lang="en-US" dirty="0" err="1"/>
              <a:t>hit_points</a:t>
            </a:r>
            <a:r>
              <a:rPr lang="en-US" dirty="0"/>
              <a:t>, mana, </a:t>
            </a:r>
            <a:r>
              <a:rPr lang="en-US" dirty="0" err="1"/>
              <a:t>attack_strength</a:t>
            </a:r>
            <a:r>
              <a:rPr lang="en-US" dirty="0"/>
              <a:t>, </a:t>
            </a:r>
            <a:r>
              <a:rPr lang="en-US" dirty="0" err="1"/>
              <a:t>defense_strength</a:t>
            </a:r>
            <a:r>
              <a:rPr lang="en-US" dirty="0"/>
              <a:t>….    (data members)</a:t>
            </a:r>
          </a:p>
          <a:p>
            <a:pPr lvl="1"/>
            <a:r>
              <a:rPr lang="en-US" b="1" dirty="0"/>
              <a:t>functions:</a:t>
            </a:r>
            <a:r>
              <a:rPr lang="en-US" dirty="0"/>
              <a:t> train(), rest(), </a:t>
            </a:r>
            <a:r>
              <a:rPr lang="en-US" dirty="0" err="1"/>
              <a:t>push_ups</a:t>
            </a:r>
            <a:r>
              <a:rPr lang="en-US" dirty="0"/>
              <a:t>() …					 (member functions)</a:t>
            </a:r>
          </a:p>
          <a:p>
            <a:r>
              <a:rPr lang="en-US" dirty="0"/>
              <a:t>and </a:t>
            </a:r>
            <a:r>
              <a:rPr lang="en-US" dirty="0" err="1"/>
              <a:t>vader</a:t>
            </a:r>
            <a:r>
              <a:rPr lang="en-US" dirty="0"/>
              <a:t> could be another object (with its own data and functions)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7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</a:t>
            </a:r>
            <a:r>
              <a:rPr lang="en-US" dirty="0" err="1"/>
              <a:t>luke</a:t>
            </a:r>
            <a:r>
              <a:rPr lang="en-US" dirty="0"/>
              <a:t> and </a:t>
            </a:r>
            <a:r>
              <a:rPr lang="en-US" dirty="0" err="1"/>
              <a:t>vader</a:t>
            </a:r>
            <a:r>
              <a:rPr lang="en-US" dirty="0"/>
              <a:t> have the same kinds of data and functions associated with them!</a:t>
            </a:r>
          </a:p>
          <a:p>
            <a:r>
              <a:rPr lang="en-US" dirty="0"/>
              <a:t>wouldn’t it be nice if there was a type of variable with all that info built into it?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</a:t>
            </a:r>
            <a:r>
              <a:rPr lang="en-US" dirty="0" err="1"/>
              <a:t>luke</a:t>
            </a:r>
            <a:r>
              <a:rPr lang="en-US" dirty="0"/>
              <a:t> and </a:t>
            </a:r>
            <a:r>
              <a:rPr lang="en-US" dirty="0" err="1"/>
              <a:t>vader</a:t>
            </a:r>
            <a:r>
              <a:rPr lang="en-US" dirty="0"/>
              <a:t> have the same kinds of data and functions associated with them!</a:t>
            </a:r>
          </a:p>
          <a:p>
            <a:r>
              <a:rPr lang="en-US" dirty="0"/>
              <a:t>wouldn’t it be nice if there was a type of variable with all that info built into it?</a:t>
            </a:r>
          </a:p>
          <a:p>
            <a:r>
              <a:rPr lang="en-US" dirty="0"/>
              <a:t>there is! We call it a class. And we call the variables of that class an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55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object </a:t>
            </a:r>
          </a:p>
          <a:p>
            <a:pPr lvl="1"/>
            <a:r>
              <a:rPr lang="en-US" dirty="0"/>
              <a:t>Data Members: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9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object </a:t>
            </a:r>
          </a:p>
          <a:p>
            <a:pPr lvl="1"/>
            <a:r>
              <a:rPr lang="en-US" dirty="0"/>
              <a:t>Data Members:</a:t>
            </a:r>
          </a:p>
          <a:p>
            <a:pPr lvl="2"/>
            <a:r>
              <a:rPr lang="en-US" dirty="0"/>
              <a:t>color</a:t>
            </a:r>
          </a:p>
          <a:p>
            <a:pPr lvl="2"/>
            <a:r>
              <a:rPr lang="en-US" dirty="0"/>
              <a:t>make</a:t>
            </a:r>
          </a:p>
          <a:p>
            <a:pPr lvl="2"/>
            <a:r>
              <a:rPr lang="en-US" dirty="0" err="1"/>
              <a:t>num_doors</a:t>
            </a:r>
            <a:endParaRPr lang="en-US" dirty="0"/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year</a:t>
            </a:r>
          </a:p>
          <a:p>
            <a:pPr lvl="2"/>
            <a:r>
              <a:rPr lang="en-US" dirty="0"/>
              <a:t>electric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62556-4284-5B4F-95FD-AC20E5935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423B-EC0D-474E-9832-63020F5F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b="1" dirty="0"/>
              <a:t>HW 6</a:t>
            </a:r>
          </a:p>
          <a:p>
            <a:pPr lvl="1">
              <a:buFont typeface="Arial"/>
              <a:buChar char="•"/>
            </a:pPr>
            <a:r>
              <a:rPr lang="en-US" dirty="0"/>
              <a:t>Write solutions in </a:t>
            </a:r>
            <a:r>
              <a:rPr lang="en-US" dirty="0" err="1"/>
              <a:t>VSCode</a:t>
            </a:r>
            <a:r>
              <a:rPr lang="en-US" dirty="0"/>
              <a:t> and paste in </a:t>
            </a:r>
            <a:r>
              <a:rPr lang="en-US" b="1" dirty="0" err="1"/>
              <a:t>CodeRunner</a:t>
            </a:r>
            <a:r>
              <a:rPr lang="en-US" dirty="0"/>
              <a:t>.</a:t>
            </a:r>
          </a:p>
          <a:p>
            <a:pPr lvl="1">
              <a:buFont typeface="Arial"/>
              <a:buChar char="•"/>
            </a:pPr>
            <a:r>
              <a:rPr lang="en-US" dirty="0"/>
              <a:t>Extra-credit – start early bonus only</a:t>
            </a:r>
          </a:p>
          <a:p>
            <a:pPr lvl="1">
              <a:buFont typeface="Arial"/>
              <a:buChar char="•"/>
            </a:pPr>
            <a:r>
              <a:rPr lang="en-US" dirty="0"/>
              <a:t>Zip your .</a:t>
            </a:r>
            <a:r>
              <a:rPr lang="en-US" dirty="0" err="1"/>
              <a:t>cpp</a:t>
            </a:r>
            <a:r>
              <a:rPr lang="en-US" dirty="0"/>
              <a:t> files and submit on canvas. Check the due date! </a:t>
            </a:r>
            <a:r>
              <a:rPr lang="en-US" b="1" dirty="0"/>
              <a:t>No late submissions!!</a:t>
            </a:r>
          </a:p>
          <a:p>
            <a:pPr>
              <a:buFont typeface="Arial"/>
              <a:buChar char="•"/>
            </a:pPr>
            <a:r>
              <a:rPr lang="en-US" b="1" dirty="0"/>
              <a:t>Quiz 6. </a:t>
            </a:r>
            <a:r>
              <a:rPr lang="en-US" dirty="0"/>
              <a:t>Check the due date! </a:t>
            </a:r>
            <a:r>
              <a:rPr lang="en-US" b="1" dirty="0"/>
              <a:t>No late submissions!!</a:t>
            </a:r>
          </a:p>
          <a:p>
            <a:pPr>
              <a:buFont typeface="Arial"/>
              <a:buChar char="•"/>
            </a:pPr>
            <a:r>
              <a:rPr lang="en-US" b="1" dirty="0"/>
              <a:t>3-2-1</a:t>
            </a:r>
          </a:p>
          <a:p>
            <a:pPr>
              <a:buFont typeface="Arial"/>
              <a:buChar char="•"/>
            </a:pPr>
            <a:r>
              <a:rPr lang="en-US" b="1" dirty="0"/>
              <a:t>Practicum next Monday! See Canvas for more info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DAEC-B304-4841-B512-E0C91FA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06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class describes a set of objects with the same behavior</a:t>
            </a:r>
          </a:p>
          <a:p>
            <a:r>
              <a:rPr lang="en-US" dirty="0"/>
              <a:t>Variables of a class are called objects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Every class has:</a:t>
            </a:r>
          </a:p>
          <a:p>
            <a:pPr lvl="1"/>
            <a:r>
              <a:rPr lang="en-US" dirty="0"/>
              <a:t>Data members</a:t>
            </a:r>
          </a:p>
          <a:p>
            <a:pPr lvl="1"/>
            <a:r>
              <a:rPr lang="en-US" dirty="0"/>
              <a:t>Member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20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[define a class of objects called jedi]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jedi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luke.train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/>
              <a:t>// </a:t>
            </a:r>
            <a:r>
              <a:rPr lang="en-US" dirty="0" err="1"/>
              <a:t>luke</a:t>
            </a:r>
            <a:r>
              <a:rPr lang="en-US" dirty="0"/>
              <a:t> trains by running through the</a:t>
            </a:r>
          </a:p>
          <a:p>
            <a:pPr marL="0" indent="0">
              <a:buNone/>
            </a:pPr>
            <a:r>
              <a:rPr lang="en-US" dirty="0"/>
              <a:t>			swamp with a </a:t>
            </a:r>
            <a:r>
              <a:rPr lang="en-US" dirty="0" err="1"/>
              <a:t>muppet</a:t>
            </a:r>
            <a:r>
              <a:rPr lang="en-US" dirty="0"/>
              <a:t> on his back; increases his	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attack_strength</a:t>
            </a:r>
            <a:r>
              <a:rPr lang="en-US" dirty="0"/>
              <a:t> and </a:t>
            </a:r>
            <a:r>
              <a:rPr lang="en-US" dirty="0" err="1"/>
              <a:t>defense_strength</a:t>
            </a:r>
            <a:endParaRPr lang="en-US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luke.rest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/>
              <a:t>// </a:t>
            </a:r>
            <a:r>
              <a:rPr lang="en-US" dirty="0" err="1"/>
              <a:t>luke</a:t>
            </a:r>
            <a:r>
              <a:rPr lang="en-US" dirty="0"/>
              <a:t> rests and increases his </a:t>
            </a:r>
            <a:r>
              <a:rPr lang="en-US" dirty="0" err="1"/>
              <a:t>hit_points</a:t>
            </a:r>
            <a:r>
              <a:rPr lang="en-US" dirty="0"/>
              <a:t> and mana</a:t>
            </a:r>
          </a:p>
          <a:p>
            <a:r>
              <a:rPr lang="en-US" dirty="0"/>
              <a:t>functions: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train(), rest(),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push_ups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()..</a:t>
            </a:r>
          </a:p>
          <a:p>
            <a:pPr lvl="1"/>
            <a:r>
              <a:rPr lang="en-US" dirty="0"/>
              <a:t> are part of the class’s public interface,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to the rescue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 descr="ch09_objs-not-globls">
            <a:extLst>
              <a:ext uri="{FF2B5EF4-FFF2-40B4-BE49-F238E27FC236}">
                <a16:creationId xmlns:a16="http://schemas.microsoft.com/office/drawing/2014/main" id="{BC706DB8-E5B6-C445-9AB4-5363012C30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lum bright="-10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37" y="1787362"/>
            <a:ext cx="5699088" cy="4445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693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class describes a set of objects with the same behavior.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define a class, we must specify the behavior</a:t>
            </a:r>
          </a:p>
          <a:p>
            <a:r>
              <a:rPr lang="en-US" dirty="0"/>
              <a:t>… defining the member functions (and what they do)</a:t>
            </a:r>
          </a:p>
          <a:p>
            <a:r>
              <a:rPr lang="en-US" dirty="0"/>
              <a:t>… and defining the data members (types of variable, size,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class: cash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observation we would need member functions to…</a:t>
            </a:r>
          </a:p>
          <a:p>
            <a:r>
              <a:rPr lang="en-US" dirty="0"/>
              <a:t>Clear the cash register</a:t>
            </a:r>
          </a:p>
          <a:p>
            <a:r>
              <a:rPr lang="en-US" dirty="0"/>
              <a:t>Start a new sale</a:t>
            </a:r>
          </a:p>
          <a:p>
            <a:r>
              <a:rPr lang="en-US" dirty="0"/>
              <a:t>Add the price of an item to a running total</a:t>
            </a:r>
          </a:p>
          <a:p>
            <a:r>
              <a:rPr lang="en-US" dirty="0"/>
              <a:t>Get the total amount owed</a:t>
            </a:r>
          </a:p>
          <a:p>
            <a:r>
              <a:rPr lang="en-US" dirty="0"/>
              <a:t>Count the number of items purchased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Real-Working Cash Register at Lakeshore Learning">
            <a:extLst>
              <a:ext uri="{FF2B5EF4-FFF2-40B4-BE49-F238E27FC236}">
                <a16:creationId xmlns:a16="http://schemas.microsoft.com/office/drawing/2014/main" id="{86590DEE-3BC4-704D-8F3E-954FDB7CE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805" y="0"/>
            <a:ext cx="3393195" cy="254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24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 functions will be our public interface</a:t>
            </a:r>
          </a:p>
          <a:p>
            <a:pPr lvl="1"/>
            <a:r>
              <a:rPr lang="en-US" dirty="0"/>
              <a:t>specify through a function declaration (prototype) in our class definition</a:t>
            </a:r>
          </a:p>
          <a:p>
            <a:endParaRPr lang="en-US" dirty="0"/>
          </a:p>
          <a:p>
            <a:r>
              <a:rPr lang="en-US" dirty="0"/>
              <a:t>But we also need data members too! They will be private, only for the member functions</a:t>
            </a:r>
          </a:p>
          <a:p>
            <a:pPr lvl="1"/>
            <a:r>
              <a:rPr lang="en-US" dirty="0"/>
              <a:t>running total, number of items, … 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8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dirty="0"/>
              <a:t>public: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accessible outside the class definition</a:t>
            </a:r>
          </a:p>
          <a:p>
            <a:pPr lvl="1">
              <a:spcBef>
                <a:spcPct val="20000"/>
              </a:spcBef>
            </a:pPr>
            <a:r>
              <a:rPr lang="en-US" dirty="0"/>
              <a:t>member functions</a:t>
            </a:r>
          </a:p>
          <a:p>
            <a:pPr>
              <a:spcBef>
                <a:spcPct val="20000"/>
              </a:spcBef>
            </a:pPr>
            <a:endParaRPr lang="en-US" altLang="en-US" dirty="0">
              <a:latin typeface="Cambria" panose="02040503050406030204" pitchFamily="18" charset="0"/>
            </a:endParaRPr>
          </a:p>
          <a:p>
            <a:r>
              <a:rPr lang="en-US" dirty="0"/>
              <a:t>private:</a:t>
            </a:r>
          </a:p>
          <a:p>
            <a:pPr lvl="1"/>
            <a:r>
              <a:rPr lang="en-US" dirty="0"/>
              <a:t>not accessible outside the class definition</a:t>
            </a:r>
          </a:p>
          <a:p>
            <a:pPr lvl="1"/>
            <a:r>
              <a:rPr lang="en-US" dirty="0"/>
              <a:t>data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1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data members are said to be encapsulated because: </a:t>
            </a:r>
          </a:p>
          <a:p>
            <a:r>
              <a:rPr lang="en-US" dirty="0"/>
              <a:t>they are hidden from other parts of the program</a:t>
            </a:r>
          </a:p>
          <a:p>
            <a:r>
              <a:rPr lang="en-US" dirty="0"/>
              <a:t>accessible only through the class’s member functions.</a:t>
            </a:r>
          </a:p>
          <a:p>
            <a:pPr lvl="1"/>
            <a:r>
              <a:rPr lang="en-US" dirty="0"/>
              <a:t>hides all the nitty-gritty details so people using the class don’t have to worry about it</a:t>
            </a:r>
          </a:p>
          <a:p>
            <a:pPr lvl="1"/>
            <a:r>
              <a:rPr lang="en-US" dirty="0"/>
              <a:t>makes using and modify our classes more manageable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460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dirty="0"/>
              <a:t>Now when we want to change the way that an object is implemented, only a small number of functions need to be changed, and they are the ones in the object.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dirty="0"/>
              <a:t>Because most real-world programs need to be updated often during their lifetime, this is an important advantage of object-oriented programming.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Program evolution becomes much more manageable.</a:t>
            </a:r>
          </a:p>
          <a:p>
            <a:pPr algn="ctr">
              <a:spcBef>
                <a:spcPct val="20000"/>
              </a:spcBef>
            </a:pPr>
            <a:endParaRPr lang="en-US" alt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90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interface for a car is similar -- you can successfully (usually…) interact and use a car object without necessarily knowing all the details about how each thing on the dashboard works.</a:t>
            </a:r>
          </a:p>
          <a:p>
            <a:r>
              <a:rPr lang="en-US" dirty="0"/>
              <a:t>… because they have a nice interface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 descr="Why does the steering wheel lock on my Toyota car/truck?">
            <a:extLst>
              <a:ext uri="{FF2B5EF4-FFF2-40B4-BE49-F238E27FC236}">
                <a16:creationId xmlns:a16="http://schemas.microsoft.com/office/drawing/2014/main" id="{26EDEEB5-2525-3C49-A881-4D634ED54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18"/>
          <a:stretch/>
        </p:blipFill>
        <p:spPr bwMode="auto">
          <a:xfrm>
            <a:off x="5108107" y="3638119"/>
            <a:ext cx="5257800" cy="310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37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0573-7D57-214C-B5C7-12DDFDA3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H6_zip 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9AA2-FB0D-E64F-8FE3-DA317D44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read carefully the homework write-up and all the associated files.</a:t>
            </a:r>
          </a:p>
          <a:p>
            <a:r>
              <a:rPr lang="en-US" dirty="0"/>
              <a:t>You need to have a working .</a:t>
            </a:r>
            <a:r>
              <a:rPr lang="en-US" dirty="0" err="1"/>
              <a:t>cpp</a:t>
            </a:r>
            <a:r>
              <a:rPr lang="en-US" dirty="0"/>
              <a:t> file for each function</a:t>
            </a:r>
          </a:p>
          <a:p>
            <a:r>
              <a:rPr lang="en-US" dirty="0"/>
              <a:t>In the main() function, you need to call the function, in order to test it.</a:t>
            </a:r>
          </a:p>
          <a:p>
            <a:pPr lvl="1"/>
            <a:r>
              <a:rPr lang="en-US" dirty="0"/>
              <a:t>There is a sample submission file on Canvas</a:t>
            </a:r>
          </a:p>
          <a:p>
            <a:r>
              <a:rPr lang="en-US" dirty="0"/>
              <a:t>If your .</a:t>
            </a:r>
            <a:r>
              <a:rPr lang="en-US" dirty="0" err="1"/>
              <a:t>cpp</a:t>
            </a:r>
            <a:r>
              <a:rPr lang="en-US" dirty="0"/>
              <a:t> file does not compile you can’t get points for that file.</a:t>
            </a:r>
          </a:p>
          <a:p>
            <a:r>
              <a:rPr lang="en-US" dirty="0"/>
              <a:t>If you develop your solution on </a:t>
            </a:r>
            <a:r>
              <a:rPr lang="en-US" dirty="0" err="1"/>
              <a:t>CodeRunner</a:t>
            </a:r>
            <a:r>
              <a:rPr lang="en-US" dirty="0"/>
              <a:t>, you won’t have the main() and the tests.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CDA8F-3048-CF46-9F2B-BEF7B5C7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used the string class, but we didn’t have to deal with how </a:t>
            </a:r>
            <a:r>
              <a:rPr lang="en-US" dirty="0" err="1"/>
              <a:t>str.substr</a:t>
            </a:r>
            <a:r>
              <a:rPr lang="en-US" dirty="0"/>
              <a:t>(6) works, or what str[6] is actually doing.</a:t>
            </a:r>
          </a:p>
          <a:p>
            <a:r>
              <a:rPr lang="en-US" dirty="0"/>
              <a:t>We had access to the </a:t>
            </a:r>
            <a:r>
              <a:rPr lang="en-US" b="1" dirty="0"/>
              <a:t>public interface </a:t>
            </a:r>
            <a:r>
              <a:rPr lang="en-US" dirty="0"/>
              <a:t>to the string class, and just got to use that</a:t>
            </a:r>
          </a:p>
          <a:p>
            <a:r>
              <a:rPr lang="en-US" dirty="0"/>
              <a:t>Protects the class from us accidentally messing it up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99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class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public interface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data members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24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class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public interface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data members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06DE0-35C3-024E-8A8A-A3B3C8B170CC}"/>
              </a:ext>
            </a:extLst>
          </p:cNvPr>
          <p:cNvSpPr txBox="1"/>
          <p:nvPr/>
        </p:nvSpPr>
        <p:spPr>
          <a:xfrm>
            <a:off x="5607586" y="1690688"/>
            <a:ext cx="5023691" cy="4359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Use CamelCase for the names of classes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93EBBD-41F1-1E41-805F-48E57D0FC385}"/>
              </a:ext>
            </a:extLst>
          </p:cNvPr>
          <p:cNvCxnSpPr>
            <a:cxnSpLocks/>
          </p:cNvCxnSpPr>
          <p:nvPr/>
        </p:nvCxnSpPr>
        <p:spPr>
          <a:xfrm flipV="1">
            <a:off x="4572000" y="1908662"/>
            <a:ext cx="1035586" cy="21797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769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class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public interface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data members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06DE0-35C3-024E-8A8A-A3B3C8B170CC}"/>
              </a:ext>
            </a:extLst>
          </p:cNvPr>
          <p:cNvSpPr txBox="1"/>
          <p:nvPr/>
        </p:nvSpPr>
        <p:spPr>
          <a:xfrm>
            <a:off x="5607586" y="1690688"/>
            <a:ext cx="5023691" cy="4359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Use CamelCase for the names of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CB4E8-12EC-5640-8F81-62E39574ABE9}"/>
              </a:ext>
            </a:extLst>
          </p:cNvPr>
          <p:cNvSpPr txBox="1"/>
          <p:nvPr/>
        </p:nvSpPr>
        <p:spPr>
          <a:xfrm>
            <a:off x="6916755" y="2687399"/>
            <a:ext cx="4316777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Any part of our program should be able to call the member functions.</a:t>
            </a:r>
          </a:p>
          <a:p>
            <a:r>
              <a:rPr lang="en-US" sz="2200" dirty="0"/>
              <a:t>→ they go in the public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93EBBD-41F1-1E41-805F-48E57D0FC385}"/>
              </a:ext>
            </a:extLst>
          </p:cNvPr>
          <p:cNvCxnSpPr>
            <a:cxnSpLocks/>
          </p:cNvCxnSpPr>
          <p:nvPr/>
        </p:nvCxnSpPr>
        <p:spPr>
          <a:xfrm flipV="1">
            <a:off x="4572000" y="1908662"/>
            <a:ext cx="1035586" cy="21797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13CE9A-6AB1-C847-98C0-19A45C519060}"/>
              </a:ext>
            </a:extLst>
          </p:cNvPr>
          <p:cNvCxnSpPr>
            <a:cxnSpLocks/>
          </p:cNvCxnSpPr>
          <p:nvPr/>
        </p:nvCxnSpPr>
        <p:spPr>
          <a:xfrm>
            <a:off x="2875402" y="3104921"/>
            <a:ext cx="404135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0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class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NameOfClass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public interface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// the data members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06DE0-35C3-024E-8A8A-A3B3C8B170CC}"/>
              </a:ext>
            </a:extLst>
          </p:cNvPr>
          <p:cNvSpPr txBox="1"/>
          <p:nvPr/>
        </p:nvSpPr>
        <p:spPr>
          <a:xfrm>
            <a:off x="5607586" y="1690688"/>
            <a:ext cx="5023691" cy="4359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Use CamelCase for the names of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CB4E8-12EC-5640-8F81-62E39574ABE9}"/>
              </a:ext>
            </a:extLst>
          </p:cNvPr>
          <p:cNvSpPr txBox="1"/>
          <p:nvPr/>
        </p:nvSpPr>
        <p:spPr>
          <a:xfrm>
            <a:off x="6916755" y="2687399"/>
            <a:ext cx="4316777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Any part of our program should be able to call the member functions.</a:t>
            </a:r>
          </a:p>
          <a:p>
            <a:r>
              <a:rPr lang="en-US" sz="2200" dirty="0"/>
              <a:t>→ they go in the public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E9EB8-4B89-0247-80E1-D7BFBD159CE8}"/>
              </a:ext>
            </a:extLst>
          </p:cNvPr>
          <p:cNvSpPr txBox="1"/>
          <p:nvPr/>
        </p:nvSpPr>
        <p:spPr>
          <a:xfrm>
            <a:off x="6089571" y="4467019"/>
            <a:ext cx="5971143" cy="17851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200" dirty="0"/>
              <a:t>Data members are defined in the </a:t>
            </a:r>
            <a:r>
              <a:rPr lang="en-US" altLang="en-US" sz="2200" i="1" dirty="0"/>
              <a:t>private section</a:t>
            </a:r>
            <a:r>
              <a:rPr lang="en-US" altLang="en-US" sz="2200" dirty="0"/>
              <a:t> of the class. </a:t>
            </a:r>
            <a:r>
              <a:rPr lang="en-US" sz="2200" dirty="0"/>
              <a:t>Only member functions (within our class) can access the data members. They’re hidden from</a:t>
            </a:r>
          </a:p>
          <a:p>
            <a:r>
              <a:rPr lang="en-US" sz="2200" dirty="0"/>
              <a:t>the rest of the program </a:t>
            </a:r>
          </a:p>
          <a:p>
            <a:r>
              <a:rPr lang="en-US" sz="2200" dirty="0"/>
              <a:t>→ they go in the private section of the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93EBBD-41F1-1E41-805F-48E57D0FC385}"/>
              </a:ext>
            </a:extLst>
          </p:cNvPr>
          <p:cNvCxnSpPr>
            <a:cxnSpLocks/>
          </p:cNvCxnSpPr>
          <p:nvPr/>
        </p:nvCxnSpPr>
        <p:spPr>
          <a:xfrm flipV="1">
            <a:off x="4572000" y="1908662"/>
            <a:ext cx="1035586" cy="21797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13CE9A-6AB1-C847-98C0-19A45C519060}"/>
              </a:ext>
            </a:extLst>
          </p:cNvPr>
          <p:cNvCxnSpPr>
            <a:cxnSpLocks/>
          </p:cNvCxnSpPr>
          <p:nvPr/>
        </p:nvCxnSpPr>
        <p:spPr>
          <a:xfrm>
            <a:off x="2875402" y="3104921"/>
            <a:ext cx="404135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406B73-2109-A24D-80D8-CA6641852015}"/>
              </a:ext>
            </a:extLst>
          </p:cNvPr>
          <p:cNvCxnSpPr>
            <a:cxnSpLocks/>
          </p:cNvCxnSpPr>
          <p:nvPr/>
        </p:nvCxnSpPr>
        <p:spPr>
          <a:xfrm>
            <a:off x="3069116" y="4667480"/>
            <a:ext cx="302045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826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99BA-E238-1C48-BA97-7D4EA751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Error: Missing Semicolon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1C9F-5104-1A42-BB36-5DC8864E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[public interface goes here]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[data members go here]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Many compilers report that error here in main!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E21E-4439-B94E-9E06-9340CC27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35</a:t>
            </a:fld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76118916-77EB-D94D-A4BC-18510A9944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9681" y="3870340"/>
            <a:ext cx="6828889" cy="430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r>
              <a:rPr lang="en-US" dirty="0"/>
              <a:t>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22F0B-275F-EB47-8312-65D6B6E46DD0}"/>
              </a:ext>
            </a:extLst>
          </p:cNvPr>
          <p:cNvSpPr txBox="1"/>
          <p:nvPr/>
        </p:nvSpPr>
        <p:spPr>
          <a:xfrm>
            <a:off x="7938571" y="3668616"/>
            <a:ext cx="3415229" cy="43088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Don’t forget the semicolon!</a:t>
            </a:r>
          </a:p>
        </p:txBody>
      </p:sp>
    </p:spTree>
    <p:extLst>
      <p:ext uri="{BB962C8B-B14F-4D97-AF65-F5344CB8AC3E}">
        <p14:creationId xmlns:p14="http://schemas.microsoft.com/office/powerpoint/2010/main" val="2181726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</p:spTree>
    <p:extLst>
      <p:ext uri="{BB962C8B-B14F-4D97-AF65-F5344CB8AC3E}">
        <p14:creationId xmlns:p14="http://schemas.microsoft.com/office/powerpoint/2010/main" val="3090167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F7FC-FC4D-7E47-9180-DD4F4B984F4E}"/>
              </a:ext>
            </a:extLst>
          </p:cNvPr>
          <p:cNvSpPr txBox="1"/>
          <p:nvPr/>
        </p:nvSpPr>
        <p:spPr>
          <a:xfrm>
            <a:off x="7732003" y="3205108"/>
            <a:ext cx="4316777" cy="7694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These are function prototypes.</a:t>
            </a:r>
          </a:p>
          <a:p>
            <a:r>
              <a:rPr lang="en-US" sz="2200" dirty="0"/>
              <a:t>We’ll define them later.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85BDC-B23C-654D-B10A-868D0AD8BA94}"/>
              </a:ext>
            </a:extLst>
          </p:cNvPr>
          <p:cNvCxnSpPr>
            <a:cxnSpLocks/>
          </p:cNvCxnSpPr>
          <p:nvPr/>
        </p:nvCxnSpPr>
        <p:spPr>
          <a:xfrm>
            <a:off x="6687239" y="3622630"/>
            <a:ext cx="104476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DD05FD-E7CE-1F4E-BFD1-CB077DBA6DB7}"/>
              </a:ext>
            </a:extLst>
          </p:cNvPr>
          <p:cNvSpPr txBox="1"/>
          <p:nvPr/>
        </p:nvSpPr>
        <p:spPr>
          <a:xfrm>
            <a:off x="1219199" y="2989664"/>
            <a:ext cx="5468040" cy="176962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71998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38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are the data members?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94C2E-2B6B-B24C-BE8E-73D98DF756FD}"/>
              </a:ext>
            </a:extLst>
          </p:cNvPr>
          <p:cNvSpPr txBox="1"/>
          <p:nvPr/>
        </p:nvSpPr>
        <p:spPr>
          <a:xfrm>
            <a:off x="6804752" y="4730274"/>
            <a:ext cx="4388385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Always </a:t>
            </a:r>
            <a:r>
              <a:rPr lang="en-US" sz="2200" b="1" dirty="0"/>
              <a:t>think carefully </a:t>
            </a:r>
            <a:r>
              <a:rPr lang="en-US" sz="2200" dirty="0"/>
              <a:t>about what the values we might need to access from our class could be!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5138C-023F-8246-8550-59BF215610A8}"/>
              </a:ext>
            </a:extLst>
          </p:cNvPr>
          <p:cNvSpPr txBox="1"/>
          <p:nvPr/>
        </p:nvSpPr>
        <p:spPr>
          <a:xfrm>
            <a:off x="1285760" y="4830096"/>
            <a:ext cx="3826067" cy="84359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2972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Mutators  /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Accessors / getters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3EED-55CB-054F-A7D5-DD028892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Practicum 2 – 100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6E05-09EF-D043-8325-69BDB1824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Coming up next week: October 17</a:t>
            </a:r>
            <a:r>
              <a:rPr lang="en-US" baseline="30000" dirty="0"/>
              <a:t>th</a:t>
            </a:r>
            <a:r>
              <a:rPr lang="en-US" dirty="0"/>
              <a:t> in class</a:t>
            </a:r>
          </a:p>
          <a:p>
            <a:r>
              <a:rPr lang="en-US" dirty="0"/>
              <a:t>Covers material from weeks 1 - 6</a:t>
            </a:r>
          </a:p>
          <a:p>
            <a:pPr marL="457200" lvl="1" indent="0">
              <a:buNone/>
            </a:pPr>
            <a:r>
              <a:rPr lang="en-US" dirty="0"/>
              <a:t>New material: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Arrays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9082E-C2D1-6645-BFA1-D9492028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6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Mutators /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Mutators are member functions that modify the data members</a:t>
            </a:r>
          </a:p>
          <a:p>
            <a:r>
              <a:rPr lang="en-US" dirty="0"/>
              <a:t>Increment the item count</a:t>
            </a:r>
          </a:p>
          <a:p>
            <a:r>
              <a:rPr lang="en-US" dirty="0"/>
              <a:t>Add price to the total bill</a:t>
            </a:r>
          </a:p>
          <a:p>
            <a:r>
              <a:rPr lang="en-US" dirty="0"/>
              <a:t>Clear all data members (reset total bill and item count to 0)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33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/ Getters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Accessors are member functions that query a data member(s) of the object, and returns the value(s) to the user</a:t>
            </a:r>
          </a:p>
          <a:p>
            <a:r>
              <a:rPr lang="en-US" dirty="0"/>
              <a:t>Get the total bill</a:t>
            </a:r>
          </a:p>
          <a:p>
            <a:r>
              <a:rPr lang="en-US" dirty="0"/>
              <a:t>Get the item count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F7FC-FC4D-7E47-9180-DD4F4B984F4E}"/>
              </a:ext>
            </a:extLst>
          </p:cNvPr>
          <p:cNvSpPr txBox="1"/>
          <p:nvPr/>
        </p:nvSpPr>
        <p:spPr>
          <a:xfrm>
            <a:off x="5176090" y="5712659"/>
            <a:ext cx="466197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Question: </a:t>
            </a:r>
            <a:r>
              <a:rPr lang="en-US" sz="2200" dirty="0"/>
              <a:t>Which member functions are getters (accessors) and which are setters (mutators)?</a:t>
            </a:r>
          </a:p>
        </p:txBody>
      </p:sp>
    </p:spTree>
    <p:extLst>
      <p:ext uri="{BB962C8B-B14F-4D97-AF65-F5344CB8AC3E}">
        <p14:creationId xmlns:p14="http://schemas.microsoft.com/office/powerpoint/2010/main" val="1546999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F7FC-FC4D-7E47-9180-DD4F4B984F4E}"/>
              </a:ext>
            </a:extLst>
          </p:cNvPr>
          <p:cNvSpPr txBox="1"/>
          <p:nvPr/>
        </p:nvSpPr>
        <p:spPr>
          <a:xfrm>
            <a:off x="5176090" y="5712659"/>
            <a:ext cx="466197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Question: </a:t>
            </a:r>
            <a:r>
              <a:rPr lang="en-US" sz="2200" dirty="0"/>
              <a:t>Which member functions are getters (accessors) and which are setters (mutators)?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7000D-7899-874E-BE81-FFA3299F9FC4}"/>
              </a:ext>
            </a:extLst>
          </p:cNvPr>
          <p:cNvSpPr txBox="1"/>
          <p:nvPr/>
        </p:nvSpPr>
        <p:spPr>
          <a:xfrm>
            <a:off x="6267676" y="2170286"/>
            <a:ext cx="3036986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setters because they change the value of data members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DCC3B-6226-A244-A1DD-7459D4FB54F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99972" y="2724284"/>
            <a:ext cx="2367704" cy="55399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969B62-047F-EE44-A269-8C89F18966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59148" y="2724284"/>
            <a:ext cx="1708528" cy="72950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9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Designing a class: cash register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3F7FC-FC4D-7E47-9180-DD4F4B984F4E}"/>
              </a:ext>
            </a:extLst>
          </p:cNvPr>
          <p:cNvSpPr txBox="1"/>
          <p:nvPr/>
        </p:nvSpPr>
        <p:spPr>
          <a:xfrm>
            <a:off x="5176090" y="5712659"/>
            <a:ext cx="4661973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dirty="0"/>
              <a:t>Question: </a:t>
            </a:r>
            <a:r>
              <a:rPr lang="en-US" sz="2200" dirty="0"/>
              <a:t>Which member functions are getters (accessors) and which are setters (mutators)?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7000D-7899-874E-BE81-FFA3299F9FC4}"/>
              </a:ext>
            </a:extLst>
          </p:cNvPr>
          <p:cNvSpPr txBox="1"/>
          <p:nvPr/>
        </p:nvSpPr>
        <p:spPr>
          <a:xfrm>
            <a:off x="6267676" y="2170286"/>
            <a:ext cx="3036986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setters because they change the value of data members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94C2E-2B6B-B24C-BE8E-73D98DF756FD}"/>
              </a:ext>
            </a:extLst>
          </p:cNvPr>
          <p:cNvSpPr txBox="1"/>
          <p:nvPr/>
        </p:nvSpPr>
        <p:spPr>
          <a:xfrm>
            <a:off x="8115760" y="3794509"/>
            <a:ext cx="3121446" cy="11079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getters because they simply report the values of data members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DCC3B-6226-A244-A1DD-7459D4FB54F2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899972" y="2724284"/>
            <a:ext cx="2367704" cy="55399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969B62-047F-EE44-A269-8C89F18966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59148" y="2724284"/>
            <a:ext cx="1708528" cy="72950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9F8A7C-0863-D844-B975-05F7B851E8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096000" y="4088436"/>
            <a:ext cx="2019760" cy="26007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DFC892-7AB4-F144-91AC-4A171B312E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552501" y="4348507"/>
            <a:ext cx="2563259" cy="20097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89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const?</a:t>
            </a:r>
          </a:p>
        </p:txBody>
      </p:sp>
    </p:spTree>
    <p:extLst>
      <p:ext uri="{BB962C8B-B14F-4D97-AF65-F5344CB8AC3E}">
        <p14:creationId xmlns:p14="http://schemas.microsoft.com/office/powerpoint/2010/main" val="2607646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// data members will go here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What is const?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94C2E-2B6B-B24C-BE8E-73D98DF756FD}"/>
              </a:ext>
            </a:extLst>
          </p:cNvPr>
          <p:cNvSpPr txBox="1"/>
          <p:nvPr/>
        </p:nvSpPr>
        <p:spPr>
          <a:xfrm>
            <a:off x="7708135" y="4003161"/>
            <a:ext cx="4388385" cy="144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getters only report the values of data members, and never alter them</a:t>
            </a:r>
          </a:p>
          <a:p>
            <a:r>
              <a:rPr lang="en-US" sz="2200" dirty="0"/>
              <a:t>→ we declare these functions to be const so they can’t mess our stuff up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9F8A7C-0863-D844-B975-05F7B851E8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3176" y="4109292"/>
            <a:ext cx="1714959" cy="617144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DFC892-7AB4-F144-91AC-4A171B312E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420299" y="4560983"/>
            <a:ext cx="2287836" cy="16545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846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You call the member functions by first creating a variable of type </a:t>
            </a:r>
            <a:r>
              <a:rPr lang="en-US" altLang="en-US" b="1" dirty="0" err="1"/>
              <a:t>CashRegister</a:t>
            </a:r>
            <a:r>
              <a:rPr lang="en-US" altLang="en-US" b="1" dirty="0"/>
              <a:t> </a:t>
            </a:r>
            <a:r>
              <a:rPr lang="en-US" altLang="en-US" dirty="0"/>
              <a:t>and then using the dot notation: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register1.clear();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register1.add_item(1.95);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count = register1.get_count();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“Number of items: “ &lt;&lt; count &lt;&lt;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10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/>
              <a:t> object has its own copy of these data members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[use setter functions] ...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    					</a:t>
            </a:r>
            <a:r>
              <a:rPr lang="en-US" sz="3200" dirty="0"/>
              <a:t>….                          …..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48</a:t>
            </a:fld>
            <a:endParaRPr lang="en-US"/>
          </a:p>
        </p:txBody>
      </p:sp>
      <p:pic>
        <p:nvPicPr>
          <p:cNvPr id="6146" name="Picture 2" descr="Target Makes Major Coupon Acceptance Changes - Coupons in the News">
            <a:extLst>
              <a:ext uri="{FF2B5EF4-FFF2-40B4-BE49-F238E27FC236}">
                <a16:creationId xmlns:a16="http://schemas.microsoft.com/office/drawing/2014/main" id="{A3ED453F-F2DE-EA4F-AFE1-5742CD8EB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70" y="2263982"/>
            <a:ext cx="3919251" cy="245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BF7EE-FBEB-4648-BC3B-47D595DF5AB7}"/>
              </a:ext>
            </a:extLst>
          </p:cNvPr>
          <p:cNvSpPr txBox="1"/>
          <p:nvPr/>
        </p:nvSpPr>
        <p:spPr>
          <a:xfrm>
            <a:off x="644021" y="4418941"/>
            <a:ext cx="3806793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1.95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0A32F-FB31-574A-BE62-12F755DF596A}"/>
              </a:ext>
            </a:extLst>
          </p:cNvPr>
          <p:cNvSpPr txBox="1"/>
          <p:nvPr/>
        </p:nvSpPr>
        <p:spPr>
          <a:xfrm>
            <a:off x="5126982" y="4949290"/>
            <a:ext cx="3806793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register2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1.95</a:t>
            </a:r>
          </a:p>
        </p:txBody>
      </p:sp>
    </p:spTree>
    <p:extLst>
      <p:ext uri="{BB962C8B-B14F-4D97-AF65-F5344CB8AC3E}">
        <p14:creationId xmlns:p14="http://schemas.microsoft.com/office/powerpoint/2010/main" val="10786717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private data members are only accessible via member functions:</a:t>
            </a:r>
          </a:p>
          <a:p>
            <a:r>
              <a:rPr lang="en-US" dirty="0">
                <a:cs typeface="Courier New" panose="02070309020205020404" pitchFamily="49" charset="0"/>
              </a:rPr>
              <a:t>Won’t work: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… [use setter functions] 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register1.total_price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6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0C599-4E72-5B4B-B7DF-7C18E930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700"/>
            <a:ext cx="10708532" cy="121219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Object Oriented Programming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E028D-A616-194D-BEFB-D19216A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01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private data members are only accessible via member functions:</a:t>
            </a:r>
          </a:p>
          <a:p>
            <a:r>
              <a:rPr lang="en-US" dirty="0">
                <a:cs typeface="Courier New" panose="02070309020205020404" pitchFamily="49" charset="0"/>
              </a:rPr>
              <a:t>Won’t work: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 … [use setter functions] 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register1.total_price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Will work!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… [use setter functions] ...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register1.get_total()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14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move data members to the public interface and make it accessible</a:t>
            </a:r>
          </a:p>
          <a:p>
            <a:r>
              <a:rPr lang="en-US" dirty="0"/>
              <a:t>DON’T! It is not good practice</a:t>
            </a:r>
          </a:p>
          <a:p>
            <a:pPr lvl="1"/>
            <a:r>
              <a:rPr lang="en-US" dirty="0"/>
              <a:t>Will keep things tidier and easy to debug!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558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might want to change how data members are computed and/or manipulated, but the important details (data members) shouldn’t necessarily change.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We can write the mutator for </a:t>
            </a:r>
            <a:r>
              <a:rPr lang="en-US" dirty="0" err="1"/>
              <a:t>item_count</a:t>
            </a:r>
            <a:r>
              <a:rPr lang="en-US" dirty="0"/>
              <a:t> so it can never be negative</a:t>
            </a:r>
          </a:p>
          <a:p>
            <a:pPr lvl="1"/>
            <a:r>
              <a:rPr lang="en-US" dirty="0"/>
              <a:t>On the other hand, if </a:t>
            </a:r>
            <a:r>
              <a:rPr lang="en-US" dirty="0" err="1"/>
              <a:t>item_count</a:t>
            </a:r>
            <a:r>
              <a:rPr lang="en-US" dirty="0"/>
              <a:t> were public, we could just straight up set it to be negative.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1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17F-5BE1-C946-821D-B9D19406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B2EC0-ECD7-7040-9A97-FA45AD88A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0017" cy="435133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dirty="0"/>
              <a:t>The interface should not change even if the details of how they are implemented change.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en-US" dirty="0"/>
              <a:t>A driver switching to an electric car does not need to re-learn how to drive.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BE0E6-1091-E347-B9F6-020C0507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B399D46-5A58-3D43-BBF8-C219F124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505" y="3524219"/>
            <a:ext cx="4269952" cy="319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16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0C599-4E72-5B4B-B7DF-7C18E930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0700"/>
            <a:ext cx="10708532" cy="121219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Class Implementation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E028D-A616-194D-BEFB-D19216A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90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clear();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void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price);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get_total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 const;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int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double </a:t>
            </a:r>
            <a:r>
              <a:rPr lang="en-US" alt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55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E01CD2-276C-3342-8E0E-AFBB47D6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Class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94C2E-2B6B-B24C-BE8E-73D98DF756FD}"/>
              </a:ext>
            </a:extLst>
          </p:cNvPr>
          <p:cNvSpPr txBox="1"/>
          <p:nvPr/>
        </p:nvSpPr>
        <p:spPr>
          <a:xfrm>
            <a:off x="6870853" y="4313104"/>
            <a:ext cx="4696858" cy="144655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Now that we have the interface, we</a:t>
            </a:r>
          </a:p>
          <a:p>
            <a:r>
              <a:rPr lang="en-US" sz="2200" dirty="0"/>
              <a:t>need to actually define the prototypes!</a:t>
            </a:r>
          </a:p>
          <a:p>
            <a:r>
              <a:rPr lang="en-US" sz="2200" dirty="0"/>
              <a:t>→ start by </a:t>
            </a:r>
            <a:r>
              <a:rPr lang="en-US" sz="2200" b="1" dirty="0"/>
              <a:t>implementing the member functions</a:t>
            </a:r>
          </a:p>
        </p:txBody>
      </p:sp>
    </p:spTree>
    <p:extLst>
      <p:ext uri="{BB962C8B-B14F-4D97-AF65-F5344CB8AC3E}">
        <p14:creationId xmlns:p14="http://schemas.microsoft.com/office/powerpoint/2010/main" val="3611654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983" cy="4351338"/>
          </a:xfrm>
        </p:spPr>
        <p:txBody>
          <a:bodyPr/>
          <a:lstStyle/>
          <a:p>
            <a:r>
              <a:rPr lang="en-US" dirty="0"/>
              <a:t>Start with the </a:t>
            </a:r>
            <a:r>
              <a:rPr lang="en-US" dirty="0" err="1"/>
              <a:t>add_item</a:t>
            </a:r>
            <a:r>
              <a:rPr lang="en-US" dirty="0"/>
              <a:t>() member function: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++; // added an item, so increment item counter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price; // added item price too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One more thing to add: as written, there is no connection to the </a:t>
            </a:r>
            <a:r>
              <a:rPr lang="en-US" dirty="0" err="1"/>
              <a:t>CashRegister</a:t>
            </a:r>
            <a:r>
              <a:rPr lang="en-US" dirty="0"/>
              <a:t> class!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2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++; // added an item, so increment item counter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price; // added item price too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/>
              <a:t>One more thing to add: as written, there is no connection to the </a:t>
            </a:r>
            <a:r>
              <a:rPr lang="en-US" dirty="0" err="1"/>
              <a:t>CashRegister</a:t>
            </a:r>
            <a:r>
              <a:rPr lang="en-US" dirty="0"/>
              <a:t> class!</a:t>
            </a:r>
          </a:p>
          <a:p>
            <a:r>
              <a:rPr lang="en-US" dirty="0"/>
              <a:t>so we specify for our member functions: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::[member function name]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2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7054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We do not need the </a:t>
            </a:r>
            <a:r>
              <a:rPr lang="en-US" sz="3800" dirty="0" err="1"/>
              <a:t>CashRegister</a:t>
            </a:r>
            <a:r>
              <a:rPr lang="en-US" sz="3800" dirty="0"/>
              <a:t>:: declaration when defining the class: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price;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25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 do not need the </a:t>
            </a:r>
            <a:r>
              <a:rPr lang="en-US" sz="2600" dirty="0" err="1"/>
              <a:t>CashRegister</a:t>
            </a:r>
            <a:r>
              <a:rPr lang="en-US" sz="2600" dirty="0"/>
              <a:t>:: declaration when defining the class: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59</a:t>
            </a:fld>
            <a:endParaRPr lang="en-US"/>
          </a:p>
        </p:txBody>
      </p:sp>
      <p:sp>
        <p:nvSpPr>
          <p:cNvPr id="5" name="Google Shape;148;p30">
            <a:extLst>
              <a:ext uri="{FF2B5EF4-FFF2-40B4-BE49-F238E27FC236}">
                <a16:creationId xmlns:a16="http://schemas.microsoft.com/office/drawing/2014/main" id="{6FE65B4C-835B-7545-8484-27A80B8D2E92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67D5F3-8674-F84C-89C3-C10EC60BB53B}"/>
              </a:ext>
            </a:extLst>
          </p:cNvPr>
          <p:cNvSpPr txBox="1">
            <a:spLocks/>
          </p:cNvSpPr>
          <p:nvPr/>
        </p:nvSpPr>
        <p:spPr>
          <a:xfrm>
            <a:off x="6096000" y="3235747"/>
            <a:ext cx="6171282" cy="384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price;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8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programs get large, increasingly difficult to maintain lots of functions and variables</a:t>
            </a:r>
          </a:p>
          <a:p>
            <a:pPr lvl="1"/>
            <a:r>
              <a:rPr lang="en-US" dirty="0"/>
              <a:t>different functions need access to different variables</a:t>
            </a:r>
          </a:p>
          <a:p>
            <a:pPr lvl="1"/>
            <a:r>
              <a:rPr lang="en-US" dirty="0"/>
              <a:t>becomes </a:t>
            </a:r>
            <a:r>
              <a:rPr lang="en-US" dirty="0" err="1"/>
              <a:t>sooooooo</a:t>
            </a:r>
            <a:r>
              <a:rPr lang="en-US" dirty="0"/>
              <a:t> tempting to turn to the Dark Side and use </a:t>
            </a:r>
          </a:p>
          <a:p>
            <a:pPr marL="457200" lvl="1" indent="0" algn="ctr">
              <a:buNone/>
            </a:pPr>
            <a:r>
              <a:rPr lang="en-US" sz="3200" b="1" dirty="0"/>
              <a:t>GLOBAL VARIABLES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742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( 1.95 )</a:t>
            </a:r>
            <a:r>
              <a:rPr lang="en-US" dirty="0"/>
              <a:t>,  how does it know which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dirty="0"/>
              <a:t>to increment, or which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dirty="0"/>
              <a:t>to increase?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register1, register2;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 [stuff happens] 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register1.add_item( 1.95 );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dirty="0"/>
              <a:t> → pass as an implicit parameter into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60</a:t>
            </a:fld>
            <a:endParaRPr lang="en-US"/>
          </a:p>
        </p:txBody>
      </p:sp>
      <p:sp>
        <p:nvSpPr>
          <p:cNvPr id="5" name="Google Shape;148;p30">
            <a:extLst>
              <a:ext uri="{FF2B5EF4-FFF2-40B4-BE49-F238E27FC236}">
                <a16:creationId xmlns:a16="http://schemas.microsoft.com/office/drawing/2014/main" id="{6FE65B4C-835B-7545-8484-27A80B8D2E92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802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register1.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( 1.95 );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price;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61</a:t>
            </a:fld>
            <a:endParaRPr lang="en-US"/>
          </a:p>
        </p:txBody>
      </p:sp>
      <p:sp>
        <p:nvSpPr>
          <p:cNvPr id="5" name="Google Shape;148;p30">
            <a:extLst>
              <a:ext uri="{FF2B5EF4-FFF2-40B4-BE49-F238E27FC236}">
                <a16:creationId xmlns:a16="http://schemas.microsoft.com/office/drawing/2014/main" id="{6FE65B4C-835B-7545-8484-27A80B8D2E92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A1329-3BE5-F048-8666-1B56205BA903}"/>
              </a:ext>
            </a:extLst>
          </p:cNvPr>
          <p:cNvCxnSpPr>
            <a:cxnSpLocks/>
          </p:cNvCxnSpPr>
          <p:nvPr/>
        </p:nvCxnSpPr>
        <p:spPr>
          <a:xfrm>
            <a:off x="2258458" y="2192357"/>
            <a:ext cx="3624549" cy="10245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5243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40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( 1.95 );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add_item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double price 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.item_count++;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.total_price = </a:t>
            </a: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register1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.total_price + price;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62</a:t>
            </a:fld>
            <a:endParaRPr lang="en-US"/>
          </a:p>
        </p:txBody>
      </p:sp>
      <p:sp>
        <p:nvSpPr>
          <p:cNvPr id="5" name="Google Shape;148;p30">
            <a:extLst>
              <a:ext uri="{FF2B5EF4-FFF2-40B4-BE49-F238E27FC236}">
                <a16:creationId xmlns:a16="http://schemas.microsoft.com/office/drawing/2014/main" id="{6FE65B4C-835B-7545-8484-27A80B8D2E92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AA1329-3BE5-F048-8666-1B56205BA903}"/>
              </a:ext>
            </a:extLst>
          </p:cNvPr>
          <p:cNvCxnSpPr>
            <a:cxnSpLocks/>
          </p:cNvCxnSpPr>
          <p:nvPr/>
        </p:nvCxnSpPr>
        <p:spPr>
          <a:xfrm>
            <a:off x="2258458" y="2192357"/>
            <a:ext cx="3624549" cy="10245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90E086-3959-7848-901C-58B80DA48C6F}"/>
              </a:ext>
            </a:extLst>
          </p:cNvPr>
          <p:cNvCxnSpPr>
            <a:cxnSpLocks/>
          </p:cNvCxnSpPr>
          <p:nvPr/>
        </p:nvCxnSpPr>
        <p:spPr>
          <a:xfrm flipH="1">
            <a:off x="3467100" y="3429001"/>
            <a:ext cx="2628900" cy="393852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BE25A3-9303-0F40-BC4D-E3095C8FC187}"/>
              </a:ext>
            </a:extLst>
          </p:cNvPr>
          <p:cNvCxnSpPr>
            <a:cxnSpLocks/>
          </p:cNvCxnSpPr>
          <p:nvPr/>
        </p:nvCxnSpPr>
        <p:spPr>
          <a:xfrm flipH="1">
            <a:off x="3467100" y="3428999"/>
            <a:ext cx="2628900" cy="735377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BA0F5D-B1FD-EE46-91E5-FABD830C1F2D}"/>
              </a:ext>
            </a:extLst>
          </p:cNvPr>
          <p:cNvCxnSpPr>
            <a:cxnSpLocks/>
          </p:cNvCxnSpPr>
          <p:nvPr/>
        </p:nvCxnSpPr>
        <p:spPr>
          <a:xfrm>
            <a:off x="6096001" y="3428999"/>
            <a:ext cx="1053946" cy="735377"/>
          </a:xfrm>
          <a:prstGeom prst="straightConnector1">
            <a:avLst/>
          </a:prstGeom>
          <a:ln w="444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BE3616-0E27-1746-8611-C02888E27DBB}"/>
              </a:ext>
            </a:extLst>
          </p:cNvPr>
          <p:cNvSpPr txBox="1"/>
          <p:nvPr/>
        </p:nvSpPr>
        <p:spPr>
          <a:xfrm>
            <a:off x="6728552" y="779551"/>
            <a:ext cx="4850176" cy="1569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register1.add_item( 1.95 ) knows to add 1 item with price $1.95 to </a:t>
            </a:r>
            <a:r>
              <a:rPr lang="en-US" sz="2400" b="1" i="1" dirty="0"/>
              <a:t>register1</a:t>
            </a:r>
            <a:r>
              <a:rPr lang="en-US" sz="2400" dirty="0"/>
              <a:t> the same way str1.length() knows to take the length of </a:t>
            </a:r>
            <a:r>
              <a:rPr lang="en-US" sz="2400" b="1" i="1" dirty="0"/>
              <a:t>str1</a:t>
            </a:r>
          </a:p>
        </p:txBody>
      </p:sp>
    </p:spTree>
    <p:extLst>
      <p:ext uri="{BB962C8B-B14F-4D97-AF65-F5344CB8AC3E}">
        <p14:creationId xmlns:p14="http://schemas.microsoft.com/office/powerpoint/2010/main" val="41197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A constructor is a member function that initializes the data members of an object.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The constructor is automatically called whenever an object is created.</a:t>
            </a:r>
            <a:endParaRPr lang="en-US" alt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/>
              <a:t>	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(You don’t see the function call nor the definition in the class, it but it’s there.)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63</a:t>
            </a:fld>
            <a:endParaRPr lang="en-US"/>
          </a:p>
        </p:txBody>
      </p:sp>
      <p:sp>
        <p:nvSpPr>
          <p:cNvPr id="5" name="Google Shape;148;p30">
            <a:extLst>
              <a:ext uri="{FF2B5EF4-FFF2-40B4-BE49-F238E27FC236}">
                <a16:creationId xmlns:a16="http://schemas.microsoft.com/office/drawing/2014/main" id="{6FE65B4C-835B-7545-8484-27A80B8D2E92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88186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By supplying a constructor, by writing our own implementation, you can ensure that all data members are properly set before any member functions act on an object.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To understand the importance of constructors, consider:</a:t>
            </a:r>
          </a:p>
          <a:p>
            <a:pPr marL="0" indent="0">
              <a:spcBef>
                <a:spcPct val="20000"/>
              </a:spcBef>
              <a:buNone/>
            </a:pPr>
            <a:endParaRPr lang="en-US" altLang="en-US" sz="800" dirty="0"/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register1.add_item(1.95);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count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get_count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// May not be 1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800" dirty="0"/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Notice that the programmer forgot to call </a:t>
            </a:r>
            <a:r>
              <a:rPr lang="en-US" altLang="en-US" b="1" dirty="0"/>
              <a:t>clear</a:t>
            </a:r>
            <a:r>
              <a:rPr lang="en-US" altLang="en-US" dirty="0"/>
              <a:t> before adding items.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64</a:t>
            </a:fld>
            <a:endParaRPr lang="en-US"/>
          </a:p>
        </p:txBody>
      </p:sp>
      <p:sp>
        <p:nvSpPr>
          <p:cNvPr id="5" name="Google Shape;148;p30">
            <a:extLst>
              <a:ext uri="{FF2B5EF4-FFF2-40B4-BE49-F238E27FC236}">
                <a16:creationId xmlns:a16="http://schemas.microsoft.com/office/drawing/2014/main" id="{6FE65B4C-835B-7545-8484-27A80B8D2E92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6303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4933" cy="48958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500" dirty="0"/>
              <a:t>You declare constructor functions in the class definition. There must be </a:t>
            </a:r>
            <a:r>
              <a:rPr lang="en-US" altLang="en-US" sz="2500" b="1" dirty="0"/>
              <a:t>no</a:t>
            </a:r>
            <a:r>
              <a:rPr lang="en-US" altLang="en-US" sz="2500" dirty="0"/>
              <a:t> return type, not even </a:t>
            </a:r>
            <a:r>
              <a:rPr lang="en-US" altLang="en-US" sz="2500" b="1" dirty="0"/>
              <a:t>void</a:t>
            </a:r>
            <a:r>
              <a:rPr lang="en-US" altLang="en-US" sz="2500" dirty="0"/>
              <a:t>.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en-US" sz="2500" dirty="0"/>
              <a:t>The name of the constructor must be the same as the class: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buNone/>
            </a:pPr>
            <a:r>
              <a:rPr lang="en-US" altLang="en-US" sz="1000" dirty="0"/>
              <a:t> 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sz="2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(); // A constructor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alt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altLang="en-US" sz="2300" dirty="0"/>
              <a:t>The constructor definition resembles other member functions:</a:t>
            </a:r>
          </a:p>
          <a:p>
            <a:pPr marL="457200" lvl="1" indent="0">
              <a:buNone/>
            </a:pP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457200" lvl="1" indent="0">
              <a:buNone/>
            </a:pPr>
            <a:r>
              <a:rPr lang="en-US" alt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395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If you do not write a constructor for your class, the compiler automatically generates one for you, which does nothing but allocate memory space for the data members. </a:t>
            </a:r>
          </a:p>
          <a:p>
            <a:pPr>
              <a:spcBef>
                <a:spcPct val="20000"/>
              </a:spcBef>
            </a:pPr>
            <a:endParaRPr lang="en-US" altLang="en-US" dirty="0"/>
          </a:p>
          <a:p>
            <a:pPr>
              <a:spcBef>
                <a:spcPct val="20000"/>
              </a:spcBef>
            </a:pPr>
            <a:r>
              <a:rPr lang="en-US" altLang="en-US" dirty="0"/>
              <a:t>The compiler does NOT provide safe initial data values, EXCEPT that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/>
              <a:t> members are initialized to “”.</a:t>
            </a:r>
          </a:p>
          <a:p>
            <a:pPr>
              <a:spcBef>
                <a:spcPct val="20000"/>
              </a:spcBef>
            </a:pPr>
            <a:endParaRPr lang="en-US" altLang="en-US" dirty="0"/>
          </a:p>
          <a:p>
            <a:pPr>
              <a:spcBef>
                <a:spcPct val="20000"/>
              </a:spcBef>
            </a:pPr>
            <a:r>
              <a:rPr lang="en-US" altLang="en-US" u="sng" dirty="0"/>
              <a:t>Default constructors</a:t>
            </a:r>
            <a:r>
              <a:rPr lang="en-US" altLang="en-US" dirty="0"/>
              <a:t> are called when you define an object and do not specify any parameters for the construction. 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b="1" dirty="0"/>
              <a:t>	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66</a:t>
            </a:fld>
            <a:endParaRPr lang="en-US"/>
          </a:p>
        </p:txBody>
      </p:sp>
      <p:sp>
        <p:nvSpPr>
          <p:cNvPr id="5" name="Google Shape;148;p30">
            <a:extLst>
              <a:ext uri="{FF2B5EF4-FFF2-40B4-BE49-F238E27FC236}">
                <a16:creationId xmlns:a16="http://schemas.microsoft.com/office/drawing/2014/main" id="{6FE65B4C-835B-7545-8484-27A80B8D2E92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254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353801" cy="50323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3100" dirty="0"/>
              <a:t>Constructors can have parameters, and can be overloaded </a:t>
            </a:r>
            <a:r>
              <a:rPr lang="en-US" altLang="en-US" dirty="0"/>
              <a:t>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“Default” constructor: Sets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Sets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price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 count, double price);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item_count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total_price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4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solidFill>
                  <a:srgbClr val="000000"/>
                </a:solidFill>
              </a:rPr>
              <a:t>When the same name is used for more than one function, then the functions are called </a:t>
            </a:r>
            <a:r>
              <a:rPr lang="en-US" b="1" dirty="0">
                <a:solidFill>
                  <a:srgbClr val="000000"/>
                </a:solidFill>
              </a:rPr>
              <a:t>overloaded</a:t>
            </a:r>
            <a:r>
              <a:rPr lang="en-US" dirty="0">
                <a:solidFill>
                  <a:srgbClr val="000000"/>
                </a:solidFill>
              </a:rPr>
              <a:t>. The compiler determines which to use, based on the parameter list of the call.</a:t>
            </a:r>
          </a:p>
          <a:p>
            <a:pPr>
              <a:spcBef>
                <a:spcPct val="20000"/>
              </a:spcBef>
            </a:pPr>
            <a:r>
              <a:rPr lang="en-US" altLang="en-US" dirty="0"/>
              <a:t>When you construct an object, the compiler chooses the constructor that matches the parameters that you supply: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Uses default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(10,2.25);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uses parameterized         // constructor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count, int price)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68</a:t>
            </a:fld>
            <a:endParaRPr lang="en-US"/>
          </a:p>
        </p:txBody>
      </p:sp>
      <p:sp>
        <p:nvSpPr>
          <p:cNvPr id="5" name="Google Shape;148;p30">
            <a:extLst>
              <a:ext uri="{FF2B5EF4-FFF2-40B4-BE49-F238E27FC236}">
                <a16:creationId xmlns:a16="http://schemas.microsoft.com/office/drawing/2014/main" id="{6FE65B4C-835B-7545-8484-27A80B8D2E92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68150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Error: Resetting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en-US" altLang="en-US" dirty="0"/>
              <a:t>You cannot call a constructor with dot notation to “reset” an object.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altLang="en-US" sz="900" dirty="0"/>
              <a:t> 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register1;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register1.CashRegister(); </a:t>
            </a:r>
            <a:r>
              <a:rPr lang="en-US" alt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Syntax Error</a:t>
            </a:r>
          </a:p>
          <a:p>
            <a:pPr marL="0" indent="0">
              <a:buNone/>
            </a:pPr>
            <a:r>
              <a:rPr lang="en-US" altLang="en-US" sz="9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en-US" dirty="0"/>
              <a:t>The correct way to reset an object is to construct a new one and assign it to the old:</a:t>
            </a:r>
          </a:p>
          <a:p>
            <a:pPr marL="0" indent="0">
              <a:buNone/>
            </a:pPr>
            <a:r>
              <a:rPr lang="en-US" altLang="en-US" sz="900" dirty="0"/>
              <a:t> 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register1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CashRegister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(); //creates an 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// unnamed object, then copies it to register1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69</a:t>
            </a:fld>
            <a:endParaRPr lang="en-US"/>
          </a:p>
        </p:txBody>
      </p:sp>
      <p:sp>
        <p:nvSpPr>
          <p:cNvPr id="5" name="Google Shape;148;p30">
            <a:extLst>
              <a:ext uri="{FF2B5EF4-FFF2-40B4-BE49-F238E27FC236}">
                <a16:creationId xmlns:a16="http://schemas.microsoft.com/office/drawing/2014/main" id="{6FE65B4C-835B-7545-8484-27A80B8D2E92}"/>
              </a:ext>
            </a:extLst>
          </p:cNvPr>
          <p:cNvSpPr txBox="1"/>
          <p:nvPr/>
        </p:nvSpPr>
        <p:spPr>
          <a:xfrm>
            <a:off x="838200" y="6262679"/>
            <a:ext cx="525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 C++ by 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Cay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Horstmann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2017 by John Wiley &amp; Sons. All rights reserved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232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 are defined outside of any function</a:t>
            </a:r>
          </a:p>
          <a:p>
            <a:pPr lvl="1"/>
            <a:r>
              <a:rPr lang="en-US" dirty="0"/>
              <a:t>everyone knows their business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var1 = 12;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var2 = 20.5;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function1..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function2..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function3..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9" descr="ch09_globals">
            <a:extLst>
              <a:ext uri="{FF2B5EF4-FFF2-40B4-BE49-F238E27FC236}">
                <a16:creationId xmlns:a16="http://schemas.microsoft.com/office/drawing/2014/main" id="{140706A3-0944-0F49-B3F5-02675A63F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14" y="1690688"/>
            <a:ext cx="2914385" cy="41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334C5B9-AA41-F44E-9261-9E66894D3EB2}"/>
              </a:ext>
            </a:extLst>
          </p:cNvPr>
          <p:cNvSpPr/>
          <p:nvPr/>
        </p:nvSpPr>
        <p:spPr>
          <a:xfrm>
            <a:off x="838199" y="3130961"/>
            <a:ext cx="3105839" cy="7910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3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When some part of the global data</a:t>
            </a:r>
            <a:br>
              <a:rPr lang="en-US" altLang="en-US" dirty="0"/>
            </a:br>
            <a:r>
              <a:rPr lang="en-US" altLang="en-US" dirty="0"/>
              <a:t>needs to be changed:</a:t>
            </a:r>
          </a:p>
          <a:p>
            <a:pPr lvl="1"/>
            <a:r>
              <a:rPr lang="en-US" altLang="en-US" dirty="0"/>
              <a:t>to improve performance</a:t>
            </a:r>
            <a:r>
              <a:rPr lang="en-US" altLang="en-US" sz="600" dirty="0"/>
              <a:t> </a:t>
            </a:r>
            <a:r>
              <a:rPr lang="en-US" altLang="en-US" dirty="0"/>
              <a:t>or to add new capabilities</a:t>
            </a:r>
            <a:endParaRPr lang="en-US" altLang="en-US" sz="2800" dirty="0"/>
          </a:p>
          <a:p>
            <a:pPr lvl="1"/>
            <a:r>
              <a:rPr lang="en-US" altLang="en-US" dirty="0"/>
              <a:t>a large number of functions may be affected</a:t>
            </a:r>
          </a:p>
          <a:p>
            <a:pPr lvl="1"/>
            <a:r>
              <a:rPr lang="en-US" altLang="en-US" dirty="0"/>
              <a:t>– you will have to rewrite them –</a:t>
            </a:r>
          </a:p>
          <a:p>
            <a:pPr lvl="1"/>
            <a:r>
              <a:rPr lang="en-US" altLang="en-US" dirty="0"/>
              <a:t>and hope everything still works!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6" descr="ch09_globals">
            <a:extLst>
              <a:ext uri="{FF2B5EF4-FFF2-40B4-BE49-F238E27FC236}">
                <a16:creationId xmlns:a16="http://schemas.microsoft.com/office/drawing/2014/main" id="{93FF5ED4-A14B-014C-BC45-F212002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36" y="1969956"/>
            <a:ext cx="2743200" cy="390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Line 18">
            <a:extLst>
              <a:ext uri="{FF2B5EF4-FFF2-40B4-BE49-F238E27FC236}">
                <a16:creationId xmlns:a16="http://schemas.microsoft.com/office/drawing/2014/main" id="{2A567C71-0C83-BF4F-A6B2-6BE855010B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34800" y="2362067"/>
            <a:ext cx="752475" cy="750888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137D4CD8-AA34-794A-A297-D0EFC68D28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26811" y="2712906"/>
            <a:ext cx="1225550" cy="202723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0">
            <a:extLst>
              <a:ext uri="{FF2B5EF4-FFF2-40B4-BE49-F238E27FC236}">
                <a16:creationId xmlns:a16="http://schemas.microsoft.com/office/drawing/2014/main" id="{3B498A7B-6A13-B741-9ECE-3BA623D086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83987" y="3662231"/>
            <a:ext cx="735013" cy="181927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01C32AB5-D9E9-1946-BB24-838AD2DC2C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72875" y="4400417"/>
            <a:ext cx="1114425" cy="10541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08438E-0ED9-4E45-BA36-7E6D740F4A6A}"/>
              </a:ext>
            </a:extLst>
          </p:cNvPr>
          <p:cNvSpPr>
            <a:spLocks/>
          </p:cNvSpPr>
          <p:nvPr/>
        </p:nvSpPr>
        <p:spPr bwMode="auto">
          <a:xfrm rot="8490025" flipH="1" flipV="1">
            <a:off x="6508263" y="1198286"/>
            <a:ext cx="2783718" cy="1883684"/>
          </a:xfrm>
          <a:custGeom>
            <a:avLst/>
            <a:gdLst>
              <a:gd name="T0" fmla="*/ 0 w 23912"/>
              <a:gd name="T1" fmla="*/ 410301 h 26798"/>
              <a:gd name="T2" fmla="*/ 104863713 w 23912"/>
              <a:gd name="T3" fmla="*/ 88667370 h 26798"/>
              <a:gd name="T4" fmla="*/ 10415614 w 23912"/>
              <a:gd name="T5" fmla="*/ 71468593 h 26798"/>
              <a:gd name="T6" fmla="*/ 0 60000 65536"/>
              <a:gd name="T7" fmla="*/ 0 60000 65536"/>
              <a:gd name="T8" fmla="*/ 0 60000 65536"/>
              <a:gd name="T9" fmla="*/ 0 w 23912"/>
              <a:gd name="T10" fmla="*/ 0 h 26798"/>
              <a:gd name="T11" fmla="*/ 23912 w 23912"/>
              <a:gd name="T12" fmla="*/ 26798 h 267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12" h="26798" fill="none" extrusionOk="0">
                <a:moveTo>
                  <a:pt x="0" y="124"/>
                </a:moveTo>
                <a:cubicBezTo>
                  <a:pt x="767" y="41"/>
                  <a:pt x="1539" y="-1"/>
                  <a:pt x="2312" y="-1"/>
                </a:cubicBezTo>
                <a:cubicBezTo>
                  <a:pt x="14241" y="0"/>
                  <a:pt x="23912" y="9670"/>
                  <a:pt x="23912" y="21600"/>
                </a:cubicBezTo>
                <a:cubicBezTo>
                  <a:pt x="23912" y="23352"/>
                  <a:pt x="23698" y="25097"/>
                  <a:pt x="23277" y="26798"/>
                </a:cubicBezTo>
              </a:path>
              <a:path w="23912" h="26798" stroke="0" extrusionOk="0">
                <a:moveTo>
                  <a:pt x="0" y="124"/>
                </a:moveTo>
                <a:cubicBezTo>
                  <a:pt x="767" y="41"/>
                  <a:pt x="1539" y="-1"/>
                  <a:pt x="2312" y="-1"/>
                </a:cubicBezTo>
                <a:cubicBezTo>
                  <a:pt x="14241" y="0"/>
                  <a:pt x="23912" y="9670"/>
                  <a:pt x="23912" y="21600"/>
                </a:cubicBezTo>
                <a:cubicBezTo>
                  <a:pt x="23912" y="23352"/>
                  <a:pt x="23698" y="25097"/>
                  <a:pt x="23277" y="26798"/>
                </a:cubicBezTo>
                <a:lnTo>
                  <a:pt x="2312" y="21600"/>
                </a:lnTo>
                <a:close/>
              </a:path>
            </a:pathLst>
          </a:custGeom>
          <a:noFill/>
          <a:ln w="444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85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65A2-80D8-C44B-B615-047EDD76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programming…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4536F-C744-434E-B9CC-03BF51F1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6932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Example: Keep track of characteristics of two players, and a function for them to do battle!</a:t>
            </a:r>
          </a:p>
          <a:p>
            <a:r>
              <a:rPr lang="en-US" dirty="0"/>
              <a:t>Luke: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hit_points_luke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mana_luke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attack_strength_luke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defense_strength_luke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6;</a:t>
            </a:r>
          </a:p>
          <a:p>
            <a:r>
              <a:rPr lang="en-US" dirty="0"/>
              <a:t>Vader: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hit_points_vader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13;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mana_vader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80;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attack_strength_vader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defense_strength_vader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battle(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hit_points_luke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mana_luke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attack_strength_luke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defense_strength_luke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hit_points_vader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mana_vader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attack_strength_vader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defense_strength_vader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56C4E-8B3C-E348-A35C-AA0C7E5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66209-D6E2-6B48-AEDC-9F2AF62A25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9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{F421BBD5-BDF1-7C49-8F90-B226645BFEDD}tf16401378</Template>
  <TotalTime>9831</TotalTime>
  <Words>4379</Words>
  <Application>Microsoft Office PowerPoint</Application>
  <PresentationFormat>Widescreen</PresentationFormat>
  <Paragraphs>718</Paragraphs>
  <Slides>69</Slides>
  <Notes>25</Notes>
  <HiddenSlides>26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</vt:lpstr>
      <vt:lpstr>Courier New</vt:lpstr>
      <vt:lpstr>Office Theme</vt:lpstr>
      <vt:lpstr>Object Oriented Programming</vt:lpstr>
      <vt:lpstr>Due this week</vt:lpstr>
      <vt:lpstr>H6_zip Reminder</vt:lpstr>
      <vt:lpstr>Practicum 2 – 100 points</vt:lpstr>
      <vt:lpstr>Object Oriented Programming</vt:lpstr>
      <vt:lpstr>Object-oriented programming… why?</vt:lpstr>
      <vt:lpstr>Object-oriented programming… why?</vt:lpstr>
      <vt:lpstr>Object-oriented programming… why?</vt:lpstr>
      <vt:lpstr>Object-oriented programming… why?</vt:lpstr>
      <vt:lpstr>Object-oriented programming… why?</vt:lpstr>
      <vt:lpstr>Object-oriented programming (OOP)</vt:lpstr>
      <vt:lpstr>Example: Points</vt:lpstr>
      <vt:lpstr>Objects to the rescue</vt:lpstr>
      <vt:lpstr>Example: Objects</vt:lpstr>
      <vt:lpstr>Example: Objects</vt:lpstr>
      <vt:lpstr>Object-oriented programming (OOP)</vt:lpstr>
      <vt:lpstr>Object-oriented programming (OOP)</vt:lpstr>
      <vt:lpstr>Example: Objects</vt:lpstr>
      <vt:lpstr>Example: Objects</vt:lpstr>
      <vt:lpstr>Class</vt:lpstr>
      <vt:lpstr>Class</vt:lpstr>
      <vt:lpstr>Objects to the rescue</vt:lpstr>
      <vt:lpstr>Classes</vt:lpstr>
      <vt:lpstr>Designing a class: cash register</vt:lpstr>
      <vt:lpstr>Member Functions</vt:lpstr>
      <vt:lpstr>Encapsulation and Interface</vt:lpstr>
      <vt:lpstr>Encapsulation and Interface</vt:lpstr>
      <vt:lpstr>Encapsulation and Interface</vt:lpstr>
      <vt:lpstr>Encapsulation and Interface</vt:lpstr>
      <vt:lpstr>Example</vt:lpstr>
      <vt:lpstr>A generic class interface</vt:lpstr>
      <vt:lpstr>A generic class interface</vt:lpstr>
      <vt:lpstr>A generic class interface</vt:lpstr>
      <vt:lpstr>A generic class interface</vt:lpstr>
      <vt:lpstr>Common Error: Missing Semicolon</vt:lpstr>
      <vt:lpstr>Designing a class: cash register</vt:lpstr>
      <vt:lpstr>Designing a class: cash register</vt:lpstr>
      <vt:lpstr>What are the data members?</vt:lpstr>
      <vt:lpstr>Member Functions</vt:lpstr>
      <vt:lpstr>Mutators / Setters</vt:lpstr>
      <vt:lpstr>Accessors / Getters</vt:lpstr>
      <vt:lpstr>Designing a class: cash register</vt:lpstr>
      <vt:lpstr>Designing a class: cash register</vt:lpstr>
      <vt:lpstr>Designing a class: cash register</vt:lpstr>
      <vt:lpstr>What is const?</vt:lpstr>
      <vt:lpstr>What is const?</vt:lpstr>
      <vt:lpstr>Dot Notation</vt:lpstr>
      <vt:lpstr>Encapsulation</vt:lpstr>
      <vt:lpstr>Encapsulation</vt:lpstr>
      <vt:lpstr>Encapsulation</vt:lpstr>
      <vt:lpstr>Encapsulation</vt:lpstr>
      <vt:lpstr>Encapsulation</vt:lpstr>
      <vt:lpstr>The Interface</vt:lpstr>
      <vt:lpstr>Class Implementation</vt:lpstr>
      <vt:lpstr>Class Implementation</vt:lpstr>
      <vt:lpstr>Implementing member functions</vt:lpstr>
      <vt:lpstr>Implementing member functions</vt:lpstr>
      <vt:lpstr>Implementing member functions</vt:lpstr>
      <vt:lpstr>Implementing member functions</vt:lpstr>
      <vt:lpstr>Implicit Parameters</vt:lpstr>
      <vt:lpstr>Implicit Parameters</vt:lpstr>
      <vt:lpstr>Implicit Parameters</vt:lpstr>
      <vt:lpstr>Constructors</vt:lpstr>
      <vt:lpstr>Motivation</vt:lpstr>
      <vt:lpstr>Constructor Code</vt:lpstr>
      <vt:lpstr>Default Constructors</vt:lpstr>
      <vt:lpstr>Parameterized Constructors</vt:lpstr>
      <vt:lpstr>Overloaded Constructors</vt:lpstr>
      <vt:lpstr>Common Error: Resetting 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1300: Starting Computing</dc:title>
  <dc:creator>Supriya Naidu</dc:creator>
  <cp:lastModifiedBy>Michael Hoefer</cp:lastModifiedBy>
  <cp:revision>309</cp:revision>
  <dcterms:created xsi:type="dcterms:W3CDTF">2020-08-23T21:25:05Z</dcterms:created>
  <dcterms:modified xsi:type="dcterms:W3CDTF">2022-10-10T21:21:37Z</dcterms:modified>
</cp:coreProperties>
</file>