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46" r:id="rId1"/>
  </p:sldMasterIdLst>
  <p:notesMasterIdLst>
    <p:notesMasterId r:id="rId53"/>
  </p:notesMasterIdLst>
  <p:sldIdLst>
    <p:sldId id="256" r:id="rId2"/>
    <p:sldId id="287" r:id="rId3"/>
    <p:sldId id="1597" r:id="rId4"/>
    <p:sldId id="1668" r:id="rId5"/>
    <p:sldId id="1669" r:id="rId6"/>
    <p:sldId id="1670" r:id="rId7"/>
    <p:sldId id="1671" r:id="rId8"/>
    <p:sldId id="1672" r:id="rId9"/>
    <p:sldId id="1673" r:id="rId10"/>
    <p:sldId id="1674" r:id="rId11"/>
    <p:sldId id="1675" r:id="rId12"/>
    <p:sldId id="1676" r:id="rId13"/>
    <p:sldId id="1677" r:id="rId14"/>
    <p:sldId id="1600" r:id="rId15"/>
    <p:sldId id="1605" r:id="rId16"/>
    <p:sldId id="1606" r:id="rId17"/>
    <p:sldId id="1661" r:id="rId18"/>
    <p:sldId id="1654" r:id="rId19"/>
    <p:sldId id="1607" r:id="rId20"/>
    <p:sldId id="1608" r:id="rId21"/>
    <p:sldId id="1609" r:id="rId22"/>
    <p:sldId id="1655" r:id="rId23"/>
    <p:sldId id="1663" r:id="rId24"/>
    <p:sldId id="1664" r:id="rId25"/>
    <p:sldId id="1656" r:id="rId26"/>
    <p:sldId id="1662" r:id="rId27"/>
    <p:sldId id="1611" r:id="rId28"/>
    <p:sldId id="1610" r:id="rId29"/>
    <p:sldId id="1612" r:id="rId30"/>
    <p:sldId id="1665" r:id="rId31"/>
    <p:sldId id="1613" r:id="rId32"/>
    <p:sldId id="1641" r:id="rId33"/>
    <p:sldId id="1648" r:id="rId34"/>
    <p:sldId id="1642" r:id="rId35"/>
    <p:sldId id="1643" r:id="rId36"/>
    <p:sldId id="1614" r:id="rId37"/>
    <p:sldId id="1644" r:id="rId38"/>
    <p:sldId id="1615" r:id="rId39"/>
    <p:sldId id="1645" r:id="rId40"/>
    <p:sldId id="1616" r:id="rId41"/>
    <p:sldId id="1667" r:id="rId42"/>
    <p:sldId id="1617" r:id="rId43"/>
    <p:sldId id="1646" r:id="rId44"/>
    <p:sldId id="1666" r:id="rId45"/>
    <p:sldId id="1618" r:id="rId46"/>
    <p:sldId id="1619" r:id="rId47"/>
    <p:sldId id="1620" r:id="rId48"/>
    <p:sldId id="1621" r:id="rId49"/>
    <p:sldId id="1622" r:id="rId50"/>
    <p:sldId id="1623" r:id="rId51"/>
    <p:sldId id="1624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riya Naidu" initials="SN" lastIdx="1" clrIdx="0">
    <p:extLst>
      <p:ext uri="{19B8F6BF-5375-455C-9EA6-DF929625EA0E}">
        <p15:presenceInfo xmlns:p15="http://schemas.microsoft.com/office/powerpoint/2012/main" userId="S::suma7067@colorado.edu::4461749c-c62f-4369-bc54-9971ae8ec07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FB04"/>
    <a:srgbClr val="86FF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9"/>
    <p:restoredTop sz="90013"/>
  </p:normalViewPr>
  <p:slideViewPr>
    <p:cSldViewPr snapToGrid="0" snapToObjects="1">
      <p:cViewPr varScale="1">
        <p:scale>
          <a:sx n="60" d="100"/>
          <a:sy n="60" d="100"/>
        </p:scale>
        <p:origin x="5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F676E-E463-064E-8532-8B9C5A703B1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0E41F-B12E-5343-82CE-FDF67CAE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7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1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Accesors</a:t>
            </a:r>
            <a:r>
              <a:rPr lang="en-US" dirty="0"/>
              <a:t>/getters functions return values. Mutators do not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69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Accesors</a:t>
            </a:r>
            <a:r>
              <a:rPr lang="en-US" dirty="0"/>
              <a:t>/getters functions return values. Mutators do not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60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Creating many objects as different instances of the same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56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Remember. This one updated two data members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95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might the value of count not be 1?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73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 use the clear() function to reset the values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71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Think about the world as objects with their attributes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Different files, modifying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51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Clear is: clear all data members (start a new transaction) It resets both data members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add_item</a:t>
            </a:r>
            <a:r>
              <a:rPr lang="en-US" dirty="0"/>
              <a:t> updates both the item count and the total price.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6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might the value of count not be 1?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83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last activity got split into two: get Total and </a:t>
            </a:r>
            <a:r>
              <a:rPr lang="en-US" dirty="0" err="1"/>
              <a:t>getCount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59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last activity got split into two: get Total and </a:t>
            </a:r>
            <a:r>
              <a:rPr lang="en-US" dirty="0" err="1"/>
              <a:t>getCount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19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 mandatory, but good practice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1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Clear is: clear all data members (start a new transaction) It resets both data members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add_item</a:t>
            </a:r>
            <a:r>
              <a:rPr lang="en-US" dirty="0"/>
              <a:t> updates both the item count and the total price.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84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Accesors</a:t>
            </a:r>
            <a:r>
              <a:rPr lang="en-US" dirty="0"/>
              <a:t>/getters functions return values. Mutators do not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6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994D-0681-F44C-AC36-BD53CEEF9045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32B5-9F42-8445-BA81-69EE9AC762B5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B572-82BC-804E-A5D7-09639CACB737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24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A430-4053-0044-BD2E-EAC90209B2E4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931749-426A-4D40-AC36-D2D178C9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866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BA79-14C8-1B4D-859B-AC068ECD2412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3A4F22-78DC-D141-9271-D3CF5230A288}"/>
              </a:ext>
            </a:extLst>
          </p:cNvPr>
          <p:cNvCxnSpPr/>
          <p:nvPr userDrawn="1"/>
        </p:nvCxnSpPr>
        <p:spPr>
          <a:xfrm>
            <a:off x="731520" y="1559293"/>
            <a:ext cx="1073216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76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58BE-5461-7F4E-B666-89FD7EDAD271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4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B75F-2D84-7D44-9524-C177190266E5}" type="datetime1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769BC9-7B7C-2A4B-91A3-DE250B5C3EED}"/>
              </a:ext>
            </a:extLst>
          </p:cNvPr>
          <p:cNvCxnSpPr/>
          <p:nvPr userDrawn="1"/>
        </p:nvCxnSpPr>
        <p:spPr>
          <a:xfrm>
            <a:off x="731520" y="1559293"/>
            <a:ext cx="1073216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927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027E-073F-DB4F-A5D5-FA4FCD2275EF}" type="datetime1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8B1DBE-2180-D54B-B484-3E85F4DD5E46}"/>
              </a:ext>
            </a:extLst>
          </p:cNvPr>
          <p:cNvCxnSpPr/>
          <p:nvPr userDrawn="1"/>
        </p:nvCxnSpPr>
        <p:spPr>
          <a:xfrm>
            <a:off x="731520" y="1559293"/>
            <a:ext cx="1073216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850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03C8-F87C-0149-AE2E-48DBEBBC2CC6}" type="datetime1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B0D11B-5DCC-F34E-B1C3-CE964FA50165}"/>
              </a:ext>
            </a:extLst>
          </p:cNvPr>
          <p:cNvCxnSpPr/>
          <p:nvPr userDrawn="1"/>
        </p:nvCxnSpPr>
        <p:spPr>
          <a:xfrm>
            <a:off x="731520" y="1559293"/>
            <a:ext cx="1073216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7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F03D-8F6E-A74E-89D8-155AA3155A79}" type="datetime1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98B0-26B9-7549-A201-F5D22D0173DF}" type="datetime1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66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F3D9-32D2-CD44-8C41-E9311696C4FE}" type="datetime1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7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AC87A-0E6B-BF48-97F6-870C13E72712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  <p:sldLayoutId id="214748421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D52B-DEB7-964F-BC1E-ED27645D7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807" y="2119722"/>
            <a:ext cx="12008386" cy="2618555"/>
          </a:xfrm>
        </p:spPr>
        <p:txBody>
          <a:bodyPr anchor="ctr">
            <a:normAutofit/>
          </a:bodyPr>
          <a:lstStyle/>
          <a:p>
            <a:r>
              <a:rPr lang="en-US" dirty="0"/>
              <a:t>Member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EE3B1-6C6B-B24E-878D-7CDABDB4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1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20000"/>
              </a:spcBef>
            </a:pPr>
            <a:r>
              <a:rPr lang="en-US" altLang="en-US" dirty="0"/>
              <a:t>If you do not write a constructor for your class, the compiler automatically generates one for you, which does nothing but allocate memory space for the data members. </a:t>
            </a:r>
          </a:p>
          <a:p>
            <a:pPr>
              <a:spcBef>
                <a:spcPct val="20000"/>
              </a:spcBef>
            </a:pPr>
            <a:endParaRPr lang="en-US" altLang="en-US" dirty="0"/>
          </a:p>
          <a:p>
            <a:pPr>
              <a:spcBef>
                <a:spcPct val="20000"/>
              </a:spcBef>
            </a:pPr>
            <a:r>
              <a:rPr lang="en-US" altLang="en-US" dirty="0"/>
              <a:t>The compiler does NOT provide safe initial data values, EXCEPT that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members are initialized to “”.</a:t>
            </a:r>
          </a:p>
          <a:p>
            <a:pPr>
              <a:spcBef>
                <a:spcPct val="20000"/>
              </a:spcBef>
            </a:pPr>
            <a:endParaRPr lang="en-US" altLang="en-US" dirty="0"/>
          </a:p>
          <a:p>
            <a:pPr>
              <a:spcBef>
                <a:spcPct val="20000"/>
              </a:spcBef>
            </a:pPr>
            <a:r>
              <a:rPr lang="en-US" altLang="en-US" u="sng" dirty="0"/>
              <a:t>Default constructors</a:t>
            </a:r>
            <a:r>
              <a:rPr lang="en-US" altLang="en-US" dirty="0"/>
              <a:t> are called when you define an object and do not specify any parameters for the construction.  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b="1" dirty="0"/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Counter counter1;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3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353801" cy="503237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3100" dirty="0"/>
              <a:t>Constructors can have parameters, and can be overloaded </a:t>
            </a:r>
            <a:r>
              <a:rPr lang="en-US" altLang="en-US" dirty="0"/>
              <a:t>: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Counter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“Default” constructor: Sets value =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Counter();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Sets value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initial_count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Counter(int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value;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2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solidFill>
                  <a:srgbClr val="000000"/>
                </a:solidFill>
              </a:rPr>
              <a:t>When the same name is used for more than one function, then the functions are called </a:t>
            </a:r>
            <a:r>
              <a:rPr lang="en-US" b="1" dirty="0">
                <a:solidFill>
                  <a:srgbClr val="000000"/>
                </a:solidFill>
              </a:rPr>
              <a:t>overloaded</a:t>
            </a:r>
            <a:r>
              <a:rPr lang="en-US" dirty="0">
                <a:solidFill>
                  <a:srgbClr val="000000"/>
                </a:solidFill>
              </a:rPr>
              <a:t>. The compiler determines which to use, based on the parameter list of the call.</a:t>
            </a:r>
          </a:p>
          <a:p>
            <a:pPr>
              <a:spcBef>
                <a:spcPct val="20000"/>
              </a:spcBef>
            </a:pPr>
            <a:r>
              <a:rPr lang="en-US" altLang="en-US" dirty="0"/>
              <a:t>When you construct an object, the compiler chooses the constructor that matches the parameters that you supply: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8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Counter();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Uses default constructor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Counter(10);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uses parameterized constructor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5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73AC6-A88D-FF24-72BA-2B150DC14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52478-2856-C782-A461-61A9407AD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F94AA-B31F-3AF2-68D5-69966FE3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Mrs. Puff's Boating School | Encyclopedia SpongeBobia | Fandom">
            <a:extLst>
              <a:ext uri="{FF2B5EF4-FFF2-40B4-BE49-F238E27FC236}">
                <a16:creationId xmlns:a16="http://schemas.microsoft.com/office/drawing/2014/main" id="{F8CEBDB9-97F7-1CC6-A6C5-8AB38E997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608" y="136525"/>
            <a:ext cx="8736419" cy="655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3F4E8C0-1DC1-491A-E4B0-9B989694E7E7}"/>
              </a:ext>
            </a:extLst>
          </p:cNvPr>
          <p:cNvGrpSpPr/>
          <p:nvPr/>
        </p:nvGrpSpPr>
        <p:grpSpPr>
          <a:xfrm>
            <a:off x="4182510" y="3429000"/>
            <a:ext cx="5033667" cy="933266"/>
            <a:chOff x="4182510" y="3429000"/>
            <a:chExt cx="5033667" cy="93326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2D73662-B605-8BB2-089B-F2BB6E2DF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2510" y="3429000"/>
              <a:ext cx="830218" cy="933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B019CD48-85D5-E8A0-36C0-B77FDAAE6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2619" y="3655680"/>
              <a:ext cx="403558" cy="403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D2246FF-371A-48B0-52C2-B561A4899744}"/>
              </a:ext>
            </a:extLst>
          </p:cNvPr>
          <p:cNvSpPr txBox="1"/>
          <p:nvPr/>
        </p:nvSpPr>
        <p:spPr>
          <a:xfrm>
            <a:off x="3211033" y="550944"/>
            <a:ext cx="5048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BOATING SCHOOL?</a:t>
            </a: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91244381-BD83-56B8-E598-C45009A408A5}"/>
              </a:ext>
            </a:extLst>
          </p:cNvPr>
          <p:cNvSpPr/>
          <p:nvPr/>
        </p:nvSpPr>
        <p:spPr>
          <a:xfrm>
            <a:off x="2360905" y="387238"/>
            <a:ext cx="6249695" cy="1096851"/>
          </a:xfrm>
          <a:prstGeom prst="mathMultipl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546A04-1D2C-559F-C404-648DEDCB7B68}"/>
              </a:ext>
            </a:extLst>
          </p:cNvPr>
          <p:cNvSpPr txBox="1"/>
          <p:nvPr/>
        </p:nvSpPr>
        <p:spPr>
          <a:xfrm>
            <a:off x="3211033" y="1484089"/>
            <a:ext cx="5048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CODING SCHOOL</a:t>
            </a:r>
          </a:p>
        </p:txBody>
      </p:sp>
    </p:spTree>
    <p:extLst>
      <p:ext uri="{BB962C8B-B14F-4D97-AF65-F5344CB8AC3E}">
        <p14:creationId xmlns:p14="http://schemas.microsoft.com/office/powerpoint/2010/main" val="106533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used the string class, but we didn’t have to deal with how </a:t>
            </a:r>
            <a:r>
              <a:rPr lang="en-US" dirty="0" err="1"/>
              <a:t>str.substr</a:t>
            </a:r>
            <a:r>
              <a:rPr lang="en-US" dirty="0"/>
              <a:t>(6) works, or what str[6] is actually doing.</a:t>
            </a:r>
          </a:p>
          <a:p>
            <a:r>
              <a:rPr lang="en-US" dirty="0"/>
              <a:t>We had access to the </a:t>
            </a:r>
            <a:r>
              <a:rPr lang="en-US" b="1" dirty="0"/>
              <a:t>public interface </a:t>
            </a:r>
            <a:r>
              <a:rPr lang="en-US" dirty="0"/>
              <a:t>to the string class, and just got to use that</a:t>
            </a:r>
          </a:p>
          <a:p>
            <a:r>
              <a:rPr lang="en-US" dirty="0"/>
              <a:t>Protects the class from us accidentally messing it up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89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generic class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NameOfClass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the public interface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the data members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24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endParaRPr lang="en-US" alt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clear();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price);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get_total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get_count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// data members will go here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E01CD2-276C-3342-8E0E-AFBB47D6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Designing a class: cash register</a:t>
            </a:r>
          </a:p>
        </p:txBody>
      </p:sp>
    </p:spTree>
    <p:extLst>
      <p:ext uri="{BB962C8B-B14F-4D97-AF65-F5344CB8AC3E}">
        <p14:creationId xmlns:p14="http://schemas.microsoft.com/office/powerpoint/2010/main" val="3090167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endParaRPr lang="en-US" alt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clear();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price);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get_total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get_count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// data members will go here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E01CD2-276C-3342-8E0E-AFBB47D6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Designing a class: cash register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3F7FC-FC4D-7E47-9180-DD4F4B984F4E}"/>
              </a:ext>
            </a:extLst>
          </p:cNvPr>
          <p:cNvSpPr txBox="1"/>
          <p:nvPr/>
        </p:nvSpPr>
        <p:spPr>
          <a:xfrm>
            <a:off x="7732003" y="3205108"/>
            <a:ext cx="4316777" cy="7694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These are function prototypes.</a:t>
            </a:r>
          </a:p>
          <a:p>
            <a:r>
              <a:rPr lang="en-US" sz="2200" dirty="0"/>
              <a:t>We’ll define them later.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985BDC-B23C-654D-B10A-868D0AD8BA94}"/>
              </a:ext>
            </a:extLst>
          </p:cNvPr>
          <p:cNvCxnSpPr>
            <a:cxnSpLocks/>
          </p:cNvCxnSpPr>
          <p:nvPr/>
        </p:nvCxnSpPr>
        <p:spPr>
          <a:xfrm>
            <a:off x="6687239" y="3622630"/>
            <a:ext cx="1044764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DD05FD-E7CE-1F4E-BFD1-CB077DBA6DB7}"/>
              </a:ext>
            </a:extLst>
          </p:cNvPr>
          <p:cNvSpPr txBox="1"/>
          <p:nvPr/>
        </p:nvSpPr>
        <p:spPr>
          <a:xfrm>
            <a:off x="1219199" y="2989664"/>
            <a:ext cx="5468040" cy="17696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71998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endParaRPr lang="en-US" alt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clear();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price);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get_total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get_count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item_count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E01CD2-276C-3342-8E0E-AFBB47D6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are the data members?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94C2E-2B6B-B24C-BE8E-73D98DF756FD}"/>
              </a:ext>
            </a:extLst>
          </p:cNvPr>
          <p:cNvSpPr txBox="1"/>
          <p:nvPr/>
        </p:nvSpPr>
        <p:spPr>
          <a:xfrm>
            <a:off x="6804752" y="4730274"/>
            <a:ext cx="4388385" cy="11079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Always </a:t>
            </a:r>
            <a:r>
              <a:rPr lang="en-US" sz="2200" b="1" dirty="0"/>
              <a:t>think carefully </a:t>
            </a:r>
            <a:r>
              <a:rPr lang="en-US" sz="2200" dirty="0"/>
              <a:t>about what the values we might need to access from our class could be!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5138C-023F-8246-8550-59BF215610A8}"/>
              </a:ext>
            </a:extLst>
          </p:cNvPr>
          <p:cNvSpPr txBox="1"/>
          <p:nvPr/>
        </p:nvSpPr>
        <p:spPr>
          <a:xfrm>
            <a:off x="1285760" y="4830096"/>
            <a:ext cx="3826067" cy="8435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22972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types: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Mutators  / setters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Accessors / getters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0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2556-4284-5B4F-95FD-AC20E593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423B-EC0D-474E-9832-63020F5FF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b="1" dirty="0"/>
              <a:t>HW 6</a:t>
            </a:r>
          </a:p>
          <a:p>
            <a:pPr lvl="1">
              <a:buFont typeface="Arial"/>
              <a:buChar char="•"/>
            </a:pPr>
            <a:r>
              <a:rPr lang="en-US" dirty="0"/>
              <a:t>Write solutions in </a:t>
            </a:r>
            <a:r>
              <a:rPr lang="en-US" dirty="0" err="1"/>
              <a:t>VSCode</a:t>
            </a:r>
            <a:r>
              <a:rPr lang="en-US" dirty="0"/>
              <a:t> and paste in </a:t>
            </a:r>
            <a:r>
              <a:rPr lang="en-US" b="1" dirty="0" err="1"/>
              <a:t>CodeRunner</a:t>
            </a:r>
            <a:r>
              <a:rPr lang="en-US" dirty="0"/>
              <a:t>.</a:t>
            </a:r>
          </a:p>
          <a:p>
            <a:pPr lvl="1">
              <a:buFont typeface="Arial"/>
              <a:buChar char="•"/>
            </a:pPr>
            <a:r>
              <a:rPr lang="en-US" dirty="0"/>
              <a:t>Zip your .</a:t>
            </a:r>
            <a:r>
              <a:rPr lang="en-US" dirty="0" err="1"/>
              <a:t>cpp</a:t>
            </a:r>
            <a:r>
              <a:rPr lang="en-US" dirty="0"/>
              <a:t> files and submit on canvas. Check the due date! </a:t>
            </a:r>
            <a:r>
              <a:rPr lang="en-US" b="1" dirty="0"/>
              <a:t>No late submissions!!</a:t>
            </a:r>
          </a:p>
          <a:p>
            <a:pPr>
              <a:buFont typeface="Arial"/>
              <a:buChar char="•"/>
            </a:pPr>
            <a:r>
              <a:rPr lang="en-US" b="1" dirty="0"/>
              <a:t>Quiz 6. </a:t>
            </a:r>
            <a:r>
              <a:rPr lang="en-US" dirty="0"/>
              <a:t>Check the due date! </a:t>
            </a:r>
            <a:r>
              <a:rPr lang="en-US" b="1" dirty="0"/>
              <a:t>No late submissions!!</a:t>
            </a:r>
          </a:p>
          <a:p>
            <a:pPr>
              <a:buFont typeface="Arial"/>
              <a:buChar char="•"/>
            </a:pPr>
            <a:r>
              <a:rPr lang="en-US" b="1" dirty="0"/>
              <a:t>3-2-1 on Friday</a:t>
            </a:r>
          </a:p>
          <a:p>
            <a:pPr>
              <a:buFont typeface="Arial"/>
              <a:buChar char="•"/>
            </a:pPr>
            <a:r>
              <a:rPr lang="en-US" b="1" dirty="0"/>
              <a:t>Practicum 2 on Monday (all info on Canvas)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9DAEC-B304-4841-B512-E0C91FA4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06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Mutators / Setters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Mutators are member functions that modify the data members</a:t>
            </a:r>
          </a:p>
          <a:p>
            <a:r>
              <a:rPr lang="en-US" dirty="0"/>
              <a:t>Increment the item count</a:t>
            </a:r>
          </a:p>
          <a:p>
            <a:r>
              <a:rPr lang="en-US" dirty="0"/>
              <a:t>Add price to the total bill</a:t>
            </a:r>
          </a:p>
          <a:p>
            <a:r>
              <a:rPr lang="en-US" dirty="0"/>
              <a:t>Clear all data members (reset total bill and item count to 0)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33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Accessors / Getters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Accessors are member functions that query a data member(s) of the object, and returns the value(s) to the user</a:t>
            </a:r>
          </a:p>
          <a:p>
            <a:r>
              <a:rPr lang="en-US" dirty="0"/>
              <a:t>Get the total bill</a:t>
            </a:r>
          </a:p>
          <a:p>
            <a:r>
              <a:rPr lang="en-US" dirty="0"/>
              <a:t>Get the item count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endParaRPr lang="en-US" alt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clear();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price);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get_total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get_count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// data members will go here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E01CD2-276C-3342-8E0E-AFBB47D6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Designing a class: cash register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3F7FC-FC4D-7E47-9180-DD4F4B984F4E}"/>
              </a:ext>
            </a:extLst>
          </p:cNvPr>
          <p:cNvSpPr txBox="1"/>
          <p:nvPr/>
        </p:nvSpPr>
        <p:spPr>
          <a:xfrm>
            <a:off x="5176090" y="5712659"/>
            <a:ext cx="4661973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Question: </a:t>
            </a:r>
            <a:r>
              <a:rPr lang="en-US" sz="2200" dirty="0"/>
              <a:t>Which member functions are getters (accessors) and which are setters (mutators)?</a:t>
            </a:r>
          </a:p>
        </p:txBody>
      </p:sp>
    </p:spTree>
    <p:extLst>
      <p:ext uri="{BB962C8B-B14F-4D97-AF65-F5344CB8AC3E}">
        <p14:creationId xmlns:p14="http://schemas.microsoft.com/office/powerpoint/2010/main" val="1546999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endParaRPr lang="en-US" alt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clear();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price);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get_total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get_count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// data members will go here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E01CD2-276C-3342-8E0E-AFBB47D6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Designing a class: cash register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3F7FC-FC4D-7E47-9180-DD4F4B984F4E}"/>
              </a:ext>
            </a:extLst>
          </p:cNvPr>
          <p:cNvSpPr txBox="1"/>
          <p:nvPr/>
        </p:nvSpPr>
        <p:spPr>
          <a:xfrm>
            <a:off x="5176090" y="5712659"/>
            <a:ext cx="4661973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Question: </a:t>
            </a:r>
            <a:r>
              <a:rPr lang="en-US" sz="2200" dirty="0"/>
              <a:t>Which member functions are getters (accessors) and which are setters (mutators)?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7000D-7899-874E-BE81-FFA3299F9FC4}"/>
              </a:ext>
            </a:extLst>
          </p:cNvPr>
          <p:cNvSpPr txBox="1"/>
          <p:nvPr/>
        </p:nvSpPr>
        <p:spPr>
          <a:xfrm>
            <a:off x="6267676" y="2170286"/>
            <a:ext cx="3036986" cy="11079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setters because they change the value of data members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CDCC3B-6226-A244-A1DD-7459D4FB54F2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899972" y="2724284"/>
            <a:ext cx="2367704" cy="55399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969B62-047F-EE44-A269-8C89F18966A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559148" y="2724284"/>
            <a:ext cx="1708528" cy="72950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29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endParaRPr lang="en-US" alt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clear();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price);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get_total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get_count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// data members will go here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E01CD2-276C-3342-8E0E-AFBB47D6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Designing a class: cash register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3F7FC-FC4D-7E47-9180-DD4F4B984F4E}"/>
              </a:ext>
            </a:extLst>
          </p:cNvPr>
          <p:cNvSpPr txBox="1"/>
          <p:nvPr/>
        </p:nvSpPr>
        <p:spPr>
          <a:xfrm>
            <a:off x="5176090" y="5712659"/>
            <a:ext cx="4661973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Question: </a:t>
            </a:r>
            <a:r>
              <a:rPr lang="en-US" sz="2200" dirty="0"/>
              <a:t>Which member functions are getters (accessors) and which are setters (mutators)?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7000D-7899-874E-BE81-FFA3299F9FC4}"/>
              </a:ext>
            </a:extLst>
          </p:cNvPr>
          <p:cNvSpPr txBox="1"/>
          <p:nvPr/>
        </p:nvSpPr>
        <p:spPr>
          <a:xfrm>
            <a:off x="6267676" y="2170286"/>
            <a:ext cx="3036986" cy="11079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setters because they change the value of data members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94C2E-2B6B-B24C-BE8E-73D98DF756FD}"/>
              </a:ext>
            </a:extLst>
          </p:cNvPr>
          <p:cNvSpPr txBox="1"/>
          <p:nvPr/>
        </p:nvSpPr>
        <p:spPr>
          <a:xfrm>
            <a:off x="8115760" y="3794509"/>
            <a:ext cx="3121446" cy="11079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getters because they simply report the values of data members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CDCC3B-6226-A244-A1DD-7459D4FB54F2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899972" y="2724284"/>
            <a:ext cx="2367704" cy="55399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969B62-047F-EE44-A269-8C89F18966A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559148" y="2724284"/>
            <a:ext cx="1708528" cy="72950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9F8A7C-0863-D844-B975-05F7B851E86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096000" y="4088436"/>
            <a:ext cx="2019760" cy="26007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DFC892-7AB4-F144-91AC-4A171B312E8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552501" y="4348507"/>
            <a:ext cx="2563259" cy="20097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089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endParaRPr lang="en-US" alt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clear();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price);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get_total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get_count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// data members will go here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E01CD2-276C-3342-8E0E-AFBB47D6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is const?</a:t>
            </a:r>
          </a:p>
        </p:txBody>
      </p:sp>
    </p:spTree>
    <p:extLst>
      <p:ext uri="{BB962C8B-B14F-4D97-AF65-F5344CB8AC3E}">
        <p14:creationId xmlns:p14="http://schemas.microsoft.com/office/powerpoint/2010/main" val="2607646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endParaRPr lang="en-US" alt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clear();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price);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get_total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get_count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// data members will go here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E01CD2-276C-3342-8E0E-AFBB47D6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is const?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94C2E-2B6B-B24C-BE8E-73D98DF756FD}"/>
              </a:ext>
            </a:extLst>
          </p:cNvPr>
          <p:cNvSpPr txBox="1"/>
          <p:nvPr/>
        </p:nvSpPr>
        <p:spPr>
          <a:xfrm>
            <a:off x="7708135" y="4003161"/>
            <a:ext cx="4388385" cy="14465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getters only report the values of data members, and never alter them</a:t>
            </a:r>
          </a:p>
          <a:p>
            <a:r>
              <a:rPr lang="en-US" sz="2200" dirty="0"/>
              <a:t>→ we declare these functions to be const so they can’t mess our stuff up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9F8A7C-0863-D844-B975-05F7B851E86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993176" y="4109292"/>
            <a:ext cx="1714959" cy="61714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DFC892-7AB4-F144-91AC-4A171B312E8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420299" y="4560983"/>
            <a:ext cx="2287836" cy="16545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846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You call the member functions by first creating a variable of type </a:t>
            </a:r>
            <a:r>
              <a:rPr lang="en-US" altLang="en-US" b="1" dirty="0" err="1"/>
              <a:t>CashRegister</a:t>
            </a:r>
            <a:r>
              <a:rPr lang="en-US" altLang="en-US" b="1" dirty="0"/>
              <a:t> </a:t>
            </a:r>
            <a:r>
              <a:rPr lang="en-US" altLang="en-US" dirty="0"/>
              <a:t>and then using the dot notation: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register1;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register1.clear();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register1.add_item(1.95);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int count = register1.get_count();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“Number of items: “ &lt;&lt; count &lt;&lt;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10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dirty="0"/>
              <a:t> object has its own copy of these data members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register1;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register2;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[use setter functions] ...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    					</a:t>
            </a:r>
            <a:r>
              <a:rPr lang="en-US" sz="3200" dirty="0"/>
              <a:t>….                          …..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28</a:t>
            </a:fld>
            <a:endParaRPr lang="en-US"/>
          </a:p>
        </p:txBody>
      </p:sp>
      <p:pic>
        <p:nvPicPr>
          <p:cNvPr id="6146" name="Picture 2" descr="Target Makes Major Coupon Acceptance Changes - Coupons in the News">
            <a:extLst>
              <a:ext uri="{FF2B5EF4-FFF2-40B4-BE49-F238E27FC236}">
                <a16:creationId xmlns:a16="http://schemas.microsoft.com/office/drawing/2014/main" id="{A3ED453F-F2DE-EA4F-AFE1-5742CD8EB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470" y="2263982"/>
            <a:ext cx="3919251" cy="245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3BF7EE-FBEB-4648-BC3B-47D595DF5AB7}"/>
              </a:ext>
            </a:extLst>
          </p:cNvPr>
          <p:cNvSpPr txBox="1"/>
          <p:nvPr/>
        </p:nvSpPr>
        <p:spPr>
          <a:xfrm>
            <a:off x="644021" y="4418941"/>
            <a:ext cx="3806793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1.95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0A32F-FB31-574A-BE62-12F755DF596A}"/>
              </a:ext>
            </a:extLst>
          </p:cNvPr>
          <p:cNvSpPr txBox="1"/>
          <p:nvPr/>
        </p:nvSpPr>
        <p:spPr>
          <a:xfrm>
            <a:off x="5126982" y="4949290"/>
            <a:ext cx="3806793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1.95</a:t>
            </a:r>
          </a:p>
        </p:txBody>
      </p:sp>
    </p:spTree>
    <p:extLst>
      <p:ext uri="{BB962C8B-B14F-4D97-AF65-F5344CB8AC3E}">
        <p14:creationId xmlns:p14="http://schemas.microsoft.com/office/powerpoint/2010/main" val="1078671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private data members are only accessible via member functions:</a:t>
            </a:r>
          </a:p>
          <a:p>
            <a:r>
              <a:rPr lang="en-US" dirty="0">
                <a:cs typeface="Courier New" panose="02070309020205020404" pitchFamily="49" charset="0"/>
              </a:rPr>
              <a:t>Won’t work: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register1;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… [use setter functions] ...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register1.total_price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6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class describes a set of objects with the same behavior</a:t>
            </a:r>
          </a:p>
          <a:p>
            <a:r>
              <a:rPr lang="en-US" dirty="0"/>
              <a:t>Variables of a class are called objects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Classes can have:</a:t>
            </a:r>
          </a:p>
          <a:p>
            <a:pPr lvl="1"/>
            <a:r>
              <a:rPr lang="en-US" dirty="0"/>
              <a:t>Data members</a:t>
            </a:r>
          </a:p>
          <a:p>
            <a:pPr lvl="1"/>
            <a:r>
              <a:rPr lang="en-US" dirty="0"/>
              <a:t>Member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20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private data members are only accessible via member functions:</a:t>
            </a:r>
          </a:p>
          <a:p>
            <a:r>
              <a:rPr lang="en-US" dirty="0">
                <a:cs typeface="Courier New" panose="02070309020205020404" pitchFamily="49" charset="0"/>
              </a:rPr>
              <a:t>Won’t work: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register1;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… [use setter functions] ...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register1.total_price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Will work!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register1;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… [use setter functions] ...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register1.get_total()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14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move data members to the public interface and make it accessible</a:t>
            </a:r>
          </a:p>
          <a:p>
            <a:r>
              <a:rPr lang="en-US" dirty="0"/>
              <a:t>DON’T! It is not good practice</a:t>
            </a:r>
          </a:p>
          <a:p>
            <a:pPr lvl="1"/>
            <a:r>
              <a:rPr lang="en-US" dirty="0"/>
              <a:t>Will keep things tidier and easy to debug!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55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might want to change how data members are computed and/or manipulated, but the important details (data members) shouldn’t necessarily change.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We can write the mutator for </a:t>
            </a:r>
            <a:r>
              <a:rPr lang="en-US" dirty="0" err="1"/>
              <a:t>item_count</a:t>
            </a:r>
            <a:r>
              <a:rPr lang="en-US" dirty="0"/>
              <a:t> so it can never be negative</a:t>
            </a:r>
          </a:p>
          <a:p>
            <a:pPr lvl="1"/>
            <a:r>
              <a:rPr lang="en-US" dirty="0"/>
              <a:t>On the other hand, if </a:t>
            </a:r>
            <a:r>
              <a:rPr lang="en-US" dirty="0" err="1"/>
              <a:t>item_count</a:t>
            </a:r>
            <a:r>
              <a:rPr lang="en-US" dirty="0"/>
              <a:t> were public, we could just straight up set it to be negative.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99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417F-5BE1-C946-821D-B9D19406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2EC0-ECD7-7040-9A97-FA45AD88A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0017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en-US" dirty="0"/>
              <a:t>The interface should not change even if the details of how they are implemented change.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en-US" dirty="0"/>
              <a:t>A driver switching to an electric car does not need to re-learn how to drive.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BE0E6-1091-E347-B9F6-020C0507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7B399D46-5A58-3D43-BBF8-C219F1244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505" y="3524219"/>
            <a:ext cx="4269952" cy="319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616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00C599-4E72-5B4B-B7DF-7C18E930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0700"/>
            <a:ext cx="10708532" cy="121219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Class Implementation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E028D-A616-194D-BEFB-D19216A4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9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endParaRPr lang="en-US" alt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clear();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price);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get_total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get_count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item_count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E01CD2-276C-3342-8E0E-AFBB47D6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Class Implementation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94C2E-2B6B-B24C-BE8E-73D98DF756FD}"/>
              </a:ext>
            </a:extLst>
          </p:cNvPr>
          <p:cNvSpPr txBox="1"/>
          <p:nvPr/>
        </p:nvSpPr>
        <p:spPr>
          <a:xfrm>
            <a:off x="6870853" y="4313104"/>
            <a:ext cx="4696858" cy="14465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Now that we have the interface, we</a:t>
            </a:r>
          </a:p>
          <a:p>
            <a:r>
              <a:rPr lang="en-US" sz="2200" dirty="0"/>
              <a:t>need to actually define the prototypes!</a:t>
            </a:r>
          </a:p>
          <a:p>
            <a:r>
              <a:rPr lang="en-US" sz="2200" dirty="0"/>
              <a:t>→ start by </a:t>
            </a:r>
            <a:r>
              <a:rPr lang="en-US" sz="2200" b="1" dirty="0"/>
              <a:t>implementing the member functions</a:t>
            </a:r>
          </a:p>
        </p:txBody>
      </p:sp>
    </p:spTree>
    <p:extLst>
      <p:ext uri="{BB962C8B-B14F-4D97-AF65-F5344CB8AC3E}">
        <p14:creationId xmlns:p14="http://schemas.microsoft.com/office/powerpoint/2010/main" val="3611654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7983" cy="4351338"/>
          </a:xfrm>
        </p:spPr>
        <p:txBody>
          <a:bodyPr/>
          <a:lstStyle/>
          <a:p>
            <a:r>
              <a:rPr lang="en-US" dirty="0"/>
              <a:t>Start with the </a:t>
            </a:r>
            <a:r>
              <a:rPr lang="en-US" dirty="0" err="1"/>
              <a:t>add_item</a:t>
            </a:r>
            <a:r>
              <a:rPr lang="en-US" dirty="0"/>
              <a:t>() member function: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 double price ) 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item_count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++; // added an item, so increment item counter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price; // added item price too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One more thing to add: as written, there is no connection to the </a:t>
            </a:r>
            <a:r>
              <a:rPr lang="en-US" dirty="0" err="1"/>
              <a:t>CashRegister</a:t>
            </a:r>
            <a:r>
              <a:rPr lang="en-US" dirty="0"/>
              <a:t> class!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2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79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 double price ) 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item_count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++; // added an item, so increment item counter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price; // added item price too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/>
              <a:t>One more thing to add: as written, there is no connection to the </a:t>
            </a:r>
            <a:r>
              <a:rPr lang="en-US" dirty="0" err="1"/>
              <a:t>CashRegister</a:t>
            </a:r>
            <a:r>
              <a:rPr lang="en-US" dirty="0"/>
              <a:t> class!</a:t>
            </a:r>
          </a:p>
          <a:p>
            <a:r>
              <a:rPr lang="en-US" dirty="0"/>
              <a:t>so we specify for our member functions: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::[member function name]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2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7054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/>
              <a:t>We do not need the </a:t>
            </a:r>
            <a:r>
              <a:rPr lang="en-US" sz="3800" dirty="0" err="1"/>
              <a:t>CashRegister</a:t>
            </a:r>
            <a:r>
              <a:rPr lang="en-US" sz="3800" dirty="0"/>
              <a:t>:: declaration when defining the class: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double price 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double price 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price;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62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We do not need the </a:t>
            </a:r>
            <a:r>
              <a:rPr lang="en-US" sz="2600" dirty="0" err="1"/>
              <a:t>CashRegister</a:t>
            </a:r>
            <a:r>
              <a:rPr lang="en-US" sz="2600" dirty="0"/>
              <a:t>:: declaration when defining the class: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 double price 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67D5F3-8674-F84C-89C3-C10EC60BB53B}"/>
              </a:ext>
            </a:extLst>
          </p:cNvPr>
          <p:cNvSpPr txBox="1">
            <a:spLocks/>
          </p:cNvSpPr>
          <p:nvPr/>
        </p:nvSpPr>
        <p:spPr>
          <a:xfrm>
            <a:off x="6096000" y="3235747"/>
            <a:ext cx="6171282" cy="3840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double price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price;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82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types: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Mutators  / setters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Accessors / getters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147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call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( 1.95 )</a:t>
            </a:r>
            <a:r>
              <a:rPr lang="en-US" dirty="0"/>
              <a:t>,  how does it know which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item_count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dirty="0"/>
              <a:t>to increment, or which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dirty="0"/>
              <a:t>to increase?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register1, register2;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… [stuff happens] …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register1.add_item( 1.95 );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22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call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( 1.95 )</a:t>
            </a:r>
            <a:r>
              <a:rPr lang="en-US" dirty="0"/>
              <a:t>,  how does it know which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item_count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dirty="0"/>
              <a:t>to increment, or which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dirty="0"/>
              <a:t>to increase?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register1, register2;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… [stuff happens] …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register1.add_item( 1.95 );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register1</a:t>
            </a:r>
            <a:r>
              <a:rPr lang="en-US" dirty="0"/>
              <a:t> → pass as an implicit parameter into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function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88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register1.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( 1.95 );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double price 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price;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42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AA1329-3BE5-F048-8666-1B56205BA903}"/>
              </a:ext>
            </a:extLst>
          </p:cNvPr>
          <p:cNvCxnSpPr>
            <a:cxnSpLocks/>
          </p:cNvCxnSpPr>
          <p:nvPr/>
        </p:nvCxnSpPr>
        <p:spPr>
          <a:xfrm>
            <a:off x="2258458" y="2192357"/>
            <a:ext cx="3624549" cy="102456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524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40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( 1.95 );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double price 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.item_count++;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.total_price =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.total_price + price;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43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AA1329-3BE5-F048-8666-1B56205BA903}"/>
              </a:ext>
            </a:extLst>
          </p:cNvPr>
          <p:cNvCxnSpPr>
            <a:cxnSpLocks/>
          </p:cNvCxnSpPr>
          <p:nvPr/>
        </p:nvCxnSpPr>
        <p:spPr>
          <a:xfrm>
            <a:off x="2258458" y="2192357"/>
            <a:ext cx="3624549" cy="102456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90E086-3959-7848-901C-58B80DA48C6F}"/>
              </a:ext>
            </a:extLst>
          </p:cNvPr>
          <p:cNvCxnSpPr>
            <a:cxnSpLocks/>
          </p:cNvCxnSpPr>
          <p:nvPr/>
        </p:nvCxnSpPr>
        <p:spPr>
          <a:xfrm flipH="1">
            <a:off x="3467100" y="3429001"/>
            <a:ext cx="2628900" cy="393852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BE25A3-9303-0F40-BC4D-E3095C8FC187}"/>
              </a:ext>
            </a:extLst>
          </p:cNvPr>
          <p:cNvCxnSpPr>
            <a:cxnSpLocks/>
          </p:cNvCxnSpPr>
          <p:nvPr/>
        </p:nvCxnSpPr>
        <p:spPr>
          <a:xfrm flipH="1">
            <a:off x="3467100" y="3428999"/>
            <a:ext cx="2628900" cy="735377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BA0F5D-B1FD-EE46-91E5-FABD830C1F2D}"/>
              </a:ext>
            </a:extLst>
          </p:cNvPr>
          <p:cNvCxnSpPr>
            <a:cxnSpLocks/>
          </p:cNvCxnSpPr>
          <p:nvPr/>
        </p:nvCxnSpPr>
        <p:spPr>
          <a:xfrm>
            <a:off x="6096001" y="3428999"/>
            <a:ext cx="1053946" cy="735377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785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40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( 1.95 );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double price 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.item_count++;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.total_price =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.total_price + price;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44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AA1329-3BE5-F048-8666-1B56205BA903}"/>
              </a:ext>
            </a:extLst>
          </p:cNvPr>
          <p:cNvCxnSpPr>
            <a:cxnSpLocks/>
          </p:cNvCxnSpPr>
          <p:nvPr/>
        </p:nvCxnSpPr>
        <p:spPr>
          <a:xfrm>
            <a:off x="2258458" y="2192357"/>
            <a:ext cx="3624549" cy="102456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90E086-3959-7848-901C-58B80DA48C6F}"/>
              </a:ext>
            </a:extLst>
          </p:cNvPr>
          <p:cNvCxnSpPr>
            <a:cxnSpLocks/>
          </p:cNvCxnSpPr>
          <p:nvPr/>
        </p:nvCxnSpPr>
        <p:spPr>
          <a:xfrm flipH="1">
            <a:off x="3467100" y="3429001"/>
            <a:ext cx="2628900" cy="393852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BE25A3-9303-0F40-BC4D-E3095C8FC187}"/>
              </a:ext>
            </a:extLst>
          </p:cNvPr>
          <p:cNvCxnSpPr>
            <a:cxnSpLocks/>
          </p:cNvCxnSpPr>
          <p:nvPr/>
        </p:nvCxnSpPr>
        <p:spPr>
          <a:xfrm flipH="1">
            <a:off x="3467100" y="3428999"/>
            <a:ext cx="2628900" cy="735377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BA0F5D-B1FD-EE46-91E5-FABD830C1F2D}"/>
              </a:ext>
            </a:extLst>
          </p:cNvPr>
          <p:cNvCxnSpPr>
            <a:cxnSpLocks/>
          </p:cNvCxnSpPr>
          <p:nvPr/>
        </p:nvCxnSpPr>
        <p:spPr>
          <a:xfrm>
            <a:off x="6096001" y="3428999"/>
            <a:ext cx="1053946" cy="735377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BE3616-0E27-1746-8611-C02888E27DBB}"/>
              </a:ext>
            </a:extLst>
          </p:cNvPr>
          <p:cNvSpPr txBox="1"/>
          <p:nvPr/>
        </p:nvSpPr>
        <p:spPr>
          <a:xfrm>
            <a:off x="6728552" y="779551"/>
            <a:ext cx="4850176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register1.add_item( 1.95 ) knows to add 1 item with price $1.95 to </a:t>
            </a:r>
            <a:r>
              <a:rPr lang="en-US" sz="2400" b="1" i="1" dirty="0"/>
              <a:t>register1</a:t>
            </a:r>
            <a:r>
              <a:rPr lang="en-US" sz="2400" dirty="0"/>
              <a:t> the same way str1.length() knows to take the length of </a:t>
            </a:r>
            <a:r>
              <a:rPr lang="en-US" sz="2400" b="1" i="1" dirty="0"/>
              <a:t>str1</a:t>
            </a:r>
          </a:p>
        </p:txBody>
      </p:sp>
    </p:spTree>
    <p:extLst>
      <p:ext uri="{BB962C8B-B14F-4D97-AF65-F5344CB8AC3E}">
        <p14:creationId xmlns:p14="http://schemas.microsoft.com/office/powerpoint/2010/main" val="19189607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/>
              <a:t>A constructor is a member function that initializes the data members of an object.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/>
              <a:t>The constructor is automatically called whenever an object is created.</a:t>
            </a:r>
            <a:endParaRPr lang="en-US" altLang="en-US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b="1" dirty="0"/>
              <a:t>	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register1;</a:t>
            </a:r>
          </a:p>
          <a:p>
            <a:pPr>
              <a:lnSpc>
                <a:spcPct val="100000"/>
              </a:lnSpc>
            </a:pPr>
            <a:endParaRPr lang="en-US" altLang="en-US" dirty="0"/>
          </a:p>
          <a:p>
            <a:pPr>
              <a:lnSpc>
                <a:spcPct val="100000"/>
              </a:lnSpc>
            </a:pPr>
            <a:r>
              <a:rPr lang="en-US" altLang="en-US" dirty="0"/>
              <a:t>(You don’t see the function call nor the definition in the class, it but it’s there.)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18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/>
              <a:t>By supplying a constructor, by writing our own implementation, you can ensure that all data members are properly set before any member functions act on an object.</a:t>
            </a:r>
          </a:p>
          <a:p>
            <a:pPr>
              <a:spcBef>
                <a:spcPct val="20000"/>
              </a:spcBef>
            </a:pPr>
            <a:r>
              <a:rPr lang="en-US" altLang="en-US" dirty="0"/>
              <a:t>To understand the importance of constructors, consider:</a:t>
            </a:r>
          </a:p>
          <a:p>
            <a:pPr marL="0" indent="0">
              <a:spcBef>
                <a:spcPct val="20000"/>
              </a:spcBef>
              <a:buNone/>
            </a:pPr>
            <a:endParaRPr lang="en-US" altLang="en-US" sz="800" dirty="0"/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register1;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register1.add_item(1.95);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int count = register1.get_count(); // May not be 1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800" dirty="0"/>
              <a:t> </a:t>
            </a:r>
          </a:p>
          <a:p>
            <a:pPr>
              <a:spcBef>
                <a:spcPct val="20000"/>
              </a:spcBef>
            </a:pPr>
            <a:r>
              <a:rPr lang="en-US" altLang="en-US" dirty="0"/>
              <a:t>Notice that the programmer forgot to call </a:t>
            </a:r>
            <a:r>
              <a:rPr lang="en-US" altLang="en-US" b="1" dirty="0"/>
              <a:t>clear</a:t>
            </a:r>
            <a:r>
              <a:rPr lang="en-US" altLang="en-US" dirty="0"/>
              <a:t> before adding items.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303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04933" cy="489585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500" dirty="0"/>
              <a:t>You declare constructor functions in the class definition. There must be </a:t>
            </a:r>
            <a:r>
              <a:rPr lang="en-US" altLang="en-US" sz="2500" b="1" dirty="0"/>
              <a:t>no</a:t>
            </a:r>
            <a:r>
              <a:rPr lang="en-US" altLang="en-US" sz="2500" dirty="0"/>
              <a:t> return type, not even </a:t>
            </a:r>
            <a:r>
              <a:rPr lang="en-US" altLang="en-US" sz="2500" b="1" dirty="0"/>
              <a:t>void</a:t>
            </a:r>
            <a:r>
              <a:rPr lang="en-US" altLang="en-US" sz="2500" dirty="0"/>
              <a:t>.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en-US" sz="2500" dirty="0"/>
              <a:t>The name of the constructor must be the same as the class:</a:t>
            </a:r>
          </a:p>
          <a:p>
            <a:pPr marL="0" indent="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en-US" sz="1000" dirty="0"/>
              <a:t> </a:t>
            </a:r>
          </a:p>
          <a:p>
            <a:pPr marL="45720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endParaRPr lang="en-US" alt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45720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 // A constructor</a:t>
            </a:r>
          </a:p>
          <a:p>
            <a:pPr marL="45720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en-US" sz="2300" dirty="0"/>
              <a:t>The constructor definition resembles other member functions:</a:t>
            </a:r>
          </a:p>
          <a:p>
            <a:pPr marL="457200" lvl="1" indent="0">
              <a:buNone/>
            </a:pP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item_count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45720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45720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395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20000"/>
              </a:spcBef>
            </a:pPr>
            <a:r>
              <a:rPr lang="en-US" altLang="en-US" dirty="0"/>
              <a:t>If you do not write a constructor for your class, the compiler automatically generates one for you, which does nothing but allocate memory space for the data members. </a:t>
            </a:r>
          </a:p>
          <a:p>
            <a:pPr>
              <a:spcBef>
                <a:spcPct val="20000"/>
              </a:spcBef>
            </a:pPr>
            <a:endParaRPr lang="en-US" altLang="en-US" dirty="0"/>
          </a:p>
          <a:p>
            <a:pPr>
              <a:spcBef>
                <a:spcPct val="20000"/>
              </a:spcBef>
            </a:pPr>
            <a:r>
              <a:rPr lang="en-US" altLang="en-US" dirty="0"/>
              <a:t>The compiler does NOT provide safe initial data values, EXCEPT that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members are initialized to “”.</a:t>
            </a:r>
          </a:p>
          <a:p>
            <a:pPr>
              <a:spcBef>
                <a:spcPct val="20000"/>
              </a:spcBef>
            </a:pPr>
            <a:endParaRPr lang="en-US" altLang="en-US" dirty="0"/>
          </a:p>
          <a:p>
            <a:pPr>
              <a:spcBef>
                <a:spcPct val="20000"/>
              </a:spcBef>
            </a:pPr>
            <a:r>
              <a:rPr lang="en-US" altLang="en-US" u="sng" dirty="0"/>
              <a:t>Default constructors</a:t>
            </a:r>
            <a:r>
              <a:rPr lang="en-US" altLang="en-US" dirty="0"/>
              <a:t> are called when you define an object and do not specify any parameters for the construction.  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b="1" dirty="0"/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register1;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543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353801" cy="50323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3100" dirty="0"/>
              <a:t>Constructors can have parameters, and can be overloaded </a:t>
            </a:r>
            <a:r>
              <a:rPr lang="en-US" altLang="en-US" dirty="0"/>
              <a:t>: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“Default” constructor: Sets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item_count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Sets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count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price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count, double price);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item_count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4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Mutators / Setters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Mutators are member functions that modify the data members</a:t>
            </a:r>
          </a:p>
          <a:p>
            <a:r>
              <a:rPr lang="en-US" dirty="0"/>
              <a:t>Increment the value of the counter</a:t>
            </a:r>
          </a:p>
          <a:p>
            <a:r>
              <a:rPr lang="en-US" dirty="0"/>
              <a:t>Reset counter value to zero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57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solidFill>
                  <a:srgbClr val="000000"/>
                </a:solidFill>
              </a:rPr>
              <a:t>When the same name is used for more than one function, then the functions are called </a:t>
            </a:r>
            <a:r>
              <a:rPr lang="en-US" b="1" dirty="0">
                <a:solidFill>
                  <a:srgbClr val="000000"/>
                </a:solidFill>
              </a:rPr>
              <a:t>overloaded</a:t>
            </a:r>
            <a:r>
              <a:rPr lang="en-US" dirty="0">
                <a:solidFill>
                  <a:srgbClr val="000000"/>
                </a:solidFill>
              </a:rPr>
              <a:t>. The compiler determines which to use, based on the parameter list of the call.</a:t>
            </a:r>
          </a:p>
          <a:p>
            <a:pPr>
              <a:spcBef>
                <a:spcPct val="20000"/>
              </a:spcBef>
            </a:pPr>
            <a:r>
              <a:rPr lang="en-US" altLang="en-US" dirty="0"/>
              <a:t>When you construct an object, the compiler chooses the constructor that matches the parameters that you supply: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8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Uses default constructor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(10,2.25);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uses parameterized         // constructor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(int count, int price)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150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Error: Resetting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/>
              <a:t>You cannot call a constructor with dot notation to “reset” an object.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900" dirty="0"/>
              <a:t> 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register1;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register1.CashRegister();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Syntax Error</a:t>
            </a:r>
          </a:p>
          <a:p>
            <a:pPr marL="0" indent="0">
              <a:buNone/>
            </a:pPr>
            <a:r>
              <a:rPr lang="en-US" altLang="en-US" sz="900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en-US" dirty="0"/>
              <a:t>The correct way to reset an object is to construct a new one and assign it to the old:</a:t>
            </a:r>
          </a:p>
          <a:p>
            <a:pPr marL="0" indent="0">
              <a:buNone/>
            </a:pPr>
            <a:r>
              <a:rPr lang="en-US" altLang="en-US" sz="900" dirty="0"/>
              <a:t> </a:t>
            </a:r>
          </a:p>
          <a:p>
            <a:pPr marL="0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register1 =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 //creates an </a:t>
            </a:r>
          </a:p>
          <a:p>
            <a:pPr marL="0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// unnamed object, then copies it to register1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2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Accessors / Getters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Accessors are member functions that query a data member(s) of the object, and returns the value(s) to the user</a:t>
            </a:r>
          </a:p>
          <a:p>
            <a:r>
              <a:rPr lang="en-US" dirty="0"/>
              <a:t>Get the value (of… value) of the counter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4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/>
              <a:t>A constructor is a member function that initializes the data members of an object.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/>
              <a:t>The constructor is automatically called whenever an object is created.</a:t>
            </a:r>
            <a:endParaRPr lang="en-US" altLang="en-US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b="1" dirty="0"/>
              <a:t>	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Counter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my_counter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altLang="en-US" dirty="0"/>
          </a:p>
          <a:p>
            <a:pPr>
              <a:lnSpc>
                <a:spcPct val="100000"/>
              </a:lnSpc>
            </a:pPr>
            <a:r>
              <a:rPr lang="en-US" altLang="en-US" dirty="0"/>
              <a:t>(You don’t see the function call nor the definition in the class, it but it’s there.)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7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2042" cy="4351338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/>
              <a:t>By supplying a constructor, by writing our own implementation, you can ensure that all data members are properly set before any member functions act on an object.</a:t>
            </a:r>
          </a:p>
          <a:p>
            <a:pPr>
              <a:spcBef>
                <a:spcPct val="20000"/>
              </a:spcBef>
            </a:pPr>
            <a:r>
              <a:rPr lang="en-US" altLang="en-US" dirty="0"/>
              <a:t>To understand the importance of constructors, consider:</a:t>
            </a:r>
          </a:p>
          <a:p>
            <a:pPr marL="0" indent="0">
              <a:spcBef>
                <a:spcPct val="20000"/>
              </a:spcBef>
              <a:buNone/>
            </a:pPr>
            <a:endParaRPr lang="en-US" altLang="en-US" sz="800" dirty="0"/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Counter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my_counter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my_counter.count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cur_val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my_counter.get_value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// May not be 1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800" dirty="0"/>
              <a:t> </a:t>
            </a:r>
          </a:p>
          <a:p>
            <a:pPr>
              <a:spcBef>
                <a:spcPct val="20000"/>
              </a:spcBef>
            </a:pPr>
            <a:r>
              <a:rPr lang="en-US" altLang="en-US" dirty="0"/>
              <a:t>Notice that the programmer forgot to call </a:t>
            </a:r>
            <a:r>
              <a:rPr lang="en-US" altLang="en-US" b="1" dirty="0"/>
              <a:t>reset</a:t>
            </a:r>
            <a:r>
              <a:rPr lang="en-US" altLang="en-US" dirty="0"/>
              <a:t> before counting.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4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04933" cy="48958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500" dirty="0"/>
              <a:t>You declare constructor functions in the class definition. There must be </a:t>
            </a:r>
            <a:r>
              <a:rPr lang="en-US" altLang="en-US" sz="2500" b="1" dirty="0"/>
              <a:t>no</a:t>
            </a:r>
            <a:r>
              <a:rPr lang="en-US" altLang="en-US" sz="2500" dirty="0"/>
              <a:t> return type, not even </a:t>
            </a:r>
            <a:r>
              <a:rPr lang="en-US" altLang="en-US" sz="2500" b="1" dirty="0"/>
              <a:t>void</a:t>
            </a:r>
            <a:r>
              <a:rPr lang="en-US" altLang="en-US" sz="2500" dirty="0"/>
              <a:t>.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en-US" sz="2500" dirty="0"/>
              <a:t>The name of the constructor must be the same as the class:</a:t>
            </a:r>
          </a:p>
          <a:p>
            <a:pPr marL="0" indent="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en-US" sz="1000" dirty="0"/>
              <a:t> </a:t>
            </a:r>
          </a:p>
          <a:p>
            <a:pPr marL="45720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class Counter</a:t>
            </a:r>
          </a:p>
          <a:p>
            <a:pPr marL="45720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45720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Counter(); // A constructor</a:t>
            </a:r>
          </a:p>
          <a:p>
            <a:pPr marL="45720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en-US" sz="2300" dirty="0"/>
              <a:t>The constructor definition resembles other member functions:</a:t>
            </a:r>
          </a:p>
          <a:p>
            <a:pPr marL="45720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Counter::Counter()</a:t>
            </a:r>
          </a:p>
          <a:p>
            <a:pPr marL="45720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value = 0;</a:t>
            </a:r>
          </a:p>
          <a:p>
            <a:pPr marL="45720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6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{F421BBD5-BDF1-7C49-8F90-B226645BFEDD}tf16401378</Template>
  <TotalTime>10167</TotalTime>
  <Words>3040</Words>
  <Application>Microsoft Office PowerPoint</Application>
  <PresentationFormat>Widescreen</PresentationFormat>
  <Paragraphs>522</Paragraphs>
  <Slides>51</Slides>
  <Notes>15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Courier New</vt:lpstr>
      <vt:lpstr>Office Theme</vt:lpstr>
      <vt:lpstr>Member Functions</vt:lpstr>
      <vt:lpstr>Due this week</vt:lpstr>
      <vt:lpstr>Class</vt:lpstr>
      <vt:lpstr>Member Functions</vt:lpstr>
      <vt:lpstr>Mutators / Setters</vt:lpstr>
      <vt:lpstr>Accessors / Getters</vt:lpstr>
      <vt:lpstr>Constructors</vt:lpstr>
      <vt:lpstr>Motivation</vt:lpstr>
      <vt:lpstr>Constructor Code</vt:lpstr>
      <vt:lpstr>Default Constructors</vt:lpstr>
      <vt:lpstr>Parameterized Constructors</vt:lpstr>
      <vt:lpstr>Overloaded Constructors</vt:lpstr>
      <vt:lpstr>PowerPoint Presentation</vt:lpstr>
      <vt:lpstr>Example</vt:lpstr>
      <vt:lpstr>A generic class interface</vt:lpstr>
      <vt:lpstr>Designing a class: cash register</vt:lpstr>
      <vt:lpstr>Designing a class: cash register</vt:lpstr>
      <vt:lpstr>What are the data members?</vt:lpstr>
      <vt:lpstr>Member Functions</vt:lpstr>
      <vt:lpstr>Mutators / Setters</vt:lpstr>
      <vt:lpstr>Accessors / Getters</vt:lpstr>
      <vt:lpstr>Designing a class: cash register</vt:lpstr>
      <vt:lpstr>Designing a class: cash register</vt:lpstr>
      <vt:lpstr>Designing a class: cash register</vt:lpstr>
      <vt:lpstr>What is const?</vt:lpstr>
      <vt:lpstr>What is const?</vt:lpstr>
      <vt:lpstr>Dot Notation</vt:lpstr>
      <vt:lpstr>Encapsulation</vt:lpstr>
      <vt:lpstr>Encapsulation</vt:lpstr>
      <vt:lpstr>Encapsulation</vt:lpstr>
      <vt:lpstr>Encapsulation</vt:lpstr>
      <vt:lpstr>Encapsulation</vt:lpstr>
      <vt:lpstr>The Interface</vt:lpstr>
      <vt:lpstr>Class Implementation</vt:lpstr>
      <vt:lpstr>Class Implementation</vt:lpstr>
      <vt:lpstr>Implementing member functions</vt:lpstr>
      <vt:lpstr>Implementing member functions</vt:lpstr>
      <vt:lpstr>Implementing member functions</vt:lpstr>
      <vt:lpstr>Implementing member functions</vt:lpstr>
      <vt:lpstr>Implicit Parameters</vt:lpstr>
      <vt:lpstr>Implicit Parameters</vt:lpstr>
      <vt:lpstr>Implicit Parameters</vt:lpstr>
      <vt:lpstr>Implicit Parameters</vt:lpstr>
      <vt:lpstr>Implicit Parameters</vt:lpstr>
      <vt:lpstr>Constructors</vt:lpstr>
      <vt:lpstr>Motivation</vt:lpstr>
      <vt:lpstr>Constructor Code</vt:lpstr>
      <vt:lpstr>Default Constructors</vt:lpstr>
      <vt:lpstr>Parameterized Constructors</vt:lpstr>
      <vt:lpstr>Overloaded Constructors</vt:lpstr>
      <vt:lpstr>Common Error: Resetting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1300: Starting Computing</dc:title>
  <dc:creator>Supriya Naidu</dc:creator>
  <cp:lastModifiedBy>Michael Hoefer</cp:lastModifiedBy>
  <cp:revision>325</cp:revision>
  <dcterms:created xsi:type="dcterms:W3CDTF">2020-08-23T21:25:05Z</dcterms:created>
  <dcterms:modified xsi:type="dcterms:W3CDTF">2022-10-12T21:08:50Z</dcterms:modified>
</cp:coreProperties>
</file>