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1"/>
    <p:sldId id="257" r:id="rId22"/>
    <p:sldId id="258" r:id="rId23"/>
    <p:sldId id="259" r:id="rId24"/>
    <p:sldId id="260" r:id="rId25"/>
    <p:sldId id="261" r:id="rId26"/>
    <p:sldId id="262" r:id="rId27"/>
    <p:sldId id="263" r:id="rId28"/>
    <p:sldId id="264" r:id="rId29"/>
    <p:sldId id="265" r:id="rId30"/>
  </p:sldIdLst>
  <p:sldSz cx="9753600" cy="73152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Peace Sans" charset="1" panose="02000505040000020004"/>
      <p:regular r:id="rId8"/>
    </p:embeddedFont>
    <p:embeddedFont>
      <p:font typeface="Anonymous Pro" charset="1" panose="02060609030202000504"/>
      <p:regular r:id="rId9"/>
    </p:embeddedFont>
    <p:embeddedFont>
      <p:font typeface="Anonymous Pro Bold" charset="1" panose="02060809030202000504"/>
      <p:regular r:id="rId10"/>
    </p:embeddedFont>
    <p:embeddedFont>
      <p:font typeface="Anonymous Pro Italics" charset="1" panose="02060609030202000504"/>
      <p:regular r:id="rId11"/>
    </p:embeddedFont>
    <p:embeddedFont>
      <p:font typeface="Anonymous Pro Bold Italics" charset="1" panose="02060809030202000504"/>
      <p:regular r:id="rId12"/>
    </p:embeddedFont>
    <p:embeddedFont>
      <p:font typeface="Arimo" charset="1" panose="020B0604020202020204"/>
      <p:regular r:id="rId13"/>
    </p:embeddedFont>
    <p:embeddedFont>
      <p:font typeface="Arimo Bold" charset="1" panose="020B0704020202020204"/>
      <p:regular r:id="rId14"/>
    </p:embeddedFont>
    <p:embeddedFont>
      <p:font typeface="Arimo Italics" charset="1" panose="020B0604020202090204"/>
      <p:regular r:id="rId15"/>
    </p:embeddedFont>
    <p:embeddedFont>
      <p:font typeface="Arimo Bold Italics" charset="1" panose="020B0704020202090204"/>
      <p:regular r:id="rId16"/>
    </p:embeddedFont>
    <p:embeddedFont>
      <p:font typeface="Nourd" charset="1" panose="00000500000000000000"/>
      <p:regular r:id="rId17"/>
    </p:embeddedFont>
    <p:embeddedFont>
      <p:font typeface="Nourd Bold" charset="1" panose="00000800000000000000"/>
      <p:regular r:id="rId18"/>
    </p:embeddedFont>
    <p:embeddedFont>
      <p:font typeface="Etna Sans Serif" charset="1" panose="02000600000000000000"/>
      <p:regular r:id="rId19"/>
    </p:embeddedFont>
    <p:embeddedFont>
      <p:font typeface="Canva Student Font"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slides/slide1.xml" Type="http://schemas.openxmlformats.org/officeDocument/2006/relationships/slide"/><Relationship Id="rId22" Target="slides/slide2.xml" Type="http://schemas.openxmlformats.org/officeDocument/2006/relationships/slide"/><Relationship Id="rId23" Target="slides/slide3.xml" Type="http://schemas.openxmlformats.org/officeDocument/2006/relationships/slide"/><Relationship Id="rId24" Target="slides/slide4.xml" Type="http://schemas.openxmlformats.org/officeDocument/2006/relationships/slide"/><Relationship Id="rId25" Target="slides/slide5.xml" Type="http://schemas.openxmlformats.org/officeDocument/2006/relationships/slide"/><Relationship Id="rId26" Target="slides/slide6.xml" Type="http://schemas.openxmlformats.org/officeDocument/2006/relationships/slide"/><Relationship Id="rId27" Target="slides/slide7.xml" Type="http://schemas.openxmlformats.org/officeDocument/2006/relationships/slide"/><Relationship Id="rId28" Target="slides/slide8.xml" Type="http://schemas.openxmlformats.org/officeDocument/2006/relationships/slide"/><Relationship Id="rId29" Target="slides/slide9.xml" Type="http://schemas.openxmlformats.org/officeDocument/2006/relationships/slide"/><Relationship Id="rId3" Target="viewProps.xml" Type="http://schemas.openxmlformats.org/officeDocument/2006/relationships/viewProps"/><Relationship Id="rId30"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5.png" Type="http://schemas.openxmlformats.org/officeDocument/2006/relationships/image"/><Relationship Id="rId13" Target="../media/image6.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 Id="rId4" Target="../media/image2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9F5FA"/>
        </a:solidFill>
      </p:bgPr>
    </p:bg>
    <p:spTree>
      <p:nvGrpSpPr>
        <p:cNvPr id="1" name=""/>
        <p:cNvGrpSpPr/>
        <p:nvPr/>
      </p:nvGrpSpPr>
      <p:grpSpPr>
        <a:xfrm>
          <a:off x="0" y="0"/>
          <a:ext cx="0" cy="0"/>
          <a:chOff x="0" y="0"/>
          <a:chExt cx="0" cy="0"/>
        </a:xfrm>
      </p:grpSpPr>
      <p:sp>
        <p:nvSpPr>
          <p:cNvPr name="TextBox 2" id="2"/>
          <p:cNvSpPr txBox="true"/>
          <p:nvPr/>
        </p:nvSpPr>
        <p:spPr>
          <a:xfrm rot="0">
            <a:off x="446371" y="2551430"/>
            <a:ext cx="8860858" cy="2126615"/>
          </a:xfrm>
          <a:prstGeom prst="rect">
            <a:avLst/>
          </a:prstGeom>
        </p:spPr>
        <p:txBody>
          <a:bodyPr anchor="t" rtlCol="false" tIns="0" lIns="0" bIns="0" rIns="0">
            <a:spAutoFit/>
          </a:bodyPr>
          <a:lstStyle/>
          <a:p>
            <a:pPr algn="ctr">
              <a:lnSpc>
                <a:spcPts val="5635"/>
              </a:lnSpc>
            </a:pPr>
            <a:r>
              <a:rPr lang="en-US" spc="1247" sz="4025">
                <a:solidFill>
                  <a:srgbClr val="000000"/>
                </a:solidFill>
                <a:latin typeface="Anonymous Pro Bold"/>
              </a:rPr>
              <a:t>KLASIFIKASI USIA</a:t>
            </a:r>
          </a:p>
          <a:p>
            <a:pPr algn="ctr">
              <a:lnSpc>
                <a:spcPts val="5634"/>
              </a:lnSpc>
            </a:pPr>
            <a:r>
              <a:rPr lang="en-US" spc="1247" sz="4025">
                <a:solidFill>
                  <a:srgbClr val="000000"/>
                </a:solidFill>
                <a:latin typeface="Anonymous Pro Bold"/>
              </a:rPr>
              <a:t>BERDASARKAN SUARA ALGORITMA LPC~KNN</a:t>
            </a:r>
          </a:p>
        </p:txBody>
      </p:sp>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4" id="4"/>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sp>
        <p:nvSpPr>
          <p:cNvPr name="AutoShape 7" id="7"/>
          <p:cNvSpPr/>
          <p:nvPr/>
        </p:nvSpPr>
        <p:spPr>
          <a:xfrm rot="0">
            <a:off x="1302021" y="3281768"/>
            <a:ext cx="7074051" cy="0"/>
          </a:xfrm>
          <a:prstGeom prst="line">
            <a:avLst/>
          </a:prstGeom>
          <a:ln cap="flat" w="47625">
            <a:solidFill>
              <a:srgbClr val="000000"/>
            </a:solidFill>
            <a:prstDash val="solid"/>
            <a:headEnd type="none" len="sm" w="sm"/>
            <a:tailEnd type="none" len="sm" w="sm"/>
          </a:ln>
        </p:spPr>
      </p:sp>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990806" y="260993"/>
            <a:ext cx="2301524" cy="1389284"/>
          </a:xfrm>
          <a:prstGeom prst="rect">
            <a:avLst/>
          </a:prstGeom>
        </p:spPr>
      </p:pic>
      <p:pic>
        <p:nvPicPr>
          <p:cNvPr name="Picture 9" id="9"/>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5423332" y="5471664"/>
            <a:ext cx="2301524" cy="1389284"/>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9F5F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731520" y="1192478"/>
            <a:ext cx="5810191" cy="4449678"/>
          </a:xfrm>
          <a:prstGeom prst="rect">
            <a:avLst/>
          </a:prstGeom>
        </p:spPr>
      </p:pic>
      <p:sp>
        <p:nvSpPr>
          <p:cNvPr name="TextBox 3" id="3"/>
          <p:cNvSpPr txBox="true"/>
          <p:nvPr/>
        </p:nvSpPr>
        <p:spPr>
          <a:xfrm rot="0">
            <a:off x="823426" y="561086"/>
            <a:ext cx="4305928" cy="426593"/>
          </a:xfrm>
          <a:prstGeom prst="rect">
            <a:avLst/>
          </a:prstGeom>
        </p:spPr>
        <p:txBody>
          <a:bodyPr anchor="t" rtlCol="false" tIns="0" lIns="0" bIns="0" rIns="0">
            <a:spAutoFit/>
          </a:bodyPr>
          <a:lstStyle/>
          <a:p>
            <a:pPr>
              <a:lnSpc>
                <a:spcPts val="3195"/>
              </a:lnSpc>
            </a:pPr>
            <a:r>
              <a:rPr lang="en-US" sz="3399">
                <a:solidFill>
                  <a:srgbClr val="000000"/>
                </a:solidFill>
                <a:latin typeface="Peace Sans"/>
              </a:rPr>
              <a:t>EVALUASI MODEL</a:t>
            </a:r>
          </a:p>
        </p:txBody>
      </p:sp>
      <p:sp>
        <p:nvSpPr>
          <p:cNvPr name="TextBox 4" id="4"/>
          <p:cNvSpPr txBox="true"/>
          <p:nvPr/>
        </p:nvSpPr>
        <p:spPr>
          <a:xfrm rot="0">
            <a:off x="1428778" y="5699306"/>
            <a:ext cx="4415676" cy="1339936"/>
          </a:xfrm>
          <a:prstGeom prst="rect">
            <a:avLst/>
          </a:prstGeom>
        </p:spPr>
        <p:txBody>
          <a:bodyPr anchor="t" rtlCol="false" tIns="0" lIns="0" bIns="0" rIns="0">
            <a:spAutoFit/>
          </a:bodyPr>
          <a:lstStyle/>
          <a:p>
            <a:pPr>
              <a:lnSpc>
                <a:spcPts val="3541"/>
              </a:lnSpc>
            </a:pPr>
            <a:r>
              <a:rPr lang="en-US" spc="101" sz="2529">
                <a:solidFill>
                  <a:srgbClr val="000000"/>
                </a:solidFill>
                <a:latin typeface="Montserrat Classic"/>
              </a:rPr>
              <a:t>akurasi = 75%</a:t>
            </a:r>
          </a:p>
          <a:p>
            <a:pPr>
              <a:lnSpc>
                <a:spcPts val="3541"/>
              </a:lnSpc>
            </a:pPr>
            <a:r>
              <a:rPr lang="en-US" spc="101" sz="2529">
                <a:solidFill>
                  <a:srgbClr val="000000"/>
                </a:solidFill>
                <a:latin typeface="Montserrat Classic"/>
              </a:rPr>
              <a:t>presisi = 62 %</a:t>
            </a:r>
          </a:p>
          <a:p>
            <a:pPr>
              <a:lnSpc>
                <a:spcPts val="3541"/>
              </a:lnSpc>
            </a:pPr>
            <a:r>
              <a:rPr lang="en-US" spc="101" sz="2529">
                <a:solidFill>
                  <a:srgbClr val="000000"/>
                </a:solidFill>
                <a:latin typeface="Montserrat Classic"/>
              </a:rPr>
              <a:t>sensitivitas = 62%</a:t>
            </a:r>
          </a:p>
        </p:txBody>
      </p:sp>
      <p:sp>
        <p:nvSpPr>
          <p:cNvPr name="TextBox 5" id="5"/>
          <p:cNvSpPr txBox="true"/>
          <p:nvPr/>
        </p:nvSpPr>
        <p:spPr>
          <a:xfrm rot="0">
            <a:off x="5129354" y="6517907"/>
            <a:ext cx="2824715" cy="521335"/>
          </a:xfrm>
          <a:prstGeom prst="rect">
            <a:avLst/>
          </a:prstGeom>
        </p:spPr>
        <p:txBody>
          <a:bodyPr anchor="t" rtlCol="false" tIns="0" lIns="0" bIns="0" rIns="0">
            <a:spAutoFit/>
          </a:bodyPr>
          <a:lstStyle/>
          <a:p>
            <a:pPr>
              <a:lnSpc>
                <a:spcPts val="4340"/>
              </a:lnSpc>
            </a:pPr>
            <a:r>
              <a:rPr lang="en-US" spc="124" sz="3100">
                <a:solidFill>
                  <a:srgbClr val="000000"/>
                </a:solidFill>
                <a:latin typeface="Montserrat Classic Bold"/>
              </a:rPr>
              <a:t>dengan k = 3</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9F5F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02995" y="5835715"/>
            <a:ext cx="2699819" cy="2102663"/>
          </a:xfrm>
          <a:prstGeom prst="rect">
            <a:avLst/>
          </a:prstGeom>
        </p:spPr>
      </p:pic>
      <p:sp>
        <p:nvSpPr>
          <p:cNvPr name="TextBox 3" id="3"/>
          <p:cNvSpPr txBox="true"/>
          <p:nvPr/>
        </p:nvSpPr>
        <p:spPr>
          <a:xfrm rot="0">
            <a:off x="182880" y="1227675"/>
            <a:ext cx="9387840" cy="5863590"/>
          </a:xfrm>
          <a:prstGeom prst="rect">
            <a:avLst/>
          </a:prstGeom>
        </p:spPr>
        <p:txBody>
          <a:bodyPr anchor="t" rtlCol="false" tIns="0" lIns="0" bIns="0" rIns="0">
            <a:spAutoFit/>
          </a:bodyPr>
          <a:lstStyle/>
          <a:p>
            <a:pPr algn="just">
              <a:lnSpc>
                <a:spcPts val="3359"/>
              </a:lnSpc>
            </a:pPr>
            <a:r>
              <a:rPr lang="en-US" spc="24" sz="2400">
                <a:solidFill>
                  <a:srgbClr val="26499E"/>
                </a:solidFill>
                <a:latin typeface="Anonymous Pro"/>
              </a:rPr>
              <a:t>Perkembangan teknologi yang pesat memberikan dampak positif dan negatif bagi kehidupan manusia. </a:t>
            </a:r>
            <a:r>
              <a:rPr lang="en-US" spc="24" sz="2400">
                <a:solidFill>
                  <a:srgbClr val="26499E"/>
                </a:solidFill>
                <a:latin typeface="Anonymous Pro Bold Italics"/>
              </a:rPr>
              <a:t>Salah satu dampak negatif yang menjadi perhatian adalah masalah penggunaan aplikasi yang tidak sesuai dengan usia user</a:t>
            </a:r>
            <a:r>
              <a:rPr lang="en-US" spc="24" sz="2400">
                <a:solidFill>
                  <a:srgbClr val="26499E"/>
                </a:solidFill>
                <a:latin typeface="Anonymous Pro"/>
              </a:rPr>
              <a:t>. Untuk memecahkan permasalahan tersebut diperlukan suatu sistem pengenalan yang memungkinkan seseorang hanya dapat dikenali dengan karakteristik alami yang dimilikinya dikenal dengan istilah biometric. Cara kerja teknologi biometrik yaitu dengan menggunakan teknik pattern recognition atau teknik pengenalan pola. Dari beberapa pola yang dapat dikenali maka akan dipilih </a:t>
            </a:r>
            <a:r>
              <a:rPr lang="en-US" spc="24" sz="2400">
                <a:solidFill>
                  <a:srgbClr val="26499E"/>
                </a:solidFill>
                <a:latin typeface="Anonymous Pro Bold Italics"/>
              </a:rPr>
              <a:t>suara sebagai suatu karakteristik yang condong yang dapat mengenali usia pengguna aplikasi</a:t>
            </a:r>
            <a:r>
              <a:rPr lang="en-US" spc="24" sz="2400">
                <a:solidFill>
                  <a:srgbClr val="26499E"/>
                </a:solidFill>
                <a:latin typeface="Anonymous Pro"/>
              </a:rPr>
              <a:t>.</a:t>
            </a:r>
          </a:p>
          <a:p>
            <a:pPr algn="just">
              <a:lnSpc>
                <a:spcPts val="3359"/>
              </a:lnSpc>
            </a:pPr>
          </a:p>
        </p:txBody>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513893" y="-2005978"/>
            <a:ext cx="2490826" cy="2926080"/>
          </a:xfrm>
          <a:prstGeom prst="rect">
            <a:avLst/>
          </a:prstGeom>
        </p:spPr>
      </p:pic>
      <p:sp>
        <p:nvSpPr>
          <p:cNvPr name="TextBox 5" id="5"/>
          <p:cNvSpPr txBox="true"/>
          <p:nvPr/>
        </p:nvSpPr>
        <p:spPr>
          <a:xfrm rot="0">
            <a:off x="182880" y="332973"/>
            <a:ext cx="8419239" cy="606425"/>
          </a:xfrm>
          <a:prstGeom prst="rect">
            <a:avLst/>
          </a:prstGeom>
        </p:spPr>
        <p:txBody>
          <a:bodyPr anchor="t" rtlCol="false" tIns="0" lIns="0" bIns="0" rIns="0">
            <a:spAutoFit/>
          </a:bodyPr>
          <a:lstStyle/>
          <a:p>
            <a:pPr>
              <a:lnSpc>
                <a:spcPts val="4900"/>
              </a:lnSpc>
            </a:pPr>
            <a:r>
              <a:rPr lang="en-US" spc="1085" sz="3500">
                <a:solidFill>
                  <a:srgbClr val="000000"/>
                </a:solidFill>
                <a:latin typeface="Anonymous Pro Bold"/>
              </a:rPr>
              <a:t>BUSINESS UNDERSTANDING</a:t>
            </a:r>
          </a:p>
        </p:txBody>
      </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873228">
            <a:off x="7134856" y="6473053"/>
            <a:ext cx="1904997" cy="2237882"/>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305465" y="-683501"/>
            <a:ext cx="2699819" cy="2102663"/>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9F5FA"/>
        </a:solidFill>
      </p:bgPr>
    </p:bg>
    <p:spTree>
      <p:nvGrpSpPr>
        <p:cNvPr id="1" name=""/>
        <p:cNvGrpSpPr/>
        <p:nvPr/>
      </p:nvGrpSpPr>
      <p:grpSpPr>
        <a:xfrm>
          <a:off x="0" y="0"/>
          <a:ext cx="0" cy="0"/>
          <a:chOff x="0" y="0"/>
          <a:chExt cx="0" cy="0"/>
        </a:xfrm>
      </p:grpSpPr>
      <p:grpSp>
        <p:nvGrpSpPr>
          <p:cNvPr name="Group 2" id="2"/>
          <p:cNvGrpSpPr/>
          <p:nvPr/>
        </p:nvGrpSpPr>
        <p:grpSpPr>
          <a:xfrm rot="628458">
            <a:off x="988850" y="2245409"/>
            <a:ext cx="1589477" cy="1589477"/>
            <a:chOff x="0" y="0"/>
            <a:chExt cx="1695450" cy="1695450"/>
          </a:xfrm>
        </p:grpSpPr>
        <p:sp>
          <p:nvSpPr>
            <p:cNvPr name="Freeform 3" id="3"/>
            <p:cNvSpPr/>
            <p:nvPr/>
          </p:nvSpPr>
          <p:spPr>
            <a:xfrm>
              <a:off x="0" y="0"/>
              <a:ext cx="1695450" cy="1695450"/>
            </a:xfrm>
            <a:custGeom>
              <a:avLst/>
              <a:gdLst/>
              <a:ahLst/>
              <a:cxnLst/>
              <a:rect r="r" b="b" t="t" l="l"/>
              <a:pathLst>
                <a:path h="1695450" w="1695450">
                  <a:moveTo>
                    <a:pt x="1198880" y="0"/>
                  </a:moveTo>
                  <a:lnTo>
                    <a:pt x="496570" y="0"/>
                  </a:lnTo>
                  <a:lnTo>
                    <a:pt x="0" y="496570"/>
                  </a:lnTo>
                  <a:lnTo>
                    <a:pt x="0" y="1198880"/>
                  </a:lnTo>
                  <a:lnTo>
                    <a:pt x="496570" y="1695450"/>
                  </a:lnTo>
                  <a:lnTo>
                    <a:pt x="1198880" y="1695450"/>
                  </a:lnTo>
                  <a:lnTo>
                    <a:pt x="1695450" y="1198880"/>
                  </a:lnTo>
                  <a:lnTo>
                    <a:pt x="1695450" y="496570"/>
                  </a:lnTo>
                  <a:close/>
                </a:path>
              </a:pathLst>
            </a:custGeom>
            <a:solidFill>
              <a:srgbClr val="26499E"/>
            </a:solidFill>
          </p:spPr>
        </p:sp>
      </p:grpSp>
      <p:grpSp>
        <p:nvGrpSpPr>
          <p:cNvPr name="Group 4" id="4"/>
          <p:cNvGrpSpPr/>
          <p:nvPr/>
        </p:nvGrpSpPr>
        <p:grpSpPr>
          <a:xfrm rot="929970">
            <a:off x="2254525" y="3717798"/>
            <a:ext cx="1589477" cy="1589477"/>
            <a:chOff x="0" y="0"/>
            <a:chExt cx="1695450" cy="1695450"/>
          </a:xfrm>
        </p:grpSpPr>
        <p:sp>
          <p:nvSpPr>
            <p:cNvPr name="Freeform 5" id="5"/>
            <p:cNvSpPr/>
            <p:nvPr/>
          </p:nvSpPr>
          <p:spPr>
            <a:xfrm>
              <a:off x="0" y="0"/>
              <a:ext cx="1695450" cy="1695450"/>
            </a:xfrm>
            <a:custGeom>
              <a:avLst/>
              <a:gdLst/>
              <a:ahLst/>
              <a:cxnLst/>
              <a:rect r="r" b="b" t="t" l="l"/>
              <a:pathLst>
                <a:path h="1695450" w="1695450">
                  <a:moveTo>
                    <a:pt x="1198880" y="0"/>
                  </a:moveTo>
                  <a:lnTo>
                    <a:pt x="496570" y="0"/>
                  </a:lnTo>
                  <a:lnTo>
                    <a:pt x="0" y="496570"/>
                  </a:lnTo>
                  <a:lnTo>
                    <a:pt x="0" y="1198880"/>
                  </a:lnTo>
                  <a:lnTo>
                    <a:pt x="496570" y="1695450"/>
                  </a:lnTo>
                  <a:lnTo>
                    <a:pt x="1198880" y="1695450"/>
                  </a:lnTo>
                  <a:lnTo>
                    <a:pt x="1695450" y="1198880"/>
                  </a:lnTo>
                  <a:lnTo>
                    <a:pt x="1695450" y="496570"/>
                  </a:lnTo>
                  <a:close/>
                </a:path>
              </a:pathLst>
            </a:custGeom>
            <a:solidFill>
              <a:srgbClr val="FEAC1A"/>
            </a:solidFill>
          </p:spPr>
        </p:sp>
      </p:grpSp>
      <p:grpSp>
        <p:nvGrpSpPr>
          <p:cNvPr name="Group 6" id="6"/>
          <p:cNvGrpSpPr/>
          <p:nvPr/>
        </p:nvGrpSpPr>
        <p:grpSpPr>
          <a:xfrm rot="-104911">
            <a:off x="3514864" y="2136786"/>
            <a:ext cx="1589477" cy="1589477"/>
            <a:chOff x="0" y="0"/>
            <a:chExt cx="1695450" cy="1695450"/>
          </a:xfrm>
        </p:grpSpPr>
        <p:sp>
          <p:nvSpPr>
            <p:cNvPr name="Freeform 7" id="7"/>
            <p:cNvSpPr/>
            <p:nvPr/>
          </p:nvSpPr>
          <p:spPr>
            <a:xfrm>
              <a:off x="0" y="0"/>
              <a:ext cx="1695450" cy="1695450"/>
            </a:xfrm>
            <a:custGeom>
              <a:avLst/>
              <a:gdLst/>
              <a:ahLst/>
              <a:cxnLst/>
              <a:rect r="r" b="b" t="t" l="l"/>
              <a:pathLst>
                <a:path h="1695450" w="1695450">
                  <a:moveTo>
                    <a:pt x="1198880" y="0"/>
                  </a:moveTo>
                  <a:lnTo>
                    <a:pt x="496570" y="0"/>
                  </a:lnTo>
                  <a:lnTo>
                    <a:pt x="0" y="496570"/>
                  </a:lnTo>
                  <a:lnTo>
                    <a:pt x="0" y="1198880"/>
                  </a:lnTo>
                  <a:lnTo>
                    <a:pt x="496570" y="1695450"/>
                  </a:lnTo>
                  <a:lnTo>
                    <a:pt x="1198880" y="1695450"/>
                  </a:lnTo>
                  <a:lnTo>
                    <a:pt x="1695450" y="1198880"/>
                  </a:lnTo>
                  <a:lnTo>
                    <a:pt x="1695450" y="496570"/>
                  </a:lnTo>
                  <a:close/>
                </a:path>
              </a:pathLst>
            </a:custGeom>
            <a:solidFill>
              <a:srgbClr val="26499E"/>
            </a:solidFill>
          </p:spPr>
        </p:sp>
      </p:grpSp>
      <p:grpSp>
        <p:nvGrpSpPr>
          <p:cNvPr name="Group 8" id="8"/>
          <p:cNvGrpSpPr/>
          <p:nvPr/>
        </p:nvGrpSpPr>
        <p:grpSpPr>
          <a:xfrm rot="-104911">
            <a:off x="4800819" y="3717798"/>
            <a:ext cx="1589477" cy="1589477"/>
            <a:chOff x="0" y="0"/>
            <a:chExt cx="1695450" cy="1695450"/>
          </a:xfrm>
        </p:grpSpPr>
        <p:sp>
          <p:nvSpPr>
            <p:cNvPr name="Freeform 9" id="9"/>
            <p:cNvSpPr/>
            <p:nvPr/>
          </p:nvSpPr>
          <p:spPr>
            <a:xfrm>
              <a:off x="0" y="0"/>
              <a:ext cx="1695450" cy="1695450"/>
            </a:xfrm>
            <a:custGeom>
              <a:avLst/>
              <a:gdLst/>
              <a:ahLst/>
              <a:cxnLst/>
              <a:rect r="r" b="b" t="t" l="l"/>
              <a:pathLst>
                <a:path h="1695450" w="1695450">
                  <a:moveTo>
                    <a:pt x="1198880" y="0"/>
                  </a:moveTo>
                  <a:lnTo>
                    <a:pt x="496570" y="0"/>
                  </a:lnTo>
                  <a:lnTo>
                    <a:pt x="0" y="496570"/>
                  </a:lnTo>
                  <a:lnTo>
                    <a:pt x="0" y="1198880"/>
                  </a:lnTo>
                  <a:lnTo>
                    <a:pt x="496570" y="1695450"/>
                  </a:lnTo>
                  <a:lnTo>
                    <a:pt x="1198880" y="1695450"/>
                  </a:lnTo>
                  <a:lnTo>
                    <a:pt x="1695450" y="1198880"/>
                  </a:lnTo>
                  <a:lnTo>
                    <a:pt x="1695450" y="496570"/>
                  </a:lnTo>
                  <a:close/>
                </a:path>
              </a:pathLst>
            </a:custGeom>
            <a:solidFill>
              <a:srgbClr val="FEAC1A"/>
            </a:solidFill>
          </p:spPr>
        </p:sp>
      </p:grpSp>
      <p:grpSp>
        <p:nvGrpSpPr>
          <p:cNvPr name="Group 10" id="10"/>
          <p:cNvGrpSpPr/>
          <p:nvPr/>
        </p:nvGrpSpPr>
        <p:grpSpPr>
          <a:xfrm rot="534001">
            <a:off x="5925532" y="2040182"/>
            <a:ext cx="1589477" cy="1589477"/>
            <a:chOff x="0" y="0"/>
            <a:chExt cx="1695450" cy="1695450"/>
          </a:xfrm>
        </p:grpSpPr>
        <p:sp>
          <p:nvSpPr>
            <p:cNvPr name="Freeform 11" id="11"/>
            <p:cNvSpPr/>
            <p:nvPr/>
          </p:nvSpPr>
          <p:spPr>
            <a:xfrm>
              <a:off x="0" y="0"/>
              <a:ext cx="1695450" cy="1695450"/>
            </a:xfrm>
            <a:custGeom>
              <a:avLst/>
              <a:gdLst/>
              <a:ahLst/>
              <a:cxnLst/>
              <a:rect r="r" b="b" t="t" l="l"/>
              <a:pathLst>
                <a:path h="1695450" w="1695450">
                  <a:moveTo>
                    <a:pt x="1198880" y="0"/>
                  </a:moveTo>
                  <a:lnTo>
                    <a:pt x="496570" y="0"/>
                  </a:lnTo>
                  <a:lnTo>
                    <a:pt x="0" y="496570"/>
                  </a:lnTo>
                  <a:lnTo>
                    <a:pt x="0" y="1198880"/>
                  </a:lnTo>
                  <a:lnTo>
                    <a:pt x="496570" y="1695450"/>
                  </a:lnTo>
                  <a:lnTo>
                    <a:pt x="1198880" y="1695450"/>
                  </a:lnTo>
                  <a:lnTo>
                    <a:pt x="1695450" y="1198880"/>
                  </a:lnTo>
                  <a:lnTo>
                    <a:pt x="1695450" y="496570"/>
                  </a:lnTo>
                  <a:close/>
                </a:path>
              </a:pathLst>
            </a:custGeom>
            <a:solidFill>
              <a:srgbClr val="26499E"/>
            </a:solidFill>
          </p:spPr>
        </p:sp>
      </p:grpSp>
      <p:grpSp>
        <p:nvGrpSpPr>
          <p:cNvPr name="Group 12" id="12"/>
          <p:cNvGrpSpPr/>
          <p:nvPr/>
        </p:nvGrpSpPr>
        <p:grpSpPr>
          <a:xfrm rot="-500786">
            <a:off x="7171398" y="3650383"/>
            <a:ext cx="1589477" cy="1589477"/>
            <a:chOff x="0" y="0"/>
            <a:chExt cx="1695450" cy="1695450"/>
          </a:xfrm>
        </p:grpSpPr>
        <p:sp>
          <p:nvSpPr>
            <p:cNvPr name="Freeform 13" id="13"/>
            <p:cNvSpPr/>
            <p:nvPr/>
          </p:nvSpPr>
          <p:spPr>
            <a:xfrm>
              <a:off x="0" y="0"/>
              <a:ext cx="1695450" cy="1695450"/>
            </a:xfrm>
            <a:custGeom>
              <a:avLst/>
              <a:gdLst/>
              <a:ahLst/>
              <a:cxnLst/>
              <a:rect r="r" b="b" t="t" l="l"/>
              <a:pathLst>
                <a:path h="1695450" w="1695450">
                  <a:moveTo>
                    <a:pt x="1198880" y="0"/>
                  </a:moveTo>
                  <a:lnTo>
                    <a:pt x="496570" y="0"/>
                  </a:lnTo>
                  <a:lnTo>
                    <a:pt x="0" y="496570"/>
                  </a:lnTo>
                  <a:lnTo>
                    <a:pt x="0" y="1198880"/>
                  </a:lnTo>
                  <a:lnTo>
                    <a:pt x="496570" y="1695450"/>
                  </a:lnTo>
                  <a:lnTo>
                    <a:pt x="1198880" y="1695450"/>
                  </a:lnTo>
                  <a:lnTo>
                    <a:pt x="1695450" y="1198880"/>
                  </a:lnTo>
                  <a:lnTo>
                    <a:pt x="1695450" y="496570"/>
                  </a:lnTo>
                  <a:close/>
                </a:path>
              </a:pathLst>
            </a:custGeom>
            <a:solidFill>
              <a:srgbClr val="FEAC1A"/>
            </a:solidFill>
          </p:spPr>
        </p:sp>
      </p:grpSp>
      <p:pic>
        <p:nvPicPr>
          <p:cNvPr name="Picture 14" id="1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28751">
            <a:off x="1976703" y="3641157"/>
            <a:ext cx="641842" cy="343094"/>
          </a:xfrm>
          <a:prstGeom prst="rect">
            <a:avLst/>
          </a:prstGeom>
        </p:spPr>
      </p:pic>
      <p:pic>
        <p:nvPicPr>
          <p:cNvPr name="Picture 15" id="1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326063">
            <a:off x="7336391" y="3105697"/>
            <a:ext cx="557903" cy="759051"/>
          </a:xfrm>
          <a:prstGeom prst="rect">
            <a:avLst/>
          </a:prstGeom>
        </p:spPr>
      </p:pic>
      <p:pic>
        <p:nvPicPr>
          <p:cNvPr name="Picture 16" id="1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4805838" y="3384182"/>
            <a:ext cx="644766" cy="494712"/>
          </a:xfrm>
          <a:prstGeom prst="rect">
            <a:avLst/>
          </a:prstGeom>
        </p:spPr>
      </p:pic>
      <p:pic>
        <p:nvPicPr>
          <p:cNvPr name="Picture 17" id="1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3022058">
            <a:off x="6114370" y="3760173"/>
            <a:ext cx="652803" cy="185159"/>
          </a:xfrm>
          <a:prstGeom prst="rect">
            <a:avLst/>
          </a:prstGeom>
        </p:spPr>
      </p:pic>
      <p:sp>
        <p:nvSpPr>
          <p:cNvPr name="TextBox 18" id="18"/>
          <p:cNvSpPr txBox="true"/>
          <p:nvPr/>
        </p:nvSpPr>
        <p:spPr>
          <a:xfrm rot="0">
            <a:off x="1221233" y="5927725"/>
            <a:ext cx="7311135" cy="655955"/>
          </a:xfrm>
          <a:prstGeom prst="rect">
            <a:avLst/>
          </a:prstGeom>
        </p:spPr>
        <p:txBody>
          <a:bodyPr anchor="t" rtlCol="false" tIns="0" lIns="0" bIns="0" rIns="0">
            <a:spAutoFit/>
          </a:bodyPr>
          <a:lstStyle/>
          <a:p>
            <a:pPr algn="ctr">
              <a:lnSpc>
                <a:spcPts val="5320"/>
              </a:lnSpc>
              <a:spcBef>
                <a:spcPct val="0"/>
              </a:spcBef>
            </a:pPr>
            <a:r>
              <a:rPr lang="en-US" sz="3800">
                <a:solidFill>
                  <a:srgbClr val="000000"/>
                </a:solidFill>
                <a:latin typeface="Canva Student Font"/>
              </a:rPr>
              <a:t>speech recognition</a:t>
            </a:r>
          </a:p>
        </p:txBody>
      </p:sp>
      <p:pic>
        <p:nvPicPr>
          <p:cNvPr name="Picture 19" id="19"/>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7259287">
            <a:off x="3401770" y="3720125"/>
            <a:ext cx="652803" cy="185159"/>
          </a:xfrm>
          <a:prstGeom prst="rect">
            <a:avLst/>
          </a:prstGeom>
        </p:spPr>
      </p:pic>
      <p:sp>
        <p:nvSpPr>
          <p:cNvPr name="TextBox 20" id="20"/>
          <p:cNvSpPr txBox="true"/>
          <p:nvPr/>
        </p:nvSpPr>
        <p:spPr>
          <a:xfrm rot="0">
            <a:off x="526418" y="2723562"/>
            <a:ext cx="2514340" cy="546590"/>
          </a:xfrm>
          <a:prstGeom prst="rect">
            <a:avLst/>
          </a:prstGeom>
        </p:spPr>
        <p:txBody>
          <a:bodyPr anchor="t" rtlCol="false" tIns="0" lIns="0" bIns="0" rIns="0">
            <a:spAutoFit/>
          </a:bodyPr>
          <a:lstStyle/>
          <a:p>
            <a:pPr algn="ctr">
              <a:lnSpc>
                <a:spcPts val="4523"/>
              </a:lnSpc>
              <a:spcBef>
                <a:spcPct val="0"/>
              </a:spcBef>
            </a:pPr>
            <a:r>
              <a:rPr lang="en-US" sz="3230">
                <a:solidFill>
                  <a:srgbClr val="FEAC1A"/>
                </a:solidFill>
                <a:latin typeface="Nourd Bold"/>
              </a:rPr>
              <a:t>Data</a:t>
            </a:r>
          </a:p>
        </p:txBody>
      </p:sp>
      <p:sp>
        <p:nvSpPr>
          <p:cNvPr name="TextBox 21" id="21"/>
          <p:cNvSpPr txBox="true"/>
          <p:nvPr/>
        </p:nvSpPr>
        <p:spPr>
          <a:xfrm rot="0">
            <a:off x="2339813" y="4147517"/>
            <a:ext cx="1401889" cy="901914"/>
          </a:xfrm>
          <a:prstGeom prst="rect">
            <a:avLst/>
          </a:prstGeom>
        </p:spPr>
        <p:txBody>
          <a:bodyPr anchor="t" rtlCol="false" tIns="0" lIns="0" bIns="0" rIns="0">
            <a:spAutoFit/>
          </a:bodyPr>
          <a:lstStyle/>
          <a:p>
            <a:pPr algn="ctr" marL="0" indent="0" lvl="0">
              <a:lnSpc>
                <a:spcPts val="3601"/>
              </a:lnSpc>
              <a:spcBef>
                <a:spcPct val="0"/>
              </a:spcBef>
            </a:pPr>
            <a:r>
              <a:rPr lang="en-US" sz="2572">
                <a:solidFill>
                  <a:srgbClr val="001C94"/>
                </a:solidFill>
                <a:latin typeface="Nourd Bold"/>
              </a:rPr>
              <a:t>Validasi Data</a:t>
            </a:r>
          </a:p>
        </p:txBody>
      </p:sp>
      <p:sp>
        <p:nvSpPr>
          <p:cNvPr name="TextBox 22" id="22"/>
          <p:cNvSpPr txBox="true"/>
          <p:nvPr/>
        </p:nvSpPr>
        <p:spPr>
          <a:xfrm rot="0">
            <a:off x="3281474" y="2626514"/>
            <a:ext cx="2056258" cy="539204"/>
          </a:xfrm>
          <a:prstGeom prst="rect">
            <a:avLst/>
          </a:prstGeom>
        </p:spPr>
        <p:txBody>
          <a:bodyPr anchor="t" rtlCol="false" tIns="0" lIns="0" bIns="0" rIns="0">
            <a:spAutoFit/>
          </a:bodyPr>
          <a:lstStyle/>
          <a:p>
            <a:pPr algn="ctr">
              <a:lnSpc>
                <a:spcPts val="4405"/>
              </a:lnSpc>
              <a:spcBef>
                <a:spcPct val="0"/>
              </a:spcBef>
            </a:pPr>
            <a:r>
              <a:rPr lang="en-US" sz="3146">
                <a:solidFill>
                  <a:srgbClr val="FEAC1A"/>
                </a:solidFill>
                <a:latin typeface="Nourd Bold"/>
              </a:rPr>
              <a:t>LPC</a:t>
            </a:r>
          </a:p>
        </p:txBody>
      </p:sp>
      <p:sp>
        <p:nvSpPr>
          <p:cNvPr name="TextBox 23" id="23"/>
          <p:cNvSpPr txBox="true"/>
          <p:nvPr/>
        </p:nvSpPr>
        <p:spPr>
          <a:xfrm rot="0">
            <a:off x="4766000" y="4315369"/>
            <a:ext cx="1659117" cy="356235"/>
          </a:xfrm>
          <a:prstGeom prst="rect">
            <a:avLst/>
          </a:prstGeom>
        </p:spPr>
        <p:txBody>
          <a:bodyPr anchor="t" rtlCol="false" tIns="0" lIns="0" bIns="0" rIns="0">
            <a:spAutoFit/>
          </a:bodyPr>
          <a:lstStyle/>
          <a:p>
            <a:pPr algn="ctr">
              <a:lnSpc>
                <a:spcPts val="2940"/>
              </a:lnSpc>
              <a:spcBef>
                <a:spcPct val="0"/>
              </a:spcBef>
            </a:pPr>
            <a:r>
              <a:rPr lang="en-US" sz="2100">
                <a:solidFill>
                  <a:srgbClr val="001C94"/>
                </a:solidFill>
                <a:latin typeface="Nourd Bold"/>
              </a:rPr>
              <a:t>Normalitas</a:t>
            </a:r>
          </a:p>
        </p:txBody>
      </p:sp>
      <p:sp>
        <p:nvSpPr>
          <p:cNvPr name="TextBox 24" id="24"/>
          <p:cNvSpPr txBox="true"/>
          <p:nvPr/>
        </p:nvSpPr>
        <p:spPr>
          <a:xfrm rot="0">
            <a:off x="5660443" y="2637048"/>
            <a:ext cx="2119655" cy="530017"/>
          </a:xfrm>
          <a:prstGeom prst="rect">
            <a:avLst/>
          </a:prstGeom>
        </p:spPr>
        <p:txBody>
          <a:bodyPr anchor="t" rtlCol="false" tIns="0" lIns="0" bIns="0" rIns="0">
            <a:spAutoFit/>
          </a:bodyPr>
          <a:lstStyle/>
          <a:p>
            <a:pPr algn="ctr">
              <a:lnSpc>
                <a:spcPts val="4386"/>
              </a:lnSpc>
              <a:spcBef>
                <a:spcPct val="0"/>
              </a:spcBef>
            </a:pPr>
            <a:r>
              <a:rPr lang="en-US" sz="3133">
                <a:solidFill>
                  <a:srgbClr val="FEAC1A"/>
                </a:solidFill>
                <a:latin typeface="Nourd Bold"/>
              </a:rPr>
              <a:t>KNN</a:t>
            </a:r>
          </a:p>
        </p:txBody>
      </p:sp>
      <p:sp>
        <p:nvSpPr>
          <p:cNvPr name="TextBox 25" id="25"/>
          <p:cNvSpPr txBox="true"/>
          <p:nvPr/>
        </p:nvSpPr>
        <p:spPr>
          <a:xfrm rot="0">
            <a:off x="6924467" y="4199694"/>
            <a:ext cx="2097613" cy="471910"/>
          </a:xfrm>
          <a:prstGeom prst="rect">
            <a:avLst/>
          </a:prstGeom>
        </p:spPr>
        <p:txBody>
          <a:bodyPr anchor="t" rtlCol="false" tIns="0" lIns="0" bIns="0" rIns="0">
            <a:spAutoFit/>
          </a:bodyPr>
          <a:lstStyle/>
          <a:p>
            <a:pPr algn="ctr">
              <a:lnSpc>
                <a:spcPts val="3832"/>
              </a:lnSpc>
              <a:spcBef>
                <a:spcPct val="0"/>
              </a:spcBef>
            </a:pPr>
            <a:r>
              <a:rPr lang="en-US" sz="2737">
                <a:solidFill>
                  <a:srgbClr val="001C94"/>
                </a:solidFill>
                <a:latin typeface="Nourd Bold"/>
              </a:rPr>
              <a:t>Evaluasi</a:t>
            </a:r>
          </a:p>
        </p:txBody>
      </p:sp>
      <p:pic>
        <p:nvPicPr>
          <p:cNvPr name="Picture 26" id="2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513893" y="-2005978"/>
            <a:ext cx="2490826" cy="2926080"/>
          </a:xfrm>
          <a:prstGeom prst="rect">
            <a:avLst/>
          </a:prstGeom>
        </p:spPr>
      </p:pic>
      <p:pic>
        <p:nvPicPr>
          <p:cNvPr name="Picture 27" id="27"/>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8305465" y="-683501"/>
            <a:ext cx="2699819" cy="2102663"/>
          </a:xfrm>
          <a:prstGeom prst="rect">
            <a:avLst/>
          </a:prstGeom>
        </p:spPr>
      </p:pic>
      <p:pic>
        <p:nvPicPr>
          <p:cNvPr name="Picture 28" id="2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2873228">
            <a:off x="7134856" y="6473053"/>
            <a:ext cx="1904997" cy="2237882"/>
          </a:xfrm>
          <a:prstGeom prst="rect">
            <a:avLst/>
          </a:prstGeom>
        </p:spPr>
      </p:pic>
      <p:pic>
        <p:nvPicPr>
          <p:cNvPr name="Picture 29" id="29"/>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478586" y="5686425"/>
            <a:ext cx="2699819" cy="2102663"/>
          </a:xfrm>
          <a:prstGeom prst="rect">
            <a:avLst/>
          </a:prstGeom>
        </p:spPr>
      </p:pic>
      <p:sp>
        <p:nvSpPr>
          <p:cNvPr name="TextBox 30" id="30"/>
          <p:cNvSpPr txBox="true"/>
          <p:nvPr/>
        </p:nvSpPr>
        <p:spPr>
          <a:xfrm rot="0">
            <a:off x="1624614" y="913955"/>
            <a:ext cx="6504372" cy="505206"/>
          </a:xfrm>
          <a:prstGeom prst="rect">
            <a:avLst/>
          </a:prstGeom>
        </p:spPr>
        <p:txBody>
          <a:bodyPr anchor="t" rtlCol="false" tIns="0" lIns="0" bIns="0" rIns="0">
            <a:spAutoFit/>
          </a:bodyPr>
          <a:lstStyle/>
          <a:p>
            <a:pPr algn="ctr">
              <a:lnSpc>
                <a:spcPts val="3611"/>
              </a:lnSpc>
            </a:pPr>
            <a:r>
              <a:rPr lang="en-US" sz="4200">
                <a:solidFill>
                  <a:srgbClr val="001C94"/>
                </a:solidFill>
                <a:latin typeface="Etna Sans Serif"/>
              </a:rPr>
              <a:t>FLOWCHART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9F5FA"/>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806926" y="1809757"/>
            <a:ext cx="2641688" cy="2641688"/>
            <a:chOff x="0" y="0"/>
            <a:chExt cx="6350000" cy="6350000"/>
          </a:xfrm>
        </p:grpSpPr>
        <p:sp>
          <p:nvSpPr>
            <p:cNvPr name="Freeform 3" id="3"/>
            <p:cNvSpPr/>
            <p:nvPr/>
          </p:nvSpPr>
          <p:spPr>
            <a:xfrm>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556FDE"/>
            </a:solidFill>
          </p:spPr>
        </p:sp>
      </p:grpSp>
      <p:grpSp>
        <p:nvGrpSpPr>
          <p:cNvPr name="Group 4" id="4"/>
          <p:cNvGrpSpPr>
            <a:grpSpLocks noChangeAspect="true"/>
          </p:cNvGrpSpPr>
          <p:nvPr/>
        </p:nvGrpSpPr>
        <p:grpSpPr>
          <a:xfrm rot="0">
            <a:off x="7086600" y="4667250"/>
            <a:ext cx="4058928" cy="4058928"/>
            <a:chOff x="0" y="0"/>
            <a:chExt cx="6350000" cy="6350000"/>
          </a:xfrm>
        </p:grpSpPr>
        <p:sp>
          <p:nvSpPr>
            <p:cNvPr name="Freeform 5" id="5"/>
            <p:cNvSpPr/>
            <p:nvPr/>
          </p:nvSpPr>
          <p:spPr>
            <a:xfrm>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556FDE"/>
            </a:solidFill>
          </p:spPr>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975527">
            <a:off x="143977" y="6626036"/>
            <a:ext cx="1378329" cy="1378329"/>
          </a:xfrm>
          <a:prstGeom prst="rect">
            <a:avLst/>
          </a:prstGeom>
        </p:spPr>
      </p:pic>
      <p:sp>
        <p:nvSpPr>
          <p:cNvPr name="TextBox 7" id="7"/>
          <p:cNvSpPr txBox="true"/>
          <p:nvPr/>
        </p:nvSpPr>
        <p:spPr>
          <a:xfrm rot="0">
            <a:off x="2103221" y="3030347"/>
            <a:ext cx="5205790" cy="1525873"/>
          </a:xfrm>
          <a:prstGeom prst="rect">
            <a:avLst/>
          </a:prstGeom>
        </p:spPr>
        <p:txBody>
          <a:bodyPr anchor="t" rtlCol="false" tIns="0" lIns="0" bIns="0" rIns="0">
            <a:spAutoFit/>
          </a:bodyPr>
          <a:lstStyle/>
          <a:p>
            <a:pPr>
              <a:lnSpc>
                <a:spcPts val="2416"/>
              </a:lnSpc>
            </a:pPr>
            <a:r>
              <a:rPr lang="en-US" spc="69" sz="1725">
                <a:solidFill>
                  <a:srgbClr val="000000"/>
                </a:solidFill>
                <a:latin typeface="Montserrat Classic"/>
              </a:rPr>
              <a:t>Formant adalah frekuensi resonansi alami yang terjadi di dalam rongga bidang suara, tergantung pada bentuk dan ukuran bidang suara umumnya mempunyai 3 formant F1, F2, dan F3. Satuan dari formant adalah Hz.</a:t>
            </a:r>
          </a:p>
        </p:txBody>
      </p:sp>
      <p:sp>
        <p:nvSpPr>
          <p:cNvPr name="TextBox 8" id="8"/>
          <p:cNvSpPr txBox="true"/>
          <p:nvPr/>
        </p:nvSpPr>
        <p:spPr>
          <a:xfrm rot="0">
            <a:off x="5145051" y="451693"/>
            <a:ext cx="4614765" cy="891140"/>
          </a:xfrm>
          <a:prstGeom prst="rect">
            <a:avLst/>
          </a:prstGeom>
        </p:spPr>
        <p:txBody>
          <a:bodyPr anchor="t" rtlCol="false" tIns="0" lIns="0" bIns="0" rIns="0">
            <a:spAutoFit/>
          </a:bodyPr>
          <a:lstStyle/>
          <a:p>
            <a:pPr>
              <a:lnSpc>
                <a:spcPts val="3405"/>
              </a:lnSpc>
            </a:pPr>
            <a:r>
              <a:rPr lang="en-US" sz="3622">
                <a:solidFill>
                  <a:srgbClr val="000000"/>
                </a:solidFill>
                <a:latin typeface="Peace Sans"/>
              </a:rPr>
              <a:t>DATA UNDERSTANDING</a:t>
            </a:r>
          </a:p>
        </p:txBody>
      </p:sp>
      <p:pic>
        <p:nvPicPr>
          <p:cNvPr name="Picture 9" id="9"/>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5145051" y="1580958"/>
            <a:ext cx="2773579" cy="507478"/>
          </a:xfrm>
          <a:prstGeom prst="rect">
            <a:avLst/>
          </a:prstGeom>
        </p:spPr>
      </p:pic>
      <p:sp>
        <p:nvSpPr>
          <p:cNvPr name="TextBox 10" id="10"/>
          <p:cNvSpPr txBox="true"/>
          <p:nvPr/>
        </p:nvSpPr>
        <p:spPr>
          <a:xfrm rot="0">
            <a:off x="5339872" y="1738118"/>
            <a:ext cx="2467490" cy="231257"/>
          </a:xfrm>
          <a:prstGeom prst="rect">
            <a:avLst/>
          </a:prstGeom>
        </p:spPr>
        <p:txBody>
          <a:bodyPr anchor="t" rtlCol="false" tIns="0" lIns="0" bIns="0" rIns="0">
            <a:spAutoFit/>
          </a:bodyPr>
          <a:lstStyle/>
          <a:p>
            <a:pPr>
              <a:lnSpc>
                <a:spcPts val="1702"/>
              </a:lnSpc>
            </a:pPr>
            <a:r>
              <a:rPr lang="en-US" spc="271" sz="1811">
                <a:solidFill>
                  <a:srgbClr val="FFCE2B"/>
                </a:solidFill>
                <a:latin typeface="Montserrat Classic Bold"/>
              </a:rPr>
              <a:t>VOKAL = "SAYA"</a:t>
            </a:r>
          </a:p>
        </p:txBody>
      </p:sp>
      <p:pic>
        <p:nvPicPr>
          <p:cNvPr name="Picture 11" id="1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370814">
            <a:off x="8215968" y="-474350"/>
            <a:ext cx="998607" cy="998607"/>
          </a:xfrm>
          <a:prstGeom prst="rect">
            <a:avLst/>
          </a:prstGeom>
        </p:spPr>
      </p:pic>
      <p:pic>
        <p:nvPicPr>
          <p:cNvPr name="Picture 12" id="1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5145051" y="2189227"/>
            <a:ext cx="3174476" cy="580829"/>
          </a:xfrm>
          <a:prstGeom prst="rect">
            <a:avLst/>
          </a:prstGeom>
        </p:spPr>
      </p:pic>
      <p:sp>
        <p:nvSpPr>
          <p:cNvPr name="TextBox 13" id="13"/>
          <p:cNvSpPr txBox="true"/>
          <p:nvPr/>
        </p:nvSpPr>
        <p:spPr>
          <a:xfrm rot="0">
            <a:off x="5228696" y="2398795"/>
            <a:ext cx="3570220" cy="199794"/>
          </a:xfrm>
          <a:prstGeom prst="rect">
            <a:avLst/>
          </a:prstGeom>
        </p:spPr>
        <p:txBody>
          <a:bodyPr anchor="t" rtlCol="false" tIns="0" lIns="0" bIns="0" rIns="0">
            <a:spAutoFit/>
          </a:bodyPr>
          <a:lstStyle/>
          <a:p>
            <a:pPr>
              <a:lnSpc>
                <a:spcPts val="1517"/>
              </a:lnSpc>
            </a:pPr>
            <a:r>
              <a:rPr lang="en-US" spc="242" sz="1614">
                <a:solidFill>
                  <a:srgbClr val="FFCE2B"/>
                </a:solidFill>
                <a:latin typeface="Montserrat Classic Bold"/>
              </a:rPr>
              <a:t>FREKUENSI = 16000 HZ</a:t>
            </a:r>
          </a:p>
        </p:txBody>
      </p:sp>
      <p:pic>
        <p:nvPicPr>
          <p:cNvPr name="Picture 14" id="1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103221" y="1580958"/>
            <a:ext cx="2773579" cy="507478"/>
          </a:xfrm>
          <a:prstGeom prst="rect">
            <a:avLst/>
          </a:prstGeom>
        </p:spPr>
      </p:pic>
      <p:sp>
        <p:nvSpPr>
          <p:cNvPr name="TextBox 15" id="15"/>
          <p:cNvSpPr txBox="true"/>
          <p:nvPr/>
        </p:nvSpPr>
        <p:spPr>
          <a:xfrm rot="0">
            <a:off x="2186865" y="1738118"/>
            <a:ext cx="3041830" cy="205232"/>
          </a:xfrm>
          <a:prstGeom prst="rect">
            <a:avLst/>
          </a:prstGeom>
        </p:spPr>
        <p:txBody>
          <a:bodyPr anchor="t" rtlCol="false" tIns="0" lIns="0" bIns="0" rIns="0">
            <a:spAutoFit/>
          </a:bodyPr>
          <a:lstStyle/>
          <a:p>
            <a:pPr>
              <a:lnSpc>
                <a:spcPts val="1503"/>
              </a:lnSpc>
            </a:pPr>
            <a:r>
              <a:rPr lang="en-US" spc="239" sz="1599">
                <a:solidFill>
                  <a:srgbClr val="FFCE2B"/>
                </a:solidFill>
                <a:latin typeface="Montserrat Classic Bold"/>
              </a:rPr>
              <a:t>SAMPEL = 39 SUARA</a:t>
            </a:r>
          </a:p>
        </p:txBody>
      </p:sp>
      <p:pic>
        <p:nvPicPr>
          <p:cNvPr name="Picture 16" id="1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103221" y="2225903"/>
            <a:ext cx="2773579" cy="507478"/>
          </a:xfrm>
          <a:prstGeom prst="rect">
            <a:avLst/>
          </a:prstGeom>
        </p:spPr>
      </p:pic>
      <p:sp>
        <p:nvSpPr>
          <p:cNvPr name="TextBox 17" id="17"/>
          <p:cNvSpPr txBox="true"/>
          <p:nvPr/>
        </p:nvSpPr>
        <p:spPr>
          <a:xfrm rot="0">
            <a:off x="2474035" y="2383063"/>
            <a:ext cx="2467490" cy="231257"/>
          </a:xfrm>
          <a:prstGeom prst="rect">
            <a:avLst/>
          </a:prstGeom>
        </p:spPr>
        <p:txBody>
          <a:bodyPr anchor="t" rtlCol="false" tIns="0" lIns="0" bIns="0" rIns="0">
            <a:spAutoFit/>
          </a:bodyPr>
          <a:lstStyle/>
          <a:p>
            <a:pPr>
              <a:lnSpc>
                <a:spcPts val="1702"/>
              </a:lnSpc>
            </a:pPr>
            <a:r>
              <a:rPr lang="en-US" spc="271" sz="1811">
                <a:solidFill>
                  <a:srgbClr val="FFCE2B"/>
                </a:solidFill>
                <a:latin typeface="Montserrat Classic Bold"/>
              </a:rPr>
              <a:t>ORDE LPC = 16</a:t>
            </a:r>
          </a:p>
        </p:txBody>
      </p:sp>
      <p:sp>
        <p:nvSpPr>
          <p:cNvPr name="TextBox 18" id="18"/>
          <p:cNvSpPr txBox="true"/>
          <p:nvPr/>
        </p:nvSpPr>
        <p:spPr>
          <a:xfrm rot="0">
            <a:off x="2103221" y="4848225"/>
            <a:ext cx="5205790" cy="349250"/>
          </a:xfrm>
          <a:prstGeom prst="rect">
            <a:avLst/>
          </a:prstGeom>
        </p:spPr>
        <p:txBody>
          <a:bodyPr anchor="t" rtlCol="false" tIns="0" lIns="0" bIns="0" rIns="0">
            <a:spAutoFit/>
          </a:bodyPr>
          <a:lstStyle/>
          <a:p>
            <a:pPr>
              <a:lnSpc>
                <a:spcPts val="2800"/>
              </a:lnSpc>
            </a:pPr>
            <a:r>
              <a:rPr lang="en-US" spc="80" sz="2000">
                <a:solidFill>
                  <a:srgbClr val="000000"/>
                </a:solidFill>
                <a:latin typeface="Montserrat Classic Bold"/>
              </a:rPr>
              <a:t>VARIABEL = Golongan Usia, F1, F2, F3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9F5F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826750" y="3428043"/>
            <a:ext cx="6479249" cy="59065"/>
          </a:xfrm>
          <a:prstGeom prst="rect">
            <a:avLst/>
          </a:prstGeom>
        </p:spPr>
      </p:pic>
      <p:grpSp>
        <p:nvGrpSpPr>
          <p:cNvPr name="Group 3" id="3"/>
          <p:cNvGrpSpPr/>
          <p:nvPr/>
        </p:nvGrpSpPr>
        <p:grpSpPr>
          <a:xfrm rot="0">
            <a:off x="293683" y="494000"/>
            <a:ext cx="875675" cy="787223"/>
            <a:chOff x="0" y="0"/>
            <a:chExt cx="5732310" cy="5126990"/>
          </a:xfrm>
        </p:grpSpPr>
        <p:sp>
          <p:nvSpPr>
            <p:cNvPr name="Freeform 4" id="4"/>
            <p:cNvSpPr/>
            <p:nvPr/>
          </p:nvSpPr>
          <p:spPr>
            <a:xfrm>
              <a:off x="0" y="0"/>
              <a:ext cx="5732310" cy="5126990"/>
            </a:xfrm>
            <a:custGeom>
              <a:avLst/>
              <a:gdLst/>
              <a:ahLst/>
              <a:cxnLst/>
              <a:rect r="r" b="b" t="t" l="l"/>
              <a:pathLst>
                <a:path h="5126990" w="5732310">
                  <a:moveTo>
                    <a:pt x="2910370" y="0"/>
                  </a:moveTo>
                  <a:lnTo>
                    <a:pt x="0" y="0"/>
                  </a:lnTo>
                  <a:lnTo>
                    <a:pt x="2821940" y="2564130"/>
                  </a:lnTo>
                  <a:lnTo>
                    <a:pt x="0" y="5126990"/>
                  </a:lnTo>
                  <a:lnTo>
                    <a:pt x="2910370" y="5126990"/>
                  </a:lnTo>
                  <a:lnTo>
                    <a:pt x="5732310" y="2564130"/>
                  </a:lnTo>
                  <a:close/>
                </a:path>
              </a:pathLst>
            </a:custGeom>
            <a:solidFill>
              <a:srgbClr val="556FDE"/>
            </a:solidFill>
          </p:spPr>
        </p:sp>
      </p:grpSp>
      <p:grpSp>
        <p:nvGrpSpPr>
          <p:cNvPr name="Group 5" id="5"/>
          <p:cNvGrpSpPr/>
          <p:nvPr/>
        </p:nvGrpSpPr>
        <p:grpSpPr>
          <a:xfrm rot="0">
            <a:off x="5238782" y="620345"/>
            <a:ext cx="594883" cy="534533"/>
            <a:chOff x="0" y="0"/>
            <a:chExt cx="5732310" cy="5126990"/>
          </a:xfrm>
        </p:grpSpPr>
        <p:sp>
          <p:nvSpPr>
            <p:cNvPr name="Freeform 6" id="6"/>
            <p:cNvSpPr/>
            <p:nvPr/>
          </p:nvSpPr>
          <p:spPr>
            <a:xfrm>
              <a:off x="0" y="0"/>
              <a:ext cx="5732310" cy="5126990"/>
            </a:xfrm>
            <a:custGeom>
              <a:avLst/>
              <a:gdLst/>
              <a:ahLst/>
              <a:cxnLst/>
              <a:rect r="r" b="b" t="t" l="l"/>
              <a:pathLst>
                <a:path h="5126990" w="5732310">
                  <a:moveTo>
                    <a:pt x="2910370" y="0"/>
                  </a:moveTo>
                  <a:lnTo>
                    <a:pt x="0" y="0"/>
                  </a:lnTo>
                  <a:lnTo>
                    <a:pt x="2821940" y="2564130"/>
                  </a:lnTo>
                  <a:lnTo>
                    <a:pt x="0" y="5126990"/>
                  </a:lnTo>
                  <a:lnTo>
                    <a:pt x="2910370" y="5126990"/>
                  </a:lnTo>
                  <a:lnTo>
                    <a:pt x="5732310" y="2564130"/>
                  </a:lnTo>
                  <a:close/>
                </a:path>
              </a:pathLst>
            </a:custGeom>
            <a:solidFill>
              <a:srgbClr val="FEAC1A"/>
            </a:solidFill>
          </p:spPr>
        </p:sp>
      </p:grpSp>
      <p:pic>
        <p:nvPicPr>
          <p:cNvPr name="Picture 7" id="7"/>
          <p:cNvPicPr>
            <a:picLocks noChangeAspect="true"/>
          </p:cNvPicPr>
          <p:nvPr/>
        </p:nvPicPr>
        <p:blipFill>
          <a:blip r:embed="rId4"/>
          <a:srcRect l="0" t="0" r="0" b="0"/>
          <a:stretch>
            <a:fillRect/>
          </a:stretch>
        </p:blipFill>
        <p:spPr>
          <a:xfrm flipH="false" flipV="false" rot="0">
            <a:off x="19830" y="2001633"/>
            <a:ext cx="4856970" cy="4582047"/>
          </a:xfrm>
          <a:prstGeom prst="rect">
            <a:avLst/>
          </a:prstGeom>
        </p:spPr>
      </p:pic>
      <p:pic>
        <p:nvPicPr>
          <p:cNvPr name="Picture 8" id="8"/>
          <p:cNvPicPr>
            <a:picLocks noChangeAspect="true"/>
          </p:cNvPicPr>
          <p:nvPr/>
        </p:nvPicPr>
        <p:blipFill>
          <a:blip r:embed="rId5"/>
          <a:srcRect l="0" t="0" r="0" b="0"/>
          <a:stretch>
            <a:fillRect/>
          </a:stretch>
        </p:blipFill>
        <p:spPr>
          <a:xfrm flipH="false" flipV="false" rot="0">
            <a:off x="5165432" y="2139801"/>
            <a:ext cx="4569118" cy="4305710"/>
          </a:xfrm>
          <a:prstGeom prst="rect">
            <a:avLst/>
          </a:prstGeom>
        </p:spPr>
      </p:pic>
      <p:sp>
        <p:nvSpPr>
          <p:cNvPr name="TextBox 9" id="9"/>
          <p:cNvSpPr txBox="true"/>
          <p:nvPr/>
        </p:nvSpPr>
        <p:spPr>
          <a:xfrm rot="0">
            <a:off x="1411903" y="614561"/>
            <a:ext cx="3342267" cy="650875"/>
          </a:xfrm>
          <a:prstGeom prst="rect">
            <a:avLst/>
          </a:prstGeom>
        </p:spPr>
        <p:txBody>
          <a:bodyPr anchor="t" rtlCol="false" tIns="0" lIns="0" bIns="0" rIns="0">
            <a:spAutoFit/>
          </a:bodyPr>
          <a:lstStyle/>
          <a:p>
            <a:pPr>
              <a:lnSpc>
                <a:spcPts val="4850"/>
              </a:lnSpc>
            </a:pPr>
            <a:r>
              <a:rPr lang="en-US" spc="100" sz="5000">
                <a:solidFill>
                  <a:srgbClr val="000000"/>
                </a:solidFill>
                <a:latin typeface="Montserrat Classic Bold"/>
              </a:rPr>
              <a:t>data awal</a:t>
            </a:r>
          </a:p>
        </p:txBody>
      </p:sp>
      <p:sp>
        <p:nvSpPr>
          <p:cNvPr name="TextBox 10" id="10"/>
          <p:cNvSpPr txBox="true"/>
          <p:nvPr/>
        </p:nvSpPr>
        <p:spPr>
          <a:xfrm rot="0">
            <a:off x="6364954" y="614561"/>
            <a:ext cx="2657126" cy="650875"/>
          </a:xfrm>
          <a:prstGeom prst="rect">
            <a:avLst/>
          </a:prstGeom>
        </p:spPr>
        <p:txBody>
          <a:bodyPr anchor="t" rtlCol="false" tIns="0" lIns="0" bIns="0" rIns="0">
            <a:spAutoFit/>
          </a:bodyPr>
          <a:lstStyle/>
          <a:p>
            <a:pPr>
              <a:lnSpc>
                <a:spcPts val="4850"/>
              </a:lnSpc>
            </a:pPr>
            <a:r>
              <a:rPr lang="en-US" spc="100" sz="5000">
                <a:solidFill>
                  <a:srgbClr val="000000"/>
                </a:solidFill>
                <a:latin typeface="Montserrat Classic Bold"/>
              </a:rPr>
              <a:t>validasi</a:t>
            </a:r>
          </a:p>
        </p:txBody>
      </p:sp>
      <p:sp>
        <p:nvSpPr>
          <p:cNvPr name="TextBox 11" id="11"/>
          <p:cNvSpPr txBox="true"/>
          <p:nvPr/>
        </p:nvSpPr>
        <p:spPr>
          <a:xfrm rot="0">
            <a:off x="3957337" y="6659245"/>
            <a:ext cx="2218074" cy="655955"/>
          </a:xfrm>
          <a:prstGeom prst="rect">
            <a:avLst/>
          </a:prstGeom>
        </p:spPr>
        <p:txBody>
          <a:bodyPr anchor="t" rtlCol="false" tIns="0" lIns="0" bIns="0" rIns="0">
            <a:spAutoFit/>
          </a:bodyPr>
          <a:lstStyle/>
          <a:p>
            <a:pPr algn="ctr">
              <a:lnSpc>
                <a:spcPts val="5320"/>
              </a:lnSpc>
              <a:spcBef>
                <a:spcPct val="0"/>
              </a:spcBef>
            </a:pPr>
            <a:r>
              <a:rPr lang="en-US" sz="3800">
                <a:solidFill>
                  <a:srgbClr val="000000"/>
                </a:solidFill>
                <a:latin typeface="Canva Student Font"/>
              </a:rPr>
              <a:t>cut noise voice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9F5F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08365" y="83348"/>
            <a:ext cx="5693564" cy="2506723"/>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3976712" y="2491788"/>
            <a:ext cx="5604551" cy="2467533"/>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312410" y="4799487"/>
            <a:ext cx="4211392" cy="2389798"/>
          </a:xfrm>
          <a:prstGeom prst="rect">
            <a:avLst/>
          </a:prstGeom>
        </p:spPr>
      </p:pic>
      <p:sp>
        <p:nvSpPr>
          <p:cNvPr name="TextBox 5" id="5"/>
          <p:cNvSpPr txBox="true"/>
          <p:nvPr/>
        </p:nvSpPr>
        <p:spPr>
          <a:xfrm rot="0">
            <a:off x="360035" y="3469205"/>
            <a:ext cx="2610341" cy="462515"/>
          </a:xfrm>
          <a:prstGeom prst="rect">
            <a:avLst/>
          </a:prstGeom>
        </p:spPr>
        <p:txBody>
          <a:bodyPr anchor="t" rtlCol="false" tIns="0" lIns="0" bIns="0" rIns="0">
            <a:spAutoFit/>
          </a:bodyPr>
          <a:lstStyle/>
          <a:p>
            <a:pPr>
              <a:lnSpc>
                <a:spcPts val="3405"/>
              </a:lnSpc>
            </a:pPr>
            <a:r>
              <a:rPr lang="en-US" sz="3622">
                <a:solidFill>
                  <a:srgbClr val="000000"/>
                </a:solidFill>
                <a:latin typeface="Peace Sans"/>
              </a:rPr>
              <a:t>LPC ORDE</a:t>
            </a:r>
          </a:p>
        </p:txBody>
      </p:sp>
      <p:sp>
        <p:nvSpPr>
          <p:cNvPr name="TextBox 6" id="6"/>
          <p:cNvSpPr txBox="true"/>
          <p:nvPr/>
        </p:nvSpPr>
        <p:spPr>
          <a:xfrm rot="0">
            <a:off x="6312518" y="1148315"/>
            <a:ext cx="3096979" cy="462515"/>
          </a:xfrm>
          <a:prstGeom prst="rect">
            <a:avLst/>
          </a:prstGeom>
        </p:spPr>
        <p:txBody>
          <a:bodyPr anchor="t" rtlCol="false" tIns="0" lIns="0" bIns="0" rIns="0">
            <a:spAutoFit/>
          </a:bodyPr>
          <a:lstStyle/>
          <a:p>
            <a:pPr>
              <a:lnSpc>
                <a:spcPts val="3405"/>
              </a:lnSpc>
            </a:pPr>
            <a:r>
              <a:rPr lang="en-US" sz="3622">
                <a:solidFill>
                  <a:srgbClr val="000000"/>
                </a:solidFill>
                <a:latin typeface="Peace Sans"/>
              </a:rPr>
              <a:t>VISUALISASI</a:t>
            </a:r>
          </a:p>
        </p:txBody>
      </p:sp>
      <p:sp>
        <p:nvSpPr>
          <p:cNvPr name="TextBox 7" id="7"/>
          <p:cNvSpPr txBox="true"/>
          <p:nvPr/>
        </p:nvSpPr>
        <p:spPr>
          <a:xfrm rot="0">
            <a:off x="7266326" y="5891716"/>
            <a:ext cx="1189364" cy="462515"/>
          </a:xfrm>
          <a:prstGeom prst="rect">
            <a:avLst/>
          </a:prstGeom>
        </p:spPr>
        <p:txBody>
          <a:bodyPr anchor="t" rtlCol="false" tIns="0" lIns="0" bIns="0" rIns="0">
            <a:spAutoFit/>
          </a:bodyPr>
          <a:lstStyle/>
          <a:p>
            <a:pPr>
              <a:lnSpc>
                <a:spcPts val="3405"/>
              </a:lnSpc>
            </a:pPr>
            <a:r>
              <a:rPr lang="en-US" sz="3622">
                <a:solidFill>
                  <a:srgbClr val="000000"/>
                </a:solidFill>
                <a:latin typeface="Peace Sans"/>
              </a:rPr>
              <a:t>2/39</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9F5F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66543" y="1342833"/>
            <a:ext cx="4361369" cy="2651028"/>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266543" y="4094325"/>
            <a:ext cx="6525290" cy="1597099"/>
          </a:xfrm>
          <a:prstGeom prst="rect">
            <a:avLst/>
          </a:prstGeom>
        </p:spPr>
      </p:pic>
      <p:sp>
        <p:nvSpPr>
          <p:cNvPr name="TextBox 4" id="4"/>
          <p:cNvSpPr txBox="true"/>
          <p:nvPr/>
        </p:nvSpPr>
        <p:spPr>
          <a:xfrm rot="0">
            <a:off x="5145051" y="451693"/>
            <a:ext cx="4614765" cy="891140"/>
          </a:xfrm>
          <a:prstGeom prst="rect">
            <a:avLst/>
          </a:prstGeom>
        </p:spPr>
        <p:txBody>
          <a:bodyPr anchor="t" rtlCol="false" tIns="0" lIns="0" bIns="0" rIns="0">
            <a:spAutoFit/>
          </a:bodyPr>
          <a:lstStyle/>
          <a:p>
            <a:pPr>
              <a:lnSpc>
                <a:spcPts val="3405"/>
              </a:lnSpc>
            </a:pPr>
            <a:r>
              <a:rPr lang="en-US" sz="3622">
                <a:solidFill>
                  <a:srgbClr val="000000"/>
                </a:solidFill>
                <a:latin typeface="Peace Sans"/>
              </a:rPr>
              <a:t>DATA PREPROCESSING</a:t>
            </a:r>
          </a:p>
        </p:txBody>
      </p:sp>
      <p:sp>
        <p:nvSpPr>
          <p:cNvPr name="TextBox 5" id="5"/>
          <p:cNvSpPr txBox="true"/>
          <p:nvPr/>
        </p:nvSpPr>
        <p:spPr>
          <a:xfrm rot="0">
            <a:off x="5145051" y="2345844"/>
            <a:ext cx="2631061" cy="606906"/>
          </a:xfrm>
          <a:prstGeom prst="rect">
            <a:avLst/>
          </a:prstGeom>
        </p:spPr>
        <p:txBody>
          <a:bodyPr anchor="t" rtlCol="false" tIns="0" lIns="0" bIns="0" rIns="0">
            <a:spAutoFit/>
          </a:bodyPr>
          <a:lstStyle/>
          <a:p>
            <a:pPr>
              <a:lnSpc>
                <a:spcPts val="2416"/>
              </a:lnSpc>
            </a:pPr>
            <a:r>
              <a:rPr lang="en-US" spc="69" sz="1725">
                <a:solidFill>
                  <a:srgbClr val="000000"/>
                </a:solidFill>
                <a:latin typeface="Montserrat Classic"/>
              </a:rPr>
              <a:t>Cek Imbalanced Data;</a:t>
            </a:r>
          </a:p>
          <a:p>
            <a:pPr>
              <a:lnSpc>
                <a:spcPts val="2416"/>
              </a:lnSpc>
            </a:pPr>
            <a:r>
              <a:rPr lang="en-US" spc="69" sz="1725">
                <a:solidFill>
                  <a:srgbClr val="000000"/>
                </a:solidFill>
                <a:latin typeface="Montserrat Classic"/>
              </a:rPr>
              <a:t>data label seimbang</a:t>
            </a:r>
          </a:p>
        </p:txBody>
      </p:sp>
      <p:sp>
        <p:nvSpPr>
          <p:cNvPr name="TextBox 6" id="6"/>
          <p:cNvSpPr txBox="true"/>
          <p:nvPr/>
        </p:nvSpPr>
        <p:spPr>
          <a:xfrm rot="0">
            <a:off x="7018688" y="4417210"/>
            <a:ext cx="1514849" cy="913228"/>
          </a:xfrm>
          <a:prstGeom prst="rect">
            <a:avLst/>
          </a:prstGeom>
        </p:spPr>
        <p:txBody>
          <a:bodyPr anchor="t" rtlCol="false" tIns="0" lIns="0" bIns="0" rIns="0">
            <a:spAutoFit/>
          </a:bodyPr>
          <a:lstStyle/>
          <a:p>
            <a:pPr>
              <a:lnSpc>
                <a:spcPts val="2416"/>
              </a:lnSpc>
            </a:pPr>
            <a:r>
              <a:rPr lang="en-US" spc="69" sz="1725">
                <a:solidFill>
                  <a:srgbClr val="000000"/>
                </a:solidFill>
                <a:latin typeface="Montserrat Classic"/>
              </a:rPr>
              <a:t>data berdistribusi normal</a:t>
            </a:r>
          </a:p>
        </p:txBody>
      </p:sp>
      <p:sp>
        <p:nvSpPr>
          <p:cNvPr name="TextBox 7" id="7"/>
          <p:cNvSpPr txBox="true"/>
          <p:nvPr/>
        </p:nvSpPr>
        <p:spPr>
          <a:xfrm rot="0">
            <a:off x="731520" y="6385243"/>
            <a:ext cx="6202940" cy="349250"/>
          </a:xfrm>
          <a:prstGeom prst="rect">
            <a:avLst/>
          </a:prstGeom>
        </p:spPr>
        <p:txBody>
          <a:bodyPr anchor="t" rtlCol="false" tIns="0" lIns="0" bIns="0" rIns="0">
            <a:spAutoFit/>
          </a:bodyPr>
          <a:lstStyle/>
          <a:p>
            <a:pPr>
              <a:lnSpc>
                <a:spcPts val="2800"/>
              </a:lnSpc>
            </a:pPr>
            <a:r>
              <a:rPr lang="en-US" spc="80" sz="2000">
                <a:solidFill>
                  <a:srgbClr val="000000"/>
                </a:solidFill>
                <a:latin typeface="Montserrat Classic Bold"/>
              </a:rPr>
              <a:t>Partisi Data = 80% data train | 20% data test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9F5F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731520" y="818966"/>
            <a:ext cx="6473748" cy="2850247"/>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731520" y="3629025"/>
            <a:ext cx="5062412" cy="3645986"/>
          </a:xfrm>
          <a:prstGeom prst="rect">
            <a:avLst/>
          </a:prstGeom>
        </p:spPr>
      </p:pic>
      <p:sp>
        <p:nvSpPr>
          <p:cNvPr name="TextBox 4" id="4"/>
          <p:cNvSpPr txBox="true"/>
          <p:nvPr/>
        </p:nvSpPr>
        <p:spPr>
          <a:xfrm rot="0">
            <a:off x="735090" y="343100"/>
            <a:ext cx="8461161" cy="426593"/>
          </a:xfrm>
          <a:prstGeom prst="rect">
            <a:avLst/>
          </a:prstGeom>
        </p:spPr>
        <p:txBody>
          <a:bodyPr anchor="t" rtlCol="false" tIns="0" lIns="0" bIns="0" rIns="0">
            <a:spAutoFit/>
          </a:bodyPr>
          <a:lstStyle/>
          <a:p>
            <a:pPr>
              <a:lnSpc>
                <a:spcPts val="3195"/>
              </a:lnSpc>
            </a:pPr>
            <a:r>
              <a:rPr lang="en-US" sz="3399">
                <a:solidFill>
                  <a:srgbClr val="000000"/>
                </a:solidFill>
                <a:latin typeface="Peace Sans"/>
              </a:rPr>
              <a:t>VISUALISASI AKURASI | ERROR -KNN</a:t>
            </a:r>
          </a:p>
        </p:txBody>
      </p:sp>
      <p:sp>
        <p:nvSpPr>
          <p:cNvPr name="TextBox 5" id="5"/>
          <p:cNvSpPr txBox="true"/>
          <p:nvPr/>
        </p:nvSpPr>
        <p:spPr>
          <a:xfrm rot="0">
            <a:off x="7489670" y="1943024"/>
            <a:ext cx="834184" cy="544983"/>
          </a:xfrm>
          <a:prstGeom prst="rect">
            <a:avLst/>
          </a:prstGeom>
        </p:spPr>
        <p:txBody>
          <a:bodyPr anchor="t" rtlCol="false" tIns="0" lIns="0" bIns="0" rIns="0">
            <a:spAutoFit/>
          </a:bodyPr>
          <a:lstStyle/>
          <a:p>
            <a:pPr>
              <a:lnSpc>
                <a:spcPts val="4490"/>
              </a:lnSpc>
            </a:pPr>
            <a:r>
              <a:rPr lang="en-US" spc="128" sz="3207">
                <a:solidFill>
                  <a:srgbClr val="000000"/>
                </a:solidFill>
                <a:latin typeface="Montserrat Classic"/>
              </a:rPr>
              <a:t>k=3</a:t>
            </a:r>
          </a:p>
        </p:txBody>
      </p:sp>
      <p:sp>
        <p:nvSpPr>
          <p:cNvPr name="TextBox 6" id="6"/>
          <p:cNvSpPr txBox="true"/>
          <p:nvPr/>
        </p:nvSpPr>
        <p:spPr>
          <a:xfrm rot="0">
            <a:off x="5986509" y="4856071"/>
            <a:ext cx="3840506" cy="1153795"/>
          </a:xfrm>
          <a:prstGeom prst="rect">
            <a:avLst/>
          </a:prstGeom>
        </p:spPr>
        <p:txBody>
          <a:bodyPr anchor="t" rtlCol="false" tIns="0" lIns="0" bIns="0" rIns="0">
            <a:spAutoFit/>
          </a:bodyPr>
          <a:lstStyle/>
          <a:p>
            <a:pPr>
              <a:lnSpc>
                <a:spcPts val="3079"/>
              </a:lnSpc>
            </a:pPr>
            <a:r>
              <a:rPr lang="en-US" spc="87" sz="2199">
                <a:solidFill>
                  <a:srgbClr val="000000"/>
                </a:solidFill>
                <a:latin typeface="Montserrat Classic"/>
              </a:rPr>
              <a:t>memberikan akurasi sebesar 75% dan error rate sebesar 0,25%</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9F5F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735090" y="1022467"/>
            <a:ext cx="5204905" cy="3478789"/>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6121180" y="3657600"/>
            <a:ext cx="2539323" cy="3435555"/>
          </a:xfrm>
          <a:prstGeom prst="rect">
            <a:avLst/>
          </a:prstGeom>
        </p:spPr>
      </p:pic>
      <p:sp>
        <p:nvSpPr>
          <p:cNvPr name="TextBox 4" id="4"/>
          <p:cNvSpPr txBox="true"/>
          <p:nvPr/>
        </p:nvSpPr>
        <p:spPr>
          <a:xfrm rot="0">
            <a:off x="735090" y="343100"/>
            <a:ext cx="8461161" cy="426593"/>
          </a:xfrm>
          <a:prstGeom prst="rect">
            <a:avLst/>
          </a:prstGeom>
        </p:spPr>
        <p:txBody>
          <a:bodyPr anchor="t" rtlCol="false" tIns="0" lIns="0" bIns="0" rIns="0">
            <a:spAutoFit/>
          </a:bodyPr>
          <a:lstStyle/>
          <a:p>
            <a:pPr>
              <a:lnSpc>
                <a:spcPts val="3195"/>
              </a:lnSpc>
            </a:pPr>
            <a:r>
              <a:rPr lang="en-US" sz="3399">
                <a:solidFill>
                  <a:srgbClr val="000000"/>
                </a:solidFill>
                <a:latin typeface="Peace Sans"/>
              </a:rPr>
              <a:t>KFOLDS AKURASI KNN | CV = 5</a:t>
            </a:r>
          </a:p>
        </p:txBody>
      </p:sp>
      <p:sp>
        <p:nvSpPr>
          <p:cNvPr name="TextBox 5" id="5"/>
          <p:cNvSpPr txBox="true"/>
          <p:nvPr/>
        </p:nvSpPr>
        <p:spPr>
          <a:xfrm rot="0">
            <a:off x="6121180" y="1681938"/>
            <a:ext cx="3844862" cy="1607185"/>
          </a:xfrm>
          <a:prstGeom prst="rect">
            <a:avLst/>
          </a:prstGeom>
        </p:spPr>
        <p:txBody>
          <a:bodyPr anchor="t" rtlCol="false" tIns="0" lIns="0" bIns="0" rIns="0">
            <a:spAutoFit/>
          </a:bodyPr>
          <a:lstStyle/>
          <a:p>
            <a:pPr>
              <a:lnSpc>
                <a:spcPts val="4340"/>
              </a:lnSpc>
            </a:pPr>
            <a:r>
              <a:rPr lang="en-US" spc="124" sz="3100">
                <a:solidFill>
                  <a:srgbClr val="000000"/>
                </a:solidFill>
                <a:latin typeface="Montserrat Classic"/>
              </a:rPr>
              <a:t>k=3 </a:t>
            </a:r>
          </a:p>
          <a:p>
            <a:pPr>
              <a:lnSpc>
                <a:spcPts val="4340"/>
              </a:lnSpc>
            </a:pPr>
            <a:r>
              <a:rPr lang="en-US" spc="124" sz="3100">
                <a:solidFill>
                  <a:srgbClr val="000000"/>
                </a:solidFill>
                <a:latin typeface="Montserrat Classic"/>
              </a:rPr>
              <a:t>memberikan akurasi terbesar</a:t>
            </a:r>
          </a:p>
        </p:txBody>
      </p:sp>
      <p:sp>
        <p:nvSpPr>
          <p:cNvPr name="TextBox 6" id="6"/>
          <p:cNvSpPr txBox="true"/>
          <p:nvPr/>
        </p:nvSpPr>
        <p:spPr>
          <a:xfrm rot="0">
            <a:off x="539084" y="5029173"/>
            <a:ext cx="5400911" cy="1758950"/>
          </a:xfrm>
          <a:prstGeom prst="rect">
            <a:avLst/>
          </a:prstGeom>
        </p:spPr>
        <p:txBody>
          <a:bodyPr anchor="t" rtlCol="false" tIns="0" lIns="0" bIns="0" rIns="0">
            <a:spAutoFit/>
          </a:bodyPr>
          <a:lstStyle/>
          <a:p>
            <a:pPr>
              <a:lnSpc>
                <a:spcPts val="2800"/>
              </a:lnSpc>
            </a:pPr>
            <a:r>
              <a:rPr lang="en-US" spc="80" sz="2000">
                <a:solidFill>
                  <a:srgbClr val="000000"/>
                </a:solidFill>
                <a:latin typeface="Montserrat Classic"/>
              </a:rPr>
              <a:t>K-Fold Cross Validation adalah jenis pengujian acak silang yang berfungsi untuk menilai kinerja proses algoritme dengan membagi sampel data secara acak sebanyak nilai 5 bentuk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DAE_xqhz1YM</dc:identifier>
  <dcterms:modified xsi:type="dcterms:W3CDTF">2011-08-01T06:04:30Z</dcterms:modified>
  <cp:revision>1</cp:revision>
  <dc:title>Klasifikasi usia berdasarkan suara algoritma LPC~KNN</dc:title>
</cp:coreProperties>
</file>