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3"/>
  </p:notesMasterIdLst>
  <p:sldIdLst>
    <p:sldId id="256" r:id="rId5"/>
    <p:sldId id="317" r:id="rId6"/>
    <p:sldId id="320" r:id="rId7"/>
    <p:sldId id="321" r:id="rId8"/>
    <p:sldId id="319" r:id="rId9"/>
    <p:sldId id="322" r:id="rId10"/>
    <p:sldId id="323" r:id="rId11"/>
    <p:sldId id="324" r:id="rId12"/>
    <p:sldId id="365" r:id="rId13"/>
    <p:sldId id="325" r:id="rId14"/>
    <p:sldId id="326" r:id="rId15"/>
    <p:sldId id="327" r:id="rId16"/>
    <p:sldId id="328" r:id="rId17"/>
    <p:sldId id="329" r:id="rId18"/>
    <p:sldId id="337" r:id="rId19"/>
    <p:sldId id="330" r:id="rId20"/>
    <p:sldId id="331" r:id="rId21"/>
    <p:sldId id="334" r:id="rId22"/>
    <p:sldId id="333" r:id="rId23"/>
    <p:sldId id="335" r:id="rId24"/>
    <p:sldId id="336" r:id="rId25"/>
    <p:sldId id="338" r:id="rId26"/>
    <p:sldId id="353" r:id="rId27"/>
    <p:sldId id="339" r:id="rId28"/>
    <p:sldId id="340" r:id="rId29"/>
    <p:sldId id="369" r:id="rId30"/>
    <p:sldId id="342" r:id="rId31"/>
    <p:sldId id="344" r:id="rId32"/>
    <p:sldId id="346" r:id="rId33"/>
    <p:sldId id="349" r:id="rId34"/>
    <p:sldId id="366" r:id="rId35"/>
    <p:sldId id="348" r:id="rId36"/>
    <p:sldId id="351" r:id="rId37"/>
    <p:sldId id="352" r:id="rId38"/>
    <p:sldId id="357" r:id="rId39"/>
    <p:sldId id="355" r:id="rId40"/>
    <p:sldId id="356" r:id="rId41"/>
    <p:sldId id="359" r:id="rId42"/>
    <p:sldId id="360" r:id="rId43"/>
    <p:sldId id="361" r:id="rId44"/>
    <p:sldId id="362" r:id="rId45"/>
    <p:sldId id="363" r:id="rId46"/>
    <p:sldId id="364" r:id="rId47"/>
    <p:sldId id="358" r:id="rId48"/>
    <p:sldId id="367" r:id="rId49"/>
    <p:sldId id="368" r:id="rId50"/>
    <p:sldId id="370" r:id="rId51"/>
    <p:sldId id="31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1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ina Morrison" initials="SM" lastIdx="19" clrIdx="0">
    <p:extLst/>
  </p:cmAuthor>
  <p:cmAuthor id="2" name="Alyssa Samuelson (Derflan Inc)" initials="AS(I" lastIdx="9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8E9698"/>
    <a:srgbClr val="FF8C00"/>
    <a:srgbClr val="0072C6"/>
    <a:srgbClr val="FFB900"/>
    <a:srgbClr val="000000"/>
    <a:srgbClr val="FFF05E"/>
    <a:srgbClr val="6DC2EA"/>
    <a:srgbClr val="EC2B8C"/>
    <a:srgbClr val="682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7" autoAdjust="0"/>
    <p:restoredTop sz="94359" autoAdjust="0"/>
  </p:normalViewPr>
  <p:slideViewPr>
    <p:cSldViewPr snapToGrid="0" snapToObjects="1">
      <p:cViewPr>
        <p:scale>
          <a:sx n="114" d="100"/>
          <a:sy n="114" d="100"/>
        </p:scale>
        <p:origin x="1224" y="368"/>
      </p:cViewPr>
      <p:guideLst>
        <p:guide orient="horz" pos="3092"/>
        <p:guide orient="horz" pos="583"/>
        <p:guide pos="5617"/>
        <p:guide pos="1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notesMaster" Target="notesMasters/notesMaster1.xml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9C458-3EA9-2841-9A2C-95E0579D6905}" type="datetimeFigureOut">
              <a:rPr lang="en-US" smtClean="0"/>
              <a:t>4/9/17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4053A-D0EA-6244-B9CE-E54FED74F7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982" y="1067834"/>
            <a:ext cx="8738027" cy="175152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583" y="2947297"/>
            <a:ext cx="3481211" cy="166955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presentation subhead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60" y="267482"/>
            <a:ext cx="896411" cy="191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80" y="4273434"/>
            <a:ext cx="707136" cy="950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09" y="4273434"/>
            <a:ext cx="707136" cy="950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98" y="4273434"/>
            <a:ext cx="707136" cy="9509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27" y="4273434"/>
            <a:ext cx="707136" cy="950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27" y="3444932"/>
            <a:ext cx="707136" cy="950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73" y="3444932"/>
            <a:ext cx="707136" cy="9509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36" y="2616430"/>
            <a:ext cx="707136" cy="9509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25" y="4273434"/>
            <a:ext cx="707136" cy="9509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07" y="4273434"/>
            <a:ext cx="707136" cy="9509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25" y="3444932"/>
            <a:ext cx="707136" cy="95097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51016" y="563315"/>
            <a:ext cx="6880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2000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spc="-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995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28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655126"/>
            <a:ext cx="2849506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700" b="1" spc="-5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700" spc="-5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spc="-5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18" y="-66502"/>
            <a:ext cx="607377" cy="8168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69" y="-66502"/>
            <a:ext cx="607377" cy="8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02" y="4727055"/>
            <a:ext cx="896411" cy="19142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17357" y="4645795"/>
            <a:ext cx="284950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00" b="1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700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spc="-5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 Partners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7357" y="1599985"/>
            <a:ext cx="8521909" cy="1780297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9" r:id="rId4"/>
    <p:sldLayoutId id="214748365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974" y="1111851"/>
            <a:ext cx="6277460" cy="1751521"/>
          </a:xfrm>
        </p:spPr>
        <p:txBody>
          <a:bodyPr/>
          <a:lstStyle/>
          <a:p>
            <a:r>
              <a:rPr lang="en-US" dirty="0"/>
              <a:t>Xamarin Mobile Development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Pasco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want to have to go to Eat At </a:t>
            </a:r>
            <a:r>
              <a:rPr lang="en-US" dirty="0" smtClean="0"/>
              <a:t>State’s </a:t>
            </a:r>
            <a:r>
              <a:rPr lang="en-US" dirty="0"/>
              <a:t>website anymore</a:t>
            </a:r>
          </a:p>
          <a:p>
            <a:r>
              <a:rPr lang="en-US" dirty="0"/>
              <a:t>I want it to be native on my phone, table, and computer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MSU Cafeteria App</a:t>
            </a:r>
          </a:p>
        </p:txBody>
      </p:sp>
    </p:spTree>
    <p:extLst>
      <p:ext uri="{BB962C8B-B14F-4D97-AF65-F5344CB8AC3E}">
        <p14:creationId xmlns:p14="http://schemas.microsoft.com/office/powerpoint/2010/main" val="267927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available here:</a:t>
            </a:r>
          </a:p>
          <a:p>
            <a:r>
              <a:rPr lang="en-US" dirty="0"/>
              <a:t>Available in steps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15536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8" y="1063256"/>
            <a:ext cx="3689875" cy="2679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87" y="1063256"/>
            <a:ext cx="3735307" cy="26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8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logic </a:t>
            </a:r>
            <a:r>
              <a:rPr lang="en-US" dirty="0" smtClean="0"/>
              <a:t>libraries | </a:t>
            </a:r>
            <a:r>
              <a:rPr lang="en-US" dirty="0" err="1" smtClean="0"/>
              <a:t>CafeteriaLibraries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9" y="850604"/>
            <a:ext cx="3149944" cy="2785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92" y="856027"/>
            <a:ext cx="2909482" cy="2780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168" y="4040372"/>
            <a:ext cx="913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click on the solution -&gt; Add -&gt; Existing Project -&gt; Navigate to </a:t>
            </a:r>
            <a:r>
              <a:rPr lang="en-US" dirty="0" err="1"/>
              <a:t>CafeteriaLibraries</a:t>
            </a:r>
            <a:r>
              <a:rPr lang="en-US" dirty="0"/>
              <a:t> project </a:t>
            </a:r>
          </a:p>
        </p:txBody>
      </p:sp>
    </p:spTree>
    <p:extLst>
      <p:ext uri="{BB962C8B-B14F-4D97-AF65-F5344CB8AC3E}">
        <p14:creationId xmlns:p14="http://schemas.microsoft.com/office/powerpoint/2010/main" val="85002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reference to our Forms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8" y="1451610"/>
            <a:ext cx="8835147" cy="1200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168" y="3103155"/>
            <a:ext cx="3816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Select core project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Right click on references folder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Add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is a set of libraries that allow us to run queries on our objects inside .NET </a:t>
            </a:r>
          </a:p>
          <a:p>
            <a:r>
              <a:rPr lang="en-US" dirty="0"/>
              <a:t>It follows a </a:t>
            </a:r>
            <a:r>
              <a:rPr lang="en-US" dirty="0" smtClean="0"/>
              <a:t>SQL </a:t>
            </a:r>
            <a:r>
              <a:rPr lang="en-US" dirty="0"/>
              <a:t>style query but can be formatted as Method calls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LINQ</a:t>
            </a:r>
          </a:p>
        </p:txBody>
      </p:sp>
    </p:spTree>
    <p:extLst>
      <p:ext uri="{BB962C8B-B14F-4D97-AF65-F5344CB8AC3E}">
        <p14:creationId xmlns:p14="http://schemas.microsoft.com/office/powerpoint/2010/main" val="187742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Cafeteria</a:t>
            </a:r>
          </a:p>
          <a:p>
            <a:pPr lvl="1"/>
            <a:r>
              <a:rPr lang="en-US" sz="2000" dirty="0"/>
              <a:t>Name, string</a:t>
            </a:r>
          </a:p>
          <a:p>
            <a:pPr lvl="2"/>
            <a:r>
              <a:rPr lang="en-US" sz="1800" dirty="0"/>
              <a:t>The name of the cafeteria</a:t>
            </a:r>
          </a:p>
          <a:p>
            <a:pPr lvl="1"/>
            <a:r>
              <a:rPr lang="en-US" sz="2000" dirty="0"/>
              <a:t>Key, string</a:t>
            </a:r>
          </a:p>
          <a:p>
            <a:pPr lvl="2"/>
            <a:r>
              <a:rPr lang="en-US" sz="1800" dirty="0"/>
              <a:t>Used for calling webpage</a:t>
            </a:r>
          </a:p>
          <a:p>
            <a:pPr lvl="1"/>
            <a:r>
              <a:rPr lang="en-US" sz="2000" dirty="0"/>
              <a:t>Stations, </a:t>
            </a:r>
            <a:r>
              <a:rPr lang="en-US" sz="2000" dirty="0" err="1" smtClean="0"/>
              <a:t>ObservableCollection</a:t>
            </a:r>
            <a:r>
              <a:rPr lang="en-US" sz="2000" dirty="0" smtClean="0"/>
              <a:t> </a:t>
            </a:r>
            <a:r>
              <a:rPr lang="en-US" sz="2000" dirty="0"/>
              <a:t>of type </a:t>
            </a:r>
            <a:r>
              <a:rPr lang="en-US" sz="2000" dirty="0" err="1" smtClean="0"/>
              <a:t>StationGroup</a:t>
            </a:r>
            <a:endParaRPr lang="en-US" sz="2000" dirty="0"/>
          </a:p>
          <a:p>
            <a:pPr lvl="2"/>
            <a:r>
              <a:rPr lang="en-US" sz="1800" dirty="0"/>
              <a:t>Will hold all of the cafeteria </a:t>
            </a:r>
            <a:r>
              <a:rPr lang="en-US" sz="1800" dirty="0" smtClean="0"/>
              <a:t>Stations</a:t>
            </a:r>
          </a:p>
          <a:p>
            <a:pPr lvl="2"/>
            <a:r>
              <a:rPr lang="en-US" sz="1800" dirty="0" smtClean="0"/>
              <a:t>This is a list that will notify our UI upon change to the list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CafeteriaViewModel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&lt;Cafeteria&gt; Cafeterias</a:t>
            </a:r>
          </a:p>
          <a:p>
            <a:r>
              <a:rPr lang="en-US" dirty="0" err="1" smtClean="0"/>
              <a:t>CafeteriaService</a:t>
            </a:r>
            <a:endParaRPr lang="en-US" dirty="0"/>
          </a:p>
          <a:p>
            <a:pPr lvl="1"/>
            <a:r>
              <a:rPr lang="en-US" dirty="0" err="1" smtClean="0"/>
              <a:t>GetCafeteria</a:t>
            </a:r>
            <a:r>
              <a:rPr lang="en-US" dirty="0" smtClean="0"/>
              <a:t>(Cafeteria</a:t>
            </a:r>
            <a:r>
              <a:rPr lang="en-US" dirty="0"/>
              <a:t>), return Cafeteria</a:t>
            </a:r>
          </a:p>
          <a:p>
            <a:pPr lvl="2"/>
            <a:r>
              <a:rPr lang="en-US" dirty="0"/>
              <a:t>Get the Menu for the inputted cafeteria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3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MealType</a:t>
            </a:r>
            <a:endParaRPr lang="en-US" dirty="0"/>
          </a:p>
          <a:p>
            <a:pPr lvl="1"/>
            <a:r>
              <a:rPr lang="en-US" dirty="0"/>
              <a:t> Enumerable</a:t>
            </a:r>
          </a:p>
          <a:p>
            <a:pPr lvl="2"/>
            <a:r>
              <a:rPr lang="en-US" dirty="0"/>
              <a:t>Breakfast</a:t>
            </a:r>
          </a:p>
          <a:p>
            <a:pPr lvl="2"/>
            <a:r>
              <a:rPr lang="en-US" dirty="0"/>
              <a:t>Lunch</a:t>
            </a:r>
          </a:p>
          <a:p>
            <a:pPr lvl="2"/>
            <a:r>
              <a:rPr lang="en-US" dirty="0"/>
              <a:t>Dinner</a:t>
            </a:r>
          </a:p>
          <a:p>
            <a:pPr lvl="2"/>
            <a:r>
              <a:rPr lang="en-US" dirty="0"/>
              <a:t>Late (Late night)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1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MenuItem</a:t>
            </a:r>
            <a:endParaRPr lang="en-US" dirty="0"/>
          </a:p>
          <a:p>
            <a:pPr lvl="1"/>
            <a:r>
              <a:rPr lang="en-US" dirty="0"/>
              <a:t>Name, string</a:t>
            </a:r>
          </a:p>
          <a:p>
            <a:pPr lvl="2"/>
            <a:r>
              <a:rPr lang="en-US" dirty="0"/>
              <a:t>The name of the menu item</a:t>
            </a:r>
          </a:p>
          <a:p>
            <a:pPr lvl="1"/>
            <a:r>
              <a:rPr lang="en-US" dirty="0"/>
              <a:t>Meal, </a:t>
            </a:r>
            <a:r>
              <a:rPr lang="en-US" dirty="0" err="1" smtClean="0"/>
              <a:t>MealType</a:t>
            </a:r>
            <a:endParaRPr lang="en-US" dirty="0"/>
          </a:p>
          <a:p>
            <a:pPr lvl="2"/>
            <a:r>
              <a:rPr lang="en-US" dirty="0"/>
              <a:t>The meal of the menu item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Language (C#)</a:t>
            </a:r>
          </a:p>
          <a:p>
            <a:r>
              <a:rPr lang="en-US" dirty="0"/>
              <a:t>One Runtime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Originally </a:t>
            </a:r>
            <a:r>
              <a:rPr lang="en-US" dirty="0" err="1"/>
              <a:t>MonoTouch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Became Xamarin</a:t>
            </a:r>
          </a:p>
          <a:p>
            <a:pPr lvl="1"/>
            <a:r>
              <a:rPr lang="en-US" dirty="0"/>
              <a:t>Acquired by Microsoft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Xamarin?</a:t>
            </a:r>
          </a:p>
        </p:txBody>
      </p:sp>
    </p:spTree>
    <p:extLst>
      <p:ext uri="{BB962C8B-B14F-4D97-AF65-F5344CB8AC3E}">
        <p14:creationId xmlns:p14="http://schemas.microsoft.com/office/powerpoint/2010/main" val="282241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MenuItemGroup</a:t>
            </a:r>
            <a:endParaRPr lang="en-US" sz="1800" dirty="0"/>
          </a:p>
          <a:p>
            <a:pPr lvl="1"/>
            <a:r>
              <a:rPr lang="en-US" sz="1800" dirty="0"/>
              <a:t>Meal, </a:t>
            </a:r>
            <a:r>
              <a:rPr lang="en-US" sz="1800" dirty="0" err="1" smtClean="0"/>
              <a:t>MealType</a:t>
            </a:r>
            <a:endParaRPr lang="en-US" sz="1800" dirty="0"/>
          </a:p>
          <a:p>
            <a:pPr lvl="2"/>
            <a:r>
              <a:rPr lang="en-US" sz="1600" dirty="0" smtClean="0"/>
              <a:t>All menu items will be this</a:t>
            </a:r>
            <a:endParaRPr lang="en-US" sz="1600" dirty="0"/>
          </a:p>
          <a:p>
            <a:pPr lvl="1"/>
            <a:r>
              <a:rPr lang="en-US" sz="1800" dirty="0" err="1"/>
              <a:t>MenuItems</a:t>
            </a:r>
            <a:r>
              <a:rPr lang="en-US" sz="1800" dirty="0"/>
              <a:t>, list of </a:t>
            </a:r>
            <a:r>
              <a:rPr lang="en-US" sz="1800" dirty="0" err="1"/>
              <a:t>MenuItem</a:t>
            </a:r>
            <a:endParaRPr lang="en-US" sz="1800" dirty="0"/>
          </a:p>
          <a:p>
            <a:pPr lvl="2"/>
            <a:r>
              <a:rPr lang="en-US" sz="1600" dirty="0"/>
              <a:t>List to hold all of the menu items</a:t>
            </a:r>
          </a:p>
          <a:p>
            <a:pPr lvl="1"/>
            <a:r>
              <a:rPr lang="en-US" sz="1800" dirty="0" err="1"/>
              <a:t>MenuString</a:t>
            </a:r>
            <a:r>
              <a:rPr lang="en-US" sz="1800" dirty="0"/>
              <a:t>, string</a:t>
            </a:r>
          </a:p>
          <a:p>
            <a:pPr lvl="2"/>
            <a:r>
              <a:rPr lang="en-US" sz="1600" dirty="0"/>
              <a:t>LINQ Query to aggregate all Menu Items of a station for a given meal into a string</a:t>
            </a:r>
          </a:p>
          <a:p>
            <a:pPr lvl="2"/>
            <a:r>
              <a:rPr lang="en-US" sz="1600" dirty="0"/>
              <a:t>Each menu item is separated by a newline</a:t>
            </a:r>
          </a:p>
          <a:p>
            <a:pPr lvl="1"/>
            <a:r>
              <a:rPr lang="en-US" sz="2000" dirty="0"/>
              <a:t>This is used to hold all of the items for a given meal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StationGroup</a:t>
            </a:r>
            <a:endParaRPr lang="en-US" dirty="0" smtClean="0"/>
          </a:p>
          <a:p>
            <a:pPr lvl="1"/>
            <a:r>
              <a:rPr lang="en-US" sz="2400" dirty="0" smtClean="0"/>
              <a:t>Inherits from </a:t>
            </a:r>
            <a:r>
              <a:rPr lang="en-US" sz="2400" dirty="0" err="1" smtClean="0"/>
              <a:t>ObservableCollection</a:t>
            </a:r>
            <a:r>
              <a:rPr lang="en-US" sz="2400" dirty="0" smtClean="0"/>
              <a:t>&lt;</a:t>
            </a:r>
            <a:r>
              <a:rPr lang="en-US" sz="2400" dirty="0" err="1" smtClean="0"/>
              <a:t>MenuItemGroup</a:t>
            </a:r>
            <a:r>
              <a:rPr lang="en-US" sz="2400" dirty="0" smtClean="0"/>
              <a:t>&gt;</a:t>
            </a:r>
            <a:endParaRPr lang="en-US" sz="3200" dirty="0"/>
          </a:p>
          <a:p>
            <a:pPr lvl="1"/>
            <a:r>
              <a:rPr lang="en-US" sz="2400" dirty="0" err="1"/>
              <a:t>StationName</a:t>
            </a:r>
            <a:r>
              <a:rPr lang="en-US" sz="2400" dirty="0"/>
              <a:t>, </a:t>
            </a:r>
            <a:r>
              <a:rPr lang="en-US" sz="2400" dirty="0" smtClean="0"/>
              <a:t>string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Notes on </a:t>
            </a:r>
            <a:r>
              <a:rPr lang="en-US" dirty="0" err="1"/>
              <a:t>CafeteriaLibraries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building out our app</a:t>
            </a:r>
          </a:p>
          <a:p>
            <a:r>
              <a:rPr lang="en-US" dirty="0"/>
              <a:t>We need:</a:t>
            </a:r>
          </a:p>
          <a:p>
            <a:pPr lvl="1"/>
            <a:r>
              <a:rPr lang="en-US" dirty="0"/>
              <a:t>A main page that will show a list of Cafeterias</a:t>
            </a:r>
          </a:p>
          <a:p>
            <a:pPr lvl="1"/>
            <a:r>
              <a:rPr lang="en-US" dirty="0"/>
              <a:t>A page that will show all of the stations menus for a cafeteria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bored yet?</a:t>
            </a:r>
          </a:p>
        </p:txBody>
      </p:sp>
    </p:spTree>
    <p:extLst>
      <p:ext uri="{BB962C8B-B14F-4D97-AF65-F5344CB8AC3E}">
        <p14:creationId xmlns:p14="http://schemas.microsoft.com/office/powerpoint/2010/main" val="19339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52" y="800812"/>
            <a:ext cx="2002485" cy="3554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BreakDown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345" y="120915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Navigation </a:t>
            </a:r>
          </a:p>
          <a:p>
            <a:r>
              <a:rPr lang="en-US" sz="1200" dirty="0"/>
              <a:t>Page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8362" y="770142"/>
            <a:ext cx="1391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Navigation Bar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5179237" y="800812"/>
            <a:ext cx="165508" cy="38905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5410" y="2528626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CafeteriaPage</a:t>
            </a:r>
            <a:endParaRPr lang="en-US" sz="1200" dirty="0"/>
          </a:p>
        </p:txBody>
      </p:sp>
      <p:sp>
        <p:nvSpPr>
          <p:cNvPr id="33" name="Left Brace 32"/>
          <p:cNvSpPr/>
          <p:nvPr/>
        </p:nvSpPr>
        <p:spPr>
          <a:xfrm>
            <a:off x="1931276" y="800812"/>
            <a:ext cx="1245476" cy="3518940"/>
          </a:xfrm>
          <a:prstGeom prst="leftBrace">
            <a:avLst>
              <a:gd name="adj1" fmla="val 8333"/>
              <a:gd name="adj2" fmla="val 1602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2351119" y="1189871"/>
            <a:ext cx="825633" cy="3035288"/>
          </a:xfrm>
          <a:prstGeom prst="leftBrace">
            <a:avLst/>
          </a:prstGeom>
          <a:solidFill>
            <a:schemeClr val="bg1">
              <a:lumMod val="85000"/>
            </a:schemeClr>
          </a:solidFill>
          <a:ln>
            <a:solidFill>
              <a:srgbClr val="0072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5179237" y="1189871"/>
            <a:ext cx="1000846" cy="3035288"/>
          </a:xfrm>
          <a:prstGeom prst="rightBrace">
            <a:avLst>
              <a:gd name="adj1" fmla="val 8333"/>
              <a:gd name="adj2" fmla="val 10265"/>
            </a:avLst>
          </a:prstGeom>
          <a:ln>
            <a:solidFill>
              <a:srgbClr val="FF8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63321" y="1348840"/>
            <a:ext cx="171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lsvCafeterias</a:t>
            </a:r>
            <a:r>
              <a:rPr lang="en-US" sz="1200" dirty="0"/>
              <a:t> (</a:t>
            </a:r>
            <a:r>
              <a:rPr lang="en-US" sz="1200" dirty="0" err="1"/>
              <a:t>ListView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ItemSource</a:t>
            </a:r>
            <a:r>
              <a:rPr lang="en-US" sz="1200" dirty="0"/>
              <a:t>: Cafeterias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179237" y="2837793"/>
            <a:ext cx="634297" cy="291662"/>
          </a:xfrm>
          <a:prstGeom prst="rightBrace">
            <a:avLst>
              <a:gd name="adj1" fmla="val 8333"/>
              <a:gd name="adj2" fmla="val 51351"/>
            </a:avLst>
          </a:prstGeom>
          <a:solidFill>
            <a:srgbClr val="E6E6E6"/>
          </a:solidFill>
          <a:ln>
            <a:solidFill>
              <a:srgbClr val="8E969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13534" y="2752791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TextCell</a:t>
            </a:r>
            <a:endParaRPr lang="en-US" sz="1200" dirty="0"/>
          </a:p>
          <a:p>
            <a:r>
              <a:rPr lang="en-US" sz="1200" dirty="0"/>
              <a:t>Text: </a:t>
            </a:r>
            <a:r>
              <a:rPr lang="en-US" sz="1200" dirty="0" err="1"/>
              <a:t>Cafeteria.Name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755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4" grpId="0" animBg="1"/>
      <p:bldP spid="27" grpId="0"/>
      <p:bldP spid="33" grpId="0" animBg="1"/>
      <p:bldP spid="34" grpId="0" animBg="1"/>
      <p:bldP spid="35" grpId="0" animBg="1"/>
      <p:bldP spid="36" grpId="0"/>
      <p:bldP spid="37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have navigation built in so we can swap between pages</a:t>
            </a:r>
          </a:p>
          <a:p>
            <a:r>
              <a:rPr lang="en-US" dirty="0"/>
              <a:t>In </a:t>
            </a:r>
            <a:r>
              <a:rPr lang="en-US" dirty="0" err="1"/>
              <a:t>app.xaml.cs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NavigationPage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75" y="1764569"/>
            <a:ext cx="6341225" cy="29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have a list that will hold all of our Cafeterias</a:t>
            </a:r>
          </a:p>
          <a:p>
            <a:r>
              <a:rPr lang="en-US" dirty="0"/>
              <a:t>This object is called a </a:t>
            </a:r>
            <a:r>
              <a:rPr lang="en-US" dirty="0" err="1"/>
              <a:t>ListView</a:t>
            </a:r>
            <a:r>
              <a:rPr lang="en-US" dirty="0"/>
              <a:t> </a:t>
            </a:r>
          </a:p>
          <a:p>
            <a:r>
              <a:rPr lang="en-US" dirty="0"/>
              <a:t>We will use databinding</a:t>
            </a:r>
          </a:p>
          <a:p>
            <a:pPr lvl="1"/>
            <a:r>
              <a:rPr lang="en-US" dirty="0"/>
              <a:t>Databinding is a type of MVC (called MVVM)</a:t>
            </a:r>
          </a:p>
          <a:p>
            <a:pPr lvl="1"/>
            <a:r>
              <a:rPr lang="en-US" dirty="0"/>
              <a:t>It will connect a property of an object to a UI object property</a:t>
            </a:r>
          </a:p>
          <a:p>
            <a:pPr lvl="2"/>
            <a:r>
              <a:rPr lang="en-US" dirty="0" err="1"/>
              <a:t>Ie</a:t>
            </a:r>
            <a:r>
              <a:rPr lang="en-US" dirty="0"/>
              <a:t>. Name of cafeteria to Text of </a:t>
            </a:r>
            <a:r>
              <a:rPr lang="en-US" dirty="0" err="1"/>
              <a:t>TextCell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MVVM we will have a </a:t>
            </a:r>
            <a:r>
              <a:rPr lang="en-US" dirty="0" err="1" smtClean="0"/>
              <a:t>CafeteriaViewModel</a:t>
            </a:r>
            <a:r>
              <a:rPr lang="en-US" dirty="0" smtClean="0"/>
              <a:t> that will bind to our view</a:t>
            </a:r>
          </a:p>
          <a:p>
            <a:r>
              <a:rPr lang="en-US" dirty="0" err="1" smtClean="0"/>
              <a:t>CafeteriaViewModel</a:t>
            </a:r>
            <a:r>
              <a:rPr lang="en-US" dirty="0" smtClean="0"/>
              <a:t> has an </a:t>
            </a:r>
            <a:r>
              <a:rPr lang="en-US" dirty="0" err="1" smtClean="0"/>
              <a:t>ObservableCollection</a:t>
            </a:r>
            <a:r>
              <a:rPr lang="en-US" dirty="0" smtClean="0"/>
              <a:t> (list) of cafeterias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9" y="3103446"/>
            <a:ext cx="5143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92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our </a:t>
            </a:r>
            <a:r>
              <a:rPr lang="en-US" dirty="0" err="1"/>
              <a:t>Listview</a:t>
            </a:r>
            <a:r>
              <a:rPr lang="en-US" dirty="0"/>
              <a:t> to bind to our List</a:t>
            </a:r>
          </a:p>
          <a:p>
            <a:r>
              <a:rPr lang="en-US" dirty="0" err="1"/>
              <a:t>ItemsSource</a:t>
            </a:r>
            <a:r>
              <a:rPr lang="en-US" dirty="0"/>
              <a:t> to our </a:t>
            </a:r>
            <a:r>
              <a:rPr lang="en-US" dirty="0" smtClean="0"/>
              <a:t>Cafeterias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7" y="2702721"/>
            <a:ext cx="8115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bind our Cafeteria object to an item (</a:t>
            </a:r>
            <a:r>
              <a:rPr lang="en-US" dirty="0" err="1"/>
              <a:t>TextCell</a:t>
            </a:r>
            <a:r>
              <a:rPr lang="en-US" dirty="0"/>
              <a:t>) in our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 err="1"/>
              <a:t>Cafeteria.Name</a:t>
            </a:r>
            <a:r>
              <a:rPr lang="en-US" dirty="0"/>
              <a:t>-&gt;Text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7" y="2697481"/>
            <a:ext cx="8571845" cy="1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59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CafeteriaPage.xaml.cs</a:t>
            </a:r>
            <a:endParaRPr lang="en-US" sz="11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4" y="1382913"/>
            <a:ext cx="5040041" cy="26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600" dirty="0"/>
              <a:t>YES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really native?</a:t>
            </a:r>
          </a:p>
        </p:txBody>
      </p:sp>
    </p:spTree>
    <p:extLst>
      <p:ext uri="{BB962C8B-B14F-4D97-AF65-F5344CB8AC3E}">
        <p14:creationId xmlns:p14="http://schemas.microsoft.com/office/powerpoint/2010/main" val="1538252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59" y="844593"/>
            <a:ext cx="2002485" cy="3554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test it 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77" y="844593"/>
            <a:ext cx="1998733" cy="35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74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52" y="800812"/>
            <a:ext cx="2002485" cy="3554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BreakDown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345" y="120915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Navigation </a:t>
            </a:r>
          </a:p>
          <a:p>
            <a:r>
              <a:rPr lang="en-US" sz="1200" dirty="0"/>
              <a:t>Page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68362" y="770142"/>
            <a:ext cx="1391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Navigation Bar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5179237" y="800812"/>
            <a:ext cx="165508" cy="38905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5410" y="2528626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CafeteriaPage</a:t>
            </a:r>
            <a:endParaRPr lang="en-US" sz="1200" dirty="0"/>
          </a:p>
        </p:txBody>
      </p:sp>
      <p:sp>
        <p:nvSpPr>
          <p:cNvPr id="33" name="Left Brace 32"/>
          <p:cNvSpPr/>
          <p:nvPr/>
        </p:nvSpPr>
        <p:spPr>
          <a:xfrm>
            <a:off x="1931276" y="800812"/>
            <a:ext cx="1245476" cy="3518940"/>
          </a:xfrm>
          <a:prstGeom prst="leftBrace">
            <a:avLst>
              <a:gd name="adj1" fmla="val 8333"/>
              <a:gd name="adj2" fmla="val 1602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2351119" y="1189871"/>
            <a:ext cx="825633" cy="3035288"/>
          </a:xfrm>
          <a:prstGeom prst="leftBrace">
            <a:avLst/>
          </a:prstGeom>
          <a:solidFill>
            <a:schemeClr val="bg1">
              <a:lumMod val="85000"/>
            </a:schemeClr>
          </a:solidFill>
          <a:ln>
            <a:solidFill>
              <a:srgbClr val="0072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5179237" y="1189871"/>
            <a:ext cx="1000846" cy="3035288"/>
          </a:xfrm>
          <a:prstGeom prst="rightBrace">
            <a:avLst>
              <a:gd name="adj1" fmla="val 8333"/>
              <a:gd name="adj2" fmla="val 10265"/>
            </a:avLst>
          </a:prstGeom>
          <a:ln>
            <a:solidFill>
              <a:srgbClr val="FF8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63321" y="1348840"/>
            <a:ext cx="171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lsvCafeterias</a:t>
            </a:r>
            <a:r>
              <a:rPr lang="en-US" sz="1200" dirty="0"/>
              <a:t> (</a:t>
            </a:r>
            <a:r>
              <a:rPr lang="en-US" sz="1200" dirty="0" err="1"/>
              <a:t>ListView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ItemSource</a:t>
            </a:r>
            <a:r>
              <a:rPr lang="en-US" sz="1200" dirty="0"/>
              <a:t>: Cafeterias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5179237" y="2837793"/>
            <a:ext cx="634297" cy="291662"/>
          </a:xfrm>
          <a:prstGeom prst="rightBrace">
            <a:avLst>
              <a:gd name="adj1" fmla="val 8333"/>
              <a:gd name="adj2" fmla="val 51351"/>
            </a:avLst>
          </a:prstGeom>
          <a:solidFill>
            <a:srgbClr val="E6E6E6"/>
          </a:solidFill>
          <a:ln>
            <a:solidFill>
              <a:srgbClr val="8E969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13534" y="2752791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TextCell</a:t>
            </a:r>
            <a:endParaRPr lang="en-US" sz="1200" dirty="0"/>
          </a:p>
          <a:p>
            <a:r>
              <a:rPr lang="en-US" sz="1200" dirty="0"/>
              <a:t>Text: </a:t>
            </a:r>
            <a:r>
              <a:rPr lang="en-US" sz="1200" dirty="0" err="1"/>
              <a:t>Cafeteria.Name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2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4" grpId="0" animBg="1"/>
      <p:bldP spid="27" grpId="0"/>
      <p:bldP spid="33" grpId="0" animBg="1"/>
      <p:bldP spid="34" grpId="0" animBg="1"/>
      <p:bldP spid="35" grpId="0" animBg="1"/>
      <p:bldP spid="36" grpId="0"/>
      <p:bldP spid="37" grpId="0" animBg="1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Constructor, handling user selection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| </a:t>
            </a:r>
            <a:r>
              <a:rPr lang="en-US" dirty="0" err="1" smtClean="0"/>
              <a:t>CafeteriaPage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CafeteriaPage.xaml.cs</a:t>
            </a:r>
            <a:endParaRPr lang="en-US" sz="11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7" y="1508921"/>
            <a:ext cx="6604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03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variable that will hold our Cafeteria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This will contain a </a:t>
            </a:r>
            <a:r>
              <a:rPr lang="en-US" dirty="0"/>
              <a:t>List of Stations </a:t>
            </a:r>
          </a:p>
          <a:p>
            <a:r>
              <a:rPr lang="en-US" dirty="0"/>
              <a:t>A variable to make our </a:t>
            </a:r>
            <a:r>
              <a:rPr lang="en-US" dirty="0" err="1"/>
              <a:t>CafeteriaService</a:t>
            </a:r>
            <a:r>
              <a:rPr lang="en-US" dirty="0"/>
              <a:t> Calls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CafeteriaMenuPage.xaml.cs</a:t>
            </a:r>
            <a:endParaRPr lang="en-US" sz="11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83" y="2643519"/>
            <a:ext cx="5156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00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Constructor</a:t>
            </a:r>
          </a:p>
          <a:p>
            <a:pPr lvl="1"/>
            <a:r>
              <a:rPr lang="en-US" sz="1800" dirty="0"/>
              <a:t>Will take in a Cafeteria object from root </a:t>
            </a:r>
            <a:r>
              <a:rPr lang="en-US" sz="1800" dirty="0" smtClean="0"/>
              <a:t>page, Assign it to our Cafeteria Property</a:t>
            </a:r>
          </a:p>
          <a:p>
            <a:pPr lvl="1"/>
            <a:r>
              <a:rPr lang="en-US" sz="1800" dirty="0" smtClean="0"/>
              <a:t>Load our Data</a:t>
            </a:r>
          </a:p>
          <a:p>
            <a:pPr lvl="1"/>
            <a:r>
              <a:rPr lang="en-US" sz="1800" dirty="0" smtClean="0"/>
              <a:t>We will connect our View to our Cafeteria property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CafeteriaMenuPage.xaml.cs</a:t>
            </a:r>
            <a:endParaRPr lang="en-US" sz="11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67" y="2564067"/>
            <a:ext cx="4371277" cy="23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38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Load Cafeteria Data</a:t>
            </a:r>
          </a:p>
          <a:p>
            <a:r>
              <a:rPr lang="en-US" sz="2000" dirty="0" smtClean="0"/>
              <a:t>Use our service to call the feed with our cafeteria object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CafeteriaMenuPage.xaml.cs</a:t>
            </a:r>
            <a:endParaRPr lang="en-US" sz="11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8" y="2384413"/>
            <a:ext cx="5905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19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the page Title to our Cafeteria Name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51" y="2150327"/>
            <a:ext cx="6070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47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ListView</a:t>
            </a:r>
            <a:r>
              <a:rPr lang="en-US" dirty="0" smtClean="0"/>
              <a:t> will be bound to our cafeteria’s stations</a:t>
            </a:r>
          </a:p>
          <a:p>
            <a:r>
              <a:rPr lang="en-US" dirty="0" smtClean="0"/>
              <a:t>Our Rows will contain all items for a given mean</a:t>
            </a:r>
          </a:p>
          <a:p>
            <a:r>
              <a:rPr lang="en-US" dirty="0" smtClean="0"/>
              <a:t>We want grouping, our group headers will be our station names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81" y="2702721"/>
            <a:ext cx="5092700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154796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CafeteriaService.GetCafeteria</a:t>
            </a:r>
            <a:r>
              <a:rPr lang="en-US" sz="2000" dirty="0" smtClean="0"/>
              <a:t>(Cafeteria)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Handle the response</a:t>
            </a:r>
            <a:endParaRPr lang="en-US" sz="20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CafeteriaService.cs</a:t>
            </a:r>
            <a:endParaRPr lang="en-US" sz="11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1460545"/>
            <a:ext cx="8476176" cy="11418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3248152"/>
            <a:ext cx="5042338" cy="10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25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Reading the XML</a:t>
            </a:r>
          </a:p>
          <a:p>
            <a:pPr lvl="1"/>
            <a:r>
              <a:rPr lang="en-US" sz="1800" dirty="0" smtClean="0"/>
              <a:t>Well need to parse out the content from the HTML</a:t>
            </a:r>
          </a:p>
          <a:p>
            <a:pPr lvl="1"/>
            <a:r>
              <a:rPr lang="en-US" sz="1800" dirty="0" smtClean="0"/>
              <a:t>Items == Stations</a:t>
            </a:r>
          </a:p>
          <a:p>
            <a:pPr lvl="1"/>
            <a:r>
              <a:rPr lang="en-US" sz="1800" dirty="0" smtClean="0"/>
              <a:t>Well get the stations name, which is </a:t>
            </a:r>
            <a:r>
              <a:rPr lang="en-US" sz="1800" dirty="0" err="1" smtClean="0"/>
              <a:t>CafName-StationName</a:t>
            </a:r>
            <a:endParaRPr lang="en-US" sz="1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CafeteriaService.cs</a:t>
            </a:r>
            <a:endParaRPr lang="en-US" sz="11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3" y="2852645"/>
            <a:ext cx="3175173" cy="1431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76" y="2702720"/>
            <a:ext cx="4280623" cy="205469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480441" y="3363312"/>
            <a:ext cx="2785242" cy="204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38097" y="3457904"/>
            <a:ext cx="2438400" cy="6664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1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168" y="925513"/>
            <a:ext cx="4424802" cy="3443287"/>
          </a:xfrm>
        </p:spPr>
        <p:txBody>
          <a:bodyPr/>
          <a:lstStyle/>
          <a:p>
            <a:r>
              <a:rPr lang="en-US" dirty="0"/>
              <a:t>All languages are C based</a:t>
            </a:r>
          </a:p>
          <a:p>
            <a:r>
              <a:rPr lang="en-US" dirty="0"/>
              <a:t>C# directly interacts with native types</a:t>
            </a:r>
          </a:p>
          <a:p>
            <a:r>
              <a:rPr lang="en-US" dirty="0"/>
              <a:t>Uses native tools to do build and compilation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if its not </a:t>
            </a:r>
            <a:r>
              <a:rPr lang="en-US" dirty="0" err="1"/>
              <a:t>ObjC</a:t>
            </a:r>
            <a:r>
              <a:rPr lang="en-US" dirty="0"/>
              <a:t> or Java how is it native?</a:t>
            </a:r>
          </a:p>
        </p:txBody>
      </p:sp>
      <p:pic>
        <p:nvPicPr>
          <p:cNvPr id="2052" name="Picture 4" descr="Image result for xamarin native compi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43" y="925513"/>
            <a:ext cx="4178257" cy="235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458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All of the menu information is contained inside the Description Tag</a:t>
            </a:r>
          </a:p>
          <a:p>
            <a:pPr lvl="1"/>
            <a:r>
              <a:rPr lang="en-US" sz="1600" dirty="0" smtClean="0"/>
              <a:t>Each Meal’s menu begins with </a:t>
            </a:r>
            <a:r>
              <a:rPr lang="en-US" sz="1600" dirty="0" smtClean="0">
                <a:solidFill>
                  <a:srgbClr val="FFC000"/>
                </a:solidFill>
              </a:rPr>
              <a:t>this</a:t>
            </a:r>
            <a:endParaRPr lang="en-US" sz="1600" dirty="0">
              <a:solidFill>
                <a:srgbClr val="FFC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CafeteriaService.cs</a:t>
            </a:r>
            <a:endParaRPr lang="en-US" sz="11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15" y="1546787"/>
            <a:ext cx="5948015" cy="28550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11" y="2680775"/>
            <a:ext cx="4192313" cy="142249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585545" y="2785241"/>
            <a:ext cx="1807779" cy="73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72130" y="2785241"/>
            <a:ext cx="1242160" cy="21020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795849" y="2995448"/>
            <a:ext cx="4876281" cy="48092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433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925513"/>
            <a:ext cx="3613903" cy="3554416"/>
          </a:xfrm>
        </p:spPr>
        <p:txBody>
          <a:bodyPr/>
          <a:lstStyle/>
          <a:p>
            <a:r>
              <a:rPr lang="en-US" sz="2000" dirty="0" smtClean="0"/>
              <a:t>Get Meal Title</a:t>
            </a:r>
          </a:p>
          <a:p>
            <a:r>
              <a:rPr lang="en-US" sz="2000" dirty="0" smtClean="0"/>
              <a:t>Get Menu Items, separated by newlines </a:t>
            </a:r>
            <a:endParaRPr lang="en-US" sz="16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CafeteriaService.cs</a:t>
            </a:r>
            <a:endParaRPr lang="en-US" sz="11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15" y="1546787"/>
            <a:ext cx="5948015" cy="28550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672130" y="2785241"/>
            <a:ext cx="1242160" cy="21020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3" y="2858530"/>
            <a:ext cx="3969262" cy="145466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575222" y="2995448"/>
            <a:ext cx="3096908" cy="349114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36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925513"/>
            <a:ext cx="3613903" cy="3554416"/>
          </a:xfrm>
        </p:spPr>
        <p:txBody>
          <a:bodyPr/>
          <a:lstStyle/>
          <a:p>
            <a:r>
              <a:rPr lang="en-US" sz="2000" dirty="0" smtClean="0"/>
              <a:t>Iterate through our collection of words</a:t>
            </a:r>
          </a:p>
          <a:p>
            <a:pPr lvl="1"/>
            <a:r>
              <a:rPr lang="en-US" sz="1400" dirty="0" smtClean="0"/>
              <a:t>Remove any whitespace</a:t>
            </a:r>
          </a:p>
          <a:p>
            <a:pPr lvl="1"/>
            <a:r>
              <a:rPr lang="en-US" sz="1400" dirty="0" smtClean="0"/>
              <a:t>Decode any HTML characters like !’;,</a:t>
            </a:r>
            <a:endParaRPr lang="en-US" sz="14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CafeteriaService.cs</a:t>
            </a:r>
            <a:endParaRPr lang="en-US" sz="11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15" y="2029522"/>
            <a:ext cx="4942317" cy="2372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0" y="2209098"/>
            <a:ext cx="3942495" cy="21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0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down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011" y="847418"/>
            <a:ext cx="6131695" cy="3554416"/>
          </a:xfrm>
        </p:spPr>
        <p:txBody>
          <a:bodyPr/>
          <a:lstStyle/>
          <a:p>
            <a:r>
              <a:rPr lang="en-US" sz="2400" dirty="0" smtClean="0"/>
              <a:t>Finally add the grouped menus to the station</a:t>
            </a:r>
          </a:p>
          <a:p>
            <a:r>
              <a:rPr lang="en-US" sz="2400" dirty="0" smtClean="0"/>
              <a:t>Once all menus added, add station to cafeteria object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CafeteriaService.cs</a:t>
            </a:r>
            <a:endParaRPr lang="en-US" sz="11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4" y="2479202"/>
            <a:ext cx="3357639" cy="170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7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Now we have our collection of </a:t>
            </a:r>
            <a:r>
              <a:rPr lang="en-US" sz="2400" dirty="0" err="1" smtClean="0"/>
              <a:t>MenuItems</a:t>
            </a:r>
            <a:r>
              <a:rPr lang="en-US" sz="2400" dirty="0" smtClean="0"/>
              <a:t>, we want to have them as a String so one meal will appear as one row.</a:t>
            </a:r>
          </a:p>
          <a:p>
            <a:pPr lvl="1"/>
            <a:r>
              <a:rPr lang="en-US" sz="2200" dirty="0" smtClean="0"/>
              <a:t>This will put each </a:t>
            </a:r>
            <a:r>
              <a:rPr lang="en-US" sz="2200" dirty="0" err="1" smtClean="0"/>
              <a:t>MenuItem</a:t>
            </a:r>
            <a:r>
              <a:rPr lang="en-US" sz="2200" dirty="0" smtClean="0"/>
              <a:t> Name in a string separated by new line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Group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6" y="2254741"/>
            <a:ext cx="5904149" cy="2316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123" y="2702721"/>
            <a:ext cx="2603863" cy="11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06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a row in the list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7" y="2250637"/>
            <a:ext cx="4717403" cy="1773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726" y="2395953"/>
            <a:ext cx="3363723" cy="16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6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Information page | </a:t>
            </a:r>
            <a:r>
              <a:rPr lang="en-US" dirty="0" err="1" smtClean="0"/>
              <a:t>CafeteriaMenuPage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41" y="910173"/>
            <a:ext cx="1967132" cy="3491661"/>
          </a:xfrm>
        </p:spPr>
      </p:pic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7022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41" y="910173"/>
            <a:ext cx="1967132" cy="3491661"/>
          </a:xfrm>
        </p:spPr>
      </p:pic>
      <p:sp>
        <p:nvSpPr>
          <p:cNvPr id="7" name="TextBox 6"/>
          <p:cNvSpPr txBox="1"/>
          <p:nvPr/>
        </p:nvSpPr>
        <p:spPr>
          <a:xfrm>
            <a:off x="201011" y="4401834"/>
            <a:ext cx="259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CafeteriaMenuPage.xaml</a:t>
            </a:r>
            <a:endParaRPr lang="en-US" sz="1100" i="1" dirty="0"/>
          </a:p>
        </p:txBody>
      </p:sp>
      <p:sp>
        <p:nvSpPr>
          <p:cNvPr id="5" name="Right Brace 4"/>
          <p:cNvSpPr/>
          <p:nvPr/>
        </p:nvSpPr>
        <p:spPr>
          <a:xfrm>
            <a:off x="5014173" y="1304693"/>
            <a:ext cx="193447" cy="2676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66775" y="125384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Header</a:t>
            </a:r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014173" y="2486722"/>
            <a:ext cx="252602" cy="16928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16144" y="2386696"/>
            <a:ext cx="17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 Text: Meal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5014173" y="2656003"/>
            <a:ext cx="252602" cy="75627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3136" y="2849472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 Text: </a:t>
            </a:r>
            <a:r>
              <a:rPr lang="en-US" dirty="0" err="1" smtClean="0"/>
              <a:t>MenuString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1339288" y="1304693"/>
            <a:ext cx="1707753" cy="3097141"/>
          </a:xfrm>
          <a:prstGeom prst="leftBrace">
            <a:avLst>
              <a:gd name="adj1" fmla="val 8333"/>
              <a:gd name="adj2" fmla="val 8594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190" y="1421030"/>
            <a:ext cx="2123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ItemSource</a:t>
            </a:r>
            <a:r>
              <a:rPr lang="en-US" dirty="0" smtClean="0"/>
              <a:t>: Stations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2007220" y="2486722"/>
            <a:ext cx="1039821" cy="925551"/>
          </a:xfrm>
          <a:prstGeom prst="leftBrace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7634" y="2823784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ViewCell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Xamarin?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3168" y="925513"/>
            <a:ext cx="7941724" cy="3654302"/>
          </a:xfrm>
        </p:spPr>
        <p:txBody>
          <a:bodyPr/>
          <a:lstStyle/>
          <a:p>
            <a:r>
              <a:rPr lang="en-US" sz="2000" dirty="0"/>
              <a:t>Write your app logic once</a:t>
            </a:r>
          </a:p>
          <a:p>
            <a:r>
              <a:rPr lang="en-US" sz="2000" dirty="0"/>
              <a:t>No need to rewrite</a:t>
            </a:r>
          </a:p>
          <a:p>
            <a:pPr lvl="1"/>
            <a:r>
              <a:rPr lang="en-US" sz="2000" dirty="0"/>
              <a:t>API calls</a:t>
            </a:r>
          </a:p>
          <a:p>
            <a:pPr lvl="1"/>
            <a:r>
              <a:rPr lang="en-US" sz="2000" dirty="0"/>
              <a:t>Classes</a:t>
            </a:r>
          </a:p>
          <a:p>
            <a:r>
              <a:rPr lang="en-US" sz="2000" dirty="0"/>
              <a:t>Native</a:t>
            </a:r>
          </a:p>
          <a:p>
            <a:pPr lvl="1"/>
            <a:r>
              <a:rPr lang="en-US" sz="2000" dirty="0"/>
              <a:t>UI</a:t>
            </a:r>
          </a:p>
          <a:p>
            <a:pPr lvl="1"/>
            <a:r>
              <a:rPr lang="en-US" sz="2000" dirty="0"/>
              <a:t>API Access</a:t>
            </a:r>
          </a:p>
          <a:p>
            <a:pPr lvl="1"/>
            <a:r>
              <a:rPr lang="en-US" sz="2000" dirty="0"/>
              <a:t>Performance</a:t>
            </a:r>
          </a:p>
          <a:p>
            <a:pPr lvl="1"/>
            <a:endParaRPr lang="en-US" dirty="0"/>
          </a:p>
        </p:txBody>
      </p:sp>
      <p:pic>
        <p:nvPicPr>
          <p:cNvPr id="7" name="Picture 2" descr="mobile application development 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07" y="833648"/>
            <a:ext cx="5065468" cy="14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7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UI</a:t>
            </a:r>
          </a:p>
          <a:p>
            <a:pPr lvl="1"/>
            <a:r>
              <a:rPr lang="en-US" dirty="0"/>
              <a:t>Utilizes XAML</a:t>
            </a:r>
          </a:p>
          <a:p>
            <a:pPr lvl="1"/>
            <a:r>
              <a:rPr lang="en-US" dirty="0"/>
              <a:t>Uses shared subset of UI components</a:t>
            </a:r>
          </a:p>
          <a:p>
            <a:pPr lvl="2"/>
            <a:r>
              <a:rPr lang="en-US" dirty="0"/>
              <a:t>Button, Textbox, Labels, etc.</a:t>
            </a:r>
          </a:p>
          <a:p>
            <a:pPr lvl="1"/>
            <a:r>
              <a:rPr lang="en-US" dirty="0"/>
              <a:t>Platform specifics</a:t>
            </a:r>
          </a:p>
          <a:p>
            <a:pPr lvl="2"/>
            <a:r>
              <a:rPr lang="en-US" dirty="0"/>
              <a:t>Write native renders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Xamarin Forms?</a:t>
            </a:r>
          </a:p>
        </p:txBody>
      </p:sp>
    </p:spTree>
    <p:extLst>
      <p:ext uri="{BB962C8B-B14F-4D97-AF65-F5344CB8AC3E}">
        <p14:creationId xmlns:p14="http://schemas.microsoft.com/office/powerpoint/2010/main" val="341313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Visual </a:t>
            </a:r>
            <a:r>
              <a:rPr lang="en-US" sz="2400" dirty="0" smtClean="0"/>
              <a:t>Studio Community </a:t>
            </a:r>
            <a:r>
              <a:rPr lang="en-US" sz="2400" dirty="0"/>
              <a:t>or Visual Studio for Mac (Preview)</a:t>
            </a:r>
          </a:p>
          <a:p>
            <a:r>
              <a:rPr lang="en-US" sz="2400" dirty="0"/>
              <a:t>Both allow you to install tools for </a:t>
            </a:r>
          </a:p>
          <a:p>
            <a:pPr lvl="1"/>
            <a:r>
              <a:rPr lang="en-US" sz="2400" dirty="0"/>
              <a:t>Android</a:t>
            </a:r>
          </a:p>
          <a:p>
            <a:pPr lvl="1"/>
            <a:r>
              <a:rPr lang="en-US" sz="2400" dirty="0"/>
              <a:t>iOS</a:t>
            </a:r>
          </a:p>
          <a:p>
            <a:pPr lvl="2"/>
            <a:r>
              <a:rPr lang="en-US" sz="2000" dirty="0"/>
              <a:t>For Windows you can specify a remote Mac to</a:t>
            </a:r>
          </a:p>
          <a:p>
            <a:pPr lvl="3"/>
            <a:r>
              <a:rPr lang="en-US" sz="1600" dirty="0"/>
              <a:t>Compile your App</a:t>
            </a:r>
          </a:p>
          <a:p>
            <a:pPr lvl="3"/>
            <a:r>
              <a:rPr lang="en-US" sz="1600" dirty="0"/>
              <a:t>Run iOS emulator on </a:t>
            </a:r>
            <a:r>
              <a:rPr lang="en-US" sz="1600" dirty="0" smtClean="0"/>
              <a:t>Windows</a:t>
            </a:r>
          </a:p>
          <a:p>
            <a:r>
              <a:rPr lang="en-US" dirty="0" smtClean="0"/>
              <a:t>All tools are free for students!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are needed?</a:t>
            </a:r>
          </a:p>
        </p:txBody>
      </p:sp>
    </p:spTree>
    <p:extLst>
      <p:ext uri="{BB962C8B-B14F-4D97-AF65-F5344CB8AC3E}">
        <p14:creationId xmlns:p14="http://schemas.microsoft.com/office/powerpoint/2010/main" val="220736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MSU Cafeteria Application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9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building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67" y="696399"/>
            <a:ext cx="2197572" cy="390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91" y="696399"/>
            <a:ext cx="2197572" cy="39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0072C6"/>
      </a:hlink>
      <a:folHlink>
        <a:srgbClr val="0072C6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F721F2E9C60A4B8AD3B86329B0E3F5" ma:contentTypeVersion="5" ma:contentTypeDescription="Create a new document." ma:contentTypeScope="" ma:versionID="6275e0291d39db036c02bb876545f788">
  <xsd:schema xmlns:xsd="http://www.w3.org/2001/XMLSchema" xmlns:xs="http://www.w3.org/2001/XMLSchema" xmlns:p="http://schemas.microsoft.com/office/2006/metadata/properties" xmlns:ns2="48f14601-b8fa-46a2-9324-877c94f0d0bb" targetNamespace="http://schemas.microsoft.com/office/2006/metadata/properties" ma:root="true" ma:fieldsID="c5b99d44f0172939460b048212fe52de" ns2:_="">
    <xsd:import namespace="48f14601-b8fa-46a2-9324-877c94f0d0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14601-b8fa-46a2-9324-877c94f0d0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5AF93E-4D9F-45A6-AD04-709345630236}">
  <ds:schemaRefs>
    <ds:schemaRef ds:uri="http://purl.org/dc/elements/1.1/"/>
    <ds:schemaRef ds:uri="http://schemas.microsoft.com/office/2006/metadata/properties"/>
    <ds:schemaRef ds:uri="48f14601-b8fa-46a2-9324-877c94f0d0b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2ADFF3-BB77-4DDD-8A59-A8C5869015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f14601-b8fa-46a2-9324-877c94f0d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CDFB6C-F32B-40AC-9CC5-C133D7B77E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6208</TotalTime>
  <Words>1028</Words>
  <Application>Microsoft Macintosh PowerPoint</Application>
  <PresentationFormat>On-screen Show (16:9)</PresentationFormat>
  <Paragraphs>224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Segoe UI</vt:lpstr>
      <vt:lpstr>Segoe UI Light</vt:lpstr>
      <vt:lpstr>Office Theme</vt:lpstr>
      <vt:lpstr>Xamarin Mobile Development</vt:lpstr>
      <vt:lpstr>What is Xamarin?</vt:lpstr>
      <vt:lpstr>Is it really native?</vt:lpstr>
      <vt:lpstr>Wait if its not ObjC or Java how is it native?</vt:lpstr>
      <vt:lpstr>Why Xamarin?</vt:lpstr>
      <vt:lpstr>What about Xamarin Forms?</vt:lpstr>
      <vt:lpstr>What tools are needed?</vt:lpstr>
      <vt:lpstr>MSU Cafeteria Application</vt:lpstr>
      <vt:lpstr>What we are building</vt:lpstr>
      <vt:lpstr>MSU Cafeteria App</vt:lpstr>
      <vt:lpstr>GitHub</vt:lpstr>
      <vt:lpstr>Create the Project</vt:lpstr>
      <vt:lpstr>Add the logic libraries | CafeteriaLibraries</vt:lpstr>
      <vt:lpstr>Add the reference to our Forms project</vt:lpstr>
      <vt:lpstr>Side Note LINQ</vt:lpstr>
      <vt:lpstr>Side Notes on CafeteriaLibraries</vt:lpstr>
      <vt:lpstr>Side Notes on CafeteriaLibraries</vt:lpstr>
      <vt:lpstr>Side Notes on CafeteriaLibraries</vt:lpstr>
      <vt:lpstr>Side Notes on CafeteriaLibraries</vt:lpstr>
      <vt:lpstr>Side Notes on CafeteriaLibraries</vt:lpstr>
      <vt:lpstr>Side Notes on CafeteriaLibraries</vt:lpstr>
      <vt:lpstr>Are you bored yet?</vt:lpstr>
      <vt:lpstr>UI BreakDown</vt:lpstr>
      <vt:lpstr>NavigationPage</vt:lpstr>
      <vt:lpstr>Main page | CafeteriaPage</vt:lpstr>
      <vt:lpstr>Main page | CafeteriaPage</vt:lpstr>
      <vt:lpstr>Main page | CafeteriaPage</vt:lpstr>
      <vt:lpstr>Main page | CafeteriaPage</vt:lpstr>
      <vt:lpstr>Main page | CafeteriaPage</vt:lpstr>
      <vt:lpstr>Lets test it out</vt:lpstr>
      <vt:lpstr>UI BreakDown</vt:lpstr>
      <vt:lpstr>Main page | CafeteriaPage</vt:lpstr>
      <vt:lpstr> Information page | CafeteriaMenuPage</vt:lpstr>
      <vt:lpstr> Information page | CafeteriaMenuPage</vt:lpstr>
      <vt:lpstr> Information page | CafeteriaMenuPage</vt:lpstr>
      <vt:lpstr> Information page | CafeteriaMenuPage</vt:lpstr>
      <vt:lpstr> Information page | CafeteriaMenuPage</vt:lpstr>
      <vt:lpstr>Pulling down the Data</vt:lpstr>
      <vt:lpstr>Pulling down the Data</vt:lpstr>
      <vt:lpstr>Pulling down the Data</vt:lpstr>
      <vt:lpstr>Pulling down the Data</vt:lpstr>
      <vt:lpstr>Pulling down the Data</vt:lpstr>
      <vt:lpstr>Pulling down the Data</vt:lpstr>
      <vt:lpstr>Menu Group</vt:lpstr>
      <vt:lpstr> Information page | CafeteriaMenuPage</vt:lpstr>
      <vt:lpstr> Information page | CafeteriaMenuPage</vt:lpstr>
      <vt:lpstr>UI Breakdown</vt:lpstr>
      <vt:lpstr>PowerPoint Presentation</vt:lpstr>
    </vt:vector>
  </TitlesOfParts>
  <Company>Prentice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Pasco</dc:creator>
  <cp:lastModifiedBy>Matt Pasco</cp:lastModifiedBy>
  <cp:revision>338</cp:revision>
  <dcterms:created xsi:type="dcterms:W3CDTF">2016-07-11T14:56:12Z</dcterms:created>
  <dcterms:modified xsi:type="dcterms:W3CDTF">2017-04-09T21:07:29Z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0x010100B6F721F2E9C60A4B8AD3B86329B0E3F5</vt:lpwstr>
  </property>
</Properties>
</file>