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Nunito"/>
      <p:regular r:id="rId30"/>
      <p:bold r:id="rId31"/>
      <p:italic r:id="rId32"/>
      <p:boldItalic r:id="rId33"/>
    </p:embeddedFont>
    <p:embeddedFont>
      <p:font typeface="Maven Pro"/>
      <p:regular r:id="rId34"/>
      <p:bold r:id="rId35"/>
    </p:embeddedFont>
    <p:embeddedFont>
      <p:font typeface="Nunito ExtraBold"/>
      <p:bold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DECA7DE-3987-46D4-A5D8-8894DCCC8016}">
  <a:tblStyle styleId="{7DECA7DE-3987-46D4-A5D8-8894DCCC80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Nunito-bold.fntdata"/><Relationship Id="rId30" Type="http://schemas.openxmlformats.org/officeDocument/2006/relationships/font" Target="fonts/Nunito-regular.fntdata"/><Relationship Id="rId11" Type="http://schemas.openxmlformats.org/officeDocument/2006/relationships/slide" Target="slides/slide5.xml"/><Relationship Id="rId33" Type="http://schemas.openxmlformats.org/officeDocument/2006/relationships/font" Target="fonts/Nunito-boldItalic.fntdata"/><Relationship Id="rId10" Type="http://schemas.openxmlformats.org/officeDocument/2006/relationships/slide" Target="slides/slide4.xml"/><Relationship Id="rId32" Type="http://schemas.openxmlformats.org/officeDocument/2006/relationships/font" Target="fonts/Nunito-italic.fntdata"/><Relationship Id="rId13" Type="http://schemas.openxmlformats.org/officeDocument/2006/relationships/slide" Target="slides/slide7.xml"/><Relationship Id="rId35" Type="http://schemas.openxmlformats.org/officeDocument/2006/relationships/font" Target="fonts/MavenPro-bold.fntdata"/><Relationship Id="rId12" Type="http://schemas.openxmlformats.org/officeDocument/2006/relationships/slide" Target="slides/slide6.xml"/><Relationship Id="rId34" Type="http://schemas.openxmlformats.org/officeDocument/2006/relationships/font" Target="fonts/MavenPro-regular.fntdata"/><Relationship Id="rId15" Type="http://schemas.openxmlformats.org/officeDocument/2006/relationships/slide" Target="slides/slide9.xml"/><Relationship Id="rId37" Type="http://schemas.openxmlformats.org/officeDocument/2006/relationships/font" Target="fonts/NunitoExtraBold-boldItalic.fntdata"/><Relationship Id="rId14" Type="http://schemas.openxmlformats.org/officeDocument/2006/relationships/slide" Target="slides/slide8.xml"/><Relationship Id="rId36" Type="http://schemas.openxmlformats.org/officeDocument/2006/relationships/font" Target="fonts/NunitoExtraBold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048fae2ec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048fae2ec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0578676d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0578676d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0578676dc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0578676dc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06b36f724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206b36f724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0578676dc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20578676dc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0578676dc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20578676dc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8200ccd27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8200ccd2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8200ccd27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8200ccd27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8200ccd27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8200ccd27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dcd5224d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dcd5224d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d4e4789f16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d4e4789f16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8200ccd27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8200ccd27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8200ccd27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18200ccd27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8200ccd27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18200ccd27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dcd5224db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dcd5224db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d4e4789f16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d4e4789f16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8200ccd27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8200ccd2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8200ccd27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8200ccd27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8200ccd27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8200ccd27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048fae2e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048fae2e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048fae2ec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048fae2ec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048fae2ec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048fae2ec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38761D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oogle Shape;149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50" name="Google Shape;150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51" name="Google Shape;151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5" name="Google Shape;155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56" name="Google Shape;156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" name="Google Shape;161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62" name="Google Shape;162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" name="Google Shape;166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7" name="Google Shape;167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0" name="Google Shape;170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71" name="Google Shape;171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6" name="Google Shape;176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7" name="Google Shape;177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1" name="Google Shape;181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82" name="Google Shape;182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5" name="Google Shape;185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86" name="Google Shape;186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1" name="Google Shape;191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92" name="Google Shape;192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6" name="Google Shape;196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7" name="Google Shape;197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1" name="Google Shape;201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202" name="Google Shape;202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5" name="Google Shape;205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206" name="Google Shape;206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" name="Google Shape;210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11" name="Google Shape;211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" name="Google Shape;215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16" name="Google Shape;216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1" name="Google Shape;221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22" name="Google Shape;222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6" name="Google Shape;226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7" name="Google Shape;227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0" name="Google Shape;230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31" name="Google Shape;231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5" name="Google Shape;235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36" name="Google Shape;236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1" name="Google Shape;241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42" name="Google Shape;242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6" name="Google Shape;246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7" name="Google Shape;247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0" name="Google Shape;250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51" name="Google Shape;251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6" name="Google Shape;256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7" name="Google Shape;257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1" name="Google Shape;261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62" name="Google Shape;262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6" name="Google Shape;266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7" name="Google Shape;267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0" name="Google Shape;270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71" name="Google Shape;271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75" name="Google Shape;275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6" name="Google Shape;276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7" name="Google Shape;277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/>
          <p:nvPr/>
        </p:nvSpPr>
        <p:spPr>
          <a:xfrm rot="-8649154">
            <a:off x="7639291" y="169530"/>
            <a:ext cx="1425647" cy="1425404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"/>
          <p:cNvSpPr txBox="1"/>
          <p:nvPr>
            <p:ph type="title"/>
          </p:nvPr>
        </p:nvSpPr>
        <p:spPr>
          <a:xfrm>
            <a:off x="444175" y="2562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7" name="Google Shape;87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8" name="Google Shape;88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89" name="Google Shape;89;p4"/>
          <p:cNvSpPr/>
          <p:nvPr/>
        </p:nvSpPr>
        <p:spPr>
          <a:xfrm rot="-8648551">
            <a:off x="7883513" y="413621"/>
            <a:ext cx="937226" cy="937226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4"/>
          <p:cNvSpPr/>
          <p:nvPr/>
        </p:nvSpPr>
        <p:spPr>
          <a:xfrm rot="-8648551">
            <a:off x="7883513" y="413621"/>
            <a:ext cx="937226" cy="937226"/>
          </a:xfrm>
          <a:prstGeom prst="pie">
            <a:avLst>
              <a:gd fmla="val 19376841" name="adj1"/>
              <a:gd fmla="val 12313574" name="adj2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" name="Google Shape;91;p4"/>
          <p:cNvGrpSpPr/>
          <p:nvPr/>
        </p:nvGrpSpPr>
        <p:grpSpPr>
          <a:xfrm>
            <a:off x="8327901" y="1366771"/>
            <a:ext cx="795000" cy="795000"/>
            <a:chOff x="8207126" y="1807996"/>
            <a:chExt cx="795000" cy="795000"/>
          </a:xfrm>
        </p:grpSpPr>
        <p:sp>
          <p:nvSpPr>
            <p:cNvPr id="92" name="Google Shape;92;p4"/>
            <p:cNvSpPr/>
            <p:nvPr/>
          </p:nvSpPr>
          <p:spPr>
            <a:xfrm rot="2152054">
              <a:off x="8319942" y="1920813"/>
              <a:ext cx="569367" cy="569367"/>
            </a:xfrm>
            <a:prstGeom prst="ellipse">
              <a:avLst/>
            </a:prstGeom>
            <a:solidFill>
              <a:schemeClr val="lt1">
                <a:alpha val="90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 rot="5176742">
              <a:off x="8408224" y="2008549"/>
              <a:ext cx="392928" cy="392928"/>
            </a:xfrm>
            <a:prstGeom prst="ellipse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4"/>
            <p:cNvSpPr/>
            <p:nvPr/>
          </p:nvSpPr>
          <p:spPr>
            <a:xfrm rot="2150259">
              <a:off x="8408218" y="2008610"/>
              <a:ext cx="393004" cy="393004"/>
            </a:xfrm>
            <a:prstGeom prst="pie">
              <a:avLst>
                <a:gd fmla="val 5699893" name="adj1"/>
                <a:gd fmla="val 12313574" name="adj2"/>
              </a:avLst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" name="Google Shape;95;p4"/>
          <p:cNvGrpSpPr/>
          <p:nvPr/>
        </p:nvGrpSpPr>
        <p:grpSpPr>
          <a:xfrm>
            <a:off x="7270839" y="83682"/>
            <a:ext cx="548700" cy="548700"/>
            <a:chOff x="6790514" y="118857"/>
            <a:chExt cx="548700" cy="548700"/>
          </a:xfrm>
        </p:grpSpPr>
        <p:sp>
          <p:nvSpPr>
            <p:cNvPr id="96" name="Google Shape;96;p4"/>
            <p:cNvSpPr/>
            <p:nvPr/>
          </p:nvSpPr>
          <p:spPr>
            <a:xfrm rot="2150259">
              <a:off x="6868362" y="196705"/>
              <a:ext cx="393004" cy="393004"/>
            </a:xfrm>
            <a:prstGeom prst="ellipse">
              <a:avLst/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4"/>
            <p:cNvSpPr/>
            <p:nvPr/>
          </p:nvSpPr>
          <p:spPr>
            <a:xfrm rot="2150259">
              <a:off x="6868362" y="196705"/>
              <a:ext cx="393004" cy="393004"/>
            </a:xfrm>
            <a:prstGeom prst="pie">
              <a:avLst>
                <a:gd fmla="val 5699893" name="adj1"/>
                <a:gd fmla="val 12313574" name="adj2"/>
              </a:avLst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0" name="Google Shape;100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" name="Google Shape;103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4" name="Google Shape;104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5" name="Google Shape;105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8" name="Google Shape;108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" name="Google Shape;110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" name="Google Shape;111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14" name="Google Shape;114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" name="Google Shape;116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7" name="Google Shape;117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8" name="Google Shape;118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21" name="Google Shape;121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22" name="Google Shape;122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" name="Google Shape;125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26" name="Google Shape;126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9" name="Google Shape;129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30" name="Google Shape;130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2" name="Google Shape;132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3" name="Google Shape;133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36" name="Google Shape;136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" name="Google Shape;138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9" name="Google Shape;139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0" name="Google Shape;140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1" name="Google Shape;141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44" name="Google Shape;144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6" name="Google Shape;146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7" name="Google Shape;147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AA84F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3"/>
          <p:cNvSpPr txBox="1"/>
          <p:nvPr>
            <p:ph type="ctrTitle"/>
          </p:nvPr>
        </p:nvSpPr>
        <p:spPr>
          <a:xfrm>
            <a:off x="606500" y="1010350"/>
            <a:ext cx="49230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PREDICTION OF THE MEAN RATING FOR A MOVIE</a:t>
            </a:r>
            <a:endParaRPr/>
          </a:p>
        </p:txBody>
      </p:sp>
      <p:sp>
        <p:nvSpPr>
          <p:cNvPr id="285" name="Google Shape;285;p13"/>
          <p:cNvSpPr txBox="1"/>
          <p:nvPr>
            <p:ph idx="1" type="subTitle"/>
          </p:nvPr>
        </p:nvSpPr>
        <p:spPr>
          <a:xfrm>
            <a:off x="606500" y="3044625"/>
            <a:ext cx="4923000" cy="4071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latin typeface="Maven Pro"/>
                <a:ea typeface="Maven Pro"/>
                <a:cs typeface="Maven Pro"/>
                <a:sym typeface="Maven Pro"/>
              </a:rPr>
              <a:t>DATA ANALYTICS PROJECT PRESENTATION</a:t>
            </a:r>
            <a:endParaRPr b="1" sz="18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286" name="Google Shape;286;p13"/>
          <p:cNvSpPr txBox="1"/>
          <p:nvPr/>
        </p:nvSpPr>
        <p:spPr>
          <a:xfrm>
            <a:off x="606500" y="4217250"/>
            <a:ext cx="2996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20124D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Michelle Zanotti [1038859]</a:t>
            </a:r>
            <a:endParaRPr>
              <a:solidFill>
                <a:srgbClr val="20124D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20124D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Antonio Iannotta [1024859]</a:t>
            </a:r>
            <a:endParaRPr sz="1000">
              <a:solidFill>
                <a:srgbClr val="20124D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2"/>
          <p:cNvSpPr txBox="1"/>
          <p:nvPr>
            <p:ph type="title"/>
          </p:nvPr>
        </p:nvSpPr>
        <p:spPr>
          <a:xfrm>
            <a:off x="444175" y="2562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Methodology:</a:t>
            </a:r>
            <a:r>
              <a:rPr lang="it" sz="1800"/>
              <a:t>Supervised ML technique with deep models for Tabular Data</a:t>
            </a:r>
            <a:endParaRPr sz="1800"/>
          </a:p>
        </p:txBody>
      </p:sp>
      <p:sp>
        <p:nvSpPr>
          <p:cNvPr id="348" name="Google Shape;348;p2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349" name="Google Shape;349;p22"/>
          <p:cNvSpPr txBox="1"/>
          <p:nvPr>
            <p:ph idx="1" type="body"/>
          </p:nvPr>
        </p:nvSpPr>
        <p:spPr>
          <a:xfrm>
            <a:off x="806950" y="1632175"/>
            <a:ext cx="7676700" cy="29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Supervised ML technique with deep models for Tabular Data →  TabNet.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/>
              <a:t>high-performance and interpretable canonical deep tabular data learning architecture</a:t>
            </a:r>
            <a:br>
              <a:rPr b="1" lang="it"/>
            </a:br>
            <a:r>
              <a:rPr lang="it" u="sng"/>
              <a:t>canonical DNN architecture for tabular data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❏"/>
            </a:pPr>
            <a:r>
              <a:rPr lang="it"/>
              <a:t>Usage of sequential attention to choose which features to reason from at each decision step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it"/>
              <a:t>t</a:t>
            </a:r>
            <a:r>
              <a:rPr lang="it"/>
              <a:t>he learning capacity is used for the most salient features → interpretation and learning are more efficient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3"/>
          <p:cNvSpPr txBox="1"/>
          <p:nvPr>
            <p:ph type="title"/>
          </p:nvPr>
        </p:nvSpPr>
        <p:spPr>
          <a:xfrm>
            <a:off x="444175" y="2562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Methodology:</a:t>
            </a:r>
            <a:r>
              <a:rPr lang="it" sz="1800"/>
              <a:t>Supervised ML technique with deep models for Tabular Data</a:t>
            </a:r>
            <a:endParaRPr sz="1800"/>
          </a:p>
        </p:txBody>
      </p:sp>
      <p:sp>
        <p:nvSpPr>
          <p:cNvPr id="355" name="Google Shape;355;p2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356" name="Google Shape;356;p23"/>
          <p:cNvSpPr txBox="1"/>
          <p:nvPr>
            <p:ph idx="1" type="body"/>
          </p:nvPr>
        </p:nvSpPr>
        <p:spPr>
          <a:xfrm>
            <a:off x="774350" y="1751975"/>
            <a:ext cx="7676700" cy="29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The main features of TabNet are: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it"/>
              <a:t>Receiving raw tabular data inputs without any preprocessing and is trained using gradient descent-based optimization.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it"/>
              <a:t>Using sequential attention to choose which features to reason from at each decision step. Selecting features in this way is instance-wise, e.g. it can be different for each input, and TabNet employs a single deep learning architecture for feature selection and reasoning.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it"/>
              <a:t>Two kinds of interpretability: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it"/>
              <a:t>local interpretability that visualizes the importance of features and how they are combined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it"/>
              <a:t>global interpretability which quantifies the contribution of each feature to the trained model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Google Shape;3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3800" y="2196000"/>
            <a:ext cx="3535950" cy="1866875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24"/>
          <p:cNvSpPr txBox="1"/>
          <p:nvPr>
            <p:ph type="title"/>
          </p:nvPr>
        </p:nvSpPr>
        <p:spPr>
          <a:xfrm>
            <a:off x="444175" y="2562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Methodology:</a:t>
            </a:r>
            <a:r>
              <a:rPr lang="it" sz="1800"/>
              <a:t>Supervised ML technique with deep models for Tabular Data</a:t>
            </a:r>
            <a:endParaRPr sz="1800"/>
          </a:p>
        </p:txBody>
      </p:sp>
      <p:sp>
        <p:nvSpPr>
          <p:cNvPr id="363" name="Google Shape;363;p2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364" name="Google Shape;364;p24"/>
          <p:cNvSpPr txBox="1"/>
          <p:nvPr>
            <p:ph idx="1" type="body"/>
          </p:nvPr>
        </p:nvSpPr>
        <p:spPr>
          <a:xfrm>
            <a:off x="444175" y="1368325"/>
            <a:ext cx="5331000" cy="34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The TabNet encoder</a:t>
            </a:r>
            <a:r>
              <a:rPr lang="it"/>
              <a:t> 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100"/>
              <a:t>sequential multi-step, where inputs go from step to step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100"/>
              <a:t>A step is composed of: 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it" sz="1100"/>
              <a:t>feature transformer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it" sz="1100"/>
              <a:t>attentive transformer 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it" sz="1100"/>
              <a:t>feature masking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100"/>
              <a:t>A split block divides the processed representation to be used by the attentive transformer of the subsequent step as well as for the overall output.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100"/>
              <a:t>For each step: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it" sz="1100"/>
              <a:t>the feature selection mask provides interpretable information about the model’s functionality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it" sz="1100"/>
              <a:t>the masks can be aggregated to obtain global feature important attribution.</a:t>
            </a:r>
            <a:endParaRPr sz="1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Google Shape;36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9550" y="2834849"/>
            <a:ext cx="4299400" cy="1413975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25"/>
          <p:cNvSpPr txBox="1"/>
          <p:nvPr>
            <p:ph type="title"/>
          </p:nvPr>
        </p:nvSpPr>
        <p:spPr>
          <a:xfrm>
            <a:off x="444175" y="2562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Methodology:</a:t>
            </a:r>
            <a:r>
              <a:rPr lang="it" sz="1800"/>
              <a:t>Supervised ML technique with deep models for Tabular Data</a:t>
            </a:r>
            <a:endParaRPr sz="1800"/>
          </a:p>
        </p:txBody>
      </p:sp>
      <p:sp>
        <p:nvSpPr>
          <p:cNvPr id="371" name="Google Shape;371;p2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372" name="Google Shape;372;p25"/>
          <p:cNvSpPr txBox="1"/>
          <p:nvPr>
            <p:ph idx="1" type="body"/>
          </p:nvPr>
        </p:nvSpPr>
        <p:spPr>
          <a:xfrm>
            <a:off x="463125" y="1585850"/>
            <a:ext cx="3417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it"/>
              <a:t>Attentive Transformer</a:t>
            </a:r>
            <a:endParaRPr/>
          </a:p>
        </p:txBody>
      </p:sp>
      <p:pic>
        <p:nvPicPr>
          <p:cNvPr id="373" name="Google Shape;37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7572" y="2636400"/>
            <a:ext cx="1488425" cy="1612425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25"/>
          <p:cNvSpPr txBox="1"/>
          <p:nvPr/>
        </p:nvSpPr>
        <p:spPr>
          <a:xfrm>
            <a:off x="3929550" y="1585850"/>
            <a:ext cx="4521600" cy="11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it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Feature Transformer</a:t>
            </a:r>
            <a:endParaRPr sz="11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Normalization with 0.5 helps to stabilize learning by ensuring that the variance throughout the network does not change dramatically.</a:t>
            </a:r>
            <a:endParaRPr sz="11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6"/>
          <p:cNvSpPr txBox="1"/>
          <p:nvPr>
            <p:ph type="title"/>
          </p:nvPr>
        </p:nvSpPr>
        <p:spPr>
          <a:xfrm>
            <a:off x="444175" y="2562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Methodology:</a:t>
            </a:r>
            <a:r>
              <a:rPr lang="it" sz="1800"/>
              <a:t>Supervised ML technique with deep models for Tabular Data</a:t>
            </a:r>
            <a:endParaRPr sz="1800"/>
          </a:p>
        </p:txBody>
      </p:sp>
      <p:sp>
        <p:nvSpPr>
          <p:cNvPr id="380" name="Google Shape;380;p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381" name="Google Shape;381;p26"/>
          <p:cNvSpPr txBox="1"/>
          <p:nvPr>
            <p:ph idx="1" type="body"/>
          </p:nvPr>
        </p:nvSpPr>
        <p:spPr>
          <a:xfrm>
            <a:off x="2164500" y="1420225"/>
            <a:ext cx="48150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highlight>
                  <a:srgbClr val="FFFFFF"/>
                </a:highlight>
              </a:rPr>
              <a:t>Feature selection</a:t>
            </a:r>
            <a:r>
              <a:rPr lang="it" sz="900">
                <a:highlight>
                  <a:srgbClr val="FFFFFF"/>
                </a:highlight>
              </a:rPr>
              <a:t> </a:t>
            </a:r>
            <a:r>
              <a:rPr lang="it" sz="1000">
                <a:highlight>
                  <a:srgbClr val="FFFFFF"/>
                </a:highlight>
              </a:rPr>
              <a:t>→ </a:t>
            </a:r>
            <a:r>
              <a:rPr lang="it" sz="1100">
                <a:highlight>
                  <a:srgbClr val="FFFFFF"/>
                </a:highlight>
              </a:rPr>
              <a:t>carry out a soft selection of the salient features by creating a mask (M[i]) using an attentive transformer that allows to obtain the masks using the processed features from the preceding step;</a:t>
            </a:r>
            <a:endParaRPr sz="11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highlight>
                  <a:srgbClr val="FFFFFF"/>
                </a:highlight>
              </a:rPr>
              <a:t>The input is:</a:t>
            </a:r>
            <a:endParaRPr sz="1100">
              <a:highlight>
                <a:srgbClr val="FFFFFF"/>
              </a:highlight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AutoNum type="arabicPeriod"/>
            </a:pPr>
            <a:r>
              <a:rPr lang="it" sz="1100">
                <a:highlight>
                  <a:srgbClr val="FFFFFF"/>
                </a:highlight>
              </a:rPr>
              <a:t>passed into a fully connected layer followed by Batch normalization</a:t>
            </a:r>
            <a:endParaRPr sz="1100">
              <a:highlight>
                <a:srgbClr val="FFFFFF"/>
              </a:highlight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AutoNum type="arabicPeriod"/>
            </a:pPr>
            <a:r>
              <a:rPr lang="it" sz="1100">
                <a:highlight>
                  <a:srgbClr val="FFFFFF"/>
                </a:highlight>
              </a:rPr>
              <a:t>multiplied with the Prior scale, it returns P[i], the prior scale term:</a:t>
            </a:r>
            <a:endParaRPr sz="1100">
              <a:highlight>
                <a:srgbClr val="FFFFFF"/>
              </a:highlight>
            </a:endParaRPr>
          </a:p>
          <a:p>
            <a:pPr indent="-2984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❏"/>
            </a:pPr>
            <a:r>
              <a:rPr lang="it" sz="1100">
                <a:highlight>
                  <a:srgbClr val="FFFFFF"/>
                </a:highlight>
              </a:rPr>
              <a:t>P[0] is equal to 1, so all features are equal</a:t>
            </a:r>
            <a:endParaRPr sz="1100">
              <a:highlight>
                <a:srgbClr val="FFFFFF"/>
              </a:highlight>
            </a:endParaRPr>
          </a:p>
          <a:p>
            <a:pPr indent="-2984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❏"/>
            </a:pPr>
            <a:r>
              <a:rPr lang="it" sz="1100">
                <a:highlight>
                  <a:srgbClr val="FFFFFF"/>
                </a:highlight>
              </a:rPr>
              <a:t>P[i] is equal to ∏ij=1(γ − M [J])  → relaxation parameter γ </a:t>
            </a:r>
            <a:endParaRPr sz="1100">
              <a:highlight>
                <a:srgbClr val="FFFFFF"/>
              </a:highlight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AutoNum type="arabicPeriod" startAt="3"/>
            </a:pPr>
            <a:r>
              <a:rPr lang="it" sz="1100">
                <a:highlight>
                  <a:schemeClr val="lt1"/>
                </a:highlight>
              </a:rPr>
              <a:t>passed into </a:t>
            </a:r>
            <a:r>
              <a:rPr lang="it" sz="1100">
                <a:highlight>
                  <a:srgbClr val="FFFFFF"/>
                </a:highlight>
              </a:rPr>
              <a:t>sparsemax layer: some features adding up to 0 (unused) and only the rest will add up to 1. </a:t>
            </a:r>
            <a:br>
              <a:rPr lang="it" sz="1100">
                <a:highlight>
                  <a:srgbClr val="FFFFFF"/>
                </a:highlight>
              </a:rPr>
            </a:br>
            <a:r>
              <a:rPr lang="it" sz="1100">
                <a:highlight>
                  <a:srgbClr val="FFFFFF"/>
                </a:highlight>
              </a:rPr>
              <a:t>help in making it an instance-wise feature selection where different features are taken at different steps. </a:t>
            </a:r>
            <a:endParaRPr sz="1100">
              <a:highlight>
                <a:srgbClr val="FFFFFF"/>
              </a:highlight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AutoNum type="arabicPeriod" startAt="3"/>
            </a:pPr>
            <a:r>
              <a:rPr lang="it" sz="1100">
                <a:highlight>
                  <a:srgbClr val="FFFFFF"/>
                </a:highlight>
              </a:rPr>
              <a:t>Fed to the mask layer which helps to identify the selected features.</a:t>
            </a:r>
            <a:endParaRPr sz="11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82" name="Google Shape;382;p26"/>
          <p:cNvSpPr txBox="1"/>
          <p:nvPr>
            <p:ph idx="1" type="body"/>
          </p:nvPr>
        </p:nvSpPr>
        <p:spPr>
          <a:xfrm>
            <a:off x="2303850" y="1774075"/>
            <a:ext cx="4536300" cy="18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highlight>
                  <a:srgbClr val="FFFFFF"/>
                </a:highlight>
              </a:rPr>
              <a:t>Feature </a:t>
            </a:r>
            <a:r>
              <a:rPr b="1" lang="it" sz="1200">
                <a:highlight>
                  <a:srgbClr val="FFFFFF"/>
                </a:highlight>
              </a:rPr>
              <a:t>processing</a:t>
            </a:r>
            <a:r>
              <a:rPr lang="it">
                <a:highlight>
                  <a:srgbClr val="FFFFFF"/>
                </a:highlight>
              </a:rPr>
              <a:t> </a:t>
            </a:r>
            <a:endParaRPr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it" sz="1100">
                <a:highlight>
                  <a:srgbClr val="FFFFFF"/>
                </a:highlight>
              </a:rPr>
              <a:t>processing of the filtered features using a feature </a:t>
            </a:r>
            <a:r>
              <a:rPr lang="it" sz="1100">
                <a:highlight>
                  <a:schemeClr val="lt1"/>
                </a:highlight>
              </a:rPr>
              <a:t>transformer</a:t>
            </a:r>
            <a:endParaRPr sz="1100">
              <a:highlight>
                <a:schemeClr val="lt1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it" sz="1100">
                <a:highlight>
                  <a:schemeClr val="lt1"/>
                </a:highlight>
              </a:rPr>
              <a:t>division by the output of the decision phase (d[i]) and the information for the next phase (a[i])</a:t>
            </a:r>
            <a:endParaRPr sz="1100">
              <a:highlight>
                <a:schemeClr val="lt1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it" sz="1100">
                <a:highlight>
                  <a:schemeClr val="lt1"/>
                </a:highlight>
              </a:rPr>
              <a:t>construction the overall decision embedding ∑N steps i=1 ReLU (d[i]) dout</a:t>
            </a:r>
            <a:endParaRPr sz="1100">
              <a:highlight>
                <a:schemeClr val="lt1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it" sz="1100">
                <a:highlight>
                  <a:schemeClr val="lt1"/>
                </a:highlight>
              </a:rPr>
              <a:t>application of the linear mapping Wf inaldout to obtain  the output mapping</a:t>
            </a:r>
            <a:endParaRPr sz="11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383" name="Google Shape;383;p26"/>
          <p:cNvSpPr txBox="1"/>
          <p:nvPr>
            <p:ph idx="1" type="body"/>
          </p:nvPr>
        </p:nvSpPr>
        <p:spPr>
          <a:xfrm>
            <a:off x="1361100" y="1420225"/>
            <a:ext cx="64218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/>
              <a:t>Aggregation</a:t>
            </a:r>
            <a:r>
              <a:rPr b="1" lang="it"/>
              <a:t> 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/>
              <a:t>The outputs of each decision step are combined in a linear way.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/>
              <a:t>It quantifies aggregate feature importance in addition to analysis of each step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/>
              <a:t>Combining the masks at different steps → a coefficient that can weigh the relative importance of each step in the decision </a:t>
            </a:r>
            <a:endParaRPr sz="11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/>
              <a:t>ηb[i]:</a:t>
            </a:r>
            <a:endParaRPr b="1"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it" sz="1100"/>
              <a:t>denotes the aggregate decision contribution at i-th decision step for the b-th sample. 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it" sz="1100"/>
              <a:t>As its value increases, it plays a higher role in the overall linear combination. 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it" sz="1100"/>
              <a:t>used to scale the decision mask at each decision step obtaining the aggregate feature importance mask.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3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3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3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3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3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3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3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3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38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38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7"/>
          <p:cNvSpPr txBox="1"/>
          <p:nvPr>
            <p:ph type="title"/>
          </p:nvPr>
        </p:nvSpPr>
        <p:spPr>
          <a:xfrm>
            <a:off x="444175" y="2562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Methodology:</a:t>
            </a:r>
            <a:r>
              <a:rPr lang="it" sz="1800"/>
              <a:t>Supervised ML technique with deep models for Tabular Data</a:t>
            </a:r>
            <a:endParaRPr sz="1800"/>
          </a:p>
        </p:txBody>
      </p:sp>
      <p:sp>
        <p:nvSpPr>
          <p:cNvPr id="389" name="Google Shape;389;p2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390" name="Google Shape;390;p27"/>
          <p:cNvSpPr txBox="1"/>
          <p:nvPr>
            <p:ph idx="1" type="body"/>
          </p:nvPr>
        </p:nvSpPr>
        <p:spPr>
          <a:xfrm>
            <a:off x="444175" y="1389375"/>
            <a:ext cx="5006400" cy="32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The TabNet decoder </a:t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100"/>
              <a:t>used to perform Tabular self-supervised learning by re-constructing the tabular features from the TabNet encoded representation. 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100"/>
              <a:t>It is composed of 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it" sz="1100"/>
              <a:t>feature transformers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it" sz="1100"/>
              <a:t>fully-connected layers at each decision step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100"/>
              <a:t> The outputs are summarized to obtain the reconstructed features.</a:t>
            </a:r>
            <a:endParaRPr sz="11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100" u="sng"/>
              <a:t>What is done </a:t>
            </a:r>
            <a:endParaRPr sz="1100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100"/>
              <a:t>the prediction of the missing columns from those present by exploiting the binary mask S multiplied with the last FC layer 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100"/>
              <a:t>the input coming from the encoder is given by (1 − S) · </a:t>
            </a:r>
            <a:r>
              <a:rPr i="1" lang="it" sz="1100"/>
              <a:t>＾f</a:t>
            </a:r>
            <a:endParaRPr i="1" sz="1100"/>
          </a:p>
        </p:txBody>
      </p:sp>
      <p:pic>
        <p:nvPicPr>
          <p:cNvPr id="391" name="Google Shape;39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0767" y="2210275"/>
            <a:ext cx="3302156" cy="159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AA84F"/>
        </a:solidFill>
      </p:bgPr>
    </p:bg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8"/>
          <p:cNvSpPr txBox="1"/>
          <p:nvPr>
            <p:ph type="title"/>
          </p:nvPr>
        </p:nvSpPr>
        <p:spPr>
          <a:xfrm>
            <a:off x="1643100" y="1635300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IMPLEMENTATION</a:t>
            </a:r>
            <a:endParaRPr/>
          </a:p>
        </p:txBody>
      </p:sp>
      <p:sp>
        <p:nvSpPr>
          <p:cNvPr id="397" name="Google Shape;397;p2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9"/>
          <p:cNvSpPr txBox="1"/>
          <p:nvPr>
            <p:ph type="title"/>
          </p:nvPr>
        </p:nvSpPr>
        <p:spPr>
          <a:xfrm>
            <a:off x="444175" y="2562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Implementation: </a:t>
            </a:r>
            <a:r>
              <a:rPr lang="it" sz="1800"/>
              <a:t>Traditional non-deep supervised ML techniques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404" name="Google Shape;404;p29"/>
          <p:cNvSpPr txBox="1"/>
          <p:nvPr>
            <p:ph idx="1" type="body"/>
          </p:nvPr>
        </p:nvSpPr>
        <p:spPr>
          <a:xfrm>
            <a:off x="806950" y="1632175"/>
            <a:ext cx="7676700" cy="29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Three different models trained in this task: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Linear regression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KNRegressor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RandomForest Regressor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The several steps applied to each model are the following: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Scaling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PCA (70%)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Hyperparameter Tuning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Evaluation of performance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0"/>
          <p:cNvSpPr txBox="1"/>
          <p:nvPr>
            <p:ph type="title"/>
          </p:nvPr>
        </p:nvSpPr>
        <p:spPr>
          <a:xfrm>
            <a:off x="444175" y="2562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Implementation: </a:t>
            </a:r>
            <a:r>
              <a:rPr lang="it" sz="1800"/>
              <a:t>Supervised ML techniques based on neural networks</a:t>
            </a:r>
            <a:endParaRPr/>
          </a:p>
        </p:txBody>
      </p:sp>
      <p:sp>
        <p:nvSpPr>
          <p:cNvPr id="410" name="Google Shape;410;p3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411" name="Google Shape;411;p30"/>
          <p:cNvSpPr txBox="1"/>
          <p:nvPr>
            <p:ph idx="1" type="body"/>
          </p:nvPr>
        </p:nvSpPr>
        <p:spPr>
          <a:xfrm>
            <a:off x="806950" y="1632175"/>
            <a:ext cx="7676700" cy="29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For this task have been performed: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definition of architecture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definition of data layer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definition of train and test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The execution, in order to evaluate the performance, has been performed with dropout and without dropout, in order to make a comparison.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1"/>
          <p:cNvSpPr txBox="1"/>
          <p:nvPr>
            <p:ph type="title"/>
          </p:nvPr>
        </p:nvSpPr>
        <p:spPr>
          <a:xfrm>
            <a:off x="444175" y="2562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Implementation: </a:t>
            </a:r>
            <a:r>
              <a:rPr lang="it" sz="1800"/>
              <a:t>TabNet</a:t>
            </a:r>
            <a:endParaRPr/>
          </a:p>
        </p:txBody>
      </p:sp>
      <p:sp>
        <p:nvSpPr>
          <p:cNvPr id="417" name="Google Shape;417;p3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The last task required to use the tabular NN. In this step a Tabular neural network has been created starting from the TabNet model and just changing some parameters (like the one to auto select the best learning rate).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4"/>
          <p:cNvSpPr txBox="1"/>
          <p:nvPr>
            <p:ph type="title"/>
          </p:nvPr>
        </p:nvSpPr>
        <p:spPr>
          <a:xfrm>
            <a:off x="444175" y="2562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 this presentation:</a:t>
            </a:r>
            <a:endParaRPr/>
          </a:p>
        </p:txBody>
      </p:sp>
      <p:sp>
        <p:nvSpPr>
          <p:cNvPr id="292" name="Google Shape;292;p14"/>
          <p:cNvSpPr txBox="1"/>
          <p:nvPr>
            <p:ph idx="1" type="body"/>
          </p:nvPr>
        </p:nvSpPr>
        <p:spPr>
          <a:xfrm>
            <a:off x="520800" y="950200"/>
            <a:ext cx="8102400" cy="3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b="1" lang="it" sz="1900"/>
              <a:t>Introduction	</a:t>
            </a:r>
            <a:endParaRPr b="1"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b="1" lang="it" sz="1900"/>
              <a:t>Methodology</a:t>
            </a:r>
            <a:endParaRPr b="1" sz="19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it" sz="1600"/>
              <a:t>Traditional non-deep supervised ML techniques 	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it" sz="1600"/>
              <a:t>Supervised ML techniques based on neural networks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it" sz="1600"/>
              <a:t>Supervised ML technique with deep models for TabularData</a:t>
            </a:r>
            <a:endParaRPr b="1"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it" sz="1900"/>
              <a:t>Implementation</a:t>
            </a:r>
            <a:r>
              <a:rPr b="1" lang="it" sz="1600"/>
              <a:t>	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it" sz="1600"/>
              <a:t>Traditional non-deep supervised ML techniques 	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it" sz="1600"/>
              <a:t>Supervised ML techniques based on neural networks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it" sz="1600"/>
              <a:t>TabNet</a:t>
            </a:r>
            <a:endParaRPr b="1" sz="16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b="1" lang="it" sz="1900"/>
              <a:t>Results</a:t>
            </a:r>
            <a:endParaRPr b="1" sz="19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it" sz="1600"/>
              <a:t>Traditional non-deep supervised ML techniques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it" sz="1600"/>
              <a:t>Supervised ML techniques based on neural networks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it" sz="1600"/>
              <a:t>TabNet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AA84F"/>
        </a:solidFill>
      </p:bgPr>
    </p:bg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2"/>
          <p:cNvSpPr txBox="1"/>
          <p:nvPr>
            <p:ph type="title"/>
          </p:nvPr>
        </p:nvSpPr>
        <p:spPr>
          <a:xfrm>
            <a:off x="1643100" y="1635300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RESULTS</a:t>
            </a:r>
            <a:endParaRPr/>
          </a:p>
        </p:txBody>
      </p:sp>
      <p:sp>
        <p:nvSpPr>
          <p:cNvPr id="424" name="Google Shape;424;p3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3"/>
          <p:cNvSpPr txBox="1"/>
          <p:nvPr>
            <p:ph type="title"/>
          </p:nvPr>
        </p:nvSpPr>
        <p:spPr>
          <a:xfrm>
            <a:off x="444175" y="2562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Results: </a:t>
            </a:r>
            <a:r>
              <a:rPr lang="it" sz="1800"/>
              <a:t>Traditional non-deep supervised ML techniques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431" name="Google Shape;431;p33"/>
          <p:cNvSpPr txBox="1"/>
          <p:nvPr>
            <p:ph idx="1" type="body"/>
          </p:nvPr>
        </p:nvSpPr>
        <p:spPr>
          <a:xfrm>
            <a:off x="806950" y="1632175"/>
            <a:ext cx="7676700" cy="29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 the following are reported the results for the first task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32" name="Google Shape;432;p33"/>
          <p:cNvGraphicFramePr/>
          <p:nvPr/>
        </p:nvGraphicFramePr>
        <p:xfrm>
          <a:off x="845200" y="2238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{7DECA7DE-3987-46D4-A5D8-8894DCCC8016}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Algorithm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MSE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R^2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KNN regressor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0.04313929340398458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0.8127800038849485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Linear regression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0.010761137943908726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0.9532977931468383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RandomForest Regressor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0.08046306577307188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0.6507987574027296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4"/>
          <p:cNvSpPr txBox="1"/>
          <p:nvPr>
            <p:ph type="title"/>
          </p:nvPr>
        </p:nvSpPr>
        <p:spPr>
          <a:xfrm>
            <a:off x="444175" y="2562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Results:</a:t>
            </a:r>
            <a:r>
              <a:rPr lang="it" sz="1800"/>
              <a:t>Supervised ML techniques based on neural networks</a:t>
            </a:r>
            <a:endParaRPr sz="1800"/>
          </a:p>
        </p:txBody>
      </p:sp>
      <p:sp>
        <p:nvSpPr>
          <p:cNvPr id="438" name="Google Shape;438;p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439" name="Google Shape;439;p34"/>
          <p:cNvSpPr txBox="1"/>
          <p:nvPr>
            <p:ph idx="1" type="body"/>
          </p:nvPr>
        </p:nvSpPr>
        <p:spPr>
          <a:xfrm>
            <a:off x="806950" y="1632175"/>
            <a:ext cx="7676700" cy="29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 the following are reported the results for this task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40" name="Google Shape;440;p34"/>
          <p:cNvGraphicFramePr/>
          <p:nvPr/>
        </p:nvGraphicFramePr>
        <p:xfrm>
          <a:off x="880950" y="2465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{7DECA7DE-3987-46D4-A5D8-8894DCCC8016}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Dropout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Loss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R2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No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0.03749039024114609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0.84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0.06291425973176956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0.63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5"/>
          <p:cNvSpPr txBox="1"/>
          <p:nvPr>
            <p:ph type="title"/>
          </p:nvPr>
        </p:nvSpPr>
        <p:spPr>
          <a:xfrm>
            <a:off x="444175" y="2562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Results:</a:t>
            </a:r>
            <a:r>
              <a:rPr lang="it" sz="1800"/>
              <a:t>TabNet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 the following is reported the results for the best TabNet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graphicFrame>
        <p:nvGraphicFramePr>
          <p:cNvPr id="448" name="Google Shape;448;p35"/>
          <p:cNvGraphicFramePr/>
          <p:nvPr/>
        </p:nvGraphicFramePr>
        <p:xfrm>
          <a:off x="895275" y="303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{7DECA7DE-3987-46D4-A5D8-8894DCCC8016}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MAE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MSE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R2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0.1651230036436534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0.043966363347998964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0.803270316811896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AA84F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5"/>
          <p:cNvSpPr txBox="1"/>
          <p:nvPr>
            <p:ph type="title"/>
          </p:nvPr>
        </p:nvSpPr>
        <p:spPr>
          <a:xfrm>
            <a:off x="1643100" y="1635300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INTRODUCTION</a:t>
            </a:r>
            <a:endParaRPr/>
          </a:p>
        </p:txBody>
      </p:sp>
      <p:sp>
        <p:nvSpPr>
          <p:cNvPr id="299" name="Google Shape;299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6"/>
          <p:cNvSpPr txBox="1"/>
          <p:nvPr>
            <p:ph type="title"/>
          </p:nvPr>
        </p:nvSpPr>
        <p:spPr>
          <a:xfrm>
            <a:off x="444175" y="2562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Introduction</a:t>
            </a:r>
            <a:endParaRPr/>
          </a:p>
        </p:txBody>
      </p:sp>
      <p:sp>
        <p:nvSpPr>
          <p:cNvPr id="305" name="Google Shape;305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306" name="Google Shape;306;p16"/>
          <p:cNvSpPr txBox="1"/>
          <p:nvPr>
            <p:ph idx="1" type="body"/>
          </p:nvPr>
        </p:nvSpPr>
        <p:spPr>
          <a:xfrm>
            <a:off x="806950" y="1632175"/>
            <a:ext cx="7676700" cy="29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GOAL: </a:t>
            </a:r>
            <a:r>
              <a:rPr lang="it"/>
              <a:t>prediction of the mean rating for a certain film starting from its characteristics.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/>
              <a:t>DATA: </a:t>
            </a:r>
            <a:r>
              <a:rPr lang="it"/>
              <a:t>MovieLens 25M dataset, composed of several files in which are stored the characteristics of the movies.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/>
              <a:t>FILES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it" u="sng"/>
              <a:t>tags.csv </a:t>
            </a:r>
            <a:r>
              <a:rPr lang="it"/>
              <a:t>: tags that can be assigned by a specific user.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 u="sng"/>
              <a:t>movies.csv</a:t>
            </a:r>
            <a:r>
              <a:rPr lang="it"/>
              <a:t> : relevant informations about every movie (movieId for a film, the title of the film and the genre or the several genres)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 u="sng"/>
              <a:t>genome tags.csv</a:t>
            </a:r>
            <a:r>
              <a:rPr lang="it"/>
              <a:t> : list of the possible assignable tags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 u="sng"/>
              <a:t>genome scores.csv</a:t>
            </a:r>
            <a:r>
              <a:rPr lang="it"/>
              <a:t> : relevance of every tag for every film.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 u="sng"/>
              <a:t>ratings.csv</a:t>
            </a:r>
            <a:r>
              <a:rPr lang="it"/>
              <a:t> : list of ratings for the movies.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AA84F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7"/>
          <p:cNvSpPr txBox="1"/>
          <p:nvPr>
            <p:ph type="title"/>
          </p:nvPr>
        </p:nvSpPr>
        <p:spPr>
          <a:xfrm>
            <a:off x="1643100" y="1635300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METHODOLOGY</a:t>
            </a:r>
            <a:endParaRPr/>
          </a:p>
        </p:txBody>
      </p:sp>
      <p:sp>
        <p:nvSpPr>
          <p:cNvPr id="312" name="Google Shape;312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8"/>
          <p:cNvSpPr txBox="1"/>
          <p:nvPr>
            <p:ph type="title"/>
          </p:nvPr>
        </p:nvSpPr>
        <p:spPr>
          <a:xfrm>
            <a:off x="444175" y="2562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Methodology</a:t>
            </a:r>
            <a:endParaRPr/>
          </a:p>
        </p:txBody>
      </p:sp>
      <p:sp>
        <p:nvSpPr>
          <p:cNvPr id="318" name="Google Shape;318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319" name="Google Shape;319;p18"/>
          <p:cNvSpPr txBox="1"/>
          <p:nvPr>
            <p:ph idx="1" type="body"/>
          </p:nvPr>
        </p:nvSpPr>
        <p:spPr>
          <a:xfrm>
            <a:off x="806950" y="1632175"/>
            <a:ext cx="7676700" cy="29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To reach the goal of the analysis → use  of various techniques and approaches based on regression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T</a:t>
            </a:r>
            <a:r>
              <a:rPr lang="it"/>
              <a:t>hree different independent tasks but with the same goal: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❏"/>
            </a:pPr>
            <a:r>
              <a:rPr lang="it"/>
              <a:t>Traditional non-deep supervised ML techniques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it"/>
              <a:t>Supervised ML techniques based on neural networks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it"/>
              <a:t>Supervised ML technique with deep models for Tabular Data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9"/>
          <p:cNvSpPr txBox="1"/>
          <p:nvPr>
            <p:ph type="title"/>
          </p:nvPr>
        </p:nvSpPr>
        <p:spPr>
          <a:xfrm>
            <a:off x="444175" y="2562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Methodology</a:t>
            </a:r>
            <a:endParaRPr/>
          </a:p>
        </p:txBody>
      </p:sp>
      <p:sp>
        <p:nvSpPr>
          <p:cNvPr id="325" name="Google Shape;325;p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326" name="Google Shape;326;p19"/>
          <p:cNvSpPr txBox="1"/>
          <p:nvPr>
            <p:ph idx="1" type="body"/>
          </p:nvPr>
        </p:nvSpPr>
        <p:spPr>
          <a:xfrm>
            <a:off x="806950" y="1632175"/>
            <a:ext cx="7676700" cy="29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The methodological approach followed during the development of the various tasks followed the several steps of data analytics pipeline: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Char char="❏"/>
            </a:pPr>
            <a:r>
              <a:rPr lang="it"/>
              <a:t>Data acquisition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it"/>
              <a:t>Data visualization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it"/>
              <a:t>Data pre-processing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it"/>
              <a:t>Modelling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it"/>
              <a:t>Performance evaluation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0"/>
          <p:cNvSpPr txBox="1"/>
          <p:nvPr>
            <p:ph type="title"/>
          </p:nvPr>
        </p:nvSpPr>
        <p:spPr>
          <a:xfrm>
            <a:off x="444175" y="2562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Methodology: </a:t>
            </a:r>
            <a:r>
              <a:rPr lang="it" sz="1800"/>
              <a:t>Traditional non-deep supervised ML techniques</a:t>
            </a:r>
            <a:endParaRPr sz="1800"/>
          </a:p>
        </p:txBody>
      </p:sp>
      <p:sp>
        <p:nvSpPr>
          <p:cNvPr id="332" name="Google Shape;332;p2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333" name="Google Shape;333;p20"/>
          <p:cNvSpPr txBox="1"/>
          <p:nvPr>
            <p:ph idx="1" type="body"/>
          </p:nvPr>
        </p:nvSpPr>
        <p:spPr>
          <a:xfrm>
            <a:off x="444175" y="1632175"/>
            <a:ext cx="2531700" cy="29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400"/>
              <a:t>Linear Regression</a:t>
            </a:r>
            <a:endParaRPr b="1" sz="14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basis of the regression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to obtain the estimate of a function a parametric approach is used by calculating the parameters (coefficients) that constitute it</a:t>
            </a:r>
            <a:endParaRPr/>
          </a:p>
        </p:txBody>
      </p:sp>
      <p:sp>
        <p:nvSpPr>
          <p:cNvPr id="334" name="Google Shape;334;p20"/>
          <p:cNvSpPr txBox="1"/>
          <p:nvPr>
            <p:ph idx="1" type="body"/>
          </p:nvPr>
        </p:nvSpPr>
        <p:spPr>
          <a:xfrm>
            <a:off x="3181763" y="1632175"/>
            <a:ext cx="2531700" cy="29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400"/>
              <a:t>KNN</a:t>
            </a:r>
            <a:r>
              <a:rPr b="1" lang="it" sz="1400"/>
              <a:t> Regressor</a:t>
            </a:r>
            <a:endParaRPr b="1" sz="14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use of a method based on the calculation of distances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(adaptation of the knn classifier)</a:t>
            </a:r>
            <a:endParaRPr/>
          </a:p>
        </p:txBody>
      </p:sp>
      <p:sp>
        <p:nvSpPr>
          <p:cNvPr id="335" name="Google Shape;335;p20"/>
          <p:cNvSpPr txBox="1"/>
          <p:nvPr>
            <p:ph idx="1" type="body"/>
          </p:nvPr>
        </p:nvSpPr>
        <p:spPr>
          <a:xfrm>
            <a:off x="5919350" y="1632175"/>
            <a:ext cx="2531700" cy="29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400"/>
              <a:t>Random Forest Regressor</a:t>
            </a:r>
            <a:endParaRPr b="1" sz="14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being a tree-based assembly method it should increase performance even if overfitting is more likely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1"/>
          <p:cNvSpPr txBox="1"/>
          <p:nvPr>
            <p:ph type="title"/>
          </p:nvPr>
        </p:nvSpPr>
        <p:spPr>
          <a:xfrm>
            <a:off x="444175" y="2562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Methodology: </a:t>
            </a:r>
            <a:r>
              <a:rPr lang="it" sz="1800"/>
              <a:t>Supervised ML techniques based on neural networks</a:t>
            </a:r>
            <a:endParaRPr sz="1800"/>
          </a:p>
        </p:txBody>
      </p:sp>
      <p:sp>
        <p:nvSpPr>
          <p:cNvPr id="341" name="Google Shape;341;p2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342" name="Google Shape;342;p21"/>
          <p:cNvSpPr txBox="1"/>
          <p:nvPr>
            <p:ph idx="1" type="body"/>
          </p:nvPr>
        </p:nvSpPr>
        <p:spPr>
          <a:xfrm>
            <a:off x="806950" y="1632175"/>
            <a:ext cx="7676700" cy="29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To develop an approach based on neural networks, three fundamental elements were necessary: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it"/>
              <a:t>the creation of a data layer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it"/>
              <a:t>the architecture of the network → deep feedforward network (multi layer perceptions)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it"/>
              <a:t>training and the evaluation process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