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8" r:id="rId2"/>
    <p:sldId id="31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3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EDFD3-93F2-D9A8-2989-B8223AD7B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BEBE0B-E08D-964E-65DF-29EA1E925B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26867-92D4-19D6-D8E5-BF448EF4E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952CF-9A58-4481-858A-0AB6314A5977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5EB98-1289-CE29-934D-346E2BFCB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31997-96F3-5375-BADF-5C4A764C3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55A4D-7B81-4AB0-B26C-891A6DCB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37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6D43-A1CE-FEF7-74FC-3F7AED12C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9CD67B-6C60-E0BA-5329-76E6C4C16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6C2E4-BF8B-EC89-8B93-C06D333BC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952CF-9A58-4481-858A-0AB6314A5977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5EB40-C46E-7DD1-D780-A5BECBEB0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B19A7-D708-CEEE-9B09-4CCB7BD11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55A4D-7B81-4AB0-B26C-891A6DCB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3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3F5C9F-18D0-2EE2-DB2A-75FC50E1EE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1D6408-2BE5-A4EC-F405-B112374A49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60ACE-010B-849A-4841-32C596E51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952CF-9A58-4481-858A-0AB6314A5977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844D4-0709-5DBA-75E9-A29B54332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78D02-960A-B831-A257-9284572F4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55A4D-7B81-4AB0-B26C-891A6DCB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60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5DC87-F3A5-B4B0-06C9-65ACF3949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0DD9B-5D2F-1B8A-A945-02C9B05F3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833C0-D066-6B3C-3BD6-EFA98ECEB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952CF-9A58-4481-858A-0AB6314A5977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23C55-6205-00A8-D816-BFBA97565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D1FB8-871F-3EC6-7DFA-8801AF231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55A4D-7B81-4AB0-B26C-891A6DCB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225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4BA7A-EC42-6546-9A3A-DAB1C6C68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E8576-7E4D-75F2-91A8-56686BAD7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07589-9FD6-006B-39D2-4602138A1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952CF-9A58-4481-858A-0AB6314A5977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56C71-5A11-FAE4-7479-EEEEA6CC1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22020-FA90-D8E6-D91D-E26D56155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55A4D-7B81-4AB0-B26C-891A6DCB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03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9446F-95D2-03C2-03B6-B80E01225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C3A70-9121-9537-5ACD-3D27D8D40C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3FA9D2-5CE5-C826-D56D-9C5835BC7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C782F4-10EB-ADE7-46E6-3C5AB465E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952CF-9A58-4481-858A-0AB6314A5977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961528-D240-FD53-0993-6D3C36BC9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910CF0-A905-80C1-2528-BFE05BCBC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55A4D-7B81-4AB0-B26C-891A6DCB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782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0D07B-A390-5480-4DE4-56576ECDC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F6949-5CE0-57A8-0B09-86D588B20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0DD588-2F01-97B8-B0DB-44FD5E5ACF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86D565-6C42-DE01-6959-F944CAE89B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56985-36A9-3723-0665-8521E4E77A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E6A0AA-6A00-1E42-6484-039A86B91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952CF-9A58-4481-858A-0AB6314A5977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7CC761-A832-CC34-B6C9-BB6C72D5F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F6126A-77CF-4EDF-9F57-05566158F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55A4D-7B81-4AB0-B26C-891A6DCB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17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59ED3-B0EC-D91D-DDB5-FBEAEEC2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74D2A0-1A7E-D3AA-EB39-981C2CCD6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952CF-9A58-4481-858A-0AB6314A5977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BB7D9E-2A03-FF65-0207-5A35B80EC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4F5260-B11B-5D28-55ED-F34E40304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55A4D-7B81-4AB0-B26C-891A6DCB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05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88E8FE-2242-9788-87FD-2A2AED9DB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952CF-9A58-4481-858A-0AB6314A5977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21AE5D-3834-8188-393C-6489101C8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A23498-27D8-F7AB-729B-E3C2CF61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55A4D-7B81-4AB0-B26C-891A6DCB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8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46EAE-2178-20DB-24A2-DCF484A3C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D959A-00FC-2686-B980-929E1AFF7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E8706D-F84B-1092-809E-6B03A2DF5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5E88A-DC96-6639-B60A-0536FA22C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952CF-9A58-4481-858A-0AB6314A5977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21631-03F1-7517-4919-054F1076C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9C0625-B7D4-BDE5-F709-A78B175D5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55A4D-7B81-4AB0-B26C-891A6DCB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658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D0C99-4E8B-9985-C53A-C27272A68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6B62DA-F35A-B26B-CD19-AFE4557260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7502A-58A7-5210-FCF0-5AB19AEB9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328198-340F-CC1C-207F-C1E0C74D5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952CF-9A58-4481-858A-0AB6314A5977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370DCE-CFD3-F879-32A9-C189DE7E6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EC4426-F104-5FBA-7504-7EAB0E913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55A4D-7B81-4AB0-B26C-891A6DCB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41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6F82E6-17AA-1502-6DEC-5AAC8F7A3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1C257-E3D4-CD00-E525-C2FA8C035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1E83F-CF7A-A38D-3198-109DC8EE50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952CF-9A58-4481-858A-0AB6314A5977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CEF2A-C6D2-939C-6F5E-42D11AAF4D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F3EBB-9AB6-78E3-07B9-DDF4630A49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55A4D-7B81-4AB0-B26C-891A6DCB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4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930F8BE-B96B-499D-01DD-47C748F2DC59}"/>
              </a:ext>
            </a:extLst>
          </p:cNvPr>
          <p:cNvGrpSpPr/>
          <p:nvPr/>
        </p:nvGrpSpPr>
        <p:grpSpPr>
          <a:xfrm>
            <a:off x="6761641" y="1022578"/>
            <a:ext cx="2263454" cy="1173413"/>
            <a:chOff x="6171399" y="885031"/>
            <a:chExt cx="2263454" cy="117341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29846E1-0FF1-AABE-F808-FD22D1FD600C}"/>
                </a:ext>
              </a:extLst>
            </p:cNvPr>
            <p:cNvGrpSpPr/>
            <p:nvPr/>
          </p:nvGrpSpPr>
          <p:grpSpPr>
            <a:xfrm>
              <a:off x="6173268" y="885031"/>
              <a:ext cx="2261585" cy="1173413"/>
              <a:chOff x="8950337" y="5532187"/>
              <a:chExt cx="2261585" cy="1173413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3E78C45-FB80-C00C-C8DF-B752EEF357FD}"/>
                  </a:ext>
                </a:extLst>
              </p:cNvPr>
              <p:cNvSpPr txBox="1"/>
              <p:nvPr/>
            </p:nvSpPr>
            <p:spPr>
              <a:xfrm>
                <a:off x="9463614" y="6397823"/>
                <a:ext cx="1413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Related resource</a:t>
                </a:r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DAAA14D0-92C5-E5DB-4A5E-0386FBB8D5B8}"/>
                  </a:ext>
                </a:extLst>
              </p:cNvPr>
              <p:cNvGrpSpPr/>
              <p:nvPr/>
            </p:nvGrpSpPr>
            <p:grpSpPr>
              <a:xfrm>
                <a:off x="8950337" y="5532187"/>
                <a:ext cx="2261585" cy="1019524"/>
                <a:chOff x="8893403" y="5562965"/>
                <a:chExt cx="2261585" cy="1019524"/>
              </a:xfrm>
            </p:grpSpPr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7F67EBC5-9BF3-991D-DC79-AEB833311F5B}"/>
                    </a:ext>
                  </a:extLst>
                </p:cNvPr>
                <p:cNvCxnSpPr/>
                <p:nvPr/>
              </p:nvCxnSpPr>
              <p:spPr>
                <a:xfrm>
                  <a:off x="8924462" y="6582489"/>
                  <a:ext cx="436073" cy="0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ysClr val="windowText" lastClr="000000"/>
                  </a:solidFill>
                  <a:prstDash val="dash"/>
                  <a:tailEnd type="triangle"/>
                </a:ln>
                <a:effectLst/>
              </p:spPr>
            </p:cxn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710663FC-59EE-24D8-9654-E67BE2463CFC}"/>
                    </a:ext>
                  </a:extLst>
                </p:cNvPr>
                <p:cNvSpPr/>
                <p:nvPr/>
              </p:nvSpPr>
              <p:spPr>
                <a:xfrm>
                  <a:off x="8893403" y="5926653"/>
                  <a:ext cx="478410" cy="26474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lIns="0" rIns="0"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814B430-38C6-D4E0-8824-2352659C30E1}"/>
                    </a:ext>
                  </a:extLst>
                </p:cNvPr>
                <p:cNvSpPr txBox="1"/>
                <p:nvPr/>
              </p:nvSpPr>
              <p:spPr>
                <a:xfrm>
                  <a:off x="9405598" y="5859963"/>
                  <a:ext cx="154882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400" kern="0" dirty="0">
                      <a:solidFill>
                        <a:prstClr val="black"/>
                      </a:solidFill>
                      <a:latin typeface="Calibri"/>
                    </a:rPr>
                    <a:t>Singleton</a:t>
                  </a: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</a:rPr>
                    <a:t> resource</a:t>
                  </a:r>
                </a:p>
              </p:txBody>
            </p:sp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8FBC3381-6598-173D-54C2-958E16D0DEA1}"/>
                    </a:ext>
                  </a:extLst>
                </p:cNvPr>
                <p:cNvCxnSpPr/>
                <p:nvPr/>
              </p:nvCxnSpPr>
              <p:spPr>
                <a:xfrm>
                  <a:off x="8914572" y="6344515"/>
                  <a:ext cx="436073" cy="0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ysClr val="windowText" lastClr="000000"/>
                  </a:solidFill>
                  <a:prstDash val="solid"/>
                  <a:tailEnd type="triangle"/>
                </a:ln>
                <a:effectLst/>
              </p:spPr>
            </p:cxn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C92DC5F-020D-29DF-F200-9BBC6A5467EF}"/>
                    </a:ext>
                  </a:extLst>
                </p:cNvPr>
                <p:cNvSpPr txBox="1"/>
                <p:nvPr/>
              </p:nvSpPr>
              <p:spPr>
                <a:xfrm>
                  <a:off x="9405598" y="6159849"/>
                  <a:ext cx="174939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</a:rPr>
                    <a:t>Subordinate resource</a:t>
                  </a: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2A554BB-A1CA-D3AF-07CA-7A3029AB2D68}"/>
                    </a:ext>
                  </a:extLst>
                </p:cNvPr>
                <p:cNvSpPr txBox="1"/>
                <p:nvPr/>
              </p:nvSpPr>
              <p:spPr>
                <a:xfrm>
                  <a:off x="9405598" y="5562965"/>
                  <a:ext cx="159530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400" kern="0" dirty="0">
                      <a:solidFill>
                        <a:prstClr val="black"/>
                      </a:solidFill>
                      <a:latin typeface="Calibri"/>
                    </a:rPr>
                    <a:t>Collection</a:t>
                  </a: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</a:rPr>
                    <a:t> resource</a:t>
                  </a:r>
                </a:p>
              </p:txBody>
            </p:sp>
          </p:grp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072B45B-1C83-0F97-3FDF-C4A84DE50D65}"/>
                </a:ext>
              </a:extLst>
            </p:cNvPr>
            <p:cNvSpPr/>
            <p:nvPr/>
          </p:nvSpPr>
          <p:spPr bwMode="auto">
            <a:xfrm>
              <a:off x="6171399" y="889595"/>
              <a:ext cx="480279" cy="264461"/>
            </a:xfrm>
            <a:prstGeom prst="ellipse">
              <a:avLst/>
            </a:prstGeom>
            <a:solidFill>
              <a:srgbClr val="99CC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48" charset="-128"/>
                <a:cs typeface="+mn-cs"/>
              </a:endParaRPr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12A3E104-3617-5D09-5306-2A219453AAA6}"/>
              </a:ext>
            </a:extLst>
          </p:cNvPr>
          <p:cNvSpPr/>
          <p:nvPr/>
        </p:nvSpPr>
        <p:spPr bwMode="auto">
          <a:xfrm>
            <a:off x="3662826" y="3118590"/>
            <a:ext cx="1377008" cy="620820"/>
          </a:xfrm>
          <a:prstGeom prst="ellipse">
            <a:avLst/>
          </a:prstGeom>
          <a:solidFill>
            <a:srgbClr val="99CC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sz="1200" dirty="0">
                <a:solidFill>
                  <a:srgbClr val="000000"/>
                </a:solidFill>
                <a:latin typeface="Calibri"/>
                <a:ea typeface="ＭＳ Ｐゴシック" pitchFamily="48" charset="-128"/>
              </a:rPr>
              <a:t>Power Shelves</a:t>
            </a:r>
            <a:endParaRPr lang="en-US" sz="1000" dirty="0">
              <a:solidFill>
                <a:srgbClr val="000000"/>
              </a:solidFill>
              <a:latin typeface="Calibri"/>
              <a:ea typeface="ＭＳ Ｐゴシック" pitchFamily="48" charset="-128"/>
            </a:endParaRP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86AFB02B-97A9-F2C2-885C-63337CA3BE85}"/>
              </a:ext>
            </a:extLst>
          </p:cNvPr>
          <p:cNvCxnSpPr>
            <a:cxnSpLocks/>
            <a:stCxn id="22" idx="5"/>
            <a:endCxn id="15" idx="1"/>
          </p:cNvCxnSpPr>
          <p:nvPr/>
        </p:nvCxnSpPr>
        <p:spPr>
          <a:xfrm rot="16200000" flipH="1">
            <a:off x="3491306" y="2836328"/>
            <a:ext cx="394253" cy="352103"/>
          </a:xfrm>
          <a:prstGeom prst="curvedConnector3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FB10E7B7-3100-0DB4-3565-9EE02762DF42}"/>
              </a:ext>
            </a:extLst>
          </p:cNvPr>
          <p:cNvSpPr/>
          <p:nvPr/>
        </p:nvSpPr>
        <p:spPr bwMode="auto">
          <a:xfrm>
            <a:off x="4316465" y="3589897"/>
            <a:ext cx="845567" cy="517064"/>
          </a:xfrm>
          <a:prstGeom prst="ellipse">
            <a:avLst/>
          </a:prstGeom>
          <a:solidFill>
            <a:sysClr val="window" lastClr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00"/>
                </a:solidFill>
                <a:latin typeface="Calibri"/>
                <a:ea typeface="ＭＳ Ｐゴシック" pitchFamily="48" charset="-128"/>
              </a:rPr>
              <a:t>1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pitchFamily="48" charset="-128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E9F83F5-1F60-9FED-0141-BA36D42226BE}"/>
              </a:ext>
            </a:extLst>
          </p:cNvPr>
          <p:cNvSpPr/>
          <p:nvPr/>
        </p:nvSpPr>
        <p:spPr bwMode="auto">
          <a:xfrm>
            <a:off x="3707960" y="1308825"/>
            <a:ext cx="1199377" cy="620819"/>
          </a:xfrm>
          <a:prstGeom prst="ellipse">
            <a:avLst/>
          </a:prstGeom>
          <a:solidFill>
            <a:sysClr val="window" lastClr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48" charset="-128"/>
                <a:cs typeface="+mn-cs"/>
              </a:rPr>
              <a:t>Service Root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pitchFamily="48" charset="-128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A0F89CE-20BF-0503-67A3-19E71CC6BCE9}"/>
              </a:ext>
            </a:extLst>
          </p:cNvPr>
          <p:cNvSpPr/>
          <p:nvPr/>
        </p:nvSpPr>
        <p:spPr bwMode="auto">
          <a:xfrm>
            <a:off x="2359977" y="2285352"/>
            <a:ext cx="1350125" cy="620819"/>
          </a:xfrm>
          <a:prstGeom prst="ellipse">
            <a:avLst/>
          </a:prstGeom>
          <a:solidFill>
            <a:sysClr val="window" lastClr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48" charset="-128"/>
                <a:cs typeface="+mn-cs"/>
              </a:rPr>
              <a:t>Power Equipment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pitchFamily="48" charset="-128"/>
              <a:cs typeface="+mn-cs"/>
            </a:endParaRPr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45CCE6C1-E3D7-1F81-6C40-803569C57495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rot="10800000" flipV="1">
            <a:off x="3035040" y="1619234"/>
            <a:ext cx="672920" cy="666117"/>
          </a:xfrm>
          <a:prstGeom prst="curved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5B95DA4A-5D4D-9791-55FD-BA470AABCC89}"/>
              </a:ext>
            </a:extLst>
          </p:cNvPr>
          <p:cNvSpPr/>
          <p:nvPr/>
        </p:nvSpPr>
        <p:spPr bwMode="auto">
          <a:xfrm>
            <a:off x="5228061" y="2848034"/>
            <a:ext cx="867939" cy="458253"/>
          </a:xfrm>
          <a:prstGeom prst="ellipse">
            <a:avLst/>
          </a:prstGeom>
          <a:solidFill>
            <a:srgbClr val="99CC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sz="1200" dirty="0">
                <a:solidFill>
                  <a:srgbClr val="000000"/>
                </a:solidFill>
                <a:latin typeface="Calibri"/>
                <a:ea typeface="ＭＳ Ｐゴシック" pitchFamily="48" charset="-128"/>
              </a:rPr>
              <a:t>Mains</a:t>
            </a:r>
            <a:endParaRPr lang="en-US" sz="1000" dirty="0">
              <a:solidFill>
                <a:srgbClr val="000000"/>
              </a:solidFill>
              <a:latin typeface="Calibri"/>
              <a:ea typeface="ＭＳ Ｐゴシック" pitchFamily="48" charset="-128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335DF92-CFCB-C5E2-D066-EAB2E81B8E57}"/>
              </a:ext>
            </a:extLst>
          </p:cNvPr>
          <p:cNvSpPr/>
          <p:nvPr/>
        </p:nvSpPr>
        <p:spPr bwMode="auto">
          <a:xfrm>
            <a:off x="5823530" y="2663241"/>
            <a:ext cx="867939" cy="362502"/>
          </a:xfrm>
          <a:prstGeom prst="ellipse">
            <a:avLst/>
          </a:prstGeom>
          <a:solidFill>
            <a:sysClr val="window" lastClr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rgbClr val="000000"/>
                </a:solidFill>
                <a:latin typeface="Calibri"/>
                <a:ea typeface="ＭＳ Ｐゴシック" pitchFamily="48" charset="-128"/>
              </a:rPr>
              <a:t>InputA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pitchFamily="48" charset="-128"/>
              <a:cs typeface="+mn-cs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679B4F7-A2FF-5E03-D8CC-7ABC7C51DB0F}"/>
              </a:ext>
            </a:extLst>
          </p:cNvPr>
          <p:cNvSpPr/>
          <p:nvPr/>
        </p:nvSpPr>
        <p:spPr bwMode="auto">
          <a:xfrm>
            <a:off x="5911628" y="3022659"/>
            <a:ext cx="867939" cy="362502"/>
          </a:xfrm>
          <a:prstGeom prst="ellipse">
            <a:avLst/>
          </a:prstGeom>
          <a:solidFill>
            <a:sysClr val="window" lastClr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rgbClr val="000000"/>
                </a:solidFill>
                <a:latin typeface="Calibri"/>
                <a:ea typeface="ＭＳ Ｐゴシック" pitchFamily="48" charset="-128"/>
              </a:rPr>
              <a:t>InputB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pitchFamily="48" charset="-128"/>
              <a:cs typeface="+mn-cs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3CE57A4-33FA-18B6-627E-3B8B332DA459}"/>
              </a:ext>
            </a:extLst>
          </p:cNvPr>
          <p:cNvSpPr/>
          <p:nvPr/>
        </p:nvSpPr>
        <p:spPr bwMode="auto">
          <a:xfrm>
            <a:off x="5719869" y="3417398"/>
            <a:ext cx="1165995" cy="620820"/>
          </a:xfrm>
          <a:prstGeom prst="ellipse">
            <a:avLst/>
          </a:prstGeom>
          <a:solidFill>
            <a:srgbClr val="99CC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sz="1200" dirty="0">
                <a:solidFill>
                  <a:srgbClr val="000000"/>
                </a:solidFill>
                <a:latin typeface="Calibri"/>
                <a:ea typeface="ＭＳ Ｐゴシック" pitchFamily="48" charset="-128"/>
              </a:rPr>
              <a:t>Branches</a:t>
            </a:r>
            <a:endParaRPr lang="en-US" sz="1000" dirty="0">
              <a:solidFill>
                <a:srgbClr val="000000"/>
              </a:solidFill>
              <a:latin typeface="Calibri"/>
              <a:ea typeface="ＭＳ Ｐゴシック" pitchFamily="48" charset="-128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ADDF981-F891-E03D-5C6E-A9E2E7831102}"/>
              </a:ext>
            </a:extLst>
          </p:cNvPr>
          <p:cNvSpPr/>
          <p:nvPr/>
        </p:nvSpPr>
        <p:spPr bwMode="auto">
          <a:xfrm>
            <a:off x="6694713" y="3310857"/>
            <a:ext cx="1003934" cy="369331"/>
          </a:xfrm>
          <a:prstGeom prst="ellipse">
            <a:avLst/>
          </a:prstGeom>
          <a:solidFill>
            <a:sysClr val="window" lastClr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rgbClr val="000000"/>
                </a:solidFill>
                <a:latin typeface="Calibri"/>
                <a:ea typeface="ＭＳ Ｐゴシック" pitchFamily="48" charset="-128"/>
              </a:rPr>
              <a:t>DCBusA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pitchFamily="48" charset="-128"/>
              <a:cs typeface="+mn-cs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A2E6554-3C61-8480-A9FE-8D2818473348}"/>
              </a:ext>
            </a:extLst>
          </p:cNvPr>
          <p:cNvSpPr/>
          <p:nvPr/>
        </p:nvSpPr>
        <p:spPr bwMode="auto">
          <a:xfrm>
            <a:off x="6694713" y="3638717"/>
            <a:ext cx="1003934" cy="369331"/>
          </a:xfrm>
          <a:prstGeom prst="ellipse">
            <a:avLst/>
          </a:prstGeom>
          <a:solidFill>
            <a:sysClr val="window" lastClr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rgbClr val="000000"/>
                </a:solidFill>
                <a:latin typeface="Calibri"/>
                <a:ea typeface="ＭＳ Ｐゴシック" pitchFamily="48" charset="-128"/>
              </a:rPr>
              <a:t>DCBusB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pitchFamily="48" charset="-128"/>
              <a:cs typeface="+mn-cs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B6B88D0-4A8A-CB71-4E02-F55176A8FEC5}"/>
              </a:ext>
            </a:extLst>
          </p:cNvPr>
          <p:cNvSpPr/>
          <p:nvPr/>
        </p:nvSpPr>
        <p:spPr bwMode="auto">
          <a:xfrm>
            <a:off x="6348828" y="3908290"/>
            <a:ext cx="881803" cy="308955"/>
          </a:xfrm>
          <a:prstGeom prst="ellipse">
            <a:avLst/>
          </a:prstGeom>
          <a:solidFill>
            <a:sysClr val="window" lastClr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00"/>
                </a:solidFill>
                <a:latin typeface="Calibri"/>
                <a:ea typeface="ＭＳ Ｐゴシック" pitchFamily="48" charset="-128"/>
              </a:rPr>
              <a:t>AC_B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pitchFamily="48" charset="-128"/>
              <a:cs typeface="+mn-cs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72A57E-8B9C-DB78-3E29-50A72122A90A}"/>
              </a:ext>
            </a:extLst>
          </p:cNvPr>
          <p:cNvSpPr/>
          <p:nvPr/>
        </p:nvSpPr>
        <p:spPr bwMode="auto">
          <a:xfrm>
            <a:off x="5531550" y="3878101"/>
            <a:ext cx="881802" cy="308955"/>
          </a:xfrm>
          <a:prstGeom prst="ellipse">
            <a:avLst/>
          </a:prstGeom>
          <a:solidFill>
            <a:sysClr val="window" lastClr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00"/>
                </a:solidFill>
                <a:latin typeface="Calibri"/>
                <a:ea typeface="ＭＳ Ｐゴシック" pitchFamily="48" charset="-128"/>
              </a:rPr>
              <a:t>AC_A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pitchFamily="48" charset="-128"/>
              <a:cs typeface="+mn-cs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7C84C3C-D1A0-6D51-F393-3025F4FF6EA6}"/>
              </a:ext>
            </a:extLst>
          </p:cNvPr>
          <p:cNvSpPr/>
          <p:nvPr/>
        </p:nvSpPr>
        <p:spPr bwMode="auto">
          <a:xfrm>
            <a:off x="4368113" y="4363575"/>
            <a:ext cx="1000390" cy="389388"/>
          </a:xfrm>
          <a:prstGeom prst="ellipse">
            <a:avLst/>
          </a:prstGeom>
          <a:solidFill>
            <a:srgbClr val="99CC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sz="1200" dirty="0">
                <a:solidFill>
                  <a:srgbClr val="000000"/>
                </a:solidFill>
                <a:latin typeface="Calibri"/>
                <a:ea typeface="ＭＳ Ｐゴシック" pitchFamily="48" charset="-128"/>
              </a:rPr>
              <a:t>Outlets</a:t>
            </a:r>
            <a:endParaRPr lang="en-US" sz="1000" dirty="0">
              <a:solidFill>
                <a:srgbClr val="000000"/>
              </a:solidFill>
              <a:latin typeface="Calibri"/>
              <a:ea typeface="ＭＳ Ｐゴシック" pitchFamily="48" charset="-128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12ACFC5-A365-BED9-AFF8-1082B2AA993D}"/>
              </a:ext>
            </a:extLst>
          </p:cNvPr>
          <p:cNvSpPr/>
          <p:nvPr/>
        </p:nvSpPr>
        <p:spPr bwMode="auto">
          <a:xfrm>
            <a:off x="4800662" y="4686135"/>
            <a:ext cx="1186796" cy="309945"/>
          </a:xfrm>
          <a:prstGeom prst="ellipse">
            <a:avLst/>
          </a:prstGeom>
          <a:solidFill>
            <a:sysClr val="window" lastClr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rgbClr val="000000"/>
                </a:solidFill>
                <a:latin typeface="Calibri"/>
                <a:ea typeface="ＭＳ Ｐゴシック" pitchFamily="48" charset="-128"/>
              </a:rPr>
              <a:t>ACOutletB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pitchFamily="48" charset="-128"/>
              <a:cs typeface="+mn-cs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A0A1A81-5AB1-290D-43DC-4673B5894371}"/>
              </a:ext>
            </a:extLst>
          </p:cNvPr>
          <p:cNvSpPr/>
          <p:nvPr/>
        </p:nvSpPr>
        <p:spPr bwMode="auto">
          <a:xfrm>
            <a:off x="5162032" y="4401911"/>
            <a:ext cx="1186796" cy="309945"/>
          </a:xfrm>
          <a:prstGeom prst="ellipse">
            <a:avLst/>
          </a:prstGeom>
          <a:solidFill>
            <a:sysClr val="window" lastClr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rgbClr val="000000"/>
                </a:solidFill>
                <a:latin typeface="Calibri"/>
                <a:ea typeface="ＭＳ Ｐゴシック" pitchFamily="48" charset="-128"/>
              </a:rPr>
              <a:t>ACOutletA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pitchFamily="48" charset="-128"/>
              <a:cs typeface="+mn-cs"/>
            </a:endParaRPr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7315EF5B-A08B-C699-6080-AA874B31320E}"/>
              </a:ext>
            </a:extLst>
          </p:cNvPr>
          <p:cNvCxnSpPr>
            <a:cxnSpLocks/>
            <a:stCxn id="20" idx="7"/>
            <a:endCxn id="28" idx="3"/>
          </p:cNvCxnSpPr>
          <p:nvPr/>
        </p:nvCxnSpPr>
        <p:spPr>
          <a:xfrm rot="5400000" flipH="1" flipV="1">
            <a:off x="4983464" y="3293915"/>
            <a:ext cx="426442" cy="316966"/>
          </a:xfrm>
          <a:prstGeom prst="curvedConnector3">
            <a:avLst>
              <a:gd name="adj1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AEADCDFE-35C4-34D4-041B-AB1468F5B5A7}"/>
              </a:ext>
            </a:extLst>
          </p:cNvPr>
          <p:cNvCxnSpPr>
            <a:cxnSpLocks/>
            <a:stCxn id="20" idx="6"/>
            <a:endCxn id="31" idx="2"/>
          </p:cNvCxnSpPr>
          <p:nvPr/>
        </p:nvCxnSpPr>
        <p:spPr>
          <a:xfrm flipV="1">
            <a:off x="5162032" y="3727808"/>
            <a:ext cx="557837" cy="120621"/>
          </a:xfrm>
          <a:prstGeom prst="curvedConnector3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2A91DBAE-2CFD-3923-2D34-A03689FDCB5F}"/>
              </a:ext>
            </a:extLst>
          </p:cNvPr>
          <p:cNvCxnSpPr>
            <a:cxnSpLocks/>
            <a:stCxn id="20" idx="4"/>
            <a:endCxn id="36" idx="0"/>
          </p:cNvCxnSpPr>
          <p:nvPr/>
        </p:nvCxnSpPr>
        <p:spPr>
          <a:xfrm rot="16200000" flipH="1">
            <a:off x="4675471" y="4170738"/>
            <a:ext cx="256614" cy="129059"/>
          </a:xfrm>
          <a:prstGeom prst="curvedConnector3">
            <a:avLst>
              <a:gd name="adj1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24961DF3-A3FA-D8F1-248C-89C3E81814D7}"/>
              </a:ext>
            </a:extLst>
          </p:cNvPr>
          <p:cNvSpPr/>
          <p:nvPr/>
        </p:nvSpPr>
        <p:spPr bwMode="auto">
          <a:xfrm>
            <a:off x="3069445" y="4592848"/>
            <a:ext cx="1097844" cy="517064"/>
          </a:xfrm>
          <a:prstGeom prst="ellipse">
            <a:avLst/>
          </a:prstGeom>
          <a:solidFill>
            <a:sysClr val="window" lastClr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48" charset="-128"/>
                <a:cs typeface="+mn-cs"/>
              </a:rPr>
              <a:t>Metrics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pitchFamily="48" charset="-128"/>
              <a:cs typeface="+mn-cs"/>
            </a:endParaRPr>
          </a:p>
        </p:txBody>
      </p: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3003A22C-DAA4-3BF5-9AE0-604240A77174}"/>
              </a:ext>
            </a:extLst>
          </p:cNvPr>
          <p:cNvCxnSpPr>
            <a:cxnSpLocks/>
            <a:stCxn id="20" idx="3"/>
            <a:endCxn id="48" idx="7"/>
          </p:cNvCxnSpPr>
          <p:nvPr/>
        </p:nvCxnSpPr>
        <p:spPr>
          <a:xfrm rot="5400000">
            <a:off x="3904739" y="4133013"/>
            <a:ext cx="637331" cy="433782"/>
          </a:xfrm>
          <a:prstGeom prst="curvedConnector3">
            <a:avLst>
              <a:gd name="adj1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63359667-60FA-5EAF-7D45-A95B4F8D7B26}"/>
              </a:ext>
            </a:extLst>
          </p:cNvPr>
          <p:cNvCxnSpPr>
            <a:cxnSpLocks/>
            <a:stCxn id="38" idx="0"/>
            <a:endCxn id="35" idx="4"/>
          </p:cNvCxnSpPr>
          <p:nvPr/>
        </p:nvCxnSpPr>
        <p:spPr>
          <a:xfrm rot="5400000" flipH="1" flipV="1">
            <a:off x="5756513" y="4185974"/>
            <a:ext cx="214855" cy="217021"/>
          </a:xfrm>
          <a:prstGeom prst="curvedConnector3">
            <a:avLst>
              <a:gd name="adj1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dash"/>
            <a:headEnd type="triangl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97FB83C2-BF89-728A-E5EB-6AD6BB7C3D4A}"/>
              </a:ext>
            </a:extLst>
          </p:cNvPr>
          <p:cNvCxnSpPr>
            <a:cxnSpLocks/>
            <a:stCxn id="37" idx="6"/>
            <a:endCxn id="34" idx="4"/>
          </p:cNvCxnSpPr>
          <p:nvPr/>
        </p:nvCxnSpPr>
        <p:spPr>
          <a:xfrm flipV="1">
            <a:off x="5987458" y="4217245"/>
            <a:ext cx="802272" cy="623863"/>
          </a:xfrm>
          <a:prstGeom prst="curved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dash"/>
            <a:headEnd type="triangl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EF662A7-5E26-1EDF-83ED-AE04F6F1E2F2}"/>
              </a:ext>
            </a:extLst>
          </p:cNvPr>
          <p:cNvCxnSpPr>
            <a:cxnSpLocks/>
            <a:endCxn id="68" idx="1"/>
          </p:cNvCxnSpPr>
          <p:nvPr/>
        </p:nvCxnSpPr>
        <p:spPr>
          <a:xfrm flipV="1">
            <a:off x="6730544" y="2838253"/>
            <a:ext cx="785491" cy="1844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407BBD5-9260-987D-30FA-535B28F1AD11}"/>
              </a:ext>
            </a:extLst>
          </p:cNvPr>
          <p:cNvSpPr txBox="1"/>
          <p:nvPr/>
        </p:nvSpPr>
        <p:spPr>
          <a:xfrm>
            <a:off x="7516035" y="2561254"/>
            <a:ext cx="157941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The feeds from the facility into the power shelf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0D1D024-A396-DA96-B78D-848BB1BE50BC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7698647" y="3701104"/>
            <a:ext cx="222795" cy="1846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282472B4-39A5-6A8E-749C-9DDB947B6B88}"/>
              </a:ext>
            </a:extLst>
          </p:cNvPr>
          <p:cNvSpPr txBox="1"/>
          <p:nvPr/>
        </p:nvSpPr>
        <p:spPr>
          <a:xfrm>
            <a:off x="7921442" y="3701104"/>
            <a:ext cx="157941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The outputs to the bus bars in the rack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5CCA2C2-C45C-7B22-87EE-271A5B907496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6204544" y="4929492"/>
            <a:ext cx="530961" cy="1602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68A075C-09DD-6A35-E8EC-E352CBB9177A}"/>
              </a:ext>
            </a:extLst>
          </p:cNvPr>
          <p:cNvSpPr txBox="1"/>
          <p:nvPr/>
        </p:nvSpPr>
        <p:spPr>
          <a:xfrm>
            <a:off x="6735505" y="4905087"/>
            <a:ext cx="157941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The dedicated outlets with receptacles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38450C7-27BA-B59D-0006-0B66B864F3C7}"/>
              </a:ext>
            </a:extLst>
          </p:cNvPr>
          <p:cNvCxnSpPr>
            <a:cxnSpLocks/>
            <a:stCxn id="20" idx="2"/>
            <a:endCxn id="78" idx="3"/>
          </p:cNvCxnSpPr>
          <p:nvPr/>
        </p:nvCxnSpPr>
        <p:spPr>
          <a:xfrm flipH="1">
            <a:off x="4057724" y="3848429"/>
            <a:ext cx="258741" cy="2177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B7728E16-00B1-04FC-4D3A-D149EDD99715}"/>
              </a:ext>
            </a:extLst>
          </p:cNvPr>
          <p:cNvSpPr txBox="1"/>
          <p:nvPr/>
        </p:nvSpPr>
        <p:spPr>
          <a:xfrm>
            <a:off x="2261936" y="3789173"/>
            <a:ext cx="179578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FRU info, status, and health for the power shelf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3017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930F8BE-B96B-499D-01DD-47C748F2DC59}"/>
              </a:ext>
            </a:extLst>
          </p:cNvPr>
          <p:cNvGrpSpPr/>
          <p:nvPr/>
        </p:nvGrpSpPr>
        <p:grpSpPr>
          <a:xfrm>
            <a:off x="7157795" y="991384"/>
            <a:ext cx="2263454" cy="1173413"/>
            <a:chOff x="6171399" y="885031"/>
            <a:chExt cx="2263454" cy="117341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29846E1-0FF1-AABE-F808-FD22D1FD600C}"/>
                </a:ext>
              </a:extLst>
            </p:cNvPr>
            <p:cNvGrpSpPr/>
            <p:nvPr/>
          </p:nvGrpSpPr>
          <p:grpSpPr>
            <a:xfrm>
              <a:off x="6173268" y="885031"/>
              <a:ext cx="2261585" cy="1173413"/>
              <a:chOff x="8950337" y="5532187"/>
              <a:chExt cx="2261585" cy="1173413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3E78C45-FB80-C00C-C8DF-B752EEF357FD}"/>
                  </a:ext>
                </a:extLst>
              </p:cNvPr>
              <p:cNvSpPr txBox="1"/>
              <p:nvPr/>
            </p:nvSpPr>
            <p:spPr>
              <a:xfrm>
                <a:off x="9463614" y="6397823"/>
                <a:ext cx="1413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Related resource</a:t>
                </a:r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DAAA14D0-92C5-E5DB-4A5E-0386FBB8D5B8}"/>
                  </a:ext>
                </a:extLst>
              </p:cNvPr>
              <p:cNvGrpSpPr/>
              <p:nvPr/>
            </p:nvGrpSpPr>
            <p:grpSpPr>
              <a:xfrm>
                <a:off x="8950337" y="5532187"/>
                <a:ext cx="2261585" cy="1019524"/>
                <a:chOff x="8893403" y="5562965"/>
                <a:chExt cx="2261585" cy="1019524"/>
              </a:xfrm>
            </p:grpSpPr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7F67EBC5-9BF3-991D-DC79-AEB833311F5B}"/>
                    </a:ext>
                  </a:extLst>
                </p:cNvPr>
                <p:cNvCxnSpPr/>
                <p:nvPr/>
              </p:nvCxnSpPr>
              <p:spPr>
                <a:xfrm>
                  <a:off x="8924462" y="6582489"/>
                  <a:ext cx="436073" cy="0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ysClr val="windowText" lastClr="000000"/>
                  </a:solidFill>
                  <a:prstDash val="dash"/>
                  <a:tailEnd type="triangle"/>
                </a:ln>
                <a:effectLst/>
              </p:spPr>
            </p:cxn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710663FC-59EE-24D8-9654-E67BE2463CFC}"/>
                    </a:ext>
                  </a:extLst>
                </p:cNvPr>
                <p:cNvSpPr/>
                <p:nvPr/>
              </p:nvSpPr>
              <p:spPr>
                <a:xfrm>
                  <a:off x="8893403" y="5926653"/>
                  <a:ext cx="478410" cy="26474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lIns="0" rIns="0"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814B430-38C6-D4E0-8824-2352659C30E1}"/>
                    </a:ext>
                  </a:extLst>
                </p:cNvPr>
                <p:cNvSpPr txBox="1"/>
                <p:nvPr/>
              </p:nvSpPr>
              <p:spPr>
                <a:xfrm>
                  <a:off x="9405598" y="5859963"/>
                  <a:ext cx="154882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400" kern="0" dirty="0">
                      <a:solidFill>
                        <a:prstClr val="black"/>
                      </a:solidFill>
                      <a:latin typeface="Calibri"/>
                    </a:rPr>
                    <a:t>Singleton</a:t>
                  </a: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</a:rPr>
                    <a:t> resource</a:t>
                  </a:r>
                </a:p>
              </p:txBody>
            </p:sp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8FBC3381-6598-173D-54C2-958E16D0DEA1}"/>
                    </a:ext>
                  </a:extLst>
                </p:cNvPr>
                <p:cNvCxnSpPr/>
                <p:nvPr/>
              </p:nvCxnSpPr>
              <p:spPr>
                <a:xfrm>
                  <a:off x="8914572" y="6344515"/>
                  <a:ext cx="436073" cy="0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ysClr val="windowText" lastClr="000000"/>
                  </a:solidFill>
                  <a:prstDash val="solid"/>
                  <a:tailEnd type="triangle"/>
                </a:ln>
                <a:effectLst/>
              </p:spPr>
            </p:cxn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C92DC5F-020D-29DF-F200-9BBC6A5467EF}"/>
                    </a:ext>
                  </a:extLst>
                </p:cNvPr>
                <p:cNvSpPr txBox="1"/>
                <p:nvPr/>
              </p:nvSpPr>
              <p:spPr>
                <a:xfrm>
                  <a:off x="9405598" y="6159849"/>
                  <a:ext cx="174939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</a:rPr>
                    <a:t>Subordinate resource</a:t>
                  </a: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2A554BB-A1CA-D3AF-07CA-7A3029AB2D68}"/>
                    </a:ext>
                  </a:extLst>
                </p:cNvPr>
                <p:cNvSpPr txBox="1"/>
                <p:nvPr/>
              </p:nvSpPr>
              <p:spPr>
                <a:xfrm>
                  <a:off x="9405598" y="5562965"/>
                  <a:ext cx="159530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400" kern="0" dirty="0">
                      <a:solidFill>
                        <a:prstClr val="black"/>
                      </a:solidFill>
                      <a:latin typeface="Calibri"/>
                    </a:rPr>
                    <a:t>Collection</a:t>
                  </a: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</a:rPr>
                    <a:t> resource</a:t>
                  </a:r>
                </a:p>
              </p:txBody>
            </p:sp>
          </p:grp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072B45B-1C83-0F97-3FDF-C4A84DE50D65}"/>
                </a:ext>
              </a:extLst>
            </p:cNvPr>
            <p:cNvSpPr/>
            <p:nvPr/>
          </p:nvSpPr>
          <p:spPr bwMode="auto">
            <a:xfrm>
              <a:off x="6171399" y="889595"/>
              <a:ext cx="480279" cy="264461"/>
            </a:xfrm>
            <a:prstGeom prst="ellipse">
              <a:avLst/>
            </a:prstGeom>
            <a:solidFill>
              <a:srgbClr val="99CC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48" charset="-128"/>
                <a:cs typeface="+mn-cs"/>
              </a:endParaRPr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12A3E104-3617-5D09-5306-2A219453AAA6}"/>
              </a:ext>
            </a:extLst>
          </p:cNvPr>
          <p:cNvSpPr/>
          <p:nvPr/>
        </p:nvSpPr>
        <p:spPr bwMode="auto">
          <a:xfrm>
            <a:off x="2747975" y="3118314"/>
            <a:ext cx="909528" cy="474392"/>
          </a:xfrm>
          <a:prstGeom prst="ellipse">
            <a:avLst/>
          </a:prstGeom>
          <a:solidFill>
            <a:srgbClr val="99CC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sz="1200" dirty="0">
                <a:solidFill>
                  <a:srgbClr val="000000"/>
                </a:solidFill>
                <a:latin typeface="Calibri"/>
                <a:ea typeface="ＭＳ Ｐゴシック" pitchFamily="48" charset="-128"/>
              </a:rPr>
              <a:t>Chassis</a:t>
            </a:r>
            <a:endParaRPr lang="en-US" sz="1000" dirty="0">
              <a:solidFill>
                <a:srgbClr val="000000"/>
              </a:solidFill>
              <a:latin typeface="Calibri"/>
              <a:ea typeface="ＭＳ Ｐゴシック" pitchFamily="48" charset="-128"/>
            </a:endParaRP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86AFB02B-97A9-F2C2-885C-63337CA3BE85}"/>
              </a:ext>
            </a:extLst>
          </p:cNvPr>
          <p:cNvCxnSpPr>
            <a:cxnSpLocks/>
            <a:stCxn id="21" idx="4"/>
            <a:endCxn id="15" idx="0"/>
          </p:cNvCxnSpPr>
          <p:nvPr/>
        </p:nvCxnSpPr>
        <p:spPr>
          <a:xfrm rot="5400000">
            <a:off x="2908776" y="2510745"/>
            <a:ext cx="901533" cy="313605"/>
          </a:xfrm>
          <a:prstGeom prst="curvedConnector3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FB10E7B7-3100-0DB4-3565-9EE02762DF42}"/>
              </a:ext>
            </a:extLst>
          </p:cNvPr>
          <p:cNvSpPr/>
          <p:nvPr/>
        </p:nvSpPr>
        <p:spPr bwMode="auto">
          <a:xfrm>
            <a:off x="2818443" y="3480929"/>
            <a:ext cx="1432665" cy="450885"/>
          </a:xfrm>
          <a:prstGeom prst="ellipse">
            <a:avLst/>
          </a:prstGeom>
          <a:solidFill>
            <a:sysClr val="window" lastClr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00"/>
                </a:solidFill>
                <a:latin typeface="Calibri"/>
                <a:ea typeface="ＭＳ Ｐゴシック" pitchFamily="48" charset="-128"/>
              </a:rPr>
              <a:t>PowerShelf1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pitchFamily="48" charset="-128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E9F83F5-1F60-9FED-0141-BA36D42226BE}"/>
              </a:ext>
            </a:extLst>
          </p:cNvPr>
          <p:cNvSpPr/>
          <p:nvPr/>
        </p:nvSpPr>
        <p:spPr bwMode="auto">
          <a:xfrm>
            <a:off x="2916655" y="1595962"/>
            <a:ext cx="1199377" cy="620819"/>
          </a:xfrm>
          <a:prstGeom prst="ellipse">
            <a:avLst/>
          </a:prstGeom>
          <a:solidFill>
            <a:sysClr val="window" lastClr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48" charset="-128"/>
                <a:cs typeface="+mn-cs"/>
              </a:rPr>
              <a:t>Service Root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pitchFamily="48" charset="-128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B95DA4A-5D4D-9791-55FD-BA470AABCC89}"/>
              </a:ext>
            </a:extLst>
          </p:cNvPr>
          <p:cNvSpPr/>
          <p:nvPr/>
        </p:nvSpPr>
        <p:spPr bwMode="auto">
          <a:xfrm>
            <a:off x="4034145" y="2857128"/>
            <a:ext cx="1199377" cy="445714"/>
          </a:xfrm>
          <a:prstGeom prst="ellipse">
            <a:avLst/>
          </a:prstGeom>
          <a:solidFill>
            <a:srgbClr val="99CC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sz="1200" dirty="0">
                <a:solidFill>
                  <a:srgbClr val="000000"/>
                </a:solidFill>
                <a:latin typeface="Calibri"/>
                <a:ea typeface="ＭＳ Ｐゴシック" pitchFamily="48" charset="-128"/>
              </a:rPr>
              <a:t>Sensors</a:t>
            </a:r>
            <a:endParaRPr lang="en-US" sz="1000" dirty="0">
              <a:solidFill>
                <a:srgbClr val="000000"/>
              </a:solidFill>
              <a:latin typeface="Calibri"/>
              <a:ea typeface="ＭＳ Ｐゴシック" pitchFamily="48" charset="-128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335DF92-CFCB-C5E2-D066-EAB2E81B8E57}"/>
              </a:ext>
            </a:extLst>
          </p:cNvPr>
          <p:cNvSpPr/>
          <p:nvPr/>
        </p:nvSpPr>
        <p:spPr bwMode="auto">
          <a:xfrm>
            <a:off x="4595915" y="2469928"/>
            <a:ext cx="1631684" cy="384487"/>
          </a:xfrm>
          <a:prstGeom prst="ellipse">
            <a:avLst/>
          </a:prstGeom>
          <a:solidFill>
            <a:sysClr val="window" lastClr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rgbClr val="000000"/>
                </a:solidFill>
                <a:latin typeface="Calibri"/>
                <a:ea typeface="ＭＳ Ｐゴシック" pitchFamily="48" charset="-128"/>
              </a:rPr>
              <a:t>InputAVoltage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pitchFamily="48" charset="-128"/>
              <a:cs typeface="+mn-cs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3CE57A4-33FA-18B6-627E-3B8B332DA459}"/>
              </a:ext>
            </a:extLst>
          </p:cNvPr>
          <p:cNvSpPr/>
          <p:nvPr/>
        </p:nvSpPr>
        <p:spPr bwMode="auto">
          <a:xfrm>
            <a:off x="4593587" y="3473085"/>
            <a:ext cx="1286877" cy="593048"/>
          </a:xfrm>
          <a:prstGeom prst="ellipse">
            <a:avLst/>
          </a:prstGeom>
          <a:solidFill>
            <a:srgbClr val="99CC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sz="1200" dirty="0">
                <a:solidFill>
                  <a:srgbClr val="000000"/>
                </a:solidFill>
                <a:latin typeface="Calibri"/>
                <a:ea typeface="ＭＳ Ｐゴシック" pitchFamily="48" charset="-128"/>
              </a:rPr>
              <a:t>Power Subsystem</a:t>
            </a:r>
            <a:endParaRPr lang="en-US" sz="1000" dirty="0">
              <a:solidFill>
                <a:srgbClr val="000000"/>
              </a:solidFill>
              <a:latin typeface="Calibri"/>
              <a:ea typeface="ＭＳ Ｐゴシック" pitchFamily="48" charset="-128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7C84C3C-D1A0-6D51-F393-3025F4FF6EA6}"/>
              </a:ext>
            </a:extLst>
          </p:cNvPr>
          <p:cNvSpPr/>
          <p:nvPr/>
        </p:nvSpPr>
        <p:spPr bwMode="auto">
          <a:xfrm>
            <a:off x="4131261" y="4526786"/>
            <a:ext cx="1608356" cy="620820"/>
          </a:xfrm>
          <a:prstGeom prst="ellipse">
            <a:avLst/>
          </a:prstGeom>
          <a:solidFill>
            <a:srgbClr val="99CC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sz="1200" dirty="0">
                <a:solidFill>
                  <a:srgbClr val="000000"/>
                </a:solidFill>
                <a:latin typeface="Calibri"/>
                <a:ea typeface="ＭＳ Ｐゴシック" pitchFamily="48" charset="-128"/>
              </a:rPr>
              <a:t>Thermal Subsystem</a:t>
            </a:r>
            <a:endParaRPr lang="en-US" sz="1000" dirty="0">
              <a:solidFill>
                <a:srgbClr val="000000"/>
              </a:solidFill>
              <a:latin typeface="Calibri"/>
              <a:ea typeface="ＭＳ Ｐゴシック" pitchFamily="48" charset="-128"/>
            </a:endParaRPr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7315EF5B-A08B-C699-6080-AA874B31320E}"/>
              </a:ext>
            </a:extLst>
          </p:cNvPr>
          <p:cNvCxnSpPr>
            <a:cxnSpLocks/>
            <a:stCxn id="20" idx="7"/>
            <a:endCxn id="28" idx="3"/>
          </p:cNvCxnSpPr>
          <p:nvPr/>
        </p:nvCxnSpPr>
        <p:spPr>
          <a:xfrm rot="5400000" flipH="1" flipV="1">
            <a:off x="3970849" y="3308020"/>
            <a:ext cx="309391" cy="168491"/>
          </a:xfrm>
          <a:prstGeom prst="curvedConnector3">
            <a:avLst>
              <a:gd name="adj1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AEADCDFE-35C4-34D4-041B-AB1468F5B5A7}"/>
              </a:ext>
            </a:extLst>
          </p:cNvPr>
          <p:cNvCxnSpPr>
            <a:cxnSpLocks/>
            <a:stCxn id="20" idx="6"/>
            <a:endCxn id="31" idx="2"/>
          </p:cNvCxnSpPr>
          <p:nvPr/>
        </p:nvCxnSpPr>
        <p:spPr>
          <a:xfrm>
            <a:off x="4251108" y="3706372"/>
            <a:ext cx="342479" cy="63237"/>
          </a:xfrm>
          <a:prstGeom prst="curvedConnector3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2A91DBAE-2CFD-3923-2D34-A03689FDCB5F}"/>
              </a:ext>
            </a:extLst>
          </p:cNvPr>
          <p:cNvCxnSpPr>
            <a:cxnSpLocks/>
            <a:stCxn id="20" idx="4"/>
            <a:endCxn id="36" idx="0"/>
          </p:cNvCxnSpPr>
          <p:nvPr/>
        </p:nvCxnSpPr>
        <p:spPr>
          <a:xfrm rot="16200000" flipH="1">
            <a:off x="3937621" y="3528968"/>
            <a:ext cx="594972" cy="1400663"/>
          </a:xfrm>
          <a:prstGeom prst="curvedConnector3">
            <a:avLst>
              <a:gd name="adj1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24961DF3-A3FA-D8F1-248C-89C3E81814D7}"/>
              </a:ext>
            </a:extLst>
          </p:cNvPr>
          <p:cNvSpPr/>
          <p:nvPr/>
        </p:nvSpPr>
        <p:spPr bwMode="auto">
          <a:xfrm>
            <a:off x="1326741" y="3919616"/>
            <a:ext cx="1467781" cy="517064"/>
          </a:xfrm>
          <a:prstGeom prst="ellipse">
            <a:avLst/>
          </a:prstGeom>
          <a:solidFill>
            <a:sysClr val="window" lastClr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48" charset="-128"/>
                <a:cs typeface="+mn-cs"/>
              </a:rPr>
              <a:t>Environment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48" charset="-128"/>
                <a:cs typeface="+mn-cs"/>
              </a:rPr>
              <a:t>Metrics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pitchFamily="48" charset="-128"/>
              <a:cs typeface="+mn-cs"/>
            </a:endParaRPr>
          </a:p>
        </p:txBody>
      </p: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3003A22C-DAA4-3BF5-9AE0-604240A77174}"/>
              </a:ext>
            </a:extLst>
          </p:cNvPr>
          <p:cNvCxnSpPr>
            <a:cxnSpLocks/>
            <a:stCxn id="20" idx="2"/>
            <a:endCxn id="48" idx="7"/>
          </p:cNvCxnSpPr>
          <p:nvPr/>
        </p:nvCxnSpPr>
        <p:spPr>
          <a:xfrm rot="10800000" flipV="1">
            <a:off x="2579571" y="3706372"/>
            <a:ext cx="238873" cy="288966"/>
          </a:xfrm>
          <a:prstGeom prst="curved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EF662A7-5E26-1EDF-83ED-AE04F6F1E2F2}"/>
              </a:ext>
            </a:extLst>
          </p:cNvPr>
          <p:cNvCxnSpPr>
            <a:cxnSpLocks/>
            <a:stCxn id="40" idx="6"/>
            <a:endCxn id="68" idx="1"/>
          </p:cNvCxnSpPr>
          <p:nvPr/>
        </p:nvCxnSpPr>
        <p:spPr>
          <a:xfrm flipV="1">
            <a:off x="6506169" y="2789235"/>
            <a:ext cx="219128" cy="1196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407BBD5-9260-987D-30FA-535B28F1AD11}"/>
              </a:ext>
            </a:extLst>
          </p:cNvPr>
          <p:cNvSpPr txBox="1"/>
          <p:nvPr/>
        </p:nvSpPr>
        <p:spPr>
          <a:xfrm>
            <a:off x="6725297" y="2512236"/>
            <a:ext cx="250834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Raw sensor readings for anything the power shelf is monitoring (voltages, current, power, temperature,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071CF72-9744-F4FA-66AB-4B45E0DF8C83}"/>
              </a:ext>
            </a:extLst>
          </p:cNvPr>
          <p:cNvSpPr/>
          <p:nvPr/>
        </p:nvSpPr>
        <p:spPr bwMode="auto">
          <a:xfrm>
            <a:off x="4874485" y="2716602"/>
            <a:ext cx="1631684" cy="384487"/>
          </a:xfrm>
          <a:prstGeom prst="ellipse">
            <a:avLst/>
          </a:prstGeom>
          <a:solidFill>
            <a:sysClr val="window" lastClr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rgbClr val="000000"/>
                </a:solidFill>
                <a:latin typeface="Calibri"/>
                <a:ea typeface="ＭＳ Ｐゴシック" pitchFamily="48" charset="-128"/>
              </a:rPr>
              <a:t>InputBVoltage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pitchFamily="48" charset="-128"/>
              <a:cs typeface="+mn-cs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2F2C820-EE23-9D26-6A0F-055E3F6C1F5F}"/>
              </a:ext>
            </a:extLst>
          </p:cNvPr>
          <p:cNvSpPr/>
          <p:nvPr/>
        </p:nvSpPr>
        <p:spPr bwMode="auto">
          <a:xfrm>
            <a:off x="4931432" y="3006305"/>
            <a:ext cx="1770671" cy="384487"/>
          </a:xfrm>
          <a:prstGeom prst="ellipse">
            <a:avLst/>
          </a:prstGeom>
          <a:solidFill>
            <a:sysClr val="window" lastClr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00"/>
                </a:solidFill>
                <a:latin typeface="Calibri"/>
                <a:ea typeface="ＭＳ Ｐゴシック" pitchFamily="48" charset="-128"/>
              </a:rPr>
              <a:t>&lt;Other sensors&gt;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pitchFamily="48" charset="-128"/>
              <a:cs typeface="+mn-cs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485845E-91A2-2119-EBE9-3164A5CABA0B}"/>
              </a:ext>
            </a:extLst>
          </p:cNvPr>
          <p:cNvSpPr/>
          <p:nvPr/>
        </p:nvSpPr>
        <p:spPr bwMode="auto">
          <a:xfrm>
            <a:off x="5975594" y="3753502"/>
            <a:ext cx="1330511" cy="620820"/>
          </a:xfrm>
          <a:prstGeom prst="ellipse">
            <a:avLst/>
          </a:prstGeom>
          <a:solidFill>
            <a:srgbClr val="99CC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sz="1200" dirty="0">
                <a:solidFill>
                  <a:srgbClr val="000000"/>
                </a:solidFill>
                <a:latin typeface="Calibri"/>
                <a:ea typeface="ＭＳ Ｐゴシック" pitchFamily="48" charset="-128"/>
              </a:rPr>
              <a:t>Power Supplies</a:t>
            </a:r>
            <a:endParaRPr lang="en-US" sz="1000" dirty="0">
              <a:solidFill>
                <a:srgbClr val="000000"/>
              </a:solidFill>
              <a:latin typeface="Calibri"/>
              <a:ea typeface="ＭＳ Ｐゴシック" pitchFamily="48" charset="-128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2630B42-796E-F2AC-B8E1-A2E0104DD8F4}"/>
              </a:ext>
            </a:extLst>
          </p:cNvPr>
          <p:cNvSpPr/>
          <p:nvPr/>
        </p:nvSpPr>
        <p:spPr bwMode="auto">
          <a:xfrm>
            <a:off x="7162804" y="3738984"/>
            <a:ext cx="568342" cy="358192"/>
          </a:xfrm>
          <a:prstGeom prst="ellipse">
            <a:avLst/>
          </a:prstGeom>
          <a:solidFill>
            <a:sysClr val="window" lastClr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00"/>
                </a:solidFill>
                <a:latin typeface="Calibri"/>
                <a:ea typeface="ＭＳ Ｐゴシック" pitchFamily="48" charset="-128"/>
              </a:rPr>
              <a:t>1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pitchFamily="48" charset="-128"/>
              <a:cs typeface="+mn-cs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743B6A7-82D4-2A1B-8E78-762F2EB05F6F}"/>
              </a:ext>
            </a:extLst>
          </p:cNvPr>
          <p:cNvSpPr/>
          <p:nvPr/>
        </p:nvSpPr>
        <p:spPr bwMode="auto">
          <a:xfrm>
            <a:off x="7085751" y="4010131"/>
            <a:ext cx="568342" cy="358192"/>
          </a:xfrm>
          <a:prstGeom prst="ellipse">
            <a:avLst/>
          </a:prstGeom>
          <a:solidFill>
            <a:sysClr val="window" lastClr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00"/>
                </a:solidFill>
                <a:latin typeface="Calibri"/>
                <a:ea typeface="ＭＳ Ｐゴシック" pitchFamily="48" charset="-128"/>
              </a:rPr>
              <a:t>2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pitchFamily="48" charset="-128"/>
              <a:cs typeface="+mn-cs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B010C55-A42F-2385-D8C0-518A1889FD38}"/>
              </a:ext>
            </a:extLst>
          </p:cNvPr>
          <p:cNvSpPr/>
          <p:nvPr/>
        </p:nvSpPr>
        <p:spPr bwMode="auto">
          <a:xfrm>
            <a:off x="6786650" y="4261992"/>
            <a:ext cx="568342" cy="358192"/>
          </a:xfrm>
          <a:prstGeom prst="ellipse">
            <a:avLst/>
          </a:prstGeom>
          <a:solidFill>
            <a:sysClr val="window" lastClr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00"/>
                </a:solidFill>
                <a:latin typeface="Calibri"/>
                <a:ea typeface="ＭＳ Ｐゴシック" pitchFamily="48" charset="-128"/>
              </a:rPr>
              <a:t>8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pitchFamily="48" charset="-128"/>
              <a:cs typeface="+mn-cs"/>
            </a:endParaRPr>
          </a:p>
        </p:txBody>
      </p: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58C5B1DF-B1EA-E568-29B5-6783E7CFD66A}"/>
              </a:ext>
            </a:extLst>
          </p:cNvPr>
          <p:cNvCxnSpPr>
            <a:cxnSpLocks/>
            <a:stCxn id="31" idx="6"/>
            <a:endCxn id="47" idx="2"/>
          </p:cNvCxnSpPr>
          <p:nvPr/>
        </p:nvCxnSpPr>
        <p:spPr>
          <a:xfrm>
            <a:off x="5880464" y="3769609"/>
            <a:ext cx="95130" cy="294303"/>
          </a:xfrm>
          <a:prstGeom prst="curvedConnector3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B48095F2-E37A-841A-7225-993A677AEEA9}"/>
              </a:ext>
            </a:extLst>
          </p:cNvPr>
          <p:cNvSpPr/>
          <p:nvPr/>
        </p:nvSpPr>
        <p:spPr bwMode="auto">
          <a:xfrm>
            <a:off x="8150349" y="3492663"/>
            <a:ext cx="1069922" cy="358192"/>
          </a:xfrm>
          <a:prstGeom prst="ellipse">
            <a:avLst/>
          </a:prstGeom>
          <a:solidFill>
            <a:sysClr val="window" lastClr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00"/>
                </a:solidFill>
                <a:latin typeface="Calibri"/>
                <a:ea typeface="ＭＳ Ｐゴシック" pitchFamily="48" charset="-128"/>
              </a:rPr>
              <a:t>Metrics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pitchFamily="48" charset="-128"/>
              <a:cs typeface="+mn-cs"/>
            </a:endParaRPr>
          </a:p>
        </p:txBody>
      </p: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5A13C14F-EE85-41BD-F62C-3774444DB512}"/>
              </a:ext>
            </a:extLst>
          </p:cNvPr>
          <p:cNvCxnSpPr>
            <a:cxnSpLocks/>
            <a:stCxn id="51" idx="6"/>
            <a:endCxn id="58" idx="2"/>
          </p:cNvCxnSpPr>
          <p:nvPr/>
        </p:nvCxnSpPr>
        <p:spPr>
          <a:xfrm flipV="1">
            <a:off x="7731146" y="3671759"/>
            <a:ext cx="419203" cy="246321"/>
          </a:xfrm>
          <a:prstGeom prst="curvedConnector3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E6E1056-F0EE-AB3F-A96A-CDDA07049B7F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7731146" y="4326073"/>
            <a:ext cx="878018" cy="4589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6903232D-BE93-3349-D2B1-4882DAA98699}"/>
              </a:ext>
            </a:extLst>
          </p:cNvPr>
          <p:cNvSpPr txBox="1"/>
          <p:nvPr/>
        </p:nvSpPr>
        <p:spPr>
          <a:xfrm>
            <a:off x="7354992" y="4785000"/>
            <a:ext cx="250834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FRU info, status, health, and readings for each of the power supplies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87BF267-7E01-22CC-0016-02CDE434C66A}"/>
              </a:ext>
            </a:extLst>
          </p:cNvPr>
          <p:cNvSpPr/>
          <p:nvPr/>
        </p:nvSpPr>
        <p:spPr bwMode="auto">
          <a:xfrm>
            <a:off x="5600779" y="5183311"/>
            <a:ext cx="977516" cy="325605"/>
          </a:xfrm>
          <a:prstGeom prst="ellipse">
            <a:avLst/>
          </a:prstGeom>
          <a:solidFill>
            <a:srgbClr val="99CC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sz="1200" dirty="0">
                <a:solidFill>
                  <a:srgbClr val="000000"/>
                </a:solidFill>
                <a:latin typeface="Calibri"/>
                <a:ea typeface="ＭＳ Ｐゴシック" pitchFamily="48" charset="-128"/>
              </a:rPr>
              <a:t>Fans</a:t>
            </a:r>
            <a:endParaRPr lang="en-US" sz="1000" dirty="0">
              <a:solidFill>
                <a:srgbClr val="000000"/>
              </a:solidFill>
              <a:latin typeface="Calibri"/>
              <a:ea typeface="ＭＳ Ｐゴシック" pitchFamily="48" charset="-128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2D7957CB-3F80-C7BC-DFE7-BB28BC8E46FD}"/>
              </a:ext>
            </a:extLst>
          </p:cNvPr>
          <p:cNvSpPr/>
          <p:nvPr/>
        </p:nvSpPr>
        <p:spPr bwMode="auto">
          <a:xfrm>
            <a:off x="6417932" y="5217438"/>
            <a:ext cx="568342" cy="358192"/>
          </a:xfrm>
          <a:prstGeom prst="ellipse">
            <a:avLst/>
          </a:prstGeom>
          <a:solidFill>
            <a:sysClr val="window" lastClr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00"/>
                </a:solidFill>
                <a:latin typeface="Calibri"/>
                <a:ea typeface="ＭＳ Ｐゴシック" pitchFamily="48" charset="-128"/>
              </a:rPr>
              <a:t>1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pitchFamily="48" charset="-128"/>
              <a:cs typeface="+mn-cs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EEB8D03D-B1AC-F4CF-4F63-BB95BD8FACB0}"/>
              </a:ext>
            </a:extLst>
          </p:cNvPr>
          <p:cNvSpPr/>
          <p:nvPr/>
        </p:nvSpPr>
        <p:spPr bwMode="auto">
          <a:xfrm>
            <a:off x="6026065" y="5430661"/>
            <a:ext cx="568342" cy="358192"/>
          </a:xfrm>
          <a:prstGeom prst="ellipse">
            <a:avLst/>
          </a:prstGeom>
          <a:solidFill>
            <a:sysClr val="window" lastClr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00"/>
                </a:solidFill>
                <a:latin typeface="Calibri"/>
                <a:ea typeface="ＭＳ Ｐゴシック" pitchFamily="48" charset="-128"/>
              </a:rPr>
              <a:t>2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pitchFamily="48" charset="-128"/>
              <a:cs typeface="+mn-cs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652759C-3FE4-1ACB-EFB0-28EA5FFB39E4}"/>
              </a:ext>
            </a:extLst>
          </p:cNvPr>
          <p:cNvSpPr/>
          <p:nvPr/>
        </p:nvSpPr>
        <p:spPr bwMode="auto">
          <a:xfrm>
            <a:off x="5546471" y="5423014"/>
            <a:ext cx="568342" cy="358192"/>
          </a:xfrm>
          <a:prstGeom prst="ellipse">
            <a:avLst/>
          </a:prstGeom>
          <a:solidFill>
            <a:sysClr val="window" lastClr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48" charset="-128"/>
                <a:cs typeface="+mn-cs"/>
              </a:rPr>
              <a:t>10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pitchFamily="48" charset="-128"/>
              <a:cs typeface="+mn-cs"/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5C243E2-CFE7-FC42-E645-C61D488330AA}"/>
              </a:ext>
            </a:extLst>
          </p:cNvPr>
          <p:cNvCxnSpPr>
            <a:cxnSpLocks/>
            <a:stCxn id="78" idx="5"/>
            <a:endCxn id="81" idx="1"/>
          </p:cNvCxnSpPr>
          <p:nvPr/>
        </p:nvCxnSpPr>
        <p:spPr>
          <a:xfrm>
            <a:off x="6511175" y="5736397"/>
            <a:ext cx="306540" cy="1598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B1DA758-0588-981D-B1C3-A3303977027B}"/>
              </a:ext>
            </a:extLst>
          </p:cNvPr>
          <p:cNvSpPr txBox="1"/>
          <p:nvPr/>
        </p:nvSpPr>
        <p:spPr>
          <a:xfrm>
            <a:off x="6817715" y="5711583"/>
            <a:ext cx="250834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FRU info, status, health, and readings for each of the fans</a:t>
            </a:r>
          </a:p>
        </p:txBody>
      </p: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1D3E7D24-F6C0-0F11-9394-412A35D5BBA5}"/>
              </a:ext>
            </a:extLst>
          </p:cNvPr>
          <p:cNvCxnSpPr>
            <a:cxnSpLocks/>
            <a:stCxn id="36" idx="5"/>
            <a:endCxn id="76" idx="0"/>
          </p:cNvCxnSpPr>
          <p:nvPr/>
        </p:nvCxnSpPr>
        <p:spPr>
          <a:xfrm rot="16200000" flipH="1">
            <a:off x="5733497" y="4827271"/>
            <a:ext cx="126622" cy="585458"/>
          </a:xfrm>
          <a:prstGeom prst="curvedConnector3">
            <a:avLst>
              <a:gd name="adj1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BFD5779B-7C4B-34EB-9367-D5D9EF46A5D6}"/>
              </a:ext>
            </a:extLst>
          </p:cNvPr>
          <p:cNvCxnSpPr>
            <a:cxnSpLocks/>
            <a:stCxn id="20" idx="4"/>
            <a:endCxn id="90" idx="0"/>
          </p:cNvCxnSpPr>
          <p:nvPr/>
        </p:nvCxnSpPr>
        <p:spPr>
          <a:xfrm flipH="1">
            <a:off x="2749006" y="3931814"/>
            <a:ext cx="785770" cy="8024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0D91910-9557-4DA2-E946-3461689B27A8}"/>
              </a:ext>
            </a:extLst>
          </p:cNvPr>
          <p:cNvSpPr txBox="1"/>
          <p:nvPr/>
        </p:nvSpPr>
        <p:spPr>
          <a:xfrm>
            <a:off x="1851112" y="4734285"/>
            <a:ext cx="179578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FRU info, status, and health for the power shelf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FE2E8D0E-692C-53FF-C56C-276548EE54D3}"/>
              </a:ext>
            </a:extLst>
          </p:cNvPr>
          <p:cNvSpPr/>
          <p:nvPr/>
        </p:nvSpPr>
        <p:spPr bwMode="auto">
          <a:xfrm>
            <a:off x="3317646" y="5275863"/>
            <a:ext cx="1467781" cy="517064"/>
          </a:xfrm>
          <a:prstGeom prst="ellipse">
            <a:avLst/>
          </a:prstGeom>
          <a:solidFill>
            <a:sysClr val="window" lastClr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48" charset="-128"/>
                <a:cs typeface="+mn-cs"/>
              </a:rPr>
              <a:t>Thermal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48" charset="-128"/>
                <a:cs typeface="+mn-cs"/>
              </a:rPr>
              <a:t>Metrics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pitchFamily="48" charset="-128"/>
              <a:cs typeface="+mn-cs"/>
            </a:endParaRPr>
          </a:p>
        </p:txBody>
      </p:sp>
      <p:cxnSp>
        <p:nvCxnSpPr>
          <p:cNvPr id="97" name="Connector: Curved 96">
            <a:extLst>
              <a:ext uri="{FF2B5EF4-FFF2-40B4-BE49-F238E27FC236}">
                <a16:creationId xmlns:a16="http://schemas.microsoft.com/office/drawing/2014/main" id="{48042447-E750-D288-7DB2-95A63A922BFD}"/>
              </a:ext>
            </a:extLst>
          </p:cNvPr>
          <p:cNvCxnSpPr>
            <a:cxnSpLocks/>
            <a:stCxn id="36" idx="3"/>
            <a:endCxn id="96" idx="0"/>
          </p:cNvCxnSpPr>
          <p:nvPr/>
        </p:nvCxnSpPr>
        <p:spPr>
          <a:xfrm rot="5400000">
            <a:off x="4099581" y="5008645"/>
            <a:ext cx="219174" cy="315262"/>
          </a:xfrm>
          <a:prstGeom prst="curvedConnector3">
            <a:avLst>
              <a:gd name="adj1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F0D32DBB-3D84-C7FA-4903-B5840C10AA47}"/>
              </a:ext>
            </a:extLst>
          </p:cNvPr>
          <p:cNvCxnSpPr>
            <a:cxnSpLocks/>
            <a:stCxn id="96" idx="4"/>
            <a:endCxn id="101" idx="0"/>
          </p:cNvCxnSpPr>
          <p:nvPr/>
        </p:nvCxnSpPr>
        <p:spPr>
          <a:xfrm>
            <a:off x="4051537" y="5792927"/>
            <a:ext cx="520281" cy="2879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0D6EE0F9-A9A5-BF66-8BB7-E8B21B7C4C7E}"/>
              </a:ext>
            </a:extLst>
          </p:cNvPr>
          <p:cNvSpPr txBox="1"/>
          <p:nvPr/>
        </p:nvSpPr>
        <p:spPr>
          <a:xfrm>
            <a:off x="3317646" y="6080915"/>
            <a:ext cx="250834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Summary of important temperature readings</a:t>
            </a:r>
          </a:p>
        </p:txBody>
      </p:sp>
    </p:spTree>
    <p:extLst>
      <p:ext uri="{BB962C8B-B14F-4D97-AF65-F5344CB8AC3E}">
        <p14:creationId xmlns:p14="http://schemas.microsoft.com/office/powerpoint/2010/main" val="289685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170</Words>
  <Application>Microsoft Office PowerPoint</Application>
  <PresentationFormat>Widescreen</PresentationFormat>
  <Paragraphs>57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Dell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Raineri, Michael</dc:creator>
  <cp:lastModifiedBy>Raineri, Michael</cp:lastModifiedBy>
  <cp:revision>1</cp:revision>
  <dcterms:created xsi:type="dcterms:W3CDTF">2023-10-30T13:27:49Z</dcterms:created>
  <dcterms:modified xsi:type="dcterms:W3CDTF">2023-10-30T13:36:39Z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ad3be33-4108-4738-9e07-d8656a181486_Enabled">
    <vt:lpwstr>true</vt:lpwstr>
  </property>
  <property fmtid="{D5CDD505-2E9C-101B-9397-08002B2CF9AE}" pid="3" name="MSIP_Label_dad3be33-4108-4738-9e07-d8656a181486_SetDate">
    <vt:lpwstr>2023-10-30T13:28:01Z</vt:lpwstr>
  </property>
  <property fmtid="{D5CDD505-2E9C-101B-9397-08002B2CF9AE}" pid="4" name="MSIP_Label_dad3be33-4108-4738-9e07-d8656a181486_Method">
    <vt:lpwstr>Privileged</vt:lpwstr>
  </property>
  <property fmtid="{D5CDD505-2E9C-101B-9397-08002B2CF9AE}" pid="5" name="MSIP_Label_dad3be33-4108-4738-9e07-d8656a181486_Name">
    <vt:lpwstr>Public No Visual Label</vt:lpwstr>
  </property>
  <property fmtid="{D5CDD505-2E9C-101B-9397-08002B2CF9AE}" pid="6" name="MSIP_Label_dad3be33-4108-4738-9e07-d8656a181486_SiteId">
    <vt:lpwstr>945c199a-83a2-4e80-9f8c-5a91be5752dd</vt:lpwstr>
  </property>
  <property fmtid="{D5CDD505-2E9C-101B-9397-08002B2CF9AE}" pid="7" name="MSIP_Label_dad3be33-4108-4738-9e07-d8656a181486_ActionId">
    <vt:lpwstr>7c7529ae-666e-4374-9862-e9ed4a394df7</vt:lpwstr>
  </property>
  <property fmtid="{D5CDD505-2E9C-101B-9397-08002B2CF9AE}" pid="8" name="MSIP_Label_dad3be33-4108-4738-9e07-d8656a181486_ContentBits">
    <vt:lpwstr>0</vt:lpwstr>
  </property>
</Properties>
</file>