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5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78" r:id="rId16"/>
    <p:sldId id="266" r:id="rId17"/>
    <p:sldId id="267" r:id="rId18"/>
    <p:sldId id="268" r:id="rId19"/>
    <p:sldId id="272" r:id="rId20"/>
    <p:sldId id="271" r:id="rId21"/>
    <p:sldId id="269" r:id="rId22"/>
    <p:sldId id="280" r:id="rId23"/>
    <p:sldId id="270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F1Sf8/dsjnKHb+x5/ZJy5+baV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1" autoAdjust="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35ce4bf35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35ce4bf35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將三個樓層的</a:t>
            </a:r>
            <a:r>
              <a:rPr lang="en-US" altLang="zh-TW" dirty="0"/>
              <a:t>Frequency  Response Function</a:t>
            </a:r>
            <a:r>
              <a:rPr lang="zh-TW" altLang="en-US" dirty="0"/>
              <a:t>疊在一起，並且在前三個波峰值處切一刀，得出在每一模態下各樓層的最大振福，三個波峰振幅即為該模態的</a:t>
            </a:r>
            <a:r>
              <a:rPr lang="en-US" altLang="zh-TW" dirty="0"/>
              <a:t>mode shape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第一模態幾乎沒有</a:t>
            </a:r>
            <a:r>
              <a:rPr lang="en-US" altLang="zh-TW" dirty="0"/>
              <a:t>phase delay</a:t>
            </a:r>
            <a:r>
              <a:rPr lang="zh-TW" altLang="en-US" dirty="0"/>
              <a:t>所以可能適用上面的方法，但是第二模態和第三模態有</a:t>
            </a:r>
            <a:r>
              <a:rPr lang="en-US" altLang="zh-TW" dirty="0"/>
              <a:t>phase delay</a:t>
            </a:r>
            <a:r>
              <a:rPr lang="zh-TW" altLang="en-US" dirty="0"/>
              <a:t>，所以第二模態和第三模態</a:t>
            </a:r>
            <a:r>
              <a:rPr lang="en-US" altLang="zh-TW" dirty="0"/>
              <a:t>mode shape</a:t>
            </a:r>
            <a:r>
              <a:rPr lang="zh-TW" altLang="en-US" dirty="0"/>
              <a:t>的算法是</a:t>
            </a:r>
            <a:r>
              <a:rPr lang="el-GR" altLang="zh-TW" b="0" i="1" dirty="0">
                <a:solidFill>
                  <a:srgbClr val="D1D5DB"/>
                </a:solidFill>
                <a:effectLst/>
                <a:latin typeface="KaTeX_Math"/>
              </a:rPr>
              <a:t>ϕ</a:t>
            </a:r>
            <a:r>
              <a:rPr lang="el-GR" altLang="zh-TW" b="0" i="0" dirty="0">
                <a:solidFill>
                  <a:srgbClr val="D1D5DB"/>
                </a:solidFill>
                <a:effectLst/>
                <a:latin typeface="KaTeX_Main"/>
              </a:rPr>
              <a:t>(</a:t>
            </a:r>
            <a:r>
              <a:rPr lang="en-US" altLang="zh-TW" b="0" i="1" dirty="0">
                <a:solidFill>
                  <a:srgbClr val="D1D5DB"/>
                </a:solidFill>
                <a:effectLst/>
                <a:latin typeface="KaTeX_Math"/>
              </a:rPr>
              <a:t>x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)=</a:t>
            </a:r>
            <a:r>
              <a:rPr lang="en-US" altLang="zh-TW" b="0" i="1" dirty="0" err="1">
                <a:solidFill>
                  <a:srgbClr val="D1D5DB"/>
                </a:solidFill>
                <a:effectLst/>
                <a:latin typeface="KaTeX_Math"/>
              </a:rPr>
              <a:t>A</a:t>
            </a:r>
            <a:r>
              <a:rPr lang="en-US" altLang="zh-TW" b="0" i="0" dirty="0" err="1">
                <a:solidFill>
                  <a:srgbClr val="D1D5DB"/>
                </a:solidFill>
                <a:effectLst/>
                <a:latin typeface="KaTeX_Main"/>
              </a:rPr>
              <a:t>⋅exp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(</a:t>
            </a:r>
            <a:r>
              <a:rPr lang="en-US" altLang="zh-TW" b="0" i="1" dirty="0">
                <a:solidFill>
                  <a:srgbClr val="D1D5DB"/>
                </a:solidFill>
                <a:effectLst/>
                <a:latin typeface="KaTeX_Math"/>
              </a:rPr>
              <a:t>j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⋅</a:t>
            </a:r>
            <a:r>
              <a:rPr lang="el-GR" altLang="zh-TW" b="0" i="1" dirty="0">
                <a:solidFill>
                  <a:srgbClr val="D1D5DB"/>
                </a:solidFill>
                <a:effectLst/>
                <a:latin typeface="KaTeX_Math"/>
              </a:rPr>
              <a:t>θ</a:t>
            </a:r>
            <a:r>
              <a:rPr lang="el-GR" altLang="zh-TW" b="0" i="0" dirty="0">
                <a:solidFill>
                  <a:srgbClr val="D1D5DB"/>
                </a:solidFill>
                <a:effectLst/>
                <a:latin typeface="KaTeX_Main"/>
              </a:rPr>
              <a:t>)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KaTeX_Main"/>
              </a:rPr>
              <a:t>利用頻率響應函數波峰值的振幅乘上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exp(j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KaTeX_Main"/>
              </a:rPr>
              <a:t>乘以相位差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)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KaTeX_Main"/>
              </a:rPr>
              <a:t>得出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35ce4bf35_3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35ce4bf35_3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將三個樓層的</a:t>
            </a:r>
            <a:r>
              <a:rPr lang="en-US" altLang="zh-TW" dirty="0"/>
              <a:t>Frequency  Response Function</a:t>
            </a:r>
            <a:r>
              <a:rPr lang="zh-TW" altLang="en-US" dirty="0"/>
              <a:t>疊在一起，並且在前三個波峰值處切一刀，得出在每一模態下各樓層的最大振福，三個波峰振幅即為該模態的</a:t>
            </a:r>
            <a:r>
              <a:rPr lang="en-US" altLang="zh-TW" dirty="0"/>
              <a:t>mode shape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第一模態幾乎沒有</a:t>
            </a:r>
            <a:r>
              <a:rPr lang="en-US" altLang="zh-TW" dirty="0"/>
              <a:t>phase delay</a:t>
            </a:r>
            <a:r>
              <a:rPr lang="zh-TW" altLang="en-US" dirty="0"/>
              <a:t>所以可能適用上面的方法，但是第二模態和第三模態有</a:t>
            </a:r>
            <a:r>
              <a:rPr lang="en-US" altLang="zh-TW" dirty="0"/>
              <a:t>phase delay</a:t>
            </a:r>
            <a:r>
              <a:rPr lang="zh-TW" altLang="en-US" dirty="0"/>
              <a:t>，所以第二模態和第三模態</a:t>
            </a:r>
            <a:r>
              <a:rPr lang="en-US" altLang="zh-TW" dirty="0"/>
              <a:t>mode shape</a:t>
            </a:r>
            <a:r>
              <a:rPr lang="zh-TW" altLang="en-US" dirty="0"/>
              <a:t>的算法是</a:t>
            </a:r>
            <a:r>
              <a:rPr lang="el-GR" altLang="zh-TW" b="0" i="1" dirty="0">
                <a:solidFill>
                  <a:srgbClr val="D1D5DB"/>
                </a:solidFill>
                <a:effectLst/>
                <a:latin typeface="KaTeX_Math"/>
              </a:rPr>
              <a:t>ϕ</a:t>
            </a:r>
            <a:r>
              <a:rPr lang="el-GR" altLang="zh-TW" b="0" i="0" dirty="0">
                <a:solidFill>
                  <a:srgbClr val="D1D5DB"/>
                </a:solidFill>
                <a:effectLst/>
                <a:latin typeface="KaTeX_Main"/>
              </a:rPr>
              <a:t>(</a:t>
            </a:r>
            <a:r>
              <a:rPr lang="en-US" altLang="zh-TW" b="0" i="1" dirty="0">
                <a:solidFill>
                  <a:srgbClr val="D1D5DB"/>
                </a:solidFill>
                <a:effectLst/>
                <a:latin typeface="KaTeX_Math"/>
              </a:rPr>
              <a:t>x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)=</a:t>
            </a:r>
            <a:r>
              <a:rPr lang="en-US" altLang="zh-TW" b="0" i="1" dirty="0" err="1">
                <a:solidFill>
                  <a:srgbClr val="D1D5DB"/>
                </a:solidFill>
                <a:effectLst/>
                <a:latin typeface="KaTeX_Math"/>
              </a:rPr>
              <a:t>A</a:t>
            </a:r>
            <a:r>
              <a:rPr lang="en-US" altLang="zh-TW" b="0" i="0" dirty="0" err="1">
                <a:solidFill>
                  <a:srgbClr val="D1D5DB"/>
                </a:solidFill>
                <a:effectLst/>
                <a:latin typeface="KaTeX_Main"/>
              </a:rPr>
              <a:t>⋅exp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(</a:t>
            </a:r>
            <a:r>
              <a:rPr lang="en-US" altLang="zh-TW" b="0" i="1" dirty="0">
                <a:solidFill>
                  <a:srgbClr val="D1D5DB"/>
                </a:solidFill>
                <a:effectLst/>
                <a:latin typeface="KaTeX_Math"/>
              </a:rPr>
              <a:t>j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⋅</a:t>
            </a:r>
            <a:r>
              <a:rPr lang="el-GR" altLang="zh-TW" b="0" i="1" dirty="0">
                <a:solidFill>
                  <a:srgbClr val="D1D5DB"/>
                </a:solidFill>
                <a:effectLst/>
                <a:latin typeface="KaTeX_Math"/>
              </a:rPr>
              <a:t>θ</a:t>
            </a:r>
            <a:r>
              <a:rPr lang="el-GR" altLang="zh-TW" b="0" i="0" dirty="0">
                <a:solidFill>
                  <a:srgbClr val="D1D5DB"/>
                </a:solidFill>
                <a:effectLst/>
                <a:latin typeface="KaTeX_Main"/>
              </a:rPr>
              <a:t>)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KaTeX_Main"/>
              </a:rPr>
              <a:t>利用頻率響應函數波峰值的振幅乘上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exp(j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KaTeX_Main"/>
              </a:rPr>
              <a:t>乘以相位差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)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KaTeX_Main"/>
              </a:rPr>
              <a:t>得出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5ce4bf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35ce4bf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由左圖可得知，大約在時間</a:t>
            </a:r>
            <a:r>
              <a:rPr lang="en-US" altLang="zh-TW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zh-TW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秒以後，頻率等於</a:t>
            </a:r>
            <a:r>
              <a:rPr lang="en-US" altLang="zh-TW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0.2~2.5Hz</a:t>
            </a:r>
            <a:r>
              <a:rPr lang="zh-TW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的這段期間，頂樓和地面的頻率相干性非常的高，意味著此時地面加速度對頂樓加速度有非常大的影響，頂樓加速度和地面加速度在此頻率有相似的同步振動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dirty="0"/>
              <a:t>RARX Moder Order=30 </a:t>
            </a:r>
            <a:r>
              <a:rPr lang="zh-TW" altLang="en-US" dirty="0"/>
              <a:t>參數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133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RARX</a:t>
            </a:r>
            <a:r>
              <a:rPr lang="zh-TW" altLang="en-US" dirty="0"/>
              <a:t>繪出</a:t>
            </a:r>
            <a:r>
              <a:rPr lang="en-US" altLang="zh-TW" dirty="0"/>
              <a:t>t=0~30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0~40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0~60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0~70</a:t>
            </a:r>
            <a:r>
              <a:rPr lang="zh-TW" altLang="en-US" dirty="0"/>
              <a:t>秒的</a:t>
            </a:r>
            <a:r>
              <a:rPr lang="en-US" altLang="zh-TW" dirty="0"/>
              <a:t>Frequency Response Function </a:t>
            </a:r>
            <a:r>
              <a:rPr lang="zh-TW" altLang="en-US" dirty="0"/>
              <a:t>可以看到第一模態的頻率隨著取樣時間增長而逐漸下降，</a:t>
            </a:r>
            <a:r>
              <a:rPr lang="en-US" altLang="zh-TW" dirty="0"/>
              <a:t>30</a:t>
            </a:r>
            <a:r>
              <a:rPr lang="zh-TW" altLang="en-US" dirty="0"/>
              <a:t>秒和</a:t>
            </a:r>
            <a:r>
              <a:rPr lang="en-US" altLang="zh-TW" dirty="0"/>
              <a:t>40</a:t>
            </a:r>
            <a:r>
              <a:rPr lang="zh-TW" altLang="en-US" dirty="0"/>
              <a:t>秒較接近，</a:t>
            </a:r>
            <a:r>
              <a:rPr lang="en-US" altLang="zh-TW" dirty="0"/>
              <a:t>60</a:t>
            </a:r>
            <a:r>
              <a:rPr lang="zh-TW" altLang="en-US" dirty="0"/>
              <a:t>秒和</a:t>
            </a:r>
            <a:r>
              <a:rPr lang="en-US" altLang="zh-TW" dirty="0"/>
              <a:t>70</a:t>
            </a:r>
            <a:r>
              <a:rPr lang="zh-TW" altLang="en-US" dirty="0"/>
              <a:t>秒較接近，所以</a:t>
            </a:r>
            <a:r>
              <a:rPr lang="en-US" altLang="zh-TW" dirty="0"/>
              <a:t>40</a:t>
            </a:r>
            <a:r>
              <a:rPr lang="zh-TW" altLang="en-US" dirty="0"/>
              <a:t>秒到</a:t>
            </a:r>
            <a:r>
              <a:rPr lang="en-US" altLang="zh-TW" dirty="0"/>
              <a:t>60</a:t>
            </a:r>
            <a:r>
              <a:rPr lang="zh-TW" altLang="en-US" dirty="0"/>
              <a:t>秒這段期間大概就是結構物破壞的時候</a:t>
            </a:r>
          </a:p>
        </p:txBody>
      </p:sp>
    </p:spTree>
    <p:extLst>
      <p:ext uri="{BB962C8B-B14F-4D97-AF65-F5344CB8AC3E}">
        <p14:creationId xmlns:p14="http://schemas.microsoft.com/office/powerpoint/2010/main" val="254025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35ce4bf3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35ce4bf3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利用</a:t>
            </a:r>
            <a:r>
              <a:rPr lang="en-US" altLang="zh-TW" dirty="0"/>
              <a:t>RARX</a:t>
            </a:r>
            <a:r>
              <a:rPr lang="zh-TW" altLang="en-US" dirty="0"/>
              <a:t>模型繪出</a:t>
            </a:r>
            <a:r>
              <a:rPr lang="en-US" altLang="zh-TW" dirty="0"/>
              <a:t>Ch21(</a:t>
            </a:r>
            <a:r>
              <a:rPr lang="zh-TW" altLang="en-US" dirty="0"/>
              <a:t>樓頂加速度</a:t>
            </a:r>
            <a:r>
              <a:rPr lang="en-US" altLang="zh-TW" dirty="0"/>
              <a:t>)</a:t>
            </a:r>
            <a:r>
              <a:rPr lang="zh-TW" altLang="en-US" dirty="0"/>
              <a:t>的模態頻率隨時間的變化圖，在前面的部分有一些雜訊的影響，但後面可以看出來在</a:t>
            </a:r>
            <a:r>
              <a:rPr lang="en-US" altLang="zh-TW" dirty="0"/>
              <a:t>40~50sec</a:t>
            </a:r>
            <a:r>
              <a:rPr lang="zh-TW" altLang="en-US" dirty="0"/>
              <a:t>的期間頻率有明顯下降，推斷是在此時結構物遭受到破壞，此處取的</a:t>
            </a:r>
            <a:r>
              <a:rPr lang="en-US" altLang="zh-TW" dirty="0"/>
              <a:t>mode order</a:t>
            </a:r>
            <a:r>
              <a:rPr lang="zh-TW" altLang="en-US" dirty="0"/>
              <a:t>為</a:t>
            </a:r>
            <a:r>
              <a:rPr lang="en-US" altLang="zh-TW" dirty="0"/>
              <a:t>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右圖為取樣</a:t>
            </a:r>
            <a:r>
              <a:rPr lang="en-US" altLang="zh-TW" dirty="0"/>
              <a:t>t = 0~20</a:t>
            </a:r>
            <a:r>
              <a:rPr lang="zh-TW" altLang="en-US" dirty="0"/>
              <a:t>秒和</a:t>
            </a:r>
            <a:r>
              <a:rPr lang="en-US" altLang="zh-TW" dirty="0"/>
              <a:t>t = 0~60</a:t>
            </a:r>
            <a:r>
              <a:rPr lang="zh-TW" altLang="en-US" dirty="0"/>
              <a:t>秒 的</a:t>
            </a:r>
            <a:r>
              <a:rPr lang="en-US" altLang="zh-TW" dirty="0"/>
              <a:t>Frequency Response Function</a:t>
            </a:r>
            <a:r>
              <a:rPr lang="zh-TW" altLang="en-US" dirty="0"/>
              <a:t>各模態的極零點變化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35ce4bf3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35ce4bf3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將原始加速度訊號</a:t>
            </a:r>
            <a:r>
              <a:rPr lang="en-US" altLang="zh-TW" dirty="0"/>
              <a:t>A</a:t>
            </a:r>
            <a:r>
              <a:rPr lang="zh-TW" altLang="en-US" dirty="0"/>
              <a:t>進行</a:t>
            </a:r>
            <a:r>
              <a:rPr lang="en-US" altLang="zh-TW" dirty="0"/>
              <a:t>EMD</a:t>
            </a:r>
            <a:r>
              <a:rPr lang="zh-TW" altLang="en-US" dirty="0"/>
              <a:t>分解，大概選用到</a:t>
            </a:r>
            <a:r>
              <a:rPr lang="en-US" altLang="zh-TW" dirty="0"/>
              <a:t>IMF6(</a:t>
            </a:r>
            <a:r>
              <a:rPr lang="zh-TW" altLang="en-US" dirty="0"/>
              <a:t>因為能量夠小了</a:t>
            </a:r>
            <a:r>
              <a:rPr lang="en-US" altLang="zh-TW" dirty="0"/>
              <a:t>)</a:t>
            </a:r>
            <a:r>
              <a:rPr lang="zh-TW" altLang="en-US" dirty="0"/>
              <a:t>來重組訊號</a:t>
            </a:r>
            <a:r>
              <a:rPr lang="en-US" altLang="zh-TW" dirty="0"/>
              <a:t>A1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35ce4bf3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35ce4bf3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將原始訊號</a:t>
            </a:r>
            <a:r>
              <a:rPr lang="en-US" altLang="zh-TW" dirty="0"/>
              <a:t>V2</a:t>
            </a:r>
            <a:r>
              <a:rPr lang="zh-TW" altLang="en-US" dirty="0"/>
              <a:t>進行</a:t>
            </a:r>
            <a:r>
              <a:rPr lang="en-US" altLang="zh-TW" dirty="0"/>
              <a:t>EMD</a:t>
            </a:r>
            <a:r>
              <a:rPr lang="zh-TW" altLang="en-US" dirty="0"/>
              <a:t>分解，大概選用到</a:t>
            </a:r>
            <a:r>
              <a:rPr lang="en-US" altLang="zh-TW" dirty="0"/>
              <a:t>IMF4(</a:t>
            </a:r>
            <a:r>
              <a:rPr lang="zh-TW" altLang="en-US" dirty="0"/>
              <a:t>因為能量夠小了</a:t>
            </a:r>
            <a:r>
              <a:rPr lang="en-US" altLang="zh-TW" dirty="0"/>
              <a:t>)</a:t>
            </a:r>
            <a:r>
              <a:rPr lang="zh-TW" altLang="en-US" dirty="0"/>
              <a:t>來重組訊號</a:t>
            </a:r>
            <a:r>
              <a:rPr lang="en-US" altLang="zh-TW" dirty="0"/>
              <a:t>V2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將前面重組後的</a:t>
            </a:r>
            <a:r>
              <a:rPr lang="en-US" altLang="zh-TW" dirty="0"/>
              <a:t>A1</a:t>
            </a:r>
            <a:r>
              <a:rPr lang="zh-TW" altLang="en-US" dirty="0"/>
              <a:t>積分求得</a:t>
            </a:r>
            <a:r>
              <a:rPr lang="en-US" altLang="zh-TW" dirty="0"/>
              <a:t>D1</a:t>
            </a:r>
            <a:r>
              <a:rPr lang="zh-TW" altLang="en-US" dirty="0"/>
              <a:t>，與前面重組後的</a:t>
            </a:r>
            <a:r>
              <a:rPr lang="en-US" altLang="zh-TW" dirty="0"/>
              <a:t>V2</a:t>
            </a:r>
            <a:r>
              <a:rPr lang="zh-TW" altLang="en-US" dirty="0"/>
              <a:t>積分求得</a:t>
            </a:r>
            <a:r>
              <a:rPr lang="en-US" altLang="zh-TW" dirty="0"/>
              <a:t>Dt</a:t>
            </a:r>
            <a:r>
              <a:rPr lang="zh-TW" altLang="en-US" dirty="0"/>
              <a:t>，</a:t>
            </a:r>
            <a:r>
              <a:rPr lang="en-US" altLang="zh-TW" dirty="0"/>
              <a:t>D2=D1+Dt</a:t>
            </a:r>
            <a:r>
              <a:rPr lang="zh-TW" altLang="en-US" dirty="0"/>
              <a:t>，並且經由</a:t>
            </a:r>
            <a:r>
              <a:rPr lang="en-US" altLang="zh-TW" dirty="0"/>
              <a:t>Dt</a:t>
            </a:r>
            <a:r>
              <a:rPr lang="zh-TW" altLang="en-US" dirty="0"/>
              <a:t>最大峰值求得</a:t>
            </a:r>
            <a:r>
              <a:rPr lang="en-US" altLang="zh-TW" dirty="0" err="1"/>
              <a:t>tp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6702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/>
              <a:t>將</a:t>
            </a:r>
            <a:r>
              <a:rPr lang="en-US" altLang="zh-TW" sz="1100" dirty="0"/>
              <a:t>D1</a:t>
            </a:r>
            <a:r>
              <a:rPr lang="zh-TW" altLang="en-US" sz="1100" dirty="0"/>
              <a:t>在</a:t>
            </a:r>
            <a:r>
              <a:rPr lang="en-US" altLang="zh-TW" sz="1100" dirty="0" err="1"/>
              <a:t>tp</a:t>
            </a:r>
            <a:r>
              <a:rPr lang="en-US" altLang="zh-TW" sz="1100" dirty="0"/>
              <a:t>=55.9</a:t>
            </a:r>
            <a:r>
              <a:rPr lang="zh-TW" altLang="en-US" sz="1100" dirty="0"/>
              <a:t>秒前的資料與</a:t>
            </a:r>
            <a:r>
              <a:rPr lang="en-US" altLang="zh-TW" sz="1100" dirty="0"/>
              <a:t>D2</a:t>
            </a:r>
            <a:r>
              <a:rPr lang="zh-TW" altLang="en-US" sz="1100" dirty="0"/>
              <a:t>在</a:t>
            </a:r>
            <a:r>
              <a:rPr lang="en-US" altLang="zh-TW" sz="1100" dirty="0" err="1"/>
              <a:t>tp</a:t>
            </a:r>
            <a:r>
              <a:rPr lang="en-US" altLang="zh-TW" sz="1100" dirty="0"/>
              <a:t>=55.9</a:t>
            </a:r>
            <a:r>
              <a:rPr lang="zh-TW" altLang="en-US" sz="1100" dirty="0"/>
              <a:t>秒後的資料合在一起，得出正確的相對位移數據，最後結尾與開頭之間的差值就是殘留變形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20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zh-TW" altLang="en-US" dirty="0"/>
              <a:t>觀察到大約在</a:t>
            </a:r>
            <a:r>
              <a:rPr lang="en-US" altLang="zh-TW" dirty="0"/>
              <a:t>42</a:t>
            </a:r>
            <a:r>
              <a:rPr lang="zh-TW" altLang="en-US" dirty="0"/>
              <a:t>秒左右的時候主頻率改變，結構遭到破壞導致勁度下降，因為</a:t>
            </a:r>
            <a:r>
              <a:rPr lang="en-US" altLang="zh-TW" dirty="0" err="1"/>
              <a:t>ωn</a:t>
            </a:r>
            <a:r>
              <a:rPr lang="en-US" altLang="zh-TW" dirty="0"/>
              <a:t>=√κ/m</a:t>
            </a:r>
            <a:r>
              <a:rPr lang="zh-TW" altLang="en-US" dirty="0"/>
              <a:t>，所以勁度下降後</a:t>
            </a:r>
            <a:r>
              <a:rPr lang="en-US" altLang="zh-TW" dirty="0" err="1"/>
              <a:t>wn</a:t>
            </a:r>
            <a:r>
              <a:rPr lang="zh-TW" altLang="en-US" dirty="0"/>
              <a:t>也跟著下降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978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35ce4bf35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35ce4bf35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對原始</a:t>
            </a:r>
            <a:r>
              <a:rPr lang="en-US" altLang="zh-TW" dirty="0"/>
              <a:t>data</a:t>
            </a:r>
            <a:r>
              <a:rPr lang="zh-TW" altLang="en-US" dirty="0"/>
              <a:t>進行</a:t>
            </a:r>
            <a:r>
              <a:rPr lang="en-US" altLang="zh-TW" dirty="0"/>
              <a:t>SSA</a:t>
            </a:r>
            <a:r>
              <a:rPr lang="zh-TW" altLang="en-US" dirty="0"/>
              <a:t>分解後，只取第一組奇異值</a:t>
            </a:r>
            <a:r>
              <a:rPr lang="en-US" altLang="zh-TW" dirty="0"/>
              <a:t>(</a:t>
            </a:r>
            <a:r>
              <a:rPr lang="zh-TW" altLang="en-US" dirty="0"/>
              <a:t>第一模態</a:t>
            </a:r>
            <a:r>
              <a:rPr lang="en-US" altLang="zh-TW" dirty="0"/>
              <a:t>)</a:t>
            </a:r>
            <a:r>
              <a:rPr lang="zh-TW" altLang="en-US" dirty="0"/>
              <a:t>來重組訊號，然後分別對原始訊號和第一模態訊號進行</a:t>
            </a:r>
            <a:r>
              <a:rPr lang="en-US" altLang="zh-TW" dirty="0"/>
              <a:t>WPT(</a:t>
            </a:r>
            <a:r>
              <a:rPr lang="zh-TW" altLang="en-US" dirty="0"/>
              <a:t>小波包分解</a:t>
            </a:r>
            <a:r>
              <a:rPr lang="en-US" altLang="zh-TW" dirty="0"/>
              <a:t>)</a:t>
            </a:r>
            <a:r>
              <a:rPr lang="zh-TW" altLang="en-US" dirty="0"/>
              <a:t>，並且繪製頻譜圖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35ce4bf3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35ce4bf3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而後經過</a:t>
            </a:r>
            <a:r>
              <a:rPr lang="en-US" altLang="zh-TW" dirty="0"/>
              <a:t>WPT</a:t>
            </a:r>
            <a:r>
              <a:rPr lang="zh-TW" altLang="en-US" dirty="0"/>
              <a:t>求出的總能量分布圖與第一模態的能量分布圖，針對頻率的角度看過去，並將兩張圖放在一起可看出第一模態的貢獻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zh-TW" altLang="en-US" dirty="0"/>
              <a:t>觀察到大約在</a:t>
            </a:r>
            <a:r>
              <a:rPr lang="en-US" altLang="zh-TW" dirty="0"/>
              <a:t>42</a:t>
            </a:r>
            <a:r>
              <a:rPr lang="zh-TW" altLang="en-US" dirty="0"/>
              <a:t>秒左右的時候主頻率改變，結構遭到破壞導致勁度下降，因為</a:t>
            </a:r>
            <a:r>
              <a:rPr lang="en-US" altLang="zh-TW" dirty="0" err="1"/>
              <a:t>ωn</a:t>
            </a:r>
            <a:r>
              <a:rPr lang="en-US" altLang="zh-TW" dirty="0"/>
              <a:t>=√κ/m</a:t>
            </a:r>
            <a:r>
              <a:rPr lang="zh-TW" altLang="en-US" dirty="0"/>
              <a:t>，所以勁度下降後</a:t>
            </a:r>
            <a:r>
              <a:rPr lang="en-US" altLang="zh-TW" dirty="0" err="1"/>
              <a:t>wn</a:t>
            </a:r>
            <a:r>
              <a:rPr lang="zh-TW" altLang="en-US" dirty="0"/>
              <a:t>也跟著下降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36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5ce4bf3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5ce4bf3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觀察到大約在</a:t>
            </a:r>
            <a:r>
              <a:rPr lang="en-US" altLang="zh-TW" dirty="0"/>
              <a:t>42</a:t>
            </a:r>
            <a:r>
              <a:rPr lang="zh-TW" altLang="en-US" dirty="0"/>
              <a:t>秒左右的時候主頻率改變，結構遭到破壞導致勁度下降，因為</a:t>
            </a:r>
            <a:r>
              <a:rPr lang="el-GR" altLang="zh-TW" dirty="0"/>
              <a:t>ω</a:t>
            </a:r>
            <a:r>
              <a:rPr lang="en-US" altLang="zh-TW" dirty="0"/>
              <a:t>n=√</a:t>
            </a:r>
            <a:r>
              <a:rPr lang="el-GR" altLang="zh-TW" dirty="0"/>
              <a:t>κ/</a:t>
            </a:r>
            <a:r>
              <a:rPr lang="en-US" altLang="zh-TW" dirty="0"/>
              <a:t>m</a:t>
            </a:r>
            <a:r>
              <a:rPr lang="zh-TW" altLang="en-US" dirty="0"/>
              <a:t>，所以勁度下降後</a:t>
            </a:r>
            <a:r>
              <a:rPr lang="en-US" altLang="zh-TW" dirty="0" err="1"/>
              <a:t>wn</a:t>
            </a:r>
            <a:r>
              <a:rPr lang="zh-TW" altLang="en-US" dirty="0"/>
              <a:t>也跟著下降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35ce4bf35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35ce4bf35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觀察到大約在</a:t>
            </a:r>
            <a:r>
              <a:rPr lang="en-US" altLang="zh-TW" dirty="0"/>
              <a:t>42</a:t>
            </a:r>
            <a:r>
              <a:rPr lang="zh-TW" altLang="en-US" dirty="0"/>
              <a:t>秒左右的時候主頻率改變，結構遭到破壞導致勁度下降，因為</a:t>
            </a:r>
            <a:r>
              <a:rPr lang="en-US" altLang="zh-TW" dirty="0" err="1"/>
              <a:t>ωn</a:t>
            </a:r>
            <a:r>
              <a:rPr lang="en-US" altLang="zh-TW" dirty="0"/>
              <a:t>=√κ/m</a:t>
            </a:r>
            <a:r>
              <a:rPr lang="zh-TW" altLang="en-US" dirty="0"/>
              <a:t>，所以勁度下降後</a:t>
            </a:r>
            <a:r>
              <a:rPr lang="en-US" altLang="zh-TW" dirty="0" err="1"/>
              <a:t>wn</a:t>
            </a:r>
            <a:r>
              <a:rPr lang="zh-TW" altLang="en-US" dirty="0"/>
              <a:t>也跟著下降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5ce4bf35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5ce4bf35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利用</a:t>
            </a:r>
            <a:r>
              <a:rPr lang="en-US" altLang="zh-TW" dirty="0"/>
              <a:t>ARX</a:t>
            </a:r>
            <a:r>
              <a:rPr lang="zh-TW" altLang="en-US" dirty="0"/>
              <a:t>模型分別對</a:t>
            </a:r>
            <a:r>
              <a:rPr lang="en-US" altLang="zh-TW" dirty="0"/>
              <a:t>0~42</a:t>
            </a:r>
            <a:r>
              <a:rPr lang="zh-TW" altLang="en-US" dirty="0"/>
              <a:t>秒</a:t>
            </a:r>
            <a:r>
              <a:rPr lang="en-US" altLang="zh-TW" dirty="0"/>
              <a:t>(</a:t>
            </a:r>
            <a:r>
              <a:rPr lang="zh-TW" altLang="en-US" dirty="0"/>
              <a:t>破壞前</a:t>
            </a:r>
            <a:r>
              <a:rPr lang="en-US" altLang="zh-TW" dirty="0"/>
              <a:t>)</a:t>
            </a:r>
            <a:r>
              <a:rPr lang="zh-TW" altLang="en-US" dirty="0"/>
              <a:t>和</a:t>
            </a:r>
            <a:r>
              <a:rPr lang="en-US" altLang="zh-TW" dirty="0"/>
              <a:t>0~102</a:t>
            </a:r>
            <a:r>
              <a:rPr lang="zh-TW" altLang="en-US" dirty="0"/>
              <a:t>秒</a:t>
            </a:r>
            <a:r>
              <a:rPr lang="en-US" altLang="zh-TW" dirty="0"/>
              <a:t>(</a:t>
            </a:r>
            <a:r>
              <a:rPr lang="zh-TW" altLang="en-US" dirty="0"/>
              <a:t>破壞後</a:t>
            </a:r>
            <a:r>
              <a:rPr lang="en-US" altLang="zh-TW" dirty="0"/>
              <a:t>)</a:t>
            </a:r>
            <a:r>
              <a:rPr lang="zh-TW" altLang="en-US" dirty="0"/>
              <a:t>求出頻率響應函數，其中前三個波峰值所對應的頻率就是第一模態到第三模態的主頻率，可以觀察到在結構破壞後導致勁度</a:t>
            </a:r>
            <a:r>
              <a:rPr lang="en-US" altLang="zh-TW" dirty="0"/>
              <a:t>K</a:t>
            </a:r>
            <a:r>
              <a:rPr lang="zh-TW" altLang="en-US" dirty="0"/>
              <a:t>下降，第一模態到第三模態的頻率很明顯的下降了，而阻尼比 </a:t>
            </a:r>
            <a:r>
              <a:rPr lang="en-US" altLang="zh-TW" dirty="0"/>
              <a:t>zeta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c/2</a:t>
            </a:r>
            <a:r>
              <a:rPr lang="zh-TW" altLang="en-US" dirty="0"/>
              <a:t>*</a:t>
            </a:r>
            <a:r>
              <a:rPr lang="en-US" altLang="zh-TW" dirty="0"/>
              <a:t>m*</a:t>
            </a:r>
            <a:r>
              <a:rPr lang="en-US" altLang="zh-TW" dirty="0" err="1"/>
              <a:t>wn</a:t>
            </a:r>
            <a:r>
              <a:rPr lang="zh-TW" altLang="en-US" dirty="0"/>
              <a:t>，所以模態頻率下降後導致阻尼比增大，此處</a:t>
            </a:r>
            <a:r>
              <a:rPr lang="en-US" altLang="zh-TW" dirty="0"/>
              <a:t>ARX</a:t>
            </a:r>
            <a:r>
              <a:rPr lang="zh-TW" altLang="en-US" dirty="0"/>
              <a:t>模型選用的</a:t>
            </a:r>
            <a:r>
              <a:rPr lang="en-US" altLang="zh-TW" dirty="0"/>
              <a:t>mode</a:t>
            </a:r>
            <a:r>
              <a:rPr lang="zh-TW" altLang="en-US" dirty="0"/>
              <a:t> </a:t>
            </a:r>
            <a:r>
              <a:rPr lang="en-US" altLang="zh-TW" dirty="0"/>
              <a:t>order</a:t>
            </a:r>
            <a:r>
              <a:rPr lang="zh-TW" altLang="en-US" dirty="0"/>
              <a:t>皆為</a:t>
            </a:r>
            <a:r>
              <a:rPr lang="en-US" altLang="zh-TW" dirty="0"/>
              <a:t>50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35ce4bf3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35ce4bf3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利用</a:t>
            </a:r>
            <a:r>
              <a:rPr lang="en-US" altLang="zh-TW" dirty="0"/>
              <a:t>ARX</a:t>
            </a:r>
            <a:r>
              <a:rPr lang="zh-TW" altLang="en-US" dirty="0"/>
              <a:t>模型分別對</a:t>
            </a:r>
            <a:r>
              <a:rPr lang="en-US" altLang="zh-TW" dirty="0"/>
              <a:t>0~42</a:t>
            </a:r>
            <a:r>
              <a:rPr lang="zh-TW" altLang="en-US" dirty="0"/>
              <a:t>秒</a:t>
            </a:r>
            <a:r>
              <a:rPr lang="en-US" altLang="zh-TW" dirty="0"/>
              <a:t>(</a:t>
            </a:r>
            <a:r>
              <a:rPr lang="zh-TW" altLang="en-US" dirty="0"/>
              <a:t>破壞前</a:t>
            </a:r>
            <a:r>
              <a:rPr lang="en-US" altLang="zh-TW" dirty="0"/>
              <a:t>)</a:t>
            </a:r>
            <a:r>
              <a:rPr lang="zh-TW" altLang="en-US" dirty="0"/>
              <a:t>和</a:t>
            </a:r>
            <a:r>
              <a:rPr lang="en-US" altLang="zh-TW" dirty="0"/>
              <a:t>0~102</a:t>
            </a:r>
            <a:r>
              <a:rPr lang="zh-TW" altLang="en-US" dirty="0"/>
              <a:t>秒</a:t>
            </a:r>
            <a:r>
              <a:rPr lang="en-US" altLang="zh-TW" dirty="0"/>
              <a:t>(</a:t>
            </a:r>
            <a:r>
              <a:rPr lang="zh-TW" altLang="en-US" dirty="0"/>
              <a:t>破壞後</a:t>
            </a:r>
            <a:r>
              <a:rPr lang="en-US" altLang="zh-TW" dirty="0"/>
              <a:t>)</a:t>
            </a:r>
            <a:r>
              <a:rPr lang="zh-TW" altLang="en-US" dirty="0"/>
              <a:t>求出頻率響應函數，其中前三個波峰值所對應的頻率就是第一模態到第三模態的主頻率，可以觀察到在結構破壞後導致勁度</a:t>
            </a:r>
            <a:r>
              <a:rPr lang="en-US" altLang="zh-TW" dirty="0"/>
              <a:t>K</a:t>
            </a:r>
            <a:r>
              <a:rPr lang="zh-TW" altLang="en-US" dirty="0"/>
              <a:t>下降，第一模態到第三模態的頻率很明顯的下降了，而阻尼比 </a:t>
            </a:r>
            <a:r>
              <a:rPr lang="en-US" altLang="zh-TW" dirty="0"/>
              <a:t>zeta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c/2</a:t>
            </a:r>
            <a:r>
              <a:rPr lang="zh-TW" altLang="en-US" dirty="0"/>
              <a:t>*</a:t>
            </a:r>
            <a:r>
              <a:rPr lang="en-US" altLang="zh-TW" dirty="0"/>
              <a:t>m*</a:t>
            </a:r>
            <a:r>
              <a:rPr lang="en-US" altLang="zh-TW" dirty="0" err="1"/>
              <a:t>wn</a:t>
            </a:r>
            <a:r>
              <a:rPr lang="zh-TW" altLang="en-US" dirty="0"/>
              <a:t>，所以模態頻率下降後導致阻尼比增大，此處</a:t>
            </a:r>
            <a:r>
              <a:rPr lang="en-US" altLang="zh-TW" dirty="0"/>
              <a:t>ARX</a:t>
            </a:r>
            <a:r>
              <a:rPr lang="zh-TW" altLang="en-US" dirty="0"/>
              <a:t>模型選用的</a:t>
            </a:r>
            <a:r>
              <a:rPr lang="en-US" altLang="zh-TW" dirty="0"/>
              <a:t>mode</a:t>
            </a:r>
            <a:r>
              <a:rPr lang="zh-TW" altLang="en-US" dirty="0"/>
              <a:t> </a:t>
            </a:r>
            <a:r>
              <a:rPr lang="en-US" altLang="zh-TW" dirty="0"/>
              <a:t>order</a:t>
            </a:r>
            <a:r>
              <a:rPr lang="zh-TW" altLang="en-US" dirty="0"/>
              <a:t>皆為</a:t>
            </a:r>
            <a:r>
              <a:rPr lang="en-US" altLang="zh-TW" dirty="0"/>
              <a:t>50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35ce4bf3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35ce4bf3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利用</a:t>
            </a:r>
            <a:r>
              <a:rPr lang="en-US" altLang="zh-TW" dirty="0"/>
              <a:t>ARX</a:t>
            </a:r>
            <a:r>
              <a:rPr lang="zh-TW" altLang="en-US" dirty="0"/>
              <a:t>模型分別對</a:t>
            </a:r>
            <a:r>
              <a:rPr lang="en-US" altLang="zh-TW" dirty="0"/>
              <a:t>0~42</a:t>
            </a:r>
            <a:r>
              <a:rPr lang="zh-TW" altLang="en-US" dirty="0"/>
              <a:t>秒</a:t>
            </a:r>
            <a:r>
              <a:rPr lang="en-US" altLang="zh-TW" dirty="0"/>
              <a:t>(</a:t>
            </a:r>
            <a:r>
              <a:rPr lang="zh-TW" altLang="en-US" dirty="0"/>
              <a:t>破壞前</a:t>
            </a:r>
            <a:r>
              <a:rPr lang="en-US" altLang="zh-TW" dirty="0"/>
              <a:t>)</a:t>
            </a:r>
            <a:r>
              <a:rPr lang="zh-TW" altLang="en-US" dirty="0"/>
              <a:t>和</a:t>
            </a:r>
            <a:r>
              <a:rPr lang="en-US" altLang="zh-TW" dirty="0"/>
              <a:t>0~102</a:t>
            </a:r>
            <a:r>
              <a:rPr lang="zh-TW" altLang="en-US" dirty="0"/>
              <a:t>秒</a:t>
            </a:r>
            <a:r>
              <a:rPr lang="en-US" altLang="zh-TW" dirty="0"/>
              <a:t>(</a:t>
            </a:r>
            <a:r>
              <a:rPr lang="zh-TW" altLang="en-US" dirty="0"/>
              <a:t>破壞後</a:t>
            </a:r>
            <a:r>
              <a:rPr lang="en-US" altLang="zh-TW" dirty="0"/>
              <a:t>)</a:t>
            </a:r>
            <a:r>
              <a:rPr lang="zh-TW" altLang="en-US" dirty="0"/>
              <a:t>求出頻率響應函數，其中前三個波峰值所對應的頻率就是第一模態到第三模態的主頻率，可以觀察到在結構破壞後導致勁度</a:t>
            </a:r>
            <a:r>
              <a:rPr lang="en-US" altLang="zh-TW" dirty="0"/>
              <a:t>K</a:t>
            </a:r>
            <a:r>
              <a:rPr lang="zh-TW" altLang="en-US" dirty="0"/>
              <a:t>下降，第一模態到第三模態的頻率很明顯的下降了，而阻尼比 </a:t>
            </a:r>
            <a:r>
              <a:rPr lang="en-US" altLang="zh-TW" dirty="0"/>
              <a:t>zeta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c/2</a:t>
            </a:r>
            <a:r>
              <a:rPr lang="zh-TW" altLang="en-US" dirty="0"/>
              <a:t>*</a:t>
            </a:r>
            <a:r>
              <a:rPr lang="en-US" altLang="zh-TW" dirty="0"/>
              <a:t>m*</a:t>
            </a:r>
            <a:r>
              <a:rPr lang="en-US" altLang="zh-TW" dirty="0" err="1"/>
              <a:t>wn</a:t>
            </a:r>
            <a:r>
              <a:rPr lang="zh-TW" altLang="en-US" dirty="0"/>
              <a:t>，所以模態頻率下降後導致阻尼比增大，此處</a:t>
            </a:r>
            <a:r>
              <a:rPr lang="en-US" altLang="zh-TW" dirty="0"/>
              <a:t>ARX</a:t>
            </a:r>
            <a:r>
              <a:rPr lang="zh-TW" altLang="en-US" dirty="0"/>
              <a:t>模型選用的</a:t>
            </a:r>
            <a:r>
              <a:rPr lang="en-US" altLang="zh-TW" dirty="0"/>
              <a:t>mode</a:t>
            </a:r>
            <a:r>
              <a:rPr lang="zh-TW" altLang="en-US" dirty="0"/>
              <a:t> </a:t>
            </a:r>
            <a:r>
              <a:rPr lang="en-US" altLang="zh-TW" dirty="0"/>
              <a:t>order</a:t>
            </a:r>
            <a:r>
              <a:rPr lang="zh-TW" altLang="en-US" dirty="0"/>
              <a:t>皆為</a:t>
            </a:r>
            <a:r>
              <a:rPr lang="en-US" altLang="zh-TW" dirty="0"/>
              <a:t>50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35ce4bf35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35ce4bf35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將三個樓層的</a:t>
            </a:r>
            <a:r>
              <a:rPr lang="en-US" altLang="zh-TW" dirty="0"/>
              <a:t>Frequency  Response Function</a:t>
            </a:r>
            <a:r>
              <a:rPr lang="zh-TW" altLang="en-US" dirty="0"/>
              <a:t>疊在一起，並且在前三個波峰值處切一刀，得出在每一模態下各樓層的最大振福，三個波峰振幅即為該模態的</a:t>
            </a:r>
            <a:r>
              <a:rPr lang="en-US" altLang="zh-TW" dirty="0"/>
              <a:t>mode shape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第一模態幾乎沒有</a:t>
            </a:r>
            <a:r>
              <a:rPr lang="en-US" altLang="zh-TW" dirty="0"/>
              <a:t>phase delay</a:t>
            </a:r>
            <a:r>
              <a:rPr lang="zh-TW" altLang="en-US" dirty="0"/>
              <a:t>所以可能適用上面的方法，但是第二模態和第三模態有</a:t>
            </a:r>
            <a:r>
              <a:rPr lang="en-US" altLang="zh-TW" dirty="0"/>
              <a:t>phase delay</a:t>
            </a:r>
            <a:r>
              <a:rPr lang="zh-TW" altLang="en-US" dirty="0"/>
              <a:t>，所以第二模態和第三模態</a:t>
            </a:r>
            <a:r>
              <a:rPr lang="en-US" altLang="zh-TW" dirty="0"/>
              <a:t>mode shape</a:t>
            </a:r>
            <a:r>
              <a:rPr lang="zh-TW" altLang="en-US" dirty="0"/>
              <a:t>的算法是</a:t>
            </a:r>
            <a:r>
              <a:rPr lang="el-GR" altLang="zh-TW" b="0" i="1" dirty="0">
                <a:solidFill>
                  <a:srgbClr val="D1D5DB"/>
                </a:solidFill>
                <a:effectLst/>
                <a:latin typeface="KaTeX_Math"/>
              </a:rPr>
              <a:t>ϕ</a:t>
            </a:r>
            <a:r>
              <a:rPr lang="el-GR" altLang="zh-TW" b="0" i="0" dirty="0">
                <a:solidFill>
                  <a:srgbClr val="D1D5DB"/>
                </a:solidFill>
                <a:effectLst/>
                <a:latin typeface="KaTeX_Main"/>
              </a:rPr>
              <a:t>(</a:t>
            </a:r>
            <a:r>
              <a:rPr lang="en-US" altLang="zh-TW" b="0" i="1" dirty="0">
                <a:solidFill>
                  <a:srgbClr val="D1D5DB"/>
                </a:solidFill>
                <a:effectLst/>
                <a:latin typeface="KaTeX_Math"/>
              </a:rPr>
              <a:t>x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)=</a:t>
            </a:r>
            <a:r>
              <a:rPr lang="en-US" altLang="zh-TW" b="0" i="1" dirty="0" err="1">
                <a:solidFill>
                  <a:srgbClr val="D1D5DB"/>
                </a:solidFill>
                <a:effectLst/>
                <a:latin typeface="KaTeX_Math"/>
              </a:rPr>
              <a:t>A</a:t>
            </a:r>
            <a:r>
              <a:rPr lang="en-US" altLang="zh-TW" b="0" i="0" dirty="0" err="1">
                <a:solidFill>
                  <a:srgbClr val="D1D5DB"/>
                </a:solidFill>
                <a:effectLst/>
                <a:latin typeface="KaTeX_Main"/>
              </a:rPr>
              <a:t>⋅exp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(</a:t>
            </a:r>
            <a:r>
              <a:rPr lang="en-US" altLang="zh-TW" b="0" i="1" dirty="0">
                <a:solidFill>
                  <a:srgbClr val="D1D5DB"/>
                </a:solidFill>
                <a:effectLst/>
                <a:latin typeface="KaTeX_Math"/>
              </a:rPr>
              <a:t>j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⋅</a:t>
            </a:r>
            <a:r>
              <a:rPr lang="el-GR" altLang="zh-TW" b="0" i="1" dirty="0">
                <a:solidFill>
                  <a:srgbClr val="D1D5DB"/>
                </a:solidFill>
                <a:effectLst/>
                <a:latin typeface="KaTeX_Math"/>
              </a:rPr>
              <a:t>θ</a:t>
            </a:r>
            <a:r>
              <a:rPr lang="el-GR" altLang="zh-TW" b="0" i="0" dirty="0">
                <a:solidFill>
                  <a:srgbClr val="D1D5DB"/>
                </a:solidFill>
                <a:effectLst/>
                <a:latin typeface="KaTeX_Main"/>
              </a:rPr>
              <a:t>)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KaTeX_Main"/>
              </a:rPr>
              <a:t>利用頻率響應函數波峰值的振幅乘上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exp(j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KaTeX_Main"/>
              </a:rPr>
              <a:t>乘以相位差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KaTeX_Main"/>
              </a:rPr>
              <a:t>)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KaTeX_Main"/>
              </a:rPr>
              <a:t>得出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793480" y="5652656"/>
            <a:ext cx="3185160" cy="96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44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6529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/>
              <a:t>訊號處理與頻譜分析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/>
              <a:t>期末報告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4800"/>
              <a:t>Group 1</a:t>
            </a:r>
            <a:endParaRPr sz="48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48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4800"/>
          </a:p>
        </p:txBody>
      </p:sp>
      <p:sp>
        <p:nvSpPr>
          <p:cNvPr id="86" name="Google Shape;86;p1"/>
          <p:cNvSpPr txBox="1"/>
          <p:nvPr/>
        </p:nvSpPr>
        <p:spPr>
          <a:xfrm>
            <a:off x="4547250" y="4609450"/>
            <a:ext cx="8647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M11205314 張原嘉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M11205335 鍾國佑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M11205310 劉映彤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35ce4bf35_3_4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0103005" cy="83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 dirty="0"/>
              <a:t>Part 2 </a:t>
            </a:r>
            <a:r>
              <a:rPr lang="zh-TW" altLang="en-US" sz="3600" dirty="0"/>
              <a:t>第一模態</a:t>
            </a:r>
            <a:r>
              <a:rPr lang="zh-TW" sz="3600" dirty="0"/>
              <a:t> </a:t>
            </a:r>
            <a:r>
              <a:rPr lang="en-US" altLang="zh-TW" sz="3600" dirty="0"/>
              <a:t>M</a:t>
            </a:r>
            <a:r>
              <a:rPr lang="zh-TW" sz="3600" dirty="0"/>
              <a:t>ode </a:t>
            </a:r>
            <a:r>
              <a:rPr lang="en-US" altLang="zh-TW" sz="3600" dirty="0"/>
              <a:t>S</a:t>
            </a:r>
            <a:r>
              <a:rPr lang="zh-TW" sz="3600" dirty="0"/>
              <a:t>hape</a:t>
            </a:r>
            <a:r>
              <a:rPr lang="en-US" altLang="zh-TW" sz="3600" dirty="0"/>
              <a:t> 1</a:t>
            </a:r>
            <a:r>
              <a:rPr lang="zh-TW" sz="3600" dirty="0"/>
              <a:t> (Use ARX</a:t>
            </a:r>
            <a:r>
              <a:rPr lang="en-US" altLang="zh-TW" sz="3600" dirty="0"/>
              <a:t> Mode Order=50</a:t>
            </a:r>
            <a:r>
              <a:rPr lang="zh-TW" sz="3600" dirty="0"/>
              <a:t>)</a:t>
            </a:r>
            <a:endParaRPr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E39094-A6A9-5787-1DF4-B2044026670F}"/>
              </a:ext>
            </a:extLst>
          </p:cNvPr>
          <p:cNvSpPr txBox="1"/>
          <p:nvPr/>
        </p:nvSpPr>
        <p:spPr>
          <a:xfrm>
            <a:off x="4812275" y="5677678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800" i="1" dirty="0">
                <a:solidFill>
                  <a:schemeClr val="tx1"/>
                </a:solidFill>
                <a:latin typeface="KaTeX_Math"/>
              </a:rPr>
              <a:t>ϕ</a:t>
            </a:r>
            <a:r>
              <a:rPr lang="el-GR" altLang="zh-TW" sz="2800" dirty="0">
                <a:solidFill>
                  <a:schemeClr val="tx1"/>
                </a:solidFill>
                <a:latin typeface="KaTeX_Main"/>
              </a:rPr>
              <a:t>(</a:t>
            </a:r>
            <a:r>
              <a:rPr lang="en-US" altLang="zh-TW" sz="2800" i="1" dirty="0">
                <a:solidFill>
                  <a:schemeClr val="tx1"/>
                </a:solidFill>
                <a:latin typeface="KaTeX_Math"/>
              </a:rPr>
              <a:t>x</a:t>
            </a:r>
            <a:r>
              <a:rPr lang="en-US" altLang="zh-TW" sz="2800" dirty="0">
                <a:solidFill>
                  <a:schemeClr val="tx1"/>
                </a:solidFill>
                <a:latin typeface="KaTeX_Main"/>
              </a:rPr>
              <a:t>)=</a:t>
            </a:r>
            <a:r>
              <a:rPr lang="en-US" altLang="zh-TW" sz="2800" i="1" dirty="0" err="1">
                <a:solidFill>
                  <a:schemeClr val="tx1"/>
                </a:solidFill>
                <a:latin typeface="KaTeX_Math"/>
              </a:rPr>
              <a:t>A</a:t>
            </a:r>
            <a:r>
              <a:rPr lang="en-US" altLang="zh-TW" sz="2800" dirty="0" err="1">
                <a:solidFill>
                  <a:schemeClr val="tx1"/>
                </a:solidFill>
                <a:latin typeface="KaTeX_Main"/>
              </a:rPr>
              <a:t>⋅exp</a:t>
            </a:r>
            <a:r>
              <a:rPr lang="en-US" altLang="zh-TW" sz="2800" dirty="0">
                <a:solidFill>
                  <a:schemeClr val="tx1"/>
                </a:solidFill>
                <a:latin typeface="KaTeX_Main"/>
              </a:rPr>
              <a:t>(</a:t>
            </a:r>
            <a:r>
              <a:rPr lang="en-US" altLang="zh-TW" sz="2800" i="1" dirty="0">
                <a:solidFill>
                  <a:schemeClr val="tx1"/>
                </a:solidFill>
                <a:latin typeface="KaTeX_Math"/>
              </a:rPr>
              <a:t>j</a:t>
            </a:r>
            <a:r>
              <a:rPr lang="en-US" altLang="zh-TW" sz="2800" dirty="0">
                <a:solidFill>
                  <a:schemeClr val="tx1"/>
                </a:solidFill>
                <a:latin typeface="KaTeX_Main"/>
              </a:rPr>
              <a:t>⋅</a:t>
            </a:r>
            <a:r>
              <a:rPr lang="el-GR" altLang="zh-TW" sz="2800" i="1" dirty="0">
                <a:solidFill>
                  <a:schemeClr val="tx1"/>
                </a:solidFill>
                <a:latin typeface="KaTeX_Math"/>
              </a:rPr>
              <a:t>θ</a:t>
            </a:r>
            <a:r>
              <a:rPr lang="en-US" altLang="zh-TW" sz="2800" i="1" dirty="0">
                <a:solidFill>
                  <a:schemeClr val="tx1"/>
                </a:solidFill>
                <a:latin typeface="KaTeX_Math"/>
              </a:rPr>
              <a:t>)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07FF82-B9DF-A3F0-9484-5152DA901338}"/>
              </a:ext>
            </a:extLst>
          </p:cNvPr>
          <p:cNvSpPr txBox="1"/>
          <p:nvPr/>
        </p:nvSpPr>
        <p:spPr>
          <a:xfrm>
            <a:off x="4021553" y="5092903"/>
            <a:ext cx="4148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Mode Shape</a:t>
            </a:r>
            <a:r>
              <a:rPr lang="zh-TW" altLang="en-US" sz="3200" dirty="0"/>
              <a:t>計算方法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6D6F4E-F6C7-2DFB-5035-B8C90A57A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32070"/>
            <a:ext cx="8138847" cy="391258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5095470-FC46-295D-9F85-8DA6F9A5C583}"/>
              </a:ext>
            </a:extLst>
          </p:cNvPr>
          <p:cNvSpPr txBox="1"/>
          <p:nvPr/>
        </p:nvSpPr>
        <p:spPr>
          <a:xfrm>
            <a:off x="446049" y="9983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第一模態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4BA75D-D358-46F6-FF23-61D68F1B1C10}"/>
              </a:ext>
            </a:extLst>
          </p:cNvPr>
          <p:cNvSpPr txBox="1"/>
          <p:nvPr/>
        </p:nvSpPr>
        <p:spPr>
          <a:xfrm>
            <a:off x="1204331" y="9983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第二模態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91D3A4D-D804-8F2A-B8DD-8E2C82D19AE2}"/>
              </a:ext>
            </a:extLst>
          </p:cNvPr>
          <p:cNvSpPr txBox="1"/>
          <p:nvPr/>
        </p:nvSpPr>
        <p:spPr>
          <a:xfrm>
            <a:off x="1962613" y="10116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第三模態</a:t>
            </a:r>
          </a:p>
        </p:txBody>
      </p: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92D2F7D7-628A-43D7-9CCA-31EBFD726EDF}"/>
              </a:ext>
            </a:extLst>
          </p:cNvPr>
          <p:cNvSpPr txBox="1">
            <a:spLocks/>
          </p:cNvSpPr>
          <p:nvPr/>
        </p:nvSpPr>
        <p:spPr>
          <a:xfrm>
            <a:off x="8793480" y="5652656"/>
            <a:ext cx="3185160" cy="96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sz="4400" dirty="0"/>
              <a:t>9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702CA0-CF20-49CA-90DE-5E1F67157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40" y="1493108"/>
            <a:ext cx="410210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35ce4bf35_3_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853200" cy="105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 dirty="0"/>
              <a:t>Part 2 </a:t>
            </a:r>
            <a:r>
              <a:rPr lang="zh-TW" altLang="en-US" sz="3600" dirty="0"/>
              <a:t>第二模態</a:t>
            </a:r>
            <a:r>
              <a:rPr lang="zh-TW" sz="3600" dirty="0"/>
              <a:t> </a:t>
            </a:r>
            <a:r>
              <a:rPr lang="en-US" altLang="zh-TW" sz="3600" dirty="0"/>
              <a:t>M</a:t>
            </a:r>
            <a:r>
              <a:rPr lang="zh-TW" sz="3600" dirty="0"/>
              <a:t>ode </a:t>
            </a:r>
            <a:r>
              <a:rPr lang="en-US" altLang="zh-TW" sz="3600" dirty="0"/>
              <a:t>S</a:t>
            </a:r>
            <a:r>
              <a:rPr lang="zh-TW" sz="3600" dirty="0"/>
              <a:t>hape</a:t>
            </a:r>
            <a:r>
              <a:rPr lang="en-US" altLang="zh-TW" sz="3600" dirty="0"/>
              <a:t> 2</a:t>
            </a:r>
            <a:r>
              <a:rPr lang="zh-TW" sz="3600" dirty="0"/>
              <a:t> (Use ARX</a:t>
            </a:r>
            <a:r>
              <a:rPr lang="en-US" altLang="zh-TW" sz="3600" dirty="0"/>
              <a:t> Mode Order=50</a:t>
            </a:r>
            <a:r>
              <a:rPr lang="zh-TW" sz="3600" dirty="0"/>
              <a:t>)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21D7AF-692B-A2DC-F8C7-9C1EC19C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43" y="1605776"/>
            <a:ext cx="4193295" cy="314497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DAAF14-A845-789F-1E86-59313D45BAA1}"/>
              </a:ext>
            </a:extLst>
          </p:cNvPr>
          <p:cNvSpPr txBox="1"/>
          <p:nvPr/>
        </p:nvSpPr>
        <p:spPr>
          <a:xfrm>
            <a:off x="4021553" y="5092903"/>
            <a:ext cx="4148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Mode Shape</a:t>
            </a:r>
            <a:r>
              <a:rPr lang="zh-TW" altLang="en-US" sz="3200" dirty="0"/>
              <a:t>計算方法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330840-482C-19E8-8D62-05EB0342626A}"/>
              </a:ext>
            </a:extLst>
          </p:cNvPr>
          <p:cNvSpPr txBox="1"/>
          <p:nvPr/>
        </p:nvSpPr>
        <p:spPr>
          <a:xfrm>
            <a:off x="4812275" y="5677678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800" i="1" dirty="0">
                <a:solidFill>
                  <a:schemeClr val="tx1"/>
                </a:solidFill>
                <a:latin typeface="KaTeX_Math"/>
              </a:rPr>
              <a:t>ϕ</a:t>
            </a:r>
            <a:r>
              <a:rPr lang="el-GR" altLang="zh-TW" sz="2800" dirty="0">
                <a:solidFill>
                  <a:schemeClr val="tx1"/>
                </a:solidFill>
                <a:latin typeface="KaTeX_Main"/>
              </a:rPr>
              <a:t>(</a:t>
            </a:r>
            <a:r>
              <a:rPr lang="en-US" altLang="zh-TW" sz="2800" i="1" dirty="0">
                <a:solidFill>
                  <a:schemeClr val="tx1"/>
                </a:solidFill>
                <a:latin typeface="KaTeX_Math"/>
              </a:rPr>
              <a:t>x</a:t>
            </a:r>
            <a:r>
              <a:rPr lang="en-US" altLang="zh-TW" sz="2800" dirty="0">
                <a:solidFill>
                  <a:schemeClr val="tx1"/>
                </a:solidFill>
                <a:latin typeface="KaTeX_Main"/>
              </a:rPr>
              <a:t>)=</a:t>
            </a:r>
            <a:r>
              <a:rPr lang="en-US" altLang="zh-TW" sz="2800" i="1" dirty="0" err="1">
                <a:solidFill>
                  <a:schemeClr val="tx1"/>
                </a:solidFill>
                <a:latin typeface="KaTeX_Math"/>
              </a:rPr>
              <a:t>A</a:t>
            </a:r>
            <a:r>
              <a:rPr lang="en-US" altLang="zh-TW" sz="2800" dirty="0" err="1">
                <a:solidFill>
                  <a:schemeClr val="tx1"/>
                </a:solidFill>
                <a:latin typeface="KaTeX_Main"/>
              </a:rPr>
              <a:t>⋅exp</a:t>
            </a:r>
            <a:r>
              <a:rPr lang="en-US" altLang="zh-TW" sz="2800" dirty="0">
                <a:solidFill>
                  <a:schemeClr val="tx1"/>
                </a:solidFill>
                <a:latin typeface="KaTeX_Main"/>
              </a:rPr>
              <a:t>(</a:t>
            </a:r>
            <a:r>
              <a:rPr lang="en-US" altLang="zh-TW" sz="2800" i="1" dirty="0">
                <a:solidFill>
                  <a:schemeClr val="tx1"/>
                </a:solidFill>
                <a:latin typeface="KaTeX_Math"/>
              </a:rPr>
              <a:t>j</a:t>
            </a:r>
            <a:r>
              <a:rPr lang="en-US" altLang="zh-TW" sz="2800" dirty="0">
                <a:solidFill>
                  <a:schemeClr val="tx1"/>
                </a:solidFill>
                <a:latin typeface="KaTeX_Main"/>
              </a:rPr>
              <a:t>⋅</a:t>
            </a:r>
            <a:r>
              <a:rPr lang="el-GR" altLang="zh-TW" sz="2800" i="1" dirty="0">
                <a:solidFill>
                  <a:schemeClr val="tx1"/>
                </a:solidFill>
                <a:latin typeface="KaTeX_Math"/>
              </a:rPr>
              <a:t>θ</a:t>
            </a:r>
            <a:r>
              <a:rPr lang="en-US" altLang="zh-TW" sz="2800" i="1" dirty="0">
                <a:solidFill>
                  <a:schemeClr val="tx1"/>
                </a:solidFill>
                <a:latin typeface="KaTeX_Math"/>
              </a:rPr>
              <a:t>)</a:t>
            </a:r>
            <a:endParaRPr lang="zh-TW" altLang="en-US" sz="28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277E294-7439-E28A-F858-B8D82549E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32070"/>
            <a:ext cx="8138847" cy="391258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F7B1B2-21A6-DBF3-BD74-48D7D344B26A}"/>
              </a:ext>
            </a:extLst>
          </p:cNvPr>
          <p:cNvSpPr txBox="1"/>
          <p:nvPr/>
        </p:nvSpPr>
        <p:spPr>
          <a:xfrm>
            <a:off x="446049" y="9983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第一模態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8996DA-6D96-9D52-A6FE-E7E0D85B04A1}"/>
              </a:ext>
            </a:extLst>
          </p:cNvPr>
          <p:cNvSpPr txBox="1"/>
          <p:nvPr/>
        </p:nvSpPr>
        <p:spPr>
          <a:xfrm>
            <a:off x="1204331" y="9983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第二模態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D984B8-8A8D-86F8-D1EB-DECA3D664AE9}"/>
              </a:ext>
            </a:extLst>
          </p:cNvPr>
          <p:cNvSpPr txBox="1"/>
          <p:nvPr/>
        </p:nvSpPr>
        <p:spPr>
          <a:xfrm>
            <a:off x="1962613" y="10116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第三模態</a:t>
            </a:r>
          </a:p>
        </p:txBody>
      </p: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73311A6D-9772-4CE5-BDA7-2E917937BA89}"/>
              </a:ext>
            </a:extLst>
          </p:cNvPr>
          <p:cNvSpPr txBox="1">
            <a:spLocks/>
          </p:cNvSpPr>
          <p:nvPr/>
        </p:nvSpPr>
        <p:spPr>
          <a:xfrm>
            <a:off x="8793480" y="5652656"/>
            <a:ext cx="3185160" cy="96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sz="4400" dirty="0"/>
              <a:t>10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35ce4bf35_3_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808800" cy="103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 dirty="0"/>
              <a:t>Part 2 </a:t>
            </a:r>
            <a:r>
              <a:rPr lang="zh-TW" altLang="en-US" sz="3600" dirty="0"/>
              <a:t>第三模態</a:t>
            </a:r>
            <a:r>
              <a:rPr lang="zh-TW" sz="3600" dirty="0"/>
              <a:t> </a:t>
            </a:r>
            <a:r>
              <a:rPr lang="en-US" altLang="zh-TW" sz="3600" dirty="0"/>
              <a:t>M</a:t>
            </a:r>
            <a:r>
              <a:rPr lang="zh-TW" sz="3600" dirty="0"/>
              <a:t>ode </a:t>
            </a:r>
            <a:r>
              <a:rPr lang="en-US" altLang="zh-TW" sz="3600" dirty="0"/>
              <a:t>S</a:t>
            </a:r>
            <a:r>
              <a:rPr lang="zh-TW" sz="3600" dirty="0"/>
              <a:t>hape</a:t>
            </a:r>
            <a:r>
              <a:rPr lang="en-US" altLang="zh-TW" sz="3600" dirty="0"/>
              <a:t> 3</a:t>
            </a:r>
            <a:r>
              <a:rPr lang="zh-TW" sz="3600" dirty="0"/>
              <a:t> (Use ARX</a:t>
            </a:r>
            <a:r>
              <a:rPr lang="en-US" altLang="zh-TW" sz="3600" dirty="0"/>
              <a:t> Mode Order=50</a:t>
            </a:r>
            <a:r>
              <a:rPr lang="zh-TW" sz="3600" dirty="0"/>
              <a:t>)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36899F-8B3B-D878-CD23-0AE7FA2F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644" y="1661531"/>
            <a:ext cx="4018287" cy="301371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9EB36DE-5DC2-2B2F-D0CA-27FD87FF70BA}"/>
              </a:ext>
            </a:extLst>
          </p:cNvPr>
          <p:cNvSpPr txBox="1"/>
          <p:nvPr/>
        </p:nvSpPr>
        <p:spPr>
          <a:xfrm>
            <a:off x="4021553" y="5092903"/>
            <a:ext cx="4148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Mode Shape</a:t>
            </a:r>
            <a:r>
              <a:rPr lang="zh-TW" altLang="en-US" sz="3200" dirty="0"/>
              <a:t>計算方法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D2235BA-2E6E-8069-7365-8E96581B0DEF}"/>
              </a:ext>
            </a:extLst>
          </p:cNvPr>
          <p:cNvSpPr txBox="1"/>
          <p:nvPr/>
        </p:nvSpPr>
        <p:spPr>
          <a:xfrm>
            <a:off x="4812275" y="5677678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800" i="1" dirty="0">
                <a:solidFill>
                  <a:schemeClr val="tx1"/>
                </a:solidFill>
                <a:latin typeface="KaTeX_Math"/>
              </a:rPr>
              <a:t>ϕ</a:t>
            </a:r>
            <a:r>
              <a:rPr lang="el-GR" altLang="zh-TW" sz="2800" dirty="0">
                <a:solidFill>
                  <a:schemeClr val="tx1"/>
                </a:solidFill>
                <a:latin typeface="KaTeX_Main"/>
              </a:rPr>
              <a:t>(</a:t>
            </a:r>
            <a:r>
              <a:rPr lang="en-US" altLang="zh-TW" sz="2800" i="1" dirty="0">
                <a:solidFill>
                  <a:schemeClr val="tx1"/>
                </a:solidFill>
                <a:latin typeface="KaTeX_Math"/>
              </a:rPr>
              <a:t>x</a:t>
            </a:r>
            <a:r>
              <a:rPr lang="en-US" altLang="zh-TW" sz="2800" dirty="0">
                <a:solidFill>
                  <a:schemeClr val="tx1"/>
                </a:solidFill>
                <a:latin typeface="KaTeX_Main"/>
              </a:rPr>
              <a:t>)=</a:t>
            </a:r>
            <a:r>
              <a:rPr lang="en-US" altLang="zh-TW" sz="2800" i="1" dirty="0" err="1">
                <a:solidFill>
                  <a:schemeClr val="tx1"/>
                </a:solidFill>
                <a:latin typeface="KaTeX_Math"/>
              </a:rPr>
              <a:t>A</a:t>
            </a:r>
            <a:r>
              <a:rPr lang="en-US" altLang="zh-TW" sz="2800" dirty="0" err="1">
                <a:solidFill>
                  <a:schemeClr val="tx1"/>
                </a:solidFill>
                <a:latin typeface="KaTeX_Main"/>
              </a:rPr>
              <a:t>⋅exp</a:t>
            </a:r>
            <a:r>
              <a:rPr lang="en-US" altLang="zh-TW" sz="2800" dirty="0">
                <a:solidFill>
                  <a:schemeClr val="tx1"/>
                </a:solidFill>
                <a:latin typeface="KaTeX_Main"/>
              </a:rPr>
              <a:t>(</a:t>
            </a:r>
            <a:r>
              <a:rPr lang="en-US" altLang="zh-TW" sz="2800" i="1" dirty="0">
                <a:solidFill>
                  <a:schemeClr val="tx1"/>
                </a:solidFill>
                <a:latin typeface="KaTeX_Math"/>
              </a:rPr>
              <a:t>j</a:t>
            </a:r>
            <a:r>
              <a:rPr lang="en-US" altLang="zh-TW" sz="2800" dirty="0">
                <a:solidFill>
                  <a:schemeClr val="tx1"/>
                </a:solidFill>
                <a:latin typeface="KaTeX_Main"/>
              </a:rPr>
              <a:t>⋅</a:t>
            </a:r>
            <a:r>
              <a:rPr lang="el-GR" altLang="zh-TW" sz="2800" i="1" dirty="0">
                <a:solidFill>
                  <a:schemeClr val="tx1"/>
                </a:solidFill>
                <a:latin typeface="KaTeX_Math"/>
              </a:rPr>
              <a:t>θ</a:t>
            </a:r>
            <a:r>
              <a:rPr lang="en-US" altLang="zh-TW" sz="2800" i="1" dirty="0">
                <a:solidFill>
                  <a:schemeClr val="tx1"/>
                </a:solidFill>
                <a:latin typeface="KaTeX_Math"/>
              </a:rPr>
              <a:t>)</a:t>
            </a:r>
            <a:endParaRPr lang="zh-TW" altLang="en-US" sz="2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ADBC642-5376-A2AB-19D4-FB51DC9FB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32070"/>
            <a:ext cx="8138847" cy="391258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6E28EC1-D7F4-F090-734E-80FB3D86E50A}"/>
              </a:ext>
            </a:extLst>
          </p:cNvPr>
          <p:cNvSpPr txBox="1"/>
          <p:nvPr/>
        </p:nvSpPr>
        <p:spPr>
          <a:xfrm>
            <a:off x="446049" y="9983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第一模態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34C4AEE-385F-8493-65CB-977E422F6922}"/>
              </a:ext>
            </a:extLst>
          </p:cNvPr>
          <p:cNvSpPr txBox="1"/>
          <p:nvPr/>
        </p:nvSpPr>
        <p:spPr>
          <a:xfrm>
            <a:off x="1204331" y="9983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第二模態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F19728-A069-72D0-D84A-ED289C2C8F92}"/>
              </a:ext>
            </a:extLst>
          </p:cNvPr>
          <p:cNvSpPr txBox="1"/>
          <p:nvPr/>
        </p:nvSpPr>
        <p:spPr>
          <a:xfrm>
            <a:off x="1962613" y="10116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第三模態</a:t>
            </a:r>
          </a:p>
        </p:txBody>
      </p:sp>
      <p:sp>
        <p:nvSpPr>
          <p:cNvPr id="12" name="投影片編號版面配置區 1">
            <a:extLst>
              <a:ext uri="{FF2B5EF4-FFF2-40B4-BE49-F238E27FC236}">
                <a16:creationId xmlns:a16="http://schemas.microsoft.com/office/drawing/2014/main" id="{495DFB7D-4308-4774-9DF8-F8F4CE03EA65}"/>
              </a:ext>
            </a:extLst>
          </p:cNvPr>
          <p:cNvSpPr txBox="1">
            <a:spLocks/>
          </p:cNvSpPr>
          <p:nvPr/>
        </p:nvSpPr>
        <p:spPr>
          <a:xfrm>
            <a:off x="8793480" y="5652656"/>
            <a:ext cx="3185160" cy="96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sz="4400" dirty="0"/>
              <a:t>11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35ce4bf35_0_23"/>
          <p:cNvSpPr txBox="1">
            <a:spLocks noGrp="1"/>
          </p:cNvSpPr>
          <p:nvPr>
            <p:ph type="title"/>
          </p:nvPr>
        </p:nvSpPr>
        <p:spPr>
          <a:xfrm>
            <a:off x="228600" y="365113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Part 3 : Wavelet Coherence</a:t>
            </a:r>
            <a:r>
              <a:rPr lang="en-US" altLang="zh-TW" dirty="0"/>
              <a:t>(Use </a:t>
            </a:r>
            <a:r>
              <a:rPr lang="en-US" altLang="zh-TW" dirty="0" err="1"/>
              <a:t>wcoherence</a:t>
            </a:r>
            <a:r>
              <a:rPr lang="en-US" altLang="zh-TW" dirty="0"/>
              <a:t>)</a:t>
            </a:r>
            <a:br>
              <a:rPr lang="en-US" altLang="zh-TW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Basement Response(ch28) &amp; Roof Response(ch21)</a:t>
            </a:r>
            <a:endParaRPr dirty="0"/>
          </a:p>
        </p:txBody>
      </p:sp>
      <p:pic>
        <p:nvPicPr>
          <p:cNvPr id="174" name="Google Shape;174;g2635ce4bf3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57375"/>
            <a:ext cx="6667500" cy="50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345EE4C-B244-185A-2EAD-DFEE870B2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924" y="3709073"/>
            <a:ext cx="3665475" cy="439181"/>
          </a:xfrm>
          <a:prstGeom prst="rect">
            <a:avLst/>
          </a:prstGeom>
        </p:spPr>
      </p:pic>
      <p:sp>
        <p:nvSpPr>
          <p:cNvPr id="6" name="投影片編號版面配置區 1">
            <a:extLst>
              <a:ext uri="{FF2B5EF4-FFF2-40B4-BE49-F238E27FC236}">
                <a16:creationId xmlns:a16="http://schemas.microsoft.com/office/drawing/2014/main" id="{47143337-2DDF-40C6-BF8E-C9EC193FD3D8}"/>
              </a:ext>
            </a:extLst>
          </p:cNvPr>
          <p:cNvSpPr txBox="1">
            <a:spLocks/>
          </p:cNvSpPr>
          <p:nvPr/>
        </p:nvSpPr>
        <p:spPr>
          <a:xfrm>
            <a:off x="8793480" y="5652656"/>
            <a:ext cx="3185160" cy="96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sz="4400" dirty="0"/>
              <a:t>13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0;g2635ce4bf35_0_28">
            <a:extLst>
              <a:ext uri="{FF2B5EF4-FFF2-40B4-BE49-F238E27FC236}">
                <a16:creationId xmlns:a16="http://schemas.microsoft.com/office/drawing/2014/main" id="{A5BDF640-4182-F0D9-E935-7243EC6E0809}"/>
              </a:ext>
            </a:extLst>
          </p:cNvPr>
          <p:cNvSpPr txBox="1">
            <a:spLocks/>
          </p:cNvSpPr>
          <p:nvPr/>
        </p:nvSpPr>
        <p:spPr>
          <a:xfrm>
            <a:off x="130275" y="121775"/>
            <a:ext cx="12061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zh-TW" sz="3200" dirty="0"/>
              <a:t>Part 4 :Use RARX Model to Estimate the Time Varying Modal Parameters</a:t>
            </a:r>
            <a:endParaRPr 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8AF6CF-61D6-8D5F-DCAE-B5CC1BC231C5}"/>
              </a:ext>
            </a:extLst>
          </p:cNvPr>
          <p:cNvSpPr txBox="1"/>
          <p:nvPr/>
        </p:nvSpPr>
        <p:spPr>
          <a:xfrm>
            <a:off x="220483" y="1145375"/>
            <a:ext cx="3292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Mode Order = 30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81A6F4-B1C1-8B19-A1DE-E7F4E2346101}"/>
              </a:ext>
            </a:extLst>
          </p:cNvPr>
          <p:cNvSpPr txBox="1"/>
          <p:nvPr/>
        </p:nvSpPr>
        <p:spPr>
          <a:xfrm>
            <a:off x="220483" y="1730150"/>
            <a:ext cx="4618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Input:ch28(</a:t>
            </a:r>
            <a:r>
              <a:rPr lang="zh-TW" altLang="en-US" sz="2800" dirty="0"/>
              <a:t>地下室樓地板上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Output:ch21(RF</a:t>
            </a:r>
            <a:r>
              <a:rPr lang="zh-TW" altLang="en-US" sz="2800" dirty="0"/>
              <a:t>樓地板下</a:t>
            </a:r>
            <a:r>
              <a:rPr lang="en-US" altLang="zh-TW" sz="2800" dirty="0"/>
              <a:t>) </a:t>
            </a:r>
            <a:endParaRPr lang="zh-TW" altLang="en-US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25BC0E5-0EEB-4B0C-61C5-A3F5F58F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36" y="2684257"/>
            <a:ext cx="4831198" cy="36233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936E13A-8868-CE57-538E-73554A50B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449" y="2684257"/>
            <a:ext cx="4831198" cy="362339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6C3C087-1F6E-407B-BE52-CA533D7042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07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0;g2635ce4bf35_0_28">
            <a:extLst>
              <a:ext uri="{FF2B5EF4-FFF2-40B4-BE49-F238E27FC236}">
                <a16:creationId xmlns:a16="http://schemas.microsoft.com/office/drawing/2014/main" id="{E7426CEB-25F3-1FE8-F6E7-E2E34CB67C3F}"/>
              </a:ext>
            </a:extLst>
          </p:cNvPr>
          <p:cNvSpPr txBox="1">
            <a:spLocks/>
          </p:cNvSpPr>
          <p:nvPr/>
        </p:nvSpPr>
        <p:spPr>
          <a:xfrm>
            <a:off x="130275" y="121775"/>
            <a:ext cx="12061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zh-TW" sz="3200" dirty="0"/>
              <a:t>Part 4 :Use RARX Model to</a:t>
            </a:r>
            <a:r>
              <a:rPr lang="zh-TW" altLang="en-US" sz="3200" dirty="0"/>
              <a:t> </a:t>
            </a:r>
            <a:r>
              <a:rPr lang="en-US" altLang="zh-TW" sz="3200" dirty="0"/>
              <a:t>Plot FRF at Selected Instant of Times</a:t>
            </a:r>
            <a:endParaRPr 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171012-E812-16E3-8A9D-0D11F4A4CDF0}"/>
              </a:ext>
            </a:extLst>
          </p:cNvPr>
          <p:cNvSpPr txBox="1"/>
          <p:nvPr/>
        </p:nvSpPr>
        <p:spPr>
          <a:xfrm>
            <a:off x="7269117" y="2459504"/>
            <a:ext cx="4379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Frequency Response Function</a:t>
            </a:r>
          </a:p>
          <a:p>
            <a:r>
              <a:rPr lang="en-US" altLang="zh-TW" sz="2400" dirty="0"/>
              <a:t>t1=0~30sec</a:t>
            </a:r>
          </a:p>
          <a:p>
            <a:r>
              <a:rPr lang="en-US" altLang="zh-TW" sz="2400" dirty="0"/>
              <a:t>t2=0~40sec</a:t>
            </a:r>
          </a:p>
          <a:p>
            <a:r>
              <a:rPr lang="en-US" altLang="zh-TW" sz="2400" dirty="0"/>
              <a:t>t3=0~60sec</a:t>
            </a:r>
          </a:p>
          <a:p>
            <a:r>
              <a:rPr lang="en-US" altLang="zh-TW" sz="2400" dirty="0"/>
              <a:t>t4=0~70sec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3B2A89-E9C4-23F1-9AFF-49CDF462F019}"/>
              </a:ext>
            </a:extLst>
          </p:cNvPr>
          <p:cNvSpPr txBox="1"/>
          <p:nvPr/>
        </p:nvSpPr>
        <p:spPr>
          <a:xfrm>
            <a:off x="7582830" y="4965844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隨著選取的時間</a:t>
            </a:r>
            <a:r>
              <a:rPr lang="en-US" altLang="zh-TW" sz="2400" dirty="0"/>
              <a:t>t</a:t>
            </a:r>
            <a:r>
              <a:rPr lang="zh-TW" altLang="en-US" sz="2400" dirty="0"/>
              <a:t>的增長</a:t>
            </a:r>
            <a:endParaRPr lang="en-US" altLang="zh-TW" sz="2400" dirty="0"/>
          </a:p>
          <a:p>
            <a:r>
              <a:rPr lang="zh-TW" altLang="en-US" sz="2400" dirty="0"/>
              <a:t>模態頻率也逐漸下降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CC8F1D-7D10-45A8-82AE-C9210E234F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15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E3E62D-1B75-40D7-8FB2-CE81EFAF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40" y="1331342"/>
            <a:ext cx="5761752" cy="432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7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35ce4bf35_0_28"/>
          <p:cNvSpPr txBox="1">
            <a:spLocks noGrp="1"/>
          </p:cNvSpPr>
          <p:nvPr>
            <p:ph type="title"/>
          </p:nvPr>
        </p:nvSpPr>
        <p:spPr>
          <a:xfrm>
            <a:off x="130275" y="121775"/>
            <a:ext cx="12061800" cy="102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/>
              <a:t>Part 4 : </a:t>
            </a:r>
            <a:r>
              <a:rPr lang="en-US" altLang="zh-TW" sz="3600" dirty="0"/>
              <a:t>Use RARX  </a:t>
            </a:r>
            <a:r>
              <a:rPr lang="zh-TW" sz="3600" dirty="0"/>
              <a:t>Plot </a:t>
            </a:r>
            <a:r>
              <a:rPr lang="en-US" altLang="zh-TW" sz="3600" dirty="0"/>
              <a:t>the </a:t>
            </a:r>
            <a:r>
              <a:rPr lang="zh-TW" sz="3600" dirty="0"/>
              <a:t>Time Varying Modal Frequency</a:t>
            </a:r>
            <a:endParaRPr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8FF977D-D188-033F-1D41-E3849A7681C9}"/>
              </a:ext>
            </a:extLst>
          </p:cNvPr>
          <p:cNvSpPr txBox="1"/>
          <p:nvPr/>
        </p:nvSpPr>
        <p:spPr>
          <a:xfrm>
            <a:off x="220483" y="1730150"/>
            <a:ext cx="4618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Input:ch28(</a:t>
            </a:r>
            <a:r>
              <a:rPr lang="zh-TW" altLang="en-US" sz="2800" dirty="0"/>
              <a:t>地下室樓地板上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Output:ch21(RF</a:t>
            </a:r>
            <a:r>
              <a:rPr lang="zh-TW" altLang="en-US" sz="2800" dirty="0"/>
              <a:t>樓地板下</a:t>
            </a:r>
            <a:r>
              <a:rPr lang="en-US" altLang="zh-TW" sz="2800" dirty="0"/>
              <a:t>) 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1CE537-9861-6400-FBD6-9F9C0E2F17F7}"/>
              </a:ext>
            </a:extLst>
          </p:cNvPr>
          <p:cNvSpPr txBox="1"/>
          <p:nvPr/>
        </p:nvSpPr>
        <p:spPr>
          <a:xfrm>
            <a:off x="220483" y="1145375"/>
            <a:ext cx="3292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Mode Order = 30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5F1723-7C71-EC39-0467-6E0FBABEF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0" y="2675321"/>
            <a:ext cx="5244613" cy="39334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09E1AE-9BBE-2E8A-E653-F49EC36A3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89" y="2625318"/>
            <a:ext cx="5481210" cy="4110907"/>
          </a:xfrm>
          <a:prstGeom prst="rect">
            <a:avLst/>
          </a:prstGeom>
        </p:spPr>
      </p:pic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A0B95EDD-371E-4E56-AE98-1DCC230C15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93480" y="5652656"/>
            <a:ext cx="3185160" cy="9690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/>
              <a:t>16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35ce4bf35_0_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080702" cy="108487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Part 5 : Estimate the Relative Displacement</a:t>
            </a:r>
            <a:endParaRPr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6C5814-D6B2-6EB6-F6F0-19217793925A}"/>
              </a:ext>
            </a:extLst>
          </p:cNvPr>
          <p:cNvSpPr txBox="1"/>
          <p:nvPr/>
        </p:nvSpPr>
        <p:spPr>
          <a:xfrm>
            <a:off x="6096000" y="3089706"/>
            <a:ext cx="38459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對原始加速度訊號進行</a:t>
            </a:r>
            <a:r>
              <a:rPr lang="en-US" altLang="zh-TW" sz="2000" dirty="0"/>
              <a:t>EMD</a:t>
            </a:r>
            <a:r>
              <a:rPr lang="zh-TW" altLang="en-US" sz="2000" dirty="0"/>
              <a:t>分解</a:t>
            </a:r>
            <a:endParaRPr lang="en-US" altLang="zh-TW" sz="2000" dirty="0"/>
          </a:p>
          <a:p>
            <a:r>
              <a:rPr lang="zh-TW" altLang="en-US" sz="2000" dirty="0"/>
              <a:t>觀察到</a:t>
            </a:r>
            <a:r>
              <a:rPr lang="en-US" altLang="zh-TW" sz="2000" dirty="0"/>
              <a:t>IMF6</a:t>
            </a:r>
            <a:r>
              <a:rPr lang="zh-TW" altLang="en-US" sz="2000" dirty="0"/>
              <a:t>時發現能量已經夠小</a:t>
            </a:r>
            <a:endParaRPr lang="en-US" altLang="zh-TW" sz="2000" dirty="0"/>
          </a:p>
          <a:p>
            <a:r>
              <a:rPr lang="zh-TW" altLang="en-US" sz="2000" dirty="0"/>
              <a:t>故擷取到</a:t>
            </a:r>
            <a:r>
              <a:rPr lang="en-US" altLang="zh-TW" sz="2000" dirty="0"/>
              <a:t>IMF1~IMF6</a:t>
            </a:r>
            <a:r>
              <a:rPr lang="zh-TW" altLang="en-US" sz="2000" dirty="0"/>
              <a:t>來重組訊號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5780AF-154A-BB11-5B57-B5EADC8E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10" y="2142382"/>
            <a:ext cx="4058081" cy="33312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4DF356A-9FC4-5B40-6817-DAD914504B37}"/>
              </a:ext>
            </a:extLst>
          </p:cNvPr>
          <p:cNvSpPr txBox="1"/>
          <p:nvPr/>
        </p:nvSpPr>
        <p:spPr>
          <a:xfrm>
            <a:off x="7644161" y="4319457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</a:rPr>
              <a:t>積分後求得</a:t>
            </a:r>
            <a:r>
              <a:rPr lang="en-US" altLang="zh-TW" sz="2000" dirty="0">
                <a:solidFill>
                  <a:schemeClr val="tx1"/>
                </a:solidFill>
              </a:rPr>
              <a:t>D1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5493BEF-87BD-DE06-2167-2014A4579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73" y="820577"/>
            <a:ext cx="5106763" cy="5386039"/>
          </a:xfrm>
          <a:prstGeom prst="rect">
            <a:avLst/>
          </a:prstGeom>
        </p:spPr>
      </p:pic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411CB62A-7190-9179-310C-6DFEF57EEA30}"/>
              </a:ext>
            </a:extLst>
          </p:cNvPr>
          <p:cNvSpPr/>
          <p:nvPr/>
        </p:nvSpPr>
        <p:spPr>
          <a:xfrm>
            <a:off x="4935980" y="3508905"/>
            <a:ext cx="1025912" cy="3139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C5B543-E156-F93A-78C9-F63C75143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79" y="4719567"/>
            <a:ext cx="5501268" cy="1934040"/>
          </a:xfrm>
          <a:prstGeom prst="rect">
            <a:avLst/>
          </a:prstGeom>
        </p:spPr>
      </p:pic>
      <p:sp>
        <p:nvSpPr>
          <p:cNvPr id="10" name="投影片編號版面配置區 1">
            <a:extLst>
              <a:ext uri="{FF2B5EF4-FFF2-40B4-BE49-F238E27FC236}">
                <a16:creationId xmlns:a16="http://schemas.microsoft.com/office/drawing/2014/main" id="{B4C7440E-401D-41BA-B8BB-046BD1B2C7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93480" y="5652656"/>
            <a:ext cx="3185160" cy="9690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/>
              <a:t>17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35ce4bf35_0_40"/>
          <p:cNvSpPr txBox="1">
            <a:spLocks noGrp="1"/>
          </p:cNvSpPr>
          <p:nvPr>
            <p:ph type="title"/>
          </p:nvPr>
        </p:nvSpPr>
        <p:spPr>
          <a:xfrm>
            <a:off x="0" y="52550"/>
            <a:ext cx="10482146" cy="68022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Part 5 : Estimate the Relative Displacement</a:t>
            </a:r>
            <a:endParaRPr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E745C3-14BF-17A5-3E99-4912E9B8516A}"/>
              </a:ext>
            </a:extLst>
          </p:cNvPr>
          <p:cNvSpPr txBox="1"/>
          <p:nvPr/>
        </p:nvSpPr>
        <p:spPr>
          <a:xfrm>
            <a:off x="6101329" y="2753379"/>
            <a:ext cx="46194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對</a:t>
            </a:r>
            <a:r>
              <a:rPr lang="en-US" altLang="zh-TW" sz="2400" dirty="0"/>
              <a:t>V2</a:t>
            </a:r>
            <a:r>
              <a:rPr lang="zh-TW" altLang="en-US" sz="2400" dirty="0"/>
              <a:t>訊號進行</a:t>
            </a:r>
            <a:r>
              <a:rPr lang="en-US" altLang="zh-TW" sz="2400" dirty="0"/>
              <a:t>EMD</a:t>
            </a:r>
            <a:r>
              <a:rPr lang="zh-TW" altLang="en-US" sz="2400" dirty="0"/>
              <a:t>分解</a:t>
            </a:r>
            <a:endParaRPr lang="en-US" altLang="zh-TW" sz="2400" dirty="0"/>
          </a:p>
          <a:p>
            <a:r>
              <a:rPr lang="zh-TW" altLang="en-US" sz="2400" dirty="0"/>
              <a:t>觀察到</a:t>
            </a:r>
            <a:r>
              <a:rPr lang="en-US" altLang="zh-TW" sz="2400" dirty="0"/>
              <a:t>IMF4</a:t>
            </a:r>
            <a:r>
              <a:rPr lang="zh-TW" altLang="en-US" sz="2400" dirty="0"/>
              <a:t>時發現能量已經夠小</a:t>
            </a:r>
            <a:endParaRPr lang="en-US" altLang="zh-TW" sz="2400" dirty="0"/>
          </a:p>
          <a:p>
            <a:r>
              <a:rPr lang="zh-TW" altLang="en-US" sz="2400" dirty="0"/>
              <a:t>故擷取到</a:t>
            </a:r>
            <a:r>
              <a:rPr lang="en-US" altLang="zh-TW" sz="2400" dirty="0"/>
              <a:t>IMF1~IMF4</a:t>
            </a:r>
            <a:r>
              <a:rPr lang="zh-TW" altLang="en-US" sz="2400" dirty="0"/>
              <a:t>來重組訊號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8DFDB5-AA04-FBBB-320C-F47A27B0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624" y="1705939"/>
            <a:ext cx="3989712" cy="34693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D89B57-2EA3-B0CF-2D44-A560FD51AD57}"/>
              </a:ext>
            </a:extLst>
          </p:cNvPr>
          <p:cNvSpPr txBox="1"/>
          <p:nvPr/>
        </p:nvSpPr>
        <p:spPr>
          <a:xfrm>
            <a:off x="7823220" y="4354840"/>
            <a:ext cx="245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積分後求得</a:t>
            </a:r>
            <a:r>
              <a:rPr lang="en-US" altLang="zh-TW" sz="2000" dirty="0"/>
              <a:t>Dt</a:t>
            </a:r>
            <a:endParaRPr lang="zh-TW" altLang="en-US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8B2A26-C4C7-DB8B-38F1-41938A312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57" y="732774"/>
            <a:ext cx="5174028" cy="5456983"/>
          </a:xfrm>
          <a:prstGeom prst="rect">
            <a:avLst/>
          </a:prstGeom>
        </p:spPr>
      </p:pic>
      <p:sp>
        <p:nvSpPr>
          <p:cNvPr id="4" name="箭號: 向左 3">
            <a:extLst>
              <a:ext uri="{FF2B5EF4-FFF2-40B4-BE49-F238E27FC236}">
                <a16:creationId xmlns:a16="http://schemas.microsoft.com/office/drawing/2014/main" id="{DAD12BC3-C19C-56C3-14DA-933400EF3F00}"/>
              </a:ext>
            </a:extLst>
          </p:cNvPr>
          <p:cNvSpPr/>
          <p:nvPr/>
        </p:nvSpPr>
        <p:spPr>
          <a:xfrm>
            <a:off x="4909586" y="3283498"/>
            <a:ext cx="1025912" cy="24082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C42DC9C-7196-F897-3269-7E749F75C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917" y="4754950"/>
            <a:ext cx="5735444" cy="2016367"/>
          </a:xfrm>
          <a:prstGeom prst="rect">
            <a:avLst/>
          </a:prstGeom>
        </p:spPr>
      </p:pic>
      <p:sp>
        <p:nvSpPr>
          <p:cNvPr id="10" name="投影片編號版面配置區 1">
            <a:extLst>
              <a:ext uri="{FF2B5EF4-FFF2-40B4-BE49-F238E27FC236}">
                <a16:creationId xmlns:a16="http://schemas.microsoft.com/office/drawing/2014/main" id="{AED28E83-CAB7-4C92-8E39-D7340D77879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93480" y="5652656"/>
            <a:ext cx="3185160" cy="9690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/>
              <a:t>18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3945D835-4DA1-A1B1-23E9-61AD49BA0368}"/>
              </a:ext>
            </a:extLst>
          </p:cNvPr>
          <p:cNvSpPr txBox="1">
            <a:spLocks/>
          </p:cNvSpPr>
          <p:nvPr/>
        </p:nvSpPr>
        <p:spPr>
          <a:xfrm>
            <a:off x="-297366" y="0"/>
            <a:ext cx="10623395" cy="143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zh-TW" sz="4500" dirty="0"/>
              <a:t>Part 5 : Estimate the Relative Displacement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01B1AA-163D-38A9-0C22-C0242868A978}"/>
              </a:ext>
            </a:extLst>
          </p:cNvPr>
          <p:cNvSpPr txBox="1"/>
          <p:nvPr/>
        </p:nvSpPr>
        <p:spPr>
          <a:xfrm>
            <a:off x="334633" y="880947"/>
            <a:ext cx="6991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將</a:t>
            </a:r>
            <a:r>
              <a:rPr lang="en-US" altLang="zh-TW" sz="2000" dirty="0"/>
              <a:t>V2</a:t>
            </a:r>
            <a:r>
              <a:rPr lang="zh-TW" altLang="en-US" sz="2000" dirty="0"/>
              <a:t>的斜率達到最大的時間點定為</a:t>
            </a:r>
            <a:r>
              <a:rPr lang="en-US" altLang="zh-TW" sz="2000" dirty="0" err="1"/>
              <a:t>tp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r>
              <a:rPr lang="zh-TW" altLang="en-US" sz="2000" dirty="0"/>
              <a:t>並將</a:t>
            </a:r>
            <a:r>
              <a:rPr lang="en-US" altLang="zh-TW" sz="2000" dirty="0"/>
              <a:t>D1+Dt=D2(</a:t>
            </a:r>
            <a:r>
              <a:rPr lang="zh-TW" altLang="en-US" sz="2000" dirty="0"/>
              <a:t>紅線</a:t>
            </a:r>
            <a:r>
              <a:rPr lang="en-US" altLang="zh-TW" sz="2000" dirty="0"/>
              <a:t>)</a:t>
            </a:r>
            <a:r>
              <a:rPr lang="zh-TW" altLang="en-US" sz="2000" dirty="0"/>
              <a:t>與</a:t>
            </a:r>
            <a:r>
              <a:rPr lang="en-US" altLang="zh-TW" sz="2000" dirty="0"/>
              <a:t>D1(</a:t>
            </a:r>
            <a:r>
              <a:rPr lang="zh-TW" altLang="en-US" sz="2000" dirty="0"/>
              <a:t>藍線</a:t>
            </a:r>
            <a:r>
              <a:rPr lang="en-US" altLang="zh-TW" sz="2000" dirty="0"/>
              <a:t>)</a:t>
            </a:r>
            <a:r>
              <a:rPr lang="zh-TW" altLang="en-US" sz="2000" dirty="0"/>
              <a:t>擺在一起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4D3815-DBA4-D657-D1CA-6C95E5B4DD68}"/>
              </a:ext>
            </a:extLst>
          </p:cNvPr>
          <p:cNvSpPr txBox="1"/>
          <p:nvPr/>
        </p:nvSpPr>
        <p:spPr>
          <a:xfrm>
            <a:off x="8230529" y="5381588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</a:rPr>
              <a:t>tp</a:t>
            </a:r>
            <a:r>
              <a:rPr lang="en-US" altLang="zh-TW" sz="2000" dirty="0">
                <a:solidFill>
                  <a:srgbClr val="FF0000"/>
                </a:solidFill>
              </a:rPr>
              <a:t> = 48.29sec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A465AEC-505F-F82A-FCC0-4984FDE5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27" y="1655855"/>
            <a:ext cx="6414273" cy="3083528"/>
          </a:xfrm>
          <a:prstGeom prst="rect">
            <a:avLst/>
          </a:prstGeom>
        </p:spPr>
      </p:pic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427B95CE-B1BE-D25D-589D-37F4A1BF01F6}"/>
              </a:ext>
            </a:extLst>
          </p:cNvPr>
          <p:cNvSpPr/>
          <p:nvPr/>
        </p:nvSpPr>
        <p:spPr>
          <a:xfrm>
            <a:off x="8829675" y="3613551"/>
            <a:ext cx="243469" cy="17646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248AF9-A850-EC0D-AFEA-D0F5BC36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52" y="1820456"/>
            <a:ext cx="4929546" cy="396124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33CF27-3134-4C5E-B4E0-08E6486CED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4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0BA2121-2739-E38E-D488-DBB692D7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4" y="946819"/>
            <a:ext cx="6442114" cy="517925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515EA9-C047-1911-01CA-FAEFBC98C4E3}"/>
              </a:ext>
            </a:extLst>
          </p:cNvPr>
          <p:cNvSpPr txBox="1"/>
          <p:nvPr/>
        </p:nvSpPr>
        <p:spPr>
          <a:xfrm>
            <a:off x="461053" y="252423"/>
            <a:ext cx="5968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/>
              <a:t>Data:Transverse</a:t>
            </a:r>
            <a:r>
              <a:rPr lang="en-US" altLang="zh-TW" sz="3200" dirty="0"/>
              <a:t> direction(</a:t>
            </a:r>
            <a:r>
              <a:rPr lang="zh-TW" altLang="en-US" sz="3200" dirty="0"/>
              <a:t>橫向</a:t>
            </a:r>
            <a:r>
              <a:rPr lang="en-US" altLang="zh-TW" sz="3200" dirty="0"/>
              <a:t>)</a:t>
            </a:r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064A69-BF32-C0E5-1462-8D91130EEB6A}"/>
              </a:ext>
            </a:extLst>
          </p:cNvPr>
          <p:cNvSpPr txBox="1"/>
          <p:nvPr/>
        </p:nvSpPr>
        <p:spPr>
          <a:xfrm>
            <a:off x="6096000" y="1224951"/>
            <a:ext cx="53799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Output:</a:t>
            </a:r>
          </a:p>
          <a:p>
            <a:r>
              <a:rPr lang="en-US" altLang="zh-TW" sz="3200" dirty="0"/>
              <a:t>Ch8(1F</a:t>
            </a:r>
            <a:r>
              <a:rPr lang="zh-TW" altLang="en-US" sz="3200" dirty="0"/>
              <a:t>樓地板上 川堂</a:t>
            </a:r>
            <a:r>
              <a:rPr lang="en-US" altLang="zh-TW" sz="3200" dirty="0"/>
              <a:t>)</a:t>
            </a:r>
          </a:p>
          <a:p>
            <a:endParaRPr lang="en-US" altLang="zh-TW" sz="3200" dirty="0"/>
          </a:p>
          <a:p>
            <a:r>
              <a:rPr lang="en-US" altLang="zh-TW" sz="3200" dirty="0"/>
              <a:t>Ch15(3F</a:t>
            </a:r>
            <a:r>
              <a:rPr lang="zh-TW" altLang="en-US" sz="3200" dirty="0"/>
              <a:t>樓地板下 校長室</a:t>
            </a:r>
            <a:r>
              <a:rPr lang="en-US" altLang="zh-TW" sz="3200" dirty="0"/>
              <a:t>)</a:t>
            </a:r>
          </a:p>
          <a:p>
            <a:endParaRPr lang="en-US" altLang="zh-TW" sz="3200" dirty="0"/>
          </a:p>
          <a:p>
            <a:r>
              <a:rPr lang="en-US" altLang="zh-TW" sz="3200" dirty="0"/>
              <a:t>Ch21(RF</a:t>
            </a:r>
            <a:r>
              <a:rPr lang="zh-TW" altLang="en-US" sz="3200" dirty="0"/>
              <a:t>樓地板下 自然教室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094248-FC80-08A6-1EBB-FE7E04DBAB78}"/>
              </a:ext>
            </a:extLst>
          </p:cNvPr>
          <p:cNvSpPr txBox="1"/>
          <p:nvPr/>
        </p:nvSpPr>
        <p:spPr>
          <a:xfrm>
            <a:off x="6116588" y="4550071"/>
            <a:ext cx="43091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Input:</a:t>
            </a:r>
          </a:p>
          <a:p>
            <a:r>
              <a:rPr lang="en-US" altLang="zh-TW" sz="3200" dirty="0"/>
              <a:t>Ch28(</a:t>
            </a:r>
            <a:r>
              <a:rPr lang="zh-TW" altLang="en-US" sz="3200" dirty="0"/>
              <a:t>地下室樓地板上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0484A6A-2C95-4BEE-88A0-1714D2910E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8607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F413FB-051F-EFDD-F930-8CE5EECA5521}"/>
              </a:ext>
            </a:extLst>
          </p:cNvPr>
          <p:cNvSpPr txBox="1"/>
          <p:nvPr/>
        </p:nvSpPr>
        <p:spPr>
          <a:xfrm>
            <a:off x="9232111" y="342900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殘留變形大約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12.89mm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D91EB2-E8AD-D5A7-B254-89C28E0A1A94}"/>
              </a:ext>
            </a:extLst>
          </p:cNvPr>
          <p:cNvSpPr txBox="1"/>
          <p:nvPr/>
        </p:nvSpPr>
        <p:spPr>
          <a:xfrm>
            <a:off x="189571" y="78051"/>
            <a:ext cx="110738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400" dirty="0"/>
              <a:t>Part 5 : Estimate the Relative Displacement</a:t>
            </a:r>
            <a:endParaRPr lang="zh-TW" altLang="en-US" sz="4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1D488C3-19E8-C002-D4EA-2F4AB36A9E4A}"/>
              </a:ext>
            </a:extLst>
          </p:cNvPr>
          <p:cNvSpPr txBox="1"/>
          <p:nvPr/>
        </p:nvSpPr>
        <p:spPr>
          <a:xfrm>
            <a:off x="880946" y="1240124"/>
            <a:ext cx="10514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將</a:t>
            </a:r>
            <a:r>
              <a:rPr lang="en-US" altLang="zh-TW" sz="2000" dirty="0"/>
              <a:t>D1</a:t>
            </a:r>
            <a:r>
              <a:rPr lang="zh-TW" altLang="en-US" sz="2000" dirty="0"/>
              <a:t>在</a:t>
            </a:r>
            <a:r>
              <a:rPr lang="en-US" altLang="zh-TW" sz="2000" dirty="0" err="1"/>
              <a:t>tp</a:t>
            </a:r>
            <a:r>
              <a:rPr lang="en-US" altLang="zh-TW" sz="2000" dirty="0"/>
              <a:t>=55.9</a:t>
            </a:r>
            <a:r>
              <a:rPr lang="zh-TW" altLang="en-US" sz="2000" dirty="0"/>
              <a:t>秒前的資料與</a:t>
            </a:r>
            <a:r>
              <a:rPr lang="en-US" altLang="zh-TW" sz="2000" dirty="0"/>
              <a:t>D2</a:t>
            </a:r>
            <a:r>
              <a:rPr lang="zh-TW" altLang="en-US" sz="2000" dirty="0"/>
              <a:t>在</a:t>
            </a:r>
            <a:r>
              <a:rPr lang="en-US" altLang="zh-TW" sz="2000" dirty="0" err="1"/>
              <a:t>tp</a:t>
            </a:r>
            <a:r>
              <a:rPr lang="en-US" altLang="zh-TW" sz="2000" dirty="0"/>
              <a:t>=55.9</a:t>
            </a:r>
            <a:r>
              <a:rPr lang="zh-TW" altLang="en-US" sz="2000" dirty="0"/>
              <a:t>秒後的資料合在一起，得出估計的相對位移數據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0CE453-0A26-8D23-2C98-182D5400F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34" y="1895688"/>
            <a:ext cx="8121805" cy="3997451"/>
          </a:xfrm>
          <a:prstGeom prst="rect">
            <a:avLst/>
          </a:prstGeo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51E99344-D44B-F1FF-E8D8-19BA0DFB079E}"/>
              </a:ext>
            </a:extLst>
          </p:cNvPr>
          <p:cNvSpPr/>
          <p:nvPr/>
        </p:nvSpPr>
        <p:spPr>
          <a:xfrm rot="10800000">
            <a:off x="8524253" y="3083985"/>
            <a:ext cx="546402" cy="16106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8CFBB7-58E6-4F9D-9E62-28E99BAA4F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771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35ce4bf35_3_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799900" cy="92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/>
              <a:t>Part 6 : Distribution of Component Energy(Use WPT)</a:t>
            </a:r>
            <a:endParaRPr/>
          </a:p>
        </p:txBody>
      </p:sp>
      <p:sp>
        <p:nvSpPr>
          <p:cNvPr id="200" name="Google Shape;200;g2635ce4bf35_3_68"/>
          <p:cNvSpPr txBox="1"/>
          <p:nvPr/>
        </p:nvSpPr>
        <p:spPr>
          <a:xfrm>
            <a:off x="289625" y="1451407"/>
            <a:ext cx="378424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Original Data</a:t>
            </a:r>
            <a:endParaRPr sz="4800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635ce4bf35_3_68"/>
          <p:cNvSpPr/>
          <p:nvPr/>
        </p:nvSpPr>
        <p:spPr>
          <a:xfrm>
            <a:off x="4306366" y="1721161"/>
            <a:ext cx="2022126" cy="6375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635ce4bf35_3_68"/>
          <p:cNvSpPr/>
          <p:nvPr/>
        </p:nvSpPr>
        <p:spPr>
          <a:xfrm>
            <a:off x="4340880" y="4778120"/>
            <a:ext cx="1953098" cy="61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635ce4bf35_3_68"/>
          <p:cNvSpPr txBox="1"/>
          <p:nvPr/>
        </p:nvSpPr>
        <p:spPr>
          <a:xfrm>
            <a:off x="4538858" y="1578246"/>
            <a:ext cx="1789634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WPT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635ce4bf35_3_68"/>
          <p:cNvSpPr txBox="1"/>
          <p:nvPr/>
        </p:nvSpPr>
        <p:spPr>
          <a:xfrm>
            <a:off x="4560567" y="4624271"/>
            <a:ext cx="174621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WPT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2635ce4bf35_3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18" y="3636721"/>
            <a:ext cx="3625466" cy="28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B27C13D-EAD5-413D-9CDB-C47D92167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871" y="923400"/>
            <a:ext cx="3784249" cy="28381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4E24D4-8713-400A-9759-82F09EDA7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844" y="3991105"/>
            <a:ext cx="3740305" cy="2805229"/>
          </a:xfrm>
          <a:prstGeom prst="rect">
            <a:avLst/>
          </a:prstGeom>
        </p:spPr>
      </p:pic>
      <p:sp>
        <p:nvSpPr>
          <p:cNvPr id="12" name="投影片編號版面配置區 2">
            <a:extLst>
              <a:ext uri="{FF2B5EF4-FFF2-40B4-BE49-F238E27FC236}">
                <a16:creationId xmlns:a16="http://schemas.microsoft.com/office/drawing/2014/main" id="{AEB4C4A6-2F40-4636-9E82-F5122306DB7D}"/>
              </a:ext>
            </a:extLst>
          </p:cNvPr>
          <p:cNvSpPr txBox="1">
            <a:spLocks/>
          </p:cNvSpPr>
          <p:nvPr/>
        </p:nvSpPr>
        <p:spPr>
          <a:xfrm>
            <a:off x="8793480" y="5652656"/>
            <a:ext cx="3185160" cy="96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sz="4400" dirty="0"/>
              <a:t>21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A62BB8-9B02-FE83-5FB1-0D9CC9A9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276" y="1317625"/>
            <a:ext cx="5383688" cy="51308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47639F-4BD4-04F2-1EC1-C85AC3D3A53D}"/>
              </a:ext>
            </a:extLst>
          </p:cNvPr>
          <p:cNvSpPr txBox="1"/>
          <p:nvPr/>
        </p:nvSpPr>
        <p:spPr>
          <a:xfrm>
            <a:off x="929361" y="690910"/>
            <a:ext cx="10333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Part 6 : Apply MSSA on the Response Data and Select Group 1</a:t>
            </a:r>
            <a:endParaRPr lang="zh-TW" altLang="en-US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A9BD73-629D-4DBE-89A5-8336AC31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61" y="1317625"/>
            <a:ext cx="4715297" cy="517335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A8548E-D722-4FB0-AF4D-22A9524E2A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745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35ce4bf35_0_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954700" cy="1101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6 : Distribution of Component Energy(Use WPT)</a:t>
            </a:r>
            <a:endParaRPr/>
          </a:p>
        </p:txBody>
      </p:sp>
      <p:pic>
        <p:nvPicPr>
          <p:cNvPr id="213" name="Google Shape;213;g2635ce4bf35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975" y="1450075"/>
            <a:ext cx="8946024" cy="47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635ce4bf35_0_45"/>
          <p:cNvSpPr txBox="1"/>
          <p:nvPr/>
        </p:nvSpPr>
        <p:spPr>
          <a:xfrm>
            <a:off x="550450" y="2207150"/>
            <a:ext cx="322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總能量分布圖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635ce4bf35_0_45"/>
          <p:cNvSpPr txBox="1"/>
          <p:nvPr/>
        </p:nvSpPr>
        <p:spPr>
          <a:xfrm>
            <a:off x="473050" y="4264525"/>
            <a:ext cx="337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第一模態能量貢獻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635ce4bf35_0_45"/>
          <p:cNvSpPr/>
          <p:nvPr/>
        </p:nvSpPr>
        <p:spPr>
          <a:xfrm>
            <a:off x="550450" y="2758213"/>
            <a:ext cx="2809500" cy="46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635ce4bf35_0_45"/>
          <p:cNvSpPr/>
          <p:nvPr/>
        </p:nvSpPr>
        <p:spPr>
          <a:xfrm>
            <a:off x="550450" y="4880125"/>
            <a:ext cx="2809500" cy="46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39B198B-8468-CA82-8997-803756EF28B9}"/>
              </a:ext>
            </a:extLst>
          </p:cNvPr>
          <p:cNvSpPr txBox="1"/>
          <p:nvPr/>
        </p:nvSpPr>
        <p:spPr>
          <a:xfrm>
            <a:off x="182202" y="1016354"/>
            <a:ext cx="5913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將能量圖翻轉，將頻率當作</a:t>
            </a:r>
            <a:r>
              <a:rPr lang="en-US" altLang="zh-TW" sz="2000" dirty="0"/>
              <a:t>X</a:t>
            </a:r>
            <a:r>
              <a:rPr lang="zh-TW" altLang="en-US" sz="2000" dirty="0"/>
              <a:t>軸，能量當作</a:t>
            </a:r>
            <a:r>
              <a:rPr lang="en-US" altLang="zh-TW" sz="2000" dirty="0"/>
              <a:t>Y</a:t>
            </a:r>
            <a:r>
              <a:rPr lang="zh-TW" altLang="en-US" sz="2000" dirty="0"/>
              <a:t>軸看待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D82B082-FBD2-C0E8-081B-5839D2B43682}"/>
              </a:ext>
            </a:extLst>
          </p:cNvPr>
          <p:cNvSpPr txBox="1"/>
          <p:nvPr/>
        </p:nvSpPr>
        <p:spPr>
          <a:xfrm>
            <a:off x="297181" y="6192614"/>
            <a:ext cx="6949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第一模態能量貢獻量大約佔總能量的</a:t>
            </a:r>
            <a:r>
              <a:rPr lang="en-US" altLang="zh-TW" sz="2800" dirty="0"/>
              <a:t>29.5%</a:t>
            </a:r>
            <a:endParaRPr lang="zh-TW" altLang="en-US" sz="2800" dirty="0"/>
          </a:p>
        </p:txBody>
      </p: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C0DBCEB1-2D43-45E3-970F-FDC6AC5D64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93480" y="5652656"/>
            <a:ext cx="3185160" cy="9690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/>
              <a:t>23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697E3-F72D-9CD7-4638-3541427CC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889426"/>
          </a:xfrm>
        </p:spPr>
        <p:txBody>
          <a:bodyPr>
            <a:normAutofit/>
          </a:bodyPr>
          <a:lstStyle/>
          <a:p>
            <a:r>
              <a:rPr lang="zh-TW" altLang="zh-TW" sz="3600" dirty="0"/>
              <a:t>Part 1 : Spectrogram</a:t>
            </a:r>
            <a:r>
              <a:rPr lang="zh-TW" altLang="en-US" sz="3600" dirty="0"/>
              <a:t> </a:t>
            </a:r>
            <a:r>
              <a:rPr lang="en-US" altLang="zh-TW" sz="3600" dirty="0"/>
              <a:t>&amp;</a:t>
            </a:r>
            <a:r>
              <a:rPr lang="zh-TW" altLang="en-US" sz="3600" dirty="0"/>
              <a:t> </a:t>
            </a:r>
            <a:r>
              <a:rPr lang="en-US" altLang="zh-TW" sz="3600" dirty="0"/>
              <a:t>Marginal Spectrum </a:t>
            </a:r>
            <a:r>
              <a:rPr lang="zh-TW" altLang="zh-TW" sz="3600" dirty="0"/>
              <a:t>of</a:t>
            </a:r>
            <a:r>
              <a:rPr lang="en-US" altLang="zh-TW" sz="3600" dirty="0"/>
              <a:t> Ch8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F7507A-A0DA-4A2E-8B65-AEA48C32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1" y="2022567"/>
            <a:ext cx="5739587" cy="32296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4D7768-CB38-388B-75B2-520534DF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797" y="2016991"/>
            <a:ext cx="5978442" cy="336406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1DA319F-739C-4BEE-F1F4-2AFF0BCCB5F4}"/>
              </a:ext>
            </a:extLst>
          </p:cNvPr>
          <p:cNvSpPr txBox="1"/>
          <p:nvPr/>
        </p:nvSpPr>
        <p:spPr>
          <a:xfrm>
            <a:off x="1143386" y="5597911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Hilbert Transform</a:t>
            </a:r>
            <a:r>
              <a:rPr lang="zh-TW" altLang="en-US" sz="2800" dirty="0">
                <a:solidFill>
                  <a:srgbClr val="0070C0"/>
                </a:solidFill>
              </a:rPr>
              <a:t>之前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6C63C75-0F70-9873-036F-C0B68ED6D79D}"/>
              </a:ext>
            </a:extLst>
          </p:cNvPr>
          <p:cNvSpPr txBox="1"/>
          <p:nvPr/>
        </p:nvSpPr>
        <p:spPr>
          <a:xfrm>
            <a:off x="6648914" y="5597911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Hilbert Transform</a:t>
            </a:r>
            <a:r>
              <a:rPr lang="zh-TW" altLang="en-US" sz="2800" dirty="0">
                <a:solidFill>
                  <a:srgbClr val="C00000"/>
                </a:solidFill>
              </a:rPr>
              <a:t>之後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8E1645-C8EB-02DE-7D10-9768C3AC6D14}"/>
              </a:ext>
            </a:extLst>
          </p:cNvPr>
          <p:cNvSpPr txBox="1"/>
          <p:nvPr/>
        </p:nvSpPr>
        <p:spPr>
          <a:xfrm>
            <a:off x="691376" y="988755"/>
            <a:ext cx="665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使用</a:t>
            </a:r>
            <a:r>
              <a:rPr lang="en-US" altLang="zh-TW" sz="2400" dirty="0"/>
              <a:t>MCMW-VCF</a:t>
            </a:r>
            <a:r>
              <a:rPr lang="zh-TW" altLang="en-US" sz="2400" dirty="0"/>
              <a:t>繪製頻譜圖，並且設</a:t>
            </a:r>
            <a:r>
              <a:rPr lang="en-US" altLang="zh-TW" sz="2400" dirty="0"/>
              <a:t>sigma = 1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429B4B6-7CEE-8DAA-13B0-3A256DABC5D5}"/>
              </a:ext>
            </a:extLst>
          </p:cNvPr>
          <p:cNvSpPr txBox="1"/>
          <p:nvPr/>
        </p:nvSpPr>
        <p:spPr>
          <a:xfrm>
            <a:off x="691376" y="1500085"/>
            <a:ext cx="9692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zh-TW" altLang="en-US" sz="2400" dirty="0"/>
              <a:t>並且使用</a:t>
            </a:r>
            <a:r>
              <a:rPr lang="en-US" altLang="zh-TW" sz="2400" dirty="0"/>
              <a:t>Hilbert Transform</a:t>
            </a:r>
            <a:r>
              <a:rPr lang="zh-TW" altLang="en-US" sz="2400" dirty="0"/>
              <a:t>之後，更能觀察到主頻率隨時間下降的趨勢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F4081E6-7F35-4888-865D-3D7F0C027C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68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CB1F59E-4DA5-21C6-5796-314FA9E53DE4}"/>
              </a:ext>
            </a:extLst>
          </p:cNvPr>
          <p:cNvSpPr txBox="1"/>
          <p:nvPr/>
        </p:nvSpPr>
        <p:spPr>
          <a:xfrm>
            <a:off x="197005" y="256478"/>
            <a:ext cx="9384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3200" dirty="0"/>
              <a:t>Part 1 : Spectrogram</a:t>
            </a:r>
            <a:r>
              <a:rPr lang="zh-TW" altLang="en-US" sz="3200" dirty="0"/>
              <a:t> </a:t>
            </a:r>
            <a:r>
              <a:rPr lang="en-US" altLang="zh-TW" sz="3200" dirty="0"/>
              <a:t>&amp;</a:t>
            </a:r>
            <a:r>
              <a:rPr lang="zh-TW" altLang="en-US" sz="3200" dirty="0"/>
              <a:t> </a:t>
            </a:r>
            <a:r>
              <a:rPr lang="en-US" altLang="zh-TW" sz="3200" dirty="0"/>
              <a:t>Marginal Spectrum </a:t>
            </a:r>
            <a:r>
              <a:rPr lang="zh-TW" altLang="zh-TW" sz="3200" dirty="0"/>
              <a:t>of</a:t>
            </a:r>
            <a:r>
              <a:rPr lang="en-US" altLang="zh-TW" sz="3200" dirty="0"/>
              <a:t> Ch15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C2214B-A52F-88F7-0DF7-8CDE5D41F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5889"/>
            <a:ext cx="5875856" cy="33063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66548D-5ACB-CB3B-972A-8008BC759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9387"/>
            <a:ext cx="5875855" cy="33063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CCF24D7-F523-4A68-8AFF-AD32302DAC29}"/>
              </a:ext>
            </a:extLst>
          </p:cNvPr>
          <p:cNvSpPr txBox="1"/>
          <p:nvPr/>
        </p:nvSpPr>
        <p:spPr>
          <a:xfrm>
            <a:off x="1096719" y="5757069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Hilbert Transform</a:t>
            </a:r>
            <a:r>
              <a:rPr lang="zh-TW" altLang="en-US" sz="2800" dirty="0">
                <a:solidFill>
                  <a:srgbClr val="0070C0"/>
                </a:solidFill>
              </a:rPr>
              <a:t>之前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9682E5-10C1-3195-9CAC-1698FE8EFA48}"/>
              </a:ext>
            </a:extLst>
          </p:cNvPr>
          <p:cNvSpPr txBox="1"/>
          <p:nvPr/>
        </p:nvSpPr>
        <p:spPr>
          <a:xfrm>
            <a:off x="6615461" y="5757069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Hilbert Transform</a:t>
            </a:r>
            <a:r>
              <a:rPr lang="zh-TW" altLang="en-US" sz="2800" dirty="0">
                <a:solidFill>
                  <a:srgbClr val="C00000"/>
                </a:solidFill>
              </a:rPr>
              <a:t>之後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11A9694-79C5-87EC-7B0C-067BFAA953F8}"/>
              </a:ext>
            </a:extLst>
          </p:cNvPr>
          <p:cNvSpPr txBox="1"/>
          <p:nvPr/>
        </p:nvSpPr>
        <p:spPr>
          <a:xfrm>
            <a:off x="691376" y="988755"/>
            <a:ext cx="665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使用</a:t>
            </a:r>
            <a:r>
              <a:rPr lang="en-US" altLang="zh-TW" sz="2400" dirty="0"/>
              <a:t>MCMW-VCF</a:t>
            </a:r>
            <a:r>
              <a:rPr lang="zh-TW" altLang="en-US" sz="2400" dirty="0"/>
              <a:t>繪製頻譜圖，並且設</a:t>
            </a:r>
            <a:r>
              <a:rPr lang="en-US" altLang="zh-TW" sz="2400" dirty="0"/>
              <a:t>sigma = 1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0E0A0CF-D1D5-F047-4CD4-3C2B4DAF1D69}"/>
              </a:ext>
            </a:extLst>
          </p:cNvPr>
          <p:cNvSpPr txBox="1"/>
          <p:nvPr/>
        </p:nvSpPr>
        <p:spPr>
          <a:xfrm>
            <a:off x="691376" y="1500085"/>
            <a:ext cx="9692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zh-TW" altLang="en-US" sz="2400" dirty="0"/>
              <a:t>並且使用</a:t>
            </a:r>
            <a:r>
              <a:rPr lang="en-US" altLang="zh-TW" sz="2400" dirty="0"/>
              <a:t>Hilbert Transform</a:t>
            </a:r>
            <a:r>
              <a:rPr lang="zh-TW" altLang="en-US" sz="2400" dirty="0"/>
              <a:t>之後，更能觀察到主頻率隨時間下降的趨勢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B6BB6E-C416-47EE-9DDC-8014940812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59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35ce4bf35_3_0"/>
          <p:cNvSpPr txBox="1">
            <a:spLocks noGrp="1"/>
          </p:cNvSpPr>
          <p:nvPr>
            <p:ph type="title"/>
          </p:nvPr>
        </p:nvSpPr>
        <p:spPr>
          <a:xfrm>
            <a:off x="163140" y="318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/>
              <a:t>Part 1 : Spectrogram</a:t>
            </a:r>
            <a:r>
              <a:rPr lang="zh-TW" altLang="en-US" sz="3600" dirty="0"/>
              <a:t> </a:t>
            </a:r>
            <a:r>
              <a:rPr lang="en-US" altLang="zh-TW" sz="3600" dirty="0"/>
              <a:t>&amp;</a:t>
            </a:r>
            <a:r>
              <a:rPr lang="zh-TW" altLang="en-US" sz="3600" dirty="0"/>
              <a:t> </a:t>
            </a:r>
            <a:r>
              <a:rPr lang="en-US" altLang="zh-TW" sz="3600" dirty="0"/>
              <a:t>Marginal Spectrum </a:t>
            </a:r>
            <a:r>
              <a:rPr lang="zh-TW" sz="3600" dirty="0"/>
              <a:t>of </a:t>
            </a:r>
            <a:r>
              <a:rPr lang="en-US" altLang="zh-TW" sz="3600" dirty="0"/>
              <a:t>Ch21</a:t>
            </a:r>
            <a:endParaRPr sz="3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39C1EEC-B355-4778-EC63-984A5FD6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5" y="2080551"/>
            <a:ext cx="5392452" cy="30343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2A7D28-EDAD-A050-1C86-8666FC3AE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183" y="2080551"/>
            <a:ext cx="5732144" cy="32254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1001310-311F-319E-4730-902A515AA50A}"/>
              </a:ext>
            </a:extLst>
          </p:cNvPr>
          <p:cNvSpPr txBox="1"/>
          <p:nvPr/>
        </p:nvSpPr>
        <p:spPr>
          <a:xfrm>
            <a:off x="1105082" y="5678029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Hilbert Transform</a:t>
            </a:r>
            <a:r>
              <a:rPr lang="zh-TW" altLang="en-US" sz="2800" dirty="0">
                <a:solidFill>
                  <a:srgbClr val="0070C0"/>
                </a:solidFill>
              </a:rPr>
              <a:t>之前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FBDF66-4AFA-872C-6062-2E9CF93547CA}"/>
              </a:ext>
            </a:extLst>
          </p:cNvPr>
          <p:cNvSpPr txBox="1"/>
          <p:nvPr/>
        </p:nvSpPr>
        <p:spPr>
          <a:xfrm>
            <a:off x="6693519" y="5678029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Hilbert Transform</a:t>
            </a:r>
            <a:r>
              <a:rPr lang="zh-TW" altLang="en-US" sz="2800" dirty="0">
                <a:solidFill>
                  <a:srgbClr val="C00000"/>
                </a:solidFill>
              </a:rPr>
              <a:t>之後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0FABD7B-A120-9CDF-E961-189D1E66C882}"/>
              </a:ext>
            </a:extLst>
          </p:cNvPr>
          <p:cNvSpPr txBox="1"/>
          <p:nvPr/>
        </p:nvSpPr>
        <p:spPr>
          <a:xfrm>
            <a:off x="691376" y="988755"/>
            <a:ext cx="665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使用</a:t>
            </a:r>
            <a:r>
              <a:rPr lang="en-US" altLang="zh-TW" sz="2400" dirty="0"/>
              <a:t>MCMW-VCF</a:t>
            </a:r>
            <a:r>
              <a:rPr lang="zh-TW" altLang="en-US" sz="2400" dirty="0"/>
              <a:t>繪製頻譜圖，並且設</a:t>
            </a:r>
            <a:r>
              <a:rPr lang="en-US" altLang="zh-TW" sz="2400" dirty="0"/>
              <a:t>sigma = 1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295F71-489F-1ECE-3547-20073E5EE48B}"/>
              </a:ext>
            </a:extLst>
          </p:cNvPr>
          <p:cNvSpPr txBox="1"/>
          <p:nvPr/>
        </p:nvSpPr>
        <p:spPr>
          <a:xfrm>
            <a:off x="691376" y="1500085"/>
            <a:ext cx="9692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zh-TW" altLang="en-US" sz="2400" dirty="0"/>
              <a:t>並且使用</a:t>
            </a:r>
            <a:r>
              <a:rPr lang="en-US" altLang="zh-TW" sz="2400" dirty="0"/>
              <a:t>Hilbert Transform</a:t>
            </a:r>
            <a:r>
              <a:rPr lang="zh-TW" altLang="en-US" sz="2400" dirty="0"/>
              <a:t>之後，更能觀察到主頻率隨時間下降的趨勢</a:t>
            </a:r>
          </a:p>
        </p:txBody>
      </p: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DC62A2C4-B12E-474F-8DFC-1ADE170484FF}"/>
              </a:ext>
            </a:extLst>
          </p:cNvPr>
          <p:cNvSpPr txBox="1">
            <a:spLocks/>
          </p:cNvSpPr>
          <p:nvPr/>
        </p:nvSpPr>
        <p:spPr>
          <a:xfrm>
            <a:off x="8793480" y="5652656"/>
            <a:ext cx="3185160" cy="96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sz="4400" dirty="0"/>
              <a:t>4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35ce4bf35_3_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04395" cy="89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4400" dirty="0"/>
              <a:t>Part 1 : Spectrogram</a:t>
            </a:r>
            <a:r>
              <a:rPr lang="zh-TW" altLang="en-US" sz="4400" dirty="0"/>
              <a:t> </a:t>
            </a:r>
            <a:r>
              <a:rPr lang="en-US" altLang="zh-TW" sz="4400" dirty="0"/>
              <a:t>&amp;</a:t>
            </a:r>
            <a:r>
              <a:rPr lang="zh-TW" altLang="en-US" sz="4400" dirty="0"/>
              <a:t> </a:t>
            </a:r>
            <a:r>
              <a:rPr lang="en-US" altLang="zh-TW" sz="4400" dirty="0"/>
              <a:t>Marginal Spectrum </a:t>
            </a:r>
            <a:r>
              <a:rPr lang="zh-TW" altLang="zh-TW" sz="4400" dirty="0"/>
              <a:t>of </a:t>
            </a:r>
            <a:r>
              <a:rPr lang="en-US" altLang="zh-TW" sz="4400" dirty="0"/>
              <a:t>Ch28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3EF6D2-06B5-FE96-CB6A-4A19F761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2" y="2091983"/>
            <a:ext cx="5616225" cy="31602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9EA6D3F-6A34-EF3E-C13F-37D520309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193" y="2207941"/>
            <a:ext cx="5616225" cy="31602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B3A469F-E539-E8E8-0744-936575E1B55A}"/>
              </a:ext>
            </a:extLst>
          </p:cNvPr>
          <p:cNvSpPr txBox="1"/>
          <p:nvPr/>
        </p:nvSpPr>
        <p:spPr>
          <a:xfrm>
            <a:off x="1143386" y="5629996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Hilbert Transform</a:t>
            </a:r>
            <a:r>
              <a:rPr lang="zh-TW" altLang="en-US" sz="2800" dirty="0">
                <a:solidFill>
                  <a:srgbClr val="0070C0"/>
                </a:solidFill>
              </a:rPr>
              <a:t>之前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0AE9EC-1EEB-D830-0FBA-03418EE5B725}"/>
              </a:ext>
            </a:extLst>
          </p:cNvPr>
          <p:cNvSpPr txBox="1"/>
          <p:nvPr/>
        </p:nvSpPr>
        <p:spPr>
          <a:xfrm>
            <a:off x="6726973" y="5629996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Hilbert Transform</a:t>
            </a:r>
            <a:r>
              <a:rPr lang="zh-TW" altLang="en-US" sz="2800" dirty="0">
                <a:solidFill>
                  <a:srgbClr val="C00000"/>
                </a:solidFill>
              </a:rPr>
              <a:t>之後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FB088F-F7A6-8C19-B7FD-2F4C7A2B7C33}"/>
              </a:ext>
            </a:extLst>
          </p:cNvPr>
          <p:cNvSpPr txBox="1"/>
          <p:nvPr/>
        </p:nvSpPr>
        <p:spPr>
          <a:xfrm>
            <a:off x="691376" y="988755"/>
            <a:ext cx="665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使用</a:t>
            </a:r>
            <a:r>
              <a:rPr lang="en-US" altLang="zh-TW" sz="2400" dirty="0"/>
              <a:t>MCMW-VCF</a:t>
            </a:r>
            <a:r>
              <a:rPr lang="zh-TW" altLang="en-US" sz="2400" dirty="0"/>
              <a:t>繪製頻譜圖，並且設</a:t>
            </a:r>
            <a:r>
              <a:rPr lang="en-US" altLang="zh-TW" sz="2400" dirty="0"/>
              <a:t>sigma = 1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43615EE-FE61-7928-EBC6-F32A692972F0}"/>
              </a:ext>
            </a:extLst>
          </p:cNvPr>
          <p:cNvSpPr txBox="1"/>
          <p:nvPr/>
        </p:nvSpPr>
        <p:spPr>
          <a:xfrm>
            <a:off x="691376" y="1500085"/>
            <a:ext cx="9692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zh-TW" altLang="en-US" sz="2400" dirty="0"/>
              <a:t>並且使用</a:t>
            </a:r>
            <a:r>
              <a:rPr lang="en-US" altLang="zh-TW" sz="2400" dirty="0"/>
              <a:t>Hilbert Transform</a:t>
            </a:r>
            <a:r>
              <a:rPr lang="zh-TW" altLang="en-US" sz="2400" dirty="0"/>
              <a:t>之後，更能觀察到主頻率隨時間下降的趨勢</a:t>
            </a:r>
          </a:p>
        </p:txBody>
      </p: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8781C2B9-C48D-40D9-8DDA-B89D612D6483}"/>
              </a:ext>
            </a:extLst>
          </p:cNvPr>
          <p:cNvSpPr txBox="1">
            <a:spLocks/>
          </p:cNvSpPr>
          <p:nvPr/>
        </p:nvSpPr>
        <p:spPr>
          <a:xfrm>
            <a:off x="8793480" y="5652656"/>
            <a:ext cx="3185160" cy="96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sz="4400" dirty="0"/>
              <a:t>5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35ce4bf35_3_5"/>
          <p:cNvSpPr txBox="1">
            <a:spLocks noGrp="1"/>
          </p:cNvSpPr>
          <p:nvPr>
            <p:ph type="title"/>
          </p:nvPr>
        </p:nvSpPr>
        <p:spPr>
          <a:xfrm>
            <a:off x="63000" y="0"/>
            <a:ext cx="11790746" cy="90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dirty="0"/>
              <a:t>Part 2 : Ch8 Modal Frequency</a:t>
            </a:r>
            <a:r>
              <a:rPr lang="zh-TW" altLang="en-US" sz="3200" dirty="0"/>
              <a:t> </a:t>
            </a:r>
            <a:r>
              <a:rPr lang="en-US" altLang="zh-TW" sz="3200" dirty="0"/>
              <a:t>&amp;</a:t>
            </a:r>
            <a:r>
              <a:rPr lang="zh-TW" altLang="en-US" sz="3200" dirty="0"/>
              <a:t> </a:t>
            </a:r>
            <a:r>
              <a:rPr lang="en-US" altLang="zh-TW" sz="3200" dirty="0"/>
              <a:t>Damping Ratio</a:t>
            </a:r>
            <a:r>
              <a:rPr lang="zh-TW" sz="3200" dirty="0"/>
              <a:t> (Use ARX</a:t>
            </a:r>
            <a:r>
              <a:rPr lang="zh-TW" altLang="en-US" sz="3200" dirty="0"/>
              <a:t> </a:t>
            </a:r>
            <a:r>
              <a:rPr lang="en-US" altLang="zh-TW" sz="3200" dirty="0"/>
              <a:t>Mode Order=50</a:t>
            </a:r>
            <a:r>
              <a:rPr lang="zh-TW" sz="3200" dirty="0"/>
              <a:t>)</a:t>
            </a:r>
            <a:endParaRPr sz="3200" dirty="0"/>
          </a:p>
        </p:txBody>
      </p:sp>
      <p:sp>
        <p:nvSpPr>
          <p:cNvPr id="110" name="Google Shape;110;g2635ce4bf35_3_5"/>
          <p:cNvSpPr txBox="1"/>
          <p:nvPr/>
        </p:nvSpPr>
        <p:spPr>
          <a:xfrm>
            <a:off x="1210985" y="4820962"/>
            <a:ext cx="3953722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第一模態:3.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第二模態:11.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7Hz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第三模態:1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lang="en-US" altLang="zh-TW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第一模態阻尼比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:1.27%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635ce4bf35_3_5"/>
          <p:cNvSpPr txBox="1"/>
          <p:nvPr/>
        </p:nvSpPr>
        <p:spPr>
          <a:xfrm>
            <a:off x="7773550" y="4895403"/>
            <a:ext cx="37608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第一模態: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3.00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第二模態: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9.78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第三模態: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12.55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lang="en-US" altLang="zh-TW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第一模態阻尼比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:5.14%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635ce4bf35_3_5"/>
          <p:cNvSpPr/>
          <p:nvPr/>
        </p:nvSpPr>
        <p:spPr>
          <a:xfrm>
            <a:off x="4999650" y="6068225"/>
            <a:ext cx="2345100" cy="48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635ce4bf35_3_5"/>
          <p:cNvSpPr txBox="1"/>
          <p:nvPr/>
        </p:nvSpPr>
        <p:spPr>
          <a:xfrm>
            <a:off x="5329763" y="5341725"/>
            <a:ext cx="1858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破壞後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49684A-6A5C-FA2D-EF37-76FA2A0FF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6" y="992988"/>
            <a:ext cx="5013306" cy="37599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E6CC28-B3AA-540D-E876-DF846EBA6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231" y="981393"/>
            <a:ext cx="5013306" cy="37599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E3CFBAA-F430-F935-872D-459ECF78B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909" y="1271399"/>
            <a:ext cx="2644369" cy="3505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05534F9-C3D2-5630-E5AA-BBA84BB8E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7756" y="1263778"/>
            <a:ext cx="2453853" cy="358171"/>
          </a:xfrm>
          <a:prstGeom prst="rect">
            <a:avLst/>
          </a:prstGeom>
        </p:spPr>
      </p:pic>
      <p:sp>
        <p:nvSpPr>
          <p:cNvPr id="12" name="投影片編號版面配置區 1">
            <a:extLst>
              <a:ext uri="{FF2B5EF4-FFF2-40B4-BE49-F238E27FC236}">
                <a16:creationId xmlns:a16="http://schemas.microsoft.com/office/drawing/2014/main" id="{0A04B708-183D-4B12-89EF-2129806007A9}"/>
              </a:ext>
            </a:extLst>
          </p:cNvPr>
          <p:cNvSpPr txBox="1">
            <a:spLocks/>
          </p:cNvSpPr>
          <p:nvPr/>
        </p:nvSpPr>
        <p:spPr>
          <a:xfrm>
            <a:off x="8793480" y="5652656"/>
            <a:ext cx="3185160" cy="96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sz="4400" dirty="0"/>
              <a:t>6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35ce4bf35_0_13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1965260" cy="96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altLang="zh-TW" sz="2800" dirty="0"/>
              <a:t>Part 2 : Ch</a:t>
            </a:r>
            <a:r>
              <a:rPr lang="en-US" altLang="zh-TW" sz="2800" dirty="0"/>
              <a:t>15</a:t>
            </a:r>
            <a:r>
              <a:rPr lang="zh-TW" altLang="zh-TW" sz="2800" dirty="0"/>
              <a:t> Modal Frequency</a:t>
            </a:r>
            <a:r>
              <a:rPr lang="zh-TW" altLang="en-US" sz="2800" dirty="0"/>
              <a:t> </a:t>
            </a:r>
            <a:r>
              <a:rPr lang="en-US" altLang="zh-TW" sz="2800" dirty="0"/>
              <a:t>&amp;</a:t>
            </a:r>
            <a:r>
              <a:rPr lang="zh-TW" altLang="en-US" sz="2800" dirty="0"/>
              <a:t> </a:t>
            </a:r>
            <a:r>
              <a:rPr lang="en-US" altLang="zh-TW" sz="2800" dirty="0"/>
              <a:t>Damping Ratio</a:t>
            </a:r>
            <a:r>
              <a:rPr lang="zh-TW" altLang="zh-TW" sz="2800" dirty="0"/>
              <a:t> (Use ARX</a:t>
            </a:r>
            <a:r>
              <a:rPr lang="en-US" altLang="zh-TW" sz="2800" dirty="0"/>
              <a:t> Mode Order=50</a:t>
            </a:r>
            <a:r>
              <a:rPr lang="zh-TW" altLang="zh-TW" sz="2800" dirty="0"/>
              <a:t>)</a:t>
            </a:r>
            <a:endParaRPr sz="2800" dirty="0"/>
          </a:p>
        </p:txBody>
      </p:sp>
      <p:sp>
        <p:nvSpPr>
          <p:cNvPr id="121" name="Google Shape;121;g2635ce4bf35_0_13"/>
          <p:cNvSpPr txBox="1"/>
          <p:nvPr/>
        </p:nvSpPr>
        <p:spPr>
          <a:xfrm>
            <a:off x="1263974" y="4916636"/>
            <a:ext cx="3822375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第一模態:3.6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第二模態:11.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第三模態:1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lang="en-US" altLang="zh-TW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第一模態阻尼比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:0.73%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635ce4bf35_0_13"/>
          <p:cNvSpPr txBox="1"/>
          <p:nvPr/>
        </p:nvSpPr>
        <p:spPr>
          <a:xfrm>
            <a:off x="7517437" y="4894874"/>
            <a:ext cx="48363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第一模態:2.9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第二模態:10.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第三模態:12.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lang="en-US" altLang="zh-TW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第一模態阻尼比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:6.12%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635ce4bf35_0_13"/>
          <p:cNvSpPr/>
          <p:nvPr/>
        </p:nvSpPr>
        <p:spPr>
          <a:xfrm>
            <a:off x="4923450" y="5915825"/>
            <a:ext cx="2345100" cy="48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635ce4bf35_0_13"/>
          <p:cNvSpPr txBox="1"/>
          <p:nvPr/>
        </p:nvSpPr>
        <p:spPr>
          <a:xfrm>
            <a:off x="5241750" y="5118950"/>
            <a:ext cx="1769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破壞後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216DC4-723F-CCC4-5699-05EFD669E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4" y="1020763"/>
            <a:ext cx="5199720" cy="38997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0985A3-8323-C554-3065-6C3942663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279" y="1041429"/>
            <a:ext cx="5199720" cy="38997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5481806-89FA-466A-B9D4-5EDC59C1B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653" y="1313415"/>
            <a:ext cx="2819644" cy="3505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065A132-8D6B-E3A1-B6CB-CA3C77F69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0830" y="1341293"/>
            <a:ext cx="2834886" cy="358171"/>
          </a:xfrm>
          <a:prstGeom prst="rect">
            <a:avLst/>
          </a:prstGeom>
        </p:spPr>
      </p:pic>
      <p:sp>
        <p:nvSpPr>
          <p:cNvPr id="12" name="投影片編號版面配置區 1">
            <a:extLst>
              <a:ext uri="{FF2B5EF4-FFF2-40B4-BE49-F238E27FC236}">
                <a16:creationId xmlns:a16="http://schemas.microsoft.com/office/drawing/2014/main" id="{49BC8F44-684E-49B4-97E4-BCFD9494CDEE}"/>
              </a:ext>
            </a:extLst>
          </p:cNvPr>
          <p:cNvSpPr txBox="1">
            <a:spLocks/>
          </p:cNvSpPr>
          <p:nvPr/>
        </p:nvSpPr>
        <p:spPr>
          <a:xfrm>
            <a:off x="8793480" y="5652656"/>
            <a:ext cx="3185160" cy="96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35ce4bf35_0_18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1385395" cy="96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altLang="zh-TW" sz="3200" dirty="0"/>
              <a:t>Part 2 : Ch</a:t>
            </a:r>
            <a:r>
              <a:rPr lang="en-US" altLang="zh-TW" sz="3200" dirty="0"/>
              <a:t>21</a:t>
            </a:r>
            <a:r>
              <a:rPr lang="zh-TW" altLang="zh-TW" sz="3200" dirty="0"/>
              <a:t> Modal Frequency</a:t>
            </a:r>
            <a:r>
              <a:rPr lang="zh-TW" altLang="en-US" sz="3200" dirty="0"/>
              <a:t> </a:t>
            </a:r>
            <a:r>
              <a:rPr lang="en-US" altLang="zh-TW" sz="3200" dirty="0"/>
              <a:t>&amp;</a:t>
            </a:r>
            <a:r>
              <a:rPr lang="zh-TW" altLang="en-US" sz="3200" dirty="0"/>
              <a:t> </a:t>
            </a:r>
            <a:r>
              <a:rPr lang="en-US" altLang="zh-TW" sz="3200" dirty="0"/>
              <a:t>Damping Ratio</a:t>
            </a:r>
            <a:r>
              <a:rPr lang="zh-TW" altLang="zh-TW" sz="3200" dirty="0"/>
              <a:t> (Use ARX</a:t>
            </a:r>
            <a:r>
              <a:rPr lang="en-US" altLang="zh-TW" sz="3200" dirty="0"/>
              <a:t> Mode Order=50</a:t>
            </a:r>
            <a:r>
              <a:rPr lang="zh-TW" altLang="zh-TW" sz="3200" dirty="0"/>
              <a:t>)</a:t>
            </a:r>
            <a:endParaRPr sz="3200" dirty="0"/>
          </a:p>
        </p:txBody>
      </p:sp>
      <p:sp>
        <p:nvSpPr>
          <p:cNvPr id="132" name="Google Shape;132;g2635ce4bf35_0_18"/>
          <p:cNvSpPr txBox="1"/>
          <p:nvPr/>
        </p:nvSpPr>
        <p:spPr>
          <a:xfrm>
            <a:off x="1268692" y="4774919"/>
            <a:ext cx="3802401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第一模態:3.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第二模態: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11.98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第三模態:1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5.21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lang="en-US" altLang="zh-TW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第一模態阻尼比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:2.08%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635ce4bf35_0_18"/>
          <p:cNvSpPr txBox="1"/>
          <p:nvPr/>
        </p:nvSpPr>
        <p:spPr>
          <a:xfrm>
            <a:off x="7643500" y="4774919"/>
            <a:ext cx="40263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第一模態:2.9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第二模態: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7.99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第三模態:1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2.86</a:t>
            </a: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lang="en-US" altLang="zh-TW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第一模態阻尼比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:4.88%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635ce4bf35_0_18"/>
          <p:cNvSpPr/>
          <p:nvPr/>
        </p:nvSpPr>
        <p:spPr>
          <a:xfrm>
            <a:off x="4967800" y="5853825"/>
            <a:ext cx="2345100" cy="48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635ce4bf35_0_18"/>
          <p:cNvSpPr txBox="1"/>
          <p:nvPr/>
        </p:nvSpPr>
        <p:spPr>
          <a:xfrm>
            <a:off x="5298400" y="5137375"/>
            <a:ext cx="1836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破壞後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7DE5C0-2BBF-1897-9D05-742CDEBC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8" y="1070216"/>
            <a:ext cx="4945245" cy="37089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2AF205-E37A-9B44-526F-DA19A08CC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08" y="1065985"/>
            <a:ext cx="4945245" cy="370893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277C64-6A3D-B8D1-A2FD-9E2547519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493" y="1345451"/>
            <a:ext cx="2972058" cy="3505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FCE8545-39AF-2111-DD1F-C507D570F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212" y="1356602"/>
            <a:ext cx="2972058" cy="350550"/>
          </a:xfrm>
          <a:prstGeom prst="rect">
            <a:avLst/>
          </a:prstGeom>
        </p:spPr>
      </p:pic>
      <p:sp>
        <p:nvSpPr>
          <p:cNvPr id="12" name="投影片編號版面配置區 1">
            <a:extLst>
              <a:ext uri="{FF2B5EF4-FFF2-40B4-BE49-F238E27FC236}">
                <a16:creationId xmlns:a16="http://schemas.microsoft.com/office/drawing/2014/main" id="{5D8E02B3-98FB-41E3-8CE3-7F086EB76BB0}"/>
              </a:ext>
            </a:extLst>
          </p:cNvPr>
          <p:cNvSpPr txBox="1">
            <a:spLocks/>
          </p:cNvSpPr>
          <p:nvPr/>
        </p:nvSpPr>
        <p:spPr>
          <a:xfrm>
            <a:off x="8793480" y="5652656"/>
            <a:ext cx="3185160" cy="96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sz="4400" dirty="0"/>
              <a:t>8</a:t>
            </a:r>
            <a:endParaRPr lang="zh-TW" alt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2169</Words>
  <Application>Microsoft Office PowerPoint</Application>
  <PresentationFormat>寬螢幕</PresentationFormat>
  <Paragraphs>175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KaTeX_Main</vt:lpstr>
      <vt:lpstr>KaTeX_Math</vt:lpstr>
      <vt:lpstr>新細明體</vt:lpstr>
      <vt:lpstr>Arial</vt:lpstr>
      <vt:lpstr>Calibri</vt:lpstr>
      <vt:lpstr>Office 佈景主題</vt:lpstr>
      <vt:lpstr>訊號處理與頻譜分析 期末報告</vt:lpstr>
      <vt:lpstr>PowerPoint 簡報</vt:lpstr>
      <vt:lpstr>Part 1 : Spectrogram &amp; Marginal Spectrum of Ch8</vt:lpstr>
      <vt:lpstr>PowerPoint 簡報</vt:lpstr>
      <vt:lpstr>Part 1 : Spectrogram &amp; Marginal Spectrum of Ch21</vt:lpstr>
      <vt:lpstr>Part 1 : Spectrogram &amp; Marginal Spectrum of Ch28</vt:lpstr>
      <vt:lpstr>Part 2 : Ch8 Modal Frequency &amp; Damping Ratio (Use ARX Mode Order=50)</vt:lpstr>
      <vt:lpstr>Part 2 : Ch15 Modal Frequency &amp; Damping Ratio (Use ARX Mode Order=50)</vt:lpstr>
      <vt:lpstr>Part 2 : Ch21 Modal Frequency &amp; Damping Ratio (Use ARX Mode Order=50)</vt:lpstr>
      <vt:lpstr>Part 2 第一模態 Mode Shape 1 (Use ARX Mode Order=50)</vt:lpstr>
      <vt:lpstr>Part 2 第二模態 Mode Shape 2 (Use ARX Mode Order=50)</vt:lpstr>
      <vt:lpstr>Part 2 第三模態 Mode Shape 3 (Use ARX Mode Order=50)</vt:lpstr>
      <vt:lpstr>Part 3 : Wavelet Coherence(Use wcoherence)  Basement Response(ch28) &amp; Roof Response(ch21)</vt:lpstr>
      <vt:lpstr>PowerPoint 簡報</vt:lpstr>
      <vt:lpstr>PowerPoint 簡報</vt:lpstr>
      <vt:lpstr>Part 4 : Use RARX  Plot the Time Varying Modal Frequency</vt:lpstr>
      <vt:lpstr>Part 5 : Estimate the Relative Displacement</vt:lpstr>
      <vt:lpstr>Part 5 : Estimate the Relative Displacement</vt:lpstr>
      <vt:lpstr>PowerPoint 簡報</vt:lpstr>
      <vt:lpstr>PowerPoint 簡報</vt:lpstr>
      <vt:lpstr>Part 6 : Distribution of Component Energy(Use WPT)</vt:lpstr>
      <vt:lpstr>PowerPoint 簡報</vt:lpstr>
      <vt:lpstr>Part 6 : Distribution of Component Energy(Use WPT)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訊號處理與頻譜分析 期末報告</dc:title>
  <dc:creator>采澄 林</dc:creator>
  <cp:lastModifiedBy>User</cp:lastModifiedBy>
  <cp:revision>61</cp:revision>
  <dcterms:created xsi:type="dcterms:W3CDTF">2023-12-09T07:58:42Z</dcterms:created>
  <dcterms:modified xsi:type="dcterms:W3CDTF">2024-02-14T09:07:46Z</dcterms:modified>
</cp:coreProperties>
</file>