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80" r:id="rId8"/>
    <p:sldId id="263" r:id="rId9"/>
    <p:sldId id="295" r:id="rId10"/>
    <p:sldId id="296" r:id="rId11"/>
    <p:sldId id="297" r:id="rId12"/>
    <p:sldId id="275" r:id="rId13"/>
    <p:sldId id="281" r:id="rId14"/>
    <p:sldId id="276" r:id="rId15"/>
    <p:sldId id="277" r:id="rId16"/>
    <p:sldId id="282" r:id="rId17"/>
    <p:sldId id="283" r:id="rId18"/>
    <p:sldId id="284" r:id="rId19"/>
    <p:sldId id="285" r:id="rId20"/>
    <p:sldId id="286" r:id="rId21"/>
    <p:sldId id="291" r:id="rId22"/>
    <p:sldId id="287" r:id="rId23"/>
    <p:sldId id="288" r:id="rId24"/>
    <p:sldId id="289" r:id="rId25"/>
    <p:sldId id="290" r:id="rId26"/>
    <p:sldId id="293" r:id="rId27"/>
    <p:sldId id="292" r:id="rId28"/>
    <p:sldId id="294" r:id="rId29"/>
    <p:sldId id="27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Noura BENHAJJI</a:t>
            </a:r>
          </a:p>
          <a:p>
            <a:r>
              <a:rPr lang="fr-FR" dirty="0"/>
              <a:t>Nbenhajji.ext@simplon.co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ésultat de recherche d'images pour &quot;simplon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68" y="292821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9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 marL="0"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2782"/>
          </a:xfrm>
        </p:spPr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r">
              <a:lnSpc>
                <a:spcPct val="85000"/>
              </a:lnSpc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1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D13C4A-AEAF-45A4-A6CF-F49B43AD5997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NANGBE.ext@simplon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MMu-vcF60" TargetMode="External"/><Relationship Id="rId2" Type="http://schemas.openxmlformats.org/officeDocument/2006/relationships/hyperlink" Target="https://stph.scenari-community.org/bdd/0/co/bdd_2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nRqTXoiNUHk&amp;t=214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ipn.univ-paris13.fr/~gerard/docs/corrections/uml-corr02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voir.ensam.eu/moodle/pluginfile.php/29051/mod_resource/content/1/CM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JOURNÉES DES </a:t>
            </a:r>
            <a:br>
              <a:rPr lang="fr-FR" dirty="0"/>
            </a:br>
            <a:r>
              <a:rPr lang="fr-FR" sz="6000" dirty="0"/>
              <a:t>23 &amp; 24 mars 2020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ULYSSE NANGBE</a:t>
            </a:r>
          </a:p>
          <a:p>
            <a:r>
              <a:rPr lang="fr-FR" dirty="0">
                <a:hlinkClick r:id="rId2"/>
              </a:rPr>
              <a:t>UNANGBE.ext@simplon.co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53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: 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3" y="1845733"/>
            <a:ext cx="8700116" cy="4315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	Rechercher les points critiques et déterminer leur nature pour les fonctions f définies ci-dessous :</a:t>
            </a:r>
          </a:p>
          <a:p>
            <a:pPr marL="0" indent="0">
              <a:buNone/>
            </a:pPr>
            <a:r>
              <a:rPr lang="fr-FR" dirty="0"/>
              <a:t>1) f(</a:t>
            </a:r>
            <a:r>
              <a:rPr lang="fr-FR" i="1" dirty="0" err="1"/>
              <a:t>x</a:t>
            </a:r>
            <a:r>
              <a:rPr lang="fr-FR" dirty="0" err="1"/>
              <a:t>,</a:t>
            </a:r>
            <a:r>
              <a:rPr lang="fr-FR" i="1" dirty="0" err="1"/>
              <a:t>y</a:t>
            </a:r>
            <a:r>
              <a:rPr lang="fr-FR" dirty="0"/>
              <a:t>) = </a:t>
            </a:r>
            <a:r>
              <a:rPr lang="fr-FR" i="1" dirty="0" err="1"/>
              <a:t>xy</a:t>
            </a:r>
            <a:r>
              <a:rPr lang="fr-FR" dirty="0"/>
              <a:t> – ln(</a:t>
            </a:r>
            <a:r>
              <a:rPr lang="fr-FR" i="1" dirty="0"/>
              <a:t>x</a:t>
            </a:r>
            <a:r>
              <a:rPr lang="fr-FR" dirty="0"/>
              <a:t> + </a:t>
            </a:r>
            <a:r>
              <a:rPr lang="fr-FR" i="1" dirty="0"/>
              <a:t>y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2) </a:t>
            </a:r>
            <a:r>
              <a:rPr lang="es-ES" dirty="0"/>
              <a:t>f(</a:t>
            </a:r>
            <a:r>
              <a:rPr lang="es-ES" i="1" dirty="0" err="1"/>
              <a:t>x,y</a:t>
            </a:r>
            <a:r>
              <a:rPr lang="es-ES" dirty="0"/>
              <a:t>) = (2</a:t>
            </a:r>
            <a:r>
              <a:rPr lang="es-ES" i="1" dirty="0"/>
              <a:t>x</a:t>
            </a:r>
            <a:r>
              <a:rPr lang="es-ES" dirty="0"/>
              <a:t>²+ 3</a:t>
            </a:r>
            <a:r>
              <a:rPr lang="es-ES" i="1" dirty="0"/>
              <a:t>y</a:t>
            </a:r>
            <a:r>
              <a:rPr lang="es-ES" dirty="0"/>
              <a:t>² )e</a:t>
            </a:r>
            <a:r>
              <a:rPr lang="es-ES" baseline="30000" dirty="0"/>
              <a:t>−(</a:t>
            </a:r>
            <a:r>
              <a:rPr lang="es-ES" i="1" baseline="30000" dirty="0"/>
              <a:t>x</a:t>
            </a:r>
            <a:r>
              <a:rPr lang="es-ES" baseline="30000" dirty="0"/>
              <a:t>²+</a:t>
            </a:r>
            <a:r>
              <a:rPr lang="es-ES" i="1" baseline="30000" dirty="0"/>
              <a:t>y</a:t>
            </a:r>
            <a:r>
              <a:rPr lang="es-ES" baseline="30000" dirty="0"/>
              <a:t>²)</a:t>
            </a:r>
          </a:p>
          <a:p>
            <a:pPr marL="0" indent="0">
              <a:buNone/>
            </a:pPr>
            <a:r>
              <a:rPr lang="es-ES" dirty="0"/>
              <a:t>3) f(</a:t>
            </a:r>
            <a:r>
              <a:rPr lang="es-ES" i="1" dirty="0" err="1"/>
              <a:t>x,y</a:t>
            </a:r>
            <a:r>
              <a:rPr lang="es-ES" dirty="0"/>
              <a:t>) = y(x-2) </a:t>
            </a:r>
            <a:r>
              <a:rPr lang="es-ES" dirty="0">
                <a:solidFill>
                  <a:srgbClr val="FF0000"/>
                </a:solidFill>
              </a:rPr>
              <a:t>s/c</a:t>
            </a:r>
            <a:r>
              <a:rPr lang="es-ES" dirty="0"/>
              <a:t> x + y² + 1 = 0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4) f(</a:t>
            </a:r>
            <a:r>
              <a:rPr lang="fr-FR" i="1" dirty="0" err="1"/>
              <a:t>x,y</a:t>
            </a:r>
            <a:r>
              <a:rPr lang="fr-FR" dirty="0"/>
              <a:t>) =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-4</a:t>
            </a:r>
            <a:r>
              <a:rPr lang="fr-FR" i="1" dirty="0"/>
              <a:t>xy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= 8</a:t>
            </a:r>
          </a:p>
          <a:p>
            <a:pPr marL="0" indent="0">
              <a:buNone/>
            </a:pPr>
            <a:r>
              <a:rPr lang="fr-FR" dirty="0"/>
              <a:t>5) f(</a:t>
            </a:r>
            <a:r>
              <a:rPr lang="fr-FR" dirty="0" err="1"/>
              <a:t>x,y</a:t>
            </a:r>
            <a:r>
              <a:rPr lang="fr-FR" dirty="0"/>
              <a:t>) = </a:t>
            </a:r>
            <a:r>
              <a:rPr lang="fr-FR" i="1" dirty="0"/>
              <a:t>x</a:t>
            </a:r>
            <a:r>
              <a:rPr lang="fr-FR" i="1" baseline="30000" dirty="0"/>
              <a:t>3</a:t>
            </a:r>
            <a:r>
              <a:rPr lang="fr-FR" dirty="0"/>
              <a:t>+ </a:t>
            </a:r>
            <a:r>
              <a:rPr lang="fr-FR" i="1" dirty="0"/>
              <a:t>y</a:t>
            </a:r>
            <a:r>
              <a:rPr lang="fr-FR" i="1" baseline="30000" dirty="0"/>
              <a:t>3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fr-FR" i="1" dirty="0"/>
              <a:t>x²</a:t>
            </a:r>
            <a:r>
              <a:rPr lang="fr-FR" dirty="0"/>
              <a:t> + </a:t>
            </a:r>
            <a:r>
              <a:rPr lang="fr-FR" i="1" dirty="0"/>
              <a:t>y²</a:t>
            </a:r>
            <a:r>
              <a:rPr lang="fr-FR" dirty="0"/>
              <a:t> = 4</a:t>
            </a:r>
          </a:p>
          <a:p>
            <a:pPr marL="0" indent="0">
              <a:buNone/>
            </a:pPr>
            <a:r>
              <a:rPr lang="fr-FR" dirty="0"/>
              <a:t>6) f(</a:t>
            </a:r>
            <a:r>
              <a:rPr lang="fr-FR" dirty="0" err="1"/>
              <a:t>x,y</a:t>
            </a:r>
            <a:r>
              <a:rPr lang="fr-FR" dirty="0"/>
              <a:t>) = ln(x² + y²) </a:t>
            </a:r>
            <a:r>
              <a:rPr lang="fr-FR" dirty="0">
                <a:solidFill>
                  <a:srgbClr val="FF0000"/>
                </a:solidFill>
              </a:rPr>
              <a:t>s/c</a:t>
            </a:r>
            <a:r>
              <a:rPr lang="fr-FR" dirty="0"/>
              <a:t> x² +2y -3 = 0</a:t>
            </a:r>
          </a:p>
          <a:p>
            <a:pPr marL="0" indent="0">
              <a:buNone/>
            </a:pPr>
            <a:r>
              <a:rPr lang="fr-FR" dirty="0"/>
              <a:t>7) f(</a:t>
            </a:r>
            <a:r>
              <a:rPr lang="fr-FR" dirty="0" err="1"/>
              <a:t>x,y</a:t>
            </a:r>
            <a:r>
              <a:rPr lang="fr-FR" dirty="0"/>
              <a:t>) = </a:t>
            </a:r>
            <a:r>
              <a:rPr lang="es-ES" dirty="0"/>
              <a:t>e</a:t>
            </a:r>
            <a:r>
              <a:rPr lang="es-ES" baseline="30000" dirty="0"/>
              <a:t>−(</a:t>
            </a:r>
            <a:r>
              <a:rPr lang="es-ES" i="1" baseline="30000" dirty="0"/>
              <a:t>x</a:t>
            </a:r>
            <a:r>
              <a:rPr lang="es-ES" baseline="30000" dirty="0"/>
              <a:t>²+</a:t>
            </a:r>
            <a:r>
              <a:rPr lang="es-ES" i="1" baseline="30000" dirty="0"/>
              <a:t>y</a:t>
            </a:r>
            <a:r>
              <a:rPr lang="es-ES" baseline="30000" dirty="0"/>
              <a:t>²) </a:t>
            </a:r>
            <a:r>
              <a:rPr lang="fr-FR" dirty="0">
                <a:solidFill>
                  <a:srgbClr val="FF0000"/>
                </a:solidFill>
              </a:rPr>
              <a:t>s/c </a:t>
            </a:r>
            <a:r>
              <a:rPr lang="es-ES"/>
              <a:t>2</a:t>
            </a:r>
            <a:r>
              <a:rPr lang="es-ES" i="1"/>
              <a:t>x </a:t>
            </a:r>
            <a:r>
              <a:rPr lang="es-ES"/>
              <a:t>+ 4</a:t>
            </a:r>
            <a:r>
              <a:rPr lang="es-ES" i="1"/>
              <a:t>y</a:t>
            </a:r>
            <a:r>
              <a:rPr lang="es-ES"/>
              <a:t> + 1</a:t>
            </a:r>
            <a:endParaRPr lang="es-ES" baseline="300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68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Corrections </a:t>
            </a:r>
          </a:p>
          <a:p>
            <a:pPr algn="r"/>
            <a:r>
              <a:rPr lang="fr-FR" sz="3000" cap="none" dirty="0"/>
              <a:t>60 minutes *2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0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Conceptions de base de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fr-FR" sz="3000" cap="none" dirty="0"/>
              <a:t>2h45 minutes</a:t>
            </a:r>
          </a:p>
          <a:p>
            <a:r>
              <a:rPr lang="fr-FR" sz="2000" dirty="0">
                <a:hlinkClick r:id="rId2"/>
              </a:rPr>
              <a:t>https://stph.scenari-community.org/bdd/0/co/bdd_2.html</a:t>
            </a:r>
            <a:endParaRPr lang="fr-FR" sz="2000" dirty="0"/>
          </a:p>
          <a:p>
            <a:r>
              <a:rPr lang="fr-FR" sz="2000" dirty="0">
                <a:hlinkClick r:id="rId3"/>
              </a:rPr>
              <a:t>https://www.youtube.com/watch?v=8VMMu-vcF60</a:t>
            </a:r>
            <a:endParaRPr lang="fr-FR" sz="2000" dirty="0"/>
          </a:p>
          <a:p>
            <a:pPr algn="just"/>
            <a:r>
              <a:rPr lang="fr-FR" sz="2000" dirty="0">
                <a:hlinkClick r:id="rId4"/>
              </a:rPr>
              <a:t>https://www.youtube.com/watch?v=nRqTXoiNUHk&amp;t=214s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29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Propriétés des bases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3" y="1845733"/>
            <a:ext cx="8700116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Citez les propriétés des bases de données que vous avez découvert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36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1) Analyse du besoin client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4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2) Modélisation conceptuelle de données : MCD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0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3) Modélisation logique de données : MLD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les différentes étapes de conceptions de BD:</a:t>
            </a:r>
          </a:p>
          <a:p>
            <a:pPr marL="0" indent="0">
              <a:buNone/>
            </a:pPr>
            <a:r>
              <a:rPr lang="fr-FR" dirty="0"/>
              <a:t>4) Implémentation : SQL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4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Méthodologies générales de conceptions d’une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2" y="1845733"/>
            <a:ext cx="9081675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Résumez en quelques phrases, la méthodologie générale de conception d’une base de données.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31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1) Classe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2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Matinée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9985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Explications</a:t>
            </a:r>
          </a:p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Exercices </a:t>
            </a:r>
          </a:p>
          <a:p>
            <a:r>
              <a:rPr lang="fr-FR" dirty="0"/>
              <a:t>[</a:t>
            </a:r>
            <a:r>
              <a:rPr lang="fr-FR" b="1" dirty="0"/>
              <a:t>Optimisation avec contrainte</a:t>
            </a:r>
            <a:r>
              <a:rPr lang="fr-FR" dirty="0"/>
              <a:t>] Corrections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Après-midi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9985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[</a:t>
            </a:r>
            <a:r>
              <a:rPr lang="fr-FR" b="1" dirty="0"/>
              <a:t>Conceptions de bases de données</a:t>
            </a:r>
            <a:r>
              <a:rPr lang="fr-F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Propriétés bases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Méthodologie générale de conception d’une 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Introduction au diagramme de classe : UML </a:t>
            </a:r>
          </a:p>
          <a:p>
            <a:r>
              <a:rPr lang="fr-FR" dirty="0"/>
              <a:t>[</a:t>
            </a:r>
            <a:r>
              <a:rPr lang="fr-FR" b="1" dirty="0"/>
              <a:t>Restitution et clôture de la journée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056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2) Associations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3) Cardinalité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57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	Expliquez ces différents éléments du diagramme de classe :</a:t>
            </a:r>
          </a:p>
          <a:p>
            <a:pPr marL="0" indent="0">
              <a:buNone/>
            </a:pPr>
            <a:r>
              <a:rPr lang="fr-FR" dirty="0"/>
              <a:t>4) Classe d’association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Exemple : cliquez sur le lien ci-dessous, lisez et décortiquez les 2 premières pages :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https://lipn.univ-paris13.fr/~gerard/docs/corrections/uml-corr02.pdf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3567" y="1845733"/>
            <a:ext cx="9498563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Exercice 1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9DCC59-91B5-4766-A81C-BF44192B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" y="2422654"/>
            <a:ext cx="7248525" cy="352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3E9F3B-A8A0-4DC6-9D35-C99F57B1F8D5}"/>
              </a:ext>
            </a:extLst>
          </p:cNvPr>
          <p:cNvSpPr txBox="1"/>
          <p:nvPr/>
        </p:nvSpPr>
        <p:spPr>
          <a:xfrm>
            <a:off x="7492482" y="2422654"/>
            <a:ext cx="433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Parmi les affirmations suivantes, lesquelles sont vraies :</a:t>
            </a:r>
          </a:p>
          <a:p>
            <a:endParaRPr lang="fr-FR" dirty="0"/>
          </a:p>
          <a:p>
            <a:pPr marL="342900" indent="-342900">
              <a:buAutoNum type="alphaUcParenR"/>
            </a:pPr>
            <a:r>
              <a:rPr lang="fr-FR" dirty="0"/>
              <a:t>Un ingrédient peut servir à un et un seul produit</a:t>
            </a:r>
          </a:p>
          <a:p>
            <a:pPr marL="342900" indent="-342900">
              <a:buAutoNum type="alphaUcParenR"/>
            </a:pPr>
            <a:r>
              <a:rPr lang="fr-FR" dirty="0"/>
              <a:t>On a la possibilité de ranger plusieurs produits</a:t>
            </a:r>
          </a:p>
          <a:p>
            <a:pPr marL="342900" indent="-342900">
              <a:buFontTx/>
              <a:buAutoNum type="alphaUcParenR"/>
            </a:pPr>
            <a:r>
              <a:rPr lang="fr-FR" dirty="0"/>
              <a:t>On a la possibilité de ranger un produit de plusieurs manières différentes</a:t>
            </a:r>
          </a:p>
          <a:p>
            <a:pPr marL="342900" indent="-342900">
              <a:buFontTx/>
              <a:buAutoNum type="alphaUcParenR"/>
            </a:pPr>
            <a:r>
              <a:rPr lang="fr-FR" dirty="0"/>
              <a:t>Un ingrédient ne peut servir qu’à une seule recette</a:t>
            </a:r>
          </a:p>
          <a:p>
            <a:pPr marL="342900" indent="-342900">
              <a:buAutoNum type="alphaU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74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Conceptions de base de données : </a:t>
            </a:r>
            <a:br>
              <a:rPr lang="fr-FR" dirty="0"/>
            </a:br>
            <a:r>
              <a:rPr lang="fr-FR" sz="2800" dirty="0"/>
              <a:t>Introduction au diagramme de classe : 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1136" y="1845733"/>
            <a:ext cx="11411337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Exercice 2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13AD1C-7E33-4D5D-8679-9BD87C6257D7}"/>
              </a:ext>
            </a:extLst>
          </p:cNvPr>
          <p:cNvSpPr txBox="1"/>
          <p:nvPr/>
        </p:nvSpPr>
        <p:spPr>
          <a:xfrm>
            <a:off x="681136" y="2304661"/>
            <a:ext cx="82296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On désire automatiser la gestion d’une petite bibliothèque municipale. Pour cela, on a analysé son fonctionnement pour obtenir la liste suivante de règles et d’affirmations :</a:t>
            </a:r>
          </a:p>
          <a:p>
            <a:br>
              <a:rPr lang="fr-FR" sz="1300" dirty="0"/>
            </a:br>
            <a:r>
              <a:rPr lang="fr-FR" sz="1300" dirty="0"/>
              <a:t>• Les adhérents ont un prénom (chaîne de caractères) et un nom (chaîne de caractères).</a:t>
            </a:r>
          </a:p>
          <a:p>
            <a:r>
              <a:rPr lang="fr-FR" sz="1300" dirty="0"/>
              <a:t>• La bibliothèque comprend un ensemble de documents et un ensemble d’adhérents.</a:t>
            </a:r>
          </a:p>
          <a:p>
            <a:r>
              <a:rPr lang="fr-FR" sz="1300" dirty="0"/>
              <a:t>• Les adhérents sont inscrits ou désinscrits sur une simple demande.</a:t>
            </a:r>
          </a:p>
          <a:p>
            <a:r>
              <a:rPr lang="fr-FR" sz="1300" dirty="0"/>
              <a:t>• De nouveaux documents sont ajoutés régulièrement à la bibliothèque.</a:t>
            </a:r>
          </a:p>
          <a:p>
            <a:r>
              <a:rPr lang="fr-FR" sz="1300" dirty="0"/>
              <a:t>• Ces documents sont soit des journaux, soit des volumes.</a:t>
            </a:r>
          </a:p>
          <a:p>
            <a:r>
              <a:rPr lang="fr-FR" sz="1300" dirty="0"/>
              <a:t>• Les volumes sont soit des dictionnaires, soit des livres, soit des BD.</a:t>
            </a:r>
          </a:p>
          <a:p>
            <a:r>
              <a:rPr lang="fr-FR" sz="1300" dirty="0"/>
              <a:t>• Les documents sont caractérisés par un titre (chaîne de caractères).</a:t>
            </a:r>
          </a:p>
          <a:p>
            <a:r>
              <a:rPr lang="fr-FR" sz="1300" dirty="0"/>
              <a:t>• Les volumes ont en plus un auteur (chaîne de caractères). Les Bd ont en plus un nom de destinataire (chaîne de caractères).</a:t>
            </a:r>
          </a:p>
          <a:p>
            <a:r>
              <a:rPr lang="fr-FR" sz="1300" dirty="0"/>
              <a:t>• Les journaux ont, outre les caractéristiques des documents, une date de parution (une date).</a:t>
            </a:r>
          </a:p>
          <a:p>
            <a:r>
              <a:rPr lang="fr-FR" sz="1300" dirty="0"/>
              <a:t>• Seuls les livres sont empruntables.</a:t>
            </a:r>
          </a:p>
          <a:p>
            <a:r>
              <a:rPr lang="fr-FR" sz="1300" dirty="0"/>
              <a:t>• Un adhérent peut emprunter ou restituer un livre.</a:t>
            </a:r>
          </a:p>
          <a:p>
            <a:r>
              <a:rPr lang="fr-FR" sz="1300" dirty="0"/>
              <a:t>• Les adhérents peuvent emprunter des livres (et uniquement des livres) et on doit pouvoir savoir à tout moment quels sont les livres empruntés par un adhérent.</a:t>
            </a:r>
          </a:p>
          <a:p>
            <a:r>
              <a:rPr lang="fr-FR" sz="1300" dirty="0"/>
              <a:t>• Un adhérent peut emprunter au plus 3 livres.</a:t>
            </a:r>
          </a:p>
          <a:p>
            <a:r>
              <a:rPr lang="fr-FR" sz="1300" dirty="0"/>
              <a:t>• La date de restitution d’un livre emprunté est fixée au moment du prêt. Cette date peut être prolongée sur demande.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24F834-8B62-44B8-9FE8-BC2969192754}"/>
              </a:ext>
            </a:extLst>
          </p:cNvPr>
          <p:cNvSpPr txBox="1"/>
          <p:nvPr/>
        </p:nvSpPr>
        <p:spPr>
          <a:xfrm>
            <a:off x="8910736" y="2080727"/>
            <a:ext cx="3200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Travail demandé</a:t>
            </a:r>
            <a:endParaRPr lang="fr-FR" b="1" dirty="0"/>
          </a:p>
          <a:p>
            <a:br>
              <a:rPr lang="fr-FR" dirty="0"/>
            </a:br>
            <a:r>
              <a:rPr lang="fr-FR" sz="1300" dirty="0">
                <a:solidFill>
                  <a:srgbClr val="FF0000"/>
                </a:solidFill>
              </a:rPr>
              <a:t>1) Réalisez le diagramme de classes permettant d’automatiser la bibliothèque municipale. </a:t>
            </a:r>
          </a:p>
          <a:p>
            <a:r>
              <a:rPr lang="fr-FR" sz="1300" dirty="0">
                <a:solidFill>
                  <a:srgbClr val="FF0000"/>
                </a:solidFill>
              </a:rPr>
              <a:t>2) Définissez les attributs et les méthodes de chaque classe de ce digramme, ainsi que le type et les cardinalités des associations entre les classes.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Restitution et clôture de la journée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Echange</a:t>
            </a:r>
          </a:p>
          <a:p>
            <a:pPr algn="r"/>
            <a:r>
              <a:rPr lang="fr-FR" sz="3000" cap="none" dirty="0"/>
              <a:t>30 minutes * 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5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Explication </a:t>
            </a:r>
          </a:p>
          <a:p>
            <a:pPr algn="r"/>
            <a:r>
              <a:rPr lang="fr-FR" sz="3000" cap="none" dirty="0"/>
              <a:t>30 - 45 minutes*2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5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rappel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Avant d’aborder les exercices sur l’optimisation, il est primordial de maîtriser certaines notions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critique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Minimum / Minimum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Maximum / Maximum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Extrémum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col / point selle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Matrice Hessienne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Déterminant </a:t>
            </a:r>
          </a:p>
        </p:txBody>
      </p:sp>
    </p:spTree>
    <p:extLst>
      <p:ext uri="{BB962C8B-B14F-4D97-AF65-F5344CB8AC3E}">
        <p14:creationId xmlns:p14="http://schemas.microsoft.com/office/powerpoint/2010/main" val="1263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rappel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D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déterninant</a:t>
            </a:r>
            <a:endParaRPr lang="fr-FR" dirty="0"/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= 0 on ne peut rien dire ; pas de décision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&lt; 0 le point critique est un col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&gt; 0 le point critique est un minimum local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&lt; 0 le point critique est un maximum local</a:t>
            </a:r>
          </a:p>
        </p:txBody>
      </p:sp>
    </p:spTree>
    <p:extLst>
      <p:ext uri="{BB962C8B-B14F-4D97-AF65-F5344CB8AC3E}">
        <p14:creationId xmlns:p14="http://schemas.microsoft.com/office/powerpoint/2010/main" val="24258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27242"/>
            <a:ext cx="10058400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Cliquez sur le fichier ci-dessous pour plus d’informations utiles : 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https://savoir.ensam.eu/moodle/pluginfile.php/29051/mod_resource/content/1/CM1.pdf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A9DABAD-9789-475C-B1C5-3578788BA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092359"/>
              </p:ext>
            </p:extLst>
          </p:nvPr>
        </p:nvGraphicFramePr>
        <p:xfrm>
          <a:off x="5800870" y="3429000"/>
          <a:ext cx="932439" cy="65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0870" y="3429000"/>
                        <a:ext cx="932439" cy="655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861865"/>
            <a:ext cx="10058400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Recherchez le ou les point(s) critique(s) de la fonction </a:t>
            </a:r>
            <a:r>
              <a:rPr lang="fr-FR" i="1" dirty="0"/>
              <a:t>f</a:t>
            </a:r>
            <a:r>
              <a:rPr lang="fr-FR" dirty="0"/>
              <a:t> ci-dessous et leur nature : </a:t>
            </a:r>
          </a:p>
          <a:p>
            <a:pPr marL="0" indent="0">
              <a:buNone/>
            </a:pPr>
            <a:r>
              <a:rPr lang="fr-FR" i="1" dirty="0"/>
              <a:t>f(</a:t>
            </a:r>
            <a:r>
              <a:rPr lang="fr-FR" i="1" dirty="0" err="1"/>
              <a:t>x,y</a:t>
            </a:r>
            <a:r>
              <a:rPr lang="fr-FR" i="1" dirty="0"/>
              <a:t>) = 5x² + 6y² -</a:t>
            </a:r>
            <a:r>
              <a:rPr lang="fr-FR" i="1" dirty="0" err="1"/>
              <a:t>xy</a:t>
            </a:r>
            <a:r>
              <a:rPr lang="fr-FR" i="1" dirty="0"/>
              <a:t> </a:t>
            </a:r>
            <a:r>
              <a:rPr lang="fr-FR" i="1" dirty="0">
                <a:solidFill>
                  <a:srgbClr val="FF0000"/>
                </a:solidFill>
              </a:rPr>
              <a:t>s/c</a:t>
            </a:r>
            <a:r>
              <a:rPr lang="fr-FR" i="1" dirty="0"/>
              <a:t> g(</a:t>
            </a:r>
            <a:r>
              <a:rPr lang="fr-FR" i="1" dirty="0" err="1"/>
              <a:t>x,y</a:t>
            </a:r>
            <a:r>
              <a:rPr lang="fr-FR" i="1" dirty="0"/>
              <a:t>) = x +2y - 24 </a:t>
            </a:r>
          </a:p>
          <a:p>
            <a:pPr marL="514350" indent="-514350">
              <a:buAutoNum type="arabicParenR"/>
            </a:pPr>
            <a:r>
              <a:rPr lang="fr-FR" dirty="0"/>
              <a:t>Condition de qualification </a:t>
            </a:r>
          </a:p>
          <a:p>
            <a:pPr marL="514350" indent="-514350">
              <a:buAutoNum type="arabicParenR"/>
            </a:pPr>
            <a:r>
              <a:rPr lang="fr-FR" i="1" dirty="0"/>
              <a:t>Condition de 1</a:t>
            </a:r>
            <a:r>
              <a:rPr lang="fr-FR" i="1" baseline="30000" dirty="0"/>
              <a:t>er</a:t>
            </a:r>
            <a:r>
              <a:rPr lang="fr-FR" i="1" dirty="0"/>
              <a:t> ordre 	  </a:t>
            </a:r>
            <a:r>
              <a:rPr lang="fr-FR" i="1" dirty="0">
                <a:solidFill>
                  <a:schemeClr val="accent1"/>
                </a:solidFill>
              </a:rPr>
              <a:t>3)  </a:t>
            </a:r>
            <a:r>
              <a:rPr lang="fr-FR" i="1" dirty="0">
                <a:solidFill>
                  <a:schemeClr val="tx1"/>
                </a:solidFill>
              </a:rPr>
              <a:t>Condition du 2sd ordre : matrice 							Hessienne</a:t>
            </a: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B0D43-C22F-4D7D-B580-81CE83C7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55" y="3359725"/>
            <a:ext cx="5800725" cy="590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AA36688-7DA2-4C9C-85F0-5FEA6466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" y="4376063"/>
            <a:ext cx="5190260" cy="19431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39BA724-6D9A-40DE-AFE1-B6C21AC56BB7}"/>
              </a:ext>
            </a:extLst>
          </p:cNvPr>
          <p:cNvCxnSpPr/>
          <p:nvPr/>
        </p:nvCxnSpPr>
        <p:spPr>
          <a:xfrm>
            <a:off x="5666509" y="4358639"/>
            <a:ext cx="0" cy="181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C4D2C64-C8BD-47DA-89B8-C5C58AC1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060" y="4765963"/>
            <a:ext cx="3302576" cy="1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: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61865"/>
                <a:ext cx="10058400" cy="431536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Recherchez le ou les point(s) critique(s) de la fonction </a:t>
                </a:r>
                <a:r>
                  <a:rPr lang="fr-FR" i="1" dirty="0"/>
                  <a:t>f</a:t>
                </a:r>
                <a:r>
                  <a:rPr lang="fr-FR" dirty="0"/>
                  <a:t> ci-dessous et leur nature :  (suite)</a:t>
                </a:r>
              </a:p>
              <a:p>
                <a:pPr marL="0" indent="0">
                  <a:buNone/>
                </a:pPr>
                <a:r>
                  <a:rPr lang="fr-FR" i="1" dirty="0">
                    <a:solidFill>
                      <a:schemeClr val="accent1"/>
                    </a:solidFill>
                  </a:rPr>
                  <a:t>	      0     1     2</a:t>
                </a:r>
              </a:p>
              <a:p>
                <a:pPr marL="0" indent="0">
                  <a:buNone/>
                </a:pPr>
                <a:r>
                  <a:rPr lang="fr-FR" i="1" dirty="0">
                    <a:solidFill>
                      <a:schemeClr val="accent1"/>
                    </a:solidFill>
                  </a:rPr>
                  <a:t>H (</a:t>
                </a:r>
                <a:r>
                  <a:rPr lang="fr-FR" i="1" dirty="0" err="1">
                    <a:solidFill>
                      <a:schemeClr val="accent1"/>
                    </a:solidFill>
                  </a:rPr>
                  <a:t>x,y</a:t>
                </a:r>
                <a:r>
                  <a:rPr lang="fr-FR" i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fr-FR" sz="2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900" i="1" dirty="0">
                    <a:solidFill>
                      <a:schemeClr val="accent1"/>
                    </a:solidFill>
                  </a:rPr>
                  <a:t> =   1    10   -1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accent1"/>
                    </a:solidFill>
                  </a:rPr>
                  <a:t>	      2    -1   12</a:t>
                </a:r>
              </a:p>
              <a:p>
                <a:pPr marL="0" indent="0">
                  <a:buNone/>
                </a:pPr>
                <a:endParaRPr lang="fr-FR" sz="29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accent1"/>
                    </a:solidFill>
                  </a:rPr>
                  <a:t>4)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Nature du point A (6,9) ; recherche du déterminant </a:t>
                </a:r>
              </a:p>
              <a:p>
                <a:pPr marL="0" indent="0">
                  <a:buNone/>
                </a:pPr>
                <a:r>
                  <a:rPr lang="fr-FR" sz="3200" i="1" dirty="0">
                    <a:solidFill>
                      <a:schemeClr val="tx1"/>
                    </a:solidFill>
                  </a:rPr>
                  <a:t>	      0     1     2		D = - 4 – 52 = -56 &lt; 0 donc A est un minimum local strict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	      1    10     -1		</a:t>
                </a:r>
              </a:p>
              <a:p>
                <a:pPr marL="0" indent="0">
                  <a:buNone/>
                </a:pPr>
                <a:r>
                  <a:rPr lang="fr-FR" sz="1700" i="1" dirty="0">
                    <a:solidFill>
                      <a:schemeClr val="tx1"/>
                    </a:solidFill>
                  </a:rPr>
                  <a:t>H (6,9,</a:t>
                </a:r>
                <a14:m>
                  <m:oMath xmlns:m="http://schemas.openxmlformats.org/officeDocument/2006/math">
                    <m:r>
                      <a:rPr lang="fr-F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51</m:t>
                    </m:r>
                    <m:r>
                      <a:rPr lang="fr-FR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i="1" dirty="0">
                    <a:solidFill>
                      <a:schemeClr val="tx1"/>
                    </a:solidFill>
                  </a:rPr>
                  <a:t> </a:t>
                </a:r>
                <a:r>
                  <a:rPr lang="fr-FR" i="1" dirty="0">
                    <a:solidFill>
                      <a:schemeClr val="tx1"/>
                    </a:solidFill>
                  </a:rPr>
                  <a:t>=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40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2     -1    12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        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52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0  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 </a:t>
                </a:r>
                <a:r>
                  <a:rPr lang="fr-FR" i="1" dirty="0">
                    <a:solidFill>
                      <a:schemeClr val="tx1"/>
                    </a:solidFill>
                  </a:rPr>
                  <a:t>0      1      2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-2   </a:t>
                </a:r>
                <a:r>
                  <a:rPr lang="fr-FR" i="1" dirty="0">
                    <a:solidFill>
                      <a:schemeClr val="tx1"/>
                    </a:solidFill>
                  </a:rPr>
                  <a:t>-4</a:t>
                </a:r>
              </a:p>
              <a:p>
                <a:pPr marL="0" indent="0">
                  <a:buNone/>
                </a:pPr>
                <a:r>
                  <a:rPr lang="fr-FR" sz="2900" i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12</a:t>
                </a:r>
                <a:r>
                  <a:rPr lang="fr-FR" sz="2900" i="1" dirty="0">
                    <a:solidFill>
                      <a:schemeClr val="tx1"/>
                    </a:solidFill>
                  </a:rPr>
                  <a:t>  1    10     -1   </a:t>
                </a:r>
                <a:r>
                  <a:rPr lang="fr-FR" sz="2000" i="1" dirty="0">
                    <a:solidFill>
                      <a:schemeClr val="tx1"/>
                    </a:solidFill>
                  </a:rPr>
                  <a:t>-2</a:t>
                </a:r>
              </a:p>
              <a:p>
                <a:pPr marL="0" indent="0">
                  <a:buNone/>
                </a:pPr>
                <a:endParaRPr lang="fr-FR" sz="29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61865"/>
                <a:ext cx="10058400" cy="4315369"/>
              </a:xfrm>
              <a:blipFill>
                <a:blip r:embed="rId2"/>
                <a:stretch>
                  <a:fillRect l="-1515" t="-2542" r="-303" b="-9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hèses 3">
            <a:extLst>
              <a:ext uri="{FF2B5EF4-FFF2-40B4-BE49-F238E27FC236}">
                <a16:creationId xmlns:a16="http://schemas.microsoft.com/office/drawing/2014/main" id="{5F8DDFF6-0A4B-4283-8184-189FEE1C7B34}"/>
              </a:ext>
            </a:extLst>
          </p:cNvPr>
          <p:cNvSpPr/>
          <p:nvPr/>
        </p:nvSpPr>
        <p:spPr>
          <a:xfrm>
            <a:off x="2230581" y="2175163"/>
            <a:ext cx="1136074" cy="125383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E312B7-8589-4DA1-B958-D0056F49357B}"/>
              </a:ext>
            </a:extLst>
          </p:cNvPr>
          <p:cNvCxnSpPr/>
          <p:nvPr/>
        </p:nvCxnSpPr>
        <p:spPr>
          <a:xfrm>
            <a:off x="2230581" y="4184073"/>
            <a:ext cx="0" cy="1856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A397F22-64FF-4024-B723-93711466E770}"/>
              </a:ext>
            </a:extLst>
          </p:cNvPr>
          <p:cNvCxnSpPr/>
          <p:nvPr/>
        </p:nvCxnSpPr>
        <p:spPr>
          <a:xfrm>
            <a:off x="3491345" y="4253345"/>
            <a:ext cx="0" cy="1814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6EC86C-D36F-4ABA-8DB7-D198EF15BEFF}"/>
              </a:ext>
            </a:extLst>
          </p:cNvPr>
          <p:cNvCxnSpPr/>
          <p:nvPr/>
        </p:nvCxnSpPr>
        <p:spPr>
          <a:xfrm>
            <a:off x="2327564" y="4253345"/>
            <a:ext cx="1163781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715962A-C98D-4BB5-887B-20ABCEAAF464}"/>
              </a:ext>
            </a:extLst>
          </p:cNvPr>
          <p:cNvCxnSpPr>
            <a:cxnSpLocks/>
          </p:cNvCxnSpPr>
          <p:nvPr/>
        </p:nvCxnSpPr>
        <p:spPr>
          <a:xfrm>
            <a:off x="2299846" y="4655123"/>
            <a:ext cx="1191499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496D0EA-7279-4A9E-B18C-9FBA45A60AEE}"/>
              </a:ext>
            </a:extLst>
          </p:cNvPr>
          <p:cNvCxnSpPr>
            <a:cxnSpLocks/>
          </p:cNvCxnSpPr>
          <p:nvPr/>
        </p:nvCxnSpPr>
        <p:spPr>
          <a:xfrm>
            <a:off x="2230581" y="5001491"/>
            <a:ext cx="1233048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2DB0B4-A432-4D05-8183-50B341545628}"/>
              </a:ext>
            </a:extLst>
          </p:cNvPr>
          <p:cNvCxnSpPr>
            <a:cxnSpLocks/>
          </p:cNvCxnSpPr>
          <p:nvPr/>
        </p:nvCxnSpPr>
        <p:spPr>
          <a:xfrm flipH="1">
            <a:off x="2230582" y="4308755"/>
            <a:ext cx="1233047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459936A-800C-441B-B02C-657AEE252611}"/>
              </a:ext>
            </a:extLst>
          </p:cNvPr>
          <p:cNvCxnSpPr/>
          <p:nvPr/>
        </p:nvCxnSpPr>
        <p:spPr>
          <a:xfrm flipH="1">
            <a:off x="2230581" y="4655123"/>
            <a:ext cx="1233047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8890CFE-B65F-4BB7-86FC-0A7261FDEEE6}"/>
              </a:ext>
            </a:extLst>
          </p:cNvPr>
          <p:cNvCxnSpPr/>
          <p:nvPr/>
        </p:nvCxnSpPr>
        <p:spPr>
          <a:xfrm flipH="1">
            <a:off x="2272129" y="5001491"/>
            <a:ext cx="1219216" cy="10113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FB0A4422-63E0-4799-980C-4DF84D444ADB}"/>
              </a:ext>
            </a:extLst>
          </p:cNvPr>
          <p:cNvSpPr/>
          <p:nvPr/>
        </p:nvSpPr>
        <p:spPr>
          <a:xfrm>
            <a:off x="3782291" y="5120641"/>
            <a:ext cx="45719" cy="892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BF5A9115-07E5-4293-857F-CFFB6C581017}"/>
              </a:ext>
            </a:extLst>
          </p:cNvPr>
          <p:cNvSpPr/>
          <p:nvPr/>
        </p:nvSpPr>
        <p:spPr>
          <a:xfrm>
            <a:off x="1893917" y="5092931"/>
            <a:ext cx="45719" cy="9476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774C082-39BC-4B31-97BE-C017E820BA3E}"/>
              </a:ext>
            </a:extLst>
          </p:cNvPr>
          <p:cNvCxnSpPr/>
          <p:nvPr/>
        </p:nvCxnSpPr>
        <p:spPr>
          <a:xfrm>
            <a:off x="4572000" y="4184073"/>
            <a:ext cx="0" cy="199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avec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Exercices </a:t>
            </a:r>
          </a:p>
          <a:p>
            <a:pPr algn="r"/>
            <a:r>
              <a:rPr lang="fr-FR" sz="3000" cap="none" dirty="0"/>
              <a:t>1h45 minutes * 2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43941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7618B2C19A54CB88B7F589F4197AF" ma:contentTypeVersion="2" ma:contentTypeDescription="Crée un document." ma:contentTypeScope="" ma:versionID="5be68095e3fad62ea245d60be99f68dd">
  <xsd:schema xmlns:xsd="http://www.w3.org/2001/XMLSchema" xmlns:xs="http://www.w3.org/2001/XMLSchema" xmlns:p="http://schemas.microsoft.com/office/2006/metadata/properties" xmlns:ns2="a505d6bd-268b-4230-943e-d507374610d7" targetNamespace="http://schemas.microsoft.com/office/2006/metadata/properties" ma:root="true" ma:fieldsID="a4b6cf9fdf4ae9c8a1cf72b615f3fd26" ns2:_="">
    <xsd:import namespace="a505d6bd-268b-4230-943e-d507374610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5d6bd-268b-4230-943e-d507374610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604901-AE95-4AFB-9F87-F67F393B1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5d6bd-268b-4230-943e-d50737461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10AAF-3AAC-4A98-89D8-BE5A88809D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9E7D50-6CA0-4DA9-B851-29C2C72C6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 Simplon</Template>
  <TotalTime>6214</TotalTime>
  <Words>1409</Words>
  <Application>Microsoft Office PowerPoint</Application>
  <PresentationFormat>Grand écran</PresentationFormat>
  <Paragraphs>134</Paragraphs>
  <Slides>26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Rétrospective</vt:lpstr>
      <vt:lpstr>PDF</vt:lpstr>
      <vt:lpstr>JOURNÉES DES  23 &amp; 24 mars 2020</vt:lpstr>
      <vt:lpstr>PROGRAMME</vt:lpstr>
      <vt:lpstr>Optimisation avec contrainte </vt:lpstr>
      <vt:lpstr>Optimisation sans contrainte : rappel</vt:lpstr>
      <vt:lpstr>Optimisation sans contrainte : rappel</vt:lpstr>
      <vt:lpstr>Optimisation avec contrainte : Notions</vt:lpstr>
      <vt:lpstr>Optimisation avec contrainte : Exemple</vt:lpstr>
      <vt:lpstr>Optimisation avec contrainte : Exemple</vt:lpstr>
      <vt:lpstr>Optimisation avec contrainte </vt:lpstr>
      <vt:lpstr>Optimisation : Exercice</vt:lpstr>
      <vt:lpstr>Optimisation avec contrainte </vt:lpstr>
      <vt:lpstr>Conceptions de base de données</vt:lpstr>
      <vt:lpstr>Conceptions de base de données :  Propriétés des bases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Méthodologies générales de conceptions d’une base de données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Conceptions de base de données :  Introduction au diagramme de classe : UML</vt:lpstr>
      <vt:lpstr>Restitution et clôture de la journée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JOURNÉE DU  mardi 17 mars 2020</dc:title>
  <dc:creator>Benhajji</dc:creator>
  <cp:lastModifiedBy>uvnangbe@gmail.com</cp:lastModifiedBy>
  <cp:revision>83</cp:revision>
  <dcterms:created xsi:type="dcterms:W3CDTF">2020-03-16T18:19:20Z</dcterms:created>
  <dcterms:modified xsi:type="dcterms:W3CDTF">2020-03-24T08:09:08Z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0x0101002D37618B2C19A54CB88B7F589F4197AF</vt:lpwstr>
  </property>
</Properties>
</file>