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99" r:id="rId7"/>
    <p:sldId id="272" r:id="rId8"/>
    <p:sldId id="260" r:id="rId9"/>
    <p:sldId id="269" r:id="rId10"/>
    <p:sldId id="270" r:id="rId11"/>
    <p:sldId id="271" r:id="rId12"/>
    <p:sldId id="263" r:id="rId13"/>
    <p:sldId id="265" r:id="rId14"/>
    <p:sldId id="273" r:id="rId15"/>
    <p:sldId id="274" r:id="rId16"/>
    <p:sldId id="264" r:id="rId17"/>
    <p:sldId id="275" r:id="rId18"/>
    <p:sldId id="261" r:id="rId19"/>
    <p:sldId id="276" r:id="rId20"/>
    <p:sldId id="266" r:id="rId21"/>
    <p:sldId id="277" r:id="rId22"/>
    <p:sldId id="267" r:id="rId23"/>
    <p:sldId id="278" r:id="rId24"/>
    <p:sldId id="300" r:id="rId25"/>
    <p:sldId id="281" r:id="rId26"/>
    <p:sldId id="282" r:id="rId27"/>
    <p:sldId id="283" r:id="rId28"/>
    <p:sldId id="284" r:id="rId29"/>
    <p:sldId id="285" r:id="rId30"/>
    <p:sldId id="286" r:id="rId31"/>
    <p:sldId id="287" r:id="rId32"/>
    <p:sldId id="288" r:id="rId33"/>
    <p:sldId id="309" r:id="rId34"/>
    <p:sldId id="310" r:id="rId35"/>
    <p:sldId id="301" r:id="rId36"/>
    <p:sldId id="302" r:id="rId37"/>
    <p:sldId id="303" r:id="rId38"/>
    <p:sldId id="304" r:id="rId39"/>
    <p:sldId id="305" r:id="rId40"/>
    <p:sldId id="306" r:id="rId41"/>
    <p:sldId id="307" r:id="rId42"/>
    <p:sldId id="308" r:id="rId43"/>
    <p:sldId id="311" r:id="rId44"/>
    <p:sldId id="312" r:id="rId45"/>
    <p:sldId id="298" r:id="rId46"/>
    <p:sldId id="279" r:id="rId47"/>
    <p:sldId id="280" r:id="rId48"/>
    <p:sldId id="297" r:id="rId49"/>
    <p:sldId id="289" r:id="rId50"/>
    <p:sldId id="290" r:id="rId51"/>
    <p:sldId id="291" r:id="rId52"/>
    <p:sldId id="292" r:id="rId53"/>
    <p:sldId id="293" r:id="rId54"/>
    <p:sldId id="313" r:id="rId55"/>
    <p:sldId id="314" r:id="rId56"/>
    <p:sldId id="315" r:id="rId57"/>
    <p:sldId id="318" r:id="rId58"/>
    <p:sldId id="319" r:id="rId59"/>
    <p:sldId id="320" r:id="rId60"/>
    <p:sldId id="321" r:id="rId61"/>
    <p:sldId id="322" r:id="rId62"/>
    <p:sldId id="323" r:id="rId63"/>
    <p:sldId id="324" r:id="rId64"/>
    <p:sldId id="325" r:id="rId65"/>
    <p:sldId id="326" r:id="rId66"/>
    <p:sldId id="327" r:id="rId67"/>
    <p:sldId id="328" r:id="rId68"/>
    <p:sldId id="317" r:id="rId69"/>
    <p:sldId id="316" r:id="rId7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hajji" initials="B" lastIdx="0" clrIdx="0">
    <p:extLst>
      <p:ext uri="{19B8F6BF-5375-455C-9EA6-DF929625EA0E}">
        <p15:presenceInfo xmlns:p15="http://schemas.microsoft.com/office/powerpoint/2012/main" userId="Benhaj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8" d="100"/>
          <a:sy n="58" d="100"/>
        </p:scale>
        <p:origin x="90"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r">
              <a:lnSpc>
                <a:spcPct val="85000"/>
              </a:lnSpc>
              <a:defRPr sz="6600" spc="-50" baseline="0">
                <a:solidFill>
                  <a:schemeClr val="tx1">
                    <a:lumMod val="85000"/>
                    <a:lumOff val="15000"/>
                  </a:schemeClr>
                </a:solidFill>
              </a:defRPr>
            </a:lvl1pPr>
          </a:lstStyle>
          <a:p>
            <a:r>
              <a:rPr lang="fr-FR" dirty="0" smtClean="0"/>
              <a:t>MODIFIEZ LE STYLE DU TITRE</a:t>
            </a:r>
            <a:endParaRPr lang="en-US" dirty="0"/>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indent="0" algn="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smtClean="0"/>
              <a:t>Noura BENHAJJI</a:t>
            </a:r>
          </a:p>
          <a:p>
            <a:r>
              <a:rPr lang="fr-FR" dirty="0" smtClean="0"/>
              <a:t>Nbenhajji.ext@simplon.co</a:t>
            </a:r>
            <a:endParaRPr lang="en-US" dirty="0"/>
          </a:p>
        </p:txBody>
      </p:sp>
      <p:sp>
        <p:nvSpPr>
          <p:cNvPr id="4" name="Date Placeholder 3"/>
          <p:cNvSpPr>
            <a:spLocks noGrp="1"/>
          </p:cNvSpPr>
          <p:nvPr>
            <p:ph type="dt" sz="half" idx="10"/>
          </p:nvPr>
        </p:nvSpPr>
        <p:spPr/>
        <p:txBody>
          <a:bodyPr/>
          <a:lstStyle/>
          <a:p>
            <a:fld id="{A60F74BF-FDB6-449D-8AC8-EBAA62EE2955}" type="datetimeFigureOut">
              <a:rPr lang="fr-FR" smtClean="0"/>
              <a:t>25/03/2020</a:t>
            </a:fld>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Résultat de recherche d'images pour &quot;simplon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668" y="292821"/>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66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0F74BF-FDB6-449D-8AC8-EBAA62EE2955}"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303549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0F74BF-FDB6-449D-8AC8-EBAA62EE2955}"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222590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ln>
            <a:noFill/>
          </a:ln>
        </p:spPr>
        <p:txBody>
          <a:bodyPr/>
          <a:lstStyle>
            <a:lvl1pPr marL="0" algn="r">
              <a:defRPr b="1">
                <a:solidFill>
                  <a:schemeClr val="accent2"/>
                </a:solidFill>
              </a:defRPr>
            </a:lvl1pPr>
          </a:lstStyle>
          <a:p>
            <a:r>
              <a:rPr lang="fr-FR" dirty="0" smtClean="0"/>
              <a:t>MODIFIEZ LE STYLE DU TITRE</a:t>
            </a:r>
            <a:endParaRPr lang="en-US" dirty="0"/>
          </a:p>
        </p:txBody>
      </p:sp>
      <p:sp>
        <p:nvSpPr>
          <p:cNvPr id="3" name="Content Placeholder 2"/>
          <p:cNvSpPr>
            <a:spLocks noGrp="1"/>
          </p:cNvSpPr>
          <p:nvPr>
            <p:ph idx="1"/>
          </p:nvPr>
        </p:nvSpPr>
        <p:spPr>
          <a:xfrm>
            <a:off x="1097280" y="1845734"/>
            <a:ext cx="10058400" cy="4102782"/>
          </a:xfrm>
        </p:spPr>
        <p:txBody>
          <a:bodyPr>
            <a:normAutofit/>
          </a:bodyPr>
          <a:lstStyle>
            <a:lvl1pPr algn="just">
              <a:defRPr sz="2800"/>
            </a:lvl1pPr>
            <a:lvl2pPr algn="just">
              <a:defRPr sz="2400"/>
            </a:lvl2pPr>
            <a:lvl3pPr algn="just">
              <a:defRPr sz="1800"/>
            </a:lvl3pPr>
            <a:lvl4pPr algn="just">
              <a:defRPr sz="1800"/>
            </a:lvl4pPr>
            <a:lvl5pPr algn="just">
              <a:defRPr sz="18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0F74BF-FDB6-449D-8AC8-EBAA62EE2955}"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239720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2"/>
            <a:ext cx="10058400" cy="3566160"/>
          </a:xfrm>
        </p:spPr>
        <p:txBody>
          <a:bodyPr anchor="b" anchorCtr="0">
            <a:normAutofit/>
          </a:bodyPr>
          <a:lstStyle>
            <a:lvl1pPr algn="r">
              <a:lnSpc>
                <a:spcPct val="85000"/>
              </a:lnSpc>
              <a:defRPr sz="8000" b="1">
                <a:solidFill>
                  <a:schemeClr val="accent2"/>
                </a:solidFill>
              </a:defRPr>
            </a:lvl1pPr>
          </a:lstStyle>
          <a:p>
            <a:r>
              <a:rPr lang="fr-FR" dirty="0"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60F74BF-FDB6-449D-8AC8-EBAA62EE2955}" type="datetimeFigureOut">
              <a:rPr lang="fr-FR" smtClean="0"/>
              <a:t>25/03/2020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32E25A-5CCC-46CC-B5FB-ED0BF5807962}"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02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97280" y="286603"/>
            <a:ext cx="10058400" cy="1450757"/>
          </a:xfrm>
        </p:spPr>
        <p:txBody>
          <a:bodyPr/>
          <a:lstStyle>
            <a:lvl1pPr algn="r">
              <a:defRPr b="1">
                <a:solidFill>
                  <a:schemeClr val="accent2"/>
                </a:solidFill>
              </a:defRPr>
            </a:lvl1pPr>
          </a:lstStyle>
          <a:p>
            <a:r>
              <a:rPr lang="fr-FR" dirty="0"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normAutofit/>
          </a:bodyPr>
          <a:lstStyle>
            <a:lvl1pPr>
              <a:defRPr sz="2400"/>
            </a:lvl1pPr>
            <a:lvl2pPr>
              <a:defRPr sz="2000"/>
            </a:lvl2pPr>
            <a:lvl3pPr>
              <a:defRPr sz="1600"/>
            </a:lvl3pPr>
            <a:lvl4pPr>
              <a:defRPr sz="1600"/>
            </a:lvl4pPr>
            <a:lvl5pPr>
              <a:defRPr sz="16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normAutofit/>
          </a:bodyPr>
          <a:lstStyle>
            <a:lvl1pPr>
              <a:defRPr sz="2400"/>
            </a:lvl1pPr>
            <a:lvl2pPr>
              <a:defRPr sz="2000"/>
            </a:lvl2pPr>
            <a:lvl3pPr>
              <a:defRPr sz="1600"/>
            </a:lvl3pPr>
            <a:lvl4pPr>
              <a:defRPr sz="1600"/>
            </a:lvl4pPr>
            <a:lvl5pPr>
              <a:defRPr sz="16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60F74BF-FDB6-449D-8AC8-EBAA62EE2955}" type="datetimeFigureOut">
              <a:rPr lang="fr-FR" smtClean="0"/>
              <a:t>25/03/2020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188553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97280" y="286603"/>
            <a:ext cx="10058400" cy="1450757"/>
          </a:xfrm>
        </p:spPr>
        <p:txBody>
          <a:bodyPr/>
          <a:lstStyle>
            <a:lvl1pPr algn="r">
              <a:defRPr b="1">
                <a:solidFill>
                  <a:schemeClr val="accent2"/>
                </a:solidFill>
              </a:defRPr>
            </a:lvl1pPr>
          </a:lstStyle>
          <a:p>
            <a:r>
              <a:rPr lang="fr-FR" dirty="0"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60F74BF-FDB6-449D-8AC8-EBAA62EE2955}" type="datetimeFigureOut">
              <a:rPr lang="fr-FR" smtClean="0"/>
              <a:t>25/03/2020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142214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r">
              <a:defRPr b="1">
                <a:solidFill>
                  <a:schemeClr val="accent2"/>
                </a:solidFill>
              </a:defRPr>
            </a:lvl1pPr>
          </a:lstStyle>
          <a:p>
            <a:r>
              <a:rPr lang="fr-FR" dirty="0" smtClean="0"/>
              <a:t>MODIFIEZ le style du titre</a:t>
            </a:r>
            <a:endParaRPr lang="en-US" dirty="0"/>
          </a:p>
        </p:txBody>
      </p:sp>
      <p:sp>
        <p:nvSpPr>
          <p:cNvPr id="3" name="Date Placeholder 2"/>
          <p:cNvSpPr>
            <a:spLocks noGrp="1"/>
          </p:cNvSpPr>
          <p:nvPr>
            <p:ph type="dt" sz="half" idx="10"/>
          </p:nvPr>
        </p:nvSpPr>
        <p:spPr/>
        <p:txBody>
          <a:bodyPr/>
          <a:lstStyle/>
          <a:p>
            <a:fld id="{A60F74BF-FDB6-449D-8AC8-EBAA62EE2955}" type="datetimeFigureOut">
              <a:rPr lang="fr-FR" smtClean="0"/>
              <a:t>25/03/2020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76778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0F74BF-FDB6-449D-8AC8-EBAA62EE2955}" type="datetimeFigureOut">
              <a:rPr lang="fr-FR" smtClean="0"/>
              <a:t>25/03/2020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12827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normAutofit/>
          </a:bodyPr>
          <a:lstStyle>
            <a:lvl1pPr>
              <a:defRPr sz="2400"/>
            </a:lvl1pPr>
            <a:lvl2pPr>
              <a:defRPr sz="2000"/>
            </a:lvl2pPr>
            <a:lvl3pPr>
              <a:defRPr sz="1600"/>
            </a:lvl3pPr>
            <a:lvl4pPr>
              <a:defRPr sz="1600"/>
            </a:lvl4pPr>
            <a:lvl5pPr>
              <a:defRPr sz="16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0F74BF-FDB6-449D-8AC8-EBAA62EE2955}" type="datetimeFigureOut">
              <a:rPr lang="fr-FR" smtClean="0"/>
              <a:t>25/03/2020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32E25A-5CCC-46CC-B5FB-ED0BF5807962}" type="slidenum">
              <a:rPr lang="fr-FR" smtClean="0"/>
              <a:t>‹N°›</a:t>
            </a:fld>
            <a:endParaRPr lang="fr-FR"/>
          </a:p>
        </p:txBody>
      </p:sp>
    </p:spTree>
    <p:extLst>
      <p:ext uri="{BB962C8B-B14F-4D97-AF65-F5344CB8AC3E}">
        <p14:creationId xmlns:p14="http://schemas.microsoft.com/office/powerpoint/2010/main" val="327258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60F74BF-FDB6-449D-8AC8-EBAA62EE2955}" type="datetimeFigureOut">
              <a:rPr lang="fr-FR" smtClean="0"/>
              <a:t>25/03/2020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32E25A-5CCC-46CC-B5FB-ED0BF5807962}" type="slidenum">
              <a:rPr lang="fr-FR" smtClean="0"/>
              <a:t>‹N°›</a:t>
            </a:fld>
            <a:endParaRPr lang="fr-FR"/>
          </a:p>
        </p:txBody>
      </p:sp>
    </p:spTree>
    <p:extLst>
      <p:ext uri="{BB962C8B-B14F-4D97-AF65-F5344CB8AC3E}">
        <p14:creationId xmlns:p14="http://schemas.microsoft.com/office/powerpoint/2010/main" val="309781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0F74BF-FDB6-449D-8AC8-EBAA62EE2955}" type="datetimeFigureOut">
              <a:rPr lang="fr-FR" smtClean="0"/>
              <a:t>25/03/2020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32E25A-5CCC-46CC-B5FB-ED0BF5807962}"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84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benhajji.ext@simplon.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tatsmodels.org/stable/generated/statsmodels.stats.proportion.proportions_ztest.html" TargetMode="External"/><Relationship Id="rId2" Type="http://schemas.openxmlformats.org/officeDocument/2006/relationships/hyperlink" Target="https://www.rdocumentation.org/packages/BSDA/versions/1.2.0/topics/z.test"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scipy.org/doc/scipy-0.14.0/reference/generated/scipy.stats.ttest_1samp.html" TargetMode="External"/><Relationship Id="rId2" Type="http://schemas.openxmlformats.org/officeDocument/2006/relationships/hyperlink" Target="http://www.sthda.com/french/wiki/test-de-student-avec-r#t.test-fonction-r-pour-faire-le-test-de-student"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scipy.org/doc/scipy-0.14.0/reference/generated/scipy.stats.ttest_ind.html" TargetMode="External"/><Relationship Id="rId2" Type="http://schemas.openxmlformats.org/officeDocument/2006/relationships/hyperlink" Target="https://www.rdocumentation.org/packages/stats/versions/3.6.2/topics/prop.test"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scipy.org/doc/scipy/reference/generated/scipy.stats.f.html" TargetMode="External"/><Relationship Id="rId7" Type="http://schemas.openxmlformats.org/officeDocument/2006/relationships/image" Target="../media/image40.png"/><Relationship Id="rId2" Type="http://schemas.openxmlformats.org/officeDocument/2006/relationships/hyperlink" Target="http://www.sthda.com/french/wiki/test-f-comparaison-de-deux-variances-avec-r"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TESTS STATISTIQUES</a:t>
            </a:r>
            <a:endParaRPr lang="fr-FR" dirty="0"/>
          </a:p>
        </p:txBody>
      </p:sp>
      <p:sp>
        <p:nvSpPr>
          <p:cNvPr id="3" name="Sous-titre 2"/>
          <p:cNvSpPr>
            <a:spLocks noGrp="1"/>
          </p:cNvSpPr>
          <p:nvPr>
            <p:ph type="subTitle" idx="1"/>
          </p:nvPr>
        </p:nvSpPr>
        <p:spPr/>
        <p:txBody>
          <a:bodyPr/>
          <a:lstStyle/>
          <a:p>
            <a:r>
              <a:rPr lang="fr-FR" dirty="0" smtClean="0"/>
              <a:t>Noura BENHAJJI</a:t>
            </a:r>
          </a:p>
          <a:p>
            <a:r>
              <a:rPr lang="fr-FR" dirty="0" smtClean="0">
                <a:hlinkClick r:id="rId2"/>
              </a:rPr>
              <a:t>Nbenhajji.ext@simplon.co</a:t>
            </a:r>
            <a:r>
              <a:rPr lang="fr-FR" dirty="0" smtClean="0"/>
              <a:t> </a:t>
            </a:r>
            <a:endParaRPr lang="fr-FR" dirty="0"/>
          </a:p>
        </p:txBody>
      </p:sp>
    </p:spTree>
    <p:extLst>
      <p:ext uri="{BB962C8B-B14F-4D97-AF65-F5344CB8AC3E}">
        <p14:creationId xmlns:p14="http://schemas.microsoft.com/office/powerpoint/2010/main" val="1334895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HYPOTHÈSE NULLE</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normAutofit fontScale="92500"/>
              </a:bodyPr>
              <a:lstStyle/>
              <a:p>
                <a:r>
                  <a:rPr lang="fr-FR" dirty="0" smtClean="0"/>
                  <a:t>On pose : </a:t>
                </a:r>
              </a:p>
              <a:p>
                <a:pPr>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 </m:t>
                        </m:r>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1</m:t>
                        </m:r>
                      </m:sub>
                    </m:sSub>
                  </m:oMath>
                </a14:m>
                <a:r>
                  <a:rPr lang="fr-FR" dirty="0" smtClean="0"/>
                  <a:t>: moyenne de tension de la population qui a pris le médicament. </a:t>
                </a:r>
              </a:p>
              <a:p>
                <a:pPr>
                  <a:buFont typeface="Wingdings" panose="05000000000000000000" pitchFamily="2" charset="2"/>
                  <a:buChar char="§"/>
                </a:pP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oMath>
                </a14:m>
                <a:r>
                  <a:rPr lang="fr-FR" dirty="0" smtClean="0"/>
                  <a:t>: moyenne de tension de la population qui a pris le placebo.</a:t>
                </a:r>
              </a:p>
              <a:p>
                <a:pPr>
                  <a:buFont typeface="Wingdings" panose="05000000000000000000" pitchFamily="2" charset="2"/>
                  <a:buChar char="§"/>
                </a:pPr>
                <a:r>
                  <a:rPr lang="fr-FR" dirty="0" smtClean="0"/>
                  <a:t> Les hypothèses peuvent alors être écrites comme suit : </a:t>
                </a:r>
              </a:p>
              <a:p>
                <a:pPr>
                  <a:buFont typeface="Wingdings" panose="05000000000000000000" pitchFamily="2" charset="2"/>
                  <a:buChar char="§"/>
                </a:pPr>
                <a:endParaRPr lang="fr-FR" sz="5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0</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r>
                                <a:rPr lang="fr-FR" b="0" i="1" smtClean="0">
                                  <a:latin typeface="Cambria Math" panose="02040503050406030204" pitchFamily="18" charset="0"/>
                                </a:rPr>
                                <m:t> </m:t>
                              </m:r>
                              <m:r>
                                <a:rPr lang="fr-FR" b="0" i="1" smtClean="0">
                                  <a:latin typeface="Cambria Math" panose="02040503050406030204" pitchFamily="18" charset="0"/>
                                </a:rPr>
                                <m:t>𝑙𝑒𝑠</m:t>
                              </m:r>
                              <m:r>
                                <a:rPr lang="fr-FR" b="0" i="1" smtClean="0">
                                  <a:latin typeface="Cambria Math" panose="02040503050406030204" pitchFamily="18" charset="0"/>
                                </a:rPr>
                                <m:t> </m:t>
                              </m:r>
                              <m:r>
                                <a:rPr lang="fr-FR" b="0" i="1" smtClean="0">
                                  <a:latin typeface="Cambria Math" panose="02040503050406030204" pitchFamily="18" charset="0"/>
                                </a:rPr>
                                <m:t>𝑚𝑜𝑦𝑒𝑛𝑛𝑒𝑠</m:t>
                              </m:r>
                              <m:r>
                                <a:rPr lang="fr-FR" b="0" i="1" smtClean="0">
                                  <a:latin typeface="Cambria Math" panose="02040503050406030204" pitchFamily="18" charset="0"/>
                                </a:rPr>
                                <m:t> </m:t>
                              </m:r>
                              <m:r>
                                <a:rPr lang="fr-FR" b="0" i="1" smtClean="0">
                                  <a:latin typeface="Cambria Math" panose="02040503050406030204" pitchFamily="18" charset="0"/>
                                </a:rPr>
                                <m:t>𝑑𝑒𝑠</m:t>
                              </m:r>
                              <m:r>
                                <a:rPr lang="fr-FR" b="0" i="1" smtClean="0">
                                  <a:latin typeface="Cambria Math" panose="02040503050406030204" pitchFamily="18" charset="0"/>
                                </a:rPr>
                                <m:t> </m:t>
                              </m:r>
                              <m:r>
                                <a:rPr lang="fr-FR" b="0" i="1" smtClean="0">
                                  <a:latin typeface="Cambria Math" panose="02040503050406030204" pitchFamily="18" charset="0"/>
                                </a:rPr>
                                <m:t>𝑑𝑒𝑢𝑥</m:t>
                              </m:r>
                              <m:r>
                                <a:rPr lang="fr-FR" b="0" i="1" smtClean="0">
                                  <a:latin typeface="Cambria Math" panose="02040503050406030204" pitchFamily="18" charset="0"/>
                                </a:rPr>
                                <m:t> </m:t>
                              </m:r>
                              <m:r>
                                <a:rPr lang="fr-FR" b="0" i="1" smtClean="0">
                                  <a:latin typeface="Cambria Math" panose="02040503050406030204" pitchFamily="18" charset="0"/>
                                </a:rPr>
                                <m:t>𝑝𝑜𝑝𝑢𝑙𝑎𝑡𝑖𝑜𝑛𝑠</m:t>
                              </m:r>
                              <m:r>
                                <a:rPr lang="fr-FR" b="0" i="1" smtClean="0">
                                  <a:latin typeface="Cambria Math" panose="02040503050406030204" pitchFamily="18" charset="0"/>
                                </a:rPr>
                                <m:t> </m:t>
                              </m:r>
                              <m:r>
                                <a:rPr lang="fr-FR" b="0" i="1" smtClean="0">
                                  <a:latin typeface="Cambria Math" panose="02040503050406030204" pitchFamily="18" charset="0"/>
                                </a:rPr>
                                <m:t>𝑠𝑜𝑛𝑡</m:t>
                              </m:r>
                              <m:r>
                                <a:rPr lang="fr-FR" b="0" i="1" smtClean="0">
                                  <a:latin typeface="Cambria Math" panose="02040503050406030204" pitchFamily="18" charset="0"/>
                                </a:rPr>
                                <m:t> é</m:t>
                              </m:r>
                              <m:r>
                                <a:rPr lang="fr-FR" b="0" i="1" smtClean="0">
                                  <a:latin typeface="Cambria Math" panose="02040503050406030204" pitchFamily="18" charset="0"/>
                                </a:rPr>
                                <m:t>𝑔𝑎𝑙𝑒𝑠</m:t>
                              </m:r>
                            </m:e>
                            <m:e>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r>
                                <a:rPr lang="fr-FR"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ea typeface="Cambria Math" panose="02040503050406030204" pitchFamily="18" charset="0"/>
                                    </a:rPr>
                                    <m:t>2</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𝑙𝑒𝑠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𝑚𝑜𝑦𝑒𝑛𝑛𝑒𝑠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𝑑𝑒𝑠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𝑑𝑒𝑢𝑥</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𝑝𝑜𝑝𝑢𝑙𝑎𝑡𝑖𝑜𝑛𝑠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𝑠𝑜𝑛𝑡</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𝑑𝑖𝑓𝑓</m:t>
                              </m:r>
                              <m:r>
                                <a:rPr lang="fr-FR" b="0" i="1" smtClean="0">
                                  <a:latin typeface="Cambria Math" panose="02040503050406030204" pitchFamily="18" charset="0"/>
                                  <a:ea typeface="Cambria Math" panose="02040503050406030204" pitchFamily="18" charset="0"/>
                                </a:rPr>
                                <m:t>é</m:t>
                              </m:r>
                              <m:r>
                                <a:rPr lang="fr-FR" b="0" i="1" smtClean="0">
                                  <a:latin typeface="Cambria Math" panose="02040503050406030204" pitchFamily="18" charset="0"/>
                                  <a:ea typeface="Cambria Math" panose="02040503050406030204" pitchFamily="18" charset="0"/>
                                </a:rPr>
                                <m:t>𝑟𝑒𝑛𝑡𝑒𝑠</m:t>
                              </m:r>
                            </m:e>
                          </m:eqArr>
                        </m:e>
                      </m:d>
                    </m:oMath>
                  </m:oMathPara>
                </a14:m>
                <a:endParaRPr lang="fr-FR" dirty="0" smtClean="0"/>
              </a:p>
              <a:p>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818" t="-2229"/>
                </a:stretch>
              </a:blipFill>
            </p:spPr>
            <p:txBody>
              <a:bodyPr/>
              <a:lstStyle/>
              <a:p>
                <a:r>
                  <a:rPr lang="fr-FR">
                    <a:noFill/>
                  </a:rPr>
                  <a:t> </a:t>
                </a:r>
              </a:p>
            </p:txBody>
          </p:sp>
        </mc:Fallback>
      </mc:AlternateContent>
    </p:spTree>
    <p:extLst>
      <p:ext uri="{BB962C8B-B14F-4D97-AF65-F5344CB8AC3E}">
        <p14:creationId xmlns:p14="http://schemas.microsoft.com/office/powerpoint/2010/main" val="18813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HYPOTHÈSE NULLE</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lstStyle/>
              <a:p>
                <a:r>
                  <a:rPr lang="fr-FR" b="1" dirty="0" smtClean="0">
                    <a:solidFill>
                      <a:srgbClr val="C00000"/>
                    </a:solidFill>
                  </a:rPr>
                  <a:t>ATTENTION</a:t>
                </a:r>
                <a:r>
                  <a:rPr lang="fr-FR" dirty="0" smtClean="0"/>
                  <a:t> : </a:t>
                </a:r>
              </a:p>
              <a:p>
                <a:r>
                  <a:rPr lang="fr-FR" dirty="0" smtClean="0"/>
                  <a:t>Les signes =, ≠, ≥ et ≤ ne correspondent pas à l’égalité ou aux inégalités purement mathématiques, mais plutôt : </a:t>
                </a:r>
              </a:p>
              <a:p>
                <a:r>
                  <a:rPr lang="fr-FR" dirty="0" smtClean="0"/>
                  <a:t>H0 : Il est crédible de penser que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ea typeface="Cambria Math" panose="02040503050406030204" pitchFamily="18" charset="0"/>
                          </a:rPr>
                          <m:t>2</m:t>
                        </m:r>
                      </m:sub>
                    </m:sSub>
                  </m:oMath>
                </a14:m>
                <a:endParaRPr lang="fr-FR" dirty="0" smtClean="0"/>
              </a:p>
              <a:p>
                <a:r>
                  <a:rPr lang="fr-FR" dirty="0" smtClean="0"/>
                  <a:t>H1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oMath>
                </a14:m>
                <a:r>
                  <a:rPr lang="fr-FR" dirty="0" smtClean="0"/>
                  <a:t>est significativement différents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oMath>
                </a14:m>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212" t="-2526" r="-2121"/>
                </a:stretch>
              </a:blipFill>
            </p:spPr>
            <p:txBody>
              <a:bodyPr/>
              <a:lstStyle/>
              <a:p>
                <a:r>
                  <a:rPr lang="fr-FR">
                    <a:noFill/>
                  </a:rPr>
                  <a:t> </a:t>
                </a:r>
              </a:p>
            </p:txBody>
          </p:sp>
        </mc:Fallback>
      </mc:AlternateContent>
    </p:spTree>
    <p:extLst>
      <p:ext uri="{BB962C8B-B14F-4D97-AF65-F5344CB8AC3E}">
        <p14:creationId xmlns:p14="http://schemas.microsoft.com/office/powerpoint/2010/main" val="217571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br>
              <a:rPr lang="fr-FR" dirty="0" smtClean="0"/>
            </a:br>
            <a:r>
              <a:rPr lang="fr-FR" sz="4000" dirty="0" smtClean="0"/>
              <a:t>NIVEAU ET PUISSANCE </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1097280" y="1845734"/>
                <a:ext cx="10058400" cy="4474855"/>
              </a:xfrm>
            </p:spPr>
            <p:txBody>
              <a:bodyPr>
                <a:normAutofit lnSpcReduction="10000"/>
              </a:bodyPr>
              <a:lstStyle/>
              <a:p>
                <a:r>
                  <a:rPr lang="fr-FR" dirty="0" smtClean="0"/>
                  <a:t>Dans un test d’hypothèse statistique, il y a deux façons de se tromper :</a:t>
                </a:r>
              </a:p>
              <a:p>
                <a:pPr lvl="1">
                  <a:buFont typeface="Wingdings" panose="05000000000000000000" pitchFamily="2" charset="2"/>
                  <a:buChar char="§"/>
                </a:pPr>
                <a:r>
                  <a:rPr lang="fr-FR" dirty="0" smtClean="0"/>
                  <a:t>Rejeter une hypothèse alors qu’elle est vraie. C’est-à-dire la probabilité d’avoir un </a:t>
                </a:r>
                <a:r>
                  <a:rPr lang="fr-FR" b="1" dirty="0" smtClean="0">
                    <a:solidFill>
                      <a:schemeClr val="accent1">
                        <a:lumMod val="75000"/>
                      </a:schemeClr>
                    </a:solidFill>
                  </a:rPr>
                  <a:t>faux-positif</a:t>
                </a:r>
                <a:r>
                  <a:rPr lang="fr-FR" dirty="0" smtClean="0"/>
                  <a:t>. </a:t>
                </a:r>
              </a:p>
              <a:p>
                <a:pPr marL="384048" lvl="2" indent="0">
                  <a:buNone/>
                </a:pPr>
                <a:r>
                  <a:rPr lang="fr-FR" sz="2400" dirty="0" smtClean="0"/>
                  <a:t>le </a:t>
                </a:r>
                <a:r>
                  <a:rPr lang="fr-FR" sz="2400" b="1" dirty="0" smtClean="0">
                    <a:solidFill>
                      <a:schemeClr val="accent1">
                        <a:lumMod val="75000"/>
                      </a:schemeClr>
                    </a:solidFill>
                  </a:rPr>
                  <a:t>risque de première espèce </a:t>
                </a:r>
                <a:r>
                  <a:rPr lang="el-GR" sz="2400" b="1" dirty="0" smtClean="0">
                    <a:solidFill>
                      <a:schemeClr val="accent1">
                        <a:lumMod val="75000"/>
                      </a:schemeClr>
                    </a:solidFill>
                  </a:rPr>
                  <a:t>α</a:t>
                </a:r>
                <a:r>
                  <a:rPr lang="fr-FR" sz="2400" b="1" dirty="0" smtClean="0">
                    <a:solidFill>
                      <a:schemeClr val="accent1">
                        <a:lumMod val="75000"/>
                      </a:schemeClr>
                    </a:solidFill>
                  </a:rPr>
                  <a:t> </a:t>
                </a:r>
                <a:r>
                  <a:rPr lang="fr-FR" sz="2400" dirty="0"/>
                  <a:t>(aussi appelé </a:t>
                </a:r>
                <a:r>
                  <a:rPr lang="fr-FR" sz="2400" b="1" dirty="0" smtClean="0">
                    <a:solidFill>
                      <a:schemeClr val="accent1">
                        <a:lumMod val="75000"/>
                      </a:schemeClr>
                    </a:solidFill>
                  </a:rPr>
                  <a:t>seuil de signification</a:t>
                </a:r>
                <a:r>
                  <a:rPr lang="fr-FR" sz="2400" dirty="0"/>
                  <a:t>)</a:t>
                </a:r>
                <a:r>
                  <a:rPr lang="fr-FR" sz="2400" b="1" dirty="0" smtClean="0">
                    <a:solidFill>
                      <a:schemeClr val="accent1">
                        <a:lumMod val="75000"/>
                      </a:schemeClr>
                    </a:solidFill>
                  </a:rPr>
                  <a:t> </a:t>
                </a:r>
                <a:r>
                  <a:rPr lang="fr-FR" sz="2400" dirty="0" smtClean="0"/>
                  <a:t>borne la probabilité de se tromper dans ce sens. </a:t>
                </a:r>
              </a:p>
              <a:p>
                <a:pPr marL="384048" lvl="2" indent="0" algn="ctr">
                  <a:buNone/>
                </a:pPr>
                <a14:m>
                  <m:oMath xmlns:m="http://schemas.openxmlformats.org/officeDocument/2006/math">
                    <m:r>
                      <a:rPr lang="fr-FR" sz="2400" i="1">
                        <a:latin typeface="Cambria Math" panose="02040503050406030204" pitchFamily="18" charset="0"/>
                        <a:ea typeface="Cambria Math" panose="02040503050406030204" pitchFamily="18" charset="0"/>
                      </a:rPr>
                      <m:t>𝛼</m:t>
                    </m:r>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𝑃</m:t>
                    </m:r>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𝑟𝑒𝑗𝑒𝑡𝑒𝑟</m:t>
                    </m:r>
                    <m:r>
                      <a:rPr lang="fr-FR" sz="2400" i="1">
                        <a:latin typeface="Cambria Math" panose="02040503050406030204" pitchFamily="18" charset="0"/>
                        <a:ea typeface="Cambria Math" panose="02040503050406030204" pitchFamily="18" charset="0"/>
                      </a:rPr>
                      <m:t> </m:t>
                    </m:r>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𝐻</m:t>
                        </m:r>
                      </m:e>
                      <m:sub>
                        <m:r>
                          <a:rPr lang="fr-FR" sz="2400" i="1">
                            <a:latin typeface="Cambria Math" panose="02040503050406030204" pitchFamily="18" charset="0"/>
                            <a:ea typeface="Cambria Math" panose="02040503050406030204" pitchFamily="18" charset="0"/>
                          </a:rPr>
                          <m:t>0</m:t>
                        </m:r>
                      </m:sub>
                    </m:sSub>
                    <m:r>
                      <a:rPr lang="fr-FR" sz="2400" i="1">
                        <a:latin typeface="Cambria Math" panose="02040503050406030204" pitchFamily="18" charset="0"/>
                        <a:ea typeface="Cambria Math" panose="02040503050406030204" pitchFamily="18" charset="0"/>
                      </a:rPr>
                      <m:t>|</m:t>
                    </m:r>
                  </m:oMath>
                </a14:m>
                <a:r>
                  <a:rPr lang="fr-FR" sz="2400" dirty="0"/>
                  <a:t> </a:t>
                </a:r>
                <a14:m>
                  <m:oMath xmlns:m="http://schemas.openxmlformats.org/officeDocument/2006/math">
                    <m:sSub>
                      <m:sSubPr>
                        <m:ctrlPr>
                          <a:rPr lang="fr-FR" sz="2400" i="1">
                            <a:latin typeface="Cambria Math" panose="02040503050406030204" pitchFamily="18" charset="0"/>
                            <a:ea typeface="Cambria Math" panose="02040503050406030204" pitchFamily="18" charset="0"/>
                          </a:rPr>
                        </m:ctrlPr>
                      </m:sSubPr>
                      <m:e>
                        <m:r>
                          <a:rPr lang="fr-FR" sz="2400" i="1">
                            <a:latin typeface="Cambria Math" panose="02040503050406030204" pitchFamily="18" charset="0"/>
                            <a:ea typeface="Cambria Math" panose="02040503050406030204" pitchFamily="18" charset="0"/>
                          </a:rPr>
                          <m:t>𝐻</m:t>
                        </m:r>
                      </m:e>
                      <m:sub>
                        <m:r>
                          <a:rPr lang="fr-FR" sz="2400" i="1">
                            <a:latin typeface="Cambria Math" panose="02040503050406030204" pitchFamily="18" charset="0"/>
                            <a:ea typeface="Cambria Math" panose="02040503050406030204" pitchFamily="18" charset="0"/>
                          </a:rPr>
                          <m:t>0</m:t>
                        </m:r>
                      </m:sub>
                    </m:sSub>
                    <m:r>
                      <a:rPr lang="fr-FR" sz="2400">
                        <a:latin typeface="Cambria Math" panose="02040503050406030204" pitchFamily="18" charset="0"/>
                        <a:ea typeface="Cambria Math" panose="02040503050406030204" pitchFamily="18" charset="0"/>
                      </a:rPr>
                      <m:t> </m:t>
                    </m:r>
                    <m:r>
                      <m:rPr>
                        <m:sty m:val="p"/>
                      </m:rPr>
                      <a:rPr lang="fr-FR" sz="2400">
                        <a:latin typeface="Cambria Math" panose="02040503050406030204" pitchFamily="18" charset="0"/>
                        <a:ea typeface="Cambria Math" panose="02040503050406030204" pitchFamily="18" charset="0"/>
                      </a:rPr>
                      <m:t>vraie</m:t>
                    </m:r>
                    <m:r>
                      <a:rPr lang="fr-FR" sz="2400">
                        <a:latin typeface="Cambria Math" panose="02040503050406030204" pitchFamily="18" charset="0"/>
                        <a:ea typeface="Cambria Math" panose="02040503050406030204" pitchFamily="18" charset="0"/>
                      </a:rPr>
                      <m:t>)</m:t>
                    </m:r>
                  </m:oMath>
                </a14:m>
                <a:endParaRPr lang="fr-FR" sz="2400" dirty="0" smtClean="0"/>
              </a:p>
              <a:p>
                <a:pPr lvl="1">
                  <a:buFont typeface="Wingdings" panose="05000000000000000000" pitchFamily="2" charset="2"/>
                  <a:buChar char="§"/>
                </a:pPr>
                <a:r>
                  <a:rPr lang="fr-FR" dirty="0" smtClean="0"/>
                  <a:t>Accepter une hypothèse alors qu’elle est fausse. C’est-à-dire la probabilité d’avoir un </a:t>
                </a:r>
                <a:r>
                  <a:rPr lang="fr-FR" b="1" dirty="0" smtClean="0">
                    <a:solidFill>
                      <a:schemeClr val="accent1">
                        <a:lumMod val="75000"/>
                      </a:schemeClr>
                    </a:solidFill>
                  </a:rPr>
                  <a:t>faux-négatif</a:t>
                </a:r>
                <a:r>
                  <a:rPr lang="fr-FR" dirty="0" smtClean="0"/>
                  <a:t>.</a:t>
                </a:r>
              </a:p>
              <a:p>
                <a:pPr marL="384048" lvl="2" indent="0">
                  <a:buNone/>
                </a:pPr>
                <a:r>
                  <a:rPr lang="fr-FR" sz="2400" dirty="0" smtClean="0"/>
                  <a:t>Le </a:t>
                </a:r>
                <a:r>
                  <a:rPr lang="fr-FR" sz="2400" b="1" dirty="0" smtClean="0">
                    <a:solidFill>
                      <a:schemeClr val="accent1">
                        <a:lumMod val="75000"/>
                      </a:schemeClr>
                    </a:solidFill>
                  </a:rPr>
                  <a:t>risque de deuxième espèce </a:t>
                </a:r>
                <a:r>
                  <a:rPr lang="el-GR" sz="2400" b="1" dirty="0" smtClean="0">
                    <a:solidFill>
                      <a:schemeClr val="accent1">
                        <a:lumMod val="75000"/>
                      </a:schemeClr>
                    </a:solidFill>
                  </a:rPr>
                  <a:t>β</a:t>
                </a:r>
                <a:r>
                  <a:rPr lang="fr-FR" sz="2400" b="1" dirty="0" smtClean="0">
                    <a:solidFill>
                      <a:schemeClr val="accent1">
                        <a:lumMod val="75000"/>
                      </a:schemeClr>
                    </a:solidFill>
                  </a:rPr>
                  <a:t> </a:t>
                </a:r>
                <a:r>
                  <a:rPr lang="fr-FR" sz="2400" dirty="0" smtClean="0"/>
                  <a:t>borne la probabilité de se tromper dans ce sens.</a:t>
                </a:r>
              </a:p>
              <a:p>
                <a:pPr marL="384048" lvl="2" indent="0">
                  <a:buNone/>
                </a:pPr>
                <a14:m>
                  <m:oMathPara xmlns:m="http://schemas.openxmlformats.org/officeDocument/2006/math">
                    <m:oMathParaPr>
                      <m:jc m:val="centerGroup"/>
                    </m:oMathParaPr>
                    <m:oMath xmlns:m="http://schemas.openxmlformats.org/officeDocument/2006/math">
                      <m:r>
                        <a:rPr lang="fr-FR" sz="2400" i="1" smtClean="0">
                          <a:latin typeface="Cambria Math" panose="02040503050406030204" pitchFamily="18" charset="0"/>
                          <a:ea typeface="Cambria Math" panose="02040503050406030204" pitchFamily="18" charset="0"/>
                        </a:rPr>
                        <m:t>𝛽</m:t>
                      </m:r>
                      <m:r>
                        <a:rPr lang="fr-FR" sz="2400" b="0" i="1" smtClean="0">
                          <a:latin typeface="Cambria Math" panose="02040503050406030204" pitchFamily="18" charset="0"/>
                          <a:ea typeface="Cambria Math" panose="02040503050406030204" pitchFamily="18" charset="0"/>
                        </a:rPr>
                        <m:t>=1−</m:t>
                      </m:r>
                      <m:r>
                        <a:rPr lang="fr-FR" sz="2400" i="1" smtClean="0">
                          <a:latin typeface="Cambria Math" panose="02040503050406030204" pitchFamily="18" charset="0"/>
                          <a:ea typeface="Cambria Math" panose="02040503050406030204" pitchFamily="18" charset="0"/>
                        </a:rPr>
                        <m:t>𝛼</m:t>
                      </m:r>
                    </m:oMath>
                  </m:oMathPara>
                </a14:m>
                <a:endParaRPr lang="fr-FR" sz="2400" dirty="0" smtClean="0"/>
              </a:p>
              <a:p>
                <a:pPr marL="201168" lvl="1" indent="0">
                  <a:buNone/>
                </a:pPr>
                <a:endParaRPr lang="fr-FR" dirty="0" smtClean="0"/>
              </a:p>
              <a:p>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1097280" y="1845734"/>
                <a:ext cx="10058400" cy="4474855"/>
              </a:xfrm>
              <a:blipFill>
                <a:blip r:embed="rId2"/>
                <a:stretch>
                  <a:fillRect l="-1212" t="-3134" r="-2121"/>
                </a:stretch>
              </a:blipFill>
            </p:spPr>
            <p:txBody>
              <a:bodyPr/>
              <a:lstStyle/>
              <a:p>
                <a:r>
                  <a:rPr lang="fr-FR">
                    <a:noFill/>
                  </a:rPr>
                  <a:t> </a:t>
                </a:r>
              </a:p>
            </p:txBody>
          </p:sp>
        </mc:Fallback>
      </mc:AlternateContent>
    </p:spTree>
    <p:extLst>
      <p:ext uri="{BB962C8B-B14F-4D97-AF65-F5344CB8AC3E}">
        <p14:creationId xmlns:p14="http://schemas.microsoft.com/office/powerpoint/2010/main" val="285890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br>
              <a:rPr lang="fr-FR" dirty="0" smtClean="0"/>
            </a:br>
            <a:r>
              <a:rPr lang="fr-FR" sz="4000" dirty="0" smtClean="0"/>
              <a:t>NIVEAU ET PUISSANCE </a:t>
            </a:r>
            <a:endParaRPr lang="fr-FR" dirty="0"/>
          </a:p>
        </p:txBody>
      </p:sp>
      <p:sp>
        <p:nvSpPr>
          <p:cNvPr id="3" name="Espace réservé du contenu 2"/>
          <p:cNvSpPr>
            <a:spLocks noGrp="1"/>
          </p:cNvSpPr>
          <p:nvPr>
            <p:ph idx="1"/>
          </p:nvPr>
        </p:nvSpPr>
        <p:spPr/>
        <p:txBody>
          <a:bodyPr/>
          <a:lstStyle/>
          <a:p>
            <a:pPr algn="l">
              <a:buFont typeface="Wingdings" panose="05000000000000000000" pitchFamily="2" charset="2"/>
              <a:buChar char="§"/>
            </a:pPr>
            <a:r>
              <a:rPr lang="fr-FR" b="1" dirty="0" smtClean="0">
                <a:solidFill>
                  <a:schemeClr val="accent1">
                    <a:lumMod val="75000"/>
                  </a:schemeClr>
                </a:solidFill>
              </a:rPr>
              <a:t>Région de rejet </a:t>
            </a:r>
            <a:r>
              <a:rPr lang="fr-FR" dirty="0" smtClean="0"/>
              <a:t>: sous-ensemble de valeurs de la distribution d’échantillonnage qui sont si extrêmes que lorsque H0 est vraie, la </a:t>
            </a:r>
            <a:r>
              <a:rPr lang="fr-FR" dirty="0" err="1" smtClean="0"/>
              <a:t>la</a:t>
            </a:r>
            <a:r>
              <a:rPr lang="fr-FR" dirty="0" smtClean="0"/>
              <a:t> valeur de la probabilité </a:t>
            </a:r>
            <a:r>
              <a:rPr lang="el-GR" dirty="0" smtClean="0"/>
              <a:t>α</a:t>
            </a:r>
            <a:r>
              <a:rPr lang="fr-FR" dirty="0" smtClean="0"/>
              <a:t> est très faible. </a:t>
            </a:r>
            <a:endParaRPr lang="fr-FR" dirty="0"/>
          </a:p>
        </p:txBody>
      </p:sp>
      <p:pic>
        <p:nvPicPr>
          <p:cNvPr id="1034" name="Picture 10" descr="http://dimension.usherbrooke.ca/dimension/troiscourbesnorma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543" y="3078649"/>
            <a:ext cx="7059873" cy="286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5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NIVEAU ET PUISSANCE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La probabilité complémentaire du risque de deuxième espèce (1-</a:t>
            </a:r>
            <a:r>
              <a:rPr lang="el-GR" dirty="0" smtClean="0"/>
              <a:t>β</a:t>
            </a:r>
            <a:r>
              <a:rPr lang="fr-FR" dirty="0" smtClean="0"/>
              <a:t>) définit la </a:t>
            </a:r>
            <a:r>
              <a:rPr lang="fr-FR" b="1" dirty="0" smtClean="0">
                <a:solidFill>
                  <a:schemeClr val="accent1">
                    <a:lumMod val="75000"/>
                  </a:schemeClr>
                </a:solidFill>
              </a:rPr>
              <a:t>puissance du test </a:t>
            </a:r>
            <a:r>
              <a:rPr lang="fr-FR" dirty="0" smtClean="0"/>
              <a:t>à l’égard de la valeur du paramètre dans l’hypothèse alternative H1. </a:t>
            </a:r>
          </a:p>
          <a:p>
            <a:pPr>
              <a:buFont typeface="Wingdings" panose="05000000000000000000" pitchFamily="2" charset="2"/>
              <a:buChar char="§"/>
            </a:pPr>
            <a:r>
              <a:rPr lang="fr-FR" dirty="0" smtClean="0"/>
              <a:t>La puissance du test représente la probabilité de rejeter l’hypothèse nulle H0 lorsque l’hypothèse vraie est H1. </a:t>
            </a:r>
          </a:p>
          <a:p>
            <a:pPr>
              <a:buFont typeface="Wingdings" panose="05000000000000000000" pitchFamily="2" charset="2"/>
              <a:buChar char="§"/>
            </a:pPr>
            <a:r>
              <a:rPr lang="fr-FR" dirty="0" smtClean="0"/>
              <a:t>A retenir : </a:t>
            </a:r>
            <a:r>
              <a:rPr lang="fr-FR" b="1" dirty="0" smtClean="0">
                <a:solidFill>
                  <a:schemeClr val="accent1">
                    <a:lumMod val="75000"/>
                  </a:schemeClr>
                </a:solidFill>
              </a:rPr>
              <a:t>plus </a:t>
            </a:r>
            <a:r>
              <a:rPr lang="el-GR" b="1" dirty="0" smtClean="0">
                <a:solidFill>
                  <a:schemeClr val="accent1">
                    <a:lumMod val="75000"/>
                  </a:schemeClr>
                </a:solidFill>
              </a:rPr>
              <a:t>β</a:t>
            </a:r>
            <a:r>
              <a:rPr lang="fr-FR" b="1" dirty="0" smtClean="0">
                <a:solidFill>
                  <a:schemeClr val="accent1">
                    <a:lumMod val="75000"/>
                  </a:schemeClr>
                </a:solidFill>
              </a:rPr>
              <a:t> est petit, plus le test est puissant</a:t>
            </a:r>
            <a:r>
              <a:rPr lang="fr-FR" dirty="0" smtClean="0"/>
              <a:t>. </a:t>
            </a:r>
            <a:endParaRPr lang="fr-FR" dirty="0"/>
          </a:p>
        </p:txBody>
      </p:sp>
    </p:spTree>
    <p:extLst>
      <p:ext uri="{BB962C8B-B14F-4D97-AF65-F5344CB8AC3E}">
        <p14:creationId xmlns:p14="http://schemas.microsoft.com/office/powerpoint/2010/main" val="23287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NIVEAU ET PUISSANCE </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lstStyle/>
              <a:p>
                <a:r>
                  <a:rPr lang="fr-FR" dirty="0" smtClean="0"/>
                  <a:t>Exemple : </a:t>
                </a:r>
              </a:p>
              <a:p>
                <a:r>
                  <a:rPr lang="fr-FR" dirty="0" smtClean="0"/>
                  <a:t>Soit </a:t>
                </a:r>
                <a:r>
                  <a:rPr lang="el-GR" dirty="0" smtClean="0"/>
                  <a:t>μ</a:t>
                </a:r>
                <a:r>
                  <a:rPr lang="fr-FR" dirty="0" smtClean="0"/>
                  <a:t> la moyenne du niveau de radioactivité en </a:t>
                </a:r>
                <a:r>
                  <a:rPr lang="fr-FR" dirty="0" err="1" smtClean="0"/>
                  <a:t>picocuries</a:t>
                </a:r>
                <a:r>
                  <a:rPr lang="fr-FR" dirty="0" smtClean="0"/>
                  <a:t> par litre. La valeur </a:t>
                </a: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0</m:t>
                        </m:r>
                      </m:sub>
                    </m:sSub>
                    <m:r>
                      <a:rPr lang="fr-FR" b="0" i="1" smtClean="0">
                        <a:latin typeface="Cambria Math" panose="02040503050406030204" pitchFamily="18" charset="0"/>
                      </a:rPr>
                      <m:t>=5</m:t>
                    </m:r>
                  </m:oMath>
                </a14:m>
                <a:r>
                  <a:rPr lang="fr-FR" dirty="0" smtClean="0"/>
                  <a:t> est considérée comme la valeur critique entre eau potable et non potable. </a:t>
                </a:r>
              </a:p>
              <a:p>
                <a:r>
                  <a:rPr lang="fr-FR" dirty="0" smtClean="0"/>
                  <a:t>Le test a effectué peut être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𝐻</m:t>
                        </m:r>
                      </m:e>
                      <m:sub>
                        <m:r>
                          <a:rPr lang="fr-FR" i="1">
                            <a:latin typeface="Cambria Math" panose="02040503050406030204" pitchFamily="18" charset="0"/>
                          </a:rPr>
                          <m:t>0</m:t>
                        </m:r>
                      </m:sub>
                    </m:sSub>
                  </m:oMath>
                </a14:m>
                <a:r>
                  <a:rPr lang="fr-FR" dirty="0" smtClean="0"/>
                  <a:t> :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μ</m:t>
                    </m:r>
                    <m:r>
                      <a:rPr lang="fr-FR" i="1" smtClean="0">
                        <a:latin typeface="Cambria Math" panose="02040503050406030204" pitchFamily="18" charset="0"/>
                        <a:ea typeface="Cambria Math" panose="02040503050406030204" pitchFamily="18" charset="0"/>
                      </a:rPr>
                      <m:t>≥</m:t>
                    </m:r>
                    <m:r>
                      <a:rPr lang="fr-FR" i="1">
                        <a:latin typeface="Cambria Math" panose="02040503050406030204" pitchFamily="18" charset="0"/>
                      </a:rPr>
                      <m:t>5</m:t>
                    </m:r>
                  </m:oMath>
                </a14:m>
                <a:r>
                  <a:rPr lang="fr-FR" dirty="0" smtClean="0"/>
                  <a:t> contre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rPr>
                      <m:t>: </m:t>
                    </m:r>
                    <m:r>
                      <a:rPr lang="fr-FR" i="1" smtClean="0">
                        <a:latin typeface="Cambria Math" panose="02040503050406030204" pitchFamily="18" charset="0"/>
                        <a:ea typeface="Cambria Math" panose="02040503050406030204" pitchFamily="18" charset="0"/>
                      </a:rPr>
                      <m:t>𝜇</m:t>
                    </m:r>
                    <m:r>
                      <a:rPr lang="fr-FR" i="1" smtClean="0">
                        <a:latin typeface="Cambria Math" panose="02040503050406030204" pitchFamily="18" charset="0"/>
                        <a:ea typeface="Cambria Math" panose="02040503050406030204" pitchFamily="18" charset="0"/>
                      </a:rPr>
                      <m:t>&lt;5</m:t>
                    </m:r>
                  </m:oMath>
                </a14:m>
                <a:endParaRPr lang="fr-FR" dirty="0" smtClean="0"/>
              </a:p>
              <a:p>
                <a:r>
                  <a:rPr lang="fr-FR" dirty="0" smtClean="0"/>
                  <a:t>α a pour conséquence de laisser boire de l’eau toxique, alors que </a:t>
                </a:r>
                <a:r>
                  <a:rPr lang="el-GR" dirty="0" smtClean="0"/>
                  <a:t>β</a:t>
                </a:r>
                <a:r>
                  <a:rPr lang="fr-FR" dirty="0" smtClean="0"/>
                  <a:t> conduit seulement à jeter de l’eau potable.</a:t>
                </a:r>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212" t="-2526" r="-2121"/>
                </a:stretch>
              </a:blipFill>
            </p:spPr>
            <p:txBody>
              <a:bodyPr/>
              <a:lstStyle/>
              <a:p>
                <a:r>
                  <a:rPr lang="fr-FR">
                    <a:noFill/>
                  </a:rPr>
                  <a:t> </a:t>
                </a:r>
              </a:p>
            </p:txBody>
          </p:sp>
        </mc:Fallback>
      </mc:AlternateContent>
    </p:spTree>
    <p:extLst>
      <p:ext uri="{BB962C8B-B14F-4D97-AF65-F5344CB8AC3E}">
        <p14:creationId xmlns:p14="http://schemas.microsoft.com/office/powerpoint/2010/main" val="631607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br>
              <a:rPr lang="fr-FR" dirty="0" smtClean="0"/>
            </a:br>
            <a:r>
              <a:rPr lang="fr-FR" sz="4000" dirty="0" smtClean="0"/>
              <a:t>PROBABILITÉ CRITIQUE OU P-VALEUR </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
            </a:pPr>
            <a:r>
              <a:rPr lang="fr-FR" dirty="0" smtClean="0"/>
              <a:t>Le résultat d’un test comprend toujours une dose d’incertitude. On ne peut jamais prendre LA bonne décision. </a:t>
            </a:r>
          </a:p>
          <a:p>
            <a:pPr>
              <a:buFont typeface="Wingdings" panose="05000000000000000000" pitchFamily="2" charset="2"/>
              <a:buChar char="§"/>
            </a:pPr>
            <a:r>
              <a:rPr lang="fr-FR" dirty="0" smtClean="0"/>
              <a:t>La probabilité critique (ou p-valeur) est la probabilité, sous H0, que la statistique soit au moins aussi éloignée de son espérance que la valeur observée. C’est-à-dire la probabilité d’observer quelque chose d’au moins aussi surprenant que ce que l’on observe. </a:t>
            </a:r>
          </a:p>
          <a:p>
            <a:pPr>
              <a:buFont typeface="Wingdings" panose="05000000000000000000" pitchFamily="2" charset="2"/>
              <a:buChar char="§"/>
            </a:pPr>
            <a:r>
              <a:rPr lang="fr-FR" dirty="0" smtClean="0"/>
              <a:t>La probabilité critique permet d’avoir une vision plus fine que sa simple comparaison avec </a:t>
            </a:r>
            <a:r>
              <a:rPr lang="el-GR" dirty="0" smtClean="0"/>
              <a:t>α</a:t>
            </a:r>
            <a:r>
              <a:rPr lang="fr-FR" dirty="0" smtClean="0"/>
              <a:t>. </a:t>
            </a:r>
          </a:p>
          <a:p>
            <a:pPr>
              <a:buFont typeface="Wingdings" panose="05000000000000000000" pitchFamily="2" charset="2"/>
              <a:buChar char="§"/>
            </a:pPr>
            <a:r>
              <a:rPr lang="fr-FR" dirty="0" smtClean="0"/>
              <a:t>A retenir : </a:t>
            </a:r>
            <a:r>
              <a:rPr lang="fr-FR" b="1" dirty="0" smtClean="0">
                <a:solidFill>
                  <a:schemeClr val="accent1">
                    <a:lumMod val="75000"/>
                  </a:schemeClr>
                </a:solidFill>
              </a:rPr>
              <a:t>Plus la p-valeur est petite, plus l’évènement observé est surprenant sous H0. </a:t>
            </a:r>
            <a:endParaRPr lang="fr-FR" b="1" dirty="0">
              <a:solidFill>
                <a:schemeClr val="accent1">
                  <a:lumMod val="75000"/>
                </a:schemeClr>
              </a:solidFill>
            </a:endParaRPr>
          </a:p>
        </p:txBody>
      </p:sp>
    </p:spTree>
    <p:extLst>
      <p:ext uri="{BB962C8B-B14F-4D97-AF65-F5344CB8AC3E}">
        <p14:creationId xmlns:p14="http://schemas.microsoft.com/office/powerpoint/2010/main" val="327159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PROBABILITÉ CRITIQUE OU P-VALEUR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b="1" u="sng" dirty="0" smtClean="0"/>
              <a:t>Concrètement</a:t>
            </a:r>
            <a:r>
              <a:rPr lang="fr-FR" dirty="0" smtClean="0"/>
              <a:t>, la p-valeur est utilisée en statistiques pour conclure sur le résultat d’un test statistique. </a:t>
            </a:r>
          </a:p>
          <a:p>
            <a:pPr>
              <a:buFont typeface="Wingdings" panose="05000000000000000000" pitchFamily="2" charset="2"/>
              <a:buChar char="§"/>
            </a:pPr>
            <a:r>
              <a:rPr lang="fr-FR" dirty="0" smtClean="0"/>
              <a:t>La procédure généralement employée consiste à comparer la p-valeur à un seuil préalablement défini (traditionnellement 5%)</a:t>
            </a:r>
          </a:p>
          <a:p>
            <a:pPr lvl="1">
              <a:buFont typeface="Wingdings" panose="05000000000000000000" pitchFamily="2" charset="2"/>
              <a:buChar char="§"/>
            </a:pPr>
            <a:r>
              <a:rPr lang="fr-FR" dirty="0" smtClean="0"/>
              <a:t>Si la </a:t>
            </a:r>
            <a:r>
              <a:rPr lang="fr-FR" b="1" dirty="0" smtClean="0">
                <a:solidFill>
                  <a:schemeClr val="accent1">
                    <a:lumMod val="75000"/>
                  </a:schemeClr>
                </a:solidFill>
              </a:rPr>
              <a:t>p-valeur est inférieure à ce seuil</a:t>
            </a:r>
            <a:r>
              <a:rPr lang="fr-FR" dirty="0" smtClean="0"/>
              <a:t>, on rejette l’hypothèse nulle en faveur de l’hypothèse alternative et le résultat du test est déclaré </a:t>
            </a:r>
            <a:r>
              <a:rPr lang="fr-FR" b="1" dirty="0" smtClean="0">
                <a:solidFill>
                  <a:schemeClr val="accent1">
                    <a:lumMod val="75000"/>
                  </a:schemeClr>
                </a:solidFill>
              </a:rPr>
              <a:t>statistiquement</a:t>
            </a:r>
            <a:r>
              <a:rPr lang="fr-FR" dirty="0" smtClean="0"/>
              <a:t> </a:t>
            </a:r>
            <a:r>
              <a:rPr lang="fr-FR" b="1" dirty="0" smtClean="0">
                <a:solidFill>
                  <a:schemeClr val="accent1">
                    <a:lumMod val="75000"/>
                  </a:schemeClr>
                </a:solidFill>
              </a:rPr>
              <a:t>significatif</a:t>
            </a:r>
            <a:r>
              <a:rPr lang="fr-FR" dirty="0" smtClean="0"/>
              <a:t>. </a:t>
            </a:r>
          </a:p>
          <a:p>
            <a:pPr lvl="1">
              <a:buFont typeface="Wingdings" panose="05000000000000000000" pitchFamily="2" charset="2"/>
              <a:buChar char="§"/>
            </a:pPr>
            <a:r>
              <a:rPr lang="fr-FR" dirty="0"/>
              <a:t> Dans le cas contraire, si la </a:t>
            </a:r>
            <a:r>
              <a:rPr lang="fr-FR" b="1" dirty="0" smtClean="0">
                <a:solidFill>
                  <a:schemeClr val="accent1">
                    <a:lumMod val="75000"/>
                  </a:schemeClr>
                </a:solidFill>
              </a:rPr>
              <a:t>p-valeur </a:t>
            </a:r>
            <a:r>
              <a:rPr lang="fr-FR" b="1" dirty="0">
                <a:solidFill>
                  <a:schemeClr val="accent1">
                    <a:lumMod val="75000"/>
                  </a:schemeClr>
                </a:solidFill>
              </a:rPr>
              <a:t>est supérieure au seuil</a:t>
            </a:r>
            <a:r>
              <a:rPr lang="fr-FR" dirty="0"/>
              <a:t>, on ne rejette pas l’hypothèse nulle, et </a:t>
            </a:r>
            <a:r>
              <a:rPr lang="fr-FR" b="1" dirty="0">
                <a:solidFill>
                  <a:schemeClr val="accent1">
                    <a:lumMod val="75000"/>
                  </a:schemeClr>
                </a:solidFill>
              </a:rPr>
              <a:t>on ne peut rien conclure </a:t>
            </a:r>
            <a:r>
              <a:rPr lang="fr-FR" dirty="0"/>
              <a:t>quant aux hypothèses formulées.</a:t>
            </a:r>
            <a:endParaRPr lang="fr-FR" dirty="0"/>
          </a:p>
        </p:txBody>
      </p:sp>
    </p:spTree>
    <p:extLst>
      <p:ext uri="{BB962C8B-B14F-4D97-AF65-F5344CB8AC3E}">
        <p14:creationId xmlns:p14="http://schemas.microsoft.com/office/powerpoint/2010/main" val="424719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DÉMARCHE D’UN TEST</a:t>
            </a:r>
            <a:endParaRPr lang="fr-FR" dirty="0"/>
          </a:p>
        </p:txBody>
      </p:sp>
      <p:sp>
        <p:nvSpPr>
          <p:cNvPr id="3" name="Espace réservé du contenu 2"/>
          <p:cNvSpPr>
            <a:spLocks noGrp="1"/>
          </p:cNvSpPr>
          <p:nvPr>
            <p:ph idx="1"/>
          </p:nvPr>
        </p:nvSpPr>
        <p:spPr/>
        <p:txBody>
          <a:bodyPr/>
          <a:lstStyle/>
          <a:p>
            <a:r>
              <a:rPr lang="fr-FR" dirty="0" smtClean="0"/>
              <a:t>Les étapes d’un test sont souvent réalisées dans l’ordre suivant : </a:t>
            </a:r>
          </a:p>
          <a:p>
            <a:pPr marL="514350" indent="-514350">
              <a:buFont typeface="+mj-lt"/>
              <a:buAutoNum type="arabicPeriod"/>
            </a:pPr>
            <a:r>
              <a:rPr lang="fr-FR" dirty="0" smtClean="0"/>
              <a:t>Choix du risque </a:t>
            </a:r>
            <a:r>
              <a:rPr lang="el-GR" dirty="0" smtClean="0"/>
              <a:t>α</a:t>
            </a:r>
            <a:endParaRPr lang="fr-FR" dirty="0" smtClean="0"/>
          </a:p>
          <a:p>
            <a:pPr marL="514350" indent="-514350">
              <a:buFont typeface="+mj-lt"/>
              <a:buAutoNum type="arabicPeriod"/>
            </a:pPr>
            <a:r>
              <a:rPr lang="fr-FR" dirty="0" smtClean="0"/>
              <a:t>Choix du type de test </a:t>
            </a:r>
          </a:p>
          <a:p>
            <a:pPr marL="514350" indent="-514350">
              <a:buFont typeface="+mj-lt"/>
              <a:buAutoNum type="arabicPeriod"/>
            </a:pPr>
            <a:r>
              <a:rPr lang="fr-FR" dirty="0" smtClean="0"/>
              <a:t>Calcul de la statistique de test </a:t>
            </a:r>
          </a:p>
          <a:p>
            <a:pPr marL="514350" indent="-514350">
              <a:buFont typeface="+mj-lt"/>
              <a:buAutoNum type="arabicPeriod"/>
            </a:pPr>
            <a:r>
              <a:rPr lang="fr-FR" dirty="0" smtClean="0"/>
              <a:t>Calcul de la p-valeur </a:t>
            </a:r>
          </a:p>
          <a:p>
            <a:pPr marL="514350" indent="-514350">
              <a:buFont typeface="+mj-lt"/>
              <a:buAutoNum type="arabicPeriod"/>
            </a:pPr>
            <a:r>
              <a:rPr lang="fr-FR" dirty="0" smtClean="0"/>
              <a:t>Conclusion </a:t>
            </a:r>
            <a:endParaRPr lang="fr-FR" dirty="0"/>
          </a:p>
        </p:txBody>
      </p:sp>
    </p:spTree>
    <p:extLst>
      <p:ext uri="{BB962C8B-B14F-4D97-AF65-F5344CB8AC3E}">
        <p14:creationId xmlns:p14="http://schemas.microsoft.com/office/powerpoint/2010/main" val="167529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DÉMARCHE D’UN TEST</a:t>
            </a:r>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En pratique, l’utilisation d’un logiciel comme R ou une librairie comme </a:t>
            </a:r>
            <a:r>
              <a:rPr lang="fr-FR" dirty="0" err="1" smtClean="0"/>
              <a:t>scipy</a:t>
            </a:r>
            <a:r>
              <a:rPr lang="fr-FR" dirty="0" smtClean="0"/>
              <a:t> permet de ne pas se soucier des étapes 3 et 4. </a:t>
            </a:r>
          </a:p>
          <a:p>
            <a:pPr>
              <a:buFont typeface="Wingdings" panose="05000000000000000000" pitchFamily="2" charset="2"/>
              <a:buChar char="§"/>
            </a:pPr>
            <a:r>
              <a:rPr lang="fr-FR" dirty="0" smtClean="0"/>
              <a:t>Par contre, les choix liées aux étapes 1, 2 et 5 ne peuvent pas être faits numériquement. </a:t>
            </a:r>
            <a:endParaRPr lang="fr-FR" dirty="0"/>
          </a:p>
        </p:txBody>
      </p:sp>
    </p:spTree>
    <p:extLst>
      <p:ext uri="{BB962C8B-B14F-4D97-AF65-F5344CB8AC3E}">
        <p14:creationId xmlns:p14="http://schemas.microsoft.com/office/powerpoint/2010/main" val="100509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 Les </a:t>
            </a:r>
            <a:r>
              <a:rPr lang="fr-FR" dirty="0"/>
              <a:t>outils adaptés de la théorie des tests ont pour objet de guider les choix entre différentes </a:t>
            </a:r>
            <a:r>
              <a:rPr lang="fr-FR" dirty="0" smtClean="0"/>
              <a:t>alternatives face à une prise de décision.</a:t>
            </a:r>
          </a:p>
          <a:p>
            <a:pPr>
              <a:buFont typeface="Wingdings" panose="05000000000000000000" pitchFamily="2" charset="2"/>
              <a:buChar char="§"/>
            </a:pPr>
            <a:r>
              <a:rPr lang="fr-FR" dirty="0"/>
              <a:t> </a:t>
            </a:r>
            <a:r>
              <a:rPr lang="fr-FR" dirty="0" smtClean="0"/>
              <a:t>Il </a:t>
            </a:r>
            <a:r>
              <a:rPr lang="fr-FR" dirty="0"/>
              <a:t>s’agira de décider si des différences observées entre un modèle posé a priori et des observations sont </a:t>
            </a:r>
            <a:r>
              <a:rPr lang="fr-FR" b="1" dirty="0"/>
              <a:t>significatives</a:t>
            </a:r>
            <a:r>
              <a:rPr lang="fr-FR" dirty="0"/>
              <a:t> ou peuvent être considérées comme étant dues au simple effet du hasard consécutif aux aléas du tirage d’un échantillon</a:t>
            </a:r>
            <a:r>
              <a:rPr lang="fr-FR" dirty="0" smtClean="0"/>
              <a:t>.</a:t>
            </a:r>
          </a:p>
          <a:p>
            <a:pPr>
              <a:buFont typeface="Wingdings" panose="05000000000000000000" pitchFamily="2" charset="2"/>
              <a:buChar char="§"/>
            </a:pPr>
            <a:r>
              <a:rPr lang="fr-FR" dirty="0"/>
              <a:t>Un </a:t>
            </a:r>
            <a:r>
              <a:rPr lang="fr-FR" b="1" dirty="0">
                <a:solidFill>
                  <a:schemeClr val="accent1">
                    <a:lumMod val="75000"/>
                  </a:schemeClr>
                </a:solidFill>
              </a:rPr>
              <a:t>test statistique </a:t>
            </a:r>
            <a:r>
              <a:rPr lang="fr-FR" dirty="0"/>
              <a:t>est une </a:t>
            </a:r>
            <a:r>
              <a:rPr lang="fr-FR" dirty="0" smtClean="0"/>
              <a:t>procédure </a:t>
            </a:r>
            <a:r>
              <a:rPr lang="fr-FR" dirty="0"/>
              <a:t>de </a:t>
            </a:r>
            <a:r>
              <a:rPr lang="fr-FR" dirty="0" smtClean="0"/>
              <a:t>décision </a:t>
            </a:r>
            <a:r>
              <a:rPr lang="fr-FR" dirty="0"/>
              <a:t>entre deux </a:t>
            </a:r>
            <a:r>
              <a:rPr lang="fr-FR" dirty="0" smtClean="0"/>
              <a:t>hypothèses </a:t>
            </a:r>
            <a:r>
              <a:rPr lang="fr-FR" dirty="0"/>
              <a:t>concernant un ou plusieurs é</a:t>
            </a:r>
            <a:r>
              <a:rPr lang="fr-FR" dirty="0" smtClean="0"/>
              <a:t>chantillons</a:t>
            </a:r>
            <a:r>
              <a:rPr lang="fr-FR" dirty="0"/>
              <a:t>.</a:t>
            </a:r>
          </a:p>
          <a:p>
            <a:pPr>
              <a:buFont typeface="Wingdings" panose="05000000000000000000" pitchFamily="2" charset="2"/>
              <a:buChar char="§"/>
            </a:pPr>
            <a:endParaRPr lang="fr-FR" dirty="0" smtClean="0"/>
          </a:p>
          <a:p>
            <a:pPr marL="0" indent="0">
              <a:buNone/>
            </a:pPr>
            <a:endParaRPr lang="fr-FR" dirty="0"/>
          </a:p>
        </p:txBody>
      </p:sp>
    </p:spTree>
    <p:extLst>
      <p:ext uri="{BB962C8B-B14F-4D97-AF65-F5344CB8AC3E}">
        <p14:creationId xmlns:p14="http://schemas.microsoft.com/office/powerpoint/2010/main" val="2845475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TEST</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Le choix du test est guidé par la question posée et la structure des données issues de l’expérience. </a:t>
            </a:r>
          </a:p>
          <a:p>
            <a:pPr>
              <a:buFont typeface="Wingdings" panose="05000000000000000000" pitchFamily="2" charset="2"/>
              <a:buChar char="§"/>
            </a:pPr>
            <a:r>
              <a:rPr lang="fr-FR" dirty="0" smtClean="0"/>
              <a:t>Il existe une multitude de tests statistiques. </a:t>
            </a:r>
          </a:p>
          <a:p>
            <a:pPr>
              <a:buFont typeface="Wingdings" panose="05000000000000000000" pitchFamily="2" charset="2"/>
              <a:buChar char="§"/>
            </a:pPr>
            <a:r>
              <a:rPr lang="fr-FR" dirty="0" smtClean="0"/>
              <a:t>Dans ce qui suit, il est détaillé les tests statistiques élémentaires et les plus couramment utilisés et généralement proposées par les logiciels statistiques</a:t>
            </a:r>
            <a:endParaRPr lang="fr-FR" dirty="0"/>
          </a:p>
        </p:txBody>
      </p:sp>
    </p:spTree>
    <p:extLst>
      <p:ext uri="{BB962C8B-B14F-4D97-AF65-F5344CB8AC3E}">
        <p14:creationId xmlns:p14="http://schemas.microsoft.com/office/powerpoint/2010/main" val="45869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PARAMÉTRIQUES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Un </a:t>
            </a:r>
            <a:r>
              <a:rPr lang="fr-FR" b="1" dirty="0" smtClean="0">
                <a:solidFill>
                  <a:schemeClr val="accent1">
                    <a:lumMod val="75000"/>
                  </a:schemeClr>
                </a:solidFill>
              </a:rPr>
              <a:t>test paramétrique </a:t>
            </a:r>
            <a:r>
              <a:rPr lang="fr-FR" dirty="0" smtClean="0"/>
              <a:t>est un test pour lequel on fait une hypothèse sur la forme des données sous H0 (loi normale, loi de Poisson, loi binomiale, etc.). Les hypothèses du test concernant alors les paramètres gouvernant cette loi. </a:t>
            </a:r>
            <a:endParaRPr lang="fr-FR" dirty="0"/>
          </a:p>
        </p:txBody>
      </p:sp>
      <p:pic>
        <p:nvPicPr>
          <p:cNvPr id="4" name="Image 3"/>
          <p:cNvPicPr>
            <a:picLocks noChangeAspect="1"/>
          </p:cNvPicPr>
          <p:nvPr/>
        </p:nvPicPr>
        <p:blipFill>
          <a:blip r:embed="rId2"/>
          <a:stretch>
            <a:fillRect/>
          </a:stretch>
        </p:blipFill>
        <p:spPr>
          <a:xfrm>
            <a:off x="3171324" y="3592428"/>
            <a:ext cx="5908508" cy="2657344"/>
          </a:xfrm>
          <a:prstGeom prst="rect">
            <a:avLst/>
          </a:prstGeom>
        </p:spPr>
      </p:pic>
    </p:spTree>
    <p:extLst>
      <p:ext uri="{BB962C8B-B14F-4D97-AF65-F5344CB8AC3E}">
        <p14:creationId xmlns:p14="http://schemas.microsoft.com/office/powerpoint/2010/main" val="350615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NON-PARAMÉTRIQUES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Un test non-paramétrique est un test ne nécessitant pas d’hypothèse sur la forme des données. Les données sont alors remplacées par des statistiques ne dépendant pas des moyennes/variances des données initiales. </a:t>
            </a:r>
          </a:p>
          <a:p>
            <a:pPr>
              <a:buFont typeface="Wingdings" panose="05000000000000000000" pitchFamily="2" charset="2"/>
              <a:buChar char="§"/>
            </a:pPr>
            <a:endParaRPr lang="fr-FR" dirty="0"/>
          </a:p>
        </p:txBody>
      </p:sp>
      <p:pic>
        <p:nvPicPr>
          <p:cNvPr id="4" name="Image 3"/>
          <p:cNvPicPr>
            <a:picLocks noChangeAspect="1"/>
          </p:cNvPicPr>
          <p:nvPr/>
        </p:nvPicPr>
        <p:blipFill>
          <a:blip r:embed="rId2"/>
          <a:stretch>
            <a:fillRect/>
          </a:stretch>
        </p:blipFill>
        <p:spPr>
          <a:xfrm>
            <a:off x="2273617" y="3612230"/>
            <a:ext cx="7705725" cy="2200275"/>
          </a:xfrm>
          <a:prstGeom prst="rect">
            <a:avLst/>
          </a:prstGeom>
        </p:spPr>
      </p:pic>
    </p:spTree>
    <p:extLst>
      <p:ext uri="{BB962C8B-B14F-4D97-AF65-F5344CB8AC3E}">
        <p14:creationId xmlns:p14="http://schemas.microsoft.com/office/powerpoint/2010/main" val="113442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TEST</a:t>
            </a:r>
            <a:endParaRPr lang="fr-FR" dirty="0"/>
          </a:p>
        </p:txBody>
      </p:sp>
      <p:sp>
        <p:nvSpPr>
          <p:cNvPr id="3" name="Espace réservé du contenu 2"/>
          <p:cNvSpPr>
            <a:spLocks noGrp="1"/>
          </p:cNvSpPr>
          <p:nvPr>
            <p:ph idx="1"/>
          </p:nvPr>
        </p:nvSpPr>
        <p:spPr/>
        <p:txBody>
          <a:bodyPr>
            <a:normAutofit fontScale="85000" lnSpcReduction="10000"/>
          </a:bodyPr>
          <a:lstStyle/>
          <a:p>
            <a:pPr>
              <a:buFont typeface="Wingdings" panose="05000000000000000000" pitchFamily="2" charset="2"/>
              <a:buChar char="§"/>
            </a:pPr>
            <a:r>
              <a:rPr lang="fr-FR" dirty="0" smtClean="0"/>
              <a:t>Les tests paramétriques, quand leur utilisation est justifiée, sont en général plus puissants que les tests non-paramétriques. </a:t>
            </a:r>
          </a:p>
          <a:p>
            <a:pPr>
              <a:buFont typeface="Wingdings" panose="05000000000000000000" pitchFamily="2" charset="2"/>
              <a:buChar char="§"/>
            </a:pPr>
            <a:r>
              <a:rPr lang="fr-FR" dirty="0" smtClean="0"/>
              <a:t>Les tests paramétriques reposent sur l’hypothèse que l’échantillon considéré est tiré suivant une distribution appartenant à une famille donnée. </a:t>
            </a:r>
          </a:p>
          <a:p>
            <a:pPr>
              <a:buFont typeface="Wingdings" panose="05000000000000000000" pitchFamily="2" charset="2"/>
              <a:buChar char="§"/>
            </a:pPr>
            <a:r>
              <a:rPr lang="fr-FR" dirty="0" smtClean="0"/>
              <a:t>N.B : Il est possible de s’en affranchir pour des échantillons suffisamment grands en utilisant le théorème central limite. (</a:t>
            </a:r>
            <a:r>
              <a:rPr lang="fr-FR" b="1" dirty="0" smtClean="0">
                <a:solidFill>
                  <a:srgbClr val="C00000"/>
                </a:solidFill>
              </a:rPr>
              <a:t>PAS IMPORANT</a:t>
            </a:r>
            <a:r>
              <a:rPr lang="fr-FR" dirty="0" smtClean="0"/>
              <a:t>) </a:t>
            </a:r>
          </a:p>
          <a:p>
            <a:pPr>
              <a:buFont typeface="Wingdings" panose="05000000000000000000" pitchFamily="2" charset="2"/>
              <a:buChar char="§"/>
            </a:pPr>
            <a:r>
              <a:rPr lang="fr-FR" dirty="0" smtClean="0"/>
              <a:t>Les tests non-paramétriques sont à préférer dans de nombreux cas pratiques pour lesquels les tests paramétriques ne peuvent être utilisés sans violer le postulats dont ils dépendent. </a:t>
            </a:r>
          </a:p>
          <a:p>
            <a:pPr>
              <a:buFont typeface="Wingdings" panose="05000000000000000000" pitchFamily="2" charset="2"/>
              <a:buChar char="§"/>
            </a:pPr>
            <a:r>
              <a:rPr lang="fr-FR" dirty="0" smtClean="0"/>
              <a:t>Les données sont parfois sous forme de rangs et non de données brutes. Dans ce cas seuls les tests non-paramétriques sont applicables. </a:t>
            </a:r>
            <a:endParaRPr lang="fr-FR" dirty="0"/>
          </a:p>
        </p:txBody>
      </p:sp>
    </p:spTree>
    <p:extLst>
      <p:ext uri="{BB962C8B-B14F-4D97-AF65-F5344CB8AC3E}">
        <p14:creationId xmlns:p14="http://schemas.microsoft.com/office/powerpoint/2010/main" val="230087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TEST PARAMÉTRIQUE D’ÉGALITÉ DE LA MOYENNE AVEC UNE VALEUR PRÉDÉFINIE</a:t>
            </a:r>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1722626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LA MOYENNE AVEC UNE VALEUR PRÉDÉFINIE : TEST Z</a:t>
            </a:r>
            <a:endParaRPr lang="fr-FR" sz="3600"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Données : </a:t>
                </a:r>
              </a:p>
              <a:p>
                <a:pPr lvl="1">
                  <a:buFont typeface="Wingdings" panose="05000000000000000000" pitchFamily="2" charset="2"/>
                  <a:buChar char="§"/>
                </a:pPr>
                <a:r>
                  <a:rPr lang="fr-FR" dirty="0" smtClean="0"/>
                  <a:t>Un échantillon </a:t>
                </a:r>
                <a14:m>
                  <m:oMath xmlns:m="http://schemas.openxmlformats.org/officeDocument/2006/math">
                    <m:r>
                      <a:rPr lang="fr-FR" b="0" i="1" smtClean="0">
                        <a:latin typeface="Cambria Math" panose="02040503050406030204" pitchFamily="18" charset="0"/>
                      </a:rPr>
                      <m:t>𝑥</m:t>
                    </m:r>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sub>
                        </m:sSub>
                      </m:e>
                    </m:d>
                  </m:oMath>
                </a14:m>
                <a:endParaRPr lang="fr-FR" b="0"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0</m:t>
                        </m:r>
                      </m:sub>
                    </m:sSub>
                    <m:r>
                      <a:rPr lang="fr-FR" b="0" i="1" smtClean="0">
                        <a:latin typeface="Cambria Math" panose="02040503050406030204" pitchFamily="18" charset="0"/>
                      </a:rPr>
                      <m:t> </m:t>
                    </m:r>
                  </m:oMath>
                </a14:m>
                <a:r>
                  <a:rPr lang="fr-FR" dirty="0" smtClean="0"/>
                  <a:t>: moyenne de </a:t>
                </a:r>
                <a14:m>
                  <m:oMath xmlns:m="http://schemas.openxmlformats.org/officeDocument/2006/math">
                    <m:r>
                      <a:rPr lang="fr-FR" i="1">
                        <a:latin typeface="Cambria Math" panose="02040503050406030204" pitchFamily="18" charset="0"/>
                      </a:rPr>
                      <m:t>𝑥</m:t>
                    </m:r>
                  </m:oMath>
                </a14:m>
                <a:r>
                  <a:rPr lang="fr-FR" dirty="0" smtClean="0"/>
                  <a:t> </a:t>
                </a:r>
              </a:p>
              <a:p>
                <a:pPr lvl="1">
                  <a:buFont typeface="Wingdings" panose="05000000000000000000" pitchFamily="2" charset="2"/>
                  <a:buChar char="§"/>
                </a:pPr>
                <a:r>
                  <a:rPr lang="el-GR" dirty="0" smtClean="0"/>
                  <a:t>σ</a:t>
                </a:r>
                <a:r>
                  <a:rPr lang="fr-FR" dirty="0" smtClean="0"/>
                  <a:t> : écart-type de </a:t>
                </a:r>
                <a14:m>
                  <m:oMath xmlns:m="http://schemas.openxmlformats.org/officeDocument/2006/math">
                    <m:r>
                      <a:rPr lang="fr-FR" i="1">
                        <a:latin typeface="Cambria Math" panose="02040503050406030204" pitchFamily="18" charset="0"/>
                      </a:rPr>
                      <m:t>𝑥</m:t>
                    </m:r>
                  </m:oMath>
                </a14:m>
                <a:r>
                  <a:rPr lang="fr-FR" dirty="0" smtClean="0"/>
                  <a:t> </a:t>
                </a:r>
              </a:p>
              <a:p>
                <a:pPr>
                  <a:buFont typeface="Wingdings" panose="05000000000000000000" pitchFamily="2" charset="2"/>
                  <a:buChar char="§"/>
                </a:pPr>
                <a:r>
                  <a:rPr lang="fr-FR" dirty="0" smtClean="0"/>
                  <a:t>Question : </a:t>
                </a:r>
              </a:p>
              <a:p>
                <a:pPr lvl="1">
                  <a:buFont typeface="Wingdings" panose="05000000000000000000" pitchFamily="2" charset="2"/>
                  <a:buChar char="§"/>
                </a:pPr>
                <a:r>
                  <a:rPr lang="fr-FR" dirty="0" smtClean="0"/>
                  <a:t>La moyenne </a:t>
                </a:r>
                <a14:m>
                  <m:oMath xmlns:m="http://schemas.openxmlformats.org/officeDocument/2006/math">
                    <m:r>
                      <a:rPr lang="fr-FR" i="1">
                        <a:latin typeface="Cambria Math" panose="02040503050406030204" pitchFamily="18" charset="0"/>
                        <a:ea typeface="Cambria Math" panose="02040503050406030204" pitchFamily="18" charset="0"/>
                      </a:rPr>
                      <m:t>𝜇</m:t>
                    </m:r>
                  </m:oMath>
                </a14:m>
                <a:r>
                  <a:rPr lang="fr-FR" dirty="0" smtClean="0"/>
                  <a:t> de la population dont </a:t>
                </a:r>
                <a14:m>
                  <m:oMath xmlns:m="http://schemas.openxmlformats.org/officeDocument/2006/math">
                    <m:r>
                      <a:rPr lang="fr-FR" i="1">
                        <a:latin typeface="Cambria Math" panose="02040503050406030204" pitchFamily="18" charset="0"/>
                      </a:rPr>
                      <m:t>𝑥</m:t>
                    </m:r>
                  </m:oMath>
                </a14:m>
                <a:r>
                  <a:rPr lang="fr-FR" dirty="0" smtClean="0"/>
                  <a:t> est issu est-elle significativement différente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0</m:t>
                        </m:r>
                      </m:sub>
                    </m:sSub>
                  </m:oMath>
                </a14:m>
                <a:r>
                  <a:rPr lang="fr-FR" dirty="0" smtClean="0"/>
                  <a:t> ?</a:t>
                </a:r>
              </a:p>
              <a:p>
                <a:pPr>
                  <a:buFont typeface="Wingdings" panose="05000000000000000000" pitchFamily="2" charset="2"/>
                  <a:buChar char="§"/>
                </a:pPr>
                <a:r>
                  <a:rPr lang="fr-FR" dirty="0" smtClean="0"/>
                  <a:t>Postulat : </a:t>
                </a:r>
              </a:p>
              <a:p>
                <a:pPr lvl="1">
                  <a:buFont typeface="Wingdings" panose="05000000000000000000" pitchFamily="2" charset="2"/>
                  <a:buChar char="§"/>
                </a:pPr>
                <a:r>
                  <a:rPr lang="fr-FR" dirty="0" smtClean="0"/>
                  <a:t>La loi de </a:t>
                </a:r>
                <a14:m>
                  <m:oMath xmlns:m="http://schemas.openxmlformats.org/officeDocument/2006/math">
                    <m:r>
                      <a:rPr lang="fr-FR" i="1" smtClean="0">
                        <a:latin typeface="Cambria Math" panose="02040503050406030204" pitchFamily="18" charset="0"/>
                      </a:rPr>
                      <m:t>𝑥</m:t>
                    </m:r>
                    <m:r>
                      <a:rPr lang="fr-FR" b="0" i="1" smtClean="0">
                        <a:latin typeface="Cambria Math" panose="02040503050406030204" pitchFamily="18" charset="0"/>
                      </a:rPr>
                      <m:t> </m:t>
                    </m:r>
                  </m:oMath>
                </a14:m>
                <a:r>
                  <a:rPr lang="fr-FR" dirty="0" smtClean="0"/>
                  <a:t>est une loi normale ou </a:t>
                </a:r>
                <a14:m>
                  <m:oMath xmlns:m="http://schemas.openxmlformats.org/officeDocument/2006/math">
                    <m:r>
                      <a:rPr lang="fr-FR" b="0" i="1" smtClean="0">
                        <a:latin typeface="Cambria Math" panose="02040503050406030204" pitchFamily="18" charset="0"/>
                      </a:rPr>
                      <m:t>𝑥</m:t>
                    </m:r>
                  </m:oMath>
                </a14:m>
                <a:r>
                  <a:rPr lang="fr-FR" dirty="0" smtClean="0"/>
                  <a:t> est suffisamment grand (n&gt;30)</a:t>
                </a: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939" t="-2526" r="-1818"/>
                </a:stretch>
              </a:blipFill>
            </p:spPr>
            <p:txBody>
              <a:bodyPr/>
              <a:lstStyle/>
              <a:p>
                <a:r>
                  <a:rPr lang="fr-FR">
                    <a:noFill/>
                  </a:rPr>
                  <a:t> </a:t>
                </a:r>
              </a:p>
            </p:txBody>
          </p:sp>
        </mc:Fallback>
      </mc:AlternateContent>
    </p:spTree>
    <p:extLst>
      <p:ext uri="{BB962C8B-B14F-4D97-AF65-F5344CB8AC3E}">
        <p14:creationId xmlns:p14="http://schemas.microsoft.com/office/powerpoint/2010/main" val="782292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LA MOYENNE AVEC UNE VALEUR PRÉDÉFINIE : TEST Z</a:t>
            </a:r>
            <a:endParaRPr lang="fr-FR" sz="3600" dirty="0"/>
          </a:p>
        </p:txBody>
      </p:sp>
      <p:sp>
        <p:nvSpPr>
          <p:cNvPr id="3" name="Espace réservé du contenu 2"/>
          <p:cNvSpPr>
            <a:spLocks noGrp="1"/>
          </p:cNvSpPr>
          <p:nvPr>
            <p:ph idx="1"/>
          </p:nvPr>
        </p:nvSpPr>
        <p:spPr>
          <a:xfrm>
            <a:off x="1097280" y="1845734"/>
            <a:ext cx="10058400" cy="4490898"/>
          </a:xfrm>
        </p:spPr>
        <p:txBody>
          <a:bodyPr>
            <a:normAutofit/>
          </a:bodyPr>
          <a:lstStyle/>
          <a:p>
            <a:pPr>
              <a:buFont typeface="Wingdings" panose="05000000000000000000" pitchFamily="2" charset="2"/>
              <a:buChar char="§"/>
            </a:pPr>
            <a:r>
              <a:rPr lang="fr-FR" dirty="0" smtClean="0"/>
              <a:t>Formulation :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Statistique :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Calcul numérique  : </a:t>
            </a:r>
          </a:p>
          <a:p>
            <a:pPr lvl="1">
              <a:buFont typeface="Wingdings" panose="05000000000000000000" pitchFamily="2" charset="2"/>
              <a:buChar char="§"/>
            </a:pPr>
            <a:r>
              <a:rPr lang="fr-FR" dirty="0" smtClean="0"/>
              <a:t>Sous R : </a:t>
            </a:r>
            <a:r>
              <a:rPr lang="fr-FR" dirty="0" err="1" smtClean="0">
                <a:hlinkClick r:id="rId2"/>
              </a:rPr>
              <a:t>z.test</a:t>
            </a:r>
            <a:endParaRPr lang="fr-FR" dirty="0" smtClean="0"/>
          </a:p>
          <a:p>
            <a:pPr lvl="1">
              <a:buFont typeface="Wingdings" panose="05000000000000000000" pitchFamily="2" charset="2"/>
              <a:buChar char="§"/>
            </a:pPr>
            <a:r>
              <a:rPr lang="fr-FR" dirty="0" smtClean="0"/>
              <a:t>Sous </a:t>
            </a:r>
            <a:r>
              <a:rPr lang="fr-FR" dirty="0" err="1" smtClean="0"/>
              <a:t>Scipy</a:t>
            </a:r>
            <a:r>
              <a:rPr lang="fr-FR" dirty="0"/>
              <a:t> </a:t>
            </a:r>
            <a:r>
              <a:rPr lang="fr-FR" dirty="0" smtClean="0"/>
              <a:t>:</a:t>
            </a:r>
            <a:r>
              <a:rPr lang="fr-FR" dirty="0" err="1" smtClean="0">
                <a:hlinkClick r:id="rId3"/>
              </a:rPr>
              <a:t>ztest</a:t>
            </a:r>
            <a:endParaRPr lang="fr-FR" dirty="0" smtClean="0"/>
          </a:p>
        </p:txBody>
      </p:sp>
      <p:pic>
        <p:nvPicPr>
          <p:cNvPr id="4" name="Image 3"/>
          <p:cNvPicPr>
            <a:picLocks noChangeAspect="1"/>
          </p:cNvPicPr>
          <p:nvPr/>
        </p:nvPicPr>
        <p:blipFill>
          <a:blip r:embed="rId4"/>
          <a:stretch>
            <a:fillRect/>
          </a:stretch>
        </p:blipFill>
        <p:spPr>
          <a:xfrm>
            <a:off x="5245417" y="2203784"/>
            <a:ext cx="1762125" cy="685800"/>
          </a:xfrm>
          <a:prstGeom prst="rect">
            <a:avLst/>
          </a:prstGeom>
        </p:spPr>
      </p:pic>
      <p:pic>
        <p:nvPicPr>
          <p:cNvPr id="7" name="Image 6"/>
          <p:cNvPicPr>
            <a:picLocks noChangeAspect="1"/>
          </p:cNvPicPr>
          <p:nvPr/>
        </p:nvPicPr>
        <p:blipFill>
          <a:blip r:embed="rId5"/>
          <a:stretch>
            <a:fillRect/>
          </a:stretch>
        </p:blipFill>
        <p:spPr>
          <a:xfrm>
            <a:off x="4786814" y="3247634"/>
            <a:ext cx="2677734" cy="784559"/>
          </a:xfrm>
          <a:prstGeom prst="rect">
            <a:avLst/>
          </a:prstGeom>
        </p:spPr>
      </p:pic>
    </p:spTree>
    <p:extLst>
      <p:ext uri="{BB962C8B-B14F-4D97-AF65-F5344CB8AC3E}">
        <p14:creationId xmlns:p14="http://schemas.microsoft.com/office/powerpoint/2010/main" val="240261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Z</a:t>
            </a:r>
            <a:br>
              <a:rPr lang="fr-FR" sz="3600" dirty="0" smtClean="0"/>
            </a:br>
            <a:r>
              <a:rPr lang="fr-FR" sz="3600" dirty="0" smtClean="0"/>
              <a:t>EXEMPLE</a:t>
            </a:r>
            <a:endParaRPr lang="fr-FR" sz="3600" dirty="0"/>
          </a:p>
        </p:txBody>
      </p:sp>
      <p:pic>
        <p:nvPicPr>
          <p:cNvPr id="5" name="Espace réservé du contenu 4"/>
          <p:cNvPicPr>
            <a:picLocks noGrp="1" noChangeAspect="1"/>
          </p:cNvPicPr>
          <p:nvPr>
            <p:ph idx="1"/>
          </p:nvPr>
        </p:nvPicPr>
        <p:blipFill>
          <a:blip r:embed="rId2"/>
          <a:stretch>
            <a:fillRect/>
          </a:stretch>
        </p:blipFill>
        <p:spPr>
          <a:xfrm>
            <a:off x="2179290" y="1925052"/>
            <a:ext cx="7894379" cy="4109872"/>
          </a:xfrm>
          <a:prstGeom prst="rect">
            <a:avLst/>
          </a:prstGeom>
        </p:spPr>
      </p:pic>
    </p:spTree>
    <p:extLst>
      <p:ext uri="{BB962C8B-B14F-4D97-AF65-F5344CB8AC3E}">
        <p14:creationId xmlns:p14="http://schemas.microsoft.com/office/powerpoint/2010/main" val="3036106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471420" y="1892062"/>
            <a:ext cx="7310120" cy="4291748"/>
          </a:xfrm>
          <a:prstGeom prst="rect">
            <a:avLst/>
          </a:prstGeom>
        </p:spPr>
      </p:pic>
    </p:spTree>
    <p:extLst>
      <p:ext uri="{BB962C8B-B14F-4D97-AF65-F5344CB8AC3E}">
        <p14:creationId xmlns:p14="http://schemas.microsoft.com/office/powerpoint/2010/main" val="709514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130628" y="1880769"/>
            <a:ext cx="7991704" cy="4263357"/>
          </a:xfrm>
          <a:prstGeom prst="rect">
            <a:avLst/>
          </a:prstGeom>
        </p:spPr>
      </p:pic>
    </p:spTree>
    <p:extLst>
      <p:ext uri="{BB962C8B-B14F-4D97-AF65-F5344CB8AC3E}">
        <p14:creationId xmlns:p14="http://schemas.microsoft.com/office/powerpoint/2010/main" val="381468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a:bodyPr>
          <a:lstStyle/>
          <a:p>
            <a:r>
              <a:rPr lang="fr-FR" b="1" dirty="0" smtClean="0">
                <a:solidFill>
                  <a:schemeClr val="accent1">
                    <a:lumMod val="75000"/>
                  </a:schemeClr>
                </a:solidFill>
              </a:rPr>
              <a:t>Exemple</a:t>
            </a:r>
            <a:r>
              <a:rPr lang="fr-FR" dirty="0" smtClean="0"/>
              <a:t> : </a:t>
            </a:r>
          </a:p>
          <a:p>
            <a:r>
              <a:rPr lang="fr-FR" dirty="0" smtClean="0"/>
              <a:t>On considère deux séries de personnes soumises les unes à un médicament, les autres à un placebo.</a:t>
            </a:r>
          </a:p>
          <a:p>
            <a:r>
              <a:rPr lang="fr-FR" dirty="0" smtClean="0"/>
              <a:t>On mesure les tensions artérielles dans les deux groupes. </a:t>
            </a:r>
          </a:p>
          <a:p>
            <a:r>
              <a:rPr lang="fr-FR" dirty="0" smtClean="0"/>
              <a:t>Au vu des résultats, le médicaments </a:t>
            </a:r>
            <a:r>
              <a:rPr lang="fr-FR" dirty="0" err="1" smtClean="0"/>
              <a:t>a-t-il</a:t>
            </a:r>
            <a:r>
              <a:rPr lang="fr-FR" dirty="0" smtClean="0"/>
              <a:t> un effet sur la tension ? </a:t>
            </a:r>
          </a:p>
          <a:p>
            <a:r>
              <a:rPr lang="fr-FR" dirty="0" smtClean="0"/>
              <a:t>=&gt; </a:t>
            </a:r>
            <a:r>
              <a:rPr lang="fr-FR" dirty="0" smtClean="0">
                <a:solidFill>
                  <a:schemeClr val="accent1">
                    <a:lumMod val="75000"/>
                  </a:schemeClr>
                </a:solidFill>
              </a:rPr>
              <a:t>Un test statistique permet de répondre à cette question !</a:t>
            </a:r>
          </a:p>
          <a:p>
            <a:endParaRPr lang="fr-FR" sz="1100" dirty="0" smtClean="0">
              <a:solidFill>
                <a:schemeClr val="accent1">
                  <a:lumMod val="75000"/>
                </a:schemeClr>
              </a:solidFill>
            </a:endParaRPr>
          </a:p>
          <a:p>
            <a:pPr algn="ctr"/>
            <a:r>
              <a:rPr lang="fr-FR" b="1" dirty="0" smtClean="0">
                <a:solidFill>
                  <a:srgbClr val="C00000"/>
                </a:solidFill>
              </a:rPr>
              <a:t>ATTENTION : L’exemple est utilisé dans la suite de ce cours.</a:t>
            </a:r>
            <a:endParaRPr lang="fr-FR" b="1" dirty="0">
              <a:solidFill>
                <a:srgbClr val="C00000"/>
              </a:solidFill>
            </a:endParaRPr>
          </a:p>
        </p:txBody>
      </p:sp>
    </p:spTree>
    <p:extLst>
      <p:ext uri="{BB962C8B-B14F-4D97-AF65-F5344CB8AC3E}">
        <p14:creationId xmlns:p14="http://schemas.microsoft.com/office/powerpoint/2010/main" val="422832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669406" y="1884529"/>
            <a:ext cx="6914148" cy="4393211"/>
          </a:xfrm>
          <a:prstGeom prst="rect">
            <a:avLst/>
          </a:prstGeom>
        </p:spPr>
      </p:pic>
    </p:spTree>
    <p:extLst>
      <p:ext uri="{BB962C8B-B14F-4D97-AF65-F5344CB8AC3E}">
        <p14:creationId xmlns:p14="http://schemas.microsoft.com/office/powerpoint/2010/main" val="3120792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1707501" y="2041691"/>
            <a:ext cx="8837957" cy="3861803"/>
          </a:xfrm>
          <a:prstGeom prst="rect">
            <a:avLst/>
          </a:prstGeom>
        </p:spPr>
      </p:pic>
    </p:spTree>
    <p:extLst>
      <p:ext uri="{BB962C8B-B14F-4D97-AF65-F5344CB8AC3E}">
        <p14:creationId xmlns:p14="http://schemas.microsoft.com/office/powerpoint/2010/main" val="1564527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Z</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093240" y="1994033"/>
            <a:ext cx="8066479" cy="4189030"/>
          </a:xfrm>
          <a:prstGeom prst="rect">
            <a:avLst/>
          </a:prstGeom>
        </p:spPr>
      </p:pic>
    </p:spTree>
    <p:extLst>
      <p:ext uri="{BB962C8B-B14F-4D97-AF65-F5344CB8AC3E}">
        <p14:creationId xmlns:p14="http://schemas.microsoft.com/office/powerpoint/2010/main" val="152296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de deux moyennes Test Z</a:t>
            </a:r>
            <a:br>
              <a:rPr lang="fr-FR" dirty="0" smtClean="0"/>
            </a:br>
            <a:r>
              <a:rPr lang="fr-FR" dirty="0" smtClean="0"/>
              <a:t>Exercice </a:t>
            </a:r>
            <a:endParaRPr lang="fr-FR" dirty="0"/>
          </a:p>
        </p:txBody>
      </p:sp>
      <p:sp>
        <p:nvSpPr>
          <p:cNvPr id="3" name="Espace réservé du contenu 2"/>
          <p:cNvSpPr>
            <a:spLocks noGrp="1"/>
          </p:cNvSpPr>
          <p:nvPr>
            <p:ph idx="1"/>
          </p:nvPr>
        </p:nvSpPr>
        <p:spPr/>
        <p:txBody>
          <a:bodyPr/>
          <a:lstStyle/>
          <a:p>
            <a:r>
              <a:rPr lang="fr-FR" dirty="0" smtClean="0"/>
              <a:t>Une compagnie pharmaceutique veut savoir si le procédé de fabrication qu’elle utilise fournit effectivement des comprimés dosés à 5mg de principe actif d’un médicament. </a:t>
            </a:r>
          </a:p>
          <a:p>
            <a:r>
              <a:rPr lang="fr-FR" dirty="0" smtClean="0"/>
              <a:t>La quantité de principe actif est mesurée pour 100 comprimés issus d’un lit de fabrication. Le dosage moyen de principe actif est de 4,85 ms (variance estimée : 0,50). </a:t>
            </a:r>
          </a:p>
          <a:p>
            <a:r>
              <a:rPr lang="fr-FR" dirty="0" smtClean="0"/>
              <a:t>La quantité moyenne de principe actif mesurée dans les comprimés de ce lot s’écarte-t-elle significativement du dosage prévu par le processus de fabrication ? </a:t>
            </a:r>
            <a:endParaRPr lang="fr-FR" dirty="0"/>
          </a:p>
        </p:txBody>
      </p:sp>
    </p:spTree>
    <p:extLst>
      <p:ext uri="{BB962C8B-B14F-4D97-AF65-F5344CB8AC3E}">
        <p14:creationId xmlns:p14="http://schemas.microsoft.com/office/powerpoint/2010/main" val="2107598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Comparaison de deux moyennes Test Z</a:t>
            </a:r>
            <a:br>
              <a:rPr lang="fr-FR" dirty="0"/>
            </a:br>
            <a:r>
              <a:rPr lang="fr-FR" dirty="0"/>
              <a:t>Exercice </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 quel type de problème s’agit-il ? </a:t>
            </a:r>
          </a:p>
          <a:p>
            <a:pPr marL="514350" indent="-514350">
              <a:buFont typeface="+mj-lt"/>
              <a:buAutoNum type="arabicPeriod"/>
            </a:pPr>
            <a:r>
              <a:rPr lang="fr-FR" dirty="0" smtClean="0"/>
              <a:t>Formulez explicitement les hypothèses du test statistique</a:t>
            </a:r>
          </a:p>
          <a:p>
            <a:pPr marL="514350" indent="-514350">
              <a:buFont typeface="+mj-lt"/>
              <a:buAutoNum type="arabicPeriod"/>
            </a:pPr>
            <a:r>
              <a:rPr lang="fr-FR" dirty="0" smtClean="0"/>
              <a:t>Quel test statistique utilisez vous ? </a:t>
            </a:r>
          </a:p>
          <a:p>
            <a:pPr marL="514350" indent="-514350">
              <a:buFont typeface="+mj-lt"/>
              <a:buAutoNum type="arabicPeriod"/>
            </a:pPr>
            <a:r>
              <a:rPr lang="fr-FR" dirty="0" smtClean="0"/>
              <a:t>Quelles sont les conditions de validité de ce test ? </a:t>
            </a:r>
          </a:p>
          <a:p>
            <a:pPr marL="514350" indent="-514350">
              <a:buFont typeface="+mj-lt"/>
              <a:buAutoNum type="arabicPeriod"/>
            </a:pPr>
            <a:r>
              <a:rPr lang="fr-FR" dirty="0" smtClean="0"/>
              <a:t>Appliquez le test statistique. </a:t>
            </a:r>
          </a:p>
          <a:p>
            <a:pPr marL="514350" indent="-514350">
              <a:buFont typeface="+mj-lt"/>
              <a:buAutoNum type="arabicPeriod"/>
            </a:pPr>
            <a:r>
              <a:rPr lang="fr-FR" dirty="0" smtClean="0"/>
              <a:t>Que concluez-vous ? </a:t>
            </a:r>
            <a:endParaRPr lang="fr-FR" dirty="0"/>
          </a:p>
        </p:txBody>
      </p:sp>
    </p:spTree>
    <p:extLst>
      <p:ext uri="{BB962C8B-B14F-4D97-AF65-F5344CB8AC3E}">
        <p14:creationId xmlns:p14="http://schemas.microsoft.com/office/powerpoint/2010/main" val="629679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LA MOYENNE AVEC UNE VALEUR PRÉDÉFINIE : TEST T</a:t>
            </a:r>
            <a:endParaRPr lang="fr-FR" sz="3600"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Données : </a:t>
                </a:r>
              </a:p>
              <a:p>
                <a:pPr lvl="1">
                  <a:buFont typeface="Wingdings" panose="05000000000000000000" pitchFamily="2" charset="2"/>
                  <a:buChar char="§"/>
                </a:pPr>
                <a:r>
                  <a:rPr lang="fr-FR" dirty="0" smtClean="0"/>
                  <a:t>Un échantillon </a:t>
                </a:r>
                <a14:m>
                  <m:oMath xmlns:m="http://schemas.openxmlformats.org/officeDocument/2006/math">
                    <m:r>
                      <a:rPr lang="fr-FR" b="0" i="1" smtClean="0">
                        <a:latin typeface="Cambria Math" panose="02040503050406030204" pitchFamily="18" charset="0"/>
                      </a:rPr>
                      <m:t>𝑥</m:t>
                    </m:r>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sub>
                        </m:sSub>
                      </m:e>
                    </m:d>
                  </m:oMath>
                </a14:m>
                <a:endParaRPr lang="fr-FR" b="0"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0</m:t>
                        </m:r>
                      </m:sub>
                    </m:sSub>
                    <m:r>
                      <a:rPr lang="fr-FR" b="0" i="1" smtClean="0">
                        <a:latin typeface="Cambria Math" panose="02040503050406030204" pitchFamily="18" charset="0"/>
                      </a:rPr>
                      <m:t> </m:t>
                    </m:r>
                  </m:oMath>
                </a14:m>
                <a:r>
                  <a:rPr lang="fr-FR" dirty="0" smtClean="0"/>
                  <a:t>: moyenne de </a:t>
                </a:r>
                <a14:m>
                  <m:oMath xmlns:m="http://schemas.openxmlformats.org/officeDocument/2006/math">
                    <m:r>
                      <a:rPr lang="fr-FR" i="1">
                        <a:latin typeface="Cambria Math" panose="02040503050406030204" pitchFamily="18" charset="0"/>
                      </a:rPr>
                      <m:t>𝑥</m:t>
                    </m:r>
                  </m:oMath>
                </a14:m>
                <a:r>
                  <a:rPr lang="fr-FR" dirty="0" smtClean="0"/>
                  <a:t> </a:t>
                </a:r>
              </a:p>
              <a:p>
                <a:pPr lvl="1">
                  <a:buFont typeface="Wingdings" panose="05000000000000000000" pitchFamily="2" charset="2"/>
                  <a:buChar char="§"/>
                </a:pPr>
                <a:r>
                  <a:rPr lang="el-GR" dirty="0" smtClean="0"/>
                  <a:t>σ</a:t>
                </a:r>
                <a:r>
                  <a:rPr lang="fr-FR" dirty="0" smtClean="0"/>
                  <a:t> : écart-type de </a:t>
                </a:r>
                <a14:m>
                  <m:oMath xmlns:m="http://schemas.openxmlformats.org/officeDocument/2006/math">
                    <m:r>
                      <a:rPr lang="fr-FR" i="1">
                        <a:latin typeface="Cambria Math" panose="02040503050406030204" pitchFamily="18" charset="0"/>
                      </a:rPr>
                      <m:t>𝑥</m:t>
                    </m:r>
                  </m:oMath>
                </a14:m>
                <a:r>
                  <a:rPr lang="fr-FR" dirty="0" smtClean="0"/>
                  <a:t> </a:t>
                </a:r>
              </a:p>
              <a:p>
                <a:pPr>
                  <a:buFont typeface="Wingdings" panose="05000000000000000000" pitchFamily="2" charset="2"/>
                  <a:buChar char="§"/>
                </a:pPr>
                <a:r>
                  <a:rPr lang="fr-FR" dirty="0" smtClean="0"/>
                  <a:t>Question : </a:t>
                </a:r>
              </a:p>
              <a:p>
                <a:pPr lvl="1">
                  <a:buFont typeface="Wingdings" panose="05000000000000000000" pitchFamily="2" charset="2"/>
                  <a:buChar char="§"/>
                </a:pPr>
                <a:r>
                  <a:rPr lang="fr-FR" dirty="0" smtClean="0"/>
                  <a:t>La moyenne </a:t>
                </a:r>
                <a14:m>
                  <m:oMath xmlns:m="http://schemas.openxmlformats.org/officeDocument/2006/math">
                    <m:r>
                      <a:rPr lang="fr-FR" i="1">
                        <a:latin typeface="Cambria Math" panose="02040503050406030204" pitchFamily="18" charset="0"/>
                        <a:ea typeface="Cambria Math" panose="02040503050406030204" pitchFamily="18" charset="0"/>
                      </a:rPr>
                      <m:t>𝜇</m:t>
                    </m:r>
                  </m:oMath>
                </a14:m>
                <a:r>
                  <a:rPr lang="fr-FR" dirty="0" smtClean="0"/>
                  <a:t> de la population dont </a:t>
                </a:r>
                <a14:m>
                  <m:oMath xmlns:m="http://schemas.openxmlformats.org/officeDocument/2006/math">
                    <m:r>
                      <a:rPr lang="fr-FR" i="1">
                        <a:latin typeface="Cambria Math" panose="02040503050406030204" pitchFamily="18" charset="0"/>
                      </a:rPr>
                      <m:t>𝑥</m:t>
                    </m:r>
                  </m:oMath>
                </a14:m>
                <a:r>
                  <a:rPr lang="fr-FR" dirty="0" smtClean="0"/>
                  <a:t> est issu est-elle significativement différente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0</m:t>
                        </m:r>
                      </m:sub>
                    </m:sSub>
                  </m:oMath>
                </a14:m>
                <a:r>
                  <a:rPr lang="fr-FR" dirty="0" smtClean="0"/>
                  <a:t> ?</a:t>
                </a:r>
              </a:p>
              <a:p>
                <a:pPr>
                  <a:buFont typeface="Wingdings" panose="05000000000000000000" pitchFamily="2" charset="2"/>
                  <a:buChar char="§"/>
                </a:pPr>
                <a:r>
                  <a:rPr lang="fr-FR" dirty="0" smtClean="0"/>
                  <a:t>Postulat : </a:t>
                </a:r>
              </a:p>
              <a:p>
                <a:pPr lvl="1">
                  <a:buFont typeface="Wingdings" panose="05000000000000000000" pitchFamily="2" charset="2"/>
                  <a:buChar char="§"/>
                </a:pPr>
                <a:r>
                  <a:rPr lang="fr-FR" dirty="0" smtClean="0"/>
                  <a:t>La loi de </a:t>
                </a:r>
                <a14:m>
                  <m:oMath xmlns:m="http://schemas.openxmlformats.org/officeDocument/2006/math">
                    <m:r>
                      <a:rPr lang="fr-FR" i="1" smtClean="0">
                        <a:latin typeface="Cambria Math" panose="02040503050406030204" pitchFamily="18" charset="0"/>
                      </a:rPr>
                      <m:t>𝑥</m:t>
                    </m:r>
                    <m:r>
                      <a:rPr lang="fr-FR" b="0" i="1" smtClean="0">
                        <a:latin typeface="Cambria Math" panose="02040503050406030204" pitchFamily="18" charset="0"/>
                      </a:rPr>
                      <m:t> </m:t>
                    </m:r>
                  </m:oMath>
                </a14:m>
                <a:r>
                  <a:rPr lang="fr-FR" dirty="0" smtClean="0"/>
                  <a:t>est une loi normale ou </a:t>
                </a:r>
                <a14:m>
                  <m:oMath xmlns:m="http://schemas.openxmlformats.org/officeDocument/2006/math">
                    <m:r>
                      <a:rPr lang="fr-FR" b="0" i="1" smtClean="0">
                        <a:latin typeface="Cambria Math" panose="02040503050406030204" pitchFamily="18" charset="0"/>
                      </a:rPr>
                      <m:t>𝑥</m:t>
                    </m:r>
                  </m:oMath>
                </a14:m>
                <a:r>
                  <a:rPr lang="fr-FR" dirty="0" smtClean="0"/>
                  <a:t> est suffisamment grand (n&gt;30)</a:t>
                </a: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939" t="-2526" r="-1818"/>
                </a:stretch>
              </a:blipFill>
            </p:spPr>
            <p:txBody>
              <a:bodyPr/>
              <a:lstStyle/>
              <a:p>
                <a:r>
                  <a:rPr lang="fr-FR">
                    <a:noFill/>
                  </a:rPr>
                  <a:t> </a:t>
                </a:r>
              </a:p>
            </p:txBody>
          </p:sp>
        </mc:Fallback>
      </mc:AlternateContent>
    </p:spTree>
    <p:extLst>
      <p:ext uri="{BB962C8B-B14F-4D97-AF65-F5344CB8AC3E}">
        <p14:creationId xmlns:p14="http://schemas.microsoft.com/office/powerpoint/2010/main" val="459601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LA MOYENNE AVEC UNE VALEUR PRÉDÉFINIE : TEST T</a:t>
            </a:r>
            <a:endParaRPr lang="fr-FR" sz="3600" dirty="0"/>
          </a:p>
        </p:txBody>
      </p:sp>
      <p:sp>
        <p:nvSpPr>
          <p:cNvPr id="3" name="Espace réservé du contenu 2"/>
          <p:cNvSpPr>
            <a:spLocks noGrp="1"/>
          </p:cNvSpPr>
          <p:nvPr>
            <p:ph idx="1"/>
          </p:nvPr>
        </p:nvSpPr>
        <p:spPr>
          <a:xfrm>
            <a:off x="1097280" y="1845734"/>
            <a:ext cx="10058400" cy="4490898"/>
          </a:xfrm>
        </p:spPr>
        <p:txBody>
          <a:bodyPr>
            <a:normAutofit/>
          </a:bodyPr>
          <a:lstStyle/>
          <a:p>
            <a:pPr>
              <a:buFont typeface="Wingdings" panose="05000000000000000000" pitchFamily="2" charset="2"/>
              <a:buChar char="§"/>
            </a:pPr>
            <a:r>
              <a:rPr lang="fr-FR" dirty="0" smtClean="0"/>
              <a:t>Formulation :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Statistique : T suit la loi de </a:t>
            </a:r>
            <a:r>
              <a:rPr lang="fr-FR" dirty="0" err="1" smtClean="0"/>
              <a:t>Student</a:t>
            </a:r>
            <a:r>
              <a:rPr lang="fr-FR" dirty="0" smtClean="0"/>
              <a:t> n-1 degrés de liberté. </a:t>
            </a:r>
          </a:p>
          <a:p>
            <a:pPr>
              <a:buFont typeface="Wingdings" panose="05000000000000000000" pitchFamily="2" charset="2"/>
              <a:buChar char="§"/>
            </a:pPr>
            <a:endParaRPr lang="fr-FR" dirty="0" smtClean="0"/>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Calcul numérique  : </a:t>
            </a:r>
          </a:p>
          <a:p>
            <a:pPr lvl="1">
              <a:buFont typeface="Wingdings" panose="05000000000000000000" pitchFamily="2" charset="2"/>
              <a:buChar char="§"/>
            </a:pPr>
            <a:r>
              <a:rPr lang="fr-FR" dirty="0" smtClean="0"/>
              <a:t>Sous R : </a:t>
            </a:r>
            <a:r>
              <a:rPr lang="fr-FR" dirty="0" err="1" smtClean="0">
                <a:hlinkClick r:id="rId2"/>
              </a:rPr>
              <a:t>t.test</a:t>
            </a:r>
            <a:endParaRPr lang="fr-FR" dirty="0" smtClean="0"/>
          </a:p>
          <a:p>
            <a:pPr lvl="1">
              <a:buFont typeface="Wingdings" panose="05000000000000000000" pitchFamily="2" charset="2"/>
              <a:buChar char="§"/>
            </a:pPr>
            <a:r>
              <a:rPr lang="fr-FR" dirty="0" smtClean="0"/>
              <a:t>sous </a:t>
            </a:r>
            <a:r>
              <a:rPr lang="fr-FR" dirty="0" err="1" smtClean="0"/>
              <a:t>Scipy</a:t>
            </a:r>
            <a:r>
              <a:rPr lang="fr-FR" dirty="0"/>
              <a:t> </a:t>
            </a:r>
            <a:r>
              <a:rPr lang="fr-FR" dirty="0" smtClean="0"/>
              <a:t>: </a:t>
            </a:r>
            <a:r>
              <a:rPr lang="fr-FR" dirty="0" smtClean="0">
                <a:hlinkClick r:id="rId3"/>
              </a:rPr>
              <a:t>ttest_1samp</a:t>
            </a:r>
            <a:endParaRPr lang="fr-FR" dirty="0" smtClean="0"/>
          </a:p>
        </p:txBody>
      </p:sp>
      <p:pic>
        <p:nvPicPr>
          <p:cNvPr id="4" name="Image 3"/>
          <p:cNvPicPr>
            <a:picLocks noChangeAspect="1"/>
          </p:cNvPicPr>
          <p:nvPr/>
        </p:nvPicPr>
        <p:blipFill>
          <a:blip r:embed="rId4"/>
          <a:stretch>
            <a:fillRect/>
          </a:stretch>
        </p:blipFill>
        <p:spPr>
          <a:xfrm>
            <a:off x="5245417" y="2203784"/>
            <a:ext cx="1762125" cy="685800"/>
          </a:xfrm>
          <a:prstGeom prst="rect">
            <a:avLst/>
          </a:prstGeom>
        </p:spPr>
      </p:pic>
      <p:pic>
        <p:nvPicPr>
          <p:cNvPr id="5" name="Image 4"/>
          <p:cNvPicPr>
            <a:picLocks noChangeAspect="1"/>
          </p:cNvPicPr>
          <p:nvPr/>
        </p:nvPicPr>
        <p:blipFill>
          <a:blip r:embed="rId5"/>
          <a:stretch>
            <a:fillRect/>
          </a:stretch>
        </p:blipFill>
        <p:spPr>
          <a:xfrm>
            <a:off x="4767010" y="3513640"/>
            <a:ext cx="3135365" cy="775034"/>
          </a:xfrm>
          <a:prstGeom prst="rect">
            <a:avLst/>
          </a:prstGeom>
        </p:spPr>
      </p:pic>
    </p:spTree>
    <p:extLst>
      <p:ext uri="{BB962C8B-B14F-4D97-AF65-F5344CB8AC3E}">
        <p14:creationId xmlns:p14="http://schemas.microsoft.com/office/powerpoint/2010/main" val="547798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5" name="Espace réservé du contenu 4"/>
          <p:cNvPicPr>
            <a:picLocks noGrp="1" noChangeAspect="1"/>
          </p:cNvPicPr>
          <p:nvPr>
            <p:ph idx="1"/>
          </p:nvPr>
        </p:nvPicPr>
        <p:blipFill>
          <a:blip r:embed="rId2"/>
          <a:stretch>
            <a:fillRect/>
          </a:stretch>
        </p:blipFill>
        <p:spPr>
          <a:xfrm>
            <a:off x="1043122" y="2109297"/>
            <a:ext cx="10166716" cy="3410354"/>
          </a:xfrm>
          <a:prstGeom prst="rect">
            <a:avLst/>
          </a:prstGeom>
        </p:spPr>
      </p:pic>
    </p:spTree>
    <p:extLst>
      <p:ext uri="{BB962C8B-B14F-4D97-AF65-F5344CB8AC3E}">
        <p14:creationId xmlns:p14="http://schemas.microsoft.com/office/powerpoint/2010/main" val="2654460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471102" y="2053186"/>
            <a:ext cx="7310755" cy="4258248"/>
          </a:xfrm>
          <a:prstGeom prst="rect">
            <a:avLst/>
          </a:prstGeom>
        </p:spPr>
      </p:pic>
    </p:spTree>
    <p:extLst>
      <p:ext uri="{BB962C8B-B14F-4D97-AF65-F5344CB8AC3E}">
        <p14:creationId xmlns:p14="http://schemas.microsoft.com/office/powerpoint/2010/main" val="1078847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3003377" y="1960360"/>
            <a:ext cx="6246206" cy="4216547"/>
          </a:xfrm>
          <a:prstGeom prst="rect">
            <a:avLst/>
          </a:prstGeom>
        </p:spPr>
      </p:pic>
    </p:spTree>
    <p:extLst>
      <p:ext uri="{BB962C8B-B14F-4D97-AF65-F5344CB8AC3E}">
        <p14:creationId xmlns:p14="http://schemas.microsoft.com/office/powerpoint/2010/main" val="367374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STATISTIQUE</a:t>
            </a:r>
            <a:endParaRPr lang="fr-FR" dirty="0"/>
          </a:p>
        </p:txBody>
      </p:sp>
      <p:sp>
        <p:nvSpPr>
          <p:cNvPr id="3" name="Espace réservé du contenu 2"/>
          <p:cNvSpPr>
            <a:spLocks noGrp="1"/>
          </p:cNvSpPr>
          <p:nvPr>
            <p:ph idx="1"/>
          </p:nvPr>
        </p:nvSpPr>
        <p:spPr/>
        <p:txBody>
          <a:bodyPr/>
          <a:lstStyle/>
          <a:p>
            <a:r>
              <a:rPr lang="fr-FR" dirty="0"/>
              <a:t>Réaliser un </a:t>
            </a:r>
            <a:r>
              <a:rPr lang="fr-FR" b="1" dirty="0"/>
              <a:t>test statistique </a:t>
            </a:r>
            <a:r>
              <a:rPr lang="fr-FR" dirty="0"/>
              <a:t>consiste à mettre en œuvre une procédure permettant </a:t>
            </a:r>
            <a:r>
              <a:rPr lang="fr-FR" dirty="0" smtClean="0"/>
              <a:t>:</a:t>
            </a:r>
          </a:p>
          <a:p>
            <a:pPr lvl="1">
              <a:buFont typeface="Wingdings" panose="05000000000000000000" pitchFamily="2" charset="2"/>
              <a:buChar char="§"/>
            </a:pPr>
            <a:r>
              <a:rPr lang="fr-FR" sz="2800" dirty="0" smtClean="0"/>
              <a:t> de </a:t>
            </a:r>
            <a:r>
              <a:rPr lang="fr-FR" sz="2800" dirty="0"/>
              <a:t>confronter une hypothèse avec la réalité, ou plus exactement, avec ce que l’on perçoit de la réalité à travers les observations à disposition </a:t>
            </a:r>
            <a:r>
              <a:rPr lang="fr-FR" sz="2800" dirty="0" smtClean="0"/>
              <a:t>;</a:t>
            </a:r>
          </a:p>
          <a:p>
            <a:pPr lvl="1">
              <a:buFont typeface="Wingdings" panose="05000000000000000000" pitchFamily="2" charset="2"/>
              <a:buChar char="§"/>
            </a:pPr>
            <a:r>
              <a:rPr lang="fr-FR" sz="2800" dirty="0"/>
              <a:t> </a:t>
            </a:r>
            <a:r>
              <a:rPr lang="fr-FR" sz="2800" dirty="0" smtClean="0"/>
              <a:t>de </a:t>
            </a:r>
            <a:r>
              <a:rPr lang="fr-FR" sz="2800" dirty="0"/>
              <a:t>prendre une décision à la suite de cette confrontation.</a:t>
            </a:r>
          </a:p>
        </p:txBody>
      </p:sp>
    </p:spTree>
    <p:extLst>
      <p:ext uri="{BB962C8B-B14F-4D97-AF65-F5344CB8AC3E}">
        <p14:creationId xmlns:p14="http://schemas.microsoft.com/office/powerpoint/2010/main" val="3956317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1619913" y="2001924"/>
            <a:ext cx="9013133" cy="3933363"/>
          </a:xfrm>
          <a:prstGeom prst="rect">
            <a:avLst/>
          </a:prstGeom>
        </p:spPr>
      </p:pic>
    </p:spTree>
    <p:extLst>
      <p:ext uri="{BB962C8B-B14F-4D97-AF65-F5344CB8AC3E}">
        <p14:creationId xmlns:p14="http://schemas.microsoft.com/office/powerpoint/2010/main" val="367537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T</a:t>
            </a:r>
            <a:r>
              <a:rPr lang="fr-FR" dirty="0"/>
              <a:t/>
            </a:r>
            <a:br>
              <a:rPr lang="fr-FR" dirty="0"/>
            </a:br>
            <a:r>
              <a:rPr lang="fr-FR" dirty="0"/>
              <a:t>EXEMPLE</a:t>
            </a:r>
          </a:p>
        </p:txBody>
      </p:sp>
      <p:pic>
        <p:nvPicPr>
          <p:cNvPr id="4" name="Espace réservé du contenu 3"/>
          <p:cNvPicPr>
            <a:picLocks noGrp="1" noChangeAspect="1"/>
          </p:cNvPicPr>
          <p:nvPr>
            <p:ph idx="1"/>
          </p:nvPr>
        </p:nvPicPr>
        <p:blipFill>
          <a:blip r:embed="rId2"/>
          <a:stretch>
            <a:fillRect/>
          </a:stretch>
        </p:blipFill>
        <p:spPr>
          <a:xfrm>
            <a:off x="2239926" y="1908580"/>
            <a:ext cx="7773108" cy="4259464"/>
          </a:xfrm>
          <a:prstGeom prst="rect">
            <a:avLst/>
          </a:prstGeom>
        </p:spPr>
      </p:pic>
    </p:spTree>
    <p:extLst>
      <p:ext uri="{BB962C8B-B14F-4D97-AF65-F5344CB8AC3E}">
        <p14:creationId xmlns:p14="http://schemas.microsoft.com/office/powerpoint/2010/main" val="1044250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t>Conditions nécessaires au Test T de </a:t>
            </a:r>
            <a:r>
              <a:rPr lang="fr-FR" sz="4400" dirty="0" err="1" smtClean="0"/>
              <a:t>Student</a:t>
            </a:r>
            <a:endParaRPr lang="fr-FR" sz="4400" dirty="0"/>
          </a:p>
        </p:txBody>
      </p:sp>
      <p:pic>
        <p:nvPicPr>
          <p:cNvPr id="5" name="Image 4"/>
          <p:cNvPicPr>
            <a:picLocks noChangeAspect="1"/>
          </p:cNvPicPr>
          <p:nvPr/>
        </p:nvPicPr>
        <p:blipFill>
          <a:blip r:embed="rId2"/>
          <a:stretch>
            <a:fillRect/>
          </a:stretch>
        </p:blipFill>
        <p:spPr>
          <a:xfrm>
            <a:off x="2486977" y="2055495"/>
            <a:ext cx="7279005" cy="3905046"/>
          </a:xfrm>
          <a:prstGeom prst="rect">
            <a:avLst/>
          </a:prstGeom>
        </p:spPr>
      </p:pic>
    </p:spTree>
    <p:extLst>
      <p:ext uri="{BB962C8B-B14F-4D97-AF65-F5344CB8AC3E}">
        <p14:creationId xmlns:p14="http://schemas.microsoft.com/office/powerpoint/2010/main" val="2378364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de deux moyennes Test T</a:t>
            </a:r>
            <a:br>
              <a:rPr lang="fr-FR" dirty="0" smtClean="0"/>
            </a:br>
            <a:r>
              <a:rPr lang="fr-FR" dirty="0" smtClean="0"/>
              <a:t>Exercice </a:t>
            </a:r>
            <a:endParaRPr lang="fr-FR" dirty="0"/>
          </a:p>
        </p:txBody>
      </p:sp>
      <p:sp>
        <p:nvSpPr>
          <p:cNvPr id="3" name="Espace réservé du contenu 2"/>
          <p:cNvSpPr>
            <a:spLocks noGrp="1"/>
          </p:cNvSpPr>
          <p:nvPr>
            <p:ph idx="1"/>
          </p:nvPr>
        </p:nvSpPr>
        <p:spPr/>
        <p:txBody>
          <a:bodyPr/>
          <a:lstStyle/>
          <a:p>
            <a:r>
              <a:rPr lang="fr-FR" dirty="0" smtClean="0"/>
              <a:t>Une compagnie pharmaceutique veut savoir si le procédé de fabrication qu’elle utilise fournit effectivement des comprimés dosés à 5mg de principe actif d’un médicament. </a:t>
            </a:r>
          </a:p>
          <a:p>
            <a:r>
              <a:rPr lang="fr-FR" dirty="0" smtClean="0"/>
              <a:t>La quantité de principe actif est mesurée pour 100 comprimés issus d’un lit de fabrication. Le dosage moyen de principe actif est de 4,85 ms (variance estimée : 0,50). </a:t>
            </a:r>
          </a:p>
          <a:p>
            <a:r>
              <a:rPr lang="fr-FR" dirty="0" smtClean="0"/>
              <a:t>La quantité moyenne de principe actif mesurée dans les comprimés de ce lot s’écarte-t-elle significativement du dosage prévu par le processus de fabrication ? </a:t>
            </a:r>
            <a:endParaRPr lang="fr-FR" dirty="0"/>
          </a:p>
        </p:txBody>
      </p:sp>
    </p:spTree>
    <p:extLst>
      <p:ext uri="{BB962C8B-B14F-4D97-AF65-F5344CB8AC3E}">
        <p14:creationId xmlns:p14="http://schemas.microsoft.com/office/powerpoint/2010/main" val="43373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Comparaison de deux moyennes Test </a:t>
            </a:r>
            <a:r>
              <a:rPr lang="fr-FR" dirty="0" smtClean="0"/>
              <a:t>T</a:t>
            </a:r>
            <a:r>
              <a:rPr lang="fr-FR" dirty="0"/>
              <a:t/>
            </a:r>
            <a:br>
              <a:rPr lang="fr-FR" dirty="0"/>
            </a:br>
            <a:r>
              <a:rPr lang="fr-FR" dirty="0"/>
              <a:t>Exercice </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 quel type de problème s’agit-il ? </a:t>
            </a:r>
          </a:p>
          <a:p>
            <a:pPr marL="514350" indent="-514350">
              <a:buFont typeface="+mj-lt"/>
              <a:buAutoNum type="arabicPeriod"/>
            </a:pPr>
            <a:r>
              <a:rPr lang="fr-FR" dirty="0" smtClean="0"/>
              <a:t>Formulez explicitement les hypothèses du test statistique</a:t>
            </a:r>
          </a:p>
          <a:p>
            <a:pPr marL="514350" indent="-514350">
              <a:buFont typeface="+mj-lt"/>
              <a:buAutoNum type="arabicPeriod"/>
            </a:pPr>
            <a:r>
              <a:rPr lang="fr-FR" dirty="0" smtClean="0"/>
              <a:t>Quel test statistique utilisez vous ? </a:t>
            </a:r>
          </a:p>
          <a:p>
            <a:pPr marL="514350" indent="-514350">
              <a:buFont typeface="+mj-lt"/>
              <a:buAutoNum type="arabicPeriod"/>
            </a:pPr>
            <a:r>
              <a:rPr lang="fr-FR" dirty="0" smtClean="0"/>
              <a:t>Quelles sont les conditions de validité de ce test ? </a:t>
            </a:r>
          </a:p>
          <a:p>
            <a:pPr marL="514350" indent="-514350">
              <a:buFont typeface="+mj-lt"/>
              <a:buAutoNum type="arabicPeriod"/>
            </a:pPr>
            <a:r>
              <a:rPr lang="fr-FR" dirty="0" smtClean="0"/>
              <a:t>Appliquez le test statistique. </a:t>
            </a:r>
          </a:p>
          <a:p>
            <a:pPr marL="514350" indent="-514350">
              <a:buFont typeface="+mj-lt"/>
              <a:buAutoNum type="arabicPeriod"/>
            </a:pPr>
            <a:r>
              <a:rPr lang="fr-FR" dirty="0" smtClean="0"/>
              <a:t>Que concluez-vous ? </a:t>
            </a:r>
            <a:endParaRPr lang="fr-FR" dirty="0"/>
          </a:p>
        </p:txBody>
      </p:sp>
    </p:spTree>
    <p:extLst>
      <p:ext uri="{BB962C8B-B14F-4D97-AF65-F5344CB8AC3E}">
        <p14:creationId xmlns:p14="http://schemas.microsoft.com/office/powerpoint/2010/main" val="1516464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000" dirty="0" smtClean="0"/>
              <a:t>TEST PARAMÉTRIQUE D’ÉGALITÉ DE DEUX MOYENNES DE DEUX ÉCHANTILLONS INDÉPENDANTS</a:t>
            </a:r>
            <a:endParaRPr lang="fr-FR" sz="6000"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2590797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DEUX MOYENNES : TEST DE Z</a:t>
            </a:r>
            <a:endParaRPr lang="fr-FR" sz="3600"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
                </a:pPr>
                <a:r>
                  <a:rPr lang="fr-FR" dirty="0" smtClean="0"/>
                  <a:t>Données : </a:t>
                </a:r>
              </a:p>
              <a:p>
                <a:pPr lvl="1">
                  <a:buFont typeface="Wingdings" panose="05000000000000000000" pitchFamily="2" charset="2"/>
                  <a:buChar char="§"/>
                </a:pPr>
                <a:r>
                  <a:rPr lang="fr-FR" dirty="0" smtClean="0"/>
                  <a:t>Deux échantillons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r>
                              <a:rPr lang="fr-FR" b="0" i="1" smtClean="0">
                                <a:latin typeface="Cambria Math" panose="02040503050406030204" pitchFamily="18" charset="0"/>
                              </a:rPr>
                              <m:t>𝑛</m:t>
                            </m:r>
                          </m:sub>
                        </m:sSub>
                      </m:e>
                    </m:d>
                  </m:oMath>
                </a14:m>
                <a:r>
                  <a:rPr lang="fr-FR" b="0" dirty="0" smtClean="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i="1">
                                <a:latin typeface="Cambria Math" panose="02040503050406030204" pitchFamily="18" charset="0"/>
                              </a:rPr>
                              <m:t>𝑛</m:t>
                            </m:r>
                          </m:sub>
                        </m:sSub>
                      </m:e>
                    </m:d>
                  </m:oMath>
                </a14:m>
                <a:endParaRPr lang="fr-FR" b="0"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1</m:t>
                        </m:r>
                      </m:sub>
                    </m:sSub>
                    <m:r>
                      <a:rPr lang="fr-FR" b="0" i="1" smtClean="0">
                        <a:latin typeface="Cambria Math" panose="02040503050406030204" pitchFamily="18" charset="0"/>
                      </a:rPr>
                      <m:t> : </m:t>
                    </m:r>
                  </m:oMath>
                </a14:m>
                <a:r>
                  <a:rPr lang="fr-FR" dirty="0" smtClean="0"/>
                  <a:t>moyenne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r>
                      <a:rPr lang="fr-FR" i="1">
                        <a:latin typeface="Cambria Math" panose="02040503050406030204" pitchFamily="18" charset="0"/>
                      </a:rPr>
                      <m:t> </m:t>
                    </m:r>
                  </m:oMath>
                </a14:m>
                <a:r>
                  <a:rPr lang="fr-FR" dirty="0" smtClean="0"/>
                  <a:t>: moyenne </a:t>
                </a:r>
                <a:r>
                  <a:rPr lang="fr-FR" dirty="0"/>
                  <a:t>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oMath>
                </a14:m>
                <a:endParaRPr lang="fr-FR"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rPr>
                          <m:t>1</m:t>
                        </m:r>
                      </m:sub>
                    </m:sSub>
                  </m:oMath>
                </a14:m>
                <a:r>
                  <a:rPr lang="fr-FR" dirty="0" smtClean="0"/>
                  <a:t>: </a:t>
                </a:r>
                <a:r>
                  <a:rPr lang="fr-FR" dirty="0"/>
                  <a:t>écart-type de</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ea typeface="Cambria Math" panose="02040503050406030204" pitchFamily="18" charset="0"/>
                          </a:rPr>
                          <m:t>2</m:t>
                        </m:r>
                      </m:sub>
                    </m:sSub>
                  </m:oMath>
                </a14:m>
                <a:r>
                  <a:rPr lang="fr-FR" dirty="0"/>
                  <a:t>: </a:t>
                </a:r>
                <a:r>
                  <a:rPr lang="fr-FR" dirty="0"/>
                  <a:t>écart-type de</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 </m:t>
                        </m:r>
                        <m:r>
                          <a:rPr lang="fr-FR" i="1">
                            <a:latin typeface="Cambria Math" panose="02040503050406030204" pitchFamily="18" charset="0"/>
                          </a:rPr>
                          <m:t>𝑥</m:t>
                        </m:r>
                      </m:e>
                      <m:sub>
                        <m:r>
                          <a:rPr lang="fr-FR" b="0" i="1" smtClean="0">
                            <a:latin typeface="Cambria Math" panose="02040503050406030204" pitchFamily="18" charset="0"/>
                          </a:rPr>
                          <m:t>2</m:t>
                        </m:r>
                      </m:sub>
                    </m:sSub>
                  </m:oMath>
                </a14:m>
                <a:endParaRPr lang="fr-FR" dirty="0" smtClean="0"/>
              </a:p>
              <a:p>
                <a:pPr>
                  <a:buFont typeface="Wingdings" panose="05000000000000000000" pitchFamily="2" charset="2"/>
                  <a:buChar char="§"/>
                </a:pPr>
                <a:r>
                  <a:rPr lang="fr-FR" dirty="0" smtClean="0"/>
                  <a:t>Question : </a:t>
                </a:r>
              </a:p>
              <a:p>
                <a:pPr lvl="1">
                  <a:buFont typeface="Wingdings" panose="05000000000000000000" pitchFamily="2" charset="2"/>
                  <a:buChar char="§"/>
                </a:pPr>
                <a:r>
                  <a:rPr lang="fr-FR" dirty="0" smtClean="0"/>
                  <a:t>La moyenne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oMath>
                </a14:m>
                <a:r>
                  <a:rPr lang="fr-FR" dirty="0" smtClean="0"/>
                  <a:t>de la population dont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est issu est-elle significativement différente de la moyenne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ea typeface="Cambria Math" panose="02040503050406030204" pitchFamily="18" charset="0"/>
                          </a:rPr>
                          <m:t>2</m:t>
                        </m:r>
                      </m:sub>
                    </m:sSub>
                  </m:oMath>
                </a14:m>
                <a:r>
                  <a:rPr lang="fr-FR" dirty="0" smtClean="0"/>
                  <a:t>de la population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m:t>
                        </m:r>
                      </m:sub>
                    </m:sSub>
                  </m:oMath>
                </a14:m>
                <a:r>
                  <a:rPr lang="fr-FR" dirty="0" smtClean="0"/>
                  <a:t>?</a:t>
                </a:r>
              </a:p>
              <a:p>
                <a:pPr>
                  <a:buFont typeface="Wingdings" panose="05000000000000000000" pitchFamily="2" charset="2"/>
                  <a:buChar char="§"/>
                </a:pPr>
                <a:r>
                  <a:rPr lang="fr-FR" dirty="0" smtClean="0"/>
                  <a:t>Postulat : </a:t>
                </a:r>
              </a:p>
              <a:p>
                <a:pPr lvl="1">
                  <a:buFont typeface="Wingdings" panose="05000000000000000000" pitchFamily="2" charset="2"/>
                  <a:buChar char="§"/>
                </a:pPr>
                <a:r>
                  <a:rPr lang="fr-FR" dirty="0" smtClean="0"/>
                  <a:t>La loi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2 </m:t>
                        </m:r>
                      </m:sub>
                    </m:sSub>
                  </m:oMath>
                </a14:m>
                <a:r>
                  <a:rPr lang="fr-FR" dirty="0" smtClean="0"/>
                  <a:t>est une loi normale ou</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2 </m:t>
                        </m:r>
                      </m:sub>
                    </m:sSub>
                  </m:oMath>
                </a14:m>
                <a:r>
                  <a:rPr lang="fr-FR" dirty="0" smtClean="0"/>
                  <a:t>est suffisamment grand (n&gt;30)</a:t>
                </a: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939" t="-3418" r="-1818"/>
                </a:stretch>
              </a:blipFill>
            </p:spPr>
            <p:txBody>
              <a:bodyPr/>
              <a:lstStyle/>
              <a:p>
                <a:r>
                  <a:rPr lang="fr-FR">
                    <a:noFill/>
                  </a:rPr>
                  <a:t> </a:t>
                </a:r>
              </a:p>
            </p:txBody>
          </p:sp>
        </mc:Fallback>
      </mc:AlternateContent>
    </p:spTree>
    <p:extLst>
      <p:ext uri="{BB962C8B-B14F-4D97-AF65-F5344CB8AC3E}">
        <p14:creationId xmlns:p14="http://schemas.microsoft.com/office/powerpoint/2010/main" val="1157016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MOYENNES : TEST DE Z</a:t>
            </a:r>
          </a:p>
        </p:txBody>
      </p:sp>
      <p:sp>
        <p:nvSpPr>
          <p:cNvPr id="3" name="Espace réservé du contenu 2"/>
          <p:cNvSpPr>
            <a:spLocks noGrp="1"/>
          </p:cNvSpPr>
          <p:nvPr>
            <p:ph idx="1"/>
          </p:nvPr>
        </p:nvSpPr>
        <p:spPr>
          <a:xfrm>
            <a:off x="1097280" y="1845734"/>
            <a:ext cx="10058400" cy="4490898"/>
          </a:xfrm>
        </p:spPr>
        <p:txBody>
          <a:bodyPr>
            <a:normAutofit/>
          </a:bodyPr>
          <a:lstStyle/>
          <a:p>
            <a:pPr>
              <a:buFont typeface="Wingdings" panose="05000000000000000000" pitchFamily="2" charset="2"/>
              <a:buChar char="§"/>
            </a:pPr>
            <a:r>
              <a:rPr lang="fr-FR" dirty="0" smtClean="0"/>
              <a:t>Formulation :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Statistique : </a:t>
            </a:r>
          </a:p>
          <a:p>
            <a:pPr>
              <a:buFont typeface="Wingdings" panose="05000000000000000000" pitchFamily="2" charset="2"/>
              <a:buChar char="§"/>
            </a:pPr>
            <a:endParaRPr lang="fr-FR" dirty="0" smtClean="0"/>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Calcul numérique  : </a:t>
            </a:r>
          </a:p>
          <a:p>
            <a:pPr lvl="1">
              <a:buFont typeface="Wingdings" panose="05000000000000000000" pitchFamily="2" charset="2"/>
              <a:buChar char="§"/>
            </a:pPr>
            <a:r>
              <a:rPr lang="fr-FR" dirty="0" smtClean="0"/>
              <a:t>Sous R : </a:t>
            </a:r>
            <a:r>
              <a:rPr lang="fr-FR" dirty="0" err="1" smtClean="0">
                <a:hlinkClick r:id="rId2"/>
              </a:rPr>
              <a:t>prop.test</a:t>
            </a:r>
            <a:endParaRPr lang="fr-FR" dirty="0" smtClean="0"/>
          </a:p>
          <a:p>
            <a:pPr lvl="1">
              <a:buFont typeface="Wingdings" panose="05000000000000000000" pitchFamily="2" charset="2"/>
              <a:buChar char="§"/>
            </a:pPr>
            <a:r>
              <a:rPr lang="fr-FR" dirty="0" smtClean="0"/>
              <a:t>Sous </a:t>
            </a:r>
            <a:r>
              <a:rPr lang="fr-FR" dirty="0" err="1" smtClean="0"/>
              <a:t>Scipy</a:t>
            </a:r>
            <a:r>
              <a:rPr lang="fr-FR" dirty="0"/>
              <a:t> </a:t>
            </a:r>
            <a:r>
              <a:rPr lang="fr-FR" dirty="0" smtClean="0"/>
              <a:t>:</a:t>
            </a:r>
            <a:r>
              <a:rPr lang="fr-FR" dirty="0" err="1" smtClean="0">
                <a:hlinkClick r:id="rId3"/>
              </a:rPr>
              <a:t>ttest_ind</a:t>
            </a:r>
            <a:endParaRPr lang="fr-FR" dirty="0" smtClean="0"/>
          </a:p>
        </p:txBody>
      </p:sp>
      <p:pic>
        <p:nvPicPr>
          <p:cNvPr id="9" name="Image 8"/>
          <p:cNvPicPr>
            <a:picLocks noChangeAspect="1"/>
          </p:cNvPicPr>
          <p:nvPr/>
        </p:nvPicPr>
        <p:blipFill>
          <a:blip r:embed="rId4"/>
          <a:stretch>
            <a:fillRect/>
          </a:stretch>
        </p:blipFill>
        <p:spPr>
          <a:xfrm>
            <a:off x="5384387" y="2253752"/>
            <a:ext cx="1484185" cy="778292"/>
          </a:xfrm>
          <a:prstGeom prst="rect">
            <a:avLst/>
          </a:prstGeom>
        </p:spPr>
      </p:pic>
      <p:pic>
        <p:nvPicPr>
          <p:cNvPr id="10" name="Image 9"/>
          <p:cNvPicPr>
            <a:picLocks noChangeAspect="1"/>
          </p:cNvPicPr>
          <p:nvPr/>
        </p:nvPicPr>
        <p:blipFill>
          <a:blip r:embed="rId5"/>
          <a:stretch>
            <a:fillRect/>
          </a:stretch>
        </p:blipFill>
        <p:spPr>
          <a:xfrm>
            <a:off x="4992147" y="3440062"/>
            <a:ext cx="2274927" cy="965121"/>
          </a:xfrm>
          <a:prstGeom prst="rect">
            <a:avLst/>
          </a:prstGeom>
        </p:spPr>
      </p:pic>
    </p:spTree>
    <p:extLst>
      <p:ext uri="{BB962C8B-B14F-4D97-AF65-F5344CB8AC3E}">
        <p14:creationId xmlns:p14="http://schemas.microsoft.com/office/powerpoint/2010/main" val="307344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384065" y="1943685"/>
            <a:ext cx="7484829" cy="4163535"/>
          </a:xfrm>
          <a:prstGeom prst="rect">
            <a:avLst/>
          </a:prstGeom>
        </p:spPr>
      </p:pic>
    </p:spTree>
    <p:extLst>
      <p:ext uri="{BB962C8B-B14F-4D97-AF65-F5344CB8AC3E}">
        <p14:creationId xmlns:p14="http://schemas.microsoft.com/office/powerpoint/2010/main" val="2193359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154114" y="2077034"/>
            <a:ext cx="7944732" cy="4131261"/>
          </a:xfrm>
          <a:prstGeom prst="rect">
            <a:avLst/>
          </a:prstGeom>
        </p:spPr>
      </p:pic>
    </p:spTree>
    <p:extLst>
      <p:ext uri="{BB962C8B-B14F-4D97-AF65-F5344CB8AC3E}">
        <p14:creationId xmlns:p14="http://schemas.microsoft.com/office/powerpoint/2010/main" val="77130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smtClean="0"/>
              <a:t>STATISTIQUE</a:t>
            </a:r>
            <a:br>
              <a:rPr lang="fr-FR" dirty="0" smtClean="0"/>
            </a:br>
            <a:r>
              <a:rPr lang="fr-FR" sz="4000" dirty="0" smtClean="0"/>
              <a:t>CONDITIONS</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
            </a:pPr>
            <a:r>
              <a:rPr lang="fr-FR" sz="2400" dirty="0" smtClean="0"/>
              <a:t>Les tests statistiques peuvent apporter une réponse aux types de questions </a:t>
            </a:r>
          </a:p>
          <a:p>
            <a:pPr lvl="1">
              <a:buFont typeface="Wingdings" panose="05000000000000000000" pitchFamily="2" charset="2"/>
              <a:buChar char="§"/>
            </a:pPr>
            <a:r>
              <a:rPr lang="fr-FR" sz="2000" dirty="0" smtClean="0"/>
              <a:t>Le médicament testé est-il efficace ? </a:t>
            </a:r>
          </a:p>
          <a:p>
            <a:pPr lvl="1">
              <a:buFont typeface="Wingdings" panose="05000000000000000000" pitchFamily="2" charset="2"/>
              <a:buChar char="§"/>
            </a:pPr>
            <a:r>
              <a:rPr lang="fr-FR" sz="2000" dirty="0" smtClean="0"/>
              <a:t>Les pièces sortant d’une machine sont-elles conformes ? </a:t>
            </a:r>
          </a:p>
          <a:p>
            <a:pPr lvl="1">
              <a:buFont typeface="Wingdings" panose="05000000000000000000" pitchFamily="2" charset="2"/>
              <a:buChar char="§"/>
            </a:pPr>
            <a:r>
              <a:rPr lang="fr-FR" sz="2000" dirty="0" smtClean="0"/>
              <a:t>Un nouveau mode de culture bactérienne est-il plus efficace ?</a:t>
            </a:r>
          </a:p>
          <a:p>
            <a:pPr>
              <a:buFont typeface="Wingdings" panose="05000000000000000000" pitchFamily="2" charset="2"/>
              <a:buChar char="§"/>
            </a:pPr>
            <a:r>
              <a:rPr lang="fr-FR" sz="2400" b="1" u="sng" dirty="0" smtClean="0">
                <a:solidFill>
                  <a:schemeClr val="accent1">
                    <a:lumMod val="75000"/>
                  </a:schemeClr>
                </a:solidFill>
              </a:rPr>
              <a:t>Sous 4 conditions </a:t>
            </a:r>
          </a:p>
          <a:p>
            <a:pPr marL="749808" lvl="1" indent="-457200">
              <a:buFont typeface="+mj-lt"/>
              <a:buAutoNum type="arabicPeriod"/>
            </a:pPr>
            <a:r>
              <a:rPr lang="fr-FR" sz="2000" dirty="0" smtClean="0"/>
              <a:t>La question est posée de sorte d’avoir deux réponses possibles : </a:t>
            </a:r>
            <a:r>
              <a:rPr lang="fr-FR" sz="2000" b="1" dirty="0" smtClean="0">
                <a:solidFill>
                  <a:schemeClr val="accent1">
                    <a:lumMod val="75000"/>
                  </a:schemeClr>
                </a:solidFill>
              </a:rPr>
              <a:t>OUI/NON</a:t>
            </a:r>
          </a:p>
          <a:p>
            <a:pPr marL="749808" lvl="1" indent="-457200">
              <a:buFont typeface="+mj-lt"/>
              <a:buAutoNum type="arabicPeriod"/>
            </a:pPr>
            <a:r>
              <a:rPr lang="fr-FR" sz="2000" dirty="0" smtClean="0"/>
              <a:t>Une </a:t>
            </a:r>
            <a:r>
              <a:rPr lang="fr-FR" sz="2000" dirty="0" smtClean="0">
                <a:solidFill>
                  <a:schemeClr val="accent1">
                    <a:lumMod val="75000"/>
                  </a:schemeClr>
                </a:solidFill>
              </a:rPr>
              <a:t>expérimentation</a:t>
            </a:r>
            <a:r>
              <a:rPr lang="fr-FR" sz="2000" dirty="0" smtClean="0"/>
              <a:t> planifiée fournit des données </a:t>
            </a:r>
          </a:p>
          <a:p>
            <a:pPr marL="749808" lvl="1" indent="-457200">
              <a:buFont typeface="+mj-lt"/>
              <a:buAutoNum type="arabicPeriod"/>
            </a:pPr>
            <a:r>
              <a:rPr lang="fr-FR" sz="2000" dirty="0" smtClean="0"/>
              <a:t>Les données sont considérées comme la réalisation de variables aléatoires décrites par un </a:t>
            </a:r>
            <a:r>
              <a:rPr lang="fr-FR" sz="2000" b="1" dirty="0" smtClean="0">
                <a:solidFill>
                  <a:schemeClr val="accent1">
                    <a:lumMod val="75000"/>
                  </a:schemeClr>
                </a:solidFill>
              </a:rPr>
              <a:t>modèle statistique</a:t>
            </a:r>
            <a:r>
              <a:rPr lang="fr-FR" sz="2000" dirty="0" smtClean="0"/>
              <a:t>.</a:t>
            </a:r>
          </a:p>
          <a:p>
            <a:pPr marL="749808" lvl="1" indent="-457200">
              <a:buFont typeface="+mj-lt"/>
              <a:buAutoNum type="arabicPeriod"/>
            </a:pPr>
            <a:r>
              <a:rPr lang="fr-FR" sz="2000" dirty="0" smtClean="0"/>
              <a:t>La réponse à la question se traduit par </a:t>
            </a:r>
            <a:r>
              <a:rPr lang="fr-FR" sz="2000" b="1" dirty="0" smtClean="0">
                <a:solidFill>
                  <a:schemeClr val="accent1">
                    <a:lumMod val="75000"/>
                  </a:schemeClr>
                </a:solidFill>
              </a:rPr>
              <a:t>l’acceptation</a:t>
            </a:r>
            <a:r>
              <a:rPr lang="fr-FR" sz="2000" dirty="0" smtClean="0"/>
              <a:t> ou le </a:t>
            </a:r>
            <a:r>
              <a:rPr lang="fr-FR" sz="2000" b="1" dirty="0" smtClean="0">
                <a:solidFill>
                  <a:schemeClr val="accent1">
                    <a:lumMod val="75000"/>
                  </a:schemeClr>
                </a:solidFill>
              </a:rPr>
              <a:t>rejet</a:t>
            </a:r>
            <a:r>
              <a:rPr lang="fr-FR" sz="2000" dirty="0" smtClean="0"/>
              <a:t> d’une </a:t>
            </a:r>
            <a:r>
              <a:rPr lang="fr-FR" sz="2000" b="1" dirty="0" smtClean="0">
                <a:solidFill>
                  <a:schemeClr val="accent1">
                    <a:lumMod val="75000"/>
                  </a:schemeClr>
                </a:solidFill>
              </a:rPr>
              <a:t>hypothèse</a:t>
            </a:r>
            <a:r>
              <a:rPr lang="fr-FR" sz="2000" dirty="0" smtClean="0"/>
              <a:t> caractéristique du modèle précédent.</a:t>
            </a:r>
            <a:endParaRPr lang="fr-FR" sz="2000" dirty="0"/>
          </a:p>
          <a:p>
            <a:pPr marL="0" indent="0">
              <a:buNone/>
            </a:pPr>
            <a:endParaRPr lang="fr-FR" dirty="0"/>
          </a:p>
        </p:txBody>
      </p:sp>
    </p:spTree>
    <p:extLst>
      <p:ext uri="{BB962C8B-B14F-4D97-AF65-F5344CB8AC3E}">
        <p14:creationId xmlns:p14="http://schemas.microsoft.com/office/powerpoint/2010/main" val="29346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1965726" y="1966997"/>
            <a:ext cx="8321508" cy="4309041"/>
          </a:xfrm>
          <a:prstGeom prst="rect">
            <a:avLst/>
          </a:prstGeom>
        </p:spPr>
      </p:pic>
    </p:spTree>
    <p:extLst>
      <p:ext uri="{BB962C8B-B14F-4D97-AF65-F5344CB8AC3E}">
        <p14:creationId xmlns:p14="http://schemas.microsoft.com/office/powerpoint/2010/main" val="2270223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781241" y="1861970"/>
            <a:ext cx="6690477" cy="4231584"/>
          </a:xfrm>
          <a:prstGeom prst="rect">
            <a:avLst/>
          </a:prstGeom>
        </p:spPr>
      </p:pic>
    </p:spTree>
    <p:extLst>
      <p:ext uri="{BB962C8B-B14F-4D97-AF65-F5344CB8AC3E}">
        <p14:creationId xmlns:p14="http://schemas.microsoft.com/office/powerpoint/2010/main" val="2642412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338242" y="1983540"/>
            <a:ext cx="7576476" cy="4160586"/>
          </a:xfrm>
          <a:prstGeom prst="rect">
            <a:avLst/>
          </a:prstGeom>
        </p:spPr>
      </p:pic>
    </p:spTree>
    <p:extLst>
      <p:ext uri="{BB962C8B-B14F-4D97-AF65-F5344CB8AC3E}">
        <p14:creationId xmlns:p14="http://schemas.microsoft.com/office/powerpoint/2010/main" val="3939966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a:t>
            </a:r>
            <a:r>
              <a:rPr lang="fr-FR" sz="3600" dirty="0" smtClean="0"/>
              <a:t>MOYENNES TEST DE Z : EXEMPLE</a:t>
            </a:r>
            <a:endParaRPr lang="fr-FR" sz="3600" dirty="0"/>
          </a:p>
        </p:txBody>
      </p:sp>
      <p:pic>
        <p:nvPicPr>
          <p:cNvPr id="4" name="Espace réservé du contenu 3"/>
          <p:cNvPicPr>
            <a:picLocks noGrp="1" noChangeAspect="1"/>
          </p:cNvPicPr>
          <p:nvPr>
            <p:ph idx="1"/>
          </p:nvPr>
        </p:nvPicPr>
        <p:blipFill>
          <a:blip r:embed="rId2"/>
          <a:stretch>
            <a:fillRect/>
          </a:stretch>
        </p:blipFill>
        <p:spPr>
          <a:xfrm>
            <a:off x="2194200" y="1882022"/>
            <a:ext cx="7864560" cy="4149810"/>
          </a:xfrm>
          <a:prstGeom prst="rect">
            <a:avLst/>
          </a:prstGeom>
        </p:spPr>
      </p:pic>
    </p:spTree>
    <p:extLst>
      <p:ext uri="{BB962C8B-B14F-4D97-AF65-F5344CB8AC3E}">
        <p14:creationId xmlns:p14="http://schemas.microsoft.com/office/powerpoint/2010/main" val="19760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Comparaison de deux moyennes de deux échantillons indépendants Test T</a:t>
            </a:r>
            <a:r>
              <a:rPr lang="fr-FR" sz="3600" dirty="0"/>
              <a:t/>
            </a:r>
            <a:br>
              <a:rPr lang="fr-FR" sz="3600" dirty="0"/>
            </a:br>
            <a:r>
              <a:rPr lang="fr-FR" sz="3600" dirty="0"/>
              <a:t>Exercice </a:t>
            </a:r>
          </a:p>
        </p:txBody>
      </p:sp>
      <p:sp>
        <p:nvSpPr>
          <p:cNvPr id="3" name="Espace réservé du contenu 2"/>
          <p:cNvSpPr>
            <a:spLocks noGrp="1"/>
          </p:cNvSpPr>
          <p:nvPr>
            <p:ph idx="1"/>
          </p:nvPr>
        </p:nvSpPr>
        <p:spPr/>
        <p:txBody>
          <a:bodyPr>
            <a:normAutofit fontScale="92500" lnSpcReduction="10000"/>
          </a:bodyPr>
          <a:lstStyle/>
          <a:p>
            <a:r>
              <a:rPr lang="fr-FR" dirty="0" smtClean="0"/>
              <a:t>Pour déterminer s’il existait un lien entre l’allaitement maternel à la naissance et la pression artérielle dans l’enfance, une étude a consisté à mesurer la pression artérielle systolique à l’âge de 7 ans chez des enfants dont on savait s’ils avaient été allaités ou non. </a:t>
            </a:r>
          </a:p>
          <a:p>
            <a:r>
              <a:rPr lang="fr-FR" dirty="0" smtClean="0"/>
              <a:t>La pression artérielle systolique moyenne mesurée à 7 ans était de 98,5 </a:t>
            </a:r>
            <a:r>
              <a:rPr lang="fr-FR" dirty="0" err="1" smtClean="0"/>
              <a:t>mmHg</a:t>
            </a:r>
            <a:r>
              <a:rPr lang="fr-FR" dirty="0" smtClean="0"/>
              <a:t> (écart-type, 9,0) chez 5478 enfants qui avaient été allaités à la naissance et de 99,9 </a:t>
            </a:r>
            <a:r>
              <a:rPr lang="fr-FR" dirty="0" err="1" smtClean="0"/>
              <a:t>mmHg</a:t>
            </a:r>
            <a:r>
              <a:rPr lang="fr-FR" dirty="0" smtClean="0"/>
              <a:t> (écart-type 9,6) chez 1125 enfants qui n’ont pas été allaités à la naissance. La pression artérielles systolique est une variable de distribution normale. </a:t>
            </a:r>
          </a:p>
          <a:p>
            <a:r>
              <a:rPr lang="fr-FR" dirty="0" smtClean="0"/>
              <a:t>La pression artérielle systolique mesurée  à l’âge de 7 ans </a:t>
            </a:r>
            <a:r>
              <a:rPr lang="fr-FR" dirty="0" err="1" smtClean="0"/>
              <a:t>différe</a:t>
            </a:r>
            <a:r>
              <a:rPr lang="fr-FR" dirty="0" smtClean="0"/>
              <a:t>-t-elle en fonction de l’allaitement maternel à la naissance ?</a:t>
            </a:r>
            <a:endParaRPr lang="fr-FR" dirty="0"/>
          </a:p>
        </p:txBody>
      </p:sp>
    </p:spTree>
    <p:extLst>
      <p:ext uri="{BB962C8B-B14F-4D97-AF65-F5344CB8AC3E}">
        <p14:creationId xmlns:p14="http://schemas.microsoft.com/office/powerpoint/2010/main" val="1450127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Comparaison de deux moyennes </a:t>
            </a:r>
            <a:r>
              <a:rPr lang="fr-FR" sz="2400" dirty="0" smtClean="0"/>
              <a:t>de deux échantillons indépendants Test T</a:t>
            </a:r>
            <a:r>
              <a:rPr lang="fr-FR" sz="3600" dirty="0"/>
              <a:t/>
            </a:r>
            <a:br>
              <a:rPr lang="fr-FR" sz="3600" dirty="0"/>
            </a:br>
            <a:r>
              <a:rPr lang="fr-FR" sz="3600" dirty="0"/>
              <a:t>Exercice </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 quel type de problème s’agit-il ? </a:t>
            </a:r>
          </a:p>
          <a:p>
            <a:pPr marL="514350" indent="-514350">
              <a:buFont typeface="+mj-lt"/>
              <a:buAutoNum type="arabicPeriod"/>
            </a:pPr>
            <a:r>
              <a:rPr lang="fr-FR" dirty="0" smtClean="0"/>
              <a:t>Formulez explicitement les hypothèses du test statistique</a:t>
            </a:r>
          </a:p>
          <a:p>
            <a:pPr marL="514350" indent="-514350">
              <a:buFont typeface="+mj-lt"/>
              <a:buAutoNum type="arabicPeriod"/>
            </a:pPr>
            <a:r>
              <a:rPr lang="fr-FR" dirty="0" smtClean="0"/>
              <a:t>Quel test statistique utilisez vous ? </a:t>
            </a:r>
          </a:p>
          <a:p>
            <a:pPr marL="514350" indent="-514350">
              <a:buFont typeface="+mj-lt"/>
              <a:buAutoNum type="arabicPeriod"/>
            </a:pPr>
            <a:r>
              <a:rPr lang="fr-FR" dirty="0" smtClean="0"/>
              <a:t>Quelles sont les conditions de validité de ce test ? </a:t>
            </a:r>
          </a:p>
          <a:p>
            <a:pPr marL="514350" indent="-514350">
              <a:buFont typeface="+mj-lt"/>
              <a:buAutoNum type="arabicPeriod"/>
            </a:pPr>
            <a:r>
              <a:rPr lang="fr-FR" dirty="0" smtClean="0"/>
              <a:t>Appliquez le test statistique. </a:t>
            </a:r>
          </a:p>
          <a:p>
            <a:pPr marL="514350" indent="-514350">
              <a:buFont typeface="+mj-lt"/>
              <a:buAutoNum type="arabicPeriod"/>
            </a:pPr>
            <a:r>
              <a:rPr lang="fr-FR" dirty="0" smtClean="0"/>
              <a:t>Que concluez-vous ? </a:t>
            </a:r>
            <a:endParaRPr lang="fr-FR" dirty="0"/>
          </a:p>
        </p:txBody>
      </p:sp>
    </p:spTree>
    <p:extLst>
      <p:ext uri="{BB962C8B-B14F-4D97-AF65-F5344CB8AC3E}">
        <p14:creationId xmlns:p14="http://schemas.microsoft.com/office/powerpoint/2010/main" val="146299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000" dirty="0"/>
              <a:t>TEST PARAMÉTRIQUE D’ÉGALITÉ DE DEUX </a:t>
            </a:r>
            <a:r>
              <a:rPr lang="fr-FR" sz="6000" dirty="0" smtClean="0"/>
              <a:t>VARIANCES</a:t>
            </a:r>
            <a:endParaRPr lang="fr-FR" sz="6000"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051483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TEST PARAMÉTRIQUE D’ÉGALITÉ DE DEUX VARIANCES : TEST F</a:t>
            </a:r>
            <a:endParaRPr lang="fr-FR" sz="3600"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normAutofit/>
              </a:bodyPr>
              <a:lstStyle/>
              <a:p>
                <a:pPr>
                  <a:buFont typeface="Wingdings" panose="05000000000000000000" pitchFamily="2" charset="2"/>
                  <a:buChar char="§"/>
                </a:pPr>
                <a:r>
                  <a:rPr lang="fr-FR" dirty="0" smtClean="0"/>
                  <a:t>Données : </a:t>
                </a:r>
              </a:p>
              <a:p>
                <a:pPr lvl="1">
                  <a:buFont typeface="Wingdings" panose="05000000000000000000" pitchFamily="2" charset="2"/>
                  <a:buChar char="§"/>
                </a:pPr>
                <a:r>
                  <a:rPr lang="fr-FR" dirty="0" smtClean="0"/>
                  <a:t>Deux échantillons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r>
                              <a:rPr lang="fr-FR" b="0" i="1" smtClean="0">
                                <a:latin typeface="Cambria Math" panose="02040503050406030204" pitchFamily="18" charset="0"/>
                              </a:rPr>
                              <m:t>𝑛</m:t>
                            </m:r>
                          </m:sub>
                        </m:sSub>
                      </m:e>
                    </m:d>
                  </m:oMath>
                </a14:m>
                <a:r>
                  <a:rPr lang="fr-FR" b="0" dirty="0" smtClean="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i="1">
                                <a:latin typeface="Cambria Math" panose="02040503050406030204" pitchFamily="18" charset="0"/>
                              </a:rPr>
                              <m:t>𝑛</m:t>
                            </m:r>
                          </m:sub>
                        </m:sSub>
                      </m:e>
                    </m:d>
                  </m:oMath>
                </a14:m>
                <a:endParaRPr lang="fr-FR" b="0"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1</m:t>
                        </m:r>
                      </m:sub>
                    </m:sSub>
                    <m:r>
                      <a:rPr lang="fr-FR" b="0" i="1" smtClean="0">
                        <a:latin typeface="Cambria Math" panose="02040503050406030204" pitchFamily="18" charset="0"/>
                      </a:rPr>
                      <m:t> : </m:t>
                    </m:r>
                  </m:oMath>
                </a14:m>
                <a:r>
                  <a:rPr lang="fr-FR" dirty="0" smtClean="0"/>
                  <a:t>moyenne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r>
                      <a:rPr lang="fr-FR" i="1">
                        <a:latin typeface="Cambria Math" panose="02040503050406030204" pitchFamily="18" charset="0"/>
                      </a:rPr>
                      <m:t> </m:t>
                    </m:r>
                  </m:oMath>
                </a14:m>
                <a:r>
                  <a:rPr lang="fr-FR" dirty="0" smtClean="0"/>
                  <a:t>: moyenne </a:t>
                </a:r>
                <a:r>
                  <a:rPr lang="fr-FR" dirty="0"/>
                  <a:t>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oMath>
                </a14:m>
                <a:endParaRPr lang="fr-FR" dirty="0" smtClean="0"/>
              </a:p>
              <a:p>
                <a:pPr lvl="1">
                  <a:buFont typeface="Wingdings" panose="05000000000000000000" pitchFamily="2" charset="2"/>
                  <a:buChar char="§"/>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rPr>
                          <m:t>1</m:t>
                        </m:r>
                      </m:sub>
                    </m:sSub>
                  </m:oMath>
                </a14:m>
                <a:r>
                  <a:rPr lang="fr-FR" dirty="0" smtClean="0"/>
                  <a:t>: </a:t>
                </a:r>
                <a:r>
                  <a:rPr lang="fr-FR" dirty="0"/>
                  <a:t>écart-type de</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ea typeface="Cambria Math" panose="02040503050406030204" pitchFamily="18" charset="0"/>
                          </a:rPr>
                          <m:t>2</m:t>
                        </m:r>
                      </m:sub>
                    </m:sSub>
                  </m:oMath>
                </a14:m>
                <a:r>
                  <a:rPr lang="fr-FR" dirty="0"/>
                  <a:t>: </a:t>
                </a:r>
                <a:r>
                  <a:rPr lang="fr-FR" dirty="0"/>
                  <a:t>écart-type de</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 </m:t>
                        </m:r>
                        <m:r>
                          <a:rPr lang="fr-FR" i="1">
                            <a:latin typeface="Cambria Math" panose="02040503050406030204" pitchFamily="18" charset="0"/>
                          </a:rPr>
                          <m:t>𝑥</m:t>
                        </m:r>
                      </m:e>
                      <m:sub>
                        <m:r>
                          <a:rPr lang="fr-FR" b="0" i="1" smtClean="0">
                            <a:latin typeface="Cambria Math" panose="02040503050406030204" pitchFamily="18" charset="0"/>
                          </a:rPr>
                          <m:t>2</m:t>
                        </m:r>
                      </m:sub>
                    </m:sSub>
                  </m:oMath>
                </a14:m>
                <a:endParaRPr lang="fr-FR" dirty="0" smtClean="0"/>
              </a:p>
              <a:p>
                <a:pPr>
                  <a:buFont typeface="Wingdings" panose="05000000000000000000" pitchFamily="2" charset="2"/>
                  <a:buChar char="§"/>
                </a:pPr>
                <a:r>
                  <a:rPr lang="fr-FR" dirty="0" smtClean="0"/>
                  <a:t>Question : </a:t>
                </a:r>
              </a:p>
              <a:p>
                <a:pPr lvl="1">
                  <a:buFont typeface="Wingdings" panose="05000000000000000000" pitchFamily="2" charset="2"/>
                  <a:buChar char="§"/>
                </a:pPr>
                <a:r>
                  <a:rPr lang="fr-FR" dirty="0" smtClean="0"/>
                  <a:t>La variance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i="1">
                            <a:latin typeface="Cambria Math" panose="02040503050406030204" pitchFamily="18" charset="0"/>
                          </a:rPr>
                          <m:t>1</m:t>
                        </m:r>
                      </m:sub>
                    </m:sSub>
                  </m:oMath>
                </a14:m>
                <a:r>
                  <a:rPr lang="fr-FR" dirty="0" smtClean="0"/>
                  <a:t>² de la population dont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oMath>
                </a14:m>
                <a:r>
                  <a:rPr lang="fr-FR" dirty="0" smtClean="0"/>
                  <a:t>est issu est-elle significativement différente de la moyenne</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ea typeface="Cambria Math" panose="02040503050406030204" pitchFamily="18" charset="0"/>
                          </a:rPr>
                          <m:t>2</m:t>
                        </m:r>
                      </m:sub>
                    </m:sSub>
                    <m:r>
                      <a:rPr lang="fr-FR" b="0" i="1" smtClean="0">
                        <a:latin typeface="Cambria Math" panose="02040503050406030204" pitchFamily="18" charset="0"/>
                      </a:rPr>
                      <m:t>²</m:t>
                    </m:r>
                  </m:oMath>
                </a14:m>
                <a:r>
                  <a:rPr lang="fr-FR" dirty="0" smtClean="0"/>
                  <a:t>de la population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m:t>
                        </m:r>
                      </m:sub>
                    </m:sSub>
                  </m:oMath>
                </a14:m>
                <a:r>
                  <a:rPr lang="fr-FR" dirty="0" smtClean="0"/>
                  <a:t>?</a:t>
                </a:r>
              </a:p>
              <a:p>
                <a:pPr>
                  <a:buFont typeface="Wingdings" panose="05000000000000000000" pitchFamily="2" charset="2"/>
                  <a:buChar char="§"/>
                </a:pPr>
                <a:r>
                  <a:rPr lang="fr-FR" dirty="0" smtClean="0"/>
                  <a:t>Postulat : </a:t>
                </a:r>
              </a:p>
              <a:p>
                <a:pPr lvl="1">
                  <a:buFont typeface="Wingdings" panose="05000000000000000000" pitchFamily="2" charset="2"/>
                  <a:buChar char="§"/>
                </a:pPr>
                <a:r>
                  <a:rPr lang="fr-FR" dirty="0" smtClean="0"/>
                  <a:t>La loi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r>
                      <a:rPr lang="fr-FR" b="0" i="1">
                        <a:latin typeface="Cambria Math" panose="02040503050406030204" pitchFamily="18" charset="0"/>
                      </a:rPr>
                      <m:t> </m:t>
                    </m:r>
                    <m:r>
                      <a:rPr lang="fr-FR" b="0" i="1" smtClean="0">
                        <a:latin typeface="Cambria Math" panose="02040503050406030204" pitchFamily="18" charset="0"/>
                      </a:rPr>
                      <m:t>~</m:t>
                    </m:r>
                    <m:r>
                      <a:rPr lang="fr-FR" b="0" i="1" smtClean="0">
                        <a:latin typeface="Cambria Math" panose="02040503050406030204" pitchFamily="18" charset="0"/>
                      </a:rPr>
                      <m:t>𝑁</m:t>
                    </m:r>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i="1">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i="1">
                            <a:latin typeface="Cambria Math" panose="02040503050406030204" pitchFamily="18" charset="0"/>
                          </a:rPr>
                          <m:t>1</m:t>
                        </m:r>
                      </m:sub>
                    </m:sSub>
                    <m:r>
                      <a:rPr lang="fr-FR" b="0" i="1" smtClean="0">
                        <a:latin typeface="Cambria Math" panose="02040503050406030204" pitchFamily="18" charset="0"/>
                      </a:rPr>
                      <m:t>)</m:t>
                    </m:r>
                  </m:oMath>
                </a14:m>
                <a:r>
                  <a:rPr lang="fr-FR" dirty="0" smtClean="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2 </m:t>
                        </m:r>
                      </m:sub>
                    </m:sSub>
                    <m:r>
                      <a:rPr lang="fr-FR" b="0" i="1" smtClean="0">
                        <a:latin typeface="Cambria Math" panose="02040503050406030204" pitchFamily="18" charset="0"/>
                      </a:rPr>
                      <m:t>~</m:t>
                    </m:r>
                    <m:r>
                      <a:rPr lang="fr-FR" b="0" i="1" smtClean="0">
                        <a:latin typeface="Cambria Math" panose="02040503050406030204" pitchFamily="18" charset="0"/>
                      </a:rPr>
                      <m:t>𝑁</m:t>
                    </m:r>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ea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ea typeface="Cambria Math" panose="02040503050406030204" pitchFamily="18" charset="0"/>
                          </a:rPr>
                          <m:t>𝜎</m:t>
                        </m:r>
                      </m:e>
                      <m:sub>
                        <m:r>
                          <a:rPr lang="fr-FR" b="0" i="1" smtClean="0">
                            <a:latin typeface="Cambria Math" panose="02040503050406030204" pitchFamily="18" charset="0"/>
                            <a:ea typeface="Cambria Math" panose="02040503050406030204" pitchFamily="18" charset="0"/>
                          </a:rPr>
                          <m:t>2</m:t>
                        </m:r>
                      </m:sub>
                    </m:sSub>
                    <m:r>
                      <a:rPr lang="fr-FR" b="0" i="1" smtClean="0">
                        <a:latin typeface="Cambria Math" panose="02040503050406030204" pitchFamily="18" charset="0"/>
                      </a:rPr>
                      <m:t>)</m:t>
                    </m:r>
                  </m:oMath>
                </a14:m>
                <a:endParaRPr lang="fr-FR" dirty="0" smtClean="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939" t="-2526" r="-1818" b="-297"/>
                </a:stretch>
              </a:blipFill>
            </p:spPr>
            <p:txBody>
              <a:bodyPr/>
              <a:lstStyle/>
              <a:p>
                <a:r>
                  <a:rPr lang="fr-FR">
                    <a:noFill/>
                  </a:rPr>
                  <a:t> </a:t>
                </a:r>
              </a:p>
            </p:txBody>
          </p:sp>
        </mc:Fallback>
      </mc:AlternateContent>
    </p:spTree>
    <p:extLst>
      <p:ext uri="{BB962C8B-B14F-4D97-AF65-F5344CB8AC3E}">
        <p14:creationId xmlns:p14="http://schemas.microsoft.com/office/powerpoint/2010/main" val="1848627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TEST PARAMÉTRIQUE D’ÉGALITÉ DE DEUX MOYENNES : TEST </a:t>
            </a:r>
            <a:r>
              <a:rPr lang="fr-FR" sz="3600" dirty="0" smtClean="0"/>
              <a:t>F</a:t>
            </a:r>
            <a:endParaRPr lang="fr-FR" sz="3600"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1097280" y="1845734"/>
                <a:ext cx="10058400" cy="4490898"/>
              </a:xfrm>
            </p:spPr>
            <p:txBody>
              <a:bodyPr>
                <a:normAutofit fontScale="92500" lnSpcReduction="20000"/>
              </a:bodyPr>
              <a:lstStyle/>
              <a:p>
                <a:pPr>
                  <a:buFont typeface="Wingdings" panose="05000000000000000000" pitchFamily="2" charset="2"/>
                  <a:buChar char="§"/>
                </a:pPr>
                <a:r>
                  <a:rPr lang="fr-FR" dirty="0" smtClean="0"/>
                  <a:t>Formulation : </a:t>
                </a:r>
              </a:p>
              <a:p>
                <a:pPr>
                  <a:buFont typeface="Wingdings" panose="05000000000000000000" pitchFamily="2" charset="2"/>
                  <a:buChar char="§"/>
                </a:pPr>
                <a:endParaRPr lang="fr-FR" dirty="0"/>
              </a:p>
              <a:p>
                <a:pPr marL="0" indent="0">
                  <a:buNone/>
                </a:pPr>
                <a:r>
                  <a:rPr lang="fr-FR" dirty="0" smtClean="0"/>
                  <a:t>Avec </a:t>
                </a:r>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Statistique : F suit la loi de Fischer de degrés de libertés  </a:t>
                </a:r>
                <a14:m>
                  <m:oMath xmlns:m="http://schemas.openxmlformats.org/officeDocument/2006/math">
                    <m:sSub>
                      <m:sSubPr>
                        <m:ctrlPr>
                          <a:rPr lang="fr-FR" sz="1900" i="1" smtClean="0">
                            <a:latin typeface="Cambria Math" panose="02040503050406030204" pitchFamily="18" charset="0"/>
                          </a:rPr>
                        </m:ctrlPr>
                      </m:sSubPr>
                      <m:e>
                        <m:r>
                          <a:rPr lang="fr-FR" sz="1900" b="0" i="1" smtClean="0">
                            <a:latin typeface="Cambria Math" panose="02040503050406030204" pitchFamily="18" charset="0"/>
                          </a:rPr>
                          <m:t>(</m:t>
                        </m:r>
                        <m:r>
                          <a:rPr lang="fr-FR" sz="1900" b="0" i="1" smtClean="0">
                            <a:latin typeface="Cambria Math" panose="02040503050406030204" pitchFamily="18" charset="0"/>
                          </a:rPr>
                          <m:t>𝑛</m:t>
                        </m:r>
                      </m:e>
                      <m:sub>
                        <m:r>
                          <a:rPr lang="fr-FR" sz="1900" b="0" i="1" smtClean="0">
                            <a:latin typeface="Cambria Math" panose="02040503050406030204" pitchFamily="18" charset="0"/>
                          </a:rPr>
                          <m:t>1</m:t>
                        </m:r>
                      </m:sub>
                    </m:sSub>
                    <m:r>
                      <a:rPr lang="fr-FR" sz="1900" b="0" i="1" smtClean="0">
                        <a:latin typeface="Cambria Math" panose="02040503050406030204" pitchFamily="18" charset="0"/>
                      </a:rPr>
                      <m:t>−1, </m:t>
                    </m:r>
                    <m:sSub>
                      <m:sSubPr>
                        <m:ctrlPr>
                          <a:rPr lang="fr-FR" sz="1900" b="0" i="1" smtClean="0">
                            <a:latin typeface="Cambria Math" panose="02040503050406030204" pitchFamily="18" charset="0"/>
                          </a:rPr>
                        </m:ctrlPr>
                      </m:sSubPr>
                      <m:e>
                        <m:r>
                          <a:rPr lang="fr-FR" sz="1900" b="0" i="1" smtClean="0">
                            <a:latin typeface="Cambria Math" panose="02040503050406030204" pitchFamily="18" charset="0"/>
                          </a:rPr>
                          <m:t>𝑛</m:t>
                        </m:r>
                      </m:e>
                      <m:sub>
                        <m:r>
                          <a:rPr lang="fr-FR" sz="1900" b="0" i="1" smtClean="0">
                            <a:latin typeface="Cambria Math" panose="02040503050406030204" pitchFamily="18" charset="0"/>
                          </a:rPr>
                          <m:t>2</m:t>
                        </m:r>
                      </m:sub>
                    </m:sSub>
                    <m:r>
                      <a:rPr lang="fr-FR" sz="1900" b="0" i="1" smtClean="0">
                        <a:latin typeface="Cambria Math" panose="02040503050406030204" pitchFamily="18" charset="0"/>
                      </a:rPr>
                      <m:t>−1</m:t>
                    </m:r>
                  </m:oMath>
                </a14:m>
                <a:r>
                  <a:rPr lang="fr-FR" sz="1900" dirty="0" smtClean="0"/>
                  <a:t>) </a:t>
                </a:r>
                <a:endParaRPr lang="fr-FR" dirty="0" smtClean="0"/>
              </a:p>
              <a:p>
                <a:pPr>
                  <a:buFont typeface="Wingdings" panose="05000000000000000000" pitchFamily="2" charset="2"/>
                  <a:buChar char="§"/>
                </a:pPr>
                <a:endParaRPr lang="fr-FR" dirty="0" smtClean="0"/>
              </a:p>
              <a:p>
                <a:pPr>
                  <a:buFont typeface="Wingdings" panose="05000000000000000000" pitchFamily="2" charset="2"/>
                  <a:buChar char="§"/>
                </a:pPr>
                <a:endParaRPr lang="fr-FR" dirty="0" smtClean="0"/>
              </a:p>
              <a:p>
                <a:pPr>
                  <a:buFont typeface="Wingdings" panose="05000000000000000000" pitchFamily="2" charset="2"/>
                  <a:buChar char="§"/>
                </a:pPr>
                <a:r>
                  <a:rPr lang="fr-FR" dirty="0" smtClean="0"/>
                  <a:t>Calcul numérique  : </a:t>
                </a:r>
              </a:p>
              <a:p>
                <a:pPr lvl="1">
                  <a:buFont typeface="Wingdings" panose="05000000000000000000" pitchFamily="2" charset="2"/>
                  <a:buChar char="§"/>
                </a:pPr>
                <a:r>
                  <a:rPr lang="fr-FR" dirty="0" smtClean="0"/>
                  <a:t>Sous R : </a:t>
                </a:r>
                <a:r>
                  <a:rPr lang="fr-FR" dirty="0" err="1" smtClean="0">
                    <a:hlinkClick r:id="rId2"/>
                  </a:rPr>
                  <a:t>var.test</a:t>
                </a:r>
                <a:endParaRPr lang="fr-FR" dirty="0" smtClean="0"/>
              </a:p>
              <a:p>
                <a:pPr lvl="1">
                  <a:buFont typeface="Wingdings" panose="05000000000000000000" pitchFamily="2" charset="2"/>
                  <a:buChar char="§"/>
                </a:pPr>
                <a:r>
                  <a:rPr lang="fr-FR" dirty="0" smtClean="0"/>
                  <a:t>Sous </a:t>
                </a:r>
                <a:r>
                  <a:rPr lang="fr-FR" dirty="0" err="1" smtClean="0"/>
                  <a:t>Scipy</a:t>
                </a:r>
                <a:r>
                  <a:rPr lang="fr-FR" dirty="0"/>
                  <a:t> </a:t>
                </a:r>
                <a:r>
                  <a:rPr lang="fr-FR" dirty="0" smtClean="0"/>
                  <a:t>: </a:t>
                </a:r>
                <a:r>
                  <a:rPr lang="fr-FR" dirty="0" err="1" smtClean="0">
                    <a:hlinkClick r:id="rId3"/>
                  </a:rPr>
                  <a:t>stats.f</a:t>
                </a:r>
                <a:endParaRPr lang="fr-FR" dirty="0" smtClean="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1097280" y="1845734"/>
                <a:ext cx="10058400" cy="4490898"/>
              </a:xfrm>
              <a:blipFill>
                <a:blip r:embed="rId4"/>
                <a:stretch>
                  <a:fillRect l="-2000" t="-3397"/>
                </a:stretch>
              </a:blipFill>
            </p:spPr>
            <p:txBody>
              <a:bodyPr/>
              <a:lstStyle/>
              <a:p>
                <a:r>
                  <a:rPr lang="fr-FR">
                    <a:noFill/>
                  </a:rPr>
                  <a:t> </a:t>
                </a:r>
              </a:p>
            </p:txBody>
          </p:sp>
        </mc:Fallback>
      </mc:AlternateContent>
      <p:pic>
        <p:nvPicPr>
          <p:cNvPr id="4" name="Image 3"/>
          <p:cNvPicPr>
            <a:picLocks noChangeAspect="1"/>
          </p:cNvPicPr>
          <p:nvPr/>
        </p:nvPicPr>
        <p:blipFill rotWithShape="1">
          <a:blip r:embed="rId5"/>
          <a:srcRect t="6987"/>
          <a:stretch/>
        </p:blipFill>
        <p:spPr>
          <a:xfrm>
            <a:off x="5243816" y="1945794"/>
            <a:ext cx="1765328" cy="664041"/>
          </a:xfrm>
          <a:prstGeom prst="rect">
            <a:avLst/>
          </a:prstGeom>
        </p:spPr>
      </p:pic>
      <p:pic>
        <p:nvPicPr>
          <p:cNvPr id="5" name="Image 4"/>
          <p:cNvPicPr>
            <a:picLocks noChangeAspect="1"/>
          </p:cNvPicPr>
          <p:nvPr/>
        </p:nvPicPr>
        <p:blipFill>
          <a:blip r:embed="rId6"/>
          <a:stretch>
            <a:fillRect/>
          </a:stretch>
        </p:blipFill>
        <p:spPr>
          <a:xfrm>
            <a:off x="2998946" y="2756410"/>
            <a:ext cx="6255068" cy="844348"/>
          </a:xfrm>
          <a:prstGeom prst="rect">
            <a:avLst/>
          </a:prstGeom>
        </p:spPr>
      </p:pic>
      <p:pic>
        <p:nvPicPr>
          <p:cNvPr id="6" name="Image 5"/>
          <p:cNvPicPr>
            <a:picLocks noChangeAspect="1"/>
          </p:cNvPicPr>
          <p:nvPr/>
        </p:nvPicPr>
        <p:blipFill>
          <a:blip r:embed="rId7"/>
          <a:stretch>
            <a:fillRect/>
          </a:stretch>
        </p:blipFill>
        <p:spPr>
          <a:xfrm>
            <a:off x="4225550" y="4091183"/>
            <a:ext cx="3801859" cy="933790"/>
          </a:xfrm>
          <a:prstGeom prst="rect">
            <a:avLst/>
          </a:prstGeom>
        </p:spPr>
      </p:pic>
    </p:spTree>
    <p:extLst>
      <p:ext uri="{BB962C8B-B14F-4D97-AF65-F5344CB8AC3E}">
        <p14:creationId xmlns:p14="http://schemas.microsoft.com/office/powerpoint/2010/main" val="283789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41620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303422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364249" y="1737360"/>
            <a:ext cx="7524462" cy="4134493"/>
          </a:xfrm>
          <a:prstGeom prst="rect">
            <a:avLst/>
          </a:prstGeom>
        </p:spPr>
      </p:pic>
    </p:spTree>
    <p:extLst>
      <p:ext uri="{BB962C8B-B14F-4D97-AF65-F5344CB8AC3E}">
        <p14:creationId xmlns:p14="http://schemas.microsoft.com/office/powerpoint/2010/main" val="2845201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729143" y="1963564"/>
            <a:ext cx="7445635" cy="4013250"/>
          </a:xfrm>
          <a:prstGeom prst="rect">
            <a:avLst/>
          </a:prstGeom>
        </p:spPr>
      </p:pic>
    </p:spTree>
    <p:extLst>
      <p:ext uri="{BB962C8B-B14F-4D97-AF65-F5344CB8AC3E}">
        <p14:creationId xmlns:p14="http://schemas.microsoft.com/office/powerpoint/2010/main" val="3350287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731178" y="1872471"/>
            <a:ext cx="6790603" cy="4205060"/>
          </a:xfrm>
          <a:prstGeom prst="rect">
            <a:avLst/>
          </a:prstGeom>
        </p:spPr>
      </p:pic>
    </p:spTree>
    <p:extLst>
      <p:ext uri="{BB962C8B-B14F-4D97-AF65-F5344CB8AC3E}">
        <p14:creationId xmlns:p14="http://schemas.microsoft.com/office/powerpoint/2010/main" val="4140147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785947" y="1910486"/>
            <a:ext cx="6681066" cy="4331680"/>
          </a:xfrm>
          <a:prstGeom prst="rect">
            <a:avLst/>
          </a:prstGeom>
        </p:spPr>
      </p:pic>
    </p:spTree>
    <p:extLst>
      <p:ext uri="{BB962C8B-B14F-4D97-AF65-F5344CB8AC3E}">
        <p14:creationId xmlns:p14="http://schemas.microsoft.com/office/powerpoint/2010/main" val="880453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2086653" y="1903615"/>
            <a:ext cx="8079653" cy="4310485"/>
          </a:xfrm>
          <a:prstGeom prst="rect">
            <a:avLst/>
          </a:prstGeom>
        </p:spPr>
      </p:pic>
    </p:spTree>
    <p:extLst>
      <p:ext uri="{BB962C8B-B14F-4D97-AF65-F5344CB8AC3E}">
        <p14:creationId xmlns:p14="http://schemas.microsoft.com/office/powerpoint/2010/main" val="1665101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4" name="Espace réservé du contenu 3"/>
          <p:cNvPicPr>
            <a:picLocks noGrp="1" noChangeAspect="1"/>
          </p:cNvPicPr>
          <p:nvPr>
            <p:ph idx="1"/>
          </p:nvPr>
        </p:nvPicPr>
        <p:blipFill>
          <a:blip r:embed="rId2"/>
          <a:stretch>
            <a:fillRect/>
          </a:stretch>
        </p:blipFill>
        <p:spPr>
          <a:xfrm>
            <a:off x="3560388" y="2114838"/>
            <a:ext cx="6315133" cy="4109848"/>
          </a:xfrm>
          <a:prstGeom prst="rect">
            <a:avLst/>
          </a:prstGeom>
        </p:spPr>
      </p:pic>
    </p:spTree>
    <p:extLst>
      <p:ext uri="{BB962C8B-B14F-4D97-AF65-F5344CB8AC3E}">
        <p14:creationId xmlns:p14="http://schemas.microsoft.com/office/powerpoint/2010/main" val="2801654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7" name="Image 6"/>
          <p:cNvPicPr>
            <a:picLocks noChangeAspect="1"/>
          </p:cNvPicPr>
          <p:nvPr/>
        </p:nvPicPr>
        <p:blipFill>
          <a:blip r:embed="rId2"/>
          <a:stretch>
            <a:fillRect/>
          </a:stretch>
        </p:blipFill>
        <p:spPr>
          <a:xfrm>
            <a:off x="2224477" y="1932101"/>
            <a:ext cx="7804006" cy="4293986"/>
          </a:xfrm>
          <a:prstGeom prst="rect">
            <a:avLst/>
          </a:prstGeom>
        </p:spPr>
      </p:pic>
    </p:spTree>
    <p:extLst>
      <p:ext uri="{BB962C8B-B14F-4D97-AF65-F5344CB8AC3E}">
        <p14:creationId xmlns:p14="http://schemas.microsoft.com/office/powerpoint/2010/main" val="2940292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F </a:t>
            </a:r>
            <a:br>
              <a:rPr lang="fr-FR" dirty="0" smtClean="0"/>
            </a:br>
            <a:r>
              <a:rPr lang="fr-FR" dirty="0" smtClean="0"/>
              <a:t>EXEMPLE</a:t>
            </a:r>
            <a:endParaRPr lang="fr-FR" dirty="0"/>
          </a:p>
        </p:txBody>
      </p:sp>
      <p:pic>
        <p:nvPicPr>
          <p:cNvPr id="5" name="Espace réservé du contenu 4"/>
          <p:cNvPicPr>
            <a:picLocks noGrp="1" noChangeAspect="1"/>
          </p:cNvPicPr>
          <p:nvPr>
            <p:ph idx="1"/>
          </p:nvPr>
        </p:nvPicPr>
        <p:blipFill>
          <a:blip r:embed="rId2"/>
          <a:stretch>
            <a:fillRect/>
          </a:stretch>
        </p:blipFill>
        <p:spPr>
          <a:xfrm>
            <a:off x="1780060" y="2520258"/>
            <a:ext cx="8692840" cy="2866389"/>
          </a:xfrm>
          <a:prstGeom prst="rect">
            <a:avLst/>
          </a:prstGeom>
        </p:spPr>
      </p:pic>
    </p:spTree>
    <p:extLst>
      <p:ext uri="{BB962C8B-B14F-4D97-AF65-F5344CB8AC3E}">
        <p14:creationId xmlns:p14="http://schemas.microsoft.com/office/powerpoint/2010/main" val="372456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Comparaison de deux </a:t>
            </a:r>
            <a:r>
              <a:rPr lang="fr-FR" sz="2400" dirty="0" smtClean="0"/>
              <a:t>variances </a:t>
            </a:r>
            <a:r>
              <a:rPr lang="fr-FR" sz="2400" dirty="0"/>
              <a:t>de deux échantillons indépendants Test </a:t>
            </a:r>
            <a:r>
              <a:rPr lang="fr-FR" sz="2400" dirty="0" smtClean="0"/>
              <a:t>F</a:t>
            </a:r>
            <a:r>
              <a:rPr lang="fr-FR" sz="3600" dirty="0"/>
              <a:t/>
            </a:r>
            <a:br>
              <a:rPr lang="fr-FR" sz="3600" dirty="0"/>
            </a:br>
            <a:r>
              <a:rPr lang="fr-FR" sz="3600" dirty="0"/>
              <a:t>Exercice </a:t>
            </a:r>
          </a:p>
        </p:txBody>
      </p:sp>
      <p:sp>
        <p:nvSpPr>
          <p:cNvPr id="3" name="Espace réservé du contenu 2"/>
          <p:cNvSpPr>
            <a:spLocks noGrp="1"/>
          </p:cNvSpPr>
          <p:nvPr>
            <p:ph idx="1"/>
          </p:nvPr>
        </p:nvSpPr>
        <p:spPr/>
        <p:txBody>
          <a:bodyPr>
            <a:normAutofit/>
          </a:bodyPr>
          <a:lstStyle/>
          <a:p>
            <a:r>
              <a:rPr lang="fr-FR" dirty="0" smtClean="0"/>
              <a:t>On note X1 le QI d’un enfant choisi dans le premier quartier considéré et X2 celui d’un enfant choisi dans le second quartier. </a:t>
            </a:r>
          </a:p>
          <a:p>
            <a:r>
              <a:rPr lang="fr-FR" dirty="0" smtClean="0"/>
              <a:t>On a observé un échantillon de taille n1 = 9 dans le premier quartier et obtenu pour cet échantillon : </a:t>
            </a:r>
            <a:r>
              <a:rPr lang="el-GR" dirty="0" smtClean="0"/>
              <a:t>μ</a:t>
            </a:r>
            <a:r>
              <a:rPr lang="fr-FR" dirty="0" smtClean="0"/>
              <a:t>1=107 et </a:t>
            </a:r>
            <a:r>
              <a:rPr lang="el-GR" dirty="0" smtClean="0"/>
              <a:t>σ</a:t>
            </a:r>
            <a:r>
              <a:rPr lang="fr-FR" dirty="0" smtClean="0"/>
              <a:t>1=10</a:t>
            </a:r>
          </a:p>
          <a:p>
            <a:r>
              <a:rPr lang="fr-FR" dirty="0" smtClean="0"/>
              <a:t>Dans le second quartier on a observé un échantillon de taille n2=12 pour lequel : </a:t>
            </a:r>
            <a:r>
              <a:rPr lang="el-GR" dirty="0" smtClean="0"/>
              <a:t>μ</a:t>
            </a:r>
            <a:r>
              <a:rPr lang="fr-FR" dirty="0" smtClean="0"/>
              <a:t>2=112 </a:t>
            </a:r>
            <a:r>
              <a:rPr lang="fr-FR" dirty="0"/>
              <a:t>et </a:t>
            </a:r>
            <a:r>
              <a:rPr lang="el-GR" dirty="0"/>
              <a:t>σ</a:t>
            </a:r>
            <a:r>
              <a:rPr lang="fr-FR" dirty="0" smtClean="0"/>
              <a:t>1=9</a:t>
            </a:r>
          </a:p>
          <a:p>
            <a:r>
              <a:rPr lang="fr-FR" dirty="0" smtClean="0"/>
              <a:t>On cherche à savoir si le QI moyen est le même dans les deux quartiers. </a:t>
            </a:r>
            <a:endParaRPr lang="fr-FR" dirty="0"/>
          </a:p>
          <a:p>
            <a:endParaRPr lang="fr-FR" dirty="0"/>
          </a:p>
        </p:txBody>
      </p:sp>
    </p:spTree>
    <p:extLst>
      <p:ext uri="{BB962C8B-B14F-4D97-AF65-F5344CB8AC3E}">
        <p14:creationId xmlns:p14="http://schemas.microsoft.com/office/powerpoint/2010/main" val="1370705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Comparaison de deux </a:t>
            </a:r>
            <a:r>
              <a:rPr lang="fr-FR" sz="2400" dirty="0" smtClean="0"/>
              <a:t>variances de deux échantillons indépendants Test F</a:t>
            </a:r>
            <a:r>
              <a:rPr lang="fr-FR" sz="3600" dirty="0"/>
              <a:t/>
            </a:r>
            <a:br>
              <a:rPr lang="fr-FR" sz="3600" dirty="0"/>
            </a:br>
            <a:r>
              <a:rPr lang="fr-FR" sz="3600" dirty="0"/>
              <a:t>Exercice </a:t>
            </a:r>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De quel type de problème s’agit-il ? </a:t>
            </a:r>
          </a:p>
          <a:p>
            <a:pPr marL="514350" indent="-514350">
              <a:buFont typeface="+mj-lt"/>
              <a:buAutoNum type="arabicPeriod"/>
            </a:pPr>
            <a:r>
              <a:rPr lang="fr-FR" dirty="0" smtClean="0"/>
              <a:t>Formulez explicitement les hypothèses du test statistique</a:t>
            </a:r>
          </a:p>
          <a:p>
            <a:pPr marL="514350" indent="-514350">
              <a:buFont typeface="+mj-lt"/>
              <a:buAutoNum type="arabicPeriod"/>
            </a:pPr>
            <a:r>
              <a:rPr lang="fr-FR" dirty="0" smtClean="0"/>
              <a:t>Quel test statistique utilisez vous ? </a:t>
            </a:r>
          </a:p>
          <a:p>
            <a:pPr marL="514350" indent="-514350">
              <a:buFont typeface="+mj-lt"/>
              <a:buAutoNum type="arabicPeriod"/>
            </a:pPr>
            <a:r>
              <a:rPr lang="fr-FR" dirty="0" smtClean="0"/>
              <a:t>Quelles sont les conditions de validité de ce test ? </a:t>
            </a:r>
          </a:p>
          <a:p>
            <a:pPr marL="514350" indent="-514350">
              <a:buFont typeface="+mj-lt"/>
              <a:buAutoNum type="arabicPeriod"/>
            </a:pPr>
            <a:r>
              <a:rPr lang="fr-FR" dirty="0" smtClean="0"/>
              <a:t>Appliquez le test statistique. </a:t>
            </a:r>
          </a:p>
          <a:p>
            <a:pPr marL="514350" indent="-514350">
              <a:buFont typeface="+mj-lt"/>
              <a:buAutoNum type="arabicPeriod"/>
            </a:pPr>
            <a:r>
              <a:rPr lang="fr-FR" dirty="0" smtClean="0"/>
              <a:t>Que concluez-vous ? </a:t>
            </a:r>
            <a:endParaRPr lang="fr-FR" dirty="0"/>
          </a:p>
        </p:txBody>
      </p:sp>
    </p:spTree>
    <p:extLst>
      <p:ext uri="{BB962C8B-B14F-4D97-AF65-F5344CB8AC3E}">
        <p14:creationId xmlns:p14="http://schemas.microsoft.com/office/powerpoint/2010/main" val="206693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smtClean="0"/>
              <a:t>QUELQUES DÉFINITIONS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Une </a:t>
            </a:r>
            <a:r>
              <a:rPr lang="fr-FR" b="1" dirty="0" smtClean="0">
                <a:solidFill>
                  <a:schemeClr val="accent1">
                    <a:lumMod val="75000"/>
                  </a:schemeClr>
                </a:solidFill>
              </a:rPr>
              <a:t>hypothèse statistique </a:t>
            </a:r>
            <a:r>
              <a:rPr lang="fr-FR" dirty="0" smtClean="0"/>
              <a:t>est un énoncé (une affirmation) qui concerne les caractéristiques (valeurs des paramètres, forme de la distribution des observations) d’une population. </a:t>
            </a:r>
          </a:p>
          <a:p>
            <a:pPr>
              <a:buFont typeface="Wingdings" panose="05000000000000000000" pitchFamily="2" charset="2"/>
              <a:buChar char="§"/>
            </a:pPr>
            <a:r>
              <a:rPr lang="fr-FR" dirty="0" smtClean="0"/>
              <a:t>Un </a:t>
            </a:r>
            <a:r>
              <a:rPr lang="fr-FR" b="1" dirty="0" smtClean="0">
                <a:solidFill>
                  <a:schemeClr val="accent1">
                    <a:lumMod val="75000"/>
                  </a:schemeClr>
                </a:solidFill>
              </a:rPr>
              <a:t>test d’hypothèse </a:t>
            </a:r>
            <a:r>
              <a:rPr lang="fr-FR" dirty="0" smtClean="0"/>
              <a:t>(ou test statistique) est une démarche qui a pour but de fournir une règle de décision permettant, sur la base de résultats d’échantillon, de faire un choix entre deux hypothèses statistiques. </a:t>
            </a:r>
            <a:endParaRPr lang="fr-FR" dirty="0"/>
          </a:p>
        </p:txBody>
      </p:sp>
    </p:spTree>
    <p:extLst>
      <p:ext uri="{BB962C8B-B14F-4D97-AF65-F5344CB8AC3E}">
        <p14:creationId xmlns:p14="http://schemas.microsoft.com/office/powerpoint/2010/main" val="370547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GÉNÉRALITÉS</a:t>
            </a:r>
            <a:br>
              <a:rPr lang="fr-FR" dirty="0" smtClean="0"/>
            </a:br>
            <a:r>
              <a:rPr lang="fr-FR" sz="4000" dirty="0" smtClean="0"/>
              <a:t>HYPOTHÈSE NULLE</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L’</a:t>
            </a:r>
            <a:r>
              <a:rPr lang="fr-FR" b="1" dirty="0" smtClean="0">
                <a:solidFill>
                  <a:schemeClr val="accent1">
                    <a:lumMod val="75000"/>
                  </a:schemeClr>
                </a:solidFill>
              </a:rPr>
              <a:t>hypothèse nulle</a:t>
            </a:r>
            <a:r>
              <a:rPr lang="fr-FR" dirty="0" smtClean="0"/>
              <a:t>, notée </a:t>
            </a:r>
            <a:r>
              <a:rPr lang="fr-FR" b="1" dirty="0" smtClean="0">
                <a:solidFill>
                  <a:schemeClr val="accent1">
                    <a:lumMod val="75000"/>
                  </a:schemeClr>
                </a:solidFill>
              </a:rPr>
              <a:t>H0</a:t>
            </a:r>
            <a:r>
              <a:rPr lang="fr-FR" dirty="0" smtClean="0"/>
              <a:t>, est celle que l’on considère vraie à priori. Le but du test est de décider si cet à priori est crédible. </a:t>
            </a:r>
          </a:p>
          <a:p>
            <a:pPr>
              <a:buFont typeface="Wingdings" panose="05000000000000000000" pitchFamily="2" charset="2"/>
              <a:buChar char="§"/>
            </a:pPr>
            <a:r>
              <a:rPr lang="fr-FR" dirty="0" smtClean="0"/>
              <a:t>L’</a:t>
            </a:r>
            <a:r>
              <a:rPr lang="fr-FR" b="1" dirty="0" smtClean="0">
                <a:solidFill>
                  <a:schemeClr val="accent1">
                    <a:lumMod val="75000"/>
                  </a:schemeClr>
                </a:solidFill>
              </a:rPr>
              <a:t>hypothèse alternative</a:t>
            </a:r>
            <a:r>
              <a:rPr lang="fr-FR" dirty="0" smtClean="0"/>
              <a:t>, notée </a:t>
            </a:r>
            <a:r>
              <a:rPr lang="fr-FR" b="1" dirty="0" smtClean="0">
                <a:solidFill>
                  <a:schemeClr val="accent1">
                    <a:lumMod val="75000"/>
                  </a:schemeClr>
                </a:solidFill>
              </a:rPr>
              <a:t>H1</a:t>
            </a:r>
            <a:r>
              <a:rPr lang="fr-FR" dirty="0" smtClean="0"/>
              <a:t>, est l’hypothèse complémentaire de H0</a:t>
            </a:r>
          </a:p>
          <a:p>
            <a:pPr>
              <a:buFont typeface="Wingdings" panose="05000000000000000000" pitchFamily="2" charset="2"/>
              <a:buChar char="§"/>
            </a:pPr>
            <a:r>
              <a:rPr lang="fr-FR" dirty="0" smtClean="0"/>
              <a:t>Attention : Les deux hypothèses ne sont pas symétriques. H1 est choisie uniquement par défaut si H0 n’est pas considérée comme crédible ; i.e. H0 est rejetée.</a:t>
            </a:r>
            <a:endParaRPr lang="fr-FR" dirty="0"/>
          </a:p>
        </p:txBody>
      </p:sp>
    </p:spTree>
    <p:extLst>
      <p:ext uri="{BB962C8B-B14F-4D97-AF65-F5344CB8AC3E}">
        <p14:creationId xmlns:p14="http://schemas.microsoft.com/office/powerpoint/2010/main" val="346727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GÉNÉRALITÉS</a:t>
            </a:r>
            <a:br>
              <a:rPr lang="fr-FR" dirty="0"/>
            </a:br>
            <a:r>
              <a:rPr lang="fr-FR" sz="4000" dirty="0"/>
              <a:t>HYPOTHÈSE NULLE</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lstStyle/>
              <a:p>
                <a:r>
                  <a:rPr lang="fr-FR" dirty="0" smtClean="0"/>
                  <a:t>Exemple : </a:t>
                </a:r>
              </a:p>
              <a:p>
                <a:pPr/>
                <a14:m>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smtClean="0">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rPr>
                                  <m:t>0</m:t>
                                </m:r>
                              </m:sub>
                            </m:sSub>
                            <m:r>
                              <a:rPr lang="fr-FR" b="0" i="1" smtClean="0">
                                <a:latin typeface="Cambria Math" panose="02040503050406030204" pitchFamily="18" charset="0"/>
                              </a:rPr>
                              <m:t> :</m:t>
                            </m:r>
                            <m:r>
                              <a:rPr lang="fr-FR" b="0" i="1" smtClean="0">
                                <a:latin typeface="Cambria Math" panose="02040503050406030204" pitchFamily="18" charset="0"/>
                              </a:rPr>
                              <m:t>𝑙𝑒</m:t>
                            </m:r>
                            <m:r>
                              <a:rPr lang="fr-FR" b="0" i="1" smtClean="0">
                                <a:latin typeface="Cambria Math" panose="02040503050406030204" pitchFamily="18" charset="0"/>
                              </a:rPr>
                              <m:t> </m:t>
                            </m:r>
                            <m:r>
                              <a:rPr lang="fr-FR" b="0" i="1" smtClean="0">
                                <a:latin typeface="Cambria Math" panose="02040503050406030204" pitchFamily="18" charset="0"/>
                              </a:rPr>
                              <m:t>𝑚</m:t>
                            </m:r>
                            <m:r>
                              <a:rPr lang="fr-FR" b="0" i="1" smtClean="0">
                                <a:latin typeface="Cambria Math" panose="02040503050406030204" pitchFamily="18" charset="0"/>
                              </a:rPr>
                              <m:t>é</m:t>
                            </m:r>
                            <m:r>
                              <a:rPr lang="fr-FR" b="0" i="1" smtClean="0">
                                <a:latin typeface="Cambria Math" panose="02040503050406030204" pitchFamily="18" charset="0"/>
                              </a:rPr>
                              <m:t>𝑑𝑖𝑐𝑎𝑚𝑒𝑛𝑡</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𝑛</m:t>
                                </m:r>
                              </m:e>
                              <m:sup>
                                <m:r>
                                  <a:rPr lang="fr-FR" b="0" i="1" smtClean="0">
                                    <a:latin typeface="Cambria Math" panose="02040503050406030204" pitchFamily="18" charset="0"/>
                                  </a:rPr>
                                  <m:t>′</m:t>
                                </m:r>
                              </m:sup>
                            </m:sSup>
                            <m:r>
                              <a:rPr lang="fr-FR" b="0" i="1" smtClean="0">
                                <a:latin typeface="Cambria Math" panose="02040503050406030204" pitchFamily="18" charset="0"/>
                              </a:rPr>
                              <m:t>𝑎</m:t>
                            </m:r>
                            <m:r>
                              <a:rPr lang="fr-FR" b="0" i="1" smtClean="0">
                                <a:latin typeface="Cambria Math" panose="02040503050406030204" pitchFamily="18" charset="0"/>
                              </a:rPr>
                              <m:t> </m:t>
                            </m:r>
                            <m:r>
                              <a:rPr lang="fr-FR" b="0" i="1" smtClean="0">
                                <a:latin typeface="Cambria Math" panose="02040503050406030204" pitchFamily="18" charset="0"/>
                              </a:rPr>
                              <m:t>𝑝𝑎𝑠</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m:t>
                                </m:r>
                              </m:sup>
                            </m:sSup>
                            <m:r>
                              <a:rPr lang="fr-FR" b="0" i="1" smtClean="0">
                                <a:latin typeface="Cambria Math" panose="02040503050406030204" pitchFamily="18" charset="0"/>
                              </a:rPr>
                              <m:t>𝑖𝑛𝑓𝑙𝑢𝑒𝑛𝑐𝑒</m:t>
                            </m:r>
                            <m:r>
                              <a:rPr lang="fr-FR" b="0" i="1" smtClean="0">
                                <a:latin typeface="Cambria Math" panose="02040503050406030204" pitchFamily="18" charset="0"/>
                              </a:rPr>
                              <m:t> </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rPr>
                                  <m:t>1</m:t>
                                </m:r>
                              </m:sub>
                            </m:sSub>
                            <m:r>
                              <a:rPr lang="fr-FR" b="0" i="1" smtClean="0">
                                <a:latin typeface="Cambria Math" panose="02040503050406030204" pitchFamily="18" charset="0"/>
                              </a:rPr>
                              <m:t>: </m:t>
                            </m:r>
                            <m:r>
                              <a:rPr lang="fr-FR" b="0" i="1" smtClean="0">
                                <a:latin typeface="Cambria Math" panose="02040503050406030204" pitchFamily="18" charset="0"/>
                              </a:rPr>
                              <m:t>𝑙𝑒</m:t>
                            </m:r>
                            <m:r>
                              <a:rPr lang="fr-FR" b="0" i="1" smtClean="0">
                                <a:latin typeface="Cambria Math" panose="02040503050406030204" pitchFamily="18" charset="0"/>
                              </a:rPr>
                              <m:t> </m:t>
                            </m:r>
                            <m:r>
                              <a:rPr lang="fr-FR" b="0" i="1" smtClean="0">
                                <a:latin typeface="Cambria Math" panose="02040503050406030204" pitchFamily="18" charset="0"/>
                              </a:rPr>
                              <m:t>𝑚</m:t>
                            </m:r>
                            <m:r>
                              <a:rPr lang="fr-FR" b="0" i="1" smtClean="0">
                                <a:latin typeface="Cambria Math" panose="02040503050406030204" pitchFamily="18" charset="0"/>
                              </a:rPr>
                              <m:t>é</m:t>
                            </m:r>
                            <m:r>
                              <a:rPr lang="fr-FR" b="0" i="1" smtClean="0">
                                <a:latin typeface="Cambria Math" panose="02040503050406030204" pitchFamily="18" charset="0"/>
                              </a:rPr>
                              <m:t>𝑑𝑖𝑐𝑎𝑚𝑒𝑛𝑡</m:t>
                            </m:r>
                            <m:r>
                              <a:rPr lang="fr-FR" b="0" i="1" smtClean="0">
                                <a:latin typeface="Cambria Math" panose="02040503050406030204" pitchFamily="18" charset="0"/>
                              </a:rPr>
                              <m:t> </m:t>
                            </m:r>
                            <m:r>
                              <a:rPr lang="fr-FR" b="0" i="1" smtClean="0">
                                <a:latin typeface="Cambria Math" panose="02040503050406030204" pitchFamily="18" charset="0"/>
                              </a:rPr>
                              <m:t>𝑎</m:t>
                            </m:r>
                            <m:r>
                              <a:rPr lang="fr-FR" b="0" i="1" smtClean="0">
                                <a:latin typeface="Cambria Math" panose="02040503050406030204" pitchFamily="18" charset="0"/>
                              </a:rPr>
                              <m:t> </m:t>
                            </m:r>
                            <m:r>
                              <a:rPr lang="fr-FR" b="0" i="1" smtClean="0">
                                <a:latin typeface="Cambria Math" panose="02040503050406030204" pitchFamily="18" charset="0"/>
                              </a:rPr>
                              <m:t>𝑢𝑛𝑒</m:t>
                            </m:r>
                            <m:r>
                              <a:rPr lang="fr-FR" b="0" i="1" smtClean="0">
                                <a:latin typeface="Cambria Math" panose="02040503050406030204" pitchFamily="18" charset="0"/>
                              </a:rPr>
                              <m:t> </m:t>
                            </m:r>
                            <m:r>
                              <a:rPr lang="fr-FR" b="0" i="1" smtClean="0">
                                <a:latin typeface="Cambria Math" panose="02040503050406030204" pitchFamily="18" charset="0"/>
                              </a:rPr>
                              <m:t>𝑖𝑛𝑓𝑙𝑢𝑒𝑛𝑐𝑒</m:t>
                            </m:r>
                          </m:e>
                        </m:eqArr>
                      </m:e>
                    </m:d>
                  </m:oMath>
                </a14:m>
                <a:endParaRPr lang="fr-FR" dirty="0" smtClean="0"/>
              </a:p>
              <a:p>
                <a:pPr/>
                <a:r>
                  <a:rPr lang="fr-FR" dirty="0" smtClean="0"/>
                  <a:t>La question qui se pose c’est comment accepter ou refuser l’hypothèse H0 ? </a:t>
                </a:r>
              </a:p>
              <a:p>
                <a:pPr/>
                <a:r>
                  <a:rPr lang="fr-FR" dirty="0" smtClean="0"/>
                  <a:t>Un moyen de montrer que le médicament a une influence sur la tension est de montrer que la moyenne de tension des deux populations correspondant à la prise de médicaments ou de placebo.</a:t>
                </a:r>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212" t="-2526" r="-2121"/>
                </a:stretch>
              </a:blipFill>
            </p:spPr>
            <p:txBody>
              <a:bodyPr/>
              <a:lstStyle/>
              <a:p>
                <a:r>
                  <a:rPr lang="fr-FR">
                    <a:noFill/>
                  </a:rPr>
                  <a:t> </a:t>
                </a:r>
              </a:p>
            </p:txBody>
          </p:sp>
        </mc:Fallback>
      </mc:AlternateContent>
    </p:spTree>
    <p:extLst>
      <p:ext uri="{BB962C8B-B14F-4D97-AF65-F5344CB8AC3E}">
        <p14:creationId xmlns:p14="http://schemas.microsoft.com/office/powerpoint/2010/main" val="1182615674"/>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cours Simplon</Template>
  <TotalTime>534</TotalTime>
  <Words>2069</Words>
  <Application>Microsoft Office PowerPoint</Application>
  <PresentationFormat>Grand écran</PresentationFormat>
  <Paragraphs>255</Paragraphs>
  <Slides>69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69</vt:i4>
      </vt:variant>
    </vt:vector>
  </HeadingPairs>
  <TitlesOfParts>
    <vt:vector size="75" baseType="lpstr">
      <vt:lpstr>Arial</vt:lpstr>
      <vt:lpstr>Calibri</vt:lpstr>
      <vt:lpstr>Calibri Light</vt:lpstr>
      <vt:lpstr>Cambria Math</vt:lpstr>
      <vt:lpstr>Wingdings</vt:lpstr>
      <vt:lpstr>Rétrospective</vt:lpstr>
      <vt:lpstr>TESTS STATISTIQUES</vt:lpstr>
      <vt:lpstr>INTRODUCTION</vt:lpstr>
      <vt:lpstr>INTRODUCTION</vt:lpstr>
      <vt:lpstr>TEST STATISTIQUE</vt:lpstr>
      <vt:lpstr>TEST STATISTIQUE CONDITIONS</vt:lpstr>
      <vt:lpstr>GÉNÉRALITÉS</vt:lpstr>
      <vt:lpstr>GÉNÉRALITÉS QUELQUES DÉFINITIONS</vt:lpstr>
      <vt:lpstr>GÉNÉRALITÉS HYPOTHÈSE NULLE</vt:lpstr>
      <vt:lpstr>GÉNÉRALITÉS HYPOTHÈSE NULLE</vt:lpstr>
      <vt:lpstr>GÉNÉRALITÉS HYPOTHÈSE NULLE</vt:lpstr>
      <vt:lpstr>GÉNÉRALITÉS HYPOTHÈSE NULLE</vt:lpstr>
      <vt:lpstr>GÉNÉRALITÉS NIVEAU ET PUISSANCE </vt:lpstr>
      <vt:lpstr>GÉNÉRALITÉS NIVEAU ET PUISSANCE </vt:lpstr>
      <vt:lpstr>GÉNÉRALITÉS NIVEAU ET PUISSANCE </vt:lpstr>
      <vt:lpstr>GÉNÉRALITÉS NIVEAU ET PUISSANCE </vt:lpstr>
      <vt:lpstr>GÉNÉRALITÉS PROBABILITÉ CRITIQUE OU P-VALEUR </vt:lpstr>
      <vt:lpstr>GÉNÉRALITÉS PROBABILITÉ CRITIQUE OU P-VALEUR </vt:lpstr>
      <vt:lpstr>DÉMARCHE D’UN TEST</vt:lpstr>
      <vt:lpstr>DÉMARCHE D’UN TEST</vt:lpstr>
      <vt:lpstr>CHOIX DU TEST</vt:lpstr>
      <vt:lpstr>TESTS PARAMÉTRIQUES </vt:lpstr>
      <vt:lpstr>TESTS NON-PARAMÉTRIQUES</vt:lpstr>
      <vt:lpstr>CHOIX DU TEST</vt:lpstr>
      <vt:lpstr>TEST PARAMÉTRIQUE D’ÉGALITÉ DE LA MOYENNE AVEC UNE VALEUR PRÉDÉFINIE</vt:lpstr>
      <vt:lpstr>TEST PARAMÉTRIQUE D’ÉGALITÉ DE LA MOYENNE AVEC UNE VALEUR PRÉDÉFINIE : TEST Z</vt:lpstr>
      <vt:lpstr>TEST PARAMÉTRIQUE D’ÉGALITÉ DE LA MOYENNE AVEC UNE VALEUR PRÉDÉFINIE : TEST Z</vt:lpstr>
      <vt:lpstr>TEST Z EXEMPLE</vt:lpstr>
      <vt:lpstr>TEST Z EXEMPLE</vt:lpstr>
      <vt:lpstr>TEST Z EXEMPLE</vt:lpstr>
      <vt:lpstr>TEST Z EXEMPLE</vt:lpstr>
      <vt:lpstr>TEST Z EXEMPLE</vt:lpstr>
      <vt:lpstr>TEST Z EXEMPLE</vt:lpstr>
      <vt:lpstr>Comparaison de deux moyennes Test Z Exercice </vt:lpstr>
      <vt:lpstr>Comparaison de deux moyennes Test Z Exercice </vt:lpstr>
      <vt:lpstr>TEST PARAMÉTRIQUE D’ÉGALITÉ DE LA MOYENNE AVEC UNE VALEUR PRÉDÉFINIE : TEST T</vt:lpstr>
      <vt:lpstr>TEST PARAMÉTRIQUE D’ÉGALITÉ DE LA MOYENNE AVEC UNE VALEUR PRÉDÉFINIE : TEST T</vt:lpstr>
      <vt:lpstr>TEST T EXEMPLE</vt:lpstr>
      <vt:lpstr>TEST T EXEMPLE</vt:lpstr>
      <vt:lpstr>TEST T EXEMPLE</vt:lpstr>
      <vt:lpstr>TEST T EXEMPLE</vt:lpstr>
      <vt:lpstr>TEST T EXEMPLE</vt:lpstr>
      <vt:lpstr>Conditions nécessaires au Test T de Student</vt:lpstr>
      <vt:lpstr>Comparaison de deux moyennes Test T Exercice </vt:lpstr>
      <vt:lpstr>Comparaison de deux moyennes Test T Exercice </vt:lpstr>
      <vt:lpstr>TEST PARAMÉTRIQUE D’ÉGALITÉ DE DEUX MOYENNES DE DEUX ÉCHANTILLONS INDÉPENDANTS</vt:lpstr>
      <vt:lpstr>TEST PARAMÉTRIQUE D’ÉGALITÉ DE DEUX MOYENNES : TEST DE Z</vt:lpstr>
      <vt:lpstr>TEST PARAMÉTRIQUE D’ÉGALITÉ DE DEUX MOYENNES : TEST DE Z</vt:lpstr>
      <vt:lpstr>TEST PARAMÉTRIQUE D’ÉGALITÉ DE DEUX MOYENNES TEST DE Z : EXEMPLE</vt:lpstr>
      <vt:lpstr>TEST PARAMÉTRIQUE D’ÉGALITÉ DE DEUX MOYENNES TEST DE Z : EXEMPLE</vt:lpstr>
      <vt:lpstr>TEST PARAMÉTRIQUE D’ÉGALITÉ DE DEUX MOYENNES TEST DE Z : EXEMPLE</vt:lpstr>
      <vt:lpstr>TEST PARAMÉTRIQUE D’ÉGALITÉ DE DEUX MOYENNES TEST DE Z : EXEMPLE</vt:lpstr>
      <vt:lpstr>TEST PARAMÉTRIQUE D’ÉGALITÉ DE DEUX MOYENNES TEST DE Z : EXEMPLE</vt:lpstr>
      <vt:lpstr>TEST PARAMÉTRIQUE D’ÉGALITÉ DE DEUX MOYENNES TEST DE Z : EXEMPLE</vt:lpstr>
      <vt:lpstr>Comparaison de deux moyennes de deux échantillons indépendants Test T Exercice </vt:lpstr>
      <vt:lpstr>Comparaison de deux moyennes de deux échantillons indépendants Test T Exercice </vt:lpstr>
      <vt:lpstr>TEST PARAMÉTRIQUE D’ÉGALITÉ DE DEUX VARIANCES</vt:lpstr>
      <vt:lpstr>TEST PARAMÉTRIQUE D’ÉGALITÉ DE DEUX VARIANCES : TEST F</vt:lpstr>
      <vt:lpstr>TEST PARAMÉTRIQUE D’ÉGALITÉ DE DEUX MOYENNES : TEST F</vt:lpstr>
      <vt:lpstr>TEST F  EXEMPLE</vt:lpstr>
      <vt:lpstr>TEST F  EXEMPLE</vt:lpstr>
      <vt:lpstr>TEST F  EXEMPLE</vt:lpstr>
      <vt:lpstr>TEST F  EXEMPLE</vt:lpstr>
      <vt:lpstr>TEST F  EXEMPLE</vt:lpstr>
      <vt:lpstr>TEST F  EXEMPLE</vt:lpstr>
      <vt:lpstr>TEST F  EXEMPLE</vt:lpstr>
      <vt:lpstr>TEST F  EXEMPLE</vt:lpstr>
      <vt:lpstr>TEST F  EXEMPLE</vt:lpstr>
      <vt:lpstr>Comparaison de deux variances de deux échantillons indépendants Test F Exercice </vt:lpstr>
      <vt:lpstr>Comparaison de deux variances de deux échantillons indépendants Test F Exercice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STATISTIQUES</dc:title>
  <dc:creator>Benhajji</dc:creator>
  <cp:lastModifiedBy>Benhajji</cp:lastModifiedBy>
  <cp:revision>43</cp:revision>
  <dcterms:created xsi:type="dcterms:W3CDTF">2020-03-25T12:55:33Z</dcterms:created>
  <dcterms:modified xsi:type="dcterms:W3CDTF">2020-03-25T21:49:44Z</dcterms:modified>
</cp:coreProperties>
</file>