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" descr=""/>
          <p:cNvPicPr/>
          <p:nvPr/>
        </p:nvPicPr>
        <p:blipFill>
          <a:blip r:embed="rId2"/>
          <a:stretch/>
        </p:blipFill>
        <p:spPr>
          <a:xfrm>
            <a:off x="4716720" y="292680"/>
            <a:ext cx="2856960" cy="114228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1097280" y="438840"/>
            <a:ext cx="10057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UNANGBE.ext@simplon.co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52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fr-F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5400" spc="-52" strike="noStrike">
                <a:solidFill>
                  <a:srgbClr val="000000"/>
                </a:solidFill>
                <a:latin typeface="LMRoman12-Bold"/>
                <a:ea typeface="LMRoman12-Bold"/>
              </a:rPr>
              <a:t>Interpréter les coefficients d’une régression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97" strike="noStrike" cap="all">
                <a:solidFill>
                  <a:srgbClr val="637052"/>
                </a:solidFill>
                <a:latin typeface="Calibri Light"/>
              </a:rPr>
              <a:t>ULYSSE NANGBE</a:t>
            </a:r>
            <a:endParaRPr b="0" lang="fr-F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97" strike="noStrike" u="sng" cap="all">
                <a:solidFill>
                  <a:srgbClr val="2998e3"/>
                </a:solidFill>
                <a:uFillTx/>
                <a:latin typeface="Calibri Light"/>
                <a:hlinkClick r:id="rId1"/>
              </a:rPr>
              <a:t>UNANGBE.ext@simplon.co</a:t>
            </a:r>
            <a:r>
              <a:rPr b="0" lang="fr-FR" sz="2400" spc="197" strike="noStrike" cap="all">
                <a:solidFill>
                  <a:srgbClr val="637052"/>
                </a:solidFill>
                <a:latin typeface="Calibri Light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85000"/>
              </a:lnSpc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</a:rPr>
              <a:t>Exemple : Régression linéaire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96000" y="2293920"/>
            <a:ext cx="10079640" cy="32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LMRoman10-Regular"/>
              </a:rPr>
              <a:t>Nous voudrions estimer l’impact du nombre d’années d’études d’un individu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sur son salaire.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Nous disposons des variables suivantes: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le salaire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le nombre d’années d’études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l’âge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85000"/>
              </a:lnSpc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</a:rPr>
              <a:t>Exemple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305720" y="3168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0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1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2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 flipV="1">
            <a:off x="4896000" y="2916000"/>
            <a:ext cx="648000" cy="432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5472000" y="259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Constante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84000" y="4320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Coefficient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>
            <a:off x="6300000" y="3708000"/>
            <a:ext cx="50400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6372000" y="4284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Coefficient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Line 8"/>
          <p:cNvSpPr/>
          <p:nvPr/>
        </p:nvSpPr>
        <p:spPr>
          <a:xfrm flipH="1">
            <a:off x="4752000" y="3708360"/>
            <a:ext cx="540360" cy="6116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>
            <a:off x="7452000" y="259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5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terme d’erreur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</p:txBody>
      </p:sp>
      <p:sp>
        <p:nvSpPr>
          <p:cNvPr id="99" name="Line 10"/>
          <p:cNvSpPr/>
          <p:nvPr/>
        </p:nvSpPr>
        <p:spPr>
          <a:xfrm flipV="1">
            <a:off x="7236360" y="2916000"/>
            <a:ext cx="648000" cy="432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85000"/>
              </a:lnSpc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</a:rPr>
              <a:t>Interprétation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96000" y="2293920"/>
            <a:ext cx="10079640" cy="32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1) Quelle est l’unité de valeur des variables : eg « âge » c’est l’année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2) La constante n’est pas souvent interprétable mais dans certains cas si !!!!!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85000"/>
              </a:lnSpc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</a:rPr>
              <a:t>Interprétation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76000" y="3168000"/>
            <a:ext cx="10809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</a:rPr>
              <a:t>Exemple 1 : Régression linéaire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  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0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1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2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4896000" y="2916000"/>
            <a:ext cx="648000" cy="432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5472000" y="259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Constante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284000" y="4320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Coefficient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Line 6"/>
          <p:cNvSpPr/>
          <p:nvPr/>
        </p:nvSpPr>
        <p:spPr>
          <a:xfrm>
            <a:off x="6300000" y="3708000"/>
            <a:ext cx="50400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6372000" y="4284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Coefficient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Line 8"/>
          <p:cNvSpPr/>
          <p:nvPr/>
        </p:nvSpPr>
        <p:spPr>
          <a:xfrm flipH="1">
            <a:off x="4752000" y="3708360"/>
            <a:ext cx="540360" cy="6116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7452000" y="259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5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terme d’erreur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</p:txBody>
      </p:sp>
      <p:sp>
        <p:nvSpPr>
          <p:cNvPr id="111" name="Line 10"/>
          <p:cNvSpPr/>
          <p:nvPr/>
        </p:nvSpPr>
        <p:spPr>
          <a:xfrm flipV="1">
            <a:off x="7236360" y="2916000"/>
            <a:ext cx="648000" cy="432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3168000" y="2124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Peut-être interprété dans ce cas comme le salaire minimum autorisé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Line 12"/>
          <p:cNvSpPr/>
          <p:nvPr/>
        </p:nvSpPr>
        <p:spPr>
          <a:xfrm flipH="1" flipV="1">
            <a:off x="4320000" y="2412000"/>
            <a:ext cx="540360" cy="93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2736000" y="5040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Si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augmente d’une unité,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augmente de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1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2754720" y="5508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Si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augmente d’une unité,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augmente de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2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68000" y="2232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404040"/>
                </a:solidFill>
                <a:latin typeface="Calibri"/>
                <a:ea typeface="Microsoft YaHei"/>
              </a:rPr>
              <a:t>Exemple 1 :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Microsoft YaHei"/>
              </a:rPr>
              <a:t>Régression linéaire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0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1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2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52360" y="4248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Si l’individu i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étudie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une année de plus, son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salaire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augmentera de 0,17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008000" y="324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Sal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1475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+ 0,17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Educ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+ 0,13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224360" y="475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Si l’individu i a 1 ou 5 ans de plus, son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salaire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augmentera de 0,13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736360" y="532836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Une question subsiste néanmoins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080000" y="583236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l’une des variables explicatives était par exemple « genre » ; comment l’interpréterait-on 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188000" y="104292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  <a:ea typeface="LMMathSymbols10-Regular"/>
              </a:rPr>
              <a:t>Interprétation</a:t>
            </a:r>
            <a:endParaRPr b="0" lang="fr-FR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85000"/>
              </a:lnSpc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</a:rPr>
              <a:t>Exemple : Régression logistique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96000" y="2293920"/>
            <a:ext cx="10079640" cy="32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LMRoman10-Regular"/>
              </a:rPr>
              <a:t>Nous voudrions estimer l’impact des antécédents médicaux d’un individu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sur le risque de contracter une infection grave.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Nous disposons des variables suivantes: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Risque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le risque (1= oui &amp; 0= non)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Ant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l’antécédent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: l’âge de l’individu </a:t>
            </a:r>
            <a:r>
              <a:rPr b="0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68000" y="2232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404040"/>
                </a:solidFill>
                <a:latin typeface="Calibri"/>
                <a:ea typeface="Microsoft YaHei"/>
              </a:rPr>
              <a:t>Exemple 2 :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Microsoft YaHei"/>
              </a:rPr>
              <a:t>Régression logistique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Risque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0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1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Ant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β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2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72000" y="4320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08000" y="324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Risque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= -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1,475</a:t>
            </a:r>
            <a:r>
              <a:rPr b="1" i="1" lang="fr-FR" sz="1800" spc="-1" strike="noStrike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+ 0,72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Ant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+ 0,23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Age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+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ε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8-Regular"/>
                <a:ea typeface="LMMathItalic8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8-Regular"/>
                <a:ea typeface="LMMathItalic8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∀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MathItalic10-Regular"/>
                <a:ea typeface="LMMathItalic10-Regular"/>
              </a:rPr>
              <a:t>i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∈ {</a:t>
            </a:r>
            <a:r>
              <a:rPr b="1" i="1" lang="fr-FR" sz="1800" spc="-1" strike="noStrike">
                <a:solidFill>
                  <a:srgbClr val="000000"/>
                </a:solidFill>
                <a:latin typeface="LMRoman10-Regular"/>
                <a:ea typeface="LMRoman10-Regular"/>
              </a:rPr>
              <a:t>1; </a:t>
            </a:r>
            <a:r>
              <a:rPr b="1" i="1" lang="fr-FR" sz="1800" spc="-1" strike="noStrike">
                <a:solidFill>
                  <a:srgbClr val="000000"/>
                </a:solidFill>
                <a:latin typeface="LMMathItalic10-Regular"/>
                <a:ea typeface="LMMathItalic10-Regular"/>
              </a:rPr>
              <a:t>N</a:t>
            </a:r>
            <a:r>
              <a:rPr b="1" i="1" lang="fr-FR" sz="1800" spc="-1" strike="noStrike">
                <a:solidFill>
                  <a:srgbClr val="000000"/>
                </a:solidFill>
                <a:latin typeface="LMMathSymbols10-Regular"/>
                <a:ea typeface="LMMathSymbols10-Regular"/>
              </a:rPr>
              <a:t>}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448000" y="4176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600" spc="-1" strike="noStrike" baseline="-33000">
                <a:solidFill>
                  <a:srgbClr val="000000"/>
                </a:solidFill>
                <a:latin typeface="Arial"/>
                <a:ea typeface="Microsoft YaHei"/>
              </a:rPr>
              <a:t>OR = exp(0,72) = 2,054</a:t>
            </a:r>
            <a:r>
              <a:rPr b="1" i="1" lang="fr-FR" sz="1800" spc="-1" strike="noStrike" baseline="-33000">
                <a:solidFill>
                  <a:srgbClr val="000000"/>
                </a:solidFill>
                <a:latin typeface="LMRoman8-Regular"/>
                <a:ea typeface="LMRoman8-Regular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90720" y="5256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792000" y="5472000"/>
            <a:ext cx="1511640" cy="28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fait d’avoir des antécédents médicaux, multiplie le risque de contracter une infection grave par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188000" y="104292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1" lang="fr-FR" sz="4800" spc="-52" strike="noStrike">
                <a:solidFill>
                  <a:srgbClr val="bd582c"/>
                </a:solidFill>
                <a:latin typeface="Calibri Light"/>
                <a:ea typeface="LMMathSymbols10-Regular"/>
              </a:rPr>
              <a:t>Interprétation</a:t>
            </a:r>
            <a:endParaRPr b="0" lang="fr-FR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7618B2C19A54CB88B7F589F4197AF" ma:contentTypeVersion="2" ma:contentTypeDescription="Crée un document." ma:contentTypeScope="" ma:versionID="5be68095e3fad62ea245d60be99f68dd">
  <xsd:schema xmlns:xsd="http://www.w3.org/2001/XMLSchema" xmlns:xs="http://www.w3.org/2001/XMLSchema" xmlns:p="http://schemas.microsoft.com/office/2006/metadata/properties" xmlns:ns2="a505d6bd-268b-4230-943e-d507374610d7" targetNamespace="http://schemas.microsoft.com/office/2006/metadata/properties" ma:root="true" ma:fieldsID="a4b6cf9fdf4ae9c8a1cf72b615f3fd26" ns2:_="">
    <xsd:import namespace="a505d6bd-268b-4230-943e-d507374610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5d6bd-268b-4230-943e-d507374610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604901-AE95-4AFB-9F87-F67F393B1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5d6bd-268b-4230-943e-d50737461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10AAF-3AAC-4A98-89D8-BE5A88809D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9E7D50-6CA0-4DA9-B851-29C2C72C6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 Simplon</Template>
  <TotalTime>6918</TotalTime>
  <Application>LibreOffice/6.1.6.3$Windows_X86_64 LibreOffice_project/5896ab1714085361c45cf540f76f60673dd96a72</Application>
  <Words>1459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2020-03-16T18:19:20Z</dcterms:created>
  <dc:creator>Benhajji</dc:creator>
  <dc:description/>
  <dc:language>fr-FR</dc:language>
  <cp:lastModifiedBy/>
  <dcterms:modified xsi:type="dcterms:W3CDTF">2020-04-02T09:10:33Z</dcterms:modified>
  <cp:revision>103</cp:revision>
  <dc:subject/>
  <dc:title>JOURNÉE DU  mardi 17 mars 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0x0101002D37618B2C19A54CB88B7F589F4197AF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