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  <p:sldId id="265" r:id="rId10"/>
    <p:sldId id="266" r:id="rId11"/>
    <p:sldId id="273" r:id="rId12"/>
    <p:sldId id="267" r:id="rId13"/>
    <p:sldId id="268" r:id="rId14"/>
    <p:sldId id="269" r:id="rId15"/>
    <p:sldId id="270" r:id="rId16"/>
    <p:sldId id="271" r:id="rId17"/>
    <p:sldId id="277" r:id="rId18"/>
    <p:sldId id="272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8" r:id="rId31"/>
    <p:sldId id="289" r:id="rId32"/>
    <p:sldId id="290" r:id="rId33"/>
    <p:sldId id="291" r:id="rId34"/>
    <p:sldId id="287" r:id="rId35"/>
    <p:sldId id="293" r:id="rId36"/>
    <p:sldId id="294" r:id="rId37"/>
    <p:sldId id="295" r:id="rId38"/>
    <p:sldId id="297" r:id="rId39"/>
    <p:sldId id="260" r:id="rId40"/>
    <p:sldId id="285" r:id="rId4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Bmobile" initials="A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104" d="100"/>
          <a:sy n="104" d="100"/>
        </p:scale>
        <p:origin x="-17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printerSettings" Target="printerSettings/printerSettings1.bin"/><Relationship Id="rId43" Type="http://schemas.openxmlformats.org/officeDocument/2006/relationships/commentAuthors" Target="commentAuthors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330F72-8E41-485E-9128-EE7808B03039}" type="doc">
      <dgm:prSet loTypeId="urn:microsoft.com/office/officeart/2005/8/layout/hierarchy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88CB49F-40CA-418A-8829-6DB7F285AB15}">
      <dgm:prSet phldrT="[Texte]"/>
      <dgm:spPr/>
      <dgm:t>
        <a:bodyPr/>
        <a:lstStyle/>
        <a:p>
          <a:r>
            <a:rPr lang="fr-FR" dirty="0" smtClean="0"/>
            <a:t>&lt;html&gt;</a:t>
          </a:r>
          <a:endParaRPr lang="fr-FR" dirty="0"/>
        </a:p>
      </dgm:t>
    </dgm:pt>
    <dgm:pt modelId="{7986E40A-E336-488B-8550-CD9C4489C67C}" type="parTrans" cxnId="{DDC5E251-F937-4689-8DBD-6D434AD5FB3A}">
      <dgm:prSet/>
      <dgm:spPr/>
      <dgm:t>
        <a:bodyPr/>
        <a:lstStyle/>
        <a:p>
          <a:endParaRPr lang="fr-FR"/>
        </a:p>
      </dgm:t>
    </dgm:pt>
    <dgm:pt modelId="{4FCDE16E-8679-4165-BF5F-77C44DF9375C}" type="sibTrans" cxnId="{DDC5E251-F937-4689-8DBD-6D434AD5FB3A}">
      <dgm:prSet/>
      <dgm:spPr/>
      <dgm:t>
        <a:bodyPr/>
        <a:lstStyle/>
        <a:p>
          <a:endParaRPr lang="fr-FR"/>
        </a:p>
      </dgm:t>
    </dgm:pt>
    <dgm:pt modelId="{E5A2359D-CBE3-46A8-A3E4-371C4880AE5D}">
      <dgm:prSet phldrT="[Texte]"/>
      <dgm:spPr/>
      <dgm:t>
        <a:bodyPr/>
        <a:lstStyle/>
        <a:p>
          <a:r>
            <a:rPr lang="fr-FR" dirty="0" smtClean="0"/>
            <a:t>&lt;</a:t>
          </a:r>
          <a:r>
            <a:rPr lang="fr-FR" dirty="0" err="1" smtClean="0"/>
            <a:t>head</a:t>
          </a:r>
          <a:r>
            <a:rPr lang="fr-FR" dirty="0" smtClean="0"/>
            <a:t>&gt;</a:t>
          </a:r>
          <a:endParaRPr lang="fr-FR" dirty="0"/>
        </a:p>
      </dgm:t>
    </dgm:pt>
    <dgm:pt modelId="{D68F2B1A-C151-44DB-BEB2-BFDB0973E5B5}" type="parTrans" cxnId="{FB0BEA85-EAED-41B9-BC12-4DB3332F89C4}">
      <dgm:prSet/>
      <dgm:spPr/>
      <dgm:t>
        <a:bodyPr/>
        <a:lstStyle/>
        <a:p>
          <a:endParaRPr lang="fr-FR"/>
        </a:p>
      </dgm:t>
    </dgm:pt>
    <dgm:pt modelId="{06A9897D-411E-45C6-A166-C9CD1C5D2F0D}" type="sibTrans" cxnId="{FB0BEA85-EAED-41B9-BC12-4DB3332F89C4}">
      <dgm:prSet/>
      <dgm:spPr/>
      <dgm:t>
        <a:bodyPr/>
        <a:lstStyle/>
        <a:p>
          <a:endParaRPr lang="fr-FR"/>
        </a:p>
      </dgm:t>
    </dgm:pt>
    <dgm:pt modelId="{4156A8C7-24F3-4D2E-AC1E-78C49A70E585}">
      <dgm:prSet phldrT="[Texte]"/>
      <dgm:spPr/>
      <dgm:t>
        <a:bodyPr/>
        <a:lstStyle/>
        <a:p>
          <a:r>
            <a:rPr lang="fr-FR" dirty="0" smtClean="0"/>
            <a:t>&lt;</a:t>
          </a:r>
          <a:r>
            <a:rPr lang="fr-FR" dirty="0" err="1" smtClean="0"/>
            <a:t>title</a:t>
          </a:r>
          <a:r>
            <a:rPr lang="fr-FR" dirty="0" smtClean="0"/>
            <a:t>&gt;</a:t>
          </a:r>
          <a:endParaRPr lang="fr-FR" dirty="0"/>
        </a:p>
      </dgm:t>
    </dgm:pt>
    <dgm:pt modelId="{7233AFE4-1955-4762-A641-88F8E1615611}" type="parTrans" cxnId="{71EA1DA1-493D-4675-ADF0-04A2FC6C7D1B}">
      <dgm:prSet/>
      <dgm:spPr/>
      <dgm:t>
        <a:bodyPr/>
        <a:lstStyle/>
        <a:p>
          <a:endParaRPr lang="fr-FR"/>
        </a:p>
      </dgm:t>
    </dgm:pt>
    <dgm:pt modelId="{0DB7A8E7-C8EA-489A-B627-F746950FB9F5}" type="sibTrans" cxnId="{71EA1DA1-493D-4675-ADF0-04A2FC6C7D1B}">
      <dgm:prSet/>
      <dgm:spPr/>
      <dgm:t>
        <a:bodyPr/>
        <a:lstStyle/>
        <a:p>
          <a:endParaRPr lang="fr-FR"/>
        </a:p>
      </dgm:t>
    </dgm:pt>
    <dgm:pt modelId="{3B4EC549-704C-4154-A242-91B75FEB7C13}">
      <dgm:prSet phldrT="[Texte]"/>
      <dgm:spPr/>
      <dgm:t>
        <a:bodyPr/>
        <a:lstStyle/>
        <a:p>
          <a:r>
            <a:rPr lang="fr-FR" dirty="0" smtClean="0"/>
            <a:t>&lt;</a:t>
          </a:r>
          <a:r>
            <a:rPr lang="fr-FR" dirty="0" err="1" smtClean="0"/>
            <a:t>meta</a:t>
          </a:r>
          <a:r>
            <a:rPr lang="fr-FR" dirty="0" smtClean="0"/>
            <a:t>&gt;</a:t>
          </a:r>
          <a:endParaRPr lang="fr-FR" dirty="0"/>
        </a:p>
      </dgm:t>
    </dgm:pt>
    <dgm:pt modelId="{28E21559-EFDB-417D-8DFA-284CF2F5B6A6}" type="parTrans" cxnId="{3E9D7120-571A-431B-9581-FF6D1618883C}">
      <dgm:prSet/>
      <dgm:spPr/>
      <dgm:t>
        <a:bodyPr/>
        <a:lstStyle/>
        <a:p>
          <a:endParaRPr lang="fr-FR"/>
        </a:p>
      </dgm:t>
    </dgm:pt>
    <dgm:pt modelId="{E1227DD1-F960-42F6-AA22-56B89C20AA42}" type="sibTrans" cxnId="{3E9D7120-571A-431B-9581-FF6D1618883C}">
      <dgm:prSet/>
      <dgm:spPr/>
      <dgm:t>
        <a:bodyPr/>
        <a:lstStyle/>
        <a:p>
          <a:endParaRPr lang="fr-FR"/>
        </a:p>
      </dgm:t>
    </dgm:pt>
    <dgm:pt modelId="{80948DB4-C1A2-4A79-85A3-3A938788FB95}">
      <dgm:prSet phldrT="[Texte]"/>
      <dgm:spPr/>
      <dgm:t>
        <a:bodyPr/>
        <a:lstStyle/>
        <a:p>
          <a:r>
            <a:rPr lang="fr-FR" dirty="0" smtClean="0">
              <a:solidFill>
                <a:schemeClr val="tx1">
                  <a:lumMod val="75000"/>
                  <a:lumOff val="25000"/>
                </a:schemeClr>
              </a:solidFill>
            </a:rPr>
            <a:t>#</a:t>
          </a:r>
          <a:r>
            <a:rPr lang="fr-FR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text</a:t>
          </a:r>
          <a:endParaRPr lang="fr-FR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24728CE0-5588-4901-A216-A29362AF2D02}" type="parTrans" cxnId="{4AC6D000-9DD1-47EE-9546-EE6664711FD5}">
      <dgm:prSet/>
      <dgm:spPr/>
      <dgm:t>
        <a:bodyPr/>
        <a:lstStyle/>
        <a:p>
          <a:endParaRPr lang="fr-FR"/>
        </a:p>
      </dgm:t>
    </dgm:pt>
    <dgm:pt modelId="{D996CAB6-096F-4CA4-8494-5CEF2258586D}" type="sibTrans" cxnId="{4AC6D000-9DD1-47EE-9546-EE6664711FD5}">
      <dgm:prSet/>
      <dgm:spPr/>
      <dgm:t>
        <a:bodyPr/>
        <a:lstStyle/>
        <a:p>
          <a:endParaRPr lang="fr-FR"/>
        </a:p>
      </dgm:t>
    </dgm:pt>
    <dgm:pt modelId="{BBD2AB8A-A027-40FE-B22C-66C98A7CE71C}">
      <dgm:prSet phldrT="[Texte]"/>
      <dgm:spPr/>
      <dgm:t>
        <a:bodyPr/>
        <a:lstStyle/>
        <a:p>
          <a:r>
            <a:rPr lang="fr-FR" dirty="0" smtClean="0"/>
            <a:t>&lt;body&gt;</a:t>
          </a:r>
          <a:endParaRPr lang="fr-FR" dirty="0"/>
        </a:p>
      </dgm:t>
    </dgm:pt>
    <dgm:pt modelId="{609BF86B-369E-4EF9-94AF-C525E5C70E51}" type="parTrans" cxnId="{71AD9FB1-A119-4BD7-9B7C-6BBEF0610EBE}">
      <dgm:prSet/>
      <dgm:spPr/>
      <dgm:t>
        <a:bodyPr/>
        <a:lstStyle/>
        <a:p>
          <a:endParaRPr lang="fr-FR"/>
        </a:p>
      </dgm:t>
    </dgm:pt>
    <dgm:pt modelId="{6239B237-5405-44E3-ABD2-076904A73B7F}" type="sibTrans" cxnId="{71AD9FB1-A119-4BD7-9B7C-6BBEF0610EBE}">
      <dgm:prSet/>
      <dgm:spPr/>
      <dgm:t>
        <a:bodyPr/>
        <a:lstStyle/>
        <a:p>
          <a:endParaRPr lang="fr-FR"/>
        </a:p>
      </dgm:t>
    </dgm:pt>
    <dgm:pt modelId="{FF5645EF-2688-4553-AF25-1BC4D0B3DFE4}">
      <dgm:prSet phldrT="[Texte]"/>
      <dgm:spPr/>
      <dgm:t>
        <a:bodyPr/>
        <a:lstStyle/>
        <a:p>
          <a:r>
            <a:rPr lang="fr-FR" dirty="0" smtClean="0"/>
            <a:t>&lt;</a:t>
          </a:r>
          <a:r>
            <a:rPr lang="fr-FR" dirty="0" err="1" smtClean="0"/>
            <a:t>div</a:t>
          </a:r>
          <a:r>
            <a:rPr lang="fr-FR" dirty="0" smtClean="0"/>
            <a:t>&gt;</a:t>
          </a:r>
          <a:endParaRPr lang="fr-FR" dirty="0"/>
        </a:p>
      </dgm:t>
    </dgm:pt>
    <dgm:pt modelId="{ABE3D3F1-71F0-4628-B614-0C8F6482D1F1}" type="parTrans" cxnId="{FE48C12D-E3B0-404F-87AD-7E44E505F980}">
      <dgm:prSet/>
      <dgm:spPr/>
      <dgm:t>
        <a:bodyPr/>
        <a:lstStyle/>
        <a:p>
          <a:endParaRPr lang="fr-FR"/>
        </a:p>
      </dgm:t>
    </dgm:pt>
    <dgm:pt modelId="{806DAE34-D7AD-4218-B7FB-CDC7380FC44C}" type="sibTrans" cxnId="{FE48C12D-E3B0-404F-87AD-7E44E505F980}">
      <dgm:prSet/>
      <dgm:spPr/>
      <dgm:t>
        <a:bodyPr/>
        <a:lstStyle/>
        <a:p>
          <a:endParaRPr lang="fr-FR"/>
        </a:p>
      </dgm:t>
    </dgm:pt>
    <dgm:pt modelId="{A205A4F7-5C28-4F8F-A05C-E12FA0E96EE1}">
      <dgm:prSet phldrT="[Texte]"/>
      <dgm:spPr/>
      <dgm:t>
        <a:bodyPr/>
        <a:lstStyle/>
        <a:p>
          <a:r>
            <a:rPr lang="fr-FR" dirty="0" smtClean="0"/>
            <a:t>&lt;p&gt;</a:t>
          </a:r>
          <a:endParaRPr lang="fr-FR" dirty="0"/>
        </a:p>
      </dgm:t>
    </dgm:pt>
    <dgm:pt modelId="{F813B06F-FCF5-4E96-9E57-40CE94DEAF5F}" type="parTrans" cxnId="{2B4F6190-0B63-44EC-9ACD-F0DA229BFC85}">
      <dgm:prSet/>
      <dgm:spPr/>
      <dgm:t>
        <a:bodyPr/>
        <a:lstStyle/>
        <a:p>
          <a:endParaRPr lang="fr-FR"/>
        </a:p>
      </dgm:t>
    </dgm:pt>
    <dgm:pt modelId="{8D0A4598-D9FC-4B60-81D7-FB9C62E2EB7E}" type="sibTrans" cxnId="{2B4F6190-0B63-44EC-9ACD-F0DA229BFC85}">
      <dgm:prSet/>
      <dgm:spPr/>
      <dgm:t>
        <a:bodyPr/>
        <a:lstStyle/>
        <a:p>
          <a:endParaRPr lang="fr-FR"/>
        </a:p>
      </dgm:t>
    </dgm:pt>
    <dgm:pt modelId="{51BB57E6-AA0B-46FB-9BE5-1ED3668A1631}">
      <dgm:prSet phldrT="[Texte]"/>
      <dgm:spPr/>
      <dgm:t>
        <a:bodyPr/>
        <a:lstStyle/>
        <a:p>
          <a:r>
            <a:rPr lang="fr-FR" dirty="0" smtClean="0">
              <a:solidFill>
                <a:schemeClr val="tx1">
                  <a:lumMod val="75000"/>
                  <a:lumOff val="25000"/>
                </a:schemeClr>
              </a:solidFill>
            </a:rPr>
            <a:t>#</a:t>
          </a:r>
          <a:r>
            <a:rPr lang="fr-FR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text</a:t>
          </a:r>
          <a:endParaRPr lang="fr-FR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2BBC2901-0A7B-4052-B551-4C6432832F3F}" type="parTrans" cxnId="{052646C0-6D36-4CBE-BBB5-9562285F8A11}">
      <dgm:prSet/>
      <dgm:spPr/>
      <dgm:t>
        <a:bodyPr/>
        <a:lstStyle/>
        <a:p>
          <a:endParaRPr lang="fr-FR"/>
        </a:p>
      </dgm:t>
    </dgm:pt>
    <dgm:pt modelId="{B2352D2C-3753-4126-A231-5E52571CCBD7}" type="sibTrans" cxnId="{052646C0-6D36-4CBE-BBB5-9562285F8A11}">
      <dgm:prSet/>
      <dgm:spPr/>
      <dgm:t>
        <a:bodyPr/>
        <a:lstStyle/>
        <a:p>
          <a:endParaRPr lang="fr-FR"/>
        </a:p>
      </dgm:t>
    </dgm:pt>
    <dgm:pt modelId="{0F372B17-D02B-4533-997A-E28B5687D432}">
      <dgm:prSet phldrT="[Texte]"/>
      <dgm:spPr/>
      <dgm:t>
        <a:bodyPr/>
        <a:lstStyle/>
        <a:p>
          <a:r>
            <a:rPr lang="fr-FR" dirty="0" smtClean="0"/>
            <a:t>&lt;a&gt;</a:t>
          </a:r>
          <a:endParaRPr lang="fr-FR" dirty="0"/>
        </a:p>
      </dgm:t>
    </dgm:pt>
    <dgm:pt modelId="{966CA22A-581D-49E6-A810-39B86F4EB5F5}" type="parTrans" cxnId="{E152052B-B12D-4099-B6DC-4988D29792F8}">
      <dgm:prSet/>
      <dgm:spPr/>
      <dgm:t>
        <a:bodyPr/>
        <a:lstStyle/>
        <a:p>
          <a:endParaRPr lang="fr-FR"/>
        </a:p>
      </dgm:t>
    </dgm:pt>
    <dgm:pt modelId="{B8B138AF-C56B-43F6-B0A5-A76DB2EFD26B}" type="sibTrans" cxnId="{E152052B-B12D-4099-B6DC-4988D29792F8}">
      <dgm:prSet/>
      <dgm:spPr/>
      <dgm:t>
        <a:bodyPr/>
        <a:lstStyle/>
        <a:p>
          <a:endParaRPr lang="fr-FR"/>
        </a:p>
      </dgm:t>
    </dgm:pt>
    <dgm:pt modelId="{A41B3688-7020-4AC6-A3D6-308E5DACD5CF}">
      <dgm:prSet phldrT="[Texte]"/>
      <dgm:spPr/>
      <dgm:t>
        <a:bodyPr/>
        <a:lstStyle/>
        <a:p>
          <a:r>
            <a:rPr lang="fr-FR" dirty="0" smtClean="0">
              <a:solidFill>
                <a:schemeClr val="tx1">
                  <a:lumMod val="75000"/>
                  <a:lumOff val="25000"/>
                </a:schemeClr>
              </a:solidFill>
            </a:rPr>
            <a:t>#</a:t>
          </a:r>
          <a:r>
            <a:rPr lang="fr-FR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text</a:t>
          </a:r>
          <a:endParaRPr lang="fr-FR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E5E76F8F-BB5F-43F2-A5F3-7480C5EA5FD5}" type="parTrans" cxnId="{2CD7C306-E59B-446C-9F08-66871918B663}">
      <dgm:prSet/>
      <dgm:spPr/>
      <dgm:t>
        <a:bodyPr/>
        <a:lstStyle/>
        <a:p>
          <a:endParaRPr lang="fr-FR"/>
        </a:p>
      </dgm:t>
    </dgm:pt>
    <dgm:pt modelId="{3D34405C-0A96-442B-BB94-EF40A013BB8A}" type="sibTrans" cxnId="{2CD7C306-E59B-446C-9F08-66871918B663}">
      <dgm:prSet/>
      <dgm:spPr/>
      <dgm:t>
        <a:bodyPr/>
        <a:lstStyle/>
        <a:p>
          <a:endParaRPr lang="fr-FR"/>
        </a:p>
      </dgm:t>
    </dgm:pt>
    <dgm:pt modelId="{47FD7E7B-EAD4-44F7-B280-A9DAA4CC2006}">
      <dgm:prSet phldrT="[Texte]"/>
      <dgm:spPr/>
      <dgm:t>
        <a:bodyPr/>
        <a:lstStyle/>
        <a:p>
          <a:r>
            <a:rPr lang="fr-FR" dirty="0" smtClean="0">
              <a:solidFill>
                <a:schemeClr val="tx1">
                  <a:lumMod val="75000"/>
                  <a:lumOff val="25000"/>
                </a:schemeClr>
              </a:solidFill>
            </a:rPr>
            <a:t>#</a:t>
          </a:r>
          <a:r>
            <a:rPr lang="fr-FR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text</a:t>
          </a:r>
          <a:endParaRPr lang="fr-FR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194AC7C8-EE4A-487E-B81B-0D172AF3DF1B}" type="parTrans" cxnId="{ADE65FE5-D8C4-4FAB-9703-B194428ADD58}">
      <dgm:prSet/>
      <dgm:spPr/>
      <dgm:t>
        <a:bodyPr/>
        <a:lstStyle/>
        <a:p>
          <a:endParaRPr lang="fr-FR"/>
        </a:p>
      </dgm:t>
    </dgm:pt>
    <dgm:pt modelId="{3EEA10EA-5C14-4061-86D1-CEC7E97856EB}" type="sibTrans" cxnId="{ADE65FE5-D8C4-4FAB-9703-B194428ADD58}">
      <dgm:prSet/>
      <dgm:spPr/>
      <dgm:t>
        <a:bodyPr/>
        <a:lstStyle/>
        <a:p>
          <a:endParaRPr lang="fr-FR"/>
        </a:p>
      </dgm:t>
    </dgm:pt>
    <dgm:pt modelId="{905D3A79-4199-4A30-9208-95A4A235D7CE}" type="pres">
      <dgm:prSet presAssocID="{17330F72-8E41-485E-9128-EE7808B0303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B2CE61B7-F775-44EB-AE88-18ACFF089303}" type="pres">
      <dgm:prSet presAssocID="{988CB49F-40CA-418A-8829-6DB7F285AB15}" presName="hierRoot1" presStyleCnt="0"/>
      <dgm:spPr/>
    </dgm:pt>
    <dgm:pt modelId="{809AE3A0-D411-4E47-A7BF-7908BD549E05}" type="pres">
      <dgm:prSet presAssocID="{988CB49F-40CA-418A-8829-6DB7F285AB15}" presName="composite" presStyleCnt="0"/>
      <dgm:spPr/>
    </dgm:pt>
    <dgm:pt modelId="{76A71478-A7D8-4A10-B3E2-B091E36325D8}" type="pres">
      <dgm:prSet presAssocID="{988CB49F-40CA-418A-8829-6DB7F285AB15}" presName="background" presStyleLbl="node0" presStyleIdx="0" presStyleCnt="1"/>
      <dgm:spPr/>
    </dgm:pt>
    <dgm:pt modelId="{428197B5-E3C0-4507-B504-B2AD9A314562}" type="pres">
      <dgm:prSet presAssocID="{988CB49F-40CA-418A-8829-6DB7F285AB15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8ED9E56-E546-4858-89FB-B4354E76F5B2}" type="pres">
      <dgm:prSet presAssocID="{988CB49F-40CA-418A-8829-6DB7F285AB15}" presName="hierChild2" presStyleCnt="0"/>
      <dgm:spPr/>
    </dgm:pt>
    <dgm:pt modelId="{8B9248D5-8A2D-44F0-BD27-33D212ABB619}" type="pres">
      <dgm:prSet presAssocID="{D68F2B1A-C151-44DB-BEB2-BFDB0973E5B5}" presName="Name10" presStyleLbl="parChTrans1D2" presStyleIdx="0" presStyleCnt="2"/>
      <dgm:spPr/>
      <dgm:t>
        <a:bodyPr/>
        <a:lstStyle/>
        <a:p>
          <a:endParaRPr lang="fr-FR"/>
        </a:p>
      </dgm:t>
    </dgm:pt>
    <dgm:pt modelId="{B9EAADA4-6E1B-49FF-AD20-08F7DCA4B643}" type="pres">
      <dgm:prSet presAssocID="{E5A2359D-CBE3-46A8-A3E4-371C4880AE5D}" presName="hierRoot2" presStyleCnt="0"/>
      <dgm:spPr/>
    </dgm:pt>
    <dgm:pt modelId="{557790D4-0452-4950-BA98-369716823385}" type="pres">
      <dgm:prSet presAssocID="{E5A2359D-CBE3-46A8-A3E4-371C4880AE5D}" presName="composite2" presStyleCnt="0"/>
      <dgm:spPr/>
    </dgm:pt>
    <dgm:pt modelId="{91FE40B0-6494-4DF1-A043-49FFBBF9BAEC}" type="pres">
      <dgm:prSet presAssocID="{E5A2359D-CBE3-46A8-A3E4-371C4880AE5D}" presName="background2" presStyleLbl="node2" presStyleIdx="0" presStyleCnt="2"/>
      <dgm:spPr/>
    </dgm:pt>
    <dgm:pt modelId="{0BED9919-7B82-4B68-86D3-3DF82E9BE0AE}" type="pres">
      <dgm:prSet presAssocID="{E5A2359D-CBE3-46A8-A3E4-371C4880AE5D}" presName="text2" presStyleLbl="fgAcc2" presStyleIdx="0" presStyleCnt="2" custLinFactNeighborX="-8168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250A65E-0FB4-46DD-8F88-6F22BF30074F}" type="pres">
      <dgm:prSet presAssocID="{E5A2359D-CBE3-46A8-A3E4-371C4880AE5D}" presName="hierChild3" presStyleCnt="0"/>
      <dgm:spPr/>
    </dgm:pt>
    <dgm:pt modelId="{5FD23282-C8B3-4454-9C4C-8A385D0D0453}" type="pres">
      <dgm:prSet presAssocID="{7233AFE4-1955-4762-A641-88F8E1615611}" presName="Name17" presStyleLbl="parChTrans1D3" presStyleIdx="0" presStyleCnt="3"/>
      <dgm:spPr/>
      <dgm:t>
        <a:bodyPr/>
        <a:lstStyle/>
        <a:p>
          <a:endParaRPr lang="fr-FR"/>
        </a:p>
      </dgm:t>
    </dgm:pt>
    <dgm:pt modelId="{3B299CDF-4D7F-400C-9BF5-22D2DBC9C6DA}" type="pres">
      <dgm:prSet presAssocID="{4156A8C7-24F3-4D2E-AC1E-78C49A70E585}" presName="hierRoot3" presStyleCnt="0"/>
      <dgm:spPr/>
    </dgm:pt>
    <dgm:pt modelId="{50BB9772-D95E-49E7-AE80-1194CF25F59C}" type="pres">
      <dgm:prSet presAssocID="{4156A8C7-24F3-4D2E-AC1E-78C49A70E585}" presName="composite3" presStyleCnt="0"/>
      <dgm:spPr/>
    </dgm:pt>
    <dgm:pt modelId="{B86A3A9A-71A5-4A4A-BF10-6D5018FD8523}" type="pres">
      <dgm:prSet presAssocID="{4156A8C7-24F3-4D2E-AC1E-78C49A70E585}" presName="background3" presStyleLbl="node3" presStyleIdx="0" presStyleCnt="3"/>
      <dgm:spPr/>
    </dgm:pt>
    <dgm:pt modelId="{310C8C09-2203-4689-B3A4-6E662BB15600}" type="pres">
      <dgm:prSet presAssocID="{4156A8C7-24F3-4D2E-AC1E-78C49A70E585}" presName="text3" presStyleLbl="fgAcc3" presStyleIdx="0" presStyleCnt="3" custLinFactNeighborX="-6197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ABECBCE-1EBF-4AD8-B64B-C3033821A3BF}" type="pres">
      <dgm:prSet presAssocID="{4156A8C7-24F3-4D2E-AC1E-78C49A70E585}" presName="hierChild4" presStyleCnt="0"/>
      <dgm:spPr/>
    </dgm:pt>
    <dgm:pt modelId="{4153800D-2E96-44B6-8D0F-9CB04ABD4BF7}" type="pres">
      <dgm:prSet presAssocID="{24728CE0-5588-4901-A216-A29362AF2D02}" presName="Name23" presStyleLbl="parChTrans1D4" presStyleIdx="0" presStyleCnt="6"/>
      <dgm:spPr/>
      <dgm:t>
        <a:bodyPr/>
        <a:lstStyle/>
        <a:p>
          <a:endParaRPr lang="fr-FR"/>
        </a:p>
      </dgm:t>
    </dgm:pt>
    <dgm:pt modelId="{AB364AF0-9B96-43F3-8008-9B4DB7C3C70B}" type="pres">
      <dgm:prSet presAssocID="{80948DB4-C1A2-4A79-85A3-3A938788FB95}" presName="hierRoot4" presStyleCnt="0"/>
      <dgm:spPr/>
    </dgm:pt>
    <dgm:pt modelId="{F1EA0368-A754-4FFB-A08C-16685E2040C0}" type="pres">
      <dgm:prSet presAssocID="{80948DB4-C1A2-4A79-85A3-3A938788FB95}" presName="composite4" presStyleCnt="0"/>
      <dgm:spPr/>
    </dgm:pt>
    <dgm:pt modelId="{2244653B-067F-49CC-93A4-2CBF9CAF237F}" type="pres">
      <dgm:prSet presAssocID="{80948DB4-C1A2-4A79-85A3-3A938788FB95}" presName="background4" presStyleLbl="node4" presStyleIdx="0" presStyleCnt="6"/>
      <dgm:spPr/>
    </dgm:pt>
    <dgm:pt modelId="{5D0080C7-46AD-4044-818E-E872AEE74259}" type="pres">
      <dgm:prSet presAssocID="{80948DB4-C1A2-4A79-85A3-3A938788FB95}" presName="text4" presStyleLbl="fgAcc4" presStyleIdx="0" presStyleCnt="6" custLinFactNeighborX="-6197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A0A8141-D062-44A0-AF5D-1F0A6A84BD77}" type="pres">
      <dgm:prSet presAssocID="{80948DB4-C1A2-4A79-85A3-3A938788FB95}" presName="hierChild5" presStyleCnt="0"/>
      <dgm:spPr/>
    </dgm:pt>
    <dgm:pt modelId="{4F4031DD-F4C0-4CBF-BE7A-DE207EB3E48A}" type="pres">
      <dgm:prSet presAssocID="{28E21559-EFDB-417D-8DFA-284CF2F5B6A6}" presName="Name17" presStyleLbl="parChTrans1D3" presStyleIdx="1" presStyleCnt="3"/>
      <dgm:spPr/>
      <dgm:t>
        <a:bodyPr/>
        <a:lstStyle/>
        <a:p>
          <a:endParaRPr lang="fr-FR"/>
        </a:p>
      </dgm:t>
    </dgm:pt>
    <dgm:pt modelId="{4B89EA6B-7D7A-4E46-ACA2-EA330FB69BBB}" type="pres">
      <dgm:prSet presAssocID="{3B4EC549-704C-4154-A242-91B75FEB7C13}" presName="hierRoot3" presStyleCnt="0"/>
      <dgm:spPr/>
    </dgm:pt>
    <dgm:pt modelId="{202B0969-86A8-4455-9603-A99B361F27D5}" type="pres">
      <dgm:prSet presAssocID="{3B4EC549-704C-4154-A242-91B75FEB7C13}" presName="composite3" presStyleCnt="0"/>
      <dgm:spPr/>
    </dgm:pt>
    <dgm:pt modelId="{5AE3B972-AB92-4A73-893A-344DF425CDAB}" type="pres">
      <dgm:prSet presAssocID="{3B4EC549-704C-4154-A242-91B75FEB7C13}" presName="background3" presStyleLbl="node3" presStyleIdx="1" presStyleCnt="3"/>
      <dgm:spPr/>
    </dgm:pt>
    <dgm:pt modelId="{B208DA94-F797-4EE8-90E0-65A514CF14D5}" type="pres">
      <dgm:prSet presAssocID="{3B4EC549-704C-4154-A242-91B75FEB7C13}" presName="text3" presStyleLbl="fgAcc3" presStyleIdx="1" presStyleCnt="3" custLinFactNeighborX="-5653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6885197-D117-49D4-B704-15B17A6ED2DF}" type="pres">
      <dgm:prSet presAssocID="{3B4EC549-704C-4154-A242-91B75FEB7C13}" presName="hierChild4" presStyleCnt="0"/>
      <dgm:spPr/>
    </dgm:pt>
    <dgm:pt modelId="{770C5A8D-B199-4582-A8B1-F7881DC3FEBE}" type="pres">
      <dgm:prSet presAssocID="{609BF86B-369E-4EF9-94AF-C525E5C70E51}" presName="Name10" presStyleLbl="parChTrans1D2" presStyleIdx="1" presStyleCnt="2"/>
      <dgm:spPr/>
      <dgm:t>
        <a:bodyPr/>
        <a:lstStyle/>
        <a:p>
          <a:endParaRPr lang="fr-FR"/>
        </a:p>
      </dgm:t>
    </dgm:pt>
    <dgm:pt modelId="{5666F262-EC56-4E17-8279-02807EA9818C}" type="pres">
      <dgm:prSet presAssocID="{BBD2AB8A-A027-40FE-B22C-66C98A7CE71C}" presName="hierRoot2" presStyleCnt="0"/>
      <dgm:spPr/>
    </dgm:pt>
    <dgm:pt modelId="{BF83B347-5FF9-4451-B667-20D7289AD4FB}" type="pres">
      <dgm:prSet presAssocID="{BBD2AB8A-A027-40FE-B22C-66C98A7CE71C}" presName="composite2" presStyleCnt="0"/>
      <dgm:spPr/>
    </dgm:pt>
    <dgm:pt modelId="{57E6EE25-700B-4B26-94C3-946CBED59F4E}" type="pres">
      <dgm:prSet presAssocID="{BBD2AB8A-A027-40FE-B22C-66C98A7CE71C}" presName="background2" presStyleLbl="node2" presStyleIdx="1" presStyleCnt="2"/>
      <dgm:spPr/>
    </dgm:pt>
    <dgm:pt modelId="{32CDBDCA-6079-498F-98F4-0926BD727903}" type="pres">
      <dgm:prSet presAssocID="{BBD2AB8A-A027-40FE-B22C-66C98A7CE71C}" presName="text2" presStyleLbl="fgAcc2" presStyleIdx="1" presStyleCnt="2" custLinFactNeighborX="5925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42D907F-E479-4EC4-8CDF-1C039D1BBD4C}" type="pres">
      <dgm:prSet presAssocID="{BBD2AB8A-A027-40FE-B22C-66C98A7CE71C}" presName="hierChild3" presStyleCnt="0"/>
      <dgm:spPr/>
    </dgm:pt>
    <dgm:pt modelId="{D9D0F00E-2778-49B0-8B33-29A6D2988EB1}" type="pres">
      <dgm:prSet presAssocID="{ABE3D3F1-71F0-4628-B614-0C8F6482D1F1}" presName="Name17" presStyleLbl="parChTrans1D3" presStyleIdx="2" presStyleCnt="3"/>
      <dgm:spPr/>
      <dgm:t>
        <a:bodyPr/>
        <a:lstStyle/>
        <a:p>
          <a:endParaRPr lang="fr-FR"/>
        </a:p>
      </dgm:t>
    </dgm:pt>
    <dgm:pt modelId="{4B1DC172-BE20-4ADE-8EC0-7ECA1C9D3071}" type="pres">
      <dgm:prSet presAssocID="{FF5645EF-2688-4553-AF25-1BC4D0B3DFE4}" presName="hierRoot3" presStyleCnt="0"/>
      <dgm:spPr/>
    </dgm:pt>
    <dgm:pt modelId="{4E1FA7D8-7AEF-4141-BD9B-48147A3E54A3}" type="pres">
      <dgm:prSet presAssocID="{FF5645EF-2688-4553-AF25-1BC4D0B3DFE4}" presName="composite3" presStyleCnt="0"/>
      <dgm:spPr/>
    </dgm:pt>
    <dgm:pt modelId="{70C31634-1201-4928-AE3D-805A789E9B20}" type="pres">
      <dgm:prSet presAssocID="{FF5645EF-2688-4553-AF25-1BC4D0B3DFE4}" presName="background3" presStyleLbl="node3" presStyleIdx="2" presStyleCnt="3"/>
      <dgm:spPr/>
    </dgm:pt>
    <dgm:pt modelId="{C112FA9D-0E6F-4A1A-A619-657279A3D038}" type="pres">
      <dgm:prSet presAssocID="{FF5645EF-2688-4553-AF25-1BC4D0B3DFE4}" presName="text3" presStyleLbl="fgAcc3" presStyleIdx="2" presStyleCnt="3" custLinFactNeighborX="5925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F39435C-04C4-4B6A-9102-8D35C594B5E8}" type="pres">
      <dgm:prSet presAssocID="{FF5645EF-2688-4553-AF25-1BC4D0B3DFE4}" presName="hierChild4" presStyleCnt="0"/>
      <dgm:spPr/>
    </dgm:pt>
    <dgm:pt modelId="{0113CD39-6097-466C-8824-DE8B2D7099C2}" type="pres">
      <dgm:prSet presAssocID="{F813B06F-FCF5-4E96-9E57-40CE94DEAF5F}" presName="Name23" presStyleLbl="parChTrans1D4" presStyleIdx="1" presStyleCnt="6"/>
      <dgm:spPr/>
      <dgm:t>
        <a:bodyPr/>
        <a:lstStyle/>
        <a:p>
          <a:endParaRPr lang="fr-FR"/>
        </a:p>
      </dgm:t>
    </dgm:pt>
    <dgm:pt modelId="{9F945A56-F2AA-4480-AF92-07E5A85A4BBC}" type="pres">
      <dgm:prSet presAssocID="{A205A4F7-5C28-4F8F-A05C-E12FA0E96EE1}" presName="hierRoot4" presStyleCnt="0"/>
      <dgm:spPr/>
    </dgm:pt>
    <dgm:pt modelId="{C89E9AA4-C738-4ED4-889A-7E51B203F324}" type="pres">
      <dgm:prSet presAssocID="{A205A4F7-5C28-4F8F-A05C-E12FA0E96EE1}" presName="composite4" presStyleCnt="0"/>
      <dgm:spPr/>
    </dgm:pt>
    <dgm:pt modelId="{4084AE7A-4762-4997-BB0B-C40BCE66A232}" type="pres">
      <dgm:prSet presAssocID="{A205A4F7-5C28-4F8F-A05C-E12FA0E96EE1}" presName="background4" presStyleLbl="node4" presStyleIdx="1" presStyleCnt="6"/>
      <dgm:spPr/>
    </dgm:pt>
    <dgm:pt modelId="{763F1C0D-A848-4CD7-9FC1-18133B11FFA7}" type="pres">
      <dgm:prSet presAssocID="{A205A4F7-5C28-4F8F-A05C-E12FA0E96EE1}" presName="text4" presStyleLbl="fgAcc4" presStyleIdx="1" presStyleCnt="6" custLinFactNeighborX="5806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870B288-7113-4BC7-94C0-616A06288EED}" type="pres">
      <dgm:prSet presAssocID="{A205A4F7-5C28-4F8F-A05C-E12FA0E96EE1}" presName="hierChild5" presStyleCnt="0"/>
      <dgm:spPr/>
    </dgm:pt>
    <dgm:pt modelId="{2AB721B2-5A63-4777-937B-6AE8981FC530}" type="pres">
      <dgm:prSet presAssocID="{2BBC2901-0A7B-4052-B551-4C6432832F3F}" presName="Name23" presStyleLbl="parChTrans1D4" presStyleIdx="2" presStyleCnt="6"/>
      <dgm:spPr/>
      <dgm:t>
        <a:bodyPr/>
        <a:lstStyle/>
        <a:p>
          <a:endParaRPr lang="fr-FR"/>
        </a:p>
      </dgm:t>
    </dgm:pt>
    <dgm:pt modelId="{57AA6307-4E9F-4E16-975D-ACD6973BDB2F}" type="pres">
      <dgm:prSet presAssocID="{51BB57E6-AA0B-46FB-9BE5-1ED3668A1631}" presName="hierRoot4" presStyleCnt="0"/>
      <dgm:spPr/>
    </dgm:pt>
    <dgm:pt modelId="{98BAC3AE-F359-4D64-9185-C5B18DDE6B27}" type="pres">
      <dgm:prSet presAssocID="{51BB57E6-AA0B-46FB-9BE5-1ED3668A1631}" presName="composite4" presStyleCnt="0"/>
      <dgm:spPr/>
    </dgm:pt>
    <dgm:pt modelId="{5F8AFF4A-970F-46DC-86F8-5692BCF2C68A}" type="pres">
      <dgm:prSet presAssocID="{51BB57E6-AA0B-46FB-9BE5-1ED3668A1631}" presName="background4" presStyleLbl="node4" presStyleIdx="2" presStyleCnt="6"/>
      <dgm:spPr/>
    </dgm:pt>
    <dgm:pt modelId="{0C42FF8F-F9A7-471C-B5CE-241B5B98820F}" type="pres">
      <dgm:prSet presAssocID="{51BB57E6-AA0B-46FB-9BE5-1ED3668A1631}" presName="text4" presStyleLbl="fgAcc4" presStyleIdx="2" presStyleCnt="6" custLinFactNeighborX="5806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EC08DF5-BB8C-42AF-AEC0-AB3239A32A55}" type="pres">
      <dgm:prSet presAssocID="{51BB57E6-AA0B-46FB-9BE5-1ED3668A1631}" presName="hierChild5" presStyleCnt="0"/>
      <dgm:spPr/>
    </dgm:pt>
    <dgm:pt modelId="{A6DA580A-4535-4223-B37D-93E8474458C8}" type="pres">
      <dgm:prSet presAssocID="{966CA22A-581D-49E6-A810-39B86F4EB5F5}" presName="Name23" presStyleLbl="parChTrans1D4" presStyleIdx="3" presStyleCnt="6"/>
      <dgm:spPr/>
      <dgm:t>
        <a:bodyPr/>
        <a:lstStyle/>
        <a:p>
          <a:endParaRPr lang="fr-FR"/>
        </a:p>
      </dgm:t>
    </dgm:pt>
    <dgm:pt modelId="{0C6C0427-9644-4E55-812A-9CF6785D2D7D}" type="pres">
      <dgm:prSet presAssocID="{0F372B17-D02B-4533-997A-E28B5687D432}" presName="hierRoot4" presStyleCnt="0"/>
      <dgm:spPr/>
    </dgm:pt>
    <dgm:pt modelId="{716BA5FE-5D5D-4C04-8B0C-C1B8EB41890B}" type="pres">
      <dgm:prSet presAssocID="{0F372B17-D02B-4533-997A-E28B5687D432}" presName="composite4" presStyleCnt="0"/>
      <dgm:spPr/>
    </dgm:pt>
    <dgm:pt modelId="{61B32667-B5E3-4E7D-90EF-03CCB5015983}" type="pres">
      <dgm:prSet presAssocID="{0F372B17-D02B-4533-997A-E28B5687D432}" presName="background4" presStyleLbl="node4" presStyleIdx="3" presStyleCnt="6"/>
      <dgm:spPr/>
    </dgm:pt>
    <dgm:pt modelId="{CA29AAD4-C3A7-45F7-8DEB-E43BB17B888A}" type="pres">
      <dgm:prSet presAssocID="{0F372B17-D02B-4533-997A-E28B5687D432}" presName="text4" presStyleLbl="fgAcc4" presStyleIdx="3" presStyleCnt="6" custLinFactNeighborX="5925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502A8DA-20A9-4910-8B7E-A219A170D7C5}" type="pres">
      <dgm:prSet presAssocID="{0F372B17-D02B-4533-997A-E28B5687D432}" presName="hierChild5" presStyleCnt="0"/>
      <dgm:spPr/>
    </dgm:pt>
    <dgm:pt modelId="{089E30F7-CCAF-4FEC-8B81-2A832D460879}" type="pres">
      <dgm:prSet presAssocID="{E5E76F8F-BB5F-43F2-A5F3-7480C5EA5FD5}" presName="Name23" presStyleLbl="parChTrans1D4" presStyleIdx="4" presStyleCnt="6"/>
      <dgm:spPr/>
      <dgm:t>
        <a:bodyPr/>
        <a:lstStyle/>
        <a:p>
          <a:endParaRPr lang="fr-FR"/>
        </a:p>
      </dgm:t>
    </dgm:pt>
    <dgm:pt modelId="{59C48083-E0AB-4F6C-913A-24D798A08F14}" type="pres">
      <dgm:prSet presAssocID="{A41B3688-7020-4AC6-A3D6-308E5DACD5CF}" presName="hierRoot4" presStyleCnt="0"/>
      <dgm:spPr/>
    </dgm:pt>
    <dgm:pt modelId="{CFB80DE6-9A77-4B0A-9945-109AA1AF6654}" type="pres">
      <dgm:prSet presAssocID="{A41B3688-7020-4AC6-A3D6-308E5DACD5CF}" presName="composite4" presStyleCnt="0"/>
      <dgm:spPr/>
    </dgm:pt>
    <dgm:pt modelId="{33939848-76B9-46B8-B138-791C4F3748B9}" type="pres">
      <dgm:prSet presAssocID="{A41B3688-7020-4AC6-A3D6-308E5DACD5CF}" presName="background4" presStyleLbl="node4" presStyleIdx="4" presStyleCnt="6"/>
      <dgm:spPr/>
    </dgm:pt>
    <dgm:pt modelId="{BEEFD631-3765-4473-B052-BBDF8EDA68EC}" type="pres">
      <dgm:prSet presAssocID="{A41B3688-7020-4AC6-A3D6-308E5DACD5CF}" presName="text4" presStyleLbl="fgAcc4" presStyleIdx="4" presStyleCnt="6" custLinFactNeighborX="5925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1F2867A-43E4-486A-949B-E54A1C6F181B}" type="pres">
      <dgm:prSet presAssocID="{A41B3688-7020-4AC6-A3D6-308E5DACD5CF}" presName="hierChild5" presStyleCnt="0"/>
      <dgm:spPr/>
    </dgm:pt>
    <dgm:pt modelId="{01F48152-3587-4E5C-8754-EE5834978BD6}" type="pres">
      <dgm:prSet presAssocID="{194AC7C8-EE4A-487E-B81B-0D172AF3DF1B}" presName="Name23" presStyleLbl="parChTrans1D4" presStyleIdx="5" presStyleCnt="6"/>
      <dgm:spPr/>
      <dgm:t>
        <a:bodyPr/>
        <a:lstStyle/>
        <a:p>
          <a:endParaRPr lang="fr-FR"/>
        </a:p>
      </dgm:t>
    </dgm:pt>
    <dgm:pt modelId="{D880C19C-8B96-44B7-9F0E-27D692CBFFB1}" type="pres">
      <dgm:prSet presAssocID="{47FD7E7B-EAD4-44F7-B280-A9DAA4CC2006}" presName="hierRoot4" presStyleCnt="0"/>
      <dgm:spPr/>
    </dgm:pt>
    <dgm:pt modelId="{FCA5D5D2-2567-45D6-AF93-EF23DE10B0FC}" type="pres">
      <dgm:prSet presAssocID="{47FD7E7B-EAD4-44F7-B280-A9DAA4CC2006}" presName="composite4" presStyleCnt="0"/>
      <dgm:spPr/>
    </dgm:pt>
    <dgm:pt modelId="{CF498BE7-90E3-44C8-B147-0CEB189F0F75}" type="pres">
      <dgm:prSet presAssocID="{47FD7E7B-EAD4-44F7-B280-A9DAA4CC2006}" presName="background4" presStyleLbl="node4" presStyleIdx="5" presStyleCnt="6"/>
      <dgm:spPr/>
    </dgm:pt>
    <dgm:pt modelId="{C4EC9985-DBD4-4364-9FC9-360ECE9D6462}" type="pres">
      <dgm:prSet presAssocID="{47FD7E7B-EAD4-44F7-B280-A9DAA4CC2006}" presName="text4" presStyleLbl="fgAcc4" presStyleIdx="5" presStyleCnt="6" custLinFactNeighborX="612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6D32602-CBC9-47BA-B9F6-651834AA2B07}" type="pres">
      <dgm:prSet presAssocID="{47FD7E7B-EAD4-44F7-B280-A9DAA4CC2006}" presName="hierChild5" presStyleCnt="0"/>
      <dgm:spPr/>
    </dgm:pt>
  </dgm:ptLst>
  <dgm:cxnLst>
    <dgm:cxn modelId="{12463F27-1931-4CCC-A14B-F05F08457067}" type="presOf" srcId="{28E21559-EFDB-417D-8DFA-284CF2F5B6A6}" destId="{4F4031DD-F4C0-4CBF-BE7A-DE207EB3E48A}" srcOrd="0" destOrd="0" presId="urn:microsoft.com/office/officeart/2005/8/layout/hierarchy1"/>
    <dgm:cxn modelId="{7D95AE24-C054-452F-A757-539D333DA258}" type="presOf" srcId="{51BB57E6-AA0B-46FB-9BE5-1ED3668A1631}" destId="{0C42FF8F-F9A7-471C-B5CE-241B5B98820F}" srcOrd="0" destOrd="0" presId="urn:microsoft.com/office/officeart/2005/8/layout/hierarchy1"/>
    <dgm:cxn modelId="{3E9D7120-571A-431B-9581-FF6D1618883C}" srcId="{E5A2359D-CBE3-46A8-A3E4-371C4880AE5D}" destId="{3B4EC549-704C-4154-A242-91B75FEB7C13}" srcOrd="1" destOrd="0" parTransId="{28E21559-EFDB-417D-8DFA-284CF2F5B6A6}" sibTransId="{E1227DD1-F960-42F6-AA22-56B89C20AA42}"/>
    <dgm:cxn modelId="{3202A57F-0DB3-4EBD-9DCA-17394EC4DF31}" type="presOf" srcId="{A205A4F7-5C28-4F8F-A05C-E12FA0E96EE1}" destId="{763F1C0D-A848-4CD7-9FC1-18133B11FFA7}" srcOrd="0" destOrd="0" presId="urn:microsoft.com/office/officeart/2005/8/layout/hierarchy1"/>
    <dgm:cxn modelId="{D6911921-7E86-4CEA-9333-B1381A8EF1B7}" type="presOf" srcId="{A41B3688-7020-4AC6-A3D6-308E5DACD5CF}" destId="{BEEFD631-3765-4473-B052-BBDF8EDA68EC}" srcOrd="0" destOrd="0" presId="urn:microsoft.com/office/officeart/2005/8/layout/hierarchy1"/>
    <dgm:cxn modelId="{4AC6D000-9DD1-47EE-9546-EE6664711FD5}" srcId="{4156A8C7-24F3-4D2E-AC1E-78C49A70E585}" destId="{80948DB4-C1A2-4A79-85A3-3A938788FB95}" srcOrd="0" destOrd="0" parTransId="{24728CE0-5588-4901-A216-A29362AF2D02}" sibTransId="{D996CAB6-096F-4CA4-8494-5CEF2258586D}"/>
    <dgm:cxn modelId="{A8028631-72D0-4E00-B96F-BCB4F47AB3AE}" type="presOf" srcId="{3B4EC549-704C-4154-A242-91B75FEB7C13}" destId="{B208DA94-F797-4EE8-90E0-65A514CF14D5}" srcOrd="0" destOrd="0" presId="urn:microsoft.com/office/officeart/2005/8/layout/hierarchy1"/>
    <dgm:cxn modelId="{71AD9FB1-A119-4BD7-9B7C-6BBEF0610EBE}" srcId="{988CB49F-40CA-418A-8829-6DB7F285AB15}" destId="{BBD2AB8A-A027-40FE-B22C-66C98A7CE71C}" srcOrd="1" destOrd="0" parTransId="{609BF86B-369E-4EF9-94AF-C525E5C70E51}" sibTransId="{6239B237-5405-44E3-ABD2-076904A73B7F}"/>
    <dgm:cxn modelId="{ADE65FE5-D8C4-4FAB-9703-B194428ADD58}" srcId="{FF5645EF-2688-4553-AF25-1BC4D0B3DFE4}" destId="{47FD7E7B-EAD4-44F7-B280-A9DAA4CC2006}" srcOrd="2" destOrd="0" parTransId="{194AC7C8-EE4A-487E-B81B-0D172AF3DF1B}" sibTransId="{3EEA10EA-5C14-4061-86D1-CEC7E97856EB}"/>
    <dgm:cxn modelId="{2B4F6190-0B63-44EC-9ACD-F0DA229BFC85}" srcId="{FF5645EF-2688-4553-AF25-1BC4D0B3DFE4}" destId="{A205A4F7-5C28-4F8F-A05C-E12FA0E96EE1}" srcOrd="0" destOrd="0" parTransId="{F813B06F-FCF5-4E96-9E57-40CE94DEAF5F}" sibTransId="{8D0A4598-D9FC-4B60-81D7-FB9C62E2EB7E}"/>
    <dgm:cxn modelId="{E33D4DC0-854E-437C-8DD4-AE8149BFBD8B}" type="presOf" srcId="{F813B06F-FCF5-4E96-9E57-40CE94DEAF5F}" destId="{0113CD39-6097-466C-8824-DE8B2D7099C2}" srcOrd="0" destOrd="0" presId="urn:microsoft.com/office/officeart/2005/8/layout/hierarchy1"/>
    <dgm:cxn modelId="{6DFFD364-C482-4BDF-B383-F019A9D8729B}" type="presOf" srcId="{17330F72-8E41-485E-9128-EE7808B03039}" destId="{905D3A79-4199-4A30-9208-95A4A235D7CE}" srcOrd="0" destOrd="0" presId="urn:microsoft.com/office/officeart/2005/8/layout/hierarchy1"/>
    <dgm:cxn modelId="{052646C0-6D36-4CBE-BBB5-9562285F8A11}" srcId="{A205A4F7-5C28-4F8F-A05C-E12FA0E96EE1}" destId="{51BB57E6-AA0B-46FB-9BE5-1ED3668A1631}" srcOrd="0" destOrd="0" parTransId="{2BBC2901-0A7B-4052-B551-4C6432832F3F}" sibTransId="{B2352D2C-3753-4126-A231-5E52571CCBD7}"/>
    <dgm:cxn modelId="{2A52F264-7C0C-4071-9F44-35C199C728EF}" type="presOf" srcId="{7233AFE4-1955-4762-A641-88F8E1615611}" destId="{5FD23282-C8B3-4454-9C4C-8A385D0D0453}" srcOrd="0" destOrd="0" presId="urn:microsoft.com/office/officeart/2005/8/layout/hierarchy1"/>
    <dgm:cxn modelId="{6841F264-4D9A-4164-889F-D39D23C1FD4F}" type="presOf" srcId="{E5E76F8F-BB5F-43F2-A5F3-7480C5EA5FD5}" destId="{089E30F7-CCAF-4FEC-8B81-2A832D460879}" srcOrd="0" destOrd="0" presId="urn:microsoft.com/office/officeart/2005/8/layout/hierarchy1"/>
    <dgm:cxn modelId="{71EA1DA1-493D-4675-ADF0-04A2FC6C7D1B}" srcId="{E5A2359D-CBE3-46A8-A3E4-371C4880AE5D}" destId="{4156A8C7-24F3-4D2E-AC1E-78C49A70E585}" srcOrd="0" destOrd="0" parTransId="{7233AFE4-1955-4762-A641-88F8E1615611}" sibTransId="{0DB7A8E7-C8EA-489A-B627-F746950FB9F5}"/>
    <dgm:cxn modelId="{097B6F1D-AB77-4B4C-BC8B-F0A474A7BBEE}" type="presOf" srcId="{E5A2359D-CBE3-46A8-A3E4-371C4880AE5D}" destId="{0BED9919-7B82-4B68-86D3-3DF82E9BE0AE}" srcOrd="0" destOrd="0" presId="urn:microsoft.com/office/officeart/2005/8/layout/hierarchy1"/>
    <dgm:cxn modelId="{55905F3D-2D2A-491C-8A69-B2EA95FB2BB0}" type="presOf" srcId="{2BBC2901-0A7B-4052-B551-4C6432832F3F}" destId="{2AB721B2-5A63-4777-937B-6AE8981FC530}" srcOrd="0" destOrd="0" presId="urn:microsoft.com/office/officeart/2005/8/layout/hierarchy1"/>
    <dgm:cxn modelId="{0624A927-CF02-402B-B0DF-27C9465553E3}" type="presOf" srcId="{988CB49F-40CA-418A-8829-6DB7F285AB15}" destId="{428197B5-E3C0-4507-B504-B2AD9A314562}" srcOrd="0" destOrd="0" presId="urn:microsoft.com/office/officeart/2005/8/layout/hierarchy1"/>
    <dgm:cxn modelId="{791B84B5-B71F-43C2-98B2-DD8E02A3AC34}" type="presOf" srcId="{FF5645EF-2688-4553-AF25-1BC4D0B3DFE4}" destId="{C112FA9D-0E6F-4A1A-A619-657279A3D038}" srcOrd="0" destOrd="0" presId="urn:microsoft.com/office/officeart/2005/8/layout/hierarchy1"/>
    <dgm:cxn modelId="{F066F47E-DFFB-4200-8037-F581A5811C3E}" type="presOf" srcId="{0F372B17-D02B-4533-997A-E28B5687D432}" destId="{CA29AAD4-C3A7-45F7-8DEB-E43BB17B888A}" srcOrd="0" destOrd="0" presId="urn:microsoft.com/office/officeart/2005/8/layout/hierarchy1"/>
    <dgm:cxn modelId="{DDC5E251-F937-4689-8DBD-6D434AD5FB3A}" srcId="{17330F72-8E41-485E-9128-EE7808B03039}" destId="{988CB49F-40CA-418A-8829-6DB7F285AB15}" srcOrd="0" destOrd="0" parTransId="{7986E40A-E336-488B-8550-CD9C4489C67C}" sibTransId="{4FCDE16E-8679-4165-BF5F-77C44DF9375C}"/>
    <dgm:cxn modelId="{2CD7C306-E59B-446C-9F08-66871918B663}" srcId="{0F372B17-D02B-4533-997A-E28B5687D432}" destId="{A41B3688-7020-4AC6-A3D6-308E5DACD5CF}" srcOrd="0" destOrd="0" parTransId="{E5E76F8F-BB5F-43F2-A5F3-7480C5EA5FD5}" sibTransId="{3D34405C-0A96-442B-BB94-EF40A013BB8A}"/>
    <dgm:cxn modelId="{1101B225-C66D-463A-B8BA-F6A3B44D3324}" type="presOf" srcId="{80948DB4-C1A2-4A79-85A3-3A938788FB95}" destId="{5D0080C7-46AD-4044-818E-E872AEE74259}" srcOrd="0" destOrd="0" presId="urn:microsoft.com/office/officeart/2005/8/layout/hierarchy1"/>
    <dgm:cxn modelId="{72A1111F-CBAC-48FC-9589-26D4B8324978}" type="presOf" srcId="{194AC7C8-EE4A-487E-B81B-0D172AF3DF1B}" destId="{01F48152-3587-4E5C-8754-EE5834978BD6}" srcOrd="0" destOrd="0" presId="urn:microsoft.com/office/officeart/2005/8/layout/hierarchy1"/>
    <dgm:cxn modelId="{FE48C12D-E3B0-404F-87AD-7E44E505F980}" srcId="{BBD2AB8A-A027-40FE-B22C-66C98A7CE71C}" destId="{FF5645EF-2688-4553-AF25-1BC4D0B3DFE4}" srcOrd="0" destOrd="0" parTransId="{ABE3D3F1-71F0-4628-B614-0C8F6482D1F1}" sibTransId="{806DAE34-D7AD-4218-B7FB-CDC7380FC44C}"/>
    <dgm:cxn modelId="{E152052B-B12D-4099-B6DC-4988D29792F8}" srcId="{FF5645EF-2688-4553-AF25-1BC4D0B3DFE4}" destId="{0F372B17-D02B-4533-997A-E28B5687D432}" srcOrd="1" destOrd="0" parTransId="{966CA22A-581D-49E6-A810-39B86F4EB5F5}" sibTransId="{B8B138AF-C56B-43F6-B0A5-A76DB2EFD26B}"/>
    <dgm:cxn modelId="{FB0BEA85-EAED-41B9-BC12-4DB3332F89C4}" srcId="{988CB49F-40CA-418A-8829-6DB7F285AB15}" destId="{E5A2359D-CBE3-46A8-A3E4-371C4880AE5D}" srcOrd="0" destOrd="0" parTransId="{D68F2B1A-C151-44DB-BEB2-BFDB0973E5B5}" sibTransId="{06A9897D-411E-45C6-A166-C9CD1C5D2F0D}"/>
    <dgm:cxn modelId="{AF3B6120-F5D1-4F6A-8BD8-D47D170AFC3E}" type="presOf" srcId="{609BF86B-369E-4EF9-94AF-C525E5C70E51}" destId="{770C5A8D-B199-4582-A8B1-F7881DC3FEBE}" srcOrd="0" destOrd="0" presId="urn:microsoft.com/office/officeart/2005/8/layout/hierarchy1"/>
    <dgm:cxn modelId="{61935457-03D6-439C-8F44-5AB5C9EEB12B}" type="presOf" srcId="{47FD7E7B-EAD4-44F7-B280-A9DAA4CC2006}" destId="{C4EC9985-DBD4-4364-9FC9-360ECE9D6462}" srcOrd="0" destOrd="0" presId="urn:microsoft.com/office/officeart/2005/8/layout/hierarchy1"/>
    <dgm:cxn modelId="{5114FC68-BB85-4729-B005-119B2D732E59}" type="presOf" srcId="{ABE3D3F1-71F0-4628-B614-0C8F6482D1F1}" destId="{D9D0F00E-2778-49B0-8B33-29A6D2988EB1}" srcOrd="0" destOrd="0" presId="urn:microsoft.com/office/officeart/2005/8/layout/hierarchy1"/>
    <dgm:cxn modelId="{147A2DA9-4AB3-4188-93DE-7A28FB0591F6}" type="presOf" srcId="{BBD2AB8A-A027-40FE-B22C-66C98A7CE71C}" destId="{32CDBDCA-6079-498F-98F4-0926BD727903}" srcOrd="0" destOrd="0" presId="urn:microsoft.com/office/officeart/2005/8/layout/hierarchy1"/>
    <dgm:cxn modelId="{213EE594-0594-40F7-B5F7-1F9AAC069A4B}" type="presOf" srcId="{24728CE0-5588-4901-A216-A29362AF2D02}" destId="{4153800D-2E96-44B6-8D0F-9CB04ABD4BF7}" srcOrd="0" destOrd="0" presId="urn:microsoft.com/office/officeart/2005/8/layout/hierarchy1"/>
    <dgm:cxn modelId="{CBFCCB16-AB94-479C-8103-6DD3DCDFFBF9}" type="presOf" srcId="{966CA22A-581D-49E6-A810-39B86F4EB5F5}" destId="{A6DA580A-4535-4223-B37D-93E8474458C8}" srcOrd="0" destOrd="0" presId="urn:microsoft.com/office/officeart/2005/8/layout/hierarchy1"/>
    <dgm:cxn modelId="{D3C1B2B6-C9F7-4F50-81BB-24DDF44E43E4}" type="presOf" srcId="{4156A8C7-24F3-4D2E-AC1E-78C49A70E585}" destId="{310C8C09-2203-4689-B3A4-6E662BB15600}" srcOrd="0" destOrd="0" presId="urn:microsoft.com/office/officeart/2005/8/layout/hierarchy1"/>
    <dgm:cxn modelId="{9251490F-D3FF-43E4-8099-B63D37355D69}" type="presOf" srcId="{D68F2B1A-C151-44DB-BEB2-BFDB0973E5B5}" destId="{8B9248D5-8A2D-44F0-BD27-33D212ABB619}" srcOrd="0" destOrd="0" presId="urn:microsoft.com/office/officeart/2005/8/layout/hierarchy1"/>
    <dgm:cxn modelId="{99808811-798A-4DD1-9478-76D0C18E20EA}" type="presParOf" srcId="{905D3A79-4199-4A30-9208-95A4A235D7CE}" destId="{B2CE61B7-F775-44EB-AE88-18ACFF089303}" srcOrd="0" destOrd="0" presId="urn:microsoft.com/office/officeart/2005/8/layout/hierarchy1"/>
    <dgm:cxn modelId="{A53A159F-31FE-4029-9F40-E9DE2E2C238D}" type="presParOf" srcId="{B2CE61B7-F775-44EB-AE88-18ACFF089303}" destId="{809AE3A0-D411-4E47-A7BF-7908BD549E05}" srcOrd="0" destOrd="0" presId="urn:microsoft.com/office/officeart/2005/8/layout/hierarchy1"/>
    <dgm:cxn modelId="{7562A001-DE10-41A5-8741-F7FE1A08D25E}" type="presParOf" srcId="{809AE3A0-D411-4E47-A7BF-7908BD549E05}" destId="{76A71478-A7D8-4A10-B3E2-B091E36325D8}" srcOrd="0" destOrd="0" presId="urn:microsoft.com/office/officeart/2005/8/layout/hierarchy1"/>
    <dgm:cxn modelId="{FDEFC43C-BABA-443C-AA5D-A67CDD30954B}" type="presParOf" srcId="{809AE3A0-D411-4E47-A7BF-7908BD549E05}" destId="{428197B5-E3C0-4507-B504-B2AD9A314562}" srcOrd="1" destOrd="0" presId="urn:microsoft.com/office/officeart/2005/8/layout/hierarchy1"/>
    <dgm:cxn modelId="{28B9617B-6F87-4E8F-B83B-849639FDA992}" type="presParOf" srcId="{B2CE61B7-F775-44EB-AE88-18ACFF089303}" destId="{48ED9E56-E546-4858-89FB-B4354E76F5B2}" srcOrd="1" destOrd="0" presId="urn:microsoft.com/office/officeart/2005/8/layout/hierarchy1"/>
    <dgm:cxn modelId="{7B1EC920-5B87-4F06-80FE-3D74CBCF38B2}" type="presParOf" srcId="{48ED9E56-E546-4858-89FB-B4354E76F5B2}" destId="{8B9248D5-8A2D-44F0-BD27-33D212ABB619}" srcOrd="0" destOrd="0" presId="urn:microsoft.com/office/officeart/2005/8/layout/hierarchy1"/>
    <dgm:cxn modelId="{C3AA2EEC-1F53-46F5-8CE5-E6420AE2DCC6}" type="presParOf" srcId="{48ED9E56-E546-4858-89FB-B4354E76F5B2}" destId="{B9EAADA4-6E1B-49FF-AD20-08F7DCA4B643}" srcOrd="1" destOrd="0" presId="urn:microsoft.com/office/officeart/2005/8/layout/hierarchy1"/>
    <dgm:cxn modelId="{C2D435B5-B2FF-4ACD-BAE7-5220C875196E}" type="presParOf" srcId="{B9EAADA4-6E1B-49FF-AD20-08F7DCA4B643}" destId="{557790D4-0452-4950-BA98-369716823385}" srcOrd="0" destOrd="0" presId="urn:microsoft.com/office/officeart/2005/8/layout/hierarchy1"/>
    <dgm:cxn modelId="{EF511EC3-43EB-450F-837A-FEF3BA96A7E1}" type="presParOf" srcId="{557790D4-0452-4950-BA98-369716823385}" destId="{91FE40B0-6494-4DF1-A043-49FFBBF9BAEC}" srcOrd="0" destOrd="0" presId="urn:microsoft.com/office/officeart/2005/8/layout/hierarchy1"/>
    <dgm:cxn modelId="{4A591409-49A2-48A1-9887-26639D930951}" type="presParOf" srcId="{557790D4-0452-4950-BA98-369716823385}" destId="{0BED9919-7B82-4B68-86D3-3DF82E9BE0AE}" srcOrd="1" destOrd="0" presId="urn:microsoft.com/office/officeart/2005/8/layout/hierarchy1"/>
    <dgm:cxn modelId="{CFC0CCBD-4F6A-41AD-82D7-684CF6CBD737}" type="presParOf" srcId="{B9EAADA4-6E1B-49FF-AD20-08F7DCA4B643}" destId="{D250A65E-0FB4-46DD-8F88-6F22BF30074F}" srcOrd="1" destOrd="0" presId="urn:microsoft.com/office/officeart/2005/8/layout/hierarchy1"/>
    <dgm:cxn modelId="{25CAA96C-6F4B-42CD-909F-E48DD8C9CDFB}" type="presParOf" srcId="{D250A65E-0FB4-46DD-8F88-6F22BF30074F}" destId="{5FD23282-C8B3-4454-9C4C-8A385D0D0453}" srcOrd="0" destOrd="0" presId="urn:microsoft.com/office/officeart/2005/8/layout/hierarchy1"/>
    <dgm:cxn modelId="{EFBECC09-F3D0-4786-B915-DFA241D44B6F}" type="presParOf" srcId="{D250A65E-0FB4-46DD-8F88-6F22BF30074F}" destId="{3B299CDF-4D7F-400C-9BF5-22D2DBC9C6DA}" srcOrd="1" destOrd="0" presId="urn:microsoft.com/office/officeart/2005/8/layout/hierarchy1"/>
    <dgm:cxn modelId="{361EC1F6-444C-4873-AB81-3EBE86404127}" type="presParOf" srcId="{3B299CDF-4D7F-400C-9BF5-22D2DBC9C6DA}" destId="{50BB9772-D95E-49E7-AE80-1194CF25F59C}" srcOrd="0" destOrd="0" presId="urn:microsoft.com/office/officeart/2005/8/layout/hierarchy1"/>
    <dgm:cxn modelId="{02102F7E-1BAD-4EC4-9E16-21F862698B20}" type="presParOf" srcId="{50BB9772-D95E-49E7-AE80-1194CF25F59C}" destId="{B86A3A9A-71A5-4A4A-BF10-6D5018FD8523}" srcOrd="0" destOrd="0" presId="urn:microsoft.com/office/officeart/2005/8/layout/hierarchy1"/>
    <dgm:cxn modelId="{DEE2E16D-D3E0-4000-ADCB-55EF3FCFB84E}" type="presParOf" srcId="{50BB9772-D95E-49E7-AE80-1194CF25F59C}" destId="{310C8C09-2203-4689-B3A4-6E662BB15600}" srcOrd="1" destOrd="0" presId="urn:microsoft.com/office/officeart/2005/8/layout/hierarchy1"/>
    <dgm:cxn modelId="{3F38584A-EA13-48B7-8DB3-A75D6F0268DA}" type="presParOf" srcId="{3B299CDF-4D7F-400C-9BF5-22D2DBC9C6DA}" destId="{2ABECBCE-1EBF-4AD8-B64B-C3033821A3BF}" srcOrd="1" destOrd="0" presId="urn:microsoft.com/office/officeart/2005/8/layout/hierarchy1"/>
    <dgm:cxn modelId="{76B0E456-124A-40E6-A0FF-38C416C0F0FF}" type="presParOf" srcId="{2ABECBCE-1EBF-4AD8-B64B-C3033821A3BF}" destId="{4153800D-2E96-44B6-8D0F-9CB04ABD4BF7}" srcOrd="0" destOrd="0" presId="urn:microsoft.com/office/officeart/2005/8/layout/hierarchy1"/>
    <dgm:cxn modelId="{46F857E2-611A-4E8C-B0DA-7629F3E16702}" type="presParOf" srcId="{2ABECBCE-1EBF-4AD8-B64B-C3033821A3BF}" destId="{AB364AF0-9B96-43F3-8008-9B4DB7C3C70B}" srcOrd="1" destOrd="0" presId="urn:microsoft.com/office/officeart/2005/8/layout/hierarchy1"/>
    <dgm:cxn modelId="{2FFA8B48-79A4-4C05-87BD-62608915E7C4}" type="presParOf" srcId="{AB364AF0-9B96-43F3-8008-9B4DB7C3C70B}" destId="{F1EA0368-A754-4FFB-A08C-16685E2040C0}" srcOrd="0" destOrd="0" presId="urn:microsoft.com/office/officeart/2005/8/layout/hierarchy1"/>
    <dgm:cxn modelId="{874D1EEB-6283-4933-A368-2842A8BBEAE4}" type="presParOf" srcId="{F1EA0368-A754-4FFB-A08C-16685E2040C0}" destId="{2244653B-067F-49CC-93A4-2CBF9CAF237F}" srcOrd="0" destOrd="0" presId="urn:microsoft.com/office/officeart/2005/8/layout/hierarchy1"/>
    <dgm:cxn modelId="{5F50AE24-05AC-4195-A259-83B56FAEB131}" type="presParOf" srcId="{F1EA0368-A754-4FFB-A08C-16685E2040C0}" destId="{5D0080C7-46AD-4044-818E-E872AEE74259}" srcOrd="1" destOrd="0" presId="urn:microsoft.com/office/officeart/2005/8/layout/hierarchy1"/>
    <dgm:cxn modelId="{DB5DDE13-24FF-4029-9A75-DBAC475BC82F}" type="presParOf" srcId="{AB364AF0-9B96-43F3-8008-9B4DB7C3C70B}" destId="{0A0A8141-D062-44A0-AF5D-1F0A6A84BD77}" srcOrd="1" destOrd="0" presId="urn:microsoft.com/office/officeart/2005/8/layout/hierarchy1"/>
    <dgm:cxn modelId="{73905AEA-B4D8-42DB-8CBC-60BA088AB89D}" type="presParOf" srcId="{D250A65E-0FB4-46DD-8F88-6F22BF30074F}" destId="{4F4031DD-F4C0-4CBF-BE7A-DE207EB3E48A}" srcOrd="2" destOrd="0" presId="urn:microsoft.com/office/officeart/2005/8/layout/hierarchy1"/>
    <dgm:cxn modelId="{663E919C-9A2E-424A-A341-A8004733CFD0}" type="presParOf" srcId="{D250A65E-0FB4-46DD-8F88-6F22BF30074F}" destId="{4B89EA6B-7D7A-4E46-ACA2-EA330FB69BBB}" srcOrd="3" destOrd="0" presId="urn:microsoft.com/office/officeart/2005/8/layout/hierarchy1"/>
    <dgm:cxn modelId="{C90AD398-6670-46C2-8BDE-A7A653146F6D}" type="presParOf" srcId="{4B89EA6B-7D7A-4E46-ACA2-EA330FB69BBB}" destId="{202B0969-86A8-4455-9603-A99B361F27D5}" srcOrd="0" destOrd="0" presId="urn:microsoft.com/office/officeart/2005/8/layout/hierarchy1"/>
    <dgm:cxn modelId="{F2F72A4C-9518-44A8-9137-2E8EB7906CCD}" type="presParOf" srcId="{202B0969-86A8-4455-9603-A99B361F27D5}" destId="{5AE3B972-AB92-4A73-893A-344DF425CDAB}" srcOrd="0" destOrd="0" presId="urn:microsoft.com/office/officeart/2005/8/layout/hierarchy1"/>
    <dgm:cxn modelId="{E67C5940-7413-4A04-BD8F-2DCEDC9AE9FD}" type="presParOf" srcId="{202B0969-86A8-4455-9603-A99B361F27D5}" destId="{B208DA94-F797-4EE8-90E0-65A514CF14D5}" srcOrd="1" destOrd="0" presId="urn:microsoft.com/office/officeart/2005/8/layout/hierarchy1"/>
    <dgm:cxn modelId="{C79955DE-5A59-4420-99BD-B7723A28BE9F}" type="presParOf" srcId="{4B89EA6B-7D7A-4E46-ACA2-EA330FB69BBB}" destId="{46885197-D117-49D4-B704-15B17A6ED2DF}" srcOrd="1" destOrd="0" presId="urn:microsoft.com/office/officeart/2005/8/layout/hierarchy1"/>
    <dgm:cxn modelId="{81B9AB92-EB1D-485F-B0C7-884E19111CF0}" type="presParOf" srcId="{48ED9E56-E546-4858-89FB-B4354E76F5B2}" destId="{770C5A8D-B199-4582-A8B1-F7881DC3FEBE}" srcOrd="2" destOrd="0" presId="urn:microsoft.com/office/officeart/2005/8/layout/hierarchy1"/>
    <dgm:cxn modelId="{C6510F69-5E7F-417A-BA2A-8A9FE6E9F097}" type="presParOf" srcId="{48ED9E56-E546-4858-89FB-B4354E76F5B2}" destId="{5666F262-EC56-4E17-8279-02807EA9818C}" srcOrd="3" destOrd="0" presId="urn:microsoft.com/office/officeart/2005/8/layout/hierarchy1"/>
    <dgm:cxn modelId="{B1887A26-5848-41E7-82FF-239AE0C0C0FC}" type="presParOf" srcId="{5666F262-EC56-4E17-8279-02807EA9818C}" destId="{BF83B347-5FF9-4451-B667-20D7289AD4FB}" srcOrd="0" destOrd="0" presId="urn:microsoft.com/office/officeart/2005/8/layout/hierarchy1"/>
    <dgm:cxn modelId="{69DC4563-D152-42DD-9993-9E38765ED594}" type="presParOf" srcId="{BF83B347-5FF9-4451-B667-20D7289AD4FB}" destId="{57E6EE25-700B-4B26-94C3-946CBED59F4E}" srcOrd="0" destOrd="0" presId="urn:microsoft.com/office/officeart/2005/8/layout/hierarchy1"/>
    <dgm:cxn modelId="{B7F28824-93A7-4DEC-ABE7-E4A8A7B45A25}" type="presParOf" srcId="{BF83B347-5FF9-4451-B667-20D7289AD4FB}" destId="{32CDBDCA-6079-498F-98F4-0926BD727903}" srcOrd="1" destOrd="0" presId="urn:microsoft.com/office/officeart/2005/8/layout/hierarchy1"/>
    <dgm:cxn modelId="{38C0FEB5-6FAF-4DC4-9780-43B4067377BE}" type="presParOf" srcId="{5666F262-EC56-4E17-8279-02807EA9818C}" destId="{442D907F-E479-4EC4-8CDF-1C039D1BBD4C}" srcOrd="1" destOrd="0" presId="urn:microsoft.com/office/officeart/2005/8/layout/hierarchy1"/>
    <dgm:cxn modelId="{75E0AB28-391A-46C3-855B-4B7F4F0773AC}" type="presParOf" srcId="{442D907F-E479-4EC4-8CDF-1C039D1BBD4C}" destId="{D9D0F00E-2778-49B0-8B33-29A6D2988EB1}" srcOrd="0" destOrd="0" presId="urn:microsoft.com/office/officeart/2005/8/layout/hierarchy1"/>
    <dgm:cxn modelId="{AF5F27FF-66B4-433D-B2C6-E76FCFD579E6}" type="presParOf" srcId="{442D907F-E479-4EC4-8CDF-1C039D1BBD4C}" destId="{4B1DC172-BE20-4ADE-8EC0-7ECA1C9D3071}" srcOrd="1" destOrd="0" presId="urn:microsoft.com/office/officeart/2005/8/layout/hierarchy1"/>
    <dgm:cxn modelId="{E9476413-4ACD-4FDA-A2AC-B2A8A832D7D2}" type="presParOf" srcId="{4B1DC172-BE20-4ADE-8EC0-7ECA1C9D3071}" destId="{4E1FA7D8-7AEF-4141-BD9B-48147A3E54A3}" srcOrd="0" destOrd="0" presId="urn:microsoft.com/office/officeart/2005/8/layout/hierarchy1"/>
    <dgm:cxn modelId="{92B52ED8-35C8-469D-B3D4-1711438D99DC}" type="presParOf" srcId="{4E1FA7D8-7AEF-4141-BD9B-48147A3E54A3}" destId="{70C31634-1201-4928-AE3D-805A789E9B20}" srcOrd="0" destOrd="0" presId="urn:microsoft.com/office/officeart/2005/8/layout/hierarchy1"/>
    <dgm:cxn modelId="{9FE1AC30-A443-43D5-8D1E-77B81D35BEAB}" type="presParOf" srcId="{4E1FA7D8-7AEF-4141-BD9B-48147A3E54A3}" destId="{C112FA9D-0E6F-4A1A-A619-657279A3D038}" srcOrd="1" destOrd="0" presId="urn:microsoft.com/office/officeart/2005/8/layout/hierarchy1"/>
    <dgm:cxn modelId="{148FEE99-B49A-4FBD-8E0B-DA1B6461530F}" type="presParOf" srcId="{4B1DC172-BE20-4ADE-8EC0-7ECA1C9D3071}" destId="{5F39435C-04C4-4B6A-9102-8D35C594B5E8}" srcOrd="1" destOrd="0" presId="urn:microsoft.com/office/officeart/2005/8/layout/hierarchy1"/>
    <dgm:cxn modelId="{5976356A-B63C-4FEA-A010-7DC223098C9D}" type="presParOf" srcId="{5F39435C-04C4-4B6A-9102-8D35C594B5E8}" destId="{0113CD39-6097-466C-8824-DE8B2D7099C2}" srcOrd="0" destOrd="0" presId="urn:microsoft.com/office/officeart/2005/8/layout/hierarchy1"/>
    <dgm:cxn modelId="{3CB2CEB8-129E-4632-A86F-765C0251BB04}" type="presParOf" srcId="{5F39435C-04C4-4B6A-9102-8D35C594B5E8}" destId="{9F945A56-F2AA-4480-AF92-07E5A85A4BBC}" srcOrd="1" destOrd="0" presId="urn:microsoft.com/office/officeart/2005/8/layout/hierarchy1"/>
    <dgm:cxn modelId="{48931FEB-9AF5-45A1-95A2-C78C7B220774}" type="presParOf" srcId="{9F945A56-F2AA-4480-AF92-07E5A85A4BBC}" destId="{C89E9AA4-C738-4ED4-889A-7E51B203F324}" srcOrd="0" destOrd="0" presId="urn:microsoft.com/office/officeart/2005/8/layout/hierarchy1"/>
    <dgm:cxn modelId="{1D5006E9-A266-4F99-9B9E-F0968EB589F0}" type="presParOf" srcId="{C89E9AA4-C738-4ED4-889A-7E51B203F324}" destId="{4084AE7A-4762-4997-BB0B-C40BCE66A232}" srcOrd="0" destOrd="0" presId="urn:microsoft.com/office/officeart/2005/8/layout/hierarchy1"/>
    <dgm:cxn modelId="{637F72F9-816D-444A-9C1E-354070DD517F}" type="presParOf" srcId="{C89E9AA4-C738-4ED4-889A-7E51B203F324}" destId="{763F1C0D-A848-4CD7-9FC1-18133B11FFA7}" srcOrd="1" destOrd="0" presId="urn:microsoft.com/office/officeart/2005/8/layout/hierarchy1"/>
    <dgm:cxn modelId="{B7D2F864-5479-41C3-89D5-EBB281CEE77A}" type="presParOf" srcId="{9F945A56-F2AA-4480-AF92-07E5A85A4BBC}" destId="{6870B288-7113-4BC7-94C0-616A06288EED}" srcOrd="1" destOrd="0" presId="urn:microsoft.com/office/officeart/2005/8/layout/hierarchy1"/>
    <dgm:cxn modelId="{A6A08C00-D03A-4E9E-B6A3-35A57A613774}" type="presParOf" srcId="{6870B288-7113-4BC7-94C0-616A06288EED}" destId="{2AB721B2-5A63-4777-937B-6AE8981FC530}" srcOrd="0" destOrd="0" presId="urn:microsoft.com/office/officeart/2005/8/layout/hierarchy1"/>
    <dgm:cxn modelId="{E2B9BCFF-6A80-4B25-BB4A-C1D1AC8211E3}" type="presParOf" srcId="{6870B288-7113-4BC7-94C0-616A06288EED}" destId="{57AA6307-4E9F-4E16-975D-ACD6973BDB2F}" srcOrd="1" destOrd="0" presId="urn:microsoft.com/office/officeart/2005/8/layout/hierarchy1"/>
    <dgm:cxn modelId="{FD4C4F50-0FE8-43A2-A062-5DFD1560F498}" type="presParOf" srcId="{57AA6307-4E9F-4E16-975D-ACD6973BDB2F}" destId="{98BAC3AE-F359-4D64-9185-C5B18DDE6B27}" srcOrd="0" destOrd="0" presId="urn:microsoft.com/office/officeart/2005/8/layout/hierarchy1"/>
    <dgm:cxn modelId="{3324BF58-E18F-4365-86D8-C3E15B4C7328}" type="presParOf" srcId="{98BAC3AE-F359-4D64-9185-C5B18DDE6B27}" destId="{5F8AFF4A-970F-46DC-86F8-5692BCF2C68A}" srcOrd="0" destOrd="0" presId="urn:microsoft.com/office/officeart/2005/8/layout/hierarchy1"/>
    <dgm:cxn modelId="{737FD835-278C-485D-8D4E-4CD3E977ACB8}" type="presParOf" srcId="{98BAC3AE-F359-4D64-9185-C5B18DDE6B27}" destId="{0C42FF8F-F9A7-471C-B5CE-241B5B98820F}" srcOrd="1" destOrd="0" presId="urn:microsoft.com/office/officeart/2005/8/layout/hierarchy1"/>
    <dgm:cxn modelId="{99FF16DF-14AB-45DF-9E6A-83B2F9D630F2}" type="presParOf" srcId="{57AA6307-4E9F-4E16-975D-ACD6973BDB2F}" destId="{3EC08DF5-BB8C-42AF-AEC0-AB3239A32A55}" srcOrd="1" destOrd="0" presId="urn:microsoft.com/office/officeart/2005/8/layout/hierarchy1"/>
    <dgm:cxn modelId="{19502804-C17E-4405-A18C-40E52C9454C9}" type="presParOf" srcId="{5F39435C-04C4-4B6A-9102-8D35C594B5E8}" destId="{A6DA580A-4535-4223-B37D-93E8474458C8}" srcOrd="2" destOrd="0" presId="urn:microsoft.com/office/officeart/2005/8/layout/hierarchy1"/>
    <dgm:cxn modelId="{614D80B0-648F-4224-B780-C871C5996F45}" type="presParOf" srcId="{5F39435C-04C4-4B6A-9102-8D35C594B5E8}" destId="{0C6C0427-9644-4E55-812A-9CF6785D2D7D}" srcOrd="3" destOrd="0" presId="urn:microsoft.com/office/officeart/2005/8/layout/hierarchy1"/>
    <dgm:cxn modelId="{4A700AFA-E0F5-4A96-9A4E-F5D18D014683}" type="presParOf" srcId="{0C6C0427-9644-4E55-812A-9CF6785D2D7D}" destId="{716BA5FE-5D5D-4C04-8B0C-C1B8EB41890B}" srcOrd="0" destOrd="0" presId="urn:microsoft.com/office/officeart/2005/8/layout/hierarchy1"/>
    <dgm:cxn modelId="{FFDD59A2-5B7B-476A-B177-3E265AE31280}" type="presParOf" srcId="{716BA5FE-5D5D-4C04-8B0C-C1B8EB41890B}" destId="{61B32667-B5E3-4E7D-90EF-03CCB5015983}" srcOrd="0" destOrd="0" presId="urn:microsoft.com/office/officeart/2005/8/layout/hierarchy1"/>
    <dgm:cxn modelId="{82760183-A46B-4C2D-87D2-AA91997DEA12}" type="presParOf" srcId="{716BA5FE-5D5D-4C04-8B0C-C1B8EB41890B}" destId="{CA29AAD4-C3A7-45F7-8DEB-E43BB17B888A}" srcOrd="1" destOrd="0" presId="urn:microsoft.com/office/officeart/2005/8/layout/hierarchy1"/>
    <dgm:cxn modelId="{82BE8C43-6B20-49CF-B636-EC86EAAA645E}" type="presParOf" srcId="{0C6C0427-9644-4E55-812A-9CF6785D2D7D}" destId="{B502A8DA-20A9-4910-8B7E-A219A170D7C5}" srcOrd="1" destOrd="0" presId="urn:microsoft.com/office/officeart/2005/8/layout/hierarchy1"/>
    <dgm:cxn modelId="{D3CC85AE-F48A-4FBD-B05C-59E322B485DB}" type="presParOf" srcId="{B502A8DA-20A9-4910-8B7E-A219A170D7C5}" destId="{089E30F7-CCAF-4FEC-8B81-2A832D460879}" srcOrd="0" destOrd="0" presId="urn:microsoft.com/office/officeart/2005/8/layout/hierarchy1"/>
    <dgm:cxn modelId="{42BAA48E-C388-427D-9011-4F3D87C3F094}" type="presParOf" srcId="{B502A8DA-20A9-4910-8B7E-A219A170D7C5}" destId="{59C48083-E0AB-4F6C-913A-24D798A08F14}" srcOrd="1" destOrd="0" presId="urn:microsoft.com/office/officeart/2005/8/layout/hierarchy1"/>
    <dgm:cxn modelId="{D2686602-2661-4AF0-9BFB-B3A609C01453}" type="presParOf" srcId="{59C48083-E0AB-4F6C-913A-24D798A08F14}" destId="{CFB80DE6-9A77-4B0A-9945-109AA1AF6654}" srcOrd="0" destOrd="0" presId="urn:microsoft.com/office/officeart/2005/8/layout/hierarchy1"/>
    <dgm:cxn modelId="{46947B22-EDCF-4A63-9A2E-146286F8782D}" type="presParOf" srcId="{CFB80DE6-9A77-4B0A-9945-109AA1AF6654}" destId="{33939848-76B9-46B8-B138-791C4F3748B9}" srcOrd="0" destOrd="0" presId="urn:microsoft.com/office/officeart/2005/8/layout/hierarchy1"/>
    <dgm:cxn modelId="{3D9D3F3A-144D-45AB-8DE1-3A7B82690826}" type="presParOf" srcId="{CFB80DE6-9A77-4B0A-9945-109AA1AF6654}" destId="{BEEFD631-3765-4473-B052-BBDF8EDA68EC}" srcOrd="1" destOrd="0" presId="urn:microsoft.com/office/officeart/2005/8/layout/hierarchy1"/>
    <dgm:cxn modelId="{1F39E729-B575-488E-A5F3-500867DE52EE}" type="presParOf" srcId="{59C48083-E0AB-4F6C-913A-24D798A08F14}" destId="{41F2867A-43E4-486A-949B-E54A1C6F181B}" srcOrd="1" destOrd="0" presId="urn:microsoft.com/office/officeart/2005/8/layout/hierarchy1"/>
    <dgm:cxn modelId="{3A92B15A-9CC9-46CD-989C-8FBB1903BDF5}" type="presParOf" srcId="{5F39435C-04C4-4B6A-9102-8D35C594B5E8}" destId="{01F48152-3587-4E5C-8754-EE5834978BD6}" srcOrd="4" destOrd="0" presId="urn:microsoft.com/office/officeart/2005/8/layout/hierarchy1"/>
    <dgm:cxn modelId="{AC0F4FFA-36B3-4892-BB38-0881DB6B212C}" type="presParOf" srcId="{5F39435C-04C4-4B6A-9102-8D35C594B5E8}" destId="{D880C19C-8B96-44B7-9F0E-27D692CBFFB1}" srcOrd="5" destOrd="0" presId="urn:microsoft.com/office/officeart/2005/8/layout/hierarchy1"/>
    <dgm:cxn modelId="{FAC355F1-7616-4773-B344-0BCDCA3E7331}" type="presParOf" srcId="{D880C19C-8B96-44B7-9F0E-27D692CBFFB1}" destId="{FCA5D5D2-2567-45D6-AF93-EF23DE10B0FC}" srcOrd="0" destOrd="0" presId="urn:microsoft.com/office/officeart/2005/8/layout/hierarchy1"/>
    <dgm:cxn modelId="{FC99D6B6-A03C-4418-9800-2531561E6102}" type="presParOf" srcId="{FCA5D5D2-2567-45D6-AF93-EF23DE10B0FC}" destId="{CF498BE7-90E3-44C8-B147-0CEB189F0F75}" srcOrd="0" destOrd="0" presId="urn:microsoft.com/office/officeart/2005/8/layout/hierarchy1"/>
    <dgm:cxn modelId="{7BBAD37F-17DB-480D-8407-0198AA5D9A49}" type="presParOf" srcId="{FCA5D5D2-2567-45D6-AF93-EF23DE10B0FC}" destId="{C4EC9985-DBD4-4364-9FC9-360ECE9D6462}" srcOrd="1" destOrd="0" presId="urn:microsoft.com/office/officeart/2005/8/layout/hierarchy1"/>
    <dgm:cxn modelId="{60803B38-77BF-44D8-8C18-B3E7FF9057B1}" type="presParOf" srcId="{D880C19C-8B96-44B7-9F0E-27D692CBFFB1}" destId="{46D32602-CBC9-47BA-B9F6-651834AA2B0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F48152-3587-4E5C-8754-EE5834978BD6}">
      <dsp:nvSpPr>
        <dsp:cNvPr id="0" name=""/>
        <dsp:cNvSpPr/>
      </dsp:nvSpPr>
      <dsp:spPr>
        <a:xfrm>
          <a:off x="2935708" y="1718665"/>
          <a:ext cx="857260" cy="200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821"/>
              </a:lnTo>
              <a:lnTo>
                <a:pt x="857260" y="136821"/>
              </a:lnTo>
              <a:lnTo>
                <a:pt x="857260" y="2007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E30F7-CCAF-4FEC-8B81-2A832D460879}">
      <dsp:nvSpPr>
        <dsp:cNvPr id="0" name=""/>
        <dsp:cNvSpPr/>
      </dsp:nvSpPr>
      <dsp:spPr>
        <a:xfrm>
          <a:off x="2889988" y="2357806"/>
          <a:ext cx="91440" cy="2007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07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DA580A-4535-4223-B37D-93E8474458C8}">
      <dsp:nvSpPr>
        <dsp:cNvPr id="0" name=""/>
        <dsp:cNvSpPr/>
      </dsp:nvSpPr>
      <dsp:spPr>
        <a:xfrm>
          <a:off x="2889988" y="1718665"/>
          <a:ext cx="91440" cy="2007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07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721B2-5A63-4777-937B-6AE8981FC530}">
      <dsp:nvSpPr>
        <dsp:cNvPr id="0" name=""/>
        <dsp:cNvSpPr/>
      </dsp:nvSpPr>
      <dsp:spPr>
        <a:xfrm>
          <a:off x="2038002" y="2357806"/>
          <a:ext cx="91440" cy="2007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07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13CD39-6097-466C-8824-DE8B2D7099C2}">
      <dsp:nvSpPr>
        <dsp:cNvPr id="0" name=""/>
        <dsp:cNvSpPr/>
      </dsp:nvSpPr>
      <dsp:spPr>
        <a:xfrm>
          <a:off x="2083722" y="1718665"/>
          <a:ext cx="851986" cy="200774"/>
        </a:xfrm>
        <a:custGeom>
          <a:avLst/>
          <a:gdLst/>
          <a:ahLst/>
          <a:cxnLst/>
          <a:rect l="0" t="0" r="0" b="0"/>
          <a:pathLst>
            <a:path>
              <a:moveTo>
                <a:pt x="851986" y="0"/>
              </a:moveTo>
              <a:lnTo>
                <a:pt x="851986" y="136821"/>
              </a:lnTo>
              <a:lnTo>
                <a:pt x="0" y="136821"/>
              </a:lnTo>
              <a:lnTo>
                <a:pt x="0" y="2007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D0F00E-2778-49B0-8B33-29A6D2988EB1}">
      <dsp:nvSpPr>
        <dsp:cNvPr id="0" name=""/>
        <dsp:cNvSpPr/>
      </dsp:nvSpPr>
      <dsp:spPr>
        <a:xfrm>
          <a:off x="2889988" y="1079524"/>
          <a:ext cx="91440" cy="2007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07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0C5A8D-B199-4582-A8B1-F7881DC3FEBE}">
      <dsp:nvSpPr>
        <dsp:cNvPr id="0" name=""/>
        <dsp:cNvSpPr/>
      </dsp:nvSpPr>
      <dsp:spPr>
        <a:xfrm>
          <a:off x="1893834" y="440383"/>
          <a:ext cx="1041874" cy="200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821"/>
              </a:lnTo>
              <a:lnTo>
                <a:pt x="1041874" y="136821"/>
              </a:lnTo>
              <a:lnTo>
                <a:pt x="1041874" y="2007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031DD-F4C0-4CBF-BE7A-DE207EB3E48A}">
      <dsp:nvSpPr>
        <dsp:cNvPr id="0" name=""/>
        <dsp:cNvSpPr/>
      </dsp:nvSpPr>
      <dsp:spPr>
        <a:xfrm>
          <a:off x="697095" y="1079524"/>
          <a:ext cx="595544" cy="200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821"/>
              </a:lnTo>
              <a:lnTo>
                <a:pt x="595544" y="136821"/>
              </a:lnTo>
              <a:lnTo>
                <a:pt x="595544" y="2007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53800D-2E96-44B6-8D0F-9CB04ABD4BF7}">
      <dsp:nvSpPr>
        <dsp:cNvPr id="0" name=""/>
        <dsp:cNvSpPr/>
      </dsp:nvSpPr>
      <dsp:spPr>
        <a:xfrm>
          <a:off x="365621" y="1718665"/>
          <a:ext cx="91440" cy="2007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07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D23282-C8B3-4454-9C4C-8A385D0D0453}">
      <dsp:nvSpPr>
        <dsp:cNvPr id="0" name=""/>
        <dsp:cNvSpPr/>
      </dsp:nvSpPr>
      <dsp:spPr>
        <a:xfrm>
          <a:off x="411341" y="1079524"/>
          <a:ext cx="285753" cy="200774"/>
        </a:xfrm>
        <a:custGeom>
          <a:avLst/>
          <a:gdLst/>
          <a:ahLst/>
          <a:cxnLst/>
          <a:rect l="0" t="0" r="0" b="0"/>
          <a:pathLst>
            <a:path>
              <a:moveTo>
                <a:pt x="285753" y="0"/>
              </a:moveTo>
              <a:lnTo>
                <a:pt x="285753" y="136821"/>
              </a:lnTo>
              <a:lnTo>
                <a:pt x="0" y="136821"/>
              </a:lnTo>
              <a:lnTo>
                <a:pt x="0" y="2007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9248D5-8A2D-44F0-BD27-33D212ABB619}">
      <dsp:nvSpPr>
        <dsp:cNvPr id="0" name=""/>
        <dsp:cNvSpPr/>
      </dsp:nvSpPr>
      <dsp:spPr>
        <a:xfrm>
          <a:off x="697095" y="440383"/>
          <a:ext cx="1196738" cy="200774"/>
        </a:xfrm>
        <a:custGeom>
          <a:avLst/>
          <a:gdLst/>
          <a:ahLst/>
          <a:cxnLst/>
          <a:rect l="0" t="0" r="0" b="0"/>
          <a:pathLst>
            <a:path>
              <a:moveTo>
                <a:pt x="1196738" y="0"/>
              </a:moveTo>
              <a:lnTo>
                <a:pt x="1196738" y="136821"/>
              </a:lnTo>
              <a:lnTo>
                <a:pt x="0" y="136821"/>
              </a:lnTo>
              <a:lnTo>
                <a:pt x="0" y="2007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A71478-A7D8-4A10-B3E2-B091E36325D8}">
      <dsp:nvSpPr>
        <dsp:cNvPr id="0" name=""/>
        <dsp:cNvSpPr/>
      </dsp:nvSpPr>
      <dsp:spPr>
        <a:xfrm>
          <a:off x="1548663" y="2017"/>
          <a:ext cx="690341" cy="4383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28197B5-E3C0-4507-B504-B2AD9A314562}">
      <dsp:nvSpPr>
        <dsp:cNvPr id="0" name=""/>
        <dsp:cNvSpPr/>
      </dsp:nvSpPr>
      <dsp:spPr>
        <a:xfrm>
          <a:off x="1625368" y="74886"/>
          <a:ext cx="690341" cy="438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&lt;html&gt;</a:t>
          </a:r>
          <a:endParaRPr lang="fr-FR" sz="1300" kern="1200" dirty="0"/>
        </a:p>
      </dsp:txBody>
      <dsp:txXfrm>
        <a:off x="1638207" y="87725"/>
        <a:ext cx="664663" cy="412688"/>
      </dsp:txXfrm>
    </dsp:sp>
    <dsp:sp modelId="{91FE40B0-6494-4DF1-A043-49FFBBF9BAEC}">
      <dsp:nvSpPr>
        <dsp:cNvPr id="0" name=""/>
        <dsp:cNvSpPr/>
      </dsp:nvSpPr>
      <dsp:spPr>
        <a:xfrm>
          <a:off x="351924" y="641158"/>
          <a:ext cx="690341" cy="4383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BED9919-7B82-4B68-86D3-3DF82E9BE0AE}">
      <dsp:nvSpPr>
        <dsp:cNvPr id="0" name=""/>
        <dsp:cNvSpPr/>
      </dsp:nvSpPr>
      <dsp:spPr>
        <a:xfrm>
          <a:off x="428629" y="714027"/>
          <a:ext cx="690341" cy="438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&lt;</a:t>
          </a:r>
          <a:r>
            <a:rPr lang="fr-FR" sz="1300" kern="1200" dirty="0" err="1" smtClean="0"/>
            <a:t>head</a:t>
          </a:r>
          <a:r>
            <a:rPr lang="fr-FR" sz="1300" kern="1200" dirty="0" smtClean="0"/>
            <a:t>&gt;</a:t>
          </a:r>
          <a:endParaRPr lang="fr-FR" sz="1300" kern="1200" dirty="0"/>
        </a:p>
      </dsp:txBody>
      <dsp:txXfrm>
        <a:off x="441468" y="726866"/>
        <a:ext cx="664663" cy="412688"/>
      </dsp:txXfrm>
    </dsp:sp>
    <dsp:sp modelId="{B86A3A9A-71A5-4A4A-BF10-6D5018FD8523}">
      <dsp:nvSpPr>
        <dsp:cNvPr id="0" name=""/>
        <dsp:cNvSpPr/>
      </dsp:nvSpPr>
      <dsp:spPr>
        <a:xfrm>
          <a:off x="66170" y="1280298"/>
          <a:ext cx="690341" cy="4383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10C8C09-2203-4689-B3A4-6E662BB15600}">
      <dsp:nvSpPr>
        <dsp:cNvPr id="0" name=""/>
        <dsp:cNvSpPr/>
      </dsp:nvSpPr>
      <dsp:spPr>
        <a:xfrm>
          <a:off x="142875" y="1353168"/>
          <a:ext cx="690341" cy="438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&lt;</a:t>
          </a:r>
          <a:r>
            <a:rPr lang="fr-FR" sz="1300" kern="1200" dirty="0" err="1" smtClean="0"/>
            <a:t>title</a:t>
          </a:r>
          <a:r>
            <a:rPr lang="fr-FR" sz="1300" kern="1200" dirty="0" smtClean="0"/>
            <a:t>&gt;</a:t>
          </a:r>
          <a:endParaRPr lang="fr-FR" sz="1300" kern="1200" dirty="0"/>
        </a:p>
      </dsp:txBody>
      <dsp:txXfrm>
        <a:off x="155714" y="1366007"/>
        <a:ext cx="664663" cy="412688"/>
      </dsp:txXfrm>
    </dsp:sp>
    <dsp:sp modelId="{2244653B-067F-49CC-93A4-2CBF9CAF237F}">
      <dsp:nvSpPr>
        <dsp:cNvPr id="0" name=""/>
        <dsp:cNvSpPr/>
      </dsp:nvSpPr>
      <dsp:spPr>
        <a:xfrm>
          <a:off x="66170" y="1919439"/>
          <a:ext cx="690341" cy="4383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D0080C7-46AD-4044-818E-E872AEE74259}">
      <dsp:nvSpPr>
        <dsp:cNvPr id="0" name=""/>
        <dsp:cNvSpPr/>
      </dsp:nvSpPr>
      <dsp:spPr>
        <a:xfrm>
          <a:off x="142875" y="1992309"/>
          <a:ext cx="690341" cy="438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#</a:t>
          </a:r>
          <a:r>
            <a:rPr lang="fr-FR" sz="1300" kern="12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text</a:t>
          </a:r>
          <a:endParaRPr lang="fr-FR" sz="13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55714" y="2005148"/>
        <a:ext cx="664663" cy="412688"/>
      </dsp:txXfrm>
    </dsp:sp>
    <dsp:sp modelId="{5AE3B972-AB92-4A73-893A-344DF425CDAB}">
      <dsp:nvSpPr>
        <dsp:cNvPr id="0" name=""/>
        <dsp:cNvSpPr/>
      </dsp:nvSpPr>
      <dsp:spPr>
        <a:xfrm>
          <a:off x="947469" y="1280298"/>
          <a:ext cx="690341" cy="4383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208DA94-F797-4EE8-90E0-65A514CF14D5}">
      <dsp:nvSpPr>
        <dsp:cNvPr id="0" name=""/>
        <dsp:cNvSpPr/>
      </dsp:nvSpPr>
      <dsp:spPr>
        <a:xfrm>
          <a:off x="1024173" y="1353168"/>
          <a:ext cx="690341" cy="438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&lt;</a:t>
          </a:r>
          <a:r>
            <a:rPr lang="fr-FR" sz="1300" kern="1200" dirty="0" err="1" smtClean="0"/>
            <a:t>meta</a:t>
          </a:r>
          <a:r>
            <a:rPr lang="fr-FR" sz="1300" kern="1200" dirty="0" smtClean="0"/>
            <a:t>&gt;</a:t>
          </a:r>
          <a:endParaRPr lang="fr-FR" sz="1300" kern="1200" dirty="0"/>
        </a:p>
      </dsp:txBody>
      <dsp:txXfrm>
        <a:off x="1037012" y="1366007"/>
        <a:ext cx="664663" cy="412688"/>
      </dsp:txXfrm>
    </dsp:sp>
    <dsp:sp modelId="{57E6EE25-700B-4B26-94C3-946CBED59F4E}">
      <dsp:nvSpPr>
        <dsp:cNvPr id="0" name=""/>
        <dsp:cNvSpPr/>
      </dsp:nvSpPr>
      <dsp:spPr>
        <a:xfrm>
          <a:off x="2590538" y="641158"/>
          <a:ext cx="690341" cy="4383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2CDBDCA-6079-498F-98F4-0926BD727903}">
      <dsp:nvSpPr>
        <dsp:cNvPr id="0" name=""/>
        <dsp:cNvSpPr/>
      </dsp:nvSpPr>
      <dsp:spPr>
        <a:xfrm>
          <a:off x="2667242" y="714027"/>
          <a:ext cx="690341" cy="438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&lt;body&gt;</a:t>
          </a:r>
          <a:endParaRPr lang="fr-FR" sz="1300" kern="1200" dirty="0"/>
        </a:p>
      </dsp:txBody>
      <dsp:txXfrm>
        <a:off x="2680081" y="726866"/>
        <a:ext cx="664663" cy="412688"/>
      </dsp:txXfrm>
    </dsp:sp>
    <dsp:sp modelId="{70C31634-1201-4928-AE3D-805A789E9B20}">
      <dsp:nvSpPr>
        <dsp:cNvPr id="0" name=""/>
        <dsp:cNvSpPr/>
      </dsp:nvSpPr>
      <dsp:spPr>
        <a:xfrm>
          <a:off x="2590538" y="1280298"/>
          <a:ext cx="690341" cy="4383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112FA9D-0E6F-4A1A-A619-657279A3D038}">
      <dsp:nvSpPr>
        <dsp:cNvPr id="0" name=""/>
        <dsp:cNvSpPr/>
      </dsp:nvSpPr>
      <dsp:spPr>
        <a:xfrm>
          <a:off x="2667242" y="1353168"/>
          <a:ext cx="690341" cy="438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&lt;</a:t>
          </a:r>
          <a:r>
            <a:rPr lang="fr-FR" sz="1300" kern="1200" dirty="0" err="1" smtClean="0"/>
            <a:t>div</a:t>
          </a:r>
          <a:r>
            <a:rPr lang="fr-FR" sz="1300" kern="1200" dirty="0" smtClean="0"/>
            <a:t>&gt;</a:t>
          </a:r>
          <a:endParaRPr lang="fr-FR" sz="1300" kern="1200" dirty="0"/>
        </a:p>
      </dsp:txBody>
      <dsp:txXfrm>
        <a:off x="2680081" y="1366007"/>
        <a:ext cx="664663" cy="412688"/>
      </dsp:txXfrm>
    </dsp:sp>
    <dsp:sp modelId="{4084AE7A-4762-4997-BB0B-C40BCE66A232}">
      <dsp:nvSpPr>
        <dsp:cNvPr id="0" name=""/>
        <dsp:cNvSpPr/>
      </dsp:nvSpPr>
      <dsp:spPr>
        <a:xfrm>
          <a:off x="1738551" y="1919439"/>
          <a:ext cx="690341" cy="4383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63F1C0D-A848-4CD7-9FC1-18133B11FFA7}">
      <dsp:nvSpPr>
        <dsp:cNvPr id="0" name=""/>
        <dsp:cNvSpPr/>
      </dsp:nvSpPr>
      <dsp:spPr>
        <a:xfrm>
          <a:off x="1815256" y="1992309"/>
          <a:ext cx="690341" cy="438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&lt;p&gt;</a:t>
          </a:r>
          <a:endParaRPr lang="fr-FR" sz="1300" kern="1200" dirty="0"/>
        </a:p>
      </dsp:txBody>
      <dsp:txXfrm>
        <a:off x="1828095" y="2005148"/>
        <a:ext cx="664663" cy="412688"/>
      </dsp:txXfrm>
    </dsp:sp>
    <dsp:sp modelId="{5F8AFF4A-970F-46DC-86F8-5692BCF2C68A}">
      <dsp:nvSpPr>
        <dsp:cNvPr id="0" name=""/>
        <dsp:cNvSpPr/>
      </dsp:nvSpPr>
      <dsp:spPr>
        <a:xfrm>
          <a:off x="1738551" y="2558580"/>
          <a:ext cx="690341" cy="4383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C42FF8F-F9A7-471C-B5CE-241B5B98820F}">
      <dsp:nvSpPr>
        <dsp:cNvPr id="0" name=""/>
        <dsp:cNvSpPr/>
      </dsp:nvSpPr>
      <dsp:spPr>
        <a:xfrm>
          <a:off x="1815256" y="2631450"/>
          <a:ext cx="690341" cy="438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#</a:t>
          </a:r>
          <a:r>
            <a:rPr lang="fr-FR" sz="1300" kern="12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text</a:t>
          </a:r>
          <a:endParaRPr lang="fr-FR" sz="13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828095" y="2644289"/>
        <a:ext cx="664663" cy="412688"/>
      </dsp:txXfrm>
    </dsp:sp>
    <dsp:sp modelId="{61B32667-B5E3-4E7D-90EF-03CCB5015983}">
      <dsp:nvSpPr>
        <dsp:cNvPr id="0" name=""/>
        <dsp:cNvSpPr/>
      </dsp:nvSpPr>
      <dsp:spPr>
        <a:xfrm>
          <a:off x="2590538" y="1919439"/>
          <a:ext cx="690341" cy="4383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A29AAD4-C3A7-45F7-8DEB-E43BB17B888A}">
      <dsp:nvSpPr>
        <dsp:cNvPr id="0" name=""/>
        <dsp:cNvSpPr/>
      </dsp:nvSpPr>
      <dsp:spPr>
        <a:xfrm>
          <a:off x="2667242" y="1992309"/>
          <a:ext cx="690341" cy="438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&lt;a&gt;</a:t>
          </a:r>
          <a:endParaRPr lang="fr-FR" sz="1300" kern="1200" dirty="0"/>
        </a:p>
      </dsp:txBody>
      <dsp:txXfrm>
        <a:off x="2680081" y="2005148"/>
        <a:ext cx="664663" cy="412688"/>
      </dsp:txXfrm>
    </dsp:sp>
    <dsp:sp modelId="{33939848-76B9-46B8-B138-791C4F3748B9}">
      <dsp:nvSpPr>
        <dsp:cNvPr id="0" name=""/>
        <dsp:cNvSpPr/>
      </dsp:nvSpPr>
      <dsp:spPr>
        <a:xfrm>
          <a:off x="2590538" y="2558580"/>
          <a:ext cx="690341" cy="4383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EEFD631-3765-4473-B052-BBDF8EDA68EC}">
      <dsp:nvSpPr>
        <dsp:cNvPr id="0" name=""/>
        <dsp:cNvSpPr/>
      </dsp:nvSpPr>
      <dsp:spPr>
        <a:xfrm>
          <a:off x="2667242" y="2631450"/>
          <a:ext cx="690341" cy="438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#</a:t>
          </a:r>
          <a:r>
            <a:rPr lang="fr-FR" sz="1300" kern="12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text</a:t>
          </a:r>
          <a:endParaRPr lang="fr-FR" sz="13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2680081" y="2644289"/>
        <a:ext cx="664663" cy="412688"/>
      </dsp:txXfrm>
    </dsp:sp>
    <dsp:sp modelId="{CF498BE7-90E3-44C8-B147-0CEB189F0F75}">
      <dsp:nvSpPr>
        <dsp:cNvPr id="0" name=""/>
        <dsp:cNvSpPr/>
      </dsp:nvSpPr>
      <dsp:spPr>
        <a:xfrm>
          <a:off x="3447798" y="1919439"/>
          <a:ext cx="690341" cy="4383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4EC9985-DBD4-4364-9FC9-360ECE9D6462}">
      <dsp:nvSpPr>
        <dsp:cNvPr id="0" name=""/>
        <dsp:cNvSpPr/>
      </dsp:nvSpPr>
      <dsp:spPr>
        <a:xfrm>
          <a:off x="3524502" y="1992309"/>
          <a:ext cx="690341" cy="438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#</a:t>
          </a:r>
          <a:r>
            <a:rPr lang="fr-FR" sz="1300" kern="12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text</a:t>
          </a:r>
          <a:endParaRPr lang="fr-FR" sz="13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3537341" y="2005148"/>
        <a:ext cx="664663" cy="412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D4C8-404C-40FA-95A3-538193365E4A}" type="datetimeFigureOut">
              <a:rPr lang="fr-FR" smtClean="0"/>
              <a:pPr/>
              <a:t>24/10/13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8224-CA07-40DD-AD5C-A1FC75B9A69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D4C8-404C-40FA-95A3-538193365E4A}" type="datetimeFigureOut">
              <a:rPr lang="fr-FR" smtClean="0"/>
              <a:pPr/>
              <a:t>24/10/13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8224-CA07-40DD-AD5C-A1FC75B9A69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D4C8-404C-40FA-95A3-538193365E4A}" type="datetimeFigureOut">
              <a:rPr lang="fr-FR" smtClean="0"/>
              <a:pPr/>
              <a:t>24/10/13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8224-CA07-40DD-AD5C-A1FC75B9A69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D4C8-404C-40FA-95A3-538193365E4A}" type="datetimeFigureOut">
              <a:rPr lang="fr-FR" smtClean="0"/>
              <a:pPr/>
              <a:t>24/10/13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8224-CA07-40DD-AD5C-A1FC75B9A69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D4C8-404C-40FA-95A3-538193365E4A}" type="datetimeFigureOut">
              <a:rPr lang="fr-FR" smtClean="0"/>
              <a:pPr/>
              <a:t>24/10/13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8224-CA07-40DD-AD5C-A1FC75B9A69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D4C8-404C-40FA-95A3-538193365E4A}" type="datetimeFigureOut">
              <a:rPr lang="fr-FR" smtClean="0"/>
              <a:pPr/>
              <a:t>24/10/13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8224-CA07-40DD-AD5C-A1FC75B9A69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D4C8-404C-40FA-95A3-538193365E4A}" type="datetimeFigureOut">
              <a:rPr lang="fr-FR" smtClean="0"/>
              <a:pPr/>
              <a:t>24/10/13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8224-CA07-40DD-AD5C-A1FC75B9A69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D4C8-404C-40FA-95A3-538193365E4A}" type="datetimeFigureOut">
              <a:rPr lang="fr-FR" smtClean="0"/>
              <a:pPr/>
              <a:t>24/10/13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8224-CA07-40DD-AD5C-A1FC75B9A69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D4C8-404C-40FA-95A3-538193365E4A}" type="datetimeFigureOut">
              <a:rPr lang="fr-FR" smtClean="0"/>
              <a:pPr/>
              <a:t>24/10/13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8224-CA07-40DD-AD5C-A1FC75B9A69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D4C8-404C-40FA-95A3-538193365E4A}" type="datetimeFigureOut">
              <a:rPr lang="fr-FR" smtClean="0"/>
              <a:pPr/>
              <a:t>24/10/13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8224-CA07-40DD-AD5C-A1FC75B9A69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D4C8-404C-40FA-95A3-538193365E4A}" type="datetimeFigureOut">
              <a:rPr lang="fr-FR" smtClean="0"/>
              <a:pPr/>
              <a:t>24/10/13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8224-CA07-40DD-AD5C-A1FC75B9A69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1D4C8-404C-40FA-95A3-538193365E4A}" type="datetimeFigureOut">
              <a:rPr lang="fr-FR" smtClean="0"/>
              <a:pPr/>
              <a:t>24/10/13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28224-CA07-40DD-AD5C-A1FC75B9A699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ajax.googleapis.com/ajax/libs/jquery/1/jquery.min.j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teduzero.com/tutoriel-3-8158-tout-sur-le-javascript.html" TargetMode="External"/><Relationship Id="rId4" Type="http://schemas.openxmlformats.org/officeDocument/2006/relationships/hyperlink" Target="http://www.w3.org/" TargetMode="External"/><Relationship Id="rId5" Type="http://schemas.openxmlformats.org/officeDocument/2006/relationships/hyperlink" Target="http://msdn.microsoft.com/en-us/library/ms535874(VS.85).aspx" TargetMode="External"/><Relationship Id="rId6" Type="http://schemas.openxmlformats.org/officeDocument/2006/relationships/hyperlink" Target="http://www.siteduzero.com/tutoriel-3-100294-l-objet-xmlhttprequest.html" TargetMode="External"/><Relationship Id="rId7" Type="http://schemas.openxmlformats.org/officeDocument/2006/relationships/hyperlink" Target="http://api.jquery.com/jQuery.ajax/" TargetMode="External"/><Relationship Id="rId8" Type="http://schemas.openxmlformats.org/officeDocument/2006/relationships/hyperlink" Target="http://www.json.org/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javascript.developpez.com/cour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JavaScript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757246"/>
          </a:xfrm>
        </p:spPr>
        <p:txBody>
          <a:bodyPr/>
          <a:lstStyle/>
          <a:p>
            <a:r>
              <a:rPr lang="fr-FR" dirty="0" smtClean="0"/>
              <a:t>Licence Professionnelle METINET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6072206"/>
            <a:ext cx="2143108" cy="642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285984" y="6072206"/>
            <a:ext cx="6858016" cy="642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500330" y="6143644"/>
            <a:ext cx="6858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Arnaud Bouvard – </a:t>
            </a:r>
            <a:r>
              <a:rPr lang="fr-FR" sz="2000" dirty="0" smtClean="0">
                <a:solidFill>
                  <a:schemeClr val="bg1"/>
                </a:solidFill>
              </a:rPr>
              <a:t>bouvardcontact@gmail.com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42844" y="6143644"/>
            <a:ext cx="185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Année 2013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0" y="857232"/>
            <a:ext cx="642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Université Lyon 1 Claude Bernard – IUT A Informatique</a:t>
            </a:r>
            <a:endParaRPr lang="fr-FR" sz="2000" dirty="0"/>
          </a:p>
        </p:txBody>
      </p:sp>
      <p:cxnSp>
        <p:nvCxnSpPr>
          <p:cNvPr id="17" name="Connecteur droit 16"/>
          <p:cNvCxnSpPr/>
          <p:nvPr/>
        </p:nvCxnSpPr>
        <p:spPr>
          <a:xfrm>
            <a:off x="0" y="128586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1785918" y="3286124"/>
            <a:ext cx="5715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Introduction à JavaScript, les bases du langage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85786" y="1558921"/>
            <a:ext cx="2786082" cy="869947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/>
              <a:t>Les tableaux</a:t>
            </a:r>
            <a:endParaRPr lang="fr-FR" sz="3200" dirty="0"/>
          </a:p>
        </p:txBody>
      </p:sp>
      <p:sp>
        <p:nvSpPr>
          <p:cNvPr id="4" name="Rectangle 3"/>
          <p:cNvSpPr/>
          <p:nvPr/>
        </p:nvSpPr>
        <p:spPr>
          <a:xfrm>
            <a:off x="0" y="6072206"/>
            <a:ext cx="2143108" cy="642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9</a:t>
            </a:r>
            <a:endParaRPr lang="fr-FR" sz="1600" dirty="0"/>
          </a:p>
        </p:txBody>
      </p:sp>
      <p:sp>
        <p:nvSpPr>
          <p:cNvPr id="5" name="Rectangle 4"/>
          <p:cNvSpPr/>
          <p:nvPr/>
        </p:nvSpPr>
        <p:spPr>
          <a:xfrm>
            <a:off x="2285984" y="6072206"/>
            <a:ext cx="6858016" cy="642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428860" y="6172162"/>
            <a:ext cx="6858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Introduction à JavaScript, les bases du langage</a:t>
            </a:r>
            <a:endParaRPr lang="fr-FR" sz="2000" dirty="0">
              <a:solidFill>
                <a:schemeClr val="bg1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928662" y="2214554"/>
            <a:ext cx="200026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785786" y="2214554"/>
            <a:ext cx="80010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/>
              <a:t>Déclaration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 smtClean="0"/>
              <a:t>Numérique</a:t>
            </a:r>
          </a:p>
          <a:p>
            <a:pPr marL="800100" lvl="1" indent="-342900"/>
            <a:r>
              <a:rPr lang="fr-FR" dirty="0" smtClean="0"/>
              <a:t>	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sz="1600" dirty="0" smtClean="0">
                <a:solidFill>
                  <a:schemeClr val="tx2"/>
                </a:solidFill>
              </a:rPr>
              <a:t>var </a:t>
            </a:r>
            <a:r>
              <a:rPr lang="fr-FR" sz="1600" dirty="0" err="1" smtClean="0">
                <a:solidFill>
                  <a:schemeClr val="tx2"/>
                </a:solidFill>
              </a:rPr>
              <a:t>monTableau</a:t>
            </a:r>
            <a:r>
              <a:rPr lang="fr-FR" sz="1600" dirty="0" smtClean="0">
                <a:solidFill>
                  <a:schemeClr val="tx2"/>
                </a:solidFill>
              </a:rPr>
              <a:t> = new </a:t>
            </a:r>
            <a:r>
              <a:rPr lang="fr-FR" sz="1600" dirty="0" err="1" smtClean="0">
                <a:solidFill>
                  <a:schemeClr val="tx2"/>
                </a:solidFill>
              </a:rPr>
              <a:t>Array</a:t>
            </a:r>
            <a:r>
              <a:rPr lang="fr-FR" sz="1600" dirty="0" smtClean="0">
                <a:solidFill>
                  <a:schemeClr val="tx2"/>
                </a:solidFill>
              </a:rPr>
              <a:t>("Chuck", "Sarah", "Casey");</a:t>
            </a:r>
          </a:p>
          <a:p>
            <a:pPr marL="800100" lvl="1" indent="-342900"/>
            <a:r>
              <a:rPr lang="fr-FR" sz="1600" dirty="0" smtClean="0">
                <a:solidFill>
                  <a:schemeClr val="tx2"/>
                </a:solidFill>
              </a:rPr>
              <a:t>	 console.log(</a:t>
            </a:r>
            <a:r>
              <a:rPr lang="fr-FR" sz="1600" dirty="0" err="1" smtClean="0">
                <a:solidFill>
                  <a:schemeClr val="tx2"/>
                </a:solidFill>
              </a:rPr>
              <a:t>monTableau</a:t>
            </a:r>
            <a:r>
              <a:rPr lang="fr-FR" sz="1600" dirty="0" smtClean="0">
                <a:solidFill>
                  <a:schemeClr val="tx2"/>
                </a:solidFill>
              </a:rPr>
              <a:t>[1]);</a:t>
            </a:r>
            <a:endParaRPr lang="fr-FR" dirty="0" smtClean="0"/>
          </a:p>
          <a:p>
            <a:pPr marL="800100" lvl="1" indent="-342900">
              <a:buFont typeface="+mj-lt"/>
              <a:buAutoNum type="arabicPeriod" startAt="2"/>
            </a:pPr>
            <a:r>
              <a:rPr lang="fr-FR" dirty="0" smtClean="0"/>
              <a:t>Associatif</a:t>
            </a:r>
          </a:p>
          <a:p>
            <a:pPr marL="342900" indent="-342900"/>
            <a:r>
              <a:rPr lang="fr-FR" dirty="0" smtClean="0"/>
              <a:t>	</a:t>
            </a:r>
            <a:r>
              <a:rPr lang="fr-FR" dirty="0" smtClean="0">
                <a:solidFill>
                  <a:schemeClr val="tx2"/>
                </a:solidFill>
              </a:rPr>
              <a:t> 	</a:t>
            </a:r>
            <a:r>
              <a:rPr lang="fr-FR" sz="1600" dirty="0" smtClean="0">
                <a:solidFill>
                  <a:schemeClr val="tx2"/>
                </a:solidFill>
              </a:rPr>
              <a:t>var </a:t>
            </a:r>
            <a:r>
              <a:rPr lang="fr-FR" sz="1600" dirty="0" err="1" smtClean="0">
                <a:solidFill>
                  <a:schemeClr val="tx2"/>
                </a:solidFill>
              </a:rPr>
              <a:t>monTableau</a:t>
            </a:r>
            <a:r>
              <a:rPr lang="fr-FR" sz="1600" dirty="0" smtClean="0">
                <a:solidFill>
                  <a:schemeClr val="tx2"/>
                </a:solidFill>
              </a:rPr>
              <a:t> = new </a:t>
            </a:r>
            <a:r>
              <a:rPr lang="fr-FR" sz="1600" dirty="0" err="1" smtClean="0">
                <a:solidFill>
                  <a:schemeClr val="tx2"/>
                </a:solidFill>
              </a:rPr>
              <a:t>Array</a:t>
            </a:r>
            <a:r>
              <a:rPr lang="fr-FR" sz="1600" dirty="0" smtClean="0">
                <a:solidFill>
                  <a:schemeClr val="tx2"/>
                </a:solidFill>
              </a:rPr>
              <a:t>();</a:t>
            </a:r>
          </a:p>
          <a:p>
            <a:pPr marL="342900" indent="-342900"/>
            <a:r>
              <a:rPr lang="fr-FR" sz="1600" dirty="0" smtClean="0">
                <a:solidFill>
                  <a:schemeClr val="tx2"/>
                </a:solidFill>
              </a:rPr>
              <a:t>		</a:t>
            </a:r>
            <a:r>
              <a:rPr lang="fr-FR" sz="1600" dirty="0" err="1" smtClean="0">
                <a:solidFill>
                  <a:schemeClr val="tx2"/>
                </a:solidFill>
              </a:rPr>
              <a:t>monTableau</a:t>
            </a:r>
            <a:r>
              <a:rPr lang="fr-FR" sz="1600" dirty="0" smtClean="0">
                <a:solidFill>
                  <a:schemeClr val="tx2"/>
                </a:solidFill>
              </a:rPr>
              <a:t>["</a:t>
            </a:r>
            <a:r>
              <a:rPr lang="fr-FR" sz="1600" dirty="0" err="1" smtClean="0">
                <a:solidFill>
                  <a:schemeClr val="tx2"/>
                </a:solidFill>
              </a:rPr>
              <a:t>name</a:t>
            </a:r>
            <a:r>
              <a:rPr lang="fr-FR" sz="1600" dirty="0" smtClean="0">
                <a:solidFill>
                  <a:schemeClr val="tx2"/>
                </a:solidFill>
              </a:rPr>
              <a:t>"] = "House</a:t>
            </a:r>
            <a:r>
              <a:rPr lang="fr-FR" dirty="0" smtClean="0">
                <a:solidFill>
                  <a:schemeClr val="tx2"/>
                </a:solidFill>
              </a:rPr>
              <a:t>";</a:t>
            </a:r>
            <a:endParaRPr lang="fr-F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fr-FR" dirty="0" smtClean="0"/>
              <a:t>Fonctions</a:t>
            </a:r>
          </a:p>
          <a:p>
            <a:pPr marL="342900" indent="-342900"/>
            <a:r>
              <a:rPr lang="fr-FR" sz="1600" dirty="0" smtClean="0"/>
              <a:t>	   </a:t>
            </a:r>
            <a:r>
              <a:rPr lang="fr-FR" sz="1600" dirty="0" err="1" smtClean="0">
                <a:solidFill>
                  <a:schemeClr val="tx2"/>
                </a:solidFill>
              </a:rPr>
              <a:t>monTableau.length</a:t>
            </a:r>
            <a:r>
              <a:rPr lang="fr-FR" sz="1600" dirty="0" smtClean="0">
                <a:solidFill>
                  <a:schemeClr val="tx2"/>
                </a:solidFill>
              </a:rPr>
              <a:t> 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//donne la </a:t>
            </a:r>
            <a:r>
              <a:rPr lang="fr-F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longeur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du tableau</a:t>
            </a:r>
          </a:p>
          <a:p>
            <a:pPr marL="342900" indent="-342900"/>
            <a:r>
              <a:rPr lang="fr-FR" sz="1600" dirty="0" smtClean="0">
                <a:solidFill>
                  <a:schemeClr val="tx2"/>
                </a:solidFill>
              </a:rPr>
              <a:t>	   </a:t>
            </a:r>
            <a:r>
              <a:rPr lang="fr-FR" sz="1600" dirty="0" err="1" smtClean="0">
                <a:solidFill>
                  <a:schemeClr val="tx2"/>
                </a:solidFill>
              </a:rPr>
              <a:t>monTableau.sort</a:t>
            </a:r>
            <a:r>
              <a:rPr lang="fr-FR" sz="1600" dirty="0" smtClean="0">
                <a:solidFill>
                  <a:schemeClr val="tx2"/>
                </a:solidFill>
              </a:rPr>
              <a:t>() 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//trie par ordre alphabétique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0" y="355578"/>
            <a:ext cx="642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Université Lyon 1 Claude Bernard – IUT A Informatique</a:t>
            </a:r>
            <a:endParaRPr lang="fr-FR" sz="2000" dirty="0"/>
          </a:p>
        </p:txBody>
      </p:sp>
      <p:cxnSp>
        <p:nvCxnSpPr>
          <p:cNvPr id="22" name="Connecteur droit 21"/>
          <p:cNvCxnSpPr/>
          <p:nvPr/>
        </p:nvCxnSpPr>
        <p:spPr>
          <a:xfrm>
            <a:off x="0" y="78420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428860" y="752757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Définitions et syntaxe (structures conditionnelles, fonction, variables…)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57174" y="5214950"/>
            <a:ext cx="9572676" cy="785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</a:pPr>
            <a:r>
              <a:rPr lang="fr-FR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Note 1  : Un tableau à indices numériques se parcours avec une boucle </a:t>
            </a:r>
            <a:r>
              <a:rPr lang="fr-FR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</a:p>
          <a:p>
            <a:pPr marL="800100" lvl="1" indent="-342900">
              <a:lnSpc>
                <a:spcPct val="150000"/>
              </a:lnSpc>
            </a:pPr>
            <a:r>
              <a:rPr lang="fr-FR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Note 2 : Un tableau associatif se parcours avec une boucle </a:t>
            </a:r>
            <a:r>
              <a:rPr lang="fr-FR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for…in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85786" y="1558921"/>
            <a:ext cx="2786082" cy="869947"/>
          </a:xfrm>
        </p:spPr>
        <p:txBody>
          <a:bodyPr>
            <a:normAutofit/>
          </a:bodyPr>
          <a:lstStyle/>
          <a:p>
            <a:pPr algn="l"/>
            <a:r>
              <a:rPr lang="fr-FR" sz="3200" dirty="0" err="1" smtClean="0"/>
              <a:t>JQuery</a:t>
            </a:r>
            <a:endParaRPr lang="fr-FR" sz="3200" dirty="0"/>
          </a:p>
        </p:txBody>
      </p:sp>
      <p:sp>
        <p:nvSpPr>
          <p:cNvPr id="4" name="Rectangle 3"/>
          <p:cNvSpPr/>
          <p:nvPr/>
        </p:nvSpPr>
        <p:spPr>
          <a:xfrm>
            <a:off x="0" y="6072206"/>
            <a:ext cx="2143108" cy="642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10</a:t>
            </a:r>
            <a:endParaRPr lang="fr-FR" sz="1600" dirty="0"/>
          </a:p>
        </p:txBody>
      </p:sp>
      <p:sp>
        <p:nvSpPr>
          <p:cNvPr id="5" name="Rectangle 4"/>
          <p:cNvSpPr/>
          <p:nvPr/>
        </p:nvSpPr>
        <p:spPr>
          <a:xfrm>
            <a:off x="2285984" y="6072206"/>
            <a:ext cx="6858016" cy="642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428860" y="6172162"/>
            <a:ext cx="6858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Introduction à JavaScript, les bases du langage</a:t>
            </a:r>
            <a:endParaRPr lang="fr-FR" sz="2000" dirty="0">
              <a:solidFill>
                <a:schemeClr val="bg1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928662" y="2214554"/>
            <a:ext cx="392909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785786" y="2239400"/>
            <a:ext cx="800105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/>
              <a:t>Quoi ?</a:t>
            </a:r>
          </a:p>
          <a:p>
            <a:pPr marL="800100" lvl="1" indent="-342900"/>
            <a:r>
              <a:rPr lang="fr-FR" sz="1600" dirty="0" smtClean="0"/>
              <a:t>Bibliothèque JavaScript libre, à la syntaxe courte. </a:t>
            </a:r>
          </a:p>
          <a:p>
            <a:pPr marL="800100" lvl="1" indent="-342900"/>
            <a:r>
              <a:rPr lang="fr-FR" sz="1600" dirty="0" smtClean="0"/>
              <a:t>Repose sur la fonction $() ou notée </a:t>
            </a:r>
            <a:r>
              <a:rPr lang="fr-FR" sz="1600" dirty="0" err="1" smtClean="0"/>
              <a:t>jQuery</a:t>
            </a:r>
            <a:r>
              <a:rPr lang="fr-FR" sz="1600" dirty="0" smtClean="0"/>
              <a:t>()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fr-FR" dirty="0" smtClean="0"/>
              <a:t>Inclusion</a:t>
            </a:r>
          </a:p>
          <a:p>
            <a:pPr marL="800100" lvl="1" indent="-342900"/>
            <a:r>
              <a:rPr lang="fr-FR" sz="1600" dirty="0" smtClean="0"/>
              <a:t>Idem à un script externe, dans la balise </a:t>
            </a:r>
            <a:r>
              <a:rPr lang="fr-FR" sz="1600" dirty="0" err="1" smtClean="0"/>
              <a:t>head</a:t>
            </a:r>
            <a:r>
              <a:rPr lang="fr-FR" sz="1600" dirty="0" smtClean="0"/>
              <a:t>.</a:t>
            </a:r>
          </a:p>
          <a:p>
            <a:pPr marL="800100" lvl="1" indent="-342900"/>
            <a:r>
              <a:rPr lang="fr-FR" sz="1600" dirty="0" smtClean="0"/>
              <a:t>Préférer le serveur </a:t>
            </a:r>
            <a:r>
              <a:rPr lang="fr-FR" sz="1600" dirty="0" err="1" smtClean="0"/>
              <a:t>google</a:t>
            </a:r>
            <a:r>
              <a:rPr lang="fr-FR" sz="1600" dirty="0" smtClean="0"/>
              <a:t> : </a:t>
            </a:r>
            <a:r>
              <a:rPr lang="fr-FR" sz="1400" dirty="0" smtClean="0">
                <a:hlinkClick r:id="rId2"/>
              </a:rPr>
              <a:t>http://ajax.googleapis.com/ajax/libs/jquery/1/jquery.min.js</a:t>
            </a:r>
            <a:endParaRPr lang="fr-FR" sz="1400" dirty="0" smtClean="0"/>
          </a:p>
          <a:p>
            <a:pPr marL="800100" lvl="1" indent="-342900"/>
            <a:r>
              <a:rPr lang="fr-FR" sz="1400" dirty="0" smtClean="0"/>
              <a:t>	- </a:t>
            </a:r>
            <a:r>
              <a:rPr lang="fr-FR" sz="1600" dirty="0" smtClean="0"/>
              <a:t>mise en cache, pas de chargements répétés</a:t>
            </a:r>
          </a:p>
          <a:p>
            <a:pPr marL="800100" lvl="1" indent="-342900"/>
            <a:r>
              <a:rPr lang="fr-FR" sz="1600" dirty="0" smtClean="0"/>
              <a:t>	- allègement de la bande passante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fr-FR" dirty="0" smtClean="0"/>
              <a:t>Sélecteurs</a:t>
            </a:r>
          </a:p>
          <a:p>
            <a:pPr marL="342900" indent="-342900"/>
            <a:r>
              <a:rPr lang="fr-FR" sz="1600" dirty="0" smtClean="0"/>
              <a:t>	  Passage à la fonction </a:t>
            </a:r>
            <a:r>
              <a:rPr lang="fr-FR" sz="1600" dirty="0" err="1" smtClean="0"/>
              <a:t>jQuery</a:t>
            </a:r>
            <a:r>
              <a:rPr lang="fr-FR" sz="1600" dirty="0" smtClean="0"/>
              <a:t> d’un sélecteur CSS sous forme de chaîne de caractères.</a:t>
            </a:r>
          </a:p>
          <a:p>
            <a:pPr marL="342900" indent="-342900"/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  </a:t>
            </a:r>
            <a:r>
              <a:rPr lang="fr-FR" sz="1600" dirty="0" smtClean="0">
                <a:solidFill>
                  <a:schemeClr val="tx2"/>
                </a:solidFill>
              </a:rPr>
              <a:t># </a:t>
            </a:r>
            <a:r>
              <a:rPr lang="fr-FR" sz="1600" dirty="0" smtClean="0"/>
              <a:t>pour les identifiants et</a:t>
            </a:r>
            <a:r>
              <a:rPr lang="fr-FR" sz="1600" dirty="0" smtClean="0">
                <a:solidFill>
                  <a:schemeClr val="tx2"/>
                </a:solidFill>
              </a:rPr>
              <a:t> . </a:t>
            </a:r>
            <a:r>
              <a:rPr lang="fr-FR" sz="1600" dirty="0" smtClean="0"/>
              <a:t>pour les classes.</a:t>
            </a:r>
          </a:p>
          <a:p>
            <a:pPr marL="342900" indent="-342900"/>
            <a:r>
              <a:rPr lang="fr-FR" sz="1600" dirty="0" smtClean="0"/>
              <a:t>	  Exemples : </a:t>
            </a:r>
            <a:r>
              <a:rPr lang="fr-FR" sz="1600" dirty="0" smtClean="0">
                <a:solidFill>
                  <a:schemeClr val="tx2"/>
                </a:solidFill>
              </a:rPr>
              <a:t>$("#id") , $("h1"), $(".</a:t>
            </a:r>
            <a:r>
              <a:rPr lang="fr-FR" sz="1600" dirty="0" err="1" smtClean="0">
                <a:solidFill>
                  <a:schemeClr val="tx2"/>
                </a:solidFill>
              </a:rPr>
              <a:t>maClasse</a:t>
            </a:r>
            <a:r>
              <a:rPr lang="fr-FR" sz="1600" dirty="0" smtClean="0">
                <a:solidFill>
                  <a:schemeClr val="tx2"/>
                </a:solidFill>
              </a:rPr>
              <a:t>"), $("body") …</a:t>
            </a:r>
            <a:endParaRPr lang="fr-FR" sz="1600" dirty="0" smtClean="0"/>
          </a:p>
        </p:txBody>
      </p:sp>
      <p:sp>
        <p:nvSpPr>
          <p:cNvPr id="21" name="ZoneTexte 20"/>
          <p:cNvSpPr txBox="1"/>
          <p:nvPr/>
        </p:nvSpPr>
        <p:spPr>
          <a:xfrm>
            <a:off x="0" y="355578"/>
            <a:ext cx="642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Université Lyon 1 Claude Bernard – IUT A Informatique</a:t>
            </a:r>
            <a:endParaRPr lang="fr-FR" sz="2000" dirty="0"/>
          </a:p>
        </p:txBody>
      </p:sp>
      <p:cxnSp>
        <p:nvCxnSpPr>
          <p:cNvPr id="22" name="Connecteur droit 21"/>
          <p:cNvCxnSpPr/>
          <p:nvPr/>
        </p:nvCxnSpPr>
        <p:spPr>
          <a:xfrm>
            <a:off x="0" y="78420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428860" y="752757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Définitions et syntaxe (structures conditionnelles, fonction, variables…)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000264" y="1928802"/>
            <a:ext cx="3929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Introduction sommaire</a:t>
            </a:r>
            <a:endParaRPr lang="fr-FR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85786" y="1558921"/>
            <a:ext cx="4643470" cy="869947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/>
              <a:t>Document Object Model</a:t>
            </a:r>
            <a:endParaRPr lang="fr-FR" sz="3200" dirty="0"/>
          </a:p>
        </p:txBody>
      </p:sp>
      <p:sp>
        <p:nvSpPr>
          <p:cNvPr id="4" name="Rectangle 3"/>
          <p:cNvSpPr/>
          <p:nvPr/>
        </p:nvSpPr>
        <p:spPr>
          <a:xfrm>
            <a:off x="0" y="6072206"/>
            <a:ext cx="2143108" cy="642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11</a:t>
            </a:r>
            <a:endParaRPr lang="fr-FR" sz="1600" dirty="0"/>
          </a:p>
        </p:txBody>
      </p:sp>
      <p:sp>
        <p:nvSpPr>
          <p:cNvPr id="5" name="Rectangle 4"/>
          <p:cNvSpPr/>
          <p:nvPr/>
        </p:nvSpPr>
        <p:spPr>
          <a:xfrm>
            <a:off x="2285984" y="6072206"/>
            <a:ext cx="6858016" cy="642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428860" y="6172162"/>
            <a:ext cx="6858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Introduction à JavaScript, les bases du langage</a:t>
            </a:r>
            <a:endParaRPr lang="fr-FR" sz="2000" dirty="0">
              <a:solidFill>
                <a:schemeClr val="bg1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928662" y="2214554"/>
            <a:ext cx="392909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0" y="355578"/>
            <a:ext cx="642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Université Lyon 1 Claude Bernard – IUT A Informatique</a:t>
            </a:r>
            <a:endParaRPr lang="fr-FR" sz="2000" dirty="0"/>
          </a:p>
        </p:txBody>
      </p:sp>
      <p:cxnSp>
        <p:nvCxnSpPr>
          <p:cNvPr id="22" name="Connecteur droit 21"/>
          <p:cNvCxnSpPr/>
          <p:nvPr/>
        </p:nvCxnSpPr>
        <p:spPr>
          <a:xfrm>
            <a:off x="0" y="78420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428860" y="752757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 startAt="2"/>
            </a:pP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Manipulation du Document Object Model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857224" y="2500306"/>
            <a:ext cx="36433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 smtClean="0"/>
              <a:t>Définition : </a:t>
            </a:r>
          </a:p>
          <a:p>
            <a:endParaRPr lang="fr-FR" dirty="0" smtClean="0"/>
          </a:p>
          <a:p>
            <a:pPr algn="just">
              <a:buFont typeface="Arial" pitchFamily="34" charset="0"/>
              <a:buChar char="•"/>
            </a:pPr>
            <a:r>
              <a:rPr lang="fr-FR" dirty="0" smtClean="0"/>
              <a:t> Interface de programmation  (API) permettant d’accéder aux éléments de documents XML (x)HTML, de les éditer, supprimer ou bien encore de les créer.</a:t>
            </a:r>
          </a:p>
          <a:p>
            <a:pPr algn="just">
              <a:buFont typeface="Arial" pitchFamily="34" charset="0"/>
              <a:buChar char="•"/>
            </a:pPr>
            <a:endParaRPr lang="fr-FR" dirty="0" smtClean="0"/>
          </a:p>
          <a:p>
            <a:pPr algn="just">
              <a:buFont typeface="Arial" pitchFamily="34" charset="0"/>
              <a:buChar char="•"/>
            </a:pPr>
            <a:r>
              <a:rPr lang="fr-FR" dirty="0" smtClean="0"/>
              <a:t> Le document est représenté sous forme d’un arbre (hiérarchie de nœuds sous une même racine)</a:t>
            </a:r>
            <a:endParaRPr lang="fr-FR" dirty="0"/>
          </a:p>
        </p:txBody>
      </p:sp>
      <p:graphicFrame>
        <p:nvGraphicFramePr>
          <p:cNvPr id="17" name="Diagramme 16"/>
          <p:cNvGraphicFramePr/>
          <p:nvPr/>
        </p:nvGraphicFramePr>
        <p:xfrm>
          <a:off x="4786314" y="2571744"/>
          <a:ext cx="4286248" cy="3071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85786" y="1558921"/>
            <a:ext cx="4643470" cy="869947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/>
              <a:t>Document Object Model</a:t>
            </a:r>
            <a:endParaRPr lang="fr-FR" sz="3200" dirty="0"/>
          </a:p>
        </p:txBody>
      </p:sp>
      <p:sp>
        <p:nvSpPr>
          <p:cNvPr id="4" name="Rectangle 3"/>
          <p:cNvSpPr/>
          <p:nvPr/>
        </p:nvSpPr>
        <p:spPr>
          <a:xfrm>
            <a:off x="0" y="6072206"/>
            <a:ext cx="2143108" cy="642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12</a:t>
            </a:r>
            <a:endParaRPr lang="fr-FR" sz="1600" dirty="0"/>
          </a:p>
        </p:txBody>
      </p:sp>
      <p:sp>
        <p:nvSpPr>
          <p:cNvPr id="5" name="Rectangle 4"/>
          <p:cNvSpPr/>
          <p:nvPr/>
        </p:nvSpPr>
        <p:spPr>
          <a:xfrm>
            <a:off x="2285984" y="6072206"/>
            <a:ext cx="6858016" cy="642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428860" y="6172162"/>
            <a:ext cx="6858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Introduction à JavaScript, les bases du langage</a:t>
            </a:r>
            <a:endParaRPr lang="fr-FR" sz="2000" dirty="0">
              <a:solidFill>
                <a:schemeClr val="bg1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928662" y="2214554"/>
            <a:ext cx="628654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0" y="355578"/>
            <a:ext cx="642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Université Lyon 1 Claude Bernard – IUT A Informatique</a:t>
            </a:r>
            <a:endParaRPr lang="fr-FR" sz="2000" dirty="0"/>
          </a:p>
        </p:txBody>
      </p:sp>
      <p:cxnSp>
        <p:nvCxnSpPr>
          <p:cNvPr id="22" name="Connecteur droit 21"/>
          <p:cNvCxnSpPr/>
          <p:nvPr/>
        </p:nvCxnSpPr>
        <p:spPr>
          <a:xfrm>
            <a:off x="0" y="78420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428860" y="752757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 startAt="2"/>
            </a:pP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Manipulation du Document Object Model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857224" y="2500306"/>
            <a:ext cx="792961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 smtClean="0"/>
              <a:t>L’objet </a:t>
            </a:r>
            <a:r>
              <a:rPr lang="fr-FR" sz="2000" u="sng" dirty="0" err="1" smtClean="0"/>
              <a:t>window</a:t>
            </a:r>
            <a:r>
              <a:rPr lang="fr-FR" sz="2000" u="sng" dirty="0" smtClean="0"/>
              <a:t>: </a:t>
            </a:r>
          </a:p>
          <a:p>
            <a:endParaRPr lang="fr-FR" dirty="0" smtClean="0"/>
          </a:p>
          <a:p>
            <a:pPr algn="just">
              <a:buFont typeface="Arial" pitchFamily="34" charset="0"/>
              <a:buChar char="•"/>
            </a:pPr>
            <a:r>
              <a:rPr lang="fr-FR" dirty="0" smtClean="0"/>
              <a:t> Représente la fenêtre du navigateur. JavaScript s’exécute dans cet objet dit global. </a:t>
            </a:r>
          </a:p>
          <a:p>
            <a:pPr lvl="1" algn="just">
              <a:buFont typeface="Arial" pitchFamily="34" charset="0"/>
              <a:buChar char="•"/>
            </a:pPr>
            <a:endParaRPr lang="fr-FR" dirty="0" smtClean="0"/>
          </a:p>
        </p:txBody>
      </p:sp>
      <p:sp>
        <p:nvSpPr>
          <p:cNvPr id="12" name="ZoneTexte 11"/>
          <p:cNvSpPr txBox="1"/>
          <p:nvPr/>
        </p:nvSpPr>
        <p:spPr>
          <a:xfrm>
            <a:off x="4929190" y="1845222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Manipulation du DOM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71422" y="3643314"/>
            <a:ext cx="85011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</a:pPr>
            <a:r>
              <a:rPr lang="fr-FR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Note  : Toute variable déclarée dans le contexte global ou sans le mot-clé </a:t>
            </a:r>
            <a:r>
              <a:rPr lang="fr-FR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var</a:t>
            </a:r>
            <a:r>
              <a:rPr lang="fr-FR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devient propriété de l’objet </a:t>
            </a:r>
            <a:r>
              <a:rPr lang="fr-FR" sz="16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</a:t>
            </a:r>
            <a:r>
              <a:rPr lang="fr-FR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(attention aux confusions et portées !)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857224" y="4492663"/>
            <a:ext cx="792961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 smtClean="0"/>
              <a:t>L’objet document: </a:t>
            </a:r>
          </a:p>
          <a:p>
            <a:endParaRPr lang="fr-FR" dirty="0" smtClean="0"/>
          </a:p>
          <a:p>
            <a:pPr algn="just">
              <a:buFont typeface="Arial" pitchFamily="34" charset="0"/>
              <a:buChar char="•"/>
            </a:pPr>
            <a:r>
              <a:rPr lang="fr-FR" dirty="0" smtClean="0"/>
              <a:t> Sous objet de </a:t>
            </a:r>
            <a:r>
              <a:rPr lang="fr-FR" dirty="0" err="1" smtClean="0"/>
              <a:t>window</a:t>
            </a:r>
            <a:r>
              <a:rPr lang="fr-FR" dirty="0" smtClean="0"/>
              <a:t>, il représente la page web et donc la balise &lt;html&gt;. Permet d’accéder aux éléments  de la page HTML.</a:t>
            </a:r>
          </a:p>
          <a:p>
            <a:pPr lvl="1" algn="just">
              <a:buFont typeface="Arial" pitchFamily="34" charset="0"/>
              <a:buChar char="•"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85786" y="1558921"/>
            <a:ext cx="4643470" cy="869947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/>
              <a:t>Document Object Model</a:t>
            </a:r>
            <a:endParaRPr lang="fr-FR" sz="3200" dirty="0"/>
          </a:p>
        </p:txBody>
      </p:sp>
      <p:sp>
        <p:nvSpPr>
          <p:cNvPr id="4" name="Rectangle 3"/>
          <p:cNvSpPr/>
          <p:nvPr/>
        </p:nvSpPr>
        <p:spPr>
          <a:xfrm>
            <a:off x="0" y="6072206"/>
            <a:ext cx="2143108" cy="642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13</a:t>
            </a:r>
            <a:endParaRPr lang="fr-FR" sz="1600" dirty="0"/>
          </a:p>
        </p:txBody>
      </p:sp>
      <p:sp>
        <p:nvSpPr>
          <p:cNvPr id="5" name="Rectangle 4"/>
          <p:cNvSpPr/>
          <p:nvPr/>
        </p:nvSpPr>
        <p:spPr>
          <a:xfrm>
            <a:off x="2285984" y="6072206"/>
            <a:ext cx="6858016" cy="642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428860" y="6172162"/>
            <a:ext cx="6858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Introduction à JavaScript, les bases du langage</a:t>
            </a:r>
            <a:endParaRPr lang="fr-FR" sz="2000" dirty="0">
              <a:solidFill>
                <a:schemeClr val="bg1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928662" y="2214554"/>
            <a:ext cx="614366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0" y="355578"/>
            <a:ext cx="642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Université Lyon 1 Claude Bernard – IUT A Informatique</a:t>
            </a:r>
            <a:endParaRPr lang="fr-FR" sz="2000" dirty="0"/>
          </a:p>
        </p:txBody>
      </p:sp>
      <p:cxnSp>
        <p:nvCxnSpPr>
          <p:cNvPr id="22" name="Connecteur droit 21"/>
          <p:cNvCxnSpPr/>
          <p:nvPr/>
        </p:nvCxnSpPr>
        <p:spPr>
          <a:xfrm>
            <a:off x="0" y="78420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428860" y="752757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 startAt="2"/>
            </a:pP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Manipulation du Document Object Model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857224" y="2777021"/>
            <a:ext cx="485778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 smtClean="0"/>
              <a:t>JavaScript: </a:t>
            </a:r>
          </a:p>
          <a:p>
            <a:endParaRPr lang="fr-FR" dirty="0" smtClean="0"/>
          </a:p>
          <a:p>
            <a:pPr algn="just">
              <a:buFont typeface="Arial" pitchFamily="34" charset="0"/>
              <a:buChar char="•"/>
            </a:pPr>
            <a:r>
              <a:rPr lang="fr-FR" dirty="0" smtClean="0"/>
              <a:t> Par identifiant </a:t>
            </a:r>
          </a:p>
          <a:p>
            <a:pPr lvl="1" algn="just"/>
            <a:r>
              <a:rPr lang="fr-FR" sz="1600" dirty="0" err="1" smtClean="0">
                <a:solidFill>
                  <a:schemeClr val="tx2"/>
                </a:solidFill>
              </a:rPr>
              <a:t>document.getElementById</a:t>
            </a:r>
            <a:r>
              <a:rPr lang="fr-FR" sz="1600" dirty="0" smtClean="0">
                <a:solidFill>
                  <a:schemeClr val="tx2"/>
                </a:solidFill>
              </a:rPr>
              <a:t>("</a:t>
            </a:r>
            <a:r>
              <a:rPr lang="fr-FR" sz="1600" dirty="0" err="1" smtClean="0">
                <a:solidFill>
                  <a:schemeClr val="tx2"/>
                </a:solidFill>
              </a:rPr>
              <a:t>wrapper</a:t>
            </a:r>
            <a:r>
              <a:rPr lang="fr-FR" sz="1600" dirty="0" smtClean="0">
                <a:solidFill>
                  <a:schemeClr val="tx2"/>
                </a:solidFill>
              </a:rPr>
              <a:t>");</a:t>
            </a:r>
            <a:endParaRPr lang="fr-FR" sz="1600" dirty="0" smtClean="0"/>
          </a:p>
          <a:p>
            <a:pPr algn="just">
              <a:buFont typeface="Arial" pitchFamily="34" charset="0"/>
              <a:buChar char="•"/>
            </a:pPr>
            <a:r>
              <a:rPr lang="fr-FR" dirty="0" smtClean="0"/>
              <a:t> Par nom</a:t>
            </a:r>
          </a:p>
          <a:p>
            <a:pPr lvl="1" algn="just"/>
            <a:r>
              <a:rPr lang="fr-FR" sz="1600" dirty="0" err="1" smtClean="0">
                <a:solidFill>
                  <a:schemeClr val="tx2"/>
                </a:solidFill>
              </a:rPr>
              <a:t>document.getElementsByTagName</a:t>
            </a:r>
            <a:r>
              <a:rPr lang="fr-FR" sz="1600" dirty="0" smtClean="0">
                <a:solidFill>
                  <a:schemeClr val="tx2"/>
                </a:solidFill>
              </a:rPr>
              <a:t>("</a:t>
            </a:r>
            <a:r>
              <a:rPr lang="fr-FR" sz="1600" dirty="0" err="1" smtClean="0">
                <a:solidFill>
                  <a:schemeClr val="tx2"/>
                </a:solidFill>
              </a:rPr>
              <a:t>edito</a:t>
            </a:r>
            <a:r>
              <a:rPr lang="fr-FR" sz="1600" dirty="0" smtClean="0">
                <a:solidFill>
                  <a:schemeClr val="tx2"/>
                </a:solidFill>
              </a:rPr>
              <a:t>");</a:t>
            </a:r>
            <a:endParaRPr lang="fr-FR" sz="1600" dirty="0" smtClean="0"/>
          </a:p>
        </p:txBody>
      </p:sp>
      <p:sp>
        <p:nvSpPr>
          <p:cNvPr id="12" name="ZoneTexte 11"/>
          <p:cNvSpPr txBox="1"/>
          <p:nvPr/>
        </p:nvSpPr>
        <p:spPr>
          <a:xfrm>
            <a:off x="4929190" y="1845222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Accéder au éléments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857256" y="2344159"/>
            <a:ext cx="8715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Soit l’élément html : </a:t>
            </a:r>
            <a:r>
              <a:rPr lang="fr-FR" sz="1600" dirty="0" smtClean="0">
                <a:solidFill>
                  <a:schemeClr val="tx2"/>
                </a:solidFill>
              </a:rPr>
              <a:t>&lt;</a:t>
            </a:r>
            <a:r>
              <a:rPr lang="fr-FR" sz="1600" dirty="0" err="1" smtClean="0">
                <a:solidFill>
                  <a:schemeClr val="tx2"/>
                </a:solidFill>
              </a:rPr>
              <a:t>div</a:t>
            </a:r>
            <a:r>
              <a:rPr lang="fr-FR" sz="1600" dirty="0" smtClean="0">
                <a:solidFill>
                  <a:schemeClr val="tx2"/>
                </a:solidFill>
              </a:rPr>
              <a:t> id="</a:t>
            </a:r>
            <a:r>
              <a:rPr lang="fr-FR" sz="1600" dirty="0" err="1" smtClean="0">
                <a:solidFill>
                  <a:schemeClr val="tx2"/>
                </a:solidFill>
              </a:rPr>
              <a:t>wrapper</a:t>
            </a:r>
            <a:r>
              <a:rPr lang="fr-FR" sz="1600" dirty="0" smtClean="0">
                <a:solidFill>
                  <a:schemeClr val="tx2"/>
                </a:solidFill>
              </a:rPr>
              <a:t>" </a:t>
            </a:r>
            <a:r>
              <a:rPr lang="fr-FR" sz="1600" dirty="0" err="1" smtClean="0">
                <a:solidFill>
                  <a:schemeClr val="tx2"/>
                </a:solidFill>
              </a:rPr>
              <a:t>name</a:t>
            </a:r>
            <a:r>
              <a:rPr lang="fr-FR" sz="1600" dirty="0" smtClean="0">
                <a:solidFill>
                  <a:schemeClr val="tx2"/>
                </a:solidFill>
              </a:rPr>
              <a:t>="</a:t>
            </a:r>
            <a:r>
              <a:rPr lang="fr-FR" sz="1600" dirty="0" err="1" smtClean="0">
                <a:solidFill>
                  <a:schemeClr val="tx2"/>
                </a:solidFill>
              </a:rPr>
              <a:t>edito</a:t>
            </a:r>
            <a:r>
              <a:rPr lang="fr-FR" sz="1600" dirty="0" smtClean="0">
                <a:solidFill>
                  <a:schemeClr val="tx2"/>
                </a:solidFill>
              </a:rPr>
              <a:t>"  class="</a:t>
            </a:r>
            <a:r>
              <a:rPr lang="fr-FR" sz="1600" dirty="0" err="1" smtClean="0">
                <a:solidFill>
                  <a:schemeClr val="tx2"/>
                </a:solidFill>
              </a:rPr>
              <a:t>customDiv</a:t>
            </a:r>
            <a:r>
              <a:rPr lang="fr-FR" sz="1600" dirty="0" smtClean="0">
                <a:solidFill>
                  <a:schemeClr val="tx2"/>
                </a:solidFill>
              </a:rPr>
              <a:t>"&gt;Hello !&lt;/</a:t>
            </a:r>
            <a:r>
              <a:rPr lang="fr-FR" sz="1600" dirty="0" err="1" smtClean="0">
                <a:solidFill>
                  <a:schemeClr val="tx2"/>
                </a:solidFill>
              </a:rPr>
              <a:t>div</a:t>
            </a:r>
            <a:r>
              <a:rPr lang="fr-FR" sz="1600" dirty="0" smtClean="0">
                <a:solidFill>
                  <a:schemeClr val="tx2"/>
                </a:solidFill>
              </a:rPr>
              <a:t>&gt;</a:t>
            </a:r>
            <a:endParaRPr lang="fr-FR" sz="16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715008" y="2794527"/>
            <a:ext cx="342899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 err="1" smtClean="0"/>
              <a:t>JQuery</a:t>
            </a:r>
            <a:r>
              <a:rPr lang="fr-FR" sz="2000" u="sng" dirty="0" smtClean="0"/>
              <a:t>: </a:t>
            </a:r>
          </a:p>
          <a:p>
            <a:endParaRPr lang="fr-FR" dirty="0" smtClean="0"/>
          </a:p>
          <a:p>
            <a:pPr algn="just">
              <a:buFont typeface="Arial" pitchFamily="34" charset="0"/>
              <a:buChar char="•"/>
            </a:pPr>
            <a:r>
              <a:rPr lang="fr-FR" dirty="0" smtClean="0"/>
              <a:t> Par identifiant </a:t>
            </a:r>
          </a:p>
          <a:p>
            <a:pPr lvl="1" algn="just"/>
            <a:r>
              <a:rPr lang="fr-FR" sz="1600" dirty="0" smtClean="0">
                <a:solidFill>
                  <a:schemeClr val="tx2"/>
                </a:solidFill>
              </a:rPr>
              <a:t>$("#</a:t>
            </a:r>
            <a:r>
              <a:rPr lang="fr-FR" sz="1600" dirty="0" err="1" smtClean="0">
                <a:solidFill>
                  <a:schemeClr val="tx2"/>
                </a:solidFill>
              </a:rPr>
              <a:t>wrapper</a:t>
            </a:r>
            <a:r>
              <a:rPr lang="fr-FR" sz="1600" dirty="0" smtClean="0">
                <a:solidFill>
                  <a:schemeClr val="tx2"/>
                </a:solidFill>
              </a:rPr>
              <a:t>");</a:t>
            </a:r>
            <a:endParaRPr lang="fr-FR" sz="1600" dirty="0" smtClean="0"/>
          </a:p>
          <a:p>
            <a:pPr algn="just">
              <a:buFont typeface="Arial" pitchFamily="34" charset="0"/>
              <a:buChar char="•"/>
            </a:pPr>
            <a:r>
              <a:rPr lang="fr-FR" dirty="0" smtClean="0"/>
              <a:t> Par nom</a:t>
            </a:r>
          </a:p>
          <a:p>
            <a:pPr lvl="1" algn="just"/>
            <a:r>
              <a:rPr lang="fr-FR" sz="1600" dirty="0" smtClean="0">
                <a:solidFill>
                  <a:schemeClr val="tx2"/>
                </a:solidFill>
              </a:rPr>
              <a:t>$("</a:t>
            </a:r>
            <a:r>
              <a:rPr lang="fr-FR" sz="1600" dirty="0" err="1" smtClean="0">
                <a:solidFill>
                  <a:schemeClr val="tx2"/>
                </a:solidFill>
              </a:rPr>
              <a:t>div</a:t>
            </a:r>
            <a:r>
              <a:rPr lang="fr-FR" sz="1600" dirty="0" smtClean="0">
                <a:solidFill>
                  <a:schemeClr val="tx2"/>
                </a:solidFill>
              </a:rPr>
              <a:t>[</a:t>
            </a:r>
            <a:r>
              <a:rPr lang="fr-FR" sz="1600" dirty="0" err="1" smtClean="0">
                <a:solidFill>
                  <a:schemeClr val="tx2"/>
                </a:solidFill>
              </a:rPr>
              <a:t>name</a:t>
            </a:r>
            <a:r>
              <a:rPr lang="fr-FR" sz="1600" dirty="0" smtClean="0">
                <a:solidFill>
                  <a:schemeClr val="tx2"/>
                </a:solidFill>
              </a:rPr>
              <a:t>=</a:t>
            </a:r>
            <a:r>
              <a:rPr lang="fr-FR" sz="1600" dirty="0" err="1" smtClean="0">
                <a:solidFill>
                  <a:schemeClr val="tx2"/>
                </a:solidFill>
              </a:rPr>
              <a:t>edito</a:t>
            </a:r>
            <a:r>
              <a:rPr lang="fr-FR" sz="1600" dirty="0" smtClean="0">
                <a:solidFill>
                  <a:schemeClr val="tx2"/>
                </a:solidFill>
              </a:rPr>
              <a:t>]");</a:t>
            </a:r>
            <a:endParaRPr lang="fr-FR" sz="1600" dirty="0" smtClean="0"/>
          </a:p>
          <a:p>
            <a:pPr algn="just">
              <a:buFont typeface="Arial" pitchFamily="34" charset="0"/>
              <a:buChar char="•"/>
            </a:pPr>
            <a:r>
              <a:rPr lang="fr-FR" dirty="0" smtClean="0"/>
              <a:t>Par classe</a:t>
            </a:r>
          </a:p>
          <a:p>
            <a:pPr lvl="1" algn="just"/>
            <a:r>
              <a:rPr lang="fr-FR" sz="1600" dirty="0" smtClean="0">
                <a:solidFill>
                  <a:schemeClr val="tx2"/>
                </a:solidFill>
              </a:rPr>
              <a:t>$(".</a:t>
            </a:r>
            <a:r>
              <a:rPr lang="fr-FR" sz="1600" dirty="0" err="1" smtClean="0">
                <a:solidFill>
                  <a:schemeClr val="tx2"/>
                </a:solidFill>
              </a:rPr>
              <a:t>customDiv</a:t>
            </a:r>
            <a:r>
              <a:rPr lang="fr-FR" sz="1600" dirty="0" smtClean="0">
                <a:solidFill>
                  <a:schemeClr val="tx2"/>
                </a:solidFill>
              </a:rPr>
              <a:t>");</a:t>
            </a:r>
            <a:endParaRPr lang="fr-FR" sz="16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85786" y="1558921"/>
            <a:ext cx="4643470" cy="869947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/>
              <a:t>Document Object Model</a:t>
            </a:r>
            <a:endParaRPr lang="fr-FR" sz="3200" dirty="0"/>
          </a:p>
        </p:txBody>
      </p:sp>
      <p:sp>
        <p:nvSpPr>
          <p:cNvPr id="4" name="Rectangle 3"/>
          <p:cNvSpPr/>
          <p:nvPr/>
        </p:nvSpPr>
        <p:spPr>
          <a:xfrm>
            <a:off x="0" y="6072206"/>
            <a:ext cx="2143108" cy="642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14</a:t>
            </a:r>
            <a:endParaRPr lang="fr-FR" sz="1600" dirty="0"/>
          </a:p>
        </p:txBody>
      </p:sp>
      <p:sp>
        <p:nvSpPr>
          <p:cNvPr id="5" name="Rectangle 4"/>
          <p:cNvSpPr/>
          <p:nvPr/>
        </p:nvSpPr>
        <p:spPr>
          <a:xfrm>
            <a:off x="2285984" y="6072206"/>
            <a:ext cx="6858016" cy="642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428860" y="6172162"/>
            <a:ext cx="6858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Introduction à JavaScript, les bases du langage</a:t>
            </a:r>
            <a:endParaRPr lang="fr-FR" sz="2000" dirty="0">
              <a:solidFill>
                <a:schemeClr val="bg1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928662" y="2214554"/>
            <a:ext cx="600079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0" y="355578"/>
            <a:ext cx="642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Université Lyon 1 Claude Bernard – IUT A Informatique</a:t>
            </a:r>
            <a:endParaRPr lang="fr-FR" sz="2000" dirty="0"/>
          </a:p>
        </p:txBody>
      </p:sp>
      <p:cxnSp>
        <p:nvCxnSpPr>
          <p:cNvPr id="22" name="Connecteur droit 21"/>
          <p:cNvCxnSpPr/>
          <p:nvPr/>
        </p:nvCxnSpPr>
        <p:spPr>
          <a:xfrm>
            <a:off x="0" y="78420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428860" y="752757"/>
            <a:ext cx="6858000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 startAt="2"/>
            </a:pP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Manipulation du Document Object Model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857224" y="2428868"/>
            <a:ext cx="48577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 smtClean="0"/>
              <a:t>JavaScript: </a:t>
            </a:r>
          </a:p>
          <a:p>
            <a:pPr marL="0" lvl="1"/>
            <a:r>
              <a:rPr lang="fr-FR" sz="1600" dirty="0" smtClean="0">
                <a:solidFill>
                  <a:schemeClr val="tx2"/>
                </a:solidFill>
              </a:rPr>
              <a:t>var </a:t>
            </a:r>
            <a:r>
              <a:rPr lang="fr-FR" sz="1600" dirty="0" err="1" smtClean="0">
                <a:solidFill>
                  <a:schemeClr val="tx2"/>
                </a:solidFill>
              </a:rPr>
              <a:t>elem</a:t>
            </a:r>
            <a:r>
              <a:rPr lang="fr-FR" sz="1600" dirty="0" smtClean="0">
                <a:solidFill>
                  <a:schemeClr val="tx2"/>
                </a:solidFill>
              </a:rPr>
              <a:t> = </a:t>
            </a:r>
            <a:r>
              <a:rPr lang="fr-FR" sz="1600" dirty="0" err="1" smtClean="0">
                <a:solidFill>
                  <a:schemeClr val="tx2"/>
                </a:solidFill>
              </a:rPr>
              <a:t>document.getElementById</a:t>
            </a:r>
            <a:r>
              <a:rPr lang="fr-FR" sz="1600" dirty="0" smtClean="0">
                <a:solidFill>
                  <a:schemeClr val="tx2"/>
                </a:solidFill>
              </a:rPr>
              <a:t>("</a:t>
            </a:r>
            <a:r>
              <a:rPr lang="fr-FR" sz="1600" dirty="0" err="1" smtClean="0">
                <a:solidFill>
                  <a:schemeClr val="tx2"/>
                </a:solidFill>
              </a:rPr>
              <a:t>wrapper</a:t>
            </a:r>
            <a:r>
              <a:rPr lang="fr-FR" sz="1600" dirty="0" smtClean="0">
                <a:solidFill>
                  <a:schemeClr val="tx2"/>
                </a:solidFill>
              </a:rPr>
              <a:t>");</a:t>
            </a:r>
            <a:endParaRPr lang="fr-FR" dirty="0" smtClean="0"/>
          </a:p>
          <a:p>
            <a:pPr algn="just">
              <a:buFont typeface="Arial" pitchFamily="34" charset="0"/>
              <a:buChar char="•"/>
            </a:pPr>
            <a:r>
              <a:rPr lang="fr-FR" dirty="0" smtClean="0"/>
              <a:t> Récupération</a:t>
            </a:r>
          </a:p>
          <a:p>
            <a:pPr lvl="1" algn="just"/>
            <a:r>
              <a:rPr lang="fr-FR" sz="1600" dirty="0" err="1" smtClean="0">
                <a:solidFill>
                  <a:schemeClr val="tx2"/>
                </a:solidFill>
              </a:rPr>
              <a:t>elem.innerHTML</a:t>
            </a:r>
            <a:r>
              <a:rPr lang="fr-FR" sz="1600" dirty="0" smtClean="0">
                <a:solidFill>
                  <a:schemeClr val="tx2"/>
                </a:solidFill>
              </a:rPr>
              <a:t>;</a:t>
            </a:r>
          </a:p>
          <a:p>
            <a:pPr lvl="1" algn="just"/>
            <a:r>
              <a:rPr lang="fr-FR" sz="1600" dirty="0" err="1" smtClean="0">
                <a:solidFill>
                  <a:schemeClr val="tx2"/>
                </a:solidFill>
              </a:rPr>
              <a:t>elem.innerText</a:t>
            </a:r>
            <a:r>
              <a:rPr lang="fr-FR" sz="1600" dirty="0" smtClean="0">
                <a:solidFill>
                  <a:schemeClr val="tx2"/>
                </a:solidFill>
              </a:rPr>
              <a:t>;</a:t>
            </a:r>
          </a:p>
          <a:p>
            <a:pPr lvl="1" algn="just"/>
            <a:r>
              <a:rPr lang="fr-FR" sz="1600" dirty="0" err="1" smtClean="0">
                <a:solidFill>
                  <a:schemeClr val="tx2"/>
                </a:solidFill>
              </a:rPr>
              <a:t>elem.textContent</a:t>
            </a:r>
            <a:r>
              <a:rPr lang="fr-FR" sz="1600" dirty="0" smtClean="0">
                <a:solidFill>
                  <a:schemeClr val="tx2"/>
                </a:solidFill>
              </a:rPr>
              <a:t>;</a:t>
            </a:r>
            <a:endParaRPr lang="fr-FR" sz="1600" dirty="0" smtClean="0"/>
          </a:p>
          <a:p>
            <a:pPr algn="just">
              <a:buFont typeface="Arial" pitchFamily="34" charset="0"/>
              <a:buChar char="•"/>
            </a:pPr>
            <a:r>
              <a:rPr lang="fr-FR" dirty="0" smtClean="0"/>
              <a:t> Modification</a:t>
            </a:r>
          </a:p>
          <a:p>
            <a:pPr lvl="1" algn="just"/>
            <a:r>
              <a:rPr lang="fr-FR" sz="1600" dirty="0" err="1" smtClean="0">
                <a:solidFill>
                  <a:schemeClr val="tx2"/>
                </a:solidFill>
              </a:rPr>
              <a:t>elem.innerHTML</a:t>
            </a:r>
            <a:r>
              <a:rPr lang="fr-FR" sz="1600" dirty="0" smtClean="0">
                <a:solidFill>
                  <a:schemeClr val="tx2"/>
                </a:solidFill>
              </a:rPr>
              <a:t> = "Bonjour madame ! ";</a:t>
            </a:r>
          </a:p>
          <a:p>
            <a:pPr lvl="1" algn="just"/>
            <a:r>
              <a:rPr lang="fr-FR" sz="1600" dirty="0" err="1" smtClean="0">
                <a:solidFill>
                  <a:schemeClr val="tx2"/>
                </a:solidFill>
              </a:rPr>
              <a:t>elem.innerText</a:t>
            </a:r>
            <a:r>
              <a:rPr lang="fr-FR" sz="1600" dirty="0" smtClean="0">
                <a:solidFill>
                  <a:schemeClr val="tx2"/>
                </a:solidFill>
              </a:rPr>
              <a:t> = "Bonjour monsieur! ";</a:t>
            </a:r>
          </a:p>
          <a:p>
            <a:pPr lvl="1" algn="just"/>
            <a:r>
              <a:rPr lang="fr-FR" sz="1600" dirty="0" err="1" smtClean="0">
                <a:solidFill>
                  <a:schemeClr val="tx2"/>
                </a:solidFill>
              </a:rPr>
              <a:t>elem.textContent</a:t>
            </a:r>
            <a:r>
              <a:rPr lang="fr-FR" sz="1600" dirty="0" smtClean="0">
                <a:solidFill>
                  <a:schemeClr val="tx2"/>
                </a:solidFill>
              </a:rPr>
              <a:t> = "Bonjour </a:t>
            </a:r>
            <a:r>
              <a:rPr lang="fr-FR" sz="1600" dirty="0" err="1" smtClean="0">
                <a:solidFill>
                  <a:schemeClr val="tx2"/>
                </a:solidFill>
              </a:rPr>
              <a:t>bonjour</a:t>
            </a:r>
            <a:r>
              <a:rPr lang="fr-FR" sz="1600" dirty="0" smtClean="0">
                <a:solidFill>
                  <a:schemeClr val="tx2"/>
                </a:solidFill>
              </a:rPr>
              <a:t>! ";</a:t>
            </a:r>
            <a:endParaRPr lang="fr-FR" sz="1600" dirty="0" smtClean="0"/>
          </a:p>
        </p:txBody>
      </p:sp>
      <p:sp>
        <p:nvSpPr>
          <p:cNvPr id="12" name="ZoneTexte 11"/>
          <p:cNvSpPr txBox="1"/>
          <p:nvPr/>
        </p:nvSpPr>
        <p:spPr>
          <a:xfrm>
            <a:off x="4929190" y="1845222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Accéder au contenu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5500694" y="2394418"/>
            <a:ext cx="36433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 err="1" smtClean="0"/>
              <a:t>JQuery</a:t>
            </a:r>
            <a:r>
              <a:rPr lang="fr-FR" sz="2000" u="sng" dirty="0" smtClean="0"/>
              <a:t>: </a:t>
            </a:r>
          </a:p>
          <a:p>
            <a:pPr marL="0" lvl="1"/>
            <a:r>
              <a:rPr lang="fr-FR" sz="1600" dirty="0" smtClean="0">
                <a:solidFill>
                  <a:schemeClr val="tx2"/>
                </a:solidFill>
              </a:rPr>
              <a:t>var </a:t>
            </a:r>
            <a:r>
              <a:rPr lang="fr-FR" sz="1600" dirty="0" err="1" smtClean="0">
                <a:solidFill>
                  <a:schemeClr val="tx2"/>
                </a:solidFill>
              </a:rPr>
              <a:t>elem</a:t>
            </a:r>
            <a:r>
              <a:rPr lang="fr-FR" sz="1600" dirty="0" smtClean="0">
                <a:solidFill>
                  <a:schemeClr val="tx2"/>
                </a:solidFill>
              </a:rPr>
              <a:t>= $("#</a:t>
            </a:r>
            <a:r>
              <a:rPr lang="fr-FR" sz="1600" dirty="0" err="1" smtClean="0">
                <a:solidFill>
                  <a:schemeClr val="tx2"/>
                </a:solidFill>
              </a:rPr>
              <a:t>wrapper</a:t>
            </a:r>
            <a:r>
              <a:rPr lang="fr-FR" sz="1600" dirty="0" smtClean="0">
                <a:solidFill>
                  <a:schemeClr val="tx2"/>
                </a:solidFill>
              </a:rPr>
              <a:t>");</a:t>
            </a:r>
            <a:endParaRPr lang="fr-FR" dirty="0" smtClean="0"/>
          </a:p>
          <a:p>
            <a:pPr algn="just">
              <a:buFont typeface="Arial" pitchFamily="34" charset="0"/>
              <a:buChar char="•"/>
            </a:pPr>
            <a:r>
              <a:rPr lang="fr-FR" dirty="0" smtClean="0"/>
              <a:t> Récupération</a:t>
            </a:r>
          </a:p>
          <a:p>
            <a:pPr lvl="1" algn="just"/>
            <a:r>
              <a:rPr lang="fr-FR" sz="1600" dirty="0" smtClean="0">
                <a:solidFill>
                  <a:schemeClr val="tx2"/>
                </a:solidFill>
              </a:rPr>
              <a:t>elem.html();</a:t>
            </a:r>
          </a:p>
          <a:p>
            <a:pPr lvl="1" algn="just"/>
            <a:r>
              <a:rPr lang="fr-FR" sz="1600" dirty="0" smtClean="0">
                <a:solidFill>
                  <a:schemeClr val="tx2"/>
                </a:solidFill>
              </a:rPr>
              <a:t>elem.val(); </a:t>
            </a:r>
          </a:p>
          <a:p>
            <a:pPr lvl="1" algn="just"/>
            <a:r>
              <a:rPr lang="fr-FR" sz="1600" dirty="0" err="1" smtClean="0">
                <a:solidFill>
                  <a:schemeClr val="tx2"/>
                </a:solidFill>
              </a:rPr>
              <a:t>elem.text</a:t>
            </a:r>
            <a:r>
              <a:rPr lang="fr-FR" sz="1600" dirty="0" smtClean="0">
                <a:solidFill>
                  <a:schemeClr val="tx2"/>
                </a:solidFill>
              </a:rPr>
              <a:t>();</a:t>
            </a:r>
            <a:endParaRPr lang="fr-FR" sz="1600" dirty="0" smtClean="0"/>
          </a:p>
          <a:p>
            <a:pPr algn="just">
              <a:buFont typeface="Arial" pitchFamily="34" charset="0"/>
              <a:buChar char="•"/>
            </a:pPr>
            <a:r>
              <a:rPr lang="fr-FR" dirty="0" smtClean="0"/>
              <a:t> Modification</a:t>
            </a:r>
          </a:p>
          <a:p>
            <a:pPr lvl="1" algn="just"/>
            <a:r>
              <a:rPr lang="fr-FR" sz="1600" dirty="0" smtClean="0">
                <a:solidFill>
                  <a:schemeClr val="tx2"/>
                </a:solidFill>
              </a:rPr>
              <a:t>elem.html("&lt;</a:t>
            </a:r>
            <a:r>
              <a:rPr lang="fr-FR" sz="1600" dirty="0" err="1" smtClean="0">
                <a:solidFill>
                  <a:schemeClr val="tx2"/>
                </a:solidFill>
              </a:rPr>
              <a:t>img</a:t>
            </a:r>
            <a:r>
              <a:rPr lang="fr-FR" sz="1600" dirty="0" smtClean="0">
                <a:solidFill>
                  <a:schemeClr val="tx2"/>
                </a:solidFill>
              </a:rPr>
              <a:t> </a:t>
            </a:r>
            <a:r>
              <a:rPr lang="fr-FR" sz="1600" dirty="0" err="1" smtClean="0">
                <a:solidFill>
                  <a:schemeClr val="tx2"/>
                </a:solidFill>
              </a:rPr>
              <a:t>src</a:t>
            </a:r>
            <a:r>
              <a:rPr lang="fr-FR" sz="1600" dirty="0" smtClean="0">
                <a:solidFill>
                  <a:schemeClr val="tx2"/>
                </a:solidFill>
              </a:rPr>
              <a:t>="id.png"/&gt;");</a:t>
            </a:r>
          </a:p>
          <a:p>
            <a:pPr lvl="1" algn="just"/>
            <a:r>
              <a:rPr lang="fr-FR" sz="1600" dirty="0" smtClean="0">
                <a:solidFill>
                  <a:schemeClr val="tx2"/>
                </a:solidFill>
              </a:rPr>
              <a:t>elem.val("Bonjour ! ");</a:t>
            </a:r>
          </a:p>
          <a:p>
            <a:pPr lvl="1" algn="just"/>
            <a:r>
              <a:rPr lang="fr-FR" sz="1600" dirty="0" err="1" smtClean="0">
                <a:solidFill>
                  <a:schemeClr val="tx2"/>
                </a:solidFill>
              </a:rPr>
              <a:t>elem.text</a:t>
            </a:r>
            <a:r>
              <a:rPr lang="fr-FR" sz="1600" dirty="0" smtClean="0">
                <a:solidFill>
                  <a:schemeClr val="tx2"/>
                </a:solidFill>
              </a:rPr>
              <a:t>("</a:t>
            </a:r>
            <a:r>
              <a:rPr lang="fr-FR" sz="1600" dirty="0" err="1" smtClean="0">
                <a:solidFill>
                  <a:schemeClr val="tx2"/>
                </a:solidFill>
              </a:rPr>
              <a:t>Olà</a:t>
            </a:r>
            <a:r>
              <a:rPr lang="fr-FR" sz="1600" dirty="0" smtClean="0">
                <a:solidFill>
                  <a:schemeClr val="tx2"/>
                </a:solidFill>
              </a:rPr>
              <a:t> ! ");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28678" y="5429264"/>
            <a:ext cx="8572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Note 1  : </a:t>
            </a:r>
            <a:r>
              <a:rPr lang="fr-FR" sz="16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innerHTML</a:t>
            </a:r>
            <a:r>
              <a:rPr lang="fr-FR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/html() retournent le contenu html d’un élément , balises comprises !</a:t>
            </a:r>
          </a:p>
          <a:p>
            <a:r>
              <a:rPr lang="fr-FR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Note 2 : val() fonctionne avec les éléments ayant un attribut </a:t>
            </a:r>
            <a:r>
              <a:rPr lang="fr-FR" sz="1600" dirty="0" smtClean="0">
                <a:solidFill>
                  <a:schemeClr val="tx2"/>
                </a:solidFill>
              </a:rPr>
              <a:t>"</a:t>
            </a:r>
            <a:r>
              <a:rPr lang="fr-FR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  <a:r>
              <a:rPr lang="fr-FR" sz="1600" dirty="0" smtClean="0">
                <a:solidFill>
                  <a:schemeClr val="tx2"/>
                </a:solidFill>
              </a:rPr>
              <a:t>"</a:t>
            </a:r>
            <a:r>
              <a:rPr lang="fr-FR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(input…) uniquement.</a:t>
            </a:r>
            <a:endParaRPr lang="fr-FR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85786" y="1558921"/>
            <a:ext cx="4643470" cy="869947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/>
              <a:t>Document Object Model</a:t>
            </a:r>
            <a:endParaRPr lang="fr-FR" sz="3200" dirty="0"/>
          </a:p>
        </p:txBody>
      </p:sp>
      <p:sp>
        <p:nvSpPr>
          <p:cNvPr id="4" name="Rectangle 3"/>
          <p:cNvSpPr/>
          <p:nvPr/>
        </p:nvSpPr>
        <p:spPr>
          <a:xfrm>
            <a:off x="0" y="6072206"/>
            <a:ext cx="2143108" cy="642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15</a:t>
            </a:r>
            <a:endParaRPr lang="fr-FR" sz="1600" dirty="0"/>
          </a:p>
        </p:txBody>
      </p:sp>
      <p:sp>
        <p:nvSpPr>
          <p:cNvPr id="5" name="Rectangle 4"/>
          <p:cNvSpPr/>
          <p:nvPr/>
        </p:nvSpPr>
        <p:spPr>
          <a:xfrm>
            <a:off x="2285984" y="6072206"/>
            <a:ext cx="6858016" cy="642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428860" y="6172162"/>
            <a:ext cx="6858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Introduction à JavaScript, les bases du langage</a:t>
            </a:r>
            <a:endParaRPr lang="fr-FR" sz="2000" dirty="0">
              <a:solidFill>
                <a:schemeClr val="bg1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928662" y="2214554"/>
            <a:ext cx="600079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0" y="355578"/>
            <a:ext cx="642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Université Lyon 1 Claude Bernard – IUT A Informatique</a:t>
            </a:r>
            <a:endParaRPr lang="fr-FR" sz="2000" dirty="0"/>
          </a:p>
        </p:txBody>
      </p:sp>
      <p:cxnSp>
        <p:nvCxnSpPr>
          <p:cNvPr id="22" name="Connecteur droit 21"/>
          <p:cNvCxnSpPr/>
          <p:nvPr/>
        </p:nvCxnSpPr>
        <p:spPr>
          <a:xfrm>
            <a:off x="0" y="78420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428860" y="752757"/>
            <a:ext cx="6858000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 startAt="2"/>
            </a:pP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Manipulation du Document Object Model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357158" y="2428868"/>
            <a:ext cx="514353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 smtClean="0"/>
              <a:t>JavaScript: </a:t>
            </a:r>
          </a:p>
          <a:p>
            <a:endParaRPr lang="fr-FR" dirty="0" smtClean="0"/>
          </a:p>
          <a:p>
            <a:pPr algn="just">
              <a:buFont typeface="Arial" pitchFamily="34" charset="0"/>
              <a:buChar char="•"/>
            </a:pPr>
            <a:r>
              <a:rPr lang="fr-FR" dirty="0" smtClean="0"/>
              <a:t> Ajout</a:t>
            </a:r>
          </a:p>
          <a:p>
            <a:pPr lvl="1" algn="just"/>
            <a:r>
              <a:rPr lang="fr-FR" sz="1600" dirty="0" smtClean="0">
                <a:solidFill>
                  <a:schemeClr val="tx2"/>
                </a:solidFill>
              </a:rPr>
              <a:t>var </a:t>
            </a:r>
            <a:r>
              <a:rPr lang="fr-FR" sz="1600" dirty="0" err="1" smtClean="0">
                <a:solidFill>
                  <a:schemeClr val="tx2"/>
                </a:solidFill>
              </a:rPr>
              <a:t>unLien</a:t>
            </a:r>
            <a:r>
              <a:rPr lang="fr-FR" sz="1600" dirty="0" smtClean="0">
                <a:solidFill>
                  <a:schemeClr val="tx2"/>
                </a:solidFill>
              </a:rPr>
              <a:t> = </a:t>
            </a:r>
            <a:r>
              <a:rPr lang="fr-FR" sz="1600" dirty="0" err="1" smtClean="0">
                <a:solidFill>
                  <a:schemeClr val="tx2"/>
                </a:solidFill>
              </a:rPr>
              <a:t>document.createElement</a:t>
            </a:r>
            <a:r>
              <a:rPr lang="fr-FR" sz="1600" dirty="0" smtClean="0">
                <a:solidFill>
                  <a:schemeClr val="tx2"/>
                </a:solidFill>
              </a:rPr>
              <a:t>("a");</a:t>
            </a:r>
          </a:p>
          <a:p>
            <a:pPr lvl="1" algn="just"/>
            <a:r>
              <a:rPr lang="fr-FR" sz="1600" dirty="0" smtClean="0">
                <a:solidFill>
                  <a:schemeClr val="tx2"/>
                </a:solidFill>
              </a:rPr>
              <a:t>unLien.id = "</a:t>
            </a:r>
            <a:r>
              <a:rPr lang="fr-FR" sz="1600" dirty="0" err="1" smtClean="0">
                <a:solidFill>
                  <a:schemeClr val="tx2"/>
                </a:solidFill>
              </a:rPr>
              <a:t>monSite</a:t>
            </a:r>
            <a:r>
              <a:rPr lang="fr-FR" sz="1600" dirty="0" smtClean="0">
                <a:solidFill>
                  <a:schemeClr val="tx2"/>
                </a:solidFill>
              </a:rPr>
              <a:t>";</a:t>
            </a:r>
          </a:p>
          <a:p>
            <a:pPr lvl="1" algn="just"/>
            <a:r>
              <a:rPr lang="fr-FR" sz="1600" dirty="0" err="1" smtClean="0">
                <a:solidFill>
                  <a:schemeClr val="tx2"/>
                </a:solidFill>
              </a:rPr>
              <a:t>unLien.href</a:t>
            </a:r>
            <a:r>
              <a:rPr lang="fr-FR" sz="1600" dirty="0" smtClean="0">
                <a:solidFill>
                  <a:schemeClr val="tx2"/>
                </a:solidFill>
              </a:rPr>
              <a:t> = "www.google.com";</a:t>
            </a:r>
          </a:p>
          <a:p>
            <a:pPr lvl="1" algn="just"/>
            <a:r>
              <a:rPr lang="fr-FR" sz="1600" dirty="0" err="1" smtClean="0">
                <a:solidFill>
                  <a:schemeClr val="tx2"/>
                </a:solidFill>
              </a:rPr>
              <a:t>document.body</a:t>
            </a:r>
            <a:r>
              <a:rPr lang="fr-FR" sz="1600" dirty="0" smtClean="0">
                <a:solidFill>
                  <a:schemeClr val="tx2"/>
                </a:solidFill>
              </a:rPr>
              <a:t>.</a:t>
            </a:r>
            <a:r>
              <a:rPr lang="fr-FR" sz="1600" dirty="0" err="1" smtClean="0">
                <a:solidFill>
                  <a:schemeClr val="tx2"/>
                </a:solidFill>
              </a:rPr>
              <a:t>appendChild</a:t>
            </a:r>
            <a:r>
              <a:rPr lang="fr-FR" sz="1600" dirty="0" smtClean="0">
                <a:solidFill>
                  <a:schemeClr val="tx2"/>
                </a:solidFill>
              </a:rPr>
              <a:t>(</a:t>
            </a:r>
            <a:r>
              <a:rPr lang="fr-FR" sz="1600" dirty="0" err="1" smtClean="0">
                <a:solidFill>
                  <a:schemeClr val="tx2"/>
                </a:solidFill>
              </a:rPr>
              <a:t>unLien</a:t>
            </a:r>
            <a:r>
              <a:rPr lang="fr-FR" sz="1600" dirty="0" smtClean="0">
                <a:solidFill>
                  <a:schemeClr val="tx2"/>
                </a:solidFill>
              </a:rPr>
              <a:t>);</a:t>
            </a:r>
            <a:endParaRPr lang="fr-FR" sz="1600" dirty="0" smtClean="0"/>
          </a:p>
          <a:p>
            <a:pPr algn="just">
              <a:buFont typeface="Arial" pitchFamily="34" charset="0"/>
              <a:buChar char="•"/>
            </a:pPr>
            <a:r>
              <a:rPr lang="fr-FR" dirty="0" smtClean="0"/>
              <a:t> Suppression</a:t>
            </a:r>
          </a:p>
          <a:p>
            <a:pPr lvl="1" algn="just"/>
            <a:r>
              <a:rPr lang="fr-FR" sz="1600" dirty="0" smtClean="0">
                <a:solidFill>
                  <a:schemeClr val="tx2"/>
                </a:solidFill>
              </a:rPr>
              <a:t>var </a:t>
            </a:r>
            <a:r>
              <a:rPr lang="fr-FR" sz="1600" dirty="0" err="1" smtClean="0">
                <a:solidFill>
                  <a:schemeClr val="tx2"/>
                </a:solidFill>
              </a:rPr>
              <a:t>temp</a:t>
            </a:r>
            <a:r>
              <a:rPr lang="fr-FR" sz="1600" dirty="0" smtClean="0">
                <a:solidFill>
                  <a:schemeClr val="tx2"/>
                </a:solidFill>
              </a:rPr>
              <a:t> = </a:t>
            </a:r>
            <a:r>
              <a:rPr lang="fr-FR" sz="1600" dirty="0" err="1" smtClean="0">
                <a:solidFill>
                  <a:schemeClr val="tx2"/>
                </a:solidFill>
              </a:rPr>
              <a:t>document.getElementById</a:t>
            </a:r>
            <a:r>
              <a:rPr lang="fr-FR" sz="1600" dirty="0" smtClean="0">
                <a:solidFill>
                  <a:schemeClr val="tx2"/>
                </a:solidFill>
              </a:rPr>
              <a:t>("</a:t>
            </a:r>
            <a:r>
              <a:rPr lang="fr-FR" sz="1600" dirty="0" err="1" smtClean="0">
                <a:solidFill>
                  <a:schemeClr val="tx2"/>
                </a:solidFill>
              </a:rPr>
              <a:t>monSite</a:t>
            </a:r>
            <a:r>
              <a:rPr lang="fr-FR" sz="1600" dirty="0" smtClean="0">
                <a:solidFill>
                  <a:schemeClr val="tx2"/>
                </a:solidFill>
              </a:rPr>
              <a:t>");</a:t>
            </a:r>
          </a:p>
          <a:p>
            <a:pPr lvl="1" algn="just"/>
            <a:r>
              <a:rPr lang="fr-FR" sz="1600" dirty="0" err="1" smtClean="0">
                <a:solidFill>
                  <a:schemeClr val="tx2"/>
                </a:solidFill>
              </a:rPr>
              <a:t>temp.parentNode.removeChild</a:t>
            </a:r>
            <a:r>
              <a:rPr lang="fr-FR" sz="1600" dirty="0" smtClean="0">
                <a:solidFill>
                  <a:schemeClr val="tx2"/>
                </a:solidFill>
              </a:rPr>
              <a:t>(</a:t>
            </a:r>
            <a:r>
              <a:rPr lang="fr-FR" sz="1600" dirty="0" err="1" smtClean="0">
                <a:solidFill>
                  <a:schemeClr val="tx2"/>
                </a:solidFill>
              </a:rPr>
              <a:t>temp</a:t>
            </a:r>
            <a:r>
              <a:rPr lang="fr-FR" sz="1600" dirty="0" smtClean="0">
                <a:solidFill>
                  <a:schemeClr val="tx2"/>
                </a:solidFill>
              </a:rPr>
              <a:t>);</a:t>
            </a:r>
            <a:endParaRPr lang="fr-FR" sz="1600" dirty="0" smtClean="0"/>
          </a:p>
        </p:txBody>
      </p:sp>
      <p:sp>
        <p:nvSpPr>
          <p:cNvPr id="12" name="ZoneTexte 11"/>
          <p:cNvSpPr txBox="1"/>
          <p:nvPr/>
        </p:nvSpPr>
        <p:spPr>
          <a:xfrm>
            <a:off x="4929190" y="1845222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Editer les éléments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5072066" y="2428868"/>
            <a:ext cx="521497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 err="1" smtClean="0"/>
              <a:t>JQuery</a:t>
            </a:r>
            <a:r>
              <a:rPr lang="fr-FR" sz="2000" u="sng" dirty="0" smtClean="0"/>
              <a:t>: </a:t>
            </a:r>
          </a:p>
          <a:p>
            <a:endParaRPr lang="fr-FR" dirty="0" smtClean="0"/>
          </a:p>
          <a:p>
            <a:pPr algn="just">
              <a:buFont typeface="Arial" pitchFamily="34" charset="0"/>
              <a:buChar char="•"/>
            </a:pPr>
            <a:r>
              <a:rPr lang="fr-FR" dirty="0" smtClean="0"/>
              <a:t> Ajout</a:t>
            </a:r>
          </a:p>
          <a:p>
            <a:pPr lvl="1"/>
            <a:r>
              <a:rPr lang="fr-FR" sz="1600" dirty="0" smtClean="0">
                <a:solidFill>
                  <a:schemeClr val="tx2"/>
                </a:solidFill>
              </a:rPr>
              <a:t>var </a:t>
            </a:r>
            <a:r>
              <a:rPr lang="fr-FR" sz="1600" dirty="0" err="1" smtClean="0">
                <a:solidFill>
                  <a:schemeClr val="tx2"/>
                </a:solidFill>
              </a:rPr>
              <a:t>unLien</a:t>
            </a:r>
            <a:r>
              <a:rPr lang="fr-FR" sz="1600" dirty="0" smtClean="0">
                <a:solidFill>
                  <a:schemeClr val="tx2"/>
                </a:solidFill>
              </a:rPr>
              <a:t> = "&lt;a id="</a:t>
            </a:r>
            <a:r>
              <a:rPr lang="fr-FR" sz="1600" dirty="0" err="1" smtClean="0">
                <a:solidFill>
                  <a:schemeClr val="tx2"/>
                </a:solidFill>
              </a:rPr>
              <a:t>monSite</a:t>
            </a:r>
            <a:r>
              <a:rPr lang="fr-FR" sz="1600" dirty="0" smtClean="0">
                <a:solidFill>
                  <a:schemeClr val="tx2"/>
                </a:solidFill>
              </a:rPr>
              <a:t>" &gt;…&lt;/a&gt;";</a:t>
            </a:r>
          </a:p>
          <a:p>
            <a:pPr lvl="1" algn="just"/>
            <a:r>
              <a:rPr lang="fr-FR" sz="1600" dirty="0" smtClean="0">
                <a:solidFill>
                  <a:schemeClr val="tx2"/>
                </a:solidFill>
              </a:rPr>
              <a:t>$("body").append(</a:t>
            </a:r>
            <a:r>
              <a:rPr lang="fr-FR" sz="1600" dirty="0" err="1" smtClean="0">
                <a:solidFill>
                  <a:schemeClr val="tx2"/>
                </a:solidFill>
              </a:rPr>
              <a:t>unLien</a:t>
            </a:r>
            <a:r>
              <a:rPr lang="fr-FR" sz="1600" dirty="0" smtClean="0">
                <a:solidFill>
                  <a:schemeClr val="tx2"/>
                </a:solidFill>
              </a:rPr>
              <a:t>);</a:t>
            </a:r>
            <a:endParaRPr lang="fr-FR" sz="1600" dirty="0" smtClean="0"/>
          </a:p>
          <a:p>
            <a:pPr algn="just">
              <a:buFont typeface="Arial" pitchFamily="34" charset="0"/>
              <a:buChar char="•"/>
            </a:pPr>
            <a:r>
              <a:rPr lang="fr-FR" dirty="0" smtClean="0"/>
              <a:t> Suppression</a:t>
            </a:r>
          </a:p>
          <a:p>
            <a:pPr lvl="1" algn="just"/>
            <a:r>
              <a:rPr lang="fr-FR" sz="1600" dirty="0" smtClean="0">
                <a:solidFill>
                  <a:schemeClr val="tx2"/>
                </a:solidFill>
              </a:rPr>
              <a:t>$("#</a:t>
            </a:r>
            <a:r>
              <a:rPr lang="fr-FR" sz="1600" dirty="0" err="1" smtClean="0">
                <a:solidFill>
                  <a:schemeClr val="tx2"/>
                </a:solidFill>
              </a:rPr>
              <a:t>unLien</a:t>
            </a:r>
            <a:r>
              <a:rPr lang="fr-FR" sz="1600" dirty="0" smtClean="0">
                <a:solidFill>
                  <a:schemeClr val="tx2"/>
                </a:solidFill>
              </a:rPr>
              <a:t>").</a:t>
            </a:r>
            <a:r>
              <a:rPr lang="fr-FR" sz="1600" dirty="0" err="1" smtClean="0">
                <a:solidFill>
                  <a:schemeClr val="tx2"/>
                </a:solidFill>
              </a:rPr>
              <a:t>remove</a:t>
            </a:r>
            <a:r>
              <a:rPr lang="fr-FR" sz="1600" dirty="0" smtClean="0">
                <a:solidFill>
                  <a:schemeClr val="tx2"/>
                </a:solidFill>
              </a:rPr>
              <a:t>();</a:t>
            </a:r>
            <a:endParaRPr lang="fr-FR" sz="16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500050" y="5429264"/>
            <a:ext cx="95726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Note 1  : d’autres fonctions telles que </a:t>
            </a:r>
            <a:r>
              <a:rPr lang="fr-FR" sz="16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insertBefore</a:t>
            </a:r>
            <a:r>
              <a:rPr lang="fr-FR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 et </a:t>
            </a:r>
            <a:r>
              <a:rPr lang="fr-FR" sz="16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insertAfter</a:t>
            </a:r>
            <a:r>
              <a:rPr lang="fr-FR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 permettent un placement précis.</a:t>
            </a:r>
          </a:p>
          <a:p>
            <a:r>
              <a:rPr lang="fr-FR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En </a:t>
            </a:r>
            <a:r>
              <a:rPr lang="fr-FR" sz="16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JQuery</a:t>
            </a:r>
            <a:r>
              <a:rPr lang="fr-FR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se référer aux méthodes </a:t>
            </a:r>
            <a:r>
              <a:rPr lang="fr-FR" sz="16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before</a:t>
            </a:r>
            <a:r>
              <a:rPr lang="fr-FR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 et </a:t>
            </a:r>
            <a:r>
              <a:rPr lang="fr-FR" sz="16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after</a:t>
            </a:r>
            <a:r>
              <a:rPr lang="fr-FR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85786" y="1558921"/>
            <a:ext cx="4643470" cy="869947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/>
              <a:t>Document Object Model</a:t>
            </a:r>
            <a:endParaRPr lang="fr-FR" sz="3200" dirty="0"/>
          </a:p>
        </p:txBody>
      </p:sp>
      <p:sp>
        <p:nvSpPr>
          <p:cNvPr id="4" name="Rectangle 3"/>
          <p:cNvSpPr/>
          <p:nvPr/>
        </p:nvSpPr>
        <p:spPr>
          <a:xfrm>
            <a:off x="0" y="6072206"/>
            <a:ext cx="2143108" cy="642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16</a:t>
            </a:r>
            <a:endParaRPr lang="fr-FR" sz="1600" dirty="0"/>
          </a:p>
        </p:txBody>
      </p:sp>
      <p:sp>
        <p:nvSpPr>
          <p:cNvPr id="5" name="Rectangle 4"/>
          <p:cNvSpPr/>
          <p:nvPr/>
        </p:nvSpPr>
        <p:spPr>
          <a:xfrm>
            <a:off x="2285984" y="6072206"/>
            <a:ext cx="6858016" cy="642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428860" y="6172162"/>
            <a:ext cx="6858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Introduction à JavaScript, les bases du langage</a:t>
            </a:r>
            <a:endParaRPr lang="fr-FR" sz="2000" dirty="0">
              <a:solidFill>
                <a:schemeClr val="bg1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928662" y="2214554"/>
            <a:ext cx="535785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0" y="355578"/>
            <a:ext cx="642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Université Lyon 1 Claude Bernard – IUT A Informatique</a:t>
            </a:r>
            <a:endParaRPr lang="fr-FR" sz="2000" dirty="0"/>
          </a:p>
        </p:txBody>
      </p:sp>
      <p:cxnSp>
        <p:nvCxnSpPr>
          <p:cNvPr id="22" name="Connecteur droit 21"/>
          <p:cNvCxnSpPr/>
          <p:nvPr/>
        </p:nvCxnSpPr>
        <p:spPr>
          <a:xfrm>
            <a:off x="0" y="78420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428860" y="752757"/>
            <a:ext cx="6858000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 startAt="2"/>
            </a:pP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Manipulation du Document Object Model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857224" y="2720830"/>
            <a:ext cx="5143536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 smtClean="0"/>
              <a:t>JavaScript: </a:t>
            </a:r>
          </a:p>
          <a:p>
            <a:pPr marL="0" lvl="1">
              <a:lnSpc>
                <a:spcPct val="150000"/>
              </a:lnSpc>
            </a:pPr>
            <a:r>
              <a:rPr lang="fr-FR" sz="1600" dirty="0" smtClean="0">
                <a:solidFill>
                  <a:schemeClr val="tx2"/>
                </a:solidFill>
              </a:rPr>
              <a:t>var </a:t>
            </a:r>
            <a:r>
              <a:rPr lang="fr-FR" sz="1600" dirty="0" err="1" smtClean="0">
                <a:solidFill>
                  <a:schemeClr val="tx2"/>
                </a:solidFill>
              </a:rPr>
              <a:t>elem</a:t>
            </a:r>
            <a:r>
              <a:rPr lang="fr-FR" sz="1600" dirty="0" smtClean="0">
                <a:solidFill>
                  <a:schemeClr val="tx2"/>
                </a:solidFill>
              </a:rPr>
              <a:t> = </a:t>
            </a:r>
            <a:r>
              <a:rPr lang="fr-FR" sz="1600" dirty="0" err="1" smtClean="0">
                <a:solidFill>
                  <a:schemeClr val="tx2"/>
                </a:solidFill>
              </a:rPr>
              <a:t>document.getElementById</a:t>
            </a:r>
            <a:r>
              <a:rPr lang="fr-FR" sz="1600" dirty="0" smtClean="0">
                <a:solidFill>
                  <a:schemeClr val="tx2"/>
                </a:solidFill>
              </a:rPr>
              <a:t>("</a:t>
            </a:r>
            <a:r>
              <a:rPr lang="fr-FR" sz="1600" dirty="0" err="1" smtClean="0">
                <a:solidFill>
                  <a:schemeClr val="tx2"/>
                </a:solidFill>
              </a:rPr>
              <a:t>wrapper</a:t>
            </a:r>
            <a:r>
              <a:rPr lang="fr-FR" sz="1600" dirty="0" smtClean="0">
                <a:solidFill>
                  <a:schemeClr val="tx2"/>
                </a:solidFill>
              </a:rPr>
              <a:t>");</a:t>
            </a:r>
          </a:p>
          <a:p>
            <a:pPr marL="0" lvl="1">
              <a:lnSpc>
                <a:spcPct val="150000"/>
              </a:lnSpc>
            </a:pPr>
            <a:endParaRPr lang="fr-FR" dirty="0" smtClean="0"/>
          </a:p>
          <a:p>
            <a:pPr algn="just">
              <a:buFont typeface="Arial" pitchFamily="34" charset="0"/>
              <a:buChar char="•"/>
            </a:pPr>
            <a:r>
              <a:rPr lang="fr-FR" dirty="0" smtClean="0"/>
              <a:t> Propriétés CSS</a:t>
            </a:r>
          </a:p>
          <a:p>
            <a:pPr lvl="1" algn="just"/>
            <a:r>
              <a:rPr lang="fr-FR" sz="1600" dirty="0" err="1" smtClean="0">
                <a:solidFill>
                  <a:schemeClr val="tx2"/>
                </a:solidFill>
              </a:rPr>
              <a:t>elem.style.width</a:t>
            </a:r>
            <a:r>
              <a:rPr lang="fr-FR" sz="1600" dirty="0" smtClean="0">
                <a:solidFill>
                  <a:schemeClr val="tx2"/>
                </a:solidFill>
              </a:rPr>
              <a:t> = "200px";</a:t>
            </a:r>
          </a:p>
          <a:p>
            <a:pPr lvl="1" algn="just"/>
            <a:r>
              <a:rPr lang="fr-FR" sz="1600" dirty="0" err="1" smtClean="0">
                <a:solidFill>
                  <a:schemeClr val="tx2"/>
                </a:solidFill>
              </a:rPr>
              <a:t>elem.style.color</a:t>
            </a:r>
            <a:r>
              <a:rPr lang="fr-FR" sz="1600" dirty="0" smtClean="0">
                <a:solidFill>
                  <a:schemeClr val="tx2"/>
                </a:solidFill>
              </a:rPr>
              <a:t> = "</a:t>
            </a:r>
            <a:r>
              <a:rPr lang="fr-FR" sz="1600" dirty="0" err="1" smtClean="0">
                <a:solidFill>
                  <a:schemeClr val="tx2"/>
                </a:solidFill>
              </a:rPr>
              <a:t>blue</a:t>
            </a:r>
            <a:r>
              <a:rPr lang="fr-FR" sz="1600" dirty="0" smtClean="0">
                <a:solidFill>
                  <a:schemeClr val="tx2"/>
                </a:solidFill>
              </a:rPr>
              <a:t>";</a:t>
            </a:r>
          </a:p>
          <a:p>
            <a:pPr lvl="1" algn="just"/>
            <a:endParaRPr lang="fr-FR" sz="1600" dirty="0" smtClean="0">
              <a:solidFill>
                <a:schemeClr val="tx2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929190" y="1845222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Editer le CSS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5857884" y="2745114"/>
            <a:ext cx="5214974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 err="1" smtClean="0"/>
              <a:t>JQuery</a:t>
            </a:r>
            <a:r>
              <a:rPr lang="fr-FR" sz="2000" u="sng" dirty="0" smtClean="0"/>
              <a:t>: </a:t>
            </a:r>
          </a:p>
          <a:p>
            <a:pPr marL="0" lvl="1">
              <a:lnSpc>
                <a:spcPct val="150000"/>
              </a:lnSpc>
            </a:pPr>
            <a:r>
              <a:rPr lang="fr-FR" sz="1600" dirty="0" smtClean="0">
                <a:solidFill>
                  <a:schemeClr val="tx2"/>
                </a:solidFill>
              </a:rPr>
              <a:t>var </a:t>
            </a:r>
            <a:r>
              <a:rPr lang="fr-FR" sz="1600" dirty="0" err="1" smtClean="0">
                <a:solidFill>
                  <a:schemeClr val="tx2"/>
                </a:solidFill>
              </a:rPr>
              <a:t>elem</a:t>
            </a:r>
            <a:r>
              <a:rPr lang="fr-FR" sz="1600" dirty="0" smtClean="0">
                <a:solidFill>
                  <a:schemeClr val="tx2"/>
                </a:solidFill>
              </a:rPr>
              <a:t>= $("#</a:t>
            </a:r>
            <a:r>
              <a:rPr lang="fr-FR" sz="1600" dirty="0" err="1" smtClean="0">
                <a:solidFill>
                  <a:schemeClr val="tx2"/>
                </a:solidFill>
              </a:rPr>
              <a:t>wrapper</a:t>
            </a:r>
            <a:r>
              <a:rPr lang="fr-FR" sz="1600" dirty="0" smtClean="0">
                <a:solidFill>
                  <a:schemeClr val="tx2"/>
                </a:solidFill>
              </a:rPr>
              <a:t>");</a:t>
            </a:r>
          </a:p>
          <a:p>
            <a:pPr marL="0" lvl="1">
              <a:lnSpc>
                <a:spcPct val="150000"/>
              </a:lnSpc>
            </a:pPr>
            <a:endParaRPr lang="fr-FR" dirty="0" smtClean="0"/>
          </a:p>
          <a:p>
            <a:pPr algn="just">
              <a:buFont typeface="Arial" pitchFamily="34" charset="0"/>
              <a:buChar char="•"/>
            </a:pPr>
            <a:r>
              <a:rPr lang="fr-FR" dirty="0" smtClean="0"/>
              <a:t> Propriétés CSS</a:t>
            </a:r>
          </a:p>
          <a:p>
            <a:pPr lvl="1"/>
            <a:r>
              <a:rPr lang="fr-FR" sz="1600" dirty="0" err="1" smtClean="0">
                <a:solidFill>
                  <a:schemeClr val="tx2"/>
                </a:solidFill>
              </a:rPr>
              <a:t>elem.width</a:t>
            </a:r>
            <a:r>
              <a:rPr lang="fr-FR" sz="1600" dirty="0" smtClean="0">
                <a:solidFill>
                  <a:schemeClr val="tx2"/>
                </a:solidFill>
              </a:rPr>
              <a:t>(200);</a:t>
            </a:r>
          </a:p>
          <a:p>
            <a:pPr lvl="1"/>
            <a:r>
              <a:rPr lang="fr-FR" sz="1600" dirty="0" smtClean="0">
                <a:solidFill>
                  <a:schemeClr val="tx2"/>
                </a:solidFill>
              </a:rPr>
              <a:t>elem.css("</a:t>
            </a:r>
            <a:r>
              <a:rPr lang="fr-FR" sz="1600" dirty="0" err="1" smtClean="0">
                <a:solidFill>
                  <a:schemeClr val="tx2"/>
                </a:solidFill>
              </a:rPr>
              <a:t>color</a:t>
            </a:r>
            <a:r>
              <a:rPr lang="fr-FR" sz="1600" dirty="0" smtClean="0">
                <a:solidFill>
                  <a:schemeClr val="tx2"/>
                </a:solidFill>
              </a:rPr>
              <a:t>", "</a:t>
            </a:r>
            <a:r>
              <a:rPr lang="fr-FR" sz="1600" dirty="0" err="1" smtClean="0">
                <a:solidFill>
                  <a:schemeClr val="tx2"/>
                </a:solidFill>
              </a:rPr>
              <a:t>blue</a:t>
            </a:r>
            <a:r>
              <a:rPr lang="fr-FR" sz="1600" dirty="0" smtClean="0">
                <a:solidFill>
                  <a:schemeClr val="tx2"/>
                </a:solidFill>
              </a:rPr>
              <a:t>");</a:t>
            </a:r>
          </a:p>
          <a:p>
            <a:pPr lvl="1" algn="just"/>
            <a:endParaRPr lang="fr-FR" sz="1600" dirty="0" smtClean="0"/>
          </a:p>
        </p:txBody>
      </p:sp>
      <p:sp>
        <p:nvSpPr>
          <p:cNvPr id="18" name="ZoneTexte 17"/>
          <p:cNvSpPr txBox="1"/>
          <p:nvPr/>
        </p:nvSpPr>
        <p:spPr>
          <a:xfrm>
            <a:off x="857256" y="2344159"/>
            <a:ext cx="8715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Soit l’élément html : </a:t>
            </a:r>
            <a:r>
              <a:rPr lang="fr-FR" sz="1600" dirty="0" smtClean="0">
                <a:solidFill>
                  <a:schemeClr val="tx2"/>
                </a:solidFill>
              </a:rPr>
              <a:t>&lt;</a:t>
            </a:r>
            <a:r>
              <a:rPr lang="fr-FR" sz="1600" dirty="0" err="1" smtClean="0">
                <a:solidFill>
                  <a:schemeClr val="tx2"/>
                </a:solidFill>
              </a:rPr>
              <a:t>div</a:t>
            </a:r>
            <a:r>
              <a:rPr lang="fr-FR" sz="1600" dirty="0" smtClean="0">
                <a:solidFill>
                  <a:schemeClr val="tx2"/>
                </a:solidFill>
              </a:rPr>
              <a:t> id="</a:t>
            </a:r>
            <a:r>
              <a:rPr lang="fr-FR" sz="1600" dirty="0" err="1" smtClean="0">
                <a:solidFill>
                  <a:schemeClr val="tx2"/>
                </a:solidFill>
              </a:rPr>
              <a:t>wrapper</a:t>
            </a:r>
            <a:r>
              <a:rPr lang="fr-FR" sz="1600" dirty="0" smtClean="0">
                <a:solidFill>
                  <a:schemeClr val="tx2"/>
                </a:solidFill>
              </a:rPr>
              <a:t>" </a:t>
            </a:r>
            <a:r>
              <a:rPr lang="fr-FR" sz="1600" dirty="0" err="1" smtClean="0">
                <a:solidFill>
                  <a:schemeClr val="tx2"/>
                </a:solidFill>
              </a:rPr>
              <a:t>name</a:t>
            </a:r>
            <a:r>
              <a:rPr lang="fr-FR" sz="1600" dirty="0" smtClean="0">
                <a:solidFill>
                  <a:schemeClr val="tx2"/>
                </a:solidFill>
              </a:rPr>
              <a:t>="</a:t>
            </a:r>
            <a:r>
              <a:rPr lang="fr-FR" sz="1600" dirty="0" err="1" smtClean="0">
                <a:solidFill>
                  <a:schemeClr val="tx2"/>
                </a:solidFill>
              </a:rPr>
              <a:t>edito</a:t>
            </a:r>
            <a:r>
              <a:rPr lang="fr-FR" sz="1600" dirty="0" smtClean="0">
                <a:solidFill>
                  <a:schemeClr val="tx2"/>
                </a:solidFill>
              </a:rPr>
              <a:t>"  class="</a:t>
            </a:r>
            <a:r>
              <a:rPr lang="fr-FR" sz="1600" dirty="0" err="1" smtClean="0">
                <a:solidFill>
                  <a:schemeClr val="tx2"/>
                </a:solidFill>
              </a:rPr>
              <a:t>customDiv</a:t>
            </a:r>
            <a:r>
              <a:rPr lang="fr-FR" sz="1600" dirty="0" smtClean="0">
                <a:solidFill>
                  <a:schemeClr val="tx2"/>
                </a:solidFill>
              </a:rPr>
              <a:t>"&gt;Hello !&lt;/</a:t>
            </a:r>
            <a:r>
              <a:rPr lang="fr-FR" sz="1600" dirty="0" err="1" smtClean="0">
                <a:solidFill>
                  <a:schemeClr val="tx2"/>
                </a:solidFill>
              </a:rPr>
              <a:t>div</a:t>
            </a:r>
            <a:r>
              <a:rPr lang="fr-FR" sz="1600" dirty="0" smtClean="0">
                <a:solidFill>
                  <a:schemeClr val="tx2"/>
                </a:solidFill>
              </a:rPr>
              <a:t>&gt;</a:t>
            </a:r>
            <a:endParaRPr lang="fr-FR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85786" y="1558921"/>
            <a:ext cx="4643470" cy="869947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/>
              <a:t>Les événements</a:t>
            </a:r>
            <a:endParaRPr lang="fr-FR" sz="3200" dirty="0"/>
          </a:p>
        </p:txBody>
      </p:sp>
      <p:sp>
        <p:nvSpPr>
          <p:cNvPr id="4" name="Rectangle 3"/>
          <p:cNvSpPr/>
          <p:nvPr/>
        </p:nvSpPr>
        <p:spPr>
          <a:xfrm>
            <a:off x="0" y="6072206"/>
            <a:ext cx="2143108" cy="642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17</a:t>
            </a:r>
            <a:endParaRPr lang="fr-FR" sz="1600" dirty="0"/>
          </a:p>
        </p:txBody>
      </p:sp>
      <p:sp>
        <p:nvSpPr>
          <p:cNvPr id="5" name="Rectangle 4"/>
          <p:cNvSpPr/>
          <p:nvPr/>
        </p:nvSpPr>
        <p:spPr>
          <a:xfrm>
            <a:off x="2285984" y="6072206"/>
            <a:ext cx="6858016" cy="642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428860" y="6172162"/>
            <a:ext cx="6858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Introduction à JavaScript, les bases du langage</a:t>
            </a:r>
            <a:endParaRPr lang="fr-FR" sz="2000" dirty="0">
              <a:solidFill>
                <a:schemeClr val="bg1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928662" y="2214554"/>
            <a:ext cx="257176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0" y="355578"/>
            <a:ext cx="642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Université Lyon 1 Claude Bernard – IUT A Informatique</a:t>
            </a:r>
            <a:endParaRPr lang="fr-FR" sz="2000" dirty="0"/>
          </a:p>
        </p:txBody>
      </p:sp>
      <p:cxnSp>
        <p:nvCxnSpPr>
          <p:cNvPr id="22" name="Connecteur droit 21"/>
          <p:cNvCxnSpPr/>
          <p:nvPr/>
        </p:nvCxnSpPr>
        <p:spPr>
          <a:xfrm>
            <a:off x="0" y="78420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428860" y="752757"/>
            <a:ext cx="6858000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 startAt="3"/>
            </a:pP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Evénementiel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785786" y="2357430"/>
            <a:ext cx="807249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Evénement : action déclenchée sur une interaction utilisateur (click, survol …).</a:t>
            </a:r>
          </a:p>
          <a:p>
            <a:endParaRPr lang="fr-FR" dirty="0" smtClean="0"/>
          </a:p>
          <a:p>
            <a:r>
              <a:rPr lang="fr-FR" dirty="0" smtClean="0"/>
              <a:t>Déclaration :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 smtClean="0"/>
              <a:t>Dans une balise</a:t>
            </a:r>
          </a:p>
          <a:p>
            <a:pPr marL="1257300" lvl="2" indent="-342900"/>
            <a:r>
              <a:rPr lang="en-US" sz="1600" dirty="0" smtClean="0">
                <a:solidFill>
                  <a:schemeClr val="tx2"/>
                </a:solidFill>
              </a:rPr>
              <a:t>&lt;input type="button" </a:t>
            </a:r>
            <a:r>
              <a:rPr lang="en-US" sz="1600" dirty="0" err="1" smtClean="0">
                <a:solidFill>
                  <a:schemeClr val="tx2"/>
                </a:solidFill>
              </a:rPr>
              <a:t>onclick</a:t>
            </a:r>
            <a:r>
              <a:rPr lang="en-US" sz="1600" dirty="0" smtClean="0">
                <a:solidFill>
                  <a:schemeClr val="tx2"/>
                </a:solidFill>
              </a:rPr>
              <a:t>="</a:t>
            </a:r>
            <a:r>
              <a:rPr lang="en-US" sz="1600" dirty="0" err="1" smtClean="0">
                <a:solidFill>
                  <a:schemeClr val="tx2"/>
                </a:solidFill>
              </a:rPr>
              <a:t>maFonction</a:t>
            </a:r>
            <a:r>
              <a:rPr lang="en-US" sz="1600" dirty="0" smtClean="0">
                <a:solidFill>
                  <a:schemeClr val="tx2"/>
                </a:solidFill>
              </a:rPr>
              <a:t>()"&gt;</a:t>
            </a:r>
          </a:p>
          <a:p>
            <a:pPr marL="1257300" lvl="2" indent="-342900"/>
            <a:endParaRPr lang="fr-FR" sz="1600" dirty="0" smtClean="0">
              <a:solidFill>
                <a:schemeClr val="tx2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fr-FR" dirty="0" smtClean="0"/>
              <a:t>En valeur d’attribut (</a:t>
            </a:r>
            <a:r>
              <a:rPr lang="fr-FR" dirty="0" smtClean="0">
                <a:solidFill>
                  <a:srgbClr val="FF0000"/>
                </a:solidFill>
              </a:rPr>
              <a:t>Obsolète ne pas utiliser !</a:t>
            </a:r>
            <a:r>
              <a:rPr lang="fr-FR" dirty="0" smtClean="0"/>
              <a:t>)</a:t>
            </a:r>
          </a:p>
          <a:p>
            <a:pPr marL="1257300" lvl="2" indent="-342900"/>
            <a:r>
              <a:rPr lang="fr-FR" sz="1600" dirty="0" smtClean="0">
                <a:solidFill>
                  <a:schemeClr val="tx2"/>
                </a:solidFill>
              </a:rPr>
              <a:t>&lt;a </a:t>
            </a:r>
            <a:r>
              <a:rPr lang="fr-FR" sz="1600" dirty="0" err="1" smtClean="0">
                <a:solidFill>
                  <a:schemeClr val="tx2"/>
                </a:solidFill>
              </a:rPr>
              <a:t>href</a:t>
            </a:r>
            <a:r>
              <a:rPr lang="fr-FR" sz="1600" dirty="0" smtClean="0">
                <a:solidFill>
                  <a:schemeClr val="tx2"/>
                </a:solidFill>
              </a:rPr>
              <a:t>="</a:t>
            </a:r>
            <a:r>
              <a:rPr lang="fr-FR" sz="1600" dirty="0" err="1" smtClean="0">
                <a:solidFill>
                  <a:schemeClr val="tx2"/>
                </a:solidFill>
              </a:rPr>
              <a:t>javascript:alert</a:t>
            </a:r>
            <a:r>
              <a:rPr lang="fr-FR" sz="1600" dirty="0" smtClean="0">
                <a:solidFill>
                  <a:schemeClr val="tx2"/>
                </a:solidFill>
              </a:rPr>
              <a:t>('Coucou !!')"&gt;Mon Lien&lt;/a&gt;</a:t>
            </a:r>
          </a:p>
          <a:p>
            <a:pPr marL="1257300" lvl="2" indent="-342900"/>
            <a:endParaRPr lang="fr-FR" sz="1600" dirty="0" smtClean="0">
              <a:solidFill>
                <a:schemeClr val="tx2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fr-FR" dirty="0" smtClean="0"/>
              <a:t>Dans le script </a:t>
            </a:r>
            <a:r>
              <a:rPr lang="fr-FR" dirty="0" err="1" smtClean="0"/>
              <a:t>javaScript</a:t>
            </a:r>
            <a:endParaRPr lang="fr-FR" dirty="0" smtClean="0"/>
          </a:p>
          <a:p>
            <a:pPr marL="1257300" lvl="2" indent="-342900"/>
            <a:r>
              <a:rPr lang="fr-FR" sz="1600" dirty="0" smtClean="0">
                <a:solidFill>
                  <a:schemeClr val="tx2"/>
                </a:solidFill>
              </a:rPr>
              <a:t>var </a:t>
            </a:r>
            <a:r>
              <a:rPr lang="fr-FR" sz="1600" dirty="0" err="1" smtClean="0">
                <a:solidFill>
                  <a:schemeClr val="tx2"/>
                </a:solidFill>
              </a:rPr>
              <a:t>element</a:t>
            </a:r>
            <a:r>
              <a:rPr lang="fr-FR" sz="1600" dirty="0" smtClean="0">
                <a:solidFill>
                  <a:schemeClr val="tx2"/>
                </a:solidFill>
              </a:rPr>
              <a:t> = </a:t>
            </a:r>
            <a:r>
              <a:rPr lang="fr-FR" sz="1600" dirty="0" err="1" smtClean="0">
                <a:solidFill>
                  <a:schemeClr val="tx2"/>
                </a:solidFill>
              </a:rPr>
              <a:t>document.getElementById</a:t>
            </a:r>
            <a:r>
              <a:rPr lang="fr-FR" sz="1600" dirty="0" smtClean="0">
                <a:solidFill>
                  <a:schemeClr val="tx2"/>
                </a:solidFill>
              </a:rPr>
              <a:t>("</a:t>
            </a:r>
            <a:r>
              <a:rPr lang="fr-FR" sz="1600" dirty="0" err="1" smtClean="0">
                <a:solidFill>
                  <a:schemeClr val="tx2"/>
                </a:solidFill>
              </a:rPr>
              <a:t>monLien</a:t>
            </a:r>
            <a:r>
              <a:rPr lang="fr-FR" sz="1600" dirty="0" smtClean="0">
                <a:solidFill>
                  <a:schemeClr val="tx2"/>
                </a:solidFill>
              </a:rPr>
              <a:t>");</a:t>
            </a:r>
          </a:p>
          <a:p>
            <a:pPr marL="1257300" lvl="2" indent="-342900"/>
            <a:r>
              <a:rPr lang="fr-FR" sz="1600" dirty="0" err="1" smtClean="0">
                <a:solidFill>
                  <a:schemeClr val="tx2"/>
                </a:solidFill>
              </a:rPr>
              <a:t>element.onclick</a:t>
            </a:r>
            <a:r>
              <a:rPr lang="fr-FR" sz="1600" dirty="0" smtClean="0">
                <a:solidFill>
                  <a:schemeClr val="tx2"/>
                </a:solidFill>
              </a:rPr>
              <a:t> = </a:t>
            </a:r>
            <a:r>
              <a:rPr lang="fr-FR" sz="1600" dirty="0" err="1" smtClean="0">
                <a:solidFill>
                  <a:schemeClr val="tx2"/>
                </a:solidFill>
              </a:rPr>
              <a:t>function</a:t>
            </a:r>
            <a:r>
              <a:rPr lang="fr-FR" sz="1600" dirty="0" smtClean="0">
                <a:solidFill>
                  <a:schemeClr val="tx2"/>
                </a:solidFill>
              </a:rPr>
              <a:t>() { </a:t>
            </a:r>
            <a:r>
              <a:rPr lang="fr-FR" sz="1600" dirty="0" err="1" smtClean="0">
                <a:solidFill>
                  <a:schemeClr val="tx2"/>
                </a:solidFill>
              </a:rPr>
              <a:t>alert</a:t>
            </a:r>
            <a:r>
              <a:rPr lang="fr-FR" sz="1600" dirty="0" smtClean="0">
                <a:solidFill>
                  <a:schemeClr val="tx2"/>
                </a:solidFill>
              </a:rPr>
              <a:t>("Vous m'avez cliqué !"); };</a:t>
            </a:r>
          </a:p>
          <a:p>
            <a:pPr marL="1257300" lvl="2" indent="-342900"/>
            <a:r>
              <a:rPr lang="fr-FR" sz="1600" dirty="0" smtClean="0">
                <a:solidFill>
                  <a:schemeClr val="tx2"/>
                </a:solidFill>
              </a:rPr>
              <a:t>$ (</a:t>
            </a:r>
            <a:r>
              <a:rPr lang="fr-FR" sz="1600" dirty="0">
                <a:solidFill>
                  <a:schemeClr val="tx2"/>
                </a:solidFill>
              </a:rPr>
              <a:t>"#</a:t>
            </a:r>
            <a:r>
              <a:rPr lang="fr-FR" sz="1600" dirty="0" err="1">
                <a:solidFill>
                  <a:schemeClr val="tx2"/>
                </a:solidFill>
              </a:rPr>
              <a:t>monLien</a:t>
            </a:r>
            <a:r>
              <a:rPr lang="fr-FR" sz="1600" dirty="0">
                <a:solidFill>
                  <a:schemeClr val="tx2"/>
                </a:solidFill>
              </a:rPr>
              <a:t>")</a:t>
            </a:r>
            <a:r>
              <a:rPr lang="fr-FR" sz="1600" dirty="0" smtClean="0">
                <a:solidFill>
                  <a:schemeClr val="tx2"/>
                </a:solidFill>
              </a:rPr>
              <a:t>.click(</a:t>
            </a:r>
            <a:r>
              <a:rPr lang="fr-FR" sz="1600" dirty="0" err="1" smtClean="0">
                <a:solidFill>
                  <a:schemeClr val="tx2"/>
                </a:solidFill>
              </a:rPr>
              <a:t>function</a:t>
            </a:r>
            <a:r>
              <a:rPr lang="fr-FR" sz="1600" dirty="0" smtClean="0">
                <a:solidFill>
                  <a:schemeClr val="tx2"/>
                </a:solidFill>
              </a:rPr>
              <a:t>(){…instructions n;}); </a:t>
            </a:r>
            <a:r>
              <a:rPr lang="fr-F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//version </a:t>
            </a:r>
            <a:r>
              <a:rPr lang="fr-F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jQuery</a:t>
            </a:r>
            <a:endParaRPr lang="fr-FR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57300" lvl="2" indent="-342900"/>
            <a:r>
              <a:rPr lang="fr-FR" dirty="0" smtClean="0"/>
              <a:t>	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85786" y="1558921"/>
            <a:ext cx="4643470" cy="869947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/>
              <a:t>Les événements</a:t>
            </a:r>
            <a:endParaRPr lang="fr-FR" sz="3200" dirty="0"/>
          </a:p>
        </p:txBody>
      </p:sp>
      <p:sp>
        <p:nvSpPr>
          <p:cNvPr id="4" name="Rectangle 3"/>
          <p:cNvSpPr/>
          <p:nvPr/>
        </p:nvSpPr>
        <p:spPr>
          <a:xfrm>
            <a:off x="0" y="6072206"/>
            <a:ext cx="2143108" cy="642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18</a:t>
            </a:r>
            <a:endParaRPr lang="fr-FR" sz="1600" dirty="0"/>
          </a:p>
        </p:txBody>
      </p:sp>
      <p:sp>
        <p:nvSpPr>
          <p:cNvPr id="5" name="Rectangle 4"/>
          <p:cNvSpPr/>
          <p:nvPr/>
        </p:nvSpPr>
        <p:spPr>
          <a:xfrm>
            <a:off x="2285984" y="6072206"/>
            <a:ext cx="6858016" cy="642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428860" y="6172162"/>
            <a:ext cx="6858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Introduction à JavaScript, les bases du langage</a:t>
            </a:r>
            <a:endParaRPr lang="fr-FR" sz="2000" dirty="0">
              <a:solidFill>
                <a:schemeClr val="bg1"/>
              </a:solidFill>
            </a:endParaRPr>
          </a:p>
        </p:txBody>
      </p:sp>
      <p:cxnSp>
        <p:nvCxnSpPr>
          <p:cNvPr id="14" name="Connecteur droit 13"/>
          <p:cNvCxnSpPr>
            <a:endCxn id="12" idx="2"/>
          </p:cNvCxnSpPr>
          <p:nvPr/>
        </p:nvCxnSpPr>
        <p:spPr>
          <a:xfrm>
            <a:off x="928662" y="2214554"/>
            <a:ext cx="435771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0" y="355578"/>
            <a:ext cx="642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Université Lyon 1 Claude Bernard – IUT A Informatique</a:t>
            </a:r>
            <a:endParaRPr lang="fr-FR" sz="2000" dirty="0"/>
          </a:p>
        </p:txBody>
      </p:sp>
      <p:cxnSp>
        <p:nvCxnSpPr>
          <p:cNvPr id="22" name="Connecteur droit 21"/>
          <p:cNvCxnSpPr/>
          <p:nvPr/>
        </p:nvCxnSpPr>
        <p:spPr>
          <a:xfrm>
            <a:off x="0" y="78420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428860" y="752757"/>
            <a:ext cx="6858000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 startAt="3"/>
            </a:pP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Evénementiel</a:t>
            </a:r>
          </a:p>
        </p:txBody>
      </p:sp>
      <p:graphicFrame>
        <p:nvGraphicFramePr>
          <p:cNvPr id="11" name="Tableau 10"/>
          <p:cNvGraphicFramePr>
            <a:graphicFrameLocks noGrp="1"/>
          </p:cNvGraphicFramePr>
          <p:nvPr/>
        </p:nvGraphicFramePr>
        <p:xfrm>
          <a:off x="857224" y="2500306"/>
          <a:ext cx="81439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/>
                <a:gridCol w="2214578"/>
                <a:gridCol w="40004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Evénement</a:t>
                      </a:r>
                      <a:r>
                        <a:rPr lang="fr-FR" sz="1400" baseline="0" dirty="0" smtClean="0"/>
                        <a:t> </a:t>
                      </a:r>
                      <a:r>
                        <a:rPr lang="fr-FR" sz="1400" baseline="0" dirty="0" err="1" smtClean="0"/>
                        <a:t>js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Evénement</a:t>
                      </a:r>
                      <a:r>
                        <a:rPr lang="fr-FR" sz="1400" baseline="0" dirty="0" smtClean="0"/>
                        <a:t> </a:t>
                      </a:r>
                      <a:r>
                        <a:rPr lang="fr-FR" sz="1400" baseline="0" dirty="0" err="1" smtClean="0"/>
                        <a:t>jQuery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Déclenchement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onload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load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Une fois la page chargée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onclick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click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Au clic (gauche)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onkeyup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keyup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Au relâchement</a:t>
                      </a:r>
                      <a:r>
                        <a:rPr lang="fr-FR" sz="1400" baseline="0" dirty="0" smtClean="0"/>
                        <a:t> d’une touche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onfocus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focus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A la prise de focus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onblur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blur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A la perte</a:t>
                      </a:r>
                      <a:r>
                        <a:rPr lang="fr-FR" sz="1400" baseline="0" dirty="0" smtClean="0"/>
                        <a:t> de focus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onchange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change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Perte de focus plus</a:t>
                      </a:r>
                      <a:r>
                        <a:rPr lang="fr-FR" sz="1400" baseline="0" dirty="0" smtClean="0"/>
                        <a:t> changement du contenu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onsubmit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submit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Avant l’envoi du formulaire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ZoneTexte 11"/>
          <p:cNvSpPr txBox="1"/>
          <p:nvPr/>
        </p:nvSpPr>
        <p:spPr>
          <a:xfrm>
            <a:off x="3571868" y="1845222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Principaux types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00174"/>
            <a:ext cx="2814630" cy="869947"/>
          </a:xfrm>
        </p:spPr>
        <p:txBody>
          <a:bodyPr>
            <a:normAutofit/>
          </a:bodyPr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6072206"/>
            <a:ext cx="2143108" cy="642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1</a:t>
            </a:r>
            <a:endParaRPr lang="fr-FR" sz="1600" dirty="0"/>
          </a:p>
        </p:txBody>
      </p:sp>
      <p:sp>
        <p:nvSpPr>
          <p:cNvPr id="5" name="Rectangle 4"/>
          <p:cNvSpPr/>
          <p:nvPr/>
        </p:nvSpPr>
        <p:spPr>
          <a:xfrm>
            <a:off x="2285984" y="6072206"/>
            <a:ext cx="6858016" cy="642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428860" y="6172162"/>
            <a:ext cx="6858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Introduction à JavaScript, les bases du langage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0" y="857232"/>
            <a:ext cx="642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Université Lyon 1 Claude Bernard – IUT A Informatique</a:t>
            </a:r>
            <a:endParaRPr lang="fr-FR" sz="2000" dirty="0"/>
          </a:p>
        </p:txBody>
      </p:sp>
      <p:cxnSp>
        <p:nvCxnSpPr>
          <p:cNvPr id="17" name="Connecteur droit 16"/>
          <p:cNvCxnSpPr/>
          <p:nvPr/>
        </p:nvCxnSpPr>
        <p:spPr>
          <a:xfrm>
            <a:off x="0" y="128586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928794" y="1845222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28 heures en 7 séances</a:t>
            </a:r>
            <a:endParaRPr lang="fr-FR" dirty="0"/>
          </a:p>
        </p:txBody>
      </p:sp>
      <p:cxnSp>
        <p:nvCxnSpPr>
          <p:cNvPr id="14" name="Connecteur droit 13"/>
          <p:cNvCxnSpPr/>
          <p:nvPr/>
        </p:nvCxnSpPr>
        <p:spPr>
          <a:xfrm>
            <a:off x="928662" y="2214554"/>
            <a:ext cx="335758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1357290" y="2726165"/>
            <a:ext cx="7572428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Définitions et syntaxe (structures conditionnelles, fonction, variables…)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fr-FR" dirty="0" smtClean="0">
                <a:solidFill>
                  <a:schemeClr val="accent6">
                    <a:lumMod val="50000"/>
                  </a:schemeClr>
                </a:solidFill>
              </a:rPr>
              <a:t>Manipulation du Document Object Model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fr-FR" dirty="0" smtClean="0">
                <a:solidFill>
                  <a:schemeClr val="accent6">
                    <a:lumMod val="50000"/>
                  </a:schemeClr>
                </a:solidFill>
              </a:rPr>
              <a:t>Evénementiel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fr-FR" dirty="0" smtClean="0">
                <a:solidFill>
                  <a:schemeClr val="accent6">
                    <a:lumMod val="50000"/>
                  </a:schemeClr>
                </a:solidFill>
              </a:rPr>
              <a:t>Les objets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Echange de données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Application objet avancée – créer un plugin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357290" y="5435932"/>
            <a:ext cx="650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>
                <a:solidFill>
                  <a:schemeClr val="accent6">
                    <a:lumMod val="75000"/>
                  </a:schemeClr>
                </a:solidFill>
              </a:rPr>
              <a:t>Au travers du Framework </a:t>
            </a:r>
            <a:r>
              <a:rPr lang="fr-FR" i="1" dirty="0" err="1" smtClean="0">
                <a:solidFill>
                  <a:schemeClr val="accent6">
                    <a:lumMod val="75000"/>
                  </a:schemeClr>
                </a:solidFill>
              </a:rPr>
              <a:t>JQuery</a:t>
            </a:r>
            <a:endParaRPr lang="fr-FR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85786" y="1558921"/>
            <a:ext cx="4643470" cy="869947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/>
              <a:t>Les événements</a:t>
            </a:r>
            <a:endParaRPr lang="fr-FR" sz="3200" dirty="0"/>
          </a:p>
        </p:txBody>
      </p:sp>
      <p:sp>
        <p:nvSpPr>
          <p:cNvPr id="4" name="Rectangle 3"/>
          <p:cNvSpPr/>
          <p:nvPr/>
        </p:nvSpPr>
        <p:spPr>
          <a:xfrm>
            <a:off x="0" y="6072206"/>
            <a:ext cx="2143108" cy="642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19</a:t>
            </a:r>
            <a:endParaRPr lang="fr-FR" sz="1600" dirty="0"/>
          </a:p>
        </p:txBody>
      </p:sp>
      <p:sp>
        <p:nvSpPr>
          <p:cNvPr id="5" name="Rectangle 4"/>
          <p:cNvSpPr/>
          <p:nvPr/>
        </p:nvSpPr>
        <p:spPr>
          <a:xfrm>
            <a:off x="2285984" y="6072206"/>
            <a:ext cx="6858016" cy="642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428860" y="6172162"/>
            <a:ext cx="6858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Introduction à JavaScript, les bases du langage</a:t>
            </a:r>
            <a:endParaRPr lang="fr-FR" sz="2000" dirty="0">
              <a:solidFill>
                <a:schemeClr val="bg1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928662" y="2214554"/>
            <a:ext cx="385765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0" y="355578"/>
            <a:ext cx="642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Université Lyon 1 Claude Bernard – IUT A Informatique</a:t>
            </a:r>
            <a:endParaRPr lang="fr-FR" sz="2000" dirty="0"/>
          </a:p>
        </p:txBody>
      </p:sp>
      <p:cxnSp>
        <p:nvCxnSpPr>
          <p:cNvPr id="22" name="Connecteur droit 21"/>
          <p:cNvCxnSpPr/>
          <p:nvPr/>
        </p:nvCxnSpPr>
        <p:spPr>
          <a:xfrm>
            <a:off x="0" y="78420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428860" y="752757"/>
            <a:ext cx="6858000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 startAt="3"/>
            </a:pP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Evénementiel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571868" y="1845222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Remarques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928662" y="2428868"/>
            <a:ext cx="7358114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 JavaScript « pure » attention aux assignations d’événements :</a:t>
            </a:r>
          </a:p>
          <a:p>
            <a:pPr marL="0" lvl="2">
              <a:lnSpc>
                <a:spcPct val="150000"/>
              </a:lnSpc>
            </a:pPr>
            <a:r>
              <a:rPr lang="fr-FR" dirty="0" smtClean="0"/>
              <a:t>          </a:t>
            </a:r>
            <a:r>
              <a:rPr lang="fr-FR" dirty="0" smtClean="0">
                <a:solidFill>
                  <a:schemeClr val="tx2"/>
                </a:solidFill>
              </a:rPr>
              <a:t>var </a:t>
            </a:r>
            <a:r>
              <a:rPr lang="fr-FR" dirty="0" err="1" smtClean="0">
                <a:solidFill>
                  <a:schemeClr val="tx2"/>
                </a:solidFill>
              </a:rPr>
              <a:t>element</a:t>
            </a:r>
            <a:r>
              <a:rPr lang="fr-FR" dirty="0" smtClean="0">
                <a:solidFill>
                  <a:schemeClr val="tx2"/>
                </a:solidFill>
              </a:rPr>
              <a:t> = </a:t>
            </a:r>
            <a:r>
              <a:rPr lang="fr-FR" dirty="0" err="1" smtClean="0">
                <a:solidFill>
                  <a:schemeClr val="tx2"/>
                </a:solidFill>
              </a:rPr>
              <a:t>document.getElementById</a:t>
            </a:r>
            <a:r>
              <a:rPr lang="fr-FR" dirty="0" smtClean="0">
                <a:solidFill>
                  <a:schemeClr val="tx2"/>
                </a:solidFill>
              </a:rPr>
              <a:t>("</a:t>
            </a:r>
            <a:r>
              <a:rPr lang="fr-FR" dirty="0" err="1" smtClean="0">
                <a:solidFill>
                  <a:schemeClr val="tx2"/>
                </a:solidFill>
              </a:rPr>
              <a:t>monLien</a:t>
            </a:r>
            <a:r>
              <a:rPr lang="fr-FR" dirty="0" smtClean="0">
                <a:solidFill>
                  <a:schemeClr val="tx2"/>
                </a:solidFill>
              </a:rPr>
              <a:t>");</a:t>
            </a:r>
            <a:endParaRPr lang="fr-FR" dirty="0" smtClean="0"/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 Méthode 1 </a:t>
            </a:r>
            <a:r>
              <a:rPr lang="fr-FR" sz="1600" dirty="0" smtClean="0"/>
              <a:t>(DOM -0)</a:t>
            </a:r>
            <a:r>
              <a:rPr lang="fr-FR" dirty="0" smtClean="0"/>
              <a:t>:</a:t>
            </a:r>
          </a:p>
          <a:p>
            <a:pPr marL="1257300" lvl="2" indent="-342900"/>
            <a:r>
              <a:rPr lang="fr-FR" dirty="0" err="1" smtClean="0">
                <a:solidFill>
                  <a:schemeClr val="tx2"/>
                </a:solidFill>
              </a:rPr>
              <a:t>element.onclick</a:t>
            </a:r>
            <a:r>
              <a:rPr lang="fr-FR" dirty="0" smtClean="0">
                <a:solidFill>
                  <a:schemeClr val="tx2"/>
                </a:solidFill>
              </a:rPr>
              <a:t> = </a:t>
            </a:r>
            <a:r>
              <a:rPr lang="fr-FR" dirty="0" err="1" smtClean="0">
                <a:solidFill>
                  <a:schemeClr val="tx2"/>
                </a:solidFill>
              </a:rPr>
              <a:t>function</a:t>
            </a:r>
            <a:r>
              <a:rPr lang="fr-FR" dirty="0" smtClean="0">
                <a:solidFill>
                  <a:schemeClr val="tx2"/>
                </a:solidFill>
              </a:rPr>
              <a:t>() { </a:t>
            </a:r>
            <a:r>
              <a:rPr lang="fr-FR" dirty="0" err="1" smtClean="0">
                <a:solidFill>
                  <a:schemeClr val="tx2"/>
                </a:solidFill>
              </a:rPr>
              <a:t>alert</a:t>
            </a:r>
            <a:r>
              <a:rPr lang="fr-FR" dirty="0" smtClean="0">
                <a:solidFill>
                  <a:schemeClr val="tx2"/>
                </a:solidFill>
              </a:rPr>
              <a:t>("Vous m'avez cliqué !"); };</a:t>
            </a:r>
            <a:endParaRPr lang="fr-FR" dirty="0" smtClean="0"/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 Méthode 2 </a:t>
            </a:r>
            <a:r>
              <a:rPr lang="fr-FR" sz="1600" dirty="0" smtClean="0"/>
              <a:t>(DOM -2)</a:t>
            </a:r>
            <a:r>
              <a:rPr lang="fr-FR" dirty="0" smtClean="0"/>
              <a:t>:</a:t>
            </a:r>
          </a:p>
          <a:p>
            <a:pPr lvl="2"/>
            <a:r>
              <a:rPr lang="fr-FR" dirty="0" err="1" smtClean="0">
                <a:solidFill>
                  <a:schemeClr val="tx2"/>
                </a:solidFill>
              </a:rPr>
              <a:t>element.addEventListener</a:t>
            </a:r>
            <a:r>
              <a:rPr lang="fr-FR" dirty="0" smtClean="0">
                <a:solidFill>
                  <a:schemeClr val="tx2"/>
                </a:solidFill>
              </a:rPr>
              <a:t>('click', </a:t>
            </a:r>
            <a:r>
              <a:rPr lang="fr-FR" dirty="0" err="1" smtClean="0">
                <a:solidFill>
                  <a:schemeClr val="tx2"/>
                </a:solidFill>
              </a:rPr>
              <a:t>function</a:t>
            </a:r>
            <a:r>
              <a:rPr lang="fr-FR" dirty="0" smtClean="0">
                <a:solidFill>
                  <a:schemeClr val="tx2"/>
                </a:solidFill>
              </a:rPr>
              <a:t>() {</a:t>
            </a:r>
          </a:p>
          <a:p>
            <a:pPr lvl="2"/>
            <a:r>
              <a:rPr lang="fr-FR" dirty="0" smtClean="0">
                <a:solidFill>
                  <a:schemeClr val="tx2"/>
                </a:solidFill>
              </a:rPr>
              <a:t> 	</a:t>
            </a:r>
            <a:r>
              <a:rPr lang="fr-FR" dirty="0" err="1" smtClean="0">
                <a:solidFill>
                  <a:schemeClr val="tx2"/>
                </a:solidFill>
              </a:rPr>
              <a:t>alert</a:t>
            </a:r>
            <a:r>
              <a:rPr lang="fr-FR" dirty="0" smtClean="0">
                <a:solidFill>
                  <a:schemeClr val="tx2"/>
                </a:solidFill>
              </a:rPr>
              <a:t>("Et de deux !"); </a:t>
            </a:r>
          </a:p>
          <a:p>
            <a:pPr lvl="2"/>
            <a:r>
              <a:rPr lang="fr-FR" dirty="0" smtClean="0">
                <a:solidFill>
                  <a:schemeClr val="tx2"/>
                </a:solidFill>
              </a:rPr>
              <a:t>}, false);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00100" y="4929198"/>
            <a:ext cx="792961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 méthode 1 est souvent utilisée. Cependant dans le cas où l’événement est déjà assigné à l’élément, l’assignation écrasera la précédente. La méthode 2 permet de cumuler des actions sur le même événement. </a:t>
            </a:r>
          </a:p>
          <a:p>
            <a:r>
              <a:rPr lang="fr-FR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Note : </a:t>
            </a:r>
            <a:r>
              <a:rPr lang="fr-FR" sz="16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removeEventListener</a:t>
            </a:r>
            <a:r>
              <a:rPr lang="fr-FR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permet de supprimer l’événement assigné.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85786" y="1558921"/>
            <a:ext cx="4643470" cy="869947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/>
              <a:t>Les événements</a:t>
            </a:r>
            <a:endParaRPr lang="fr-FR" sz="3200" dirty="0"/>
          </a:p>
        </p:txBody>
      </p:sp>
      <p:sp>
        <p:nvSpPr>
          <p:cNvPr id="4" name="Rectangle 3"/>
          <p:cNvSpPr/>
          <p:nvPr/>
        </p:nvSpPr>
        <p:spPr>
          <a:xfrm>
            <a:off x="0" y="6072206"/>
            <a:ext cx="2143108" cy="642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20</a:t>
            </a:r>
            <a:endParaRPr lang="fr-FR" sz="1600" dirty="0"/>
          </a:p>
        </p:txBody>
      </p:sp>
      <p:sp>
        <p:nvSpPr>
          <p:cNvPr id="5" name="Rectangle 4"/>
          <p:cNvSpPr/>
          <p:nvPr/>
        </p:nvSpPr>
        <p:spPr>
          <a:xfrm>
            <a:off x="2285984" y="6072206"/>
            <a:ext cx="6858016" cy="642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428860" y="6172162"/>
            <a:ext cx="6858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Introduction à JavaScript, les bases du langage</a:t>
            </a:r>
            <a:endParaRPr lang="fr-FR" sz="2000" dirty="0">
              <a:solidFill>
                <a:schemeClr val="bg1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928662" y="2214554"/>
            <a:ext cx="400052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0" y="355578"/>
            <a:ext cx="642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Université Lyon 1 Claude Bernard – IUT A Informatique</a:t>
            </a:r>
            <a:endParaRPr lang="fr-FR" sz="2000" dirty="0"/>
          </a:p>
        </p:txBody>
      </p:sp>
      <p:cxnSp>
        <p:nvCxnSpPr>
          <p:cNvPr id="22" name="Connecteur droit 21"/>
          <p:cNvCxnSpPr/>
          <p:nvPr/>
        </p:nvCxnSpPr>
        <p:spPr>
          <a:xfrm>
            <a:off x="0" y="78420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428860" y="752757"/>
            <a:ext cx="6858000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 startAt="3"/>
            </a:pP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Evénementiel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571868" y="1845222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L’objet </a:t>
            </a:r>
            <a:r>
              <a:rPr lang="fr-FR" dirty="0" err="1" smtClean="0"/>
              <a:t>event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928662" y="2357430"/>
            <a:ext cx="821533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C’est un objet donnant des informations sur l’événement déclenché.</a:t>
            </a:r>
          </a:p>
          <a:p>
            <a:r>
              <a:rPr lang="fr-FR" dirty="0" smtClean="0"/>
              <a:t>Accessible depuis une fonction lancée par un événement.</a:t>
            </a:r>
          </a:p>
          <a:p>
            <a:pPr marL="0" lvl="2"/>
            <a:r>
              <a:rPr lang="fr-FR" dirty="0" smtClean="0"/>
              <a:t>Exemple :</a:t>
            </a:r>
          </a:p>
          <a:p>
            <a:pPr marL="1257300" lvl="2" indent="-342900"/>
            <a:r>
              <a:rPr lang="fr-FR" dirty="0" err="1" smtClean="0">
                <a:solidFill>
                  <a:schemeClr val="tx2"/>
                </a:solidFill>
              </a:rPr>
              <a:t>element.onkeyup</a:t>
            </a:r>
            <a:r>
              <a:rPr lang="fr-FR" dirty="0" smtClean="0">
                <a:solidFill>
                  <a:schemeClr val="tx2"/>
                </a:solidFill>
              </a:rPr>
              <a:t> = </a:t>
            </a:r>
            <a:r>
              <a:rPr lang="fr-FR" dirty="0" err="1" smtClean="0">
                <a:solidFill>
                  <a:schemeClr val="tx2"/>
                </a:solidFill>
              </a:rPr>
              <a:t>function</a:t>
            </a:r>
            <a:r>
              <a:rPr lang="fr-FR" dirty="0" smtClean="0">
                <a:solidFill>
                  <a:schemeClr val="tx2"/>
                </a:solidFill>
              </a:rPr>
              <a:t>(e) { </a:t>
            </a:r>
          </a:p>
          <a:p>
            <a:pPr marL="1257300" lvl="2" indent="-342900"/>
            <a:r>
              <a:rPr lang="fr-FR" dirty="0" smtClean="0">
                <a:solidFill>
                  <a:schemeClr val="tx2"/>
                </a:solidFill>
              </a:rPr>
              <a:t>	</a:t>
            </a:r>
            <a:r>
              <a:rPr lang="fr-FR" dirty="0" err="1" smtClean="0">
                <a:solidFill>
                  <a:schemeClr val="tx2"/>
                </a:solidFill>
              </a:rPr>
              <a:t>alert</a:t>
            </a:r>
            <a:r>
              <a:rPr lang="fr-FR" dirty="0" smtClean="0">
                <a:solidFill>
                  <a:schemeClr val="tx2"/>
                </a:solidFill>
              </a:rPr>
              <a:t>(</a:t>
            </a:r>
            <a:r>
              <a:rPr lang="fr-FR" dirty="0" err="1" smtClean="0">
                <a:solidFill>
                  <a:schemeClr val="tx2"/>
                </a:solidFill>
              </a:rPr>
              <a:t>e.keycode</a:t>
            </a:r>
            <a:r>
              <a:rPr lang="fr-FR" dirty="0" smtClean="0">
                <a:solidFill>
                  <a:schemeClr val="tx2"/>
                </a:solidFill>
              </a:rPr>
              <a:t>); </a:t>
            </a:r>
            <a:r>
              <a:rPr lang="fr-FR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//affiche la touche tapée en valeur ASCII.</a:t>
            </a:r>
            <a:endParaRPr lang="fr-FR" dirty="0" smtClean="0">
              <a:solidFill>
                <a:schemeClr val="tx2"/>
              </a:solidFill>
            </a:endParaRPr>
          </a:p>
          <a:p>
            <a:pPr marL="1257300" lvl="2" indent="-342900"/>
            <a:r>
              <a:rPr lang="fr-FR" dirty="0" smtClean="0">
                <a:solidFill>
                  <a:schemeClr val="tx2"/>
                </a:solidFill>
              </a:rPr>
              <a:t>};</a:t>
            </a:r>
          </a:p>
          <a:p>
            <a:pPr marL="1257300" lvl="2" indent="-342900"/>
            <a:r>
              <a:rPr lang="fr-FR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//e est une référence vers l’objet </a:t>
            </a:r>
            <a:r>
              <a:rPr lang="fr-FR" sz="16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event</a:t>
            </a:r>
            <a:r>
              <a:rPr lang="fr-FR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257300" lvl="2" indent="-342900"/>
            <a:endParaRPr lang="fr-FR" sz="1600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/>
            <a:r>
              <a:rPr lang="fr-FR" dirty="0" smtClean="0"/>
              <a:t>Stopper l’action par défaut sur l’événement :</a:t>
            </a:r>
          </a:p>
          <a:p>
            <a:pPr marL="1257300" lvl="2" indent="-342900"/>
            <a:r>
              <a:rPr lang="fr-FR" dirty="0" err="1" smtClean="0">
                <a:solidFill>
                  <a:schemeClr val="tx2"/>
                </a:solidFill>
              </a:rPr>
              <a:t>element.onclick</a:t>
            </a:r>
            <a:r>
              <a:rPr lang="fr-FR" dirty="0" smtClean="0">
                <a:solidFill>
                  <a:schemeClr val="tx2"/>
                </a:solidFill>
              </a:rPr>
              <a:t> = </a:t>
            </a:r>
            <a:r>
              <a:rPr lang="fr-FR" dirty="0" err="1" smtClean="0">
                <a:solidFill>
                  <a:schemeClr val="tx2"/>
                </a:solidFill>
              </a:rPr>
              <a:t>function</a:t>
            </a:r>
            <a:r>
              <a:rPr lang="fr-FR" dirty="0" smtClean="0">
                <a:solidFill>
                  <a:schemeClr val="tx2"/>
                </a:solidFill>
              </a:rPr>
              <a:t>(e) { </a:t>
            </a:r>
          </a:p>
          <a:p>
            <a:pPr marL="1257300" lvl="2" indent="-342900"/>
            <a:r>
              <a:rPr lang="fr-FR" dirty="0" smtClean="0">
                <a:solidFill>
                  <a:schemeClr val="tx2"/>
                </a:solidFill>
              </a:rPr>
              <a:t>	</a:t>
            </a:r>
            <a:r>
              <a:rPr lang="fr-FR" dirty="0" err="1" smtClean="0">
                <a:solidFill>
                  <a:schemeClr val="tx2"/>
                </a:solidFill>
              </a:rPr>
              <a:t>e.preventDefault</a:t>
            </a:r>
            <a:r>
              <a:rPr lang="fr-FR" dirty="0" smtClean="0">
                <a:solidFill>
                  <a:schemeClr val="tx2"/>
                </a:solidFill>
              </a:rPr>
              <a:t>(); </a:t>
            </a:r>
            <a:r>
              <a:rPr lang="fr-FR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//</a:t>
            </a:r>
            <a:r>
              <a:rPr lang="fr-FR" sz="1600" i="1" dirty="0" smtClean="0"/>
              <a:t> </a:t>
            </a:r>
            <a:r>
              <a:rPr lang="fr-FR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 bloque l'action par défaut de cet événement</a:t>
            </a:r>
          </a:p>
          <a:p>
            <a:pPr marL="1257300" lvl="2" indent="-342900"/>
            <a:r>
              <a:rPr lang="fr-FR" dirty="0" smtClean="0">
                <a:solidFill>
                  <a:schemeClr val="tx2"/>
                </a:solidFill>
              </a:rPr>
              <a:t>	…</a:t>
            </a:r>
          </a:p>
          <a:p>
            <a:pPr marL="1257300" lvl="2" indent="-342900"/>
            <a:r>
              <a:rPr lang="fr-FR" dirty="0" smtClean="0">
                <a:solidFill>
                  <a:schemeClr val="tx2"/>
                </a:solidFill>
              </a:rPr>
              <a:t>}</a:t>
            </a:r>
            <a:r>
              <a:rPr lang="fr-FR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//utile pour empêcher une redirection au clic sur une balise a par exemple...</a:t>
            </a:r>
            <a:endParaRPr lang="fr-FR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85786" y="1558921"/>
            <a:ext cx="4643470" cy="869947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/>
              <a:t>L’objet en JavaScript</a:t>
            </a:r>
            <a:endParaRPr lang="fr-FR" sz="3200" dirty="0"/>
          </a:p>
        </p:txBody>
      </p:sp>
      <p:sp>
        <p:nvSpPr>
          <p:cNvPr id="4" name="Rectangle 3"/>
          <p:cNvSpPr/>
          <p:nvPr/>
        </p:nvSpPr>
        <p:spPr>
          <a:xfrm>
            <a:off x="0" y="6072206"/>
            <a:ext cx="2143108" cy="642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21</a:t>
            </a:r>
            <a:endParaRPr lang="fr-FR" sz="1600" dirty="0"/>
          </a:p>
        </p:txBody>
      </p:sp>
      <p:sp>
        <p:nvSpPr>
          <p:cNvPr id="5" name="Rectangle 4"/>
          <p:cNvSpPr/>
          <p:nvPr/>
        </p:nvSpPr>
        <p:spPr>
          <a:xfrm>
            <a:off x="2285984" y="6072206"/>
            <a:ext cx="6858016" cy="642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428860" y="6172162"/>
            <a:ext cx="6858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Introduction à JavaScript, les bases du langage</a:t>
            </a:r>
            <a:endParaRPr lang="fr-FR" sz="2000" dirty="0">
              <a:solidFill>
                <a:schemeClr val="bg1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928662" y="2214554"/>
            <a:ext cx="321471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0" y="355578"/>
            <a:ext cx="642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Université Lyon 1 Claude Bernard – IUT A Informatique</a:t>
            </a:r>
            <a:endParaRPr lang="fr-FR" sz="2000" dirty="0"/>
          </a:p>
        </p:txBody>
      </p:sp>
      <p:cxnSp>
        <p:nvCxnSpPr>
          <p:cNvPr id="22" name="Connecteur droit 21"/>
          <p:cNvCxnSpPr/>
          <p:nvPr/>
        </p:nvCxnSpPr>
        <p:spPr>
          <a:xfrm>
            <a:off x="0" y="78420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428860" y="752757"/>
            <a:ext cx="6858000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 startAt="3"/>
            </a:pP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Les objets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857224" y="2571744"/>
            <a:ext cx="814393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Définition générale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sz="1600" dirty="0" smtClean="0"/>
              <a:t> Un concept représentant une </a:t>
            </a:r>
            <a:r>
              <a:rPr lang="fr-FR" sz="1600" b="1" dirty="0" smtClean="0"/>
              <a:t>entité</a:t>
            </a:r>
            <a:r>
              <a:rPr lang="fr-FR" sz="1600" dirty="0" smtClean="0"/>
              <a:t> nécessaire à l’application. </a:t>
            </a:r>
          </a:p>
          <a:p>
            <a:pPr>
              <a:buFont typeface="Arial" pitchFamily="34" charset="0"/>
              <a:buChar char="•"/>
            </a:pPr>
            <a:r>
              <a:rPr lang="fr-FR" sz="1600" dirty="0" smtClean="0"/>
              <a:t> Structuré sous forme de </a:t>
            </a:r>
            <a:r>
              <a:rPr lang="fr-FR" sz="1600" b="1" dirty="0" smtClean="0"/>
              <a:t>classe</a:t>
            </a:r>
            <a:r>
              <a:rPr lang="fr-FR" sz="1600" dirty="0" smtClean="0"/>
              <a:t>, possédant une collection d’</a:t>
            </a:r>
            <a:r>
              <a:rPr lang="fr-FR" sz="1600" b="1" dirty="0" smtClean="0"/>
              <a:t>attributs</a:t>
            </a:r>
            <a:r>
              <a:rPr lang="fr-FR" sz="1600" dirty="0" smtClean="0"/>
              <a:t> et de </a:t>
            </a:r>
            <a:r>
              <a:rPr lang="fr-FR" sz="1600" b="1" dirty="0" smtClean="0"/>
              <a:t>méthodes</a:t>
            </a:r>
            <a:r>
              <a:rPr lang="fr-FR" sz="1600" dirty="0" smtClean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fr-FR" sz="1600" dirty="0" smtClean="0"/>
              <a:t> Décliné et utilisé au travers d’</a:t>
            </a:r>
            <a:r>
              <a:rPr lang="fr-FR" sz="1600" b="1" dirty="0" smtClean="0"/>
              <a:t>instances</a:t>
            </a:r>
            <a:r>
              <a:rPr lang="fr-FR" sz="1600" dirty="0" smtClean="0"/>
              <a:t>.</a:t>
            </a:r>
            <a:endParaRPr lang="fr-FR" dirty="0" smtClean="0"/>
          </a:p>
          <a:p>
            <a:pPr lvl="1"/>
            <a:r>
              <a:rPr lang="fr-FR" sz="1600" u="sng" dirty="0" smtClean="0">
                <a:solidFill>
                  <a:schemeClr val="tx2"/>
                </a:solidFill>
              </a:rPr>
              <a:t>Exemple</a:t>
            </a:r>
            <a:r>
              <a:rPr lang="fr-FR" sz="1600" dirty="0" smtClean="0">
                <a:solidFill>
                  <a:schemeClr val="tx2"/>
                </a:solidFill>
              </a:rPr>
              <a:t> : Le logiciel « </a:t>
            </a:r>
            <a:r>
              <a:rPr lang="fr-FR" sz="1600" dirty="0" err="1" smtClean="0">
                <a:solidFill>
                  <a:schemeClr val="tx2"/>
                </a:solidFill>
              </a:rPr>
              <a:t>MaBoutique</a:t>
            </a:r>
            <a:r>
              <a:rPr lang="fr-FR" sz="1600" dirty="0" smtClean="0">
                <a:solidFill>
                  <a:schemeClr val="tx2"/>
                </a:solidFill>
              </a:rPr>
              <a:t> » utilise n Produits définis par une Référence, un libellé, une méthode d’ajout, de modification, suppression </a:t>
            </a:r>
            <a:r>
              <a:rPr lang="fr-FR" sz="1600" dirty="0" err="1" smtClean="0">
                <a:solidFill>
                  <a:schemeClr val="tx2"/>
                </a:solidFill>
              </a:rPr>
              <a:t>etc</a:t>
            </a:r>
            <a:r>
              <a:rPr lang="fr-FR" sz="1600" dirty="0" smtClean="0">
                <a:solidFill>
                  <a:schemeClr val="tx2"/>
                </a:solidFill>
              </a:rPr>
              <a:t>…</a:t>
            </a:r>
          </a:p>
          <a:p>
            <a:pPr lvl="1"/>
            <a:endParaRPr lang="fr-FR" sz="1600" dirty="0" smtClean="0"/>
          </a:p>
          <a:p>
            <a:r>
              <a:rPr lang="fr-FR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Nuance JavaScript</a:t>
            </a:r>
          </a:p>
          <a:p>
            <a:pPr>
              <a:lnSpc>
                <a:spcPct val="150000"/>
              </a:lnSpc>
            </a:pPr>
            <a:r>
              <a:rPr lang="fr-FR" sz="1600" dirty="0" smtClean="0"/>
              <a:t>La notion de classe n’existe pas. Typage faible. Un objet est considéré comme un tableau associatif.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85786" y="1558921"/>
            <a:ext cx="4643470" cy="869947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/>
              <a:t>L’objet en JavaScript</a:t>
            </a:r>
            <a:endParaRPr lang="fr-FR" sz="3200" dirty="0"/>
          </a:p>
        </p:txBody>
      </p:sp>
      <p:sp>
        <p:nvSpPr>
          <p:cNvPr id="4" name="Rectangle 3"/>
          <p:cNvSpPr/>
          <p:nvPr/>
        </p:nvSpPr>
        <p:spPr>
          <a:xfrm>
            <a:off x="0" y="6072206"/>
            <a:ext cx="2143108" cy="642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22</a:t>
            </a:r>
            <a:endParaRPr lang="fr-FR" sz="1600" dirty="0"/>
          </a:p>
        </p:txBody>
      </p:sp>
      <p:sp>
        <p:nvSpPr>
          <p:cNvPr id="5" name="Rectangle 4"/>
          <p:cNvSpPr/>
          <p:nvPr/>
        </p:nvSpPr>
        <p:spPr>
          <a:xfrm>
            <a:off x="2285984" y="6072206"/>
            <a:ext cx="6858016" cy="642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428860" y="6172162"/>
            <a:ext cx="6858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Introduction à JavaScript, les bases du langage</a:t>
            </a:r>
            <a:endParaRPr lang="fr-FR" sz="2000" dirty="0">
              <a:solidFill>
                <a:schemeClr val="bg1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928662" y="2214554"/>
            <a:ext cx="457203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0" y="355578"/>
            <a:ext cx="642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Université Lyon 1 Claude Bernard – IUT A Informatique</a:t>
            </a:r>
            <a:endParaRPr lang="fr-FR" sz="2000" dirty="0"/>
          </a:p>
        </p:txBody>
      </p:sp>
      <p:cxnSp>
        <p:nvCxnSpPr>
          <p:cNvPr id="22" name="Connecteur droit 21"/>
          <p:cNvCxnSpPr/>
          <p:nvPr/>
        </p:nvCxnSpPr>
        <p:spPr>
          <a:xfrm>
            <a:off x="0" y="78420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428860" y="752757"/>
            <a:ext cx="6858000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 startAt="3"/>
            </a:pP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Les objets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214810" y="1845222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Déclaration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928662" y="2357430"/>
            <a:ext cx="692948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 smtClean="0"/>
              <a:t>A partir de Object</a:t>
            </a:r>
          </a:p>
          <a:p>
            <a:pPr marL="800100" lvl="1" indent="-342900"/>
            <a:r>
              <a:rPr lang="fr-FR" sz="1600" dirty="0" smtClean="0">
                <a:solidFill>
                  <a:schemeClr val="tx2">
                    <a:lumMod val="75000"/>
                  </a:schemeClr>
                </a:solidFill>
              </a:rPr>
              <a:t>var </a:t>
            </a:r>
            <a:r>
              <a:rPr lang="fr-FR" sz="1600" dirty="0" err="1" smtClean="0">
                <a:solidFill>
                  <a:schemeClr val="tx2">
                    <a:lumMod val="75000"/>
                  </a:schemeClr>
                </a:solidFill>
              </a:rPr>
              <a:t>monObjet</a:t>
            </a:r>
            <a:r>
              <a:rPr lang="fr-FR" sz="1600" dirty="0" smtClean="0">
                <a:solidFill>
                  <a:schemeClr val="tx2">
                    <a:lumMod val="75000"/>
                  </a:schemeClr>
                </a:solidFill>
              </a:rPr>
              <a:t> = new Object();</a:t>
            </a:r>
          </a:p>
          <a:p>
            <a:pPr marL="800100" lvl="1" indent="-342900"/>
            <a:r>
              <a:rPr lang="fr-FR" sz="1600" dirty="0" smtClean="0">
                <a:solidFill>
                  <a:schemeClr val="tx2">
                    <a:lumMod val="75000"/>
                  </a:schemeClr>
                </a:solidFill>
              </a:rPr>
              <a:t>monObjet.attribut1 = </a:t>
            </a:r>
            <a:r>
              <a:rPr lang="fr-FR" sz="1600" dirty="0" smtClean="0">
                <a:solidFill>
                  <a:schemeClr val="tx2"/>
                </a:solidFill>
              </a:rPr>
              <a:t>"</a:t>
            </a:r>
            <a:r>
              <a:rPr lang="fr-FR" sz="1600" dirty="0" smtClean="0">
                <a:solidFill>
                  <a:schemeClr val="tx2">
                    <a:lumMod val="75000"/>
                  </a:schemeClr>
                </a:solidFill>
              </a:rPr>
              <a:t>valeur1</a:t>
            </a:r>
            <a:r>
              <a:rPr lang="fr-FR" sz="1600" dirty="0" smtClean="0">
                <a:solidFill>
                  <a:schemeClr val="tx2"/>
                </a:solidFill>
              </a:rPr>
              <a:t>"</a:t>
            </a:r>
            <a:r>
              <a:rPr lang="fr-FR" sz="16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pPr marL="800100" lvl="1" indent="-342900"/>
            <a:r>
              <a:rPr lang="fr-FR" sz="1600" dirty="0" smtClean="0">
                <a:solidFill>
                  <a:schemeClr val="tx2">
                    <a:lumMod val="75000"/>
                  </a:schemeClr>
                </a:solidFill>
              </a:rPr>
              <a:t>monObjet.methode1 = </a:t>
            </a:r>
            <a:r>
              <a:rPr lang="fr-FR" sz="1600" dirty="0" err="1" smtClean="0">
                <a:solidFill>
                  <a:schemeClr val="tx2">
                    <a:lumMod val="75000"/>
                  </a:schemeClr>
                </a:solidFill>
              </a:rPr>
              <a:t>function</a:t>
            </a:r>
            <a:r>
              <a:rPr lang="fr-FR" sz="1600" dirty="0" smtClean="0">
                <a:solidFill>
                  <a:schemeClr val="tx2">
                    <a:lumMod val="75000"/>
                  </a:schemeClr>
                </a:solidFill>
              </a:rPr>
              <a:t>(param1, param2) {</a:t>
            </a:r>
          </a:p>
          <a:p>
            <a:pPr marL="800100" lvl="1" indent="-342900"/>
            <a:r>
              <a:rPr lang="fr-FR" sz="1600" dirty="0" smtClean="0">
                <a:solidFill>
                  <a:schemeClr val="tx2">
                    <a:lumMod val="75000"/>
                  </a:schemeClr>
                </a:solidFill>
              </a:rPr>
              <a:t>	console.log(</a:t>
            </a:r>
            <a:r>
              <a:rPr lang="fr-FR" sz="1600" dirty="0" smtClean="0">
                <a:solidFill>
                  <a:schemeClr val="tx2"/>
                </a:solidFill>
              </a:rPr>
              <a:t>"</a:t>
            </a:r>
            <a:r>
              <a:rPr lang="fr-FR" sz="1600" dirty="0" smtClean="0">
                <a:solidFill>
                  <a:schemeClr val="tx2">
                    <a:lumMod val="75000"/>
                  </a:schemeClr>
                </a:solidFill>
              </a:rPr>
              <a:t>Mes paramètres :</a:t>
            </a:r>
            <a:r>
              <a:rPr lang="fr-FR" sz="1600" dirty="0" smtClean="0">
                <a:solidFill>
                  <a:schemeClr val="tx2"/>
                </a:solidFill>
              </a:rPr>
              <a:t>"</a:t>
            </a:r>
            <a:r>
              <a:rPr lang="fr-FR" sz="1600" dirty="0" smtClean="0">
                <a:solidFill>
                  <a:schemeClr val="tx2">
                    <a:lumMod val="75000"/>
                  </a:schemeClr>
                </a:solidFill>
              </a:rPr>
              <a:t> + param1 + </a:t>
            </a:r>
            <a:r>
              <a:rPr lang="fr-FR" sz="1600" dirty="0" smtClean="0">
                <a:solidFill>
                  <a:schemeClr val="tx2"/>
                </a:solidFill>
              </a:rPr>
              <a:t>"</a:t>
            </a:r>
            <a:r>
              <a:rPr lang="fr-FR" sz="1600" dirty="0" smtClean="0">
                <a:solidFill>
                  <a:schemeClr val="tx2">
                    <a:lumMod val="75000"/>
                  </a:schemeClr>
                </a:solidFill>
              </a:rPr>
              <a:t>et</a:t>
            </a:r>
            <a:r>
              <a:rPr lang="fr-FR" sz="1600" dirty="0" smtClean="0">
                <a:solidFill>
                  <a:schemeClr val="tx2"/>
                </a:solidFill>
              </a:rPr>
              <a:t>"</a:t>
            </a:r>
            <a:r>
              <a:rPr lang="fr-FR" sz="1600" dirty="0" smtClean="0">
                <a:solidFill>
                  <a:schemeClr val="tx2">
                    <a:lumMod val="75000"/>
                  </a:schemeClr>
                </a:solidFill>
              </a:rPr>
              <a:t>+ param2);</a:t>
            </a:r>
          </a:p>
          <a:p>
            <a:pPr marL="800100" lvl="1" indent="-342900"/>
            <a:r>
              <a:rPr lang="fr-FR" sz="16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pPr marL="800100" lvl="1" indent="-342900"/>
            <a:r>
              <a:rPr lang="fr-FR" sz="1600" dirty="0" smtClean="0">
                <a:solidFill>
                  <a:schemeClr val="tx2">
                    <a:lumMod val="75000"/>
                  </a:schemeClr>
                </a:solidFill>
              </a:rPr>
              <a:t>monObjet.methode1(</a:t>
            </a:r>
            <a:r>
              <a:rPr lang="fr-FR" sz="1600" dirty="0" smtClean="0">
                <a:solidFill>
                  <a:schemeClr val="tx2"/>
                </a:solidFill>
              </a:rPr>
              <a:t>"</a:t>
            </a:r>
            <a:r>
              <a:rPr lang="fr-FR" sz="1600" dirty="0" smtClean="0">
                <a:solidFill>
                  <a:schemeClr val="tx2">
                    <a:lumMod val="75000"/>
                  </a:schemeClr>
                </a:solidFill>
              </a:rPr>
              <a:t>Tic</a:t>
            </a:r>
            <a:r>
              <a:rPr lang="fr-FR" sz="1600" dirty="0" smtClean="0">
                <a:solidFill>
                  <a:schemeClr val="tx2"/>
                </a:solidFill>
              </a:rPr>
              <a:t>"</a:t>
            </a:r>
            <a:r>
              <a:rPr lang="fr-FR" sz="1600" dirty="0" smtClean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fr-FR" sz="1600" dirty="0" smtClean="0">
                <a:solidFill>
                  <a:schemeClr val="tx2"/>
                </a:solidFill>
              </a:rPr>
              <a:t> "</a:t>
            </a:r>
            <a:r>
              <a:rPr lang="fr-FR" sz="1600" dirty="0" smtClean="0">
                <a:solidFill>
                  <a:schemeClr val="tx2">
                    <a:lumMod val="75000"/>
                  </a:schemeClr>
                </a:solidFill>
              </a:rPr>
              <a:t>Tac</a:t>
            </a:r>
            <a:r>
              <a:rPr lang="fr-FR" sz="1600" dirty="0" smtClean="0">
                <a:solidFill>
                  <a:schemeClr val="tx2"/>
                </a:solidFill>
              </a:rPr>
              <a:t>"</a:t>
            </a:r>
            <a:r>
              <a:rPr lang="fr-FR" sz="1600" dirty="0" smtClean="0">
                <a:solidFill>
                  <a:schemeClr val="tx2">
                    <a:lumMod val="75000"/>
                  </a:schemeClr>
                </a:solidFill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A partir de la notation JSON</a:t>
            </a:r>
          </a:p>
          <a:p>
            <a:pPr marL="800100" lvl="1" indent="-342900"/>
            <a:r>
              <a:rPr lang="fr-FR" sz="1600" dirty="0" smtClean="0">
                <a:solidFill>
                  <a:schemeClr val="tx2">
                    <a:lumMod val="75000"/>
                  </a:schemeClr>
                </a:solidFill>
              </a:rPr>
              <a:t>var </a:t>
            </a:r>
            <a:r>
              <a:rPr lang="fr-FR" sz="1600" dirty="0" err="1" smtClean="0">
                <a:solidFill>
                  <a:schemeClr val="tx2">
                    <a:lumMod val="75000"/>
                  </a:schemeClr>
                </a:solidFill>
              </a:rPr>
              <a:t>monObjet</a:t>
            </a:r>
            <a:r>
              <a:rPr lang="fr-FR" sz="1600" dirty="0" smtClean="0">
                <a:solidFill>
                  <a:schemeClr val="tx2">
                    <a:lumMod val="75000"/>
                  </a:schemeClr>
                </a:solidFill>
              </a:rPr>
              <a:t> = {</a:t>
            </a:r>
          </a:p>
          <a:p>
            <a:pPr marL="800100" lvl="1" indent="-342900"/>
            <a:r>
              <a:rPr lang="fr-FR" sz="1600" dirty="0" smtClean="0">
                <a:solidFill>
                  <a:schemeClr val="tx2">
                    <a:lumMod val="75000"/>
                  </a:schemeClr>
                </a:solidFill>
              </a:rPr>
              <a:t>	attribut : </a:t>
            </a:r>
            <a:r>
              <a:rPr lang="fr-FR" sz="1600" dirty="0" smtClean="0">
                <a:solidFill>
                  <a:schemeClr val="tx2"/>
                </a:solidFill>
              </a:rPr>
              <a:t>"</a:t>
            </a:r>
            <a:r>
              <a:rPr lang="fr-FR" sz="1600" dirty="0" smtClean="0">
                <a:solidFill>
                  <a:schemeClr val="tx2">
                    <a:lumMod val="75000"/>
                  </a:schemeClr>
                </a:solidFill>
              </a:rPr>
              <a:t>valeur1</a:t>
            </a:r>
            <a:r>
              <a:rPr lang="fr-FR" sz="1600" dirty="0" smtClean="0">
                <a:solidFill>
                  <a:schemeClr val="tx2"/>
                </a:solidFill>
              </a:rPr>
              <a:t>"</a:t>
            </a:r>
            <a:r>
              <a:rPr lang="fr-FR" sz="1600" dirty="0" smtClean="0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marL="800100" lvl="1" indent="-342900"/>
            <a:r>
              <a:rPr lang="fr-FR" sz="16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fr-FR" sz="1600" dirty="0" err="1" smtClean="0">
                <a:solidFill>
                  <a:schemeClr val="tx2">
                    <a:lumMod val="75000"/>
                  </a:schemeClr>
                </a:solidFill>
              </a:rPr>
              <a:t>methode</a:t>
            </a:r>
            <a:r>
              <a:rPr lang="fr-FR" sz="1600" dirty="0" smtClean="0">
                <a:solidFill>
                  <a:schemeClr val="tx2">
                    <a:lumMod val="75000"/>
                  </a:schemeClr>
                </a:solidFill>
              </a:rPr>
              <a:t> : </a:t>
            </a:r>
            <a:r>
              <a:rPr lang="fr-FR" sz="1600" dirty="0" err="1" smtClean="0">
                <a:solidFill>
                  <a:schemeClr val="tx2">
                    <a:lumMod val="75000"/>
                  </a:schemeClr>
                </a:solidFill>
              </a:rPr>
              <a:t>function</a:t>
            </a:r>
            <a:r>
              <a:rPr lang="fr-FR" sz="1600" dirty="0" smtClean="0">
                <a:solidFill>
                  <a:schemeClr val="tx2">
                    <a:lumMod val="75000"/>
                  </a:schemeClr>
                </a:solidFill>
              </a:rPr>
              <a:t>(param1, param2) {</a:t>
            </a:r>
          </a:p>
          <a:p>
            <a:pPr marL="800100" lvl="1" indent="-342900"/>
            <a:r>
              <a:rPr lang="fr-FR" sz="1600" dirty="0" smtClean="0">
                <a:solidFill>
                  <a:schemeClr val="tx2">
                    <a:lumMod val="75000"/>
                  </a:schemeClr>
                </a:solidFill>
              </a:rPr>
              <a:t>		 console.log(</a:t>
            </a:r>
            <a:r>
              <a:rPr lang="fr-FR" sz="1600" dirty="0" smtClean="0">
                <a:solidFill>
                  <a:schemeClr val="tx2"/>
                </a:solidFill>
              </a:rPr>
              <a:t>"</a:t>
            </a:r>
            <a:r>
              <a:rPr lang="fr-FR" sz="1600" dirty="0" smtClean="0">
                <a:solidFill>
                  <a:schemeClr val="tx2">
                    <a:lumMod val="75000"/>
                  </a:schemeClr>
                </a:solidFill>
              </a:rPr>
              <a:t>Mes paramètres :</a:t>
            </a:r>
            <a:r>
              <a:rPr lang="fr-FR" sz="1600" dirty="0" smtClean="0">
                <a:solidFill>
                  <a:schemeClr val="tx2"/>
                </a:solidFill>
              </a:rPr>
              <a:t>"</a:t>
            </a:r>
            <a:r>
              <a:rPr lang="fr-FR" sz="1600" dirty="0" smtClean="0">
                <a:solidFill>
                  <a:schemeClr val="tx2">
                    <a:lumMod val="75000"/>
                  </a:schemeClr>
                </a:solidFill>
              </a:rPr>
              <a:t> + param1 + </a:t>
            </a:r>
            <a:r>
              <a:rPr lang="fr-FR" sz="1600" dirty="0" smtClean="0">
                <a:solidFill>
                  <a:schemeClr val="tx2"/>
                </a:solidFill>
              </a:rPr>
              <a:t>"</a:t>
            </a:r>
            <a:r>
              <a:rPr lang="fr-FR" sz="1600" dirty="0" smtClean="0">
                <a:solidFill>
                  <a:schemeClr val="tx2">
                    <a:lumMod val="75000"/>
                  </a:schemeClr>
                </a:solidFill>
              </a:rPr>
              <a:t>et</a:t>
            </a:r>
            <a:r>
              <a:rPr lang="fr-FR" sz="1600" dirty="0" smtClean="0">
                <a:solidFill>
                  <a:schemeClr val="tx2"/>
                </a:solidFill>
              </a:rPr>
              <a:t>"</a:t>
            </a:r>
            <a:r>
              <a:rPr lang="fr-FR" sz="1600" dirty="0" smtClean="0">
                <a:solidFill>
                  <a:schemeClr val="tx2">
                    <a:lumMod val="75000"/>
                  </a:schemeClr>
                </a:solidFill>
              </a:rPr>
              <a:t>+ param2);</a:t>
            </a:r>
          </a:p>
          <a:p>
            <a:pPr marL="800100" lvl="1" indent="-342900"/>
            <a:r>
              <a:rPr lang="fr-FR" sz="1600" dirty="0" smtClean="0">
                <a:solidFill>
                  <a:schemeClr val="tx2">
                    <a:lumMod val="75000"/>
                  </a:schemeClr>
                </a:solidFill>
              </a:rPr>
              <a:t>	}</a:t>
            </a:r>
          </a:p>
          <a:p>
            <a:pPr marL="800100" lvl="1" indent="-342900"/>
            <a:r>
              <a:rPr lang="fr-FR" sz="16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85786" y="1558921"/>
            <a:ext cx="4643470" cy="869947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/>
              <a:t>L’objet en JavaScript</a:t>
            </a:r>
            <a:endParaRPr lang="fr-FR" sz="3200" dirty="0"/>
          </a:p>
        </p:txBody>
      </p:sp>
      <p:sp>
        <p:nvSpPr>
          <p:cNvPr id="4" name="Rectangle 3"/>
          <p:cNvSpPr/>
          <p:nvPr/>
        </p:nvSpPr>
        <p:spPr>
          <a:xfrm>
            <a:off x="0" y="6072206"/>
            <a:ext cx="2143108" cy="642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23</a:t>
            </a:r>
            <a:endParaRPr lang="fr-FR" sz="1600" dirty="0"/>
          </a:p>
        </p:txBody>
      </p:sp>
      <p:sp>
        <p:nvSpPr>
          <p:cNvPr id="5" name="Rectangle 4"/>
          <p:cNvSpPr/>
          <p:nvPr/>
        </p:nvSpPr>
        <p:spPr>
          <a:xfrm>
            <a:off x="2285984" y="6072206"/>
            <a:ext cx="6858016" cy="642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428860" y="6172162"/>
            <a:ext cx="6858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Introduction à JavaScript, les bases du langage</a:t>
            </a:r>
            <a:endParaRPr lang="fr-FR" sz="2000" dirty="0">
              <a:solidFill>
                <a:schemeClr val="bg1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928662" y="2214554"/>
            <a:ext cx="614366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0" y="355578"/>
            <a:ext cx="642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Université Lyon 1 Claude Bernard – IUT A Informatique</a:t>
            </a:r>
            <a:endParaRPr lang="fr-FR" sz="2000" dirty="0"/>
          </a:p>
        </p:txBody>
      </p:sp>
      <p:cxnSp>
        <p:nvCxnSpPr>
          <p:cNvPr id="22" name="Connecteur droit 21"/>
          <p:cNvCxnSpPr/>
          <p:nvPr/>
        </p:nvCxnSpPr>
        <p:spPr>
          <a:xfrm>
            <a:off x="0" y="78420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428860" y="752757"/>
            <a:ext cx="6858000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 startAt="3"/>
            </a:pP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Les objets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214810" y="1845222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Constructeurs et prototypes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928662" y="2256906"/>
            <a:ext cx="800105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fr-FR" sz="1600" u="sng" dirty="0" smtClean="0"/>
              <a:t>Problème</a:t>
            </a:r>
            <a:r>
              <a:rPr lang="fr-FR" sz="1600" dirty="0" smtClean="0"/>
              <a:t> : comment utiliser plusieurs instances d’objets sans avoir à redéfinir</a:t>
            </a:r>
          </a:p>
          <a:p>
            <a:pPr marL="342900" indent="-342900"/>
            <a:r>
              <a:rPr lang="fr-FR" sz="1600" dirty="0" smtClean="0"/>
              <a:t>constamment ce dernier ?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Créer un constructeur</a:t>
            </a:r>
          </a:p>
          <a:p>
            <a:pPr marL="800100" lvl="1" indent="-342900"/>
            <a:r>
              <a:rPr lang="fr-FR" sz="1600" dirty="0" err="1" smtClean="0">
                <a:solidFill>
                  <a:schemeClr val="tx2"/>
                </a:solidFill>
              </a:rPr>
              <a:t>function</a:t>
            </a:r>
            <a:r>
              <a:rPr lang="fr-FR" sz="1600" dirty="0" smtClean="0">
                <a:solidFill>
                  <a:schemeClr val="tx2"/>
                </a:solidFill>
              </a:rPr>
              <a:t> dog(</a:t>
            </a:r>
            <a:r>
              <a:rPr lang="fr-FR" sz="1600" dirty="0" err="1" smtClean="0">
                <a:solidFill>
                  <a:schemeClr val="tx2"/>
                </a:solidFill>
              </a:rPr>
              <a:t>name</a:t>
            </a:r>
            <a:r>
              <a:rPr lang="fr-FR" sz="1600" dirty="0" smtClean="0">
                <a:solidFill>
                  <a:schemeClr val="tx2"/>
                </a:solidFill>
              </a:rPr>
              <a:t>) {</a:t>
            </a:r>
          </a:p>
          <a:p>
            <a:pPr marL="800100" lvl="1" indent="-342900"/>
            <a:r>
              <a:rPr lang="fr-FR" sz="1600" dirty="0" smtClean="0">
                <a:solidFill>
                  <a:schemeClr val="tx2"/>
                </a:solidFill>
              </a:rPr>
              <a:t>	this.name = </a:t>
            </a:r>
            <a:r>
              <a:rPr lang="fr-FR" sz="1600" dirty="0" err="1" smtClean="0">
                <a:solidFill>
                  <a:schemeClr val="tx2"/>
                </a:solidFill>
              </a:rPr>
              <a:t>name</a:t>
            </a:r>
            <a:r>
              <a:rPr lang="fr-FR" sz="1600" dirty="0" smtClean="0">
                <a:solidFill>
                  <a:schemeClr val="tx2"/>
                </a:solidFill>
              </a:rPr>
              <a:t>;</a:t>
            </a:r>
          </a:p>
          <a:p>
            <a:pPr marL="800100" lvl="1" indent="-342900"/>
            <a:r>
              <a:rPr lang="fr-FR" sz="1600" dirty="0" smtClean="0">
                <a:solidFill>
                  <a:schemeClr val="tx2"/>
                </a:solidFill>
              </a:rPr>
              <a:t>	</a:t>
            </a:r>
            <a:r>
              <a:rPr lang="fr-FR" sz="1600" dirty="0" err="1" smtClean="0">
                <a:solidFill>
                  <a:schemeClr val="tx2"/>
                </a:solidFill>
              </a:rPr>
              <a:t>this.sound</a:t>
            </a:r>
            <a:r>
              <a:rPr lang="fr-FR" sz="1600" dirty="0" smtClean="0">
                <a:solidFill>
                  <a:schemeClr val="tx2"/>
                </a:solidFill>
              </a:rPr>
              <a:t> = </a:t>
            </a:r>
            <a:r>
              <a:rPr lang="fr-FR" sz="1600" dirty="0" err="1" smtClean="0">
                <a:solidFill>
                  <a:schemeClr val="tx2"/>
                </a:solidFill>
              </a:rPr>
              <a:t>function</a:t>
            </a:r>
            <a:r>
              <a:rPr lang="fr-FR" sz="1600" dirty="0" smtClean="0">
                <a:solidFill>
                  <a:schemeClr val="tx2"/>
                </a:solidFill>
              </a:rPr>
              <a:t>() { </a:t>
            </a:r>
            <a:r>
              <a:rPr lang="fr-FR" sz="1600" dirty="0" err="1" smtClean="0">
                <a:solidFill>
                  <a:schemeClr val="tx2"/>
                </a:solidFill>
              </a:rPr>
              <a:t>alert</a:t>
            </a:r>
            <a:r>
              <a:rPr lang="fr-FR" sz="1600" dirty="0" smtClean="0">
                <a:solidFill>
                  <a:schemeClr val="tx2"/>
                </a:solidFill>
              </a:rPr>
              <a:t>(</a:t>
            </a:r>
            <a:r>
              <a:rPr lang="fr-FR" sz="1600" dirty="0" err="1" smtClean="0">
                <a:solidFill>
                  <a:schemeClr val="tx2"/>
                </a:solidFill>
              </a:rPr>
              <a:t>name</a:t>
            </a:r>
            <a:r>
              <a:rPr lang="fr-FR" sz="1600" dirty="0" smtClean="0">
                <a:solidFill>
                  <a:schemeClr val="tx2"/>
                </a:solidFill>
              </a:rPr>
              <a:t> + " </a:t>
            </a:r>
            <a:r>
              <a:rPr lang="fr-FR" sz="1600" dirty="0" err="1" smtClean="0">
                <a:solidFill>
                  <a:schemeClr val="tx2"/>
                </a:solidFill>
              </a:rPr>
              <a:t>says</a:t>
            </a:r>
            <a:r>
              <a:rPr lang="fr-FR" sz="1600" dirty="0" smtClean="0">
                <a:solidFill>
                  <a:schemeClr val="tx2"/>
                </a:solidFill>
              </a:rPr>
              <a:t> </a:t>
            </a:r>
            <a:r>
              <a:rPr lang="fr-FR" sz="1600" dirty="0" err="1" smtClean="0">
                <a:solidFill>
                  <a:schemeClr val="tx2"/>
                </a:solidFill>
              </a:rPr>
              <a:t>Wafff</a:t>
            </a:r>
            <a:r>
              <a:rPr lang="fr-FR" sz="1600" dirty="0" smtClean="0">
                <a:solidFill>
                  <a:schemeClr val="tx2"/>
                </a:solidFill>
              </a:rPr>
              <a:t> ! "); }</a:t>
            </a:r>
          </a:p>
          <a:p>
            <a:pPr marL="800100" lvl="1" indent="-342900"/>
            <a:r>
              <a:rPr lang="fr-FR" sz="1600" dirty="0" smtClean="0">
                <a:solidFill>
                  <a:schemeClr val="tx2"/>
                </a:solidFill>
              </a:rPr>
              <a:t>}</a:t>
            </a:r>
          </a:p>
          <a:p>
            <a:pPr marL="800100" lvl="1" indent="-342900"/>
            <a:r>
              <a:rPr lang="fr-FR" sz="1600" dirty="0" smtClean="0">
                <a:solidFill>
                  <a:schemeClr val="tx2"/>
                </a:solidFill>
              </a:rPr>
              <a:t>var dog1 = new dog("</a:t>
            </a:r>
            <a:r>
              <a:rPr lang="fr-FR" sz="1600" dirty="0" err="1" smtClean="0">
                <a:solidFill>
                  <a:schemeClr val="tx2"/>
                </a:solidFill>
              </a:rPr>
              <a:t>Lassie</a:t>
            </a:r>
            <a:r>
              <a:rPr lang="fr-FR" sz="1600" dirty="0" smtClean="0">
                <a:solidFill>
                  <a:schemeClr val="tx2"/>
                </a:solidFill>
              </a:rPr>
              <a:t>");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Utiliser le prototypage </a:t>
            </a:r>
            <a:r>
              <a:rPr lang="fr-FR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(fonctionne aussi avec les objets </a:t>
            </a:r>
            <a:r>
              <a:rPr lang="fr-FR" sz="1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js</a:t>
            </a:r>
            <a:r>
              <a:rPr lang="fr-FR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tels que </a:t>
            </a:r>
            <a:r>
              <a:rPr lang="fr-FR" sz="1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Array</a:t>
            </a:r>
            <a:r>
              <a:rPr lang="fr-FR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…)</a:t>
            </a:r>
            <a:endParaRPr lang="fr-FR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/>
            <a:r>
              <a:rPr lang="fr-FR" sz="1600" dirty="0" err="1" smtClean="0">
                <a:solidFill>
                  <a:schemeClr val="tx2"/>
                </a:solidFill>
              </a:rPr>
              <a:t>dog.prototype</a:t>
            </a:r>
            <a:r>
              <a:rPr lang="fr-FR" sz="1600" dirty="0" smtClean="0">
                <a:solidFill>
                  <a:schemeClr val="tx2"/>
                </a:solidFill>
              </a:rPr>
              <a:t>.</a:t>
            </a:r>
            <a:r>
              <a:rPr lang="fr-FR" sz="1600" dirty="0" err="1" smtClean="0">
                <a:solidFill>
                  <a:schemeClr val="tx2"/>
                </a:solidFill>
              </a:rPr>
              <a:t>changeName</a:t>
            </a:r>
            <a:r>
              <a:rPr lang="fr-FR" sz="1600" dirty="0" smtClean="0">
                <a:solidFill>
                  <a:schemeClr val="tx2"/>
                </a:solidFill>
              </a:rPr>
              <a:t> = </a:t>
            </a:r>
            <a:r>
              <a:rPr lang="fr-FR" sz="1600" dirty="0" err="1" smtClean="0">
                <a:solidFill>
                  <a:schemeClr val="tx2"/>
                </a:solidFill>
              </a:rPr>
              <a:t>function</a:t>
            </a:r>
            <a:r>
              <a:rPr lang="fr-FR" sz="1600" dirty="0" smtClean="0">
                <a:solidFill>
                  <a:schemeClr val="tx2"/>
                </a:solidFill>
              </a:rPr>
              <a:t>(</a:t>
            </a:r>
            <a:r>
              <a:rPr lang="fr-FR" sz="1600" dirty="0" err="1" smtClean="0">
                <a:solidFill>
                  <a:schemeClr val="tx2"/>
                </a:solidFill>
              </a:rPr>
              <a:t>newName</a:t>
            </a:r>
            <a:r>
              <a:rPr lang="fr-FR" sz="1600" dirty="0" smtClean="0">
                <a:solidFill>
                  <a:schemeClr val="tx2"/>
                </a:solidFill>
              </a:rPr>
              <a:t>) {</a:t>
            </a:r>
          </a:p>
          <a:p>
            <a:pPr marL="800100" lvl="1" indent="-342900"/>
            <a:r>
              <a:rPr lang="fr-FR" sz="1600" dirty="0" smtClean="0">
                <a:solidFill>
                  <a:schemeClr val="tx2"/>
                </a:solidFill>
              </a:rPr>
              <a:t>	this.name = </a:t>
            </a:r>
            <a:r>
              <a:rPr lang="fr-FR" sz="1600" dirty="0" err="1" smtClean="0">
                <a:solidFill>
                  <a:schemeClr val="tx2"/>
                </a:solidFill>
              </a:rPr>
              <a:t>newName</a:t>
            </a:r>
            <a:r>
              <a:rPr lang="fr-FR" sz="1600" dirty="0" smtClean="0">
                <a:solidFill>
                  <a:schemeClr val="tx2"/>
                </a:solidFill>
              </a:rPr>
              <a:t>;</a:t>
            </a:r>
          </a:p>
          <a:p>
            <a:pPr marL="800100" lvl="1" indent="-342900"/>
            <a:r>
              <a:rPr lang="fr-FR" sz="1600" dirty="0" smtClean="0">
                <a:solidFill>
                  <a:schemeClr val="tx2"/>
                </a:solidFill>
              </a:rPr>
              <a:t>}</a:t>
            </a:r>
          </a:p>
          <a:p>
            <a:pPr marL="800100" lvl="1" indent="-342900"/>
            <a:r>
              <a:rPr lang="fr-FR" sz="1600" dirty="0" smtClean="0">
                <a:solidFill>
                  <a:schemeClr val="tx2"/>
                </a:solidFill>
              </a:rPr>
              <a:t>var dog1 = new dog("</a:t>
            </a:r>
            <a:r>
              <a:rPr lang="fr-FR" sz="1600" dirty="0" err="1" smtClean="0">
                <a:solidFill>
                  <a:schemeClr val="tx2"/>
                </a:solidFill>
              </a:rPr>
              <a:t>Lassie</a:t>
            </a:r>
            <a:r>
              <a:rPr lang="fr-FR" sz="1600" dirty="0" smtClean="0">
                <a:solidFill>
                  <a:schemeClr val="tx2"/>
                </a:solidFill>
              </a:rPr>
              <a:t>");</a:t>
            </a:r>
          </a:p>
          <a:p>
            <a:pPr marL="800100" lvl="1" indent="-342900"/>
            <a:r>
              <a:rPr lang="fr-FR" sz="1600" dirty="0" smtClean="0">
                <a:solidFill>
                  <a:schemeClr val="tx2"/>
                </a:solidFill>
              </a:rPr>
              <a:t>dog1.</a:t>
            </a:r>
            <a:r>
              <a:rPr lang="fr-FR" sz="1600" dirty="0" err="1" smtClean="0">
                <a:solidFill>
                  <a:schemeClr val="tx2"/>
                </a:solidFill>
              </a:rPr>
              <a:t>changeName</a:t>
            </a:r>
            <a:r>
              <a:rPr lang="fr-FR" sz="1600" dirty="0" smtClean="0">
                <a:solidFill>
                  <a:schemeClr val="tx2"/>
                </a:solidFill>
              </a:rPr>
              <a:t>("Rantanplan");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85786" y="1558921"/>
            <a:ext cx="4643470" cy="869947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/>
              <a:t>L’objet en JavaScript</a:t>
            </a:r>
            <a:endParaRPr lang="fr-FR" sz="3200" dirty="0"/>
          </a:p>
        </p:txBody>
      </p:sp>
      <p:sp>
        <p:nvSpPr>
          <p:cNvPr id="4" name="Rectangle 3"/>
          <p:cNvSpPr/>
          <p:nvPr/>
        </p:nvSpPr>
        <p:spPr>
          <a:xfrm>
            <a:off x="0" y="6072206"/>
            <a:ext cx="2143108" cy="642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24</a:t>
            </a:r>
            <a:endParaRPr lang="fr-FR" sz="1600" dirty="0"/>
          </a:p>
        </p:txBody>
      </p:sp>
      <p:sp>
        <p:nvSpPr>
          <p:cNvPr id="5" name="Rectangle 4"/>
          <p:cNvSpPr/>
          <p:nvPr/>
        </p:nvSpPr>
        <p:spPr>
          <a:xfrm>
            <a:off x="2285984" y="6072206"/>
            <a:ext cx="6858016" cy="642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428860" y="6172162"/>
            <a:ext cx="6858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Introduction à JavaScript, les bases du langage</a:t>
            </a:r>
            <a:endParaRPr lang="fr-FR" sz="2000" dirty="0">
              <a:solidFill>
                <a:schemeClr val="bg1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928662" y="2214554"/>
            <a:ext cx="542928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0" y="355578"/>
            <a:ext cx="642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Université Lyon 1 Claude Bernard – IUT A Informatique</a:t>
            </a:r>
            <a:endParaRPr lang="fr-FR" sz="2000" dirty="0"/>
          </a:p>
        </p:txBody>
      </p:sp>
      <p:cxnSp>
        <p:nvCxnSpPr>
          <p:cNvPr id="22" name="Connecteur droit 21"/>
          <p:cNvCxnSpPr/>
          <p:nvPr/>
        </p:nvCxnSpPr>
        <p:spPr>
          <a:xfrm>
            <a:off x="0" y="78420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428860" y="752757"/>
            <a:ext cx="6858000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 startAt="3"/>
            </a:pP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Les objets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214810" y="1845222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objets prédéfinis</a:t>
            </a:r>
            <a:endParaRPr lang="fr-FR" dirty="0"/>
          </a:p>
        </p:txBody>
      </p:sp>
      <p:graphicFrame>
        <p:nvGraphicFramePr>
          <p:cNvPr id="16" name="Tableau 15"/>
          <p:cNvGraphicFramePr>
            <a:graphicFrameLocks noGrp="1"/>
          </p:cNvGraphicFramePr>
          <p:nvPr/>
        </p:nvGraphicFramePr>
        <p:xfrm>
          <a:off x="1000100" y="2928934"/>
          <a:ext cx="7786742" cy="2074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540"/>
                <a:gridCol w="5874202"/>
              </a:tblGrid>
              <a:tr h="3113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Méthode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Description</a:t>
                      </a:r>
                      <a:endParaRPr lang="fr-FR" sz="1400" dirty="0"/>
                    </a:p>
                  </a:txBody>
                  <a:tcPr/>
                </a:tc>
              </a:tr>
              <a:tr h="3113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length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longueur de la chaîne (nombre de caractères)</a:t>
                      </a:r>
                      <a:endParaRPr lang="fr-FR" sz="1400" dirty="0"/>
                    </a:p>
                  </a:txBody>
                  <a:tcPr/>
                </a:tc>
              </a:tr>
              <a:tr h="3113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charAt</a:t>
                      </a:r>
                      <a:r>
                        <a:rPr lang="fr-FR" sz="1400" dirty="0" smtClean="0"/>
                        <a:t>(i)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retourne le </a:t>
                      </a:r>
                      <a:r>
                        <a:rPr lang="fr-FR" sz="14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fr-FR" sz="1400" b="0" i="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ième</a:t>
                      </a:r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caractère</a:t>
                      </a:r>
                      <a:endParaRPr lang="fr-FR" sz="1400" dirty="0"/>
                    </a:p>
                  </a:txBody>
                  <a:tcPr/>
                </a:tc>
              </a:tr>
              <a:tr h="3113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indexOf</a:t>
                      </a:r>
                      <a:r>
                        <a:rPr lang="fr-FR" sz="1400" dirty="0" smtClean="0"/>
                        <a:t>(</a:t>
                      </a:r>
                      <a:r>
                        <a:rPr lang="fr-FR" sz="1400" dirty="0" err="1" smtClean="0"/>
                        <a:t>str</a:t>
                      </a:r>
                      <a:r>
                        <a:rPr lang="fr-FR" sz="1400" dirty="0" smtClean="0"/>
                        <a:t>)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retourne la position de </a:t>
                      </a:r>
                      <a:r>
                        <a:rPr lang="fr-FR" sz="14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dans la chaîne (</a:t>
                      </a:r>
                      <a:r>
                        <a:rPr lang="fr-FR" sz="1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si elle n'est pas trouvée)</a:t>
                      </a:r>
                      <a:endParaRPr lang="fr-FR" sz="1400" dirty="0"/>
                    </a:p>
                  </a:txBody>
                  <a:tcPr/>
                </a:tc>
              </a:tr>
              <a:tr h="3113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split(</a:t>
                      </a:r>
                      <a:r>
                        <a:rPr lang="fr-FR" sz="1400" dirty="0" err="1" smtClean="0"/>
                        <a:t>str</a:t>
                      </a:r>
                      <a:r>
                        <a:rPr lang="fr-FR" sz="1400" dirty="0" smtClean="0"/>
                        <a:t>)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retourne sous forme de tableau, les portions de la chaînes délimitées par </a:t>
                      </a:r>
                      <a:r>
                        <a:rPr lang="fr-FR" sz="14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endParaRPr lang="fr-FR" sz="1400" dirty="0"/>
                    </a:p>
                  </a:txBody>
                  <a:tcPr/>
                </a:tc>
              </a:tr>
              <a:tr h="3113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substring</a:t>
                      </a:r>
                      <a:r>
                        <a:rPr lang="fr-FR" sz="1400" dirty="0" smtClean="0"/>
                        <a:t>(</a:t>
                      </a:r>
                      <a:r>
                        <a:rPr lang="fr-FR" sz="1400" dirty="0" err="1" smtClean="0"/>
                        <a:t>debut,fin</a:t>
                      </a:r>
                      <a:r>
                        <a:rPr lang="fr-FR" sz="1400" dirty="0" smtClean="0"/>
                        <a:t>)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extrait une sous-chaîne, depuis la position </a:t>
                      </a:r>
                      <a:r>
                        <a:rPr lang="fr-FR" sz="14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debut</a:t>
                      </a:r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(incluse) à </a:t>
                      </a:r>
                      <a:r>
                        <a:rPr lang="fr-FR" sz="1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</a:t>
                      </a:r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fr-FR" sz="1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excluse</a:t>
                      </a:r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ZoneTexte 16"/>
          <p:cNvSpPr txBox="1"/>
          <p:nvPr/>
        </p:nvSpPr>
        <p:spPr>
          <a:xfrm>
            <a:off x="857224" y="2357430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String</a:t>
            </a:r>
            <a:endParaRPr lang="fr-FR" u="sng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85786" y="1558921"/>
            <a:ext cx="4643470" cy="869947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/>
              <a:t>L’objet en JavaScript</a:t>
            </a:r>
            <a:endParaRPr lang="fr-FR" sz="3200" dirty="0"/>
          </a:p>
        </p:txBody>
      </p:sp>
      <p:sp>
        <p:nvSpPr>
          <p:cNvPr id="4" name="Rectangle 3"/>
          <p:cNvSpPr/>
          <p:nvPr/>
        </p:nvSpPr>
        <p:spPr>
          <a:xfrm>
            <a:off x="0" y="6072206"/>
            <a:ext cx="2143108" cy="642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25</a:t>
            </a:r>
            <a:endParaRPr lang="fr-FR" sz="1600" dirty="0"/>
          </a:p>
        </p:txBody>
      </p:sp>
      <p:sp>
        <p:nvSpPr>
          <p:cNvPr id="5" name="Rectangle 4"/>
          <p:cNvSpPr/>
          <p:nvPr/>
        </p:nvSpPr>
        <p:spPr>
          <a:xfrm>
            <a:off x="2285984" y="6072206"/>
            <a:ext cx="6858016" cy="642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428860" y="6172162"/>
            <a:ext cx="6858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Introduction à JavaScript, les bases du langage</a:t>
            </a:r>
            <a:endParaRPr lang="fr-FR" sz="2000" dirty="0">
              <a:solidFill>
                <a:schemeClr val="bg1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928662" y="2214554"/>
            <a:ext cx="542928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0" y="355578"/>
            <a:ext cx="642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Université Lyon 1 Claude Bernard – IUT A Informatique</a:t>
            </a:r>
            <a:endParaRPr lang="fr-FR" sz="2000" dirty="0"/>
          </a:p>
        </p:txBody>
      </p:sp>
      <p:cxnSp>
        <p:nvCxnSpPr>
          <p:cNvPr id="22" name="Connecteur droit 21"/>
          <p:cNvCxnSpPr/>
          <p:nvPr/>
        </p:nvCxnSpPr>
        <p:spPr>
          <a:xfrm>
            <a:off x="0" y="78420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428860" y="752757"/>
            <a:ext cx="6858000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 startAt="3"/>
            </a:pP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Les objets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214810" y="1845222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objets prédéfinis</a:t>
            </a:r>
            <a:endParaRPr lang="fr-FR" dirty="0"/>
          </a:p>
        </p:txBody>
      </p:sp>
      <p:graphicFrame>
        <p:nvGraphicFramePr>
          <p:cNvPr id="16" name="Tableau 15"/>
          <p:cNvGraphicFramePr>
            <a:graphicFrameLocks noGrp="1"/>
          </p:cNvGraphicFramePr>
          <p:nvPr/>
        </p:nvGraphicFramePr>
        <p:xfrm>
          <a:off x="857224" y="3773410"/>
          <a:ext cx="7429552" cy="2155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809"/>
                <a:gridCol w="5604743"/>
              </a:tblGrid>
              <a:tr h="327552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Méthode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Description</a:t>
                      </a:r>
                      <a:endParaRPr lang="fr-FR" sz="1400" dirty="0"/>
                    </a:p>
                  </a:txBody>
                  <a:tcPr/>
                </a:tc>
              </a:tr>
              <a:tr h="327552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reg.test</a:t>
                      </a:r>
                      <a:r>
                        <a:rPr lang="fr-FR" sz="1400" dirty="0" smtClean="0"/>
                        <a:t>(</a:t>
                      </a:r>
                      <a:r>
                        <a:rPr lang="fr-FR" sz="1400" dirty="0" err="1" smtClean="0"/>
                        <a:t>str</a:t>
                      </a:r>
                      <a:r>
                        <a:rPr lang="fr-FR" sz="1400" dirty="0" smtClean="0"/>
                        <a:t>)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renvoie </a:t>
                      </a:r>
                      <a:r>
                        <a:rPr lang="fr-FR" sz="14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si </a:t>
                      </a:r>
                      <a:r>
                        <a:rPr lang="fr-FR" sz="14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vérifie la </a:t>
                      </a:r>
                      <a:r>
                        <a:rPr lang="fr-FR" sz="1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fr-FR" sz="1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sinon</a:t>
                      </a:r>
                      <a:endParaRPr lang="fr-FR" sz="1400" dirty="0"/>
                    </a:p>
                  </a:txBody>
                  <a:tcPr/>
                </a:tc>
              </a:tr>
              <a:tr h="327552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reg.exec</a:t>
                      </a:r>
                      <a:r>
                        <a:rPr lang="fr-FR" sz="1400" dirty="0" smtClean="0"/>
                        <a:t>(</a:t>
                      </a:r>
                      <a:r>
                        <a:rPr lang="fr-FR" sz="1400" dirty="0" err="1" smtClean="0"/>
                        <a:t>str</a:t>
                      </a:r>
                      <a:r>
                        <a:rPr lang="fr-FR" sz="1400" dirty="0" smtClean="0"/>
                        <a:t>)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applique la </a:t>
                      </a:r>
                      <a:r>
                        <a:rPr lang="fr-FR" sz="1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à la chaîne, renvoie le résultat</a:t>
                      </a:r>
                      <a:endParaRPr lang="fr-FR" sz="1400" dirty="0"/>
                    </a:p>
                  </a:txBody>
                  <a:tcPr/>
                </a:tc>
              </a:tr>
              <a:tr h="327552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str.match</a:t>
                      </a:r>
                      <a:r>
                        <a:rPr lang="fr-FR" sz="1400" dirty="0" smtClean="0"/>
                        <a:t>(reg)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applique la </a:t>
                      </a:r>
                      <a:r>
                        <a:rPr lang="fr-FR" sz="1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à la chaîne, renvoie le(s) résultat(s)</a:t>
                      </a:r>
                      <a:endParaRPr lang="fr-FR" sz="1400" dirty="0"/>
                    </a:p>
                  </a:txBody>
                  <a:tcPr/>
                </a:tc>
              </a:tr>
              <a:tr h="51584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str.replace</a:t>
                      </a:r>
                      <a:r>
                        <a:rPr lang="fr-FR" sz="1400" dirty="0" smtClean="0"/>
                        <a:t>(</a:t>
                      </a:r>
                      <a:r>
                        <a:rPr lang="fr-FR" sz="1400" dirty="0" err="1" smtClean="0"/>
                        <a:t>reg,str2</a:t>
                      </a:r>
                      <a:r>
                        <a:rPr lang="fr-FR" sz="1400" dirty="0" smtClean="0"/>
                        <a:t>)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remplace le(s) sous-chaîne(s) vérifiant la </a:t>
                      </a:r>
                      <a:r>
                        <a:rPr lang="fr-FR" sz="1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par </a:t>
                      </a:r>
                      <a:r>
                        <a:rPr lang="fr-FR" sz="1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str2</a:t>
                      </a:r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et renvoie le résultat</a:t>
                      </a:r>
                      <a:endParaRPr lang="fr-FR" sz="1400" dirty="0"/>
                    </a:p>
                  </a:txBody>
                  <a:tcPr/>
                </a:tc>
              </a:tr>
              <a:tr h="327552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str.search</a:t>
                      </a:r>
                      <a:r>
                        <a:rPr lang="fr-FR" sz="1400" dirty="0" smtClean="0"/>
                        <a:t>(reg)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renvoie la position de la première sous-chaîne vérifiant la </a:t>
                      </a:r>
                      <a:r>
                        <a:rPr lang="fr-FR" sz="1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ZoneTexte 16"/>
          <p:cNvSpPr txBox="1"/>
          <p:nvPr/>
        </p:nvSpPr>
        <p:spPr>
          <a:xfrm>
            <a:off x="785786" y="2360535"/>
            <a:ext cx="835821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err="1" smtClean="0"/>
              <a:t>RegExp</a:t>
            </a:r>
            <a:r>
              <a:rPr lang="fr-FR" u="sng" dirty="0" smtClean="0"/>
              <a:t> </a:t>
            </a:r>
            <a:r>
              <a:rPr lang="fr-FR" sz="1600" i="1" u="sng" dirty="0" smtClean="0"/>
              <a:t>Outils de manipulation de chaînes de caractères</a:t>
            </a:r>
            <a:endParaRPr lang="fr-FR" i="1" u="sng" dirty="0" smtClean="0"/>
          </a:p>
          <a:p>
            <a:endParaRPr lang="fr-FR" sz="1600" dirty="0" smtClean="0"/>
          </a:p>
          <a:p>
            <a:r>
              <a:rPr lang="fr-FR" sz="1600" dirty="0" smtClean="0"/>
              <a:t>On utilise des expressions rationnelles en respectant l’idée de motif.</a:t>
            </a:r>
          </a:p>
          <a:p>
            <a:r>
              <a:rPr lang="fr-FR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Dans le tableau ci-dessous reg/</a:t>
            </a:r>
            <a:r>
              <a:rPr lang="fr-FR" sz="1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regex</a:t>
            </a:r>
            <a:r>
              <a:rPr lang="fr-FR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désignent l’expression régulière/rationnelle et </a:t>
            </a:r>
            <a:r>
              <a:rPr lang="fr-FR" sz="1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</a:t>
            </a:r>
            <a:r>
              <a:rPr lang="fr-FR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la chaîne de caractères.</a:t>
            </a:r>
            <a:endParaRPr lang="fr-FR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85786" y="1558921"/>
            <a:ext cx="4643470" cy="869947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/>
              <a:t>L’objet en JavaScript</a:t>
            </a:r>
            <a:endParaRPr lang="fr-FR" sz="3200" dirty="0"/>
          </a:p>
        </p:txBody>
      </p:sp>
      <p:sp>
        <p:nvSpPr>
          <p:cNvPr id="4" name="Rectangle 3"/>
          <p:cNvSpPr/>
          <p:nvPr/>
        </p:nvSpPr>
        <p:spPr>
          <a:xfrm>
            <a:off x="0" y="6072206"/>
            <a:ext cx="2143108" cy="642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26</a:t>
            </a:r>
            <a:endParaRPr lang="fr-FR" sz="1600" dirty="0"/>
          </a:p>
        </p:txBody>
      </p:sp>
      <p:sp>
        <p:nvSpPr>
          <p:cNvPr id="5" name="Rectangle 4"/>
          <p:cNvSpPr/>
          <p:nvPr/>
        </p:nvSpPr>
        <p:spPr>
          <a:xfrm>
            <a:off x="2285984" y="6072206"/>
            <a:ext cx="6858016" cy="642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428860" y="6172162"/>
            <a:ext cx="6858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Introduction à JavaScript, les bases du langage</a:t>
            </a:r>
            <a:endParaRPr lang="fr-FR" sz="2000" dirty="0">
              <a:solidFill>
                <a:schemeClr val="bg1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928662" y="2214554"/>
            <a:ext cx="542928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0" y="355578"/>
            <a:ext cx="642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Université Lyon 1 Claude Bernard – IUT A Informatique</a:t>
            </a:r>
            <a:endParaRPr lang="fr-FR" sz="2000" dirty="0"/>
          </a:p>
        </p:txBody>
      </p:sp>
      <p:cxnSp>
        <p:nvCxnSpPr>
          <p:cNvPr id="22" name="Connecteur droit 21"/>
          <p:cNvCxnSpPr/>
          <p:nvPr/>
        </p:nvCxnSpPr>
        <p:spPr>
          <a:xfrm>
            <a:off x="0" y="78420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428860" y="752757"/>
            <a:ext cx="6858000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 startAt="3"/>
            </a:pP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Les objets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214810" y="1845222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objets prédéfinis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857224" y="2214554"/>
            <a:ext cx="864399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err="1" smtClean="0"/>
              <a:t>RegExp</a:t>
            </a:r>
            <a:r>
              <a:rPr lang="fr-FR" u="sng" dirty="0" smtClean="0"/>
              <a:t> </a:t>
            </a:r>
            <a:r>
              <a:rPr lang="fr-FR" sz="1600" i="1" u="sng" dirty="0" smtClean="0"/>
              <a:t>Exemples de motif et applications</a:t>
            </a:r>
            <a:endParaRPr lang="fr-FR" i="1" u="sng" dirty="0" smtClean="0"/>
          </a:p>
          <a:p>
            <a:endParaRPr lang="fr-FR" sz="1600" dirty="0" smtClean="0"/>
          </a:p>
          <a:p>
            <a:r>
              <a:rPr lang="fr-FR" sz="1600" dirty="0" smtClean="0"/>
              <a:t>Syntaxe du motif :</a:t>
            </a:r>
          </a:p>
          <a:p>
            <a:pPr lvl="1">
              <a:buFont typeface="Arial" pitchFamily="34" charset="0"/>
              <a:buChar char="•"/>
            </a:pPr>
            <a:r>
              <a:rPr lang="fr-FR" i="1" dirty="0" smtClean="0"/>
              <a:t> </a:t>
            </a:r>
            <a:r>
              <a:rPr lang="fr-FR" sz="1600" dirty="0" smtClean="0"/>
              <a:t>Utilisation: </a:t>
            </a:r>
          </a:p>
          <a:p>
            <a:pPr lvl="2"/>
            <a:r>
              <a:rPr lang="fr-FR" sz="1600" dirty="0" smtClean="0">
                <a:solidFill>
                  <a:schemeClr val="tx2"/>
                </a:solidFill>
              </a:rPr>
              <a:t>var </a:t>
            </a:r>
            <a:r>
              <a:rPr lang="fr-FR" sz="1600" dirty="0" err="1" smtClean="0">
                <a:solidFill>
                  <a:schemeClr val="tx2"/>
                </a:solidFill>
              </a:rPr>
              <a:t>maRegex</a:t>
            </a:r>
            <a:r>
              <a:rPr lang="fr-FR" sz="1600" dirty="0" smtClean="0">
                <a:solidFill>
                  <a:schemeClr val="tx2"/>
                </a:solidFill>
              </a:rPr>
              <a:t> = new </a:t>
            </a:r>
            <a:r>
              <a:rPr lang="fr-FR" sz="1600" dirty="0" err="1" smtClean="0">
                <a:solidFill>
                  <a:schemeClr val="tx2"/>
                </a:solidFill>
              </a:rPr>
              <a:t>RegExp</a:t>
            </a:r>
            <a:r>
              <a:rPr lang="fr-FR" sz="1600" dirty="0" smtClean="0">
                <a:solidFill>
                  <a:schemeClr val="tx2"/>
                </a:solidFill>
              </a:rPr>
              <a:t>("motif "); </a:t>
            </a:r>
            <a:r>
              <a:rPr lang="fr-FR" sz="1600" dirty="0" smtClean="0"/>
              <a:t>OU  </a:t>
            </a:r>
            <a:r>
              <a:rPr lang="fr-FR" sz="1600" dirty="0" smtClean="0">
                <a:solidFill>
                  <a:schemeClr val="tx2"/>
                </a:solidFill>
              </a:rPr>
              <a:t>var </a:t>
            </a:r>
            <a:r>
              <a:rPr lang="fr-FR" sz="1600" dirty="0" err="1" smtClean="0">
                <a:solidFill>
                  <a:schemeClr val="tx2"/>
                </a:solidFill>
              </a:rPr>
              <a:t>maRegex</a:t>
            </a:r>
            <a:r>
              <a:rPr lang="fr-FR" sz="1600" dirty="0" smtClean="0">
                <a:solidFill>
                  <a:schemeClr val="tx2"/>
                </a:solidFill>
              </a:rPr>
              <a:t> = /motif/;</a:t>
            </a:r>
          </a:p>
          <a:p>
            <a:pPr lvl="2"/>
            <a:r>
              <a:rPr lang="fr-FR" sz="1600" dirty="0" smtClean="0">
                <a:solidFill>
                  <a:schemeClr val="tx2"/>
                </a:solidFill>
              </a:rPr>
              <a:t>var </a:t>
            </a:r>
            <a:r>
              <a:rPr lang="fr-FR" sz="1600" dirty="0" err="1" smtClean="0">
                <a:solidFill>
                  <a:schemeClr val="tx2"/>
                </a:solidFill>
              </a:rPr>
              <a:t>maRegex</a:t>
            </a:r>
            <a:r>
              <a:rPr lang="fr-FR" sz="1600" dirty="0" smtClean="0">
                <a:solidFill>
                  <a:schemeClr val="tx2"/>
                </a:solidFill>
              </a:rPr>
              <a:t> = /^Bonjour/;</a:t>
            </a:r>
          </a:p>
          <a:p>
            <a:pPr lvl="2"/>
            <a:r>
              <a:rPr lang="fr-FR" sz="1600" dirty="0" smtClean="0">
                <a:solidFill>
                  <a:schemeClr val="tx2"/>
                </a:solidFill>
              </a:rPr>
              <a:t>var </a:t>
            </a:r>
            <a:r>
              <a:rPr lang="fr-FR" sz="1600" dirty="0" err="1" smtClean="0">
                <a:solidFill>
                  <a:schemeClr val="tx2"/>
                </a:solidFill>
              </a:rPr>
              <a:t>result</a:t>
            </a:r>
            <a:r>
              <a:rPr lang="fr-FR" sz="1600" dirty="0" smtClean="0">
                <a:solidFill>
                  <a:schemeClr val="tx2"/>
                </a:solidFill>
              </a:rPr>
              <a:t> = </a:t>
            </a:r>
            <a:r>
              <a:rPr lang="fr-FR" sz="1600" dirty="0" err="1" smtClean="0">
                <a:solidFill>
                  <a:schemeClr val="tx2"/>
                </a:solidFill>
              </a:rPr>
              <a:t>maRegex.test</a:t>
            </a:r>
            <a:r>
              <a:rPr lang="fr-FR" sz="1600" dirty="0" smtClean="0">
                <a:solidFill>
                  <a:schemeClr val="tx2"/>
                </a:solidFill>
              </a:rPr>
              <a:t>("Bonjour Robert ! ") </a:t>
            </a:r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//retourne </a:t>
            </a:r>
            <a:r>
              <a:rPr lang="fr-FR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true</a:t>
            </a:r>
            <a:endParaRPr lang="fr-FR" sz="1600" dirty="0" smtClean="0"/>
          </a:p>
          <a:p>
            <a:pPr lvl="1">
              <a:buFont typeface="Arial" pitchFamily="34" charset="0"/>
              <a:buChar char="•"/>
            </a:pPr>
            <a:r>
              <a:rPr lang="fr-FR" sz="1600" i="1" dirty="0" smtClean="0"/>
              <a:t> </a:t>
            </a:r>
            <a:r>
              <a:rPr lang="fr-FR" sz="1600" dirty="0" smtClean="0"/>
              <a:t>Rappel :</a:t>
            </a:r>
          </a:p>
          <a:p>
            <a:pPr lvl="2"/>
            <a:r>
              <a:rPr lang="fr-FR" sz="1600" dirty="0" smtClean="0"/>
              <a:t> </a:t>
            </a:r>
          </a:p>
        </p:txBody>
      </p:sp>
      <p:graphicFrame>
        <p:nvGraphicFramePr>
          <p:cNvPr id="13" name="Tableau 12"/>
          <p:cNvGraphicFramePr>
            <a:graphicFrameLocks noGrp="1"/>
          </p:cNvGraphicFramePr>
          <p:nvPr/>
        </p:nvGraphicFramePr>
        <p:xfrm>
          <a:off x="1000100" y="4371984"/>
          <a:ext cx="6572296" cy="1628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  <a:gridCol w="5500726"/>
              </a:tblGrid>
              <a:tr h="27146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Symbole</a:t>
                      </a:r>
                      <a:endParaRPr lang="fr-FR" sz="1400" dirty="0"/>
                    </a:p>
                  </a:txBody>
                  <a:tcPr marL="47863" marR="47863" marT="23931" marB="239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Utilité</a:t>
                      </a:r>
                      <a:endParaRPr lang="fr-FR" sz="1400" dirty="0"/>
                    </a:p>
                  </a:txBody>
                  <a:tcPr marL="47863" marR="47863" marT="23931" marB="23931"/>
                </a:tc>
              </a:tr>
              <a:tr h="27146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^</a:t>
                      </a:r>
                      <a:endParaRPr lang="fr-FR" sz="1400" dirty="0"/>
                    </a:p>
                  </a:txBody>
                  <a:tcPr marL="47863" marR="47863" marT="23931" marB="239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Placé en début d'expression il signifie "chaîne commençant par …"</a:t>
                      </a:r>
                      <a:endParaRPr lang="fr-FR" sz="1100" dirty="0"/>
                    </a:p>
                  </a:txBody>
                  <a:tcPr marL="47863" marR="47863" marT="23931" marB="23931"/>
                </a:tc>
              </a:tr>
              <a:tr h="27146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$</a:t>
                      </a:r>
                      <a:endParaRPr lang="fr-FR" sz="1400" dirty="0"/>
                    </a:p>
                  </a:txBody>
                  <a:tcPr marL="47863" marR="47863" marT="23931" marB="239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Placé en fin d'expression il signifie "chaîne finissant par …"</a:t>
                      </a:r>
                      <a:endParaRPr lang="fr-FR" sz="1100" dirty="0"/>
                    </a:p>
                  </a:txBody>
                  <a:tcPr marL="47863" marR="47863" marT="23931" marB="23931"/>
                </a:tc>
              </a:tr>
              <a:tr h="27146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+</a:t>
                      </a:r>
                      <a:endParaRPr lang="fr-FR" sz="1400" dirty="0"/>
                    </a:p>
                  </a:txBody>
                  <a:tcPr marL="47863" marR="47863" marT="23931" marB="2393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 caractère peut être répété </a:t>
                      </a:r>
                      <a:r>
                        <a:rPr lang="fr-FR" sz="1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ou n </a:t>
                      </a:r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fois</a:t>
                      </a:r>
                      <a:endParaRPr lang="fr-FR" sz="1100" dirty="0" smtClean="0"/>
                    </a:p>
                  </a:txBody>
                  <a:tcPr marL="47863" marR="47863" marT="23931" marB="23931"/>
                </a:tc>
              </a:tr>
              <a:tr h="27146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?</a:t>
                      </a:r>
                      <a:endParaRPr lang="fr-FR" sz="1400" dirty="0"/>
                    </a:p>
                  </a:txBody>
                  <a:tcPr marL="47863" marR="47863" marT="23931" marB="2393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 caractère peut être répété </a:t>
                      </a:r>
                      <a:r>
                        <a:rPr lang="fr-FR" sz="1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ou 1</a:t>
                      </a:r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fois</a:t>
                      </a:r>
                      <a:endParaRPr lang="fr-FR" sz="1100" dirty="0" smtClean="0"/>
                    </a:p>
                  </a:txBody>
                  <a:tcPr marL="47863" marR="47863" marT="23931" marB="23931"/>
                </a:tc>
              </a:tr>
              <a:tr h="27146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*</a:t>
                      </a:r>
                      <a:endParaRPr lang="fr-FR" sz="1400" dirty="0"/>
                    </a:p>
                  </a:txBody>
                  <a:tcPr marL="47863" marR="47863" marT="23931" marB="239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 caractère peut être répété </a:t>
                      </a:r>
                      <a:r>
                        <a:rPr lang="fr-FR" sz="1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ou n</a:t>
                      </a:r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fois (répétition indéterminée)</a:t>
                      </a:r>
                      <a:endParaRPr lang="fr-FR" sz="1100" dirty="0"/>
                    </a:p>
                  </a:txBody>
                  <a:tcPr marL="47863" marR="47863" marT="23931" marB="23931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85786" y="1558921"/>
            <a:ext cx="4643470" cy="869947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/>
              <a:t>L’objet en JavaScript</a:t>
            </a:r>
            <a:endParaRPr lang="fr-FR" sz="3200" dirty="0"/>
          </a:p>
        </p:txBody>
      </p:sp>
      <p:sp>
        <p:nvSpPr>
          <p:cNvPr id="4" name="Rectangle 3"/>
          <p:cNvSpPr/>
          <p:nvPr/>
        </p:nvSpPr>
        <p:spPr>
          <a:xfrm>
            <a:off x="0" y="6072206"/>
            <a:ext cx="2143108" cy="642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27</a:t>
            </a:r>
            <a:endParaRPr lang="fr-FR" sz="1600" dirty="0"/>
          </a:p>
        </p:txBody>
      </p:sp>
      <p:sp>
        <p:nvSpPr>
          <p:cNvPr id="5" name="Rectangle 4"/>
          <p:cNvSpPr/>
          <p:nvPr/>
        </p:nvSpPr>
        <p:spPr>
          <a:xfrm>
            <a:off x="2285984" y="6072206"/>
            <a:ext cx="6858016" cy="642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428860" y="6172162"/>
            <a:ext cx="6858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Introduction à JavaScript, les bases du langage</a:t>
            </a:r>
            <a:endParaRPr lang="fr-FR" sz="2000" dirty="0">
              <a:solidFill>
                <a:schemeClr val="bg1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928662" y="2214554"/>
            <a:ext cx="542928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0" y="355578"/>
            <a:ext cx="642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Université Lyon 1 Claude Bernard – IUT A Informatique</a:t>
            </a:r>
            <a:endParaRPr lang="fr-FR" sz="2000" dirty="0"/>
          </a:p>
        </p:txBody>
      </p:sp>
      <p:cxnSp>
        <p:nvCxnSpPr>
          <p:cNvPr id="22" name="Connecteur droit 21"/>
          <p:cNvCxnSpPr/>
          <p:nvPr/>
        </p:nvCxnSpPr>
        <p:spPr>
          <a:xfrm>
            <a:off x="0" y="78420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428860" y="752757"/>
            <a:ext cx="6858000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 startAt="3"/>
            </a:pP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Les objets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214810" y="1845222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objets prédéfinis</a:t>
            </a:r>
            <a:endParaRPr lang="fr-FR" dirty="0"/>
          </a:p>
        </p:txBody>
      </p:sp>
      <p:graphicFrame>
        <p:nvGraphicFramePr>
          <p:cNvPr id="16" name="Tableau 15"/>
          <p:cNvGraphicFramePr>
            <a:graphicFrameLocks noGrp="1"/>
          </p:cNvGraphicFramePr>
          <p:nvPr/>
        </p:nvGraphicFramePr>
        <p:xfrm>
          <a:off x="857224" y="3000372"/>
          <a:ext cx="7429552" cy="1643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809"/>
                <a:gridCol w="5604743"/>
              </a:tblGrid>
              <a:tr h="327552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Attribut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Description</a:t>
                      </a:r>
                      <a:endParaRPr lang="fr-FR" sz="1400" dirty="0"/>
                    </a:p>
                  </a:txBody>
                  <a:tcPr/>
                </a:tc>
              </a:tr>
              <a:tr h="327552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src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chemin</a:t>
                      </a:r>
                      <a:r>
                        <a:rPr lang="fr-FR" sz="14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l’image</a:t>
                      </a:r>
                      <a:endParaRPr lang="fr-FR" sz="1400" dirty="0"/>
                    </a:p>
                  </a:txBody>
                  <a:tcPr/>
                </a:tc>
              </a:tr>
              <a:tr h="327552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width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taille de l’image en</a:t>
                      </a:r>
                      <a:r>
                        <a:rPr lang="fr-FR" sz="14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largeur</a:t>
                      </a:r>
                      <a:endParaRPr lang="fr-FR" sz="1400" dirty="0"/>
                    </a:p>
                  </a:txBody>
                  <a:tcPr/>
                </a:tc>
              </a:tr>
              <a:tr h="327552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height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taille de l’image en hauteur</a:t>
                      </a:r>
                      <a:endParaRPr lang="fr-FR" sz="1400" dirty="0"/>
                    </a:p>
                  </a:txBody>
                  <a:tcPr/>
                </a:tc>
              </a:tr>
              <a:tr h="332866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complete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indique si l’image est chargée(</a:t>
                      </a:r>
                      <a:r>
                        <a:rPr lang="fr-FR" sz="1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fr-FR" sz="14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ou non (false)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ZoneTexte 16"/>
          <p:cNvSpPr txBox="1"/>
          <p:nvPr/>
        </p:nvSpPr>
        <p:spPr>
          <a:xfrm>
            <a:off x="785786" y="2360535"/>
            <a:ext cx="835821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Les images</a:t>
            </a:r>
            <a:endParaRPr lang="fr-FR" sz="1600" dirty="0" smtClean="0"/>
          </a:p>
          <a:p>
            <a:r>
              <a:rPr lang="fr-FR" sz="1600" dirty="0" smtClean="0">
                <a:solidFill>
                  <a:schemeClr val="tx2"/>
                </a:solidFill>
              </a:rPr>
              <a:t>var </a:t>
            </a:r>
            <a:r>
              <a:rPr lang="fr-FR" sz="1600" dirty="0" err="1" smtClean="0">
                <a:solidFill>
                  <a:schemeClr val="tx2"/>
                </a:solidFill>
              </a:rPr>
              <a:t>monImage</a:t>
            </a:r>
            <a:r>
              <a:rPr lang="fr-FR" sz="1600" dirty="0" smtClean="0">
                <a:solidFill>
                  <a:schemeClr val="tx2"/>
                </a:solidFill>
              </a:rPr>
              <a:t> = new Image();</a:t>
            </a:r>
          </a:p>
        </p:txBody>
      </p:sp>
      <p:graphicFrame>
        <p:nvGraphicFramePr>
          <p:cNvPr id="13" name="Tableau 12"/>
          <p:cNvGraphicFramePr>
            <a:graphicFrameLocks noGrp="1"/>
          </p:cNvGraphicFramePr>
          <p:nvPr/>
        </p:nvGraphicFramePr>
        <p:xfrm>
          <a:off x="857224" y="4643446"/>
          <a:ext cx="7429552" cy="1310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809"/>
                <a:gridCol w="5604743"/>
              </a:tblGrid>
              <a:tr h="327552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Evénement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Description</a:t>
                      </a:r>
                      <a:endParaRPr lang="fr-FR" sz="1400" dirty="0"/>
                    </a:p>
                  </a:txBody>
                  <a:tcPr/>
                </a:tc>
              </a:tr>
              <a:tr h="327552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onLoad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à la fin du</a:t>
                      </a:r>
                      <a:r>
                        <a:rPr lang="fr-FR" sz="14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chargement de l’image</a:t>
                      </a:r>
                      <a:endParaRPr lang="fr-FR" sz="1400" dirty="0"/>
                    </a:p>
                  </a:txBody>
                  <a:tcPr/>
                </a:tc>
              </a:tr>
              <a:tr h="327552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onError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à l’erreur durant le chargement</a:t>
                      </a:r>
                      <a:endParaRPr lang="fr-FR" sz="1400" dirty="0"/>
                    </a:p>
                  </a:txBody>
                  <a:tcPr/>
                </a:tc>
              </a:tr>
              <a:tr h="327552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onAbort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à l’abandon du chargement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57224" y="1558921"/>
            <a:ext cx="4643470" cy="869947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/>
              <a:t>Ajax</a:t>
            </a:r>
            <a:endParaRPr lang="fr-FR" sz="3200" dirty="0"/>
          </a:p>
        </p:txBody>
      </p:sp>
      <p:sp>
        <p:nvSpPr>
          <p:cNvPr id="4" name="Rectangle 3"/>
          <p:cNvSpPr/>
          <p:nvPr/>
        </p:nvSpPr>
        <p:spPr>
          <a:xfrm>
            <a:off x="0" y="6072206"/>
            <a:ext cx="2143108" cy="642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28</a:t>
            </a:r>
            <a:endParaRPr lang="fr-FR" sz="1600" dirty="0"/>
          </a:p>
        </p:txBody>
      </p:sp>
      <p:sp>
        <p:nvSpPr>
          <p:cNvPr id="5" name="Rectangle 4"/>
          <p:cNvSpPr/>
          <p:nvPr/>
        </p:nvSpPr>
        <p:spPr>
          <a:xfrm>
            <a:off x="2285984" y="6072206"/>
            <a:ext cx="6858016" cy="642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428860" y="6172162"/>
            <a:ext cx="6858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Introduction à JavaScript, les bases du langage</a:t>
            </a:r>
            <a:endParaRPr lang="fr-FR" sz="2000" dirty="0">
              <a:solidFill>
                <a:schemeClr val="bg1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928662" y="2214554"/>
            <a:ext cx="200026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0" y="355578"/>
            <a:ext cx="642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Université Lyon 1 Claude Bernard – IUT A Informatique</a:t>
            </a:r>
            <a:endParaRPr lang="fr-FR" sz="2000" dirty="0"/>
          </a:p>
        </p:txBody>
      </p:sp>
      <p:cxnSp>
        <p:nvCxnSpPr>
          <p:cNvPr id="22" name="Connecteur droit 21"/>
          <p:cNvCxnSpPr/>
          <p:nvPr/>
        </p:nvCxnSpPr>
        <p:spPr>
          <a:xfrm>
            <a:off x="0" y="78420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428860" y="752757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 startAt="5"/>
            </a:pP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Echange de données</a:t>
            </a:r>
            <a:endParaRPr lang="fr-FR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785918" y="1845222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Définition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928662" y="2389054"/>
            <a:ext cx="80010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fr-FR" b="1" dirty="0" smtClean="0"/>
              <a:t>Quoi ?</a:t>
            </a:r>
          </a:p>
          <a:p>
            <a:pPr marL="342900" indent="-342900"/>
            <a:r>
              <a:rPr lang="fr-FR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Asynchronous</a:t>
            </a:r>
            <a:r>
              <a:rPr lang="fr-FR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JavaScript And XML</a:t>
            </a:r>
            <a:endParaRPr lang="fr-F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/>
            <a:r>
              <a:rPr lang="fr-FR" dirty="0" smtClean="0"/>
              <a:t>C’est un concept de programmation basé sur JavaScript et </a:t>
            </a:r>
            <a:r>
              <a:rPr lang="fr-FR" dirty="0" err="1" smtClean="0"/>
              <a:t>Xml</a:t>
            </a:r>
            <a:r>
              <a:rPr lang="fr-FR" dirty="0" smtClean="0"/>
              <a:t>. La combinaison </a:t>
            </a:r>
          </a:p>
          <a:p>
            <a:pPr marL="342900" indent="-342900"/>
            <a:r>
              <a:rPr lang="fr-FR" dirty="0" smtClean="0"/>
              <a:t>de JavaScript avec l’objet XHR afin de pouvoir requêter un serveur.</a:t>
            </a:r>
          </a:p>
          <a:p>
            <a:pPr marL="342900" indent="-342900"/>
            <a:endParaRPr lang="fr-FR" dirty="0" smtClean="0"/>
          </a:p>
          <a:p>
            <a:pPr marL="342900" indent="-342900"/>
            <a:r>
              <a:rPr lang="fr-FR" b="1" dirty="0" smtClean="0"/>
              <a:t>XHR</a:t>
            </a:r>
            <a:r>
              <a:rPr lang="fr-FR" dirty="0" smtClean="0"/>
              <a:t> : </a:t>
            </a:r>
            <a:r>
              <a:rPr lang="fr-FR" dirty="0" err="1" smtClean="0"/>
              <a:t>XmlHttpRequest</a:t>
            </a:r>
            <a:r>
              <a:rPr lang="fr-FR" dirty="0" smtClean="0"/>
              <a:t>, objet natif à JavaScript. Formule une requête HTTP via</a:t>
            </a:r>
          </a:p>
          <a:p>
            <a:pPr marL="342900" indent="-342900"/>
            <a:r>
              <a:rPr lang="fr-FR" dirty="0" smtClean="0"/>
              <a:t>le format XML au serveur et récupère la réponse retournée par ce dernier.</a:t>
            </a:r>
          </a:p>
          <a:p>
            <a:pPr marL="342900" indent="-342900"/>
            <a:endParaRPr lang="fr-FR" dirty="0" smtClean="0"/>
          </a:p>
          <a:p>
            <a:pPr marL="342900" indent="-342900"/>
            <a:r>
              <a:rPr lang="fr-FR" b="1" dirty="0" smtClean="0"/>
              <a:t>But ?</a:t>
            </a:r>
          </a:p>
          <a:p>
            <a:pPr marL="342900" indent="-342900"/>
            <a:r>
              <a:rPr lang="fr-FR" dirty="0" smtClean="0"/>
              <a:t>Permettre la récupération/mise à jour de données depuis le serveur pour</a:t>
            </a:r>
          </a:p>
          <a:p>
            <a:pPr marL="342900" indent="-342900"/>
            <a:r>
              <a:rPr lang="fr-FR" dirty="0" smtClean="0"/>
              <a:t>augmenter le dynamisme des pages XHTML. Sans recharger la page 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71472" y="1500174"/>
            <a:ext cx="2814630" cy="869947"/>
          </a:xfrm>
        </p:spPr>
        <p:txBody>
          <a:bodyPr>
            <a:normAutofit/>
          </a:bodyPr>
          <a:lstStyle/>
          <a:p>
            <a:r>
              <a:rPr lang="fr-FR" dirty="0" smtClean="0"/>
              <a:t>Définition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6072206"/>
            <a:ext cx="2143108" cy="642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2</a:t>
            </a:r>
            <a:endParaRPr lang="fr-FR" sz="1600" dirty="0"/>
          </a:p>
        </p:txBody>
      </p:sp>
      <p:sp>
        <p:nvSpPr>
          <p:cNvPr id="5" name="Rectangle 4"/>
          <p:cNvSpPr/>
          <p:nvPr/>
        </p:nvSpPr>
        <p:spPr>
          <a:xfrm>
            <a:off x="2285984" y="6072206"/>
            <a:ext cx="6858016" cy="642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428860" y="6172162"/>
            <a:ext cx="6858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Introduction à JavaScript, les bases du langage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0" y="355578"/>
            <a:ext cx="642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Université Lyon 1 Claude Bernard – IUT A Informatique</a:t>
            </a:r>
            <a:endParaRPr lang="fr-FR" sz="2000" dirty="0"/>
          </a:p>
        </p:txBody>
      </p:sp>
      <p:cxnSp>
        <p:nvCxnSpPr>
          <p:cNvPr id="17" name="Connecteur droit 16"/>
          <p:cNvCxnSpPr/>
          <p:nvPr/>
        </p:nvCxnSpPr>
        <p:spPr>
          <a:xfrm>
            <a:off x="0" y="78420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928662" y="2214554"/>
            <a:ext cx="214314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500166" y="2428868"/>
            <a:ext cx="7215238" cy="3416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 Quoi ? 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 Langage de programmation (</a:t>
            </a:r>
            <a:r>
              <a:rPr lang="fr-FR" dirty="0" smtClean="0">
                <a:solidFill>
                  <a:srgbClr val="FF0000"/>
                </a:solidFill>
              </a:rPr>
              <a:t>scripts</a:t>
            </a:r>
            <a:r>
              <a:rPr lang="fr-FR" baseline="30000" dirty="0" smtClean="0">
                <a:solidFill>
                  <a:srgbClr val="FF0000"/>
                </a:solidFill>
              </a:rPr>
              <a:t>1</a:t>
            </a:r>
            <a:r>
              <a:rPr lang="fr-FR" dirty="0" smtClean="0"/>
              <a:t>) – norme </a:t>
            </a:r>
            <a:r>
              <a:rPr lang="fr-FR" dirty="0" err="1" smtClean="0"/>
              <a:t>ECMAScript</a:t>
            </a:r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But ? 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 Dynamiser les sites internet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Comment ? 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 Langage POO (programmation orientée objet)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 Faiblement typé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 Exécuté côté client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Limites ?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 Compatibilité navigateurs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 Pas forcément activé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 Non sécurisé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2428860" y="752757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Définitions et syntaxe (structures conditionnelles, fonction, variables…)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57224" y="1558921"/>
            <a:ext cx="4643470" cy="869947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/>
              <a:t>Ajax</a:t>
            </a:r>
            <a:endParaRPr lang="fr-FR" sz="3200" dirty="0"/>
          </a:p>
        </p:txBody>
      </p:sp>
      <p:sp>
        <p:nvSpPr>
          <p:cNvPr id="4" name="Rectangle 3"/>
          <p:cNvSpPr/>
          <p:nvPr/>
        </p:nvSpPr>
        <p:spPr>
          <a:xfrm>
            <a:off x="0" y="6072206"/>
            <a:ext cx="2143108" cy="642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29</a:t>
            </a:r>
            <a:endParaRPr lang="fr-FR" sz="1600" dirty="0"/>
          </a:p>
        </p:txBody>
      </p:sp>
      <p:sp>
        <p:nvSpPr>
          <p:cNvPr id="5" name="Rectangle 4"/>
          <p:cNvSpPr/>
          <p:nvPr/>
        </p:nvSpPr>
        <p:spPr>
          <a:xfrm>
            <a:off x="2285984" y="6072206"/>
            <a:ext cx="6858016" cy="642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428860" y="6172162"/>
            <a:ext cx="6858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Introduction à JavaScript, les bases du langage</a:t>
            </a:r>
            <a:endParaRPr lang="fr-FR" sz="2000" dirty="0">
              <a:solidFill>
                <a:schemeClr val="bg1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928662" y="2214554"/>
            <a:ext cx="371477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0" y="355578"/>
            <a:ext cx="642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Université Lyon 1 Claude Bernard – IUT A Informatique</a:t>
            </a:r>
            <a:endParaRPr lang="fr-FR" sz="2000" dirty="0"/>
          </a:p>
        </p:txBody>
      </p:sp>
      <p:cxnSp>
        <p:nvCxnSpPr>
          <p:cNvPr id="22" name="Connecteur droit 21"/>
          <p:cNvCxnSpPr/>
          <p:nvPr/>
        </p:nvCxnSpPr>
        <p:spPr>
          <a:xfrm>
            <a:off x="0" y="78420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428860" y="752757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 startAt="5"/>
            </a:pP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Echange de données</a:t>
            </a:r>
            <a:endParaRPr lang="fr-FR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785918" y="1845222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Instanciation de l’objet XHR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928662" y="2286554"/>
            <a:ext cx="80010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fr-FR" sz="1600" dirty="0" smtClean="0">
                <a:solidFill>
                  <a:schemeClr val="tx2"/>
                </a:solidFill>
              </a:rPr>
              <a:t>var </a:t>
            </a:r>
            <a:r>
              <a:rPr lang="fr-FR" sz="1600" dirty="0" err="1" smtClean="0">
                <a:solidFill>
                  <a:schemeClr val="tx2"/>
                </a:solidFill>
              </a:rPr>
              <a:t>xhr</a:t>
            </a:r>
            <a:r>
              <a:rPr lang="fr-FR" sz="1600" dirty="0" smtClean="0">
                <a:solidFill>
                  <a:schemeClr val="tx2"/>
                </a:solidFill>
              </a:rPr>
              <a:t> = </a:t>
            </a:r>
            <a:r>
              <a:rPr lang="fr-FR" sz="1600" dirty="0" err="1" smtClean="0">
                <a:solidFill>
                  <a:schemeClr val="tx2"/>
                </a:solidFill>
              </a:rPr>
              <a:t>null</a:t>
            </a:r>
            <a:r>
              <a:rPr lang="fr-FR" sz="1600" dirty="0" smtClean="0">
                <a:solidFill>
                  <a:schemeClr val="tx2"/>
                </a:solidFill>
              </a:rPr>
              <a:t>;</a:t>
            </a:r>
          </a:p>
          <a:p>
            <a:pPr marL="342900" indent="-342900"/>
            <a:r>
              <a:rPr lang="fr-FR" sz="1600" dirty="0" smtClean="0">
                <a:solidFill>
                  <a:schemeClr val="tx2"/>
                </a:solidFill>
              </a:rPr>
              <a:t>if (</a:t>
            </a:r>
            <a:r>
              <a:rPr lang="fr-FR" sz="1600" dirty="0" err="1" smtClean="0">
                <a:solidFill>
                  <a:schemeClr val="tx2"/>
                </a:solidFill>
              </a:rPr>
              <a:t>window.XMLHttpRequest</a:t>
            </a:r>
            <a:r>
              <a:rPr lang="fr-FR" sz="1600" dirty="0" smtClean="0">
                <a:solidFill>
                  <a:schemeClr val="tx2"/>
                </a:solidFill>
              </a:rPr>
              <a:t> || </a:t>
            </a:r>
            <a:r>
              <a:rPr lang="fr-FR" sz="1600" dirty="0" err="1" smtClean="0">
                <a:solidFill>
                  <a:schemeClr val="tx2"/>
                </a:solidFill>
              </a:rPr>
              <a:t>window.ActiveXObject</a:t>
            </a:r>
            <a:r>
              <a:rPr lang="fr-FR" sz="1600" dirty="0" smtClean="0">
                <a:solidFill>
                  <a:schemeClr val="tx2"/>
                </a:solidFill>
              </a:rPr>
              <a:t>) {</a:t>
            </a:r>
          </a:p>
          <a:p>
            <a:pPr marL="342900" indent="-342900"/>
            <a:r>
              <a:rPr lang="fr-FR" sz="1600" dirty="0" smtClean="0">
                <a:solidFill>
                  <a:schemeClr val="tx2"/>
                </a:solidFill>
              </a:rPr>
              <a:t>	if (</a:t>
            </a:r>
            <a:r>
              <a:rPr lang="fr-FR" sz="1600" dirty="0" err="1" smtClean="0">
                <a:solidFill>
                  <a:schemeClr val="tx2"/>
                </a:solidFill>
              </a:rPr>
              <a:t>window.ActiveXObject</a:t>
            </a:r>
            <a:r>
              <a:rPr lang="fr-FR" sz="1600" dirty="0" smtClean="0">
                <a:solidFill>
                  <a:schemeClr val="tx2"/>
                </a:solidFill>
              </a:rPr>
              <a:t>) { </a:t>
            </a:r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//compatibilité IE &lt; IE7</a:t>
            </a:r>
          </a:p>
          <a:p>
            <a:pPr marL="342900" indent="-342900"/>
            <a:r>
              <a:rPr lang="fr-FR" sz="1600" dirty="0" smtClean="0">
                <a:solidFill>
                  <a:schemeClr val="tx2"/>
                </a:solidFill>
              </a:rPr>
              <a:t>		</a:t>
            </a:r>
            <a:r>
              <a:rPr lang="fr-FR" sz="1600" dirty="0" err="1" smtClean="0">
                <a:solidFill>
                  <a:schemeClr val="tx2"/>
                </a:solidFill>
              </a:rPr>
              <a:t>try</a:t>
            </a:r>
            <a:r>
              <a:rPr lang="fr-FR" sz="1600" dirty="0" smtClean="0">
                <a:solidFill>
                  <a:schemeClr val="tx2"/>
                </a:solidFill>
              </a:rPr>
              <a:t> {</a:t>
            </a:r>
          </a:p>
          <a:p>
            <a:pPr marL="342900" indent="-342900"/>
            <a:r>
              <a:rPr lang="fr-FR" sz="1600" dirty="0" smtClean="0">
                <a:solidFill>
                  <a:schemeClr val="tx2"/>
                </a:solidFill>
              </a:rPr>
              <a:t>			</a:t>
            </a:r>
            <a:r>
              <a:rPr lang="fr-FR" sz="1600" dirty="0" err="1" smtClean="0">
                <a:solidFill>
                  <a:schemeClr val="tx2"/>
                </a:solidFill>
              </a:rPr>
              <a:t>xhr</a:t>
            </a:r>
            <a:r>
              <a:rPr lang="fr-FR" sz="1600" dirty="0" smtClean="0">
                <a:solidFill>
                  <a:schemeClr val="tx2"/>
                </a:solidFill>
              </a:rPr>
              <a:t> = new </a:t>
            </a:r>
            <a:r>
              <a:rPr lang="fr-FR" sz="1600" dirty="0" err="1" smtClean="0">
                <a:solidFill>
                  <a:schemeClr val="tx2"/>
                </a:solidFill>
              </a:rPr>
              <a:t>ActiveXObject</a:t>
            </a:r>
            <a:r>
              <a:rPr lang="fr-FR" sz="1600" dirty="0" smtClean="0">
                <a:solidFill>
                  <a:schemeClr val="tx2"/>
                </a:solidFill>
              </a:rPr>
              <a:t>("Msxml2.XMLHTTP");</a:t>
            </a:r>
          </a:p>
          <a:p>
            <a:pPr marL="342900" indent="-342900"/>
            <a:r>
              <a:rPr lang="fr-FR" sz="1600" dirty="0" smtClean="0">
                <a:solidFill>
                  <a:schemeClr val="tx2"/>
                </a:solidFill>
              </a:rPr>
              <a:t>		} catch(e) {</a:t>
            </a:r>
          </a:p>
          <a:p>
            <a:pPr marL="342900" indent="-342900"/>
            <a:r>
              <a:rPr lang="fr-FR" sz="1600" dirty="0" smtClean="0">
                <a:solidFill>
                  <a:schemeClr val="tx2"/>
                </a:solidFill>
              </a:rPr>
              <a:t>			</a:t>
            </a:r>
            <a:r>
              <a:rPr lang="fr-FR" sz="1600" dirty="0" err="1" smtClean="0">
                <a:solidFill>
                  <a:schemeClr val="tx2"/>
                </a:solidFill>
              </a:rPr>
              <a:t>xhr</a:t>
            </a:r>
            <a:r>
              <a:rPr lang="fr-FR" sz="1600" dirty="0" smtClean="0">
                <a:solidFill>
                  <a:schemeClr val="tx2"/>
                </a:solidFill>
              </a:rPr>
              <a:t> = new </a:t>
            </a:r>
            <a:r>
              <a:rPr lang="fr-FR" sz="1600" dirty="0" err="1" smtClean="0">
                <a:solidFill>
                  <a:schemeClr val="tx2"/>
                </a:solidFill>
              </a:rPr>
              <a:t>ActiveXObject</a:t>
            </a:r>
            <a:r>
              <a:rPr lang="fr-FR" sz="1600" dirty="0" smtClean="0">
                <a:solidFill>
                  <a:schemeClr val="tx2"/>
                </a:solidFill>
              </a:rPr>
              <a:t>("</a:t>
            </a:r>
            <a:r>
              <a:rPr lang="fr-FR" sz="1600" dirty="0" err="1" smtClean="0">
                <a:solidFill>
                  <a:schemeClr val="tx2"/>
                </a:solidFill>
              </a:rPr>
              <a:t>Microsoft.XMLHTTP</a:t>
            </a:r>
            <a:r>
              <a:rPr lang="fr-FR" sz="1600" dirty="0" smtClean="0">
                <a:solidFill>
                  <a:schemeClr val="tx2"/>
                </a:solidFill>
              </a:rPr>
              <a:t>");</a:t>
            </a:r>
          </a:p>
          <a:p>
            <a:pPr marL="342900" indent="-342900"/>
            <a:r>
              <a:rPr lang="fr-FR" sz="1600" dirty="0" smtClean="0">
                <a:solidFill>
                  <a:schemeClr val="tx2"/>
                </a:solidFill>
              </a:rPr>
              <a:t>		}</a:t>
            </a:r>
          </a:p>
          <a:p>
            <a:pPr marL="342900" indent="-342900"/>
            <a:r>
              <a:rPr lang="fr-FR" sz="1600" dirty="0" smtClean="0">
                <a:solidFill>
                  <a:schemeClr val="tx2"/>
                </a:solidFill>
              </a:rPr>
              <a:t>	} </a:t>
            </a:r>
            <a:r>
              <a:rPr lang="fr-FR" sz="1600" dirty="0" err="1" smtClean="0">
                <a:solidFill>
                  <a:schemeClr val="tx2"/>
                </a:solidFill>
              </a:rPr>
              <a:t>else</a:t>
            </a:r>
            <a:r>
              <a:rPr lang="fr-FR" sz="1600" dirty="0" smtClean="0">
                <a:solidFill>
                  <a:schemeClr val="tx2"/>
                </a:solidFill>
              </a:rPr>
              <a:t> {</a:t>
            </a:r>
          </a:p>
          <a:p>
            <a:pPr marL="342900" indent="-342900"/>
            <a:r>
              <a:rPr lang="fr-FR" sz="1600" dirty="0" smtClean="0">
                <a:solidFill>
                  <a:schemeClr val="tx2"/>
                </a:solidFill>
              </a:rPr>
              <a:t>		</a:t>
            </a:r>
            <a:r>
              <a:rPr lang="fr-FR" sz="1600" dirty="0" err="1" smtClean="0">
                <a:solidFill>
                  <a:schemeClr val="tx2"/>
                </a:solidFill>
              </a:rPr>
              <a:t>xhr</a:t>
            </a:r>
            <a:r>
              <a:rPr lang="fr-FR" sz="1600" dirty="0" smtClean="0">
                <a:solidFill>
                  <a:schemeClr val="tx2"/>
                </a:solidFill>
              </a:rPr>
              <a:t> = new </a:t>
            </a:r>
            <a:r>
              <a:rPr lang="fr-FR" sz="1600" dirty="0" err="1" smtClean="0">
                <a:solidFill>
                  <a:schemeClr val="tx2"/>
                </a:solidFill>
              </a:rPr>
              <a:t>XMLHttpRequest</a:t>
            </a:r>
            <a:r>
              <a:rPr lang="fr-FR" sz="1600" dirty="0" smtClean="0">
                <a:solidFill>
                  <a:schemeClr val="tx2"/>
                </a:solidFill>
              </a:rPr>
              <a:t>(); </a:t>
            </a:r>
          </a:p>
          <a:p>
            <a:pPr marL="342900" indent="-342900"/>
            <a:r>
              <a:rPr lang="fr-FR" sz="1600" dirty="0" smtClean="0">
                <a:solidFill>
                  <a:schemeClr val="tx2"/>
                </a:solidFill>
              </a:rPr>
              <a:t>	}</a:t>
            </a:r>
          </a:p>
          <a:p>
            <a:pPr marL="342900" indent="-342900"/>
            <a:r>
              <a:rPr lang="fr-FR" sz="1600" dirty="0" smtClean="0">
                <a:solidFill>
                  <a:schemeClr val="tx2"/>
                </a:solidFill>
              </a:rPr>
              <a:t>} </a:t>
            </a:r>
            <a:r>
              <a:rPr lang="fr-FR" sz="1600" dirty="0" err="1" smtClean="0">
                <a:solidFill>
                  <a:schemeClr val="tx2"/>
                </a:solidFill>
              </a:rPr>
              <a:t>else</a:t>
            </a:r>
            <a:r>
              <a:rPr lang="fr-FR" sz="1600" dirty="0" smtClean="0">
                <a:solidFill>
                  <a:schemeClr val="tx2"/>
                </a:solidFill>
              </a:rPr>
              <a:t> {</a:t>
            </a:r>
          </a:p>
          <a:p>
            <a:pPr marL="342900" indent="-342900"/>
            <a:r>
              <a:rPr lang="fr-FR" sz="1600" dirty="0" smtClean="0">
                <a:solidFill>
                  <a:schemeClr val="tx2"/>
                </a:solidFill>
              </a:rPr>
              <a:t>	</a:t>
            </a:r>
            <a:r>
              <a:rPr lang="fr-FR" sz="1600" dirty="0" err="1" smtClean="0">
                <a:solidFill>
                  <a:schemeClr val="tx2"/>
                </a:solidFill>
              </a:rPr>
              <a:t>alert</a:t>
            </a:r>
            <a:r>
              <a:rPr lang="fr-FR" sz="1600" dirty="0" smtClean="0">
                <a:solidFill>
                  <a:schemeClr val="tx2"/>
                </a:solidFill>
              </a:rPr>
              <a:t>("Votre navigateur ne supporte pas l'objet </a:t>
            </a:r>
            <a:r>
              <a:rPr lang="fr-FR" sz="1600" dirty="0" err="1" smtClean="0">
                <a:solidFill>
                  <a:schemeClr val="tx2"/>
                </a:solidFill>
              </a:rPr>
              <a:t>XMLHTTPRequest</a:t>
            </a:r>
            <a:r>
              <a:rPr lang="fr-FR" sz="1600" dirty="0" smtClean="0">
                <a:solidFill>
                  <a:schemeClr val="tx2"/>
                </a:solidFill>
              </a:rPr>
              <a:t>...");</a:t>
            </a:r>
          </a:p>
          <a:p>
            <a:pPr marL="342900" indent="-342900"/>
            <a:r>
              <a:rPr lang="fr-FR" sz="1600" dirty="0" smtClean="0">
                <a:solidFill>
                  <a:schemeClr val="tx2"/>
                </a:solidFill>
              </a:rPr>
              <a:t>	return;</a:t>
            </a:r>
          </a:p>
          <a:p>
            <a:pPr marL="342900" indent="-342900"/>
            <a:r>
              <a:rPr lang="fr-FR" sz="1600" dirty="0" smtClean="0">
                <a:solidFill>
                  <a:schemeClr val="tx2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57224" y="1558921"/>
            <a:ext cx="4643470" cy="869947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/>
              <a:t>Ajax</a:t>
            </a:r>
            <a:endParaRPr lang="fr-FR" sz="3200" dirty="0"/>
          </a:p>
        </p:txBody>
      </p:sp>
      <p:sp>
        <p:nvSpPr>
          <p:cNvPr id="4" name="Rectangle 3"/>
          <p:cNvSpPr/>
          <p:nvPr/>
        </p:nvSpPr>
        <p:spPr>
          <a:xfrm>
            <a:off x="0" y="6072206"/>
            <a:ext cx="2143108" cy="642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30</a:t>
            </a:r>
            <a:endParaRPr lang="fr-FR" sz="1600" dirty="0"/>
          </a:p>
        </p:txBody>
      </p:sp>
      <p:sp>
        <p:nvSpPr>
          <p:cNvPr id="5" name="Rectangle 4"/>
          <p:cNvSpPr/>
          <p:nvPr/>
        </p:nvSpPr>
        <p:spPr>
          <a:xfrm>
            <a:off x="2285984" y="6072206"/>
            <a:ext cx="6858016" cy="642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428860" y="6172162"/>
            <a:ext cx="6858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Introduction à JavaScript, les bases du langage</a:t>
            </a:r>
            <a:endParaRPr lang="fr-FR" sz="2000" dirty="0">
              <a:solidFill>
                <a:schemeClr val="bg1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928662" y="2214554"/>
            <a:ext cx="285752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0" y="355578"/>
            <a:ext cx="642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Université Lyon 1 Claude Bernard – IUT A Informatique</a:t>
            </a:r>
            <a:endParaRPr lang="fr-FR" sz="2000" dirty="0"/>
          </a:p>
        </p:txBody>
      </p:sp>
      <p:cxnSp>
        <p:nvCxnSpPr>
          <p:cNvPr id="22" name="Connecteur droit 21"/>
          <p:cNvCxnSpPr/>
          <p:nvPr/>
        </p:nvCxnSpPr>
        <p:spPr>
          <a:xfrm>
            <a:off x="0" y="78420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428860" y="752757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 startAt="5"/>
            </a:pP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Echange de données</a:t>
            </a:r>
            <a:endParaRPr lang="fr-FR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785918" y="1845222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Envoi de la requête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928662" y="2286554"/>
            <a:ext cx="82153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fr-FR" sz="1600" dirty="0" smtClean="0"/>
              <a:t>Fonction : </a:t>
            </a:r>
            <a:r>
              <a:rPr lang="fr-FR" sz="1600" b="1" dirty="0" smtClean="0"/>
              <a:t>open(</a:t>
            </a:r>
            <a:r>
              <a:rPr lang="fr-FR" sz="1600" b="1" dirty="0" err="1" smtClean="0"/>
              <a:t>sType</a:t>
            </a:r>
            <a:r>
              <a:rPr lang="fr-FR" sz="1600" b="1" dirty="0" smtClean="0"/>
              <a:t>, </a:t>
            </a:r>
            <a:r>
              <a:rPr lang="fr-FR" sz="1600" b="1" dirty="0" err="1" smtClean="0"/>
              <a:t>sUrl</a:t>
            </a:r>
            <a:r>
              <a:rPr lang="fr-FR" sz="1600" b="1" dirty="0" smtClean="0"/>
              <a:t>, </a:t>
            </a:r>
            <a:r>
              <a:rPr lang="fr-FR" sz="1600" b="1" dirty="0" err="1" smtClean="0"/>
              <a:t>bAsync</a:t>
            </a:r>
            <a:r>
              <a:rPr lang="fr-FR" sz="1600" b="1" dirty="0" smtClean="0"/>
              <a:t>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1600" dirty="0" err="1" smtClean="0"/>
              <a:t>sType</a:t>
            </a:r>
            <a:r>
              <a:rPr lang="fr-FR" sz="1600" dirty="0" smtClean="0"/>
              <a:t> : GET ou POST, le type d’envoi de la requête.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1600" dirty="0" err="1" smtClean="0"/>
              <a:t>sUrl</a:t>
            </a:r>
            <a:r>
              <a:rPr lang="fr-FR" sz="1600" dirty="0" smtClean="0"/>
              <a:t> : la page serveur qui va traiter la requête.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1600" dirty="0" err="1" smtClean="0"/>
              <a:t>bAsync</a:t>
            </a:r>
            <a:r>
              <a:rPr lang="fr-FR" sz="1600" dirty="0" smtClean="0"/>
              <a:t> (optionnel) : défaut </a:t>
            </a:r>
            <a:r>
              <a:rPr lang="fr-FR" sz="1600" b="1" dirty="0" err="1" smtClean="0"/>
              <a:t>true</a:t>
            </a:r>
            <a:r>
              <a:rPr lang="fr-FR" sz="1600" dirty="0" smtClean="0"/>
              <a:t>. Détermine si la requête est asynchrone ou non.</a:t>
            </a:r>
          </a:p>
          <a:p>
            <a:pPr marL="800100" lvl="1" indent="-342900"/>
            <a:r>
              <a:rPr lang="fr-FR" sz="1600" dirty="0" smtClean="0"/>
              <a:t>	Exemple : </a:t>
            </a:r>
            <a:r>
              <a:rPr lang="fr-FR" sz="1600" dirty="0" err="1" smtClean="0">
                <a:solidFill>
                  <a:schemeClr val="tx2"/>
                </a:solidFill>
              </a:rPr>
              <a:t>xhr.open</a:t>
            </a:r>
            <a:r>
              <a:rPr lang="fr-FR" sz="1600" dirty="0" smtClean="0">
                <a:solidFill>
                  <a:schemeClr val="tx2"/>
                </a:solidFill>
              </a:rPr>
              <a:t>("GET", "produits.php", </a:t>
            </a:r>
            <a:r>
              <a:rPr lang="fr-FR" sz="1600" dirty="0" err="1" smtClean="0">
                <a:solidFill>
                  <a:schemeClr val="tx2"/>
                </a:solidFill>
              </a:rPr>
              <a:t>true</a:t>
            </a:r>
            <a:r>
              <a:rPr lang="fr-FR" sz="1600" dirty="0" smtClean="0">
                <a:solidFill>
                  <a:schemeClr val="tx2"/>
                </a:solidFill>
              </a:rPr>
              <a:t>);</a:t>
            </a:r>
          </a:p>
          <a:p>
            <a:pPr marL="800100" lvl="1" indent="-342900"/>
            <a:r>
              <a:rPr lang="fr-FR" sz="1600" dirty="0" smtClean="0">
                <a:solidFill>
                  <a:schemeClr val="tx2"/>
                </a:solidFill>
              </a:rPr>
              <a:t>	</a:t>
            </a:r>
            <a:r>
              <a:rPr lang="fr-FR" sz="1600" dirty="0" smtClean="0"/>
              <a:t>Exemple avec paramètres :</a:t>
            </a:r>
            <a:r>
              <a:rPr lang="fr-FR" sz="1600" dirty="0" smtClean="0">
                <a:solidFill>
                  <a:schemeClr val="tx2"/>
                </a:solidFill>
              </a:rPr>
              <a:t> </a:t>
            </a:r>
            <a:r>
              <a:rPr lang="fr-FR" sz="1600" dirty="0" err="1" smtClean="0">
                <a:solidFill>
                  <a:schemeClr val="tx2"/>
                </a:solidFill>
              </a:rPr>
              <a:t>xhr.open</a:t>
            </a:r>
            <a:r>
              <a:rPr lang="fr-FR" sz="1600" dirty="0" smtClean="0">
                <a:solidFill>
                  <a:schemeClr val="tx2"/>
                </a:solidFill>
              </a:rPr>
              <a:t>("GET", "produits.php?ref=12&amp;lble=bic", </a:t>
            </a:r>
            <a:r>
              <a:rPr lang="fr-FR" sz="1600" dirty="0" err="1" smtClean="0">
                <a:solidFill>
                  <a:schemeClr val="tx2"/>
                </a:solidFill>
              </a:rPr>
              <a:t>true</a:t>
            </a:r>
            <a:r>
              <a:rPr lang="fr-FR" sz="1600" dirty="0" smtClean="0">
                <a:solidFill>
                  <a:schemeClr val="tx2"/>
                </a:solidFill>
              </a:rPr>
              <a:t>);</a:t>
            </a:r>
          </a:p>
          <a:p>
            <a:pPr marL="342900" indent="-342900"/>
            <a:endParaRPr lang="fr-FR" sz="1600" dirty="0" smtClean="0">
              <a:solidFill>
                <a:schemeClr val="tx2"/>
              </a:solidFill>
            </a:endParaRPr>
          </a:p>
          <a:p>
            <a:pPr marL="342900" indent="-342900"/>
            <a:r>
              <a:rPr lang="fr-FR" sz="1600" dirty="0" smtClean="0"/>
              <a:t>Fonction : </a:t>
            </a:r>
            <a:r>
              <a:rPr lang="fr-FR" sz="1600" b="1" dirty="0" err="1" smtClean="0"/>
              <a:t>send</a:t>
            </a:r>
            <a:r>
              <a:rPr lang="fr-FR" sz="1600" b="1" dirty="0" smtClean="0"/>
              <a:t>(</a:t>
            </a:r>
            <a:r>
              <a:rPr lang="fr-FR" sz="1600" b="1" dirty="0" err="1" smtClean="0"/>
              <a:t>sParam</a:t>
            </a:r>
            <a:r>
              <a:rPr lang="fr-FR" sz="1600" b="1" dirty="0" smtClean="0"/>
              <a:t>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1600" dirty="0" err="1" smtClean="0"/>
              <a:t>sParam</a:t>
            </a:r>
            <a:r>
              <a:rPr lang="fr-FR" sz="1600" dirty="0" smtClean="0"/>
              <a:t> : défaut </a:t>
            </a:r>
            <a:r>
              <a:rPr lang="fr-FR" sz="1600" dirty="0" err="1" smtClean="0"/>
              <a:t>null</a:t>
            </a:r>
            <a:r>
              <a:rPr lang="fr-FR" sz="1600" dirty="0" smtClean="0"/>
              <a:t>, permet de spécifier des paramètres lors d’un envoi en POST.</a:t>
            </a:r>
          </a:p>
          <a:p>
            <a:pPr marL="800100" lvl="1" indent="-342900"/>
            <a:r>
              <a:rPr lang="fr-FR" sz="1600" dirty="0" smtClean="0"/>
              <a:t>	Exemple : </a:t>
            </a:r>
            <a:r>
              <a:rPr lang="fr-FR" sz="1600" dirty="0" err="1" smtClean="0">
                <a:solidFill>
                  <a:schemeClr val="tx2"/>
                </a:solidFill>
              </a:rPr>
              <a:t>xhr.send</a:t>
            </a:r>
            <a:r>
              <a:rPr lang="fr-FR" sz="1600" dirty="0" smtClean="0">
                <a:solidFill>
                  <a:schemeClr val="tx2"/>
                </a:solidFill>
              </a:rPr>
              <a:t>(</a:t>
            </a:r>
            <a:r>
              <a:rPr lang="fr-FR" sz="1600" dirty="0" err="1" smtClean="0">
                <a:solidFill>
                  <a:schemeClr val="tx2"/>
                </a:solidFill>
              </a:rPr>
              <a:t>null</a:t>
            </a:r>
            <a:r>
              <a:rPr lang="fr-FR" sz="1600" dirty="0" smtClean="0">
                <a:solidFill>
                  <a:schemeClr val="tx2"/>
                </a:solidFill>
              </a:rPr>
              <a:t>);</a:t>
            </a:r>
          </a:p>
          <a:p>
            <a:pPr marL="800100" lvl="1" indent="-342900"/>
            <a:endParaRPr lang="fr-FR" sz="1600" dirty="0" smtClean="0">
              <a:solidFill>
                <a:schemeClr val="tx2"/>
              </a:solidFill>
            </a:endParaRPr>
          </a:p>
          <a:p>
            <a:pPr marL="342900" indent="-342900"/>
            <a:r>
              <a:rPr lang="fr-FR" sz="1600" b="1" dirty="0" smtClean="0"/>
              <a:t>Cas du POST </a:t>
            </a:r>
            <a:r>
              <a:rPr lang="fr-FR" sz="1600" dirty="0" smtClean="0"/>
              <a:t>: redéfinir les headers de la requête</a:t>
            </a:r>
          </a:p>
          <a:p>
            <a:pPr marL="342900" indent="-342900"/>
            <a:r>
              <a:rPr lang="fr-FR" sz="1600" dirty="0" smtClean="0"/>
              <a:t>	           Exemple : </a:t>
            </a:r>
            <a:r>
              <a:rPr lang="fr-FR" sz="1600" dirty="0" err="1" smtClean="0">
                <a:solidFill>
                  <a:schemeClr val="tx2"/>
                </a:solidFill>
              </a:rPr>
              <a:t>xhr.open</a:t>
            </a:r>
            <a:r>
              <a:rPr lang="fr-FR" sz="1600" dirty="0" smtClean="0">
                <a:solidFill>
                  <a:schemeClr val="tx2"/>
                </a:solidFill>
              </a:rPr>
              <a:t>("POST", "produits.php", </a:t>
            </a:r>
            <a:r>
              <a:rPr lang="fr-FR" sz="1600" dirty="0" err="1" smtClean="0">
                <a:solidFill>
                  <a:schemeClr val="tx2"/>
                </a:solidFill>
              </a:rPr>
              <a:t>true</a:t>
            </a:r>
            <a:r>
              <a:rPr lang="fr-FR" sz="1600" dirty="0" smtClean="0">
                <a:solidFill>
                  <a:schemeClr val="tx2"/>
                </a:solidFill>
              </a:rPr>
              <a:t>);</a:t>
            </a:r>
          </a:p>
          <a:p>
            <a:pPr marL="342900" indent="-342900"/>
            <a:r>
              <a:rPr lang="fr-FR" sz="1600" dirty="0" smtClean="0">
                <a:solidFill>
                  <a:schemeClr val="tx2"/>
                </a:solidFill>
              </a:rPr>
              <a:t>	           </a:t>
            </a:r>
            <a:r>
              <a:rPr lang="fr-FR" sz="1600" dirty="0" err="1" smtClean="0">
                <a:solidFill>
                  <a:schemeClr val="tx2"/>
                </a:solidFill>
              </a:rPr>
              <a:t>xhr.setRequestHeader</a:t>
            </a:r>
            <a:r>
              <a:rPr lang="fr-FR" sz="1600" dirty="0" smtClean="0">
                <a:solidFill>
                  <a:schemeClr val="tx2"/>
                </a:solidFill>
              </a:rPr>
              <a:t>("Content-Type", "application/x-www-</a:t>
            </a:r>
            <a:r>
              <a:rPr lang="fr-FR" sz="1600" dirty="0" err="1" smtClean="0">
                <a:solidFill>
                  <a:schemeClr val="tx2"/>
                </a:solidFill>
              </a:rPr>
              <a:t>form</a:t>
            </a:r>
            <a:r>
              <a:rPr lang="fr-FR" sz="1600" dirty="0" smtClean="0">
                <a:solidFill>
                  <a:schemeClr val="tx2"/>
                </a:solidFill>
              </a:rPr>
              <a:t>-</a:t>
            </a:r>
            <a:r>
              <a:rPr lang="fr-FR" sz="1600" dirty="0" err="1" smtClean="0">
                <a:solidFill>
                  <a:schemeClr val="tx2"/>
                </a:solidFill>
              </a:rPr>
              <a:t>urlencoded</a:t>
            </a:r>
            <a:r>
              <a:rPr lang="fr-FR" sz="1600" dirty="0" smtClean="0">
                <a:solidFill>
                  <a:schemeClr val="tx2"/>
                </a:solidFill>
              </a:rPr>
              <a:t>");</a:t>
            </a:r>
          </a:p>
          <a:p>
            <a:pPr marL="342900" indent="-342900"/>
            <a:r>
              <a:rPr lang="fr-FR" sz="1600" dirty="0" smtClean="0">
                <a:solidFill>
                  <a:schemeClr val="tx2"/>
                </a:solidFill>
              </a:rPr>
              <a:t>	           </a:t>
            </a:r>
            <a:r>
              <a:rPr lang="fr-FR" sz="1600" dirty="0" err="1" smtClean="0">
                <a:solidFill>
                  <a:schemeClr val="tx2"/>
                </a:solidFill>
              </a:rPr>
              <a:t>xhr.send</a:t>
            </a:r>
            <a:r>
              <a:rPr lang="fr-FR" sz="1600" dirty="0" smtClean="0">
                <a:solidFill>
                  <a:schemeClr val="tx2"/>
                </a:solidFill>
              </a:rPr>
              <a:t>("</a:t>
            </a:r>
            <a:r>
              <a:rPr lang="fr-FR" sz="1600" dirty="0" err="1" smtClean="0">
                <a:solidFill>
                  <a:schemeClr val="tx2"/>
                </a:solidFill>
              </a:rPr>
              <a:t>ref</a:t>
            </a:r>
            <a:r>
              <a:rPr lang="fr-FR" sz="1600" dirty="0" smtClean="0">
                <a:solidFill>
                  <a:schemeClr val="tx2"/>
                </a:solidFill>
              </a:rPr>
              <a:t>=12&amp;</a:t>
            </a:r>
            <a:r>
              <a:rPr lang="fr-FR" sz="1600" dirty="0" err="1" smtClean="0">
                <a:solidFill>
                  <a:schemeClr val="tx2"/>
                </a:solidFill>
              </a:rPr>
              <a:t>lble</a:t>
            </a:r>
            <a:r>
              <a:rPr lang="fr-FR" sz="1600" dirty="0" smtClean="0">
                <a:solidFill>
                  <a:schemeClr val="tx2"/>
                </a:solidFill>
              </a:rPr>
              <a:t>=</a:t>
            </a:r>
            <a:r>
              <a:rPr lang="fr-FR" sz="1600" dirty="0" err="1" smtClean="0">
                <a:solidFill>
                  <a:schemeClr val="tx2"/>
                </a:solidFill>
              </a:rPr>
              <a:t>bic</a:t>
            </a:r>
            <a:r>
              <a:rPr lang="fr-FR" sz="1600" dirty="0" smtClean="0">
                <a:solidFill>
                  <a:schemeClr val="tx2"/>
                </a:solidFill>
              </a:rPr>
              <a:t>"):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57224" y="1558921"/>
            <a:ext cx="4643470" cy="869947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/>
              <a:t>Ajax</a:t>
            </a:r>
            <a:endParaRPr lang="fr-FR" sz="3200" dirty="0"/>
          </a:p>
        </p:txBody>
      </p:sp>
      <p:sp>
        <p:nvSpPr>
          <p:cNvPr id="4" name="Rectangle 3"/>
          <p:cNvSpPr/>
          <p:nvPr/>
        </p:nvSpPr>
        <p:spPr>
          <a:xfrm>
            <a:off x="0" y="6072206"/>
            <a:ext cx="2143108" cy="642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31</a:t>
            </a:r>
            <a:endParaRPr lang="fr-FR" sz="1600" dirty="0"/>
          </a:p>
        </p:txBody>
      </p:sp>
      <p:sp>
        <p:nvSpPr>
          <p:cNvPr id="5" name="Rectangle 4"/>
          <p:cNvSpPr/>
          <p:nvPr/>
        </p:nvSpPr>
        <p:spPr>
          <a:xfrm>
            <a:off x="2285984" y="6072206"/>
            <a:ext cx="6858016" cy="642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428860" y="6172162"/>
            <a:ext cx="6858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Introduction à JavaScript, les bases du langage</a:t>
            </a:r>
            <a:endParaRPr lang="fr-FR" sz="2000" dirty="0">
              <a:solidFill>
                <a:schemeClr val="bg1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928662" y="2214554"/>
            <a:ext cx="300039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0" y="355578"/>
            <a:ext cx="642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Université Lyon 1 Claude Bernard – IUT A Informatique</a:t>
            </a:r>
            <a:endParaRPr lang="fr-FR" sz="2000" dirty="0"/>
          </a:p>
        </p:txBody>
      </p:sp>
      <p:cxnSp>
        <p:nvCxnSpPr>
          <p:cNvPr id="22" name="Connecteur droit 21"/>
          <p:cNvCxnSpPr/>
          <p:nvPr/>
        </p:nvCxnSpPr>
        <p:spPr>
          <a:xfrm>
            <a:off x="0" y="78420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428860" y="752757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 startAt="5"/>
            </a:pP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Echange de données</a:t>
            </a:r>
            <a:endParaRPr lang="fr-FR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785918" y="1845222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Récupérer le résultat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928662" y="2286554"/>
            <a:ext cx="82153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fr-FR" sz="1600" dirty="0" smtClean="0"/>
              <a:t>Les changement d’états ou cycles de vie de la requête :</a:t>
            </a:r>
            <a:endParaRPr lang="fr-FR" sz="1600" b="1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1600" dirty="0" smtClean="0"/>
              <a:t>0 : Objet XHR créé mais pas initialisé (méthode open)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1600" dirty="0" smtClean="0"/>
              <a:t>1 : L’objet XHR créé n’est pas encore envoyé (méthode </a:t>
            </a:r>
            <a:r>
              <a:rPr lang="fr-FR" sz="1600" dirty="0" err="1" smtClean="0"/>
              <a:t>send</a:t>
            </a:r>
            <a:r>
              <a:rPr lang="fr-FR" sz="1600" dirty="0" smtClean="0"/>
              <a:t>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1600" dirty="0" smtClean="0"/>
              <a:t>2 : Méthode </a:t>
            </a:r>
            <a:r>
              <a:rPr lang="fr-FR" sz="1600" dirty="0" err="1" smtClean="0"/>
              <a:t>send</a:t>
            </a:r>
            <a:r>
              <a:rPr lang="fr-FR" sz="1600" dirty="0" smtClean="0"/>
              <a:t> appelée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1600" dirty="0" smtClean="0"/>
              <a:t>3 : Traitement des données côté serveur et début de réponse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1600" dirty="0" smtClean="0"/>
              <a:t>4 : Traitement serveur terminé, données réceptionnées côté client</a:t>
            </a:r>
            <a:endParaRPr lang="fr-FR" sz="1600" dirty="0" smtClean="0">
              <a:solidFill>
                <a:schemeClr val="tx2"/>
              </a:solidFill>
            </a:endParaRPr>
          </a:p>
          <a:p>
            <a:pPr marL="342900" indent="-342900"/>
            <a:r>
              <a:rPr lang="fr-FR" sz="1600" dirty="0" smtClean="0"/>
              <a:t>Propriété : </a:t>
            </a:r>
            <a:r>
              <a:rPr lang="fr-FR" sz="1600" b="1" dirty="0" err="1" smtClean="0"/>
              <a:t>onreadystatechange</a:t>
            </a:r>
            <a:endParaRPr lang="fr-FR" sz="1600" b="1" dirty="0" smtClean="0"/>
          </a:p>
          <a:p>
            <a:pPr marL="800100" lvl="1" indent="-342900"/>
            <a:r>
              <a:rPr lang="fr-FR" sz="1600" dirty="0" smtClean="0">
                <a:solidFill>
                  <a:schemeClr val="tx2"/>
                </a:solidFill>
              </a:rPr>
              <a:t>	</a:t>
            </a:r>
            <a:r>
              <a:rPr lang="fr-FR" sz="1600" dirty="0" err="1" smtClean="0">
                <a:solidFill>
                  <a:schemeClr val="tx2"/>
                </a:solidFill>
              </a:rPr>
              <a:t>xhr.onreadystatechange</a:t>
            </a:r>
            <a:r>
              <a:rPr lang="fr-FR" sz="1600" dirty="0" smtClean="0">
                <a:solidFill>
                  <a:schemeClr val="tx2"/>
                </a:solidFill>
              </a:rPr>
              <a:t> = </a:t>
            </a:r>
            <a:r>
              <a:rPr lang="fr-FR" sz="1600" dirty="0" err="1" smtClean="0">
                <a:solidFill>
                  <a:schemeClr val="tx2"/>
                </a:solidFill>
              </a:rPr>
              <a:t>function</a:t>
            </a:r>
            <a:r>
              <a:rPr lang="fr-FR" sz="1600" dirty="0" smtClean="0">
                <a:solidFill>
                  <a:schemeClr val="tx2"/>
                </a:solidFill>
              </a:rPr>
              <a:t>() {</a:t>
            </a:r>
          </a:p>
          <a:p>
            <a:pPr marL="800100" lvl="1" indent="-342900"/>
            <a:r>
              <a:rPr lang="fr-FR" sz="1600" dirty="0" smtClean="0">
                <a:solidFill>
                  <a:schemeClr val="tx2"/>
                </a:solidFill>
              </a:rPr>
              <a:t>		      if (</a:t>
            </a:r>
            <a:r>
              <a:rPr lang="fr-FR" sz="1600" dirty="0" err="1" smtClean="0">
                <a:solidFill>
                  <a:schemeClr val="tx2"/>
                </a:solidFill>
              </a:rPr>
              <a:t>xhr.readyState</a:t>
            </a:r>
            <a:r>
              <a:rPr lang="fr-FR" sz="1600" dirty="0" smtClean="0">
                <a:solidFill>
                  <a:schemeClr val="tx2"/>
                </a:solidFill>
              </a:rPr>
              <a:t> == 4 &amp;&amp; (</a:t>
            </a:r>
            <a:r>
              <a:rPr lang="fr-FR" sz="1600" dirty="0" err="1" smtClean="0">
                <a:solidFill>
                  <a:schemeClr val="tx2"/>
                </a:solidFill>
              </a:rPr>
              <a:t>xhr.status</a:t>
            </a:r>
            <a:r>
              <a:rPr lang="fr-FR" sz="1600" dirty="0" smtClean="0">
                <a:solidFill>
                  <a:schemeClr val="tx2"/>
                </a:solidFill>
              </a:rPr>
              <a:t> == 200 || </a:t>
            </a:r>
            <a:r>
              <a:rPr lang="fr-FR" sz="1600" dirty="0" err="1" smtClean="0">
                <a:solidFill>
                  <a:schemeClr val="tx2"/>
                </a:solidFill>
              </a:rPr>
              <a:t>xhr.status</a:t>
            </a:r>
            <a:r>
              <a:rPr lang="fr-FR" sz="1600" dirty="0" smtClean="0">
                <a:solidFill>
                  <a:schemeClr val="tx2"/>
                </a:solidFill>
              </a:rPr>
              <a:t> == 0)) { 		                </a:t>
            </a:r>
            <a:r>
              <a:rPr lang="fr-FR" sz="1600" dirty="0" err="1" smtClean="0">
                <a:solidFill>
                  <a:schemeClr val="tx2"/>
                </a:solidFill>
              </a:rPr>
              <a:t>alert</a:t>
            </a:r>
            <a:r>
              <a:rPr lang="fr-FR" sz="1600" dirty="0" smtClean="0">
                <a:solidFill>
                  <a:schemeClr val="tx2"/>
                </a:solidFill>
              </a:rPr>
              <a:t>(</a:t>
            </a:r>
            <a:r>
              <a:rPr lang="fr-FR" sz="1600" dirty="0" err="1" smtClean="0">
                <a:solidFill>
                  <a:schemeClr val="tx2"/>
                </a:solidFill>
              </a:rPr>
              <a:t>xhr.responseText</a:t>
            </a:r>
            <a:r>
              <a:rPr lang="fr-FR" sz="1600" dirty="0" smtClean="0">
                <a:solidFill>
                  <a:schemeClr val="tx2"/>
                </a:solidFill>
              </a:rPr>
              <a:t>); </a:t>
            </a:r>
            <a:r>
              <a:rPr lang="fr-FR" sz="1600" i="1" dirty="0" smtClean="0">
                <a:solidFill>
                  <a:schemeClr val="tx2"/>
                </a:solidFill>
              </a:rPr>
              <a:t>// Données textuelles récupérées</a:t>
            </a:r>
            <a:r>
              <a:rPr lang="fr-FR" sz="1600" dirty="0" smtClean="0">
                <a:solidFill>
                  <a:schemeClr val="tx2"/>
                </a:solidFill>
              </a:rPr>
              <a:t> </a:t>
            </a:r>
          </a:p>
          <a:p>
            <a:pPr marL="800100" lvl="1" indent="-342900"/>
            <a:r>
              <a:rPr lang="fr-FR" sz="1600" dirty="0" smtClean="0">
                <a:solidFill>
                  <a:schemeClr val="tx2"/>
                </a:solidFill>
              </a:rPr>
              <a:t>	         }</a:t>
            </a:r>
          </a:p>
          <a:p>
            <a:pPr marL="800100" lvl="1" indent="-342900"/>
            <a:r>
              <a:rPr lang="fr-FR" sz="1600" dirty="0" smtClean="0">
                <a:solidFill>
                  <a:schemeClr val="tx2"/>
                </a:solidFill>
              </a:rPr>
              <a:t>	 };</a:t>
            </a:r>
          </a:p>
          <a:p>
            <a:pPr marL="342900" indent="-342900"/>
            <a:r>
              <a:rPr lang="fr-FR" sz="1600" dirty="0" smtClean="0"/>
              <a:t>Réponse: </a:t>
            </a:r>
            <a:r>
              <a:rPr lang="fr-FR" sz="1600" b="1" dirty="0" err="1" smtClean="0"/>
              <a:t>responseText</a:t>
            </a:r>
            <a:r>
              <a:rPr lang="fr-FR" sz="1600" dirty="0" smtClean="0"/>
              <a:t> et </a:t>
            </a:r>
            <a:r>
              <a:rPr lang="fr-FR" sz="1600" b="1" dirty="0" err="1" smtClean="0"/>
              <a:t>responseXml</a:t>
            </a:r>
            <a:endParaRPr lang="fr-FR" sz="1600" b="1" dirty="0" smtClean="0"/>
          </a:p>
          <a:p>
            <a:pPr marL="342900" indent="-342900"/>
            <a:r>
              <a:rPr lang="fr-FR" sz="1600" dirty="0" smtClean="0"/>
              <a:t>	           Exemple : </a:t>
            </a:r>
            <a:r>
              <a:rPr lang="fr-FR" sz="1600" dirty="0" err="1" smtClean="0">
                <a:solidFill>
                  <a:schemeClr val="tx2"/>
                </a:solidFill>
              </a:rPr>
              <a:t>xhr</a:t>
            </a:r>
            <a:r>
              <a:rPr lang="fr-FR" sz="1600" dirty="0" smtClean="0">
                <a:solidFill>
                  <a:schemeClr val="tx2"/>
                </a:solidFill>
              </a:rPr>
              <a:t>. </a:t>
            </a:r>
            <a:r>
              <a:rPr lang="fr-FR" sz="1600" dirty="0" err="1" smtClean="0">
                <a:solidFill>
                  <a:schemeClr val="tx2"/>
                </a:solidFill>
              </a:rPr>
              <a:t>responseText</a:t>
            </a:r>
            <a:r>
              <a:rPr lang="fr-FR" sz="1600" dirty="0" smtClean="0">
                <a:solidFill>
                  <a:schemeClr val="tx2"/>
                </a:solidFill>
              </a:rPr>
              <a:t> </a:t>
            </a:r>
            <a:r>
              <a:rPr lang="fr-FR" sz="1600" dirty="0" smtClean="0"/>
              <a:t>ou</a:t>
            </a:r>
            <a:r>
              <a:rPr lang="fr-FR" sz="1600" dirty="0" smtClean="0">
                <a:solidFill>
                  <a:schemeClr val="tx2"/>
                </a:solidFill>
              </a:rPr>
              <a:t> </a:t>
            </a:r>
            <a:r>
              <a:rPr lang="fr-FR" sz="1600" dirty="0" err="1" smtClean="0">
                <a:solidFill>
                  <a:schemeClr val="tx2"/>
                </a:solidFill>
              </a:rPr>
              <a:t>xhr.responseXml</a:t>
            </a:r>
            <a:endParaRPr lang="fr-FR" sz="1600" dirty="0" smtClean="0">
              <a:solidFill>
                <a:schemeClr val="tx2"/>
              </a:solidFill>
            </a:endParaRPr>
          </a:p>
          <a:p>
            <a:pPr marL="342900" indent="-342900"/>
            <a:endParaRPr lang="fr-FR" sz="16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57224" y="1558921"/>
            <a:ext cx="4643470" cy="869947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/>
              <a:t>Ajax</a:t>
            </a:r>
            <a:endParaRPr lang="fr-FR" sz="3200" dirty="0"/>
          </a:p>
        </p:txBody>
      </p:sp>
      <p:sp>
        <p:nvSpPr>
          <p:cNvPr id="4" name="Rectangle 3"/>
          <p:cNvSpPr/>
          <p:nvPr/>
        </p:nvSpPr>
        <p:spPr>
          <a:xfrm>
            <a:off x="0" y="6072206"/>
            <a:ext cx="2143108" cy="642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32</a:t>
            </a:r>
            <a:endParaRPr lang="fr-FR" sz="1600" dirty="0"/>
          </a:p>
        </p:txBody>
      </p:sp>
      <p:sp>
        <p:nvSpPr>
          <p:cNvPr id="5" name="Rectangle 4"/>
          <p:cNvSpPr/>
          <p:nvPr/>
        </p:nvSpPr>
        <p:spPr>
          <a:xfrm>
            <a:off x="2285984" y="6072206"/>
            <a:ext cx="6858016" cy="642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428860" y="6172162"/>
            <a:ext cx="6858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Introduction à JavaScript, les bases du langage</a:t>
            </a:r>
            <a:endParaRPr lang="fr-FR" sz="2000" dirty="0">
              <a:solidFill>
                <a:schemeClr val="bg1"/>
              </a:solidFill>
            </a:endParaRPr>
          </a:p>
        </p:txBody>
      </p:sp>
      <p:cxnSp>
        <p:nvCxnSpPr>
          <p:cNvPr id="14" name="Connecteur droit 13"/>
          <p:cNvCxnSpPr>
            <a:endCxn id="11" idx="2"/>
          </p:cNvCxnSpPr>
          <p:nvPr/>
        </p:nvCxnSpPr>
        <p:spPr>
          <a:xfrm>
            <a:off x="928662" y="2214554"/>
            <a:ext cx="257176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0" y="355578"/>
            <a:ext cx="642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Université Lyon 1 Claude Bernard – IUT A Informatique</a:t>
            </a:r>
            <a:endParaRPr lang="fr-FR" sz="2000" dirty="0"/>
          </a:p>
        </p:txBody>
      </p:sp>
      <p:cxnSp>
        <p:nvCxnSpPr>
          <p:cNvPr id="22" name="Connecteur droit 21"/>
          <p:cNvCxnSpPr/>
          <p:nvPr/>
        </p:nvCxnSpPr>
        <p:spPr>
          <a:xfrm>
            <a:off x="0" y="78420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428860" y="752757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 startAt="5"/>
            </a:pP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Echange de données</a:t>
            </a:r>
            <a:endParaRPr lang="fr-FR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785918" y="1845222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version </a:t>
            </a:r>
            <a:r>
              <a:rPr lang="fr-FR" dirty="0" err="1" smtClean="0"/>
              <a:t>jQuery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928662" y="2286554"/>
            <a:ext cx="800105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fr-FR" sz="1600" dirty="0" smtClean="0">
                <a:solidFill>
                  <a:schemeClr val="tx2"/>
                </a:solidFill>
              </a:rPr>
              <a:t>$.</a:t>
            </a:r>
            <a:r>
              <a:rPr lang="fr-FR" sz="1600" dirty="0" err="1" smtClean="0">
                <a:solidFill>
                  <a:schemeClr val="tx2"/>
                </a:solidFill>
              </a:rPr>
              <a:t>ajax</a:t>
            </a:r>
            <a:r>
              <a:rPr lang="fr-FR" sz="1600" dirty="0" smtClean="0">
                <a:solidFill>
                  <a:schemeClr val="tx2"/>
                </a:solidFill>
              </a:rPr>
              <a:t>({</a:t>
            </a:r>
          </a:p>
          <a:p>
            <a:pPr marL="342900" indent="-342900"/>
            <a:r>
              <a:rPr lang="fr-FR" sz="1600" dirty="0" smtClean="0">
                <a:solidFill>
                  <a:schemeClr val="tx2"/>
                </a:solidFill>
              </a:rPr>
              <a:t>	type : "POST ",</a:t>
            </a:r>
          </a:p>
          <a:p>
            <a:pPr marL="342900" indent="-342900"/>
            <a:r>
              <a:rPr lang="fr-FR" sz="1600" dirty="0" smtClean="0">
                <a:solidFill>
                  <a:schemeClr val="tx2"/>
                </a:solidFill>
              </a:rPr>
              <a:t>	url : "produits.php",</a:t>
            </a:r>
          </a:p>
          <a:p>
            <a:pPr marL="342900" indent="-342900"/>
            <a:r>
              <a:rPr lang="fr-FR" sz="1600" dirty="0" smtClean="0">
                <a:solidFill>
                  <a:schemeClr val="tx2"/>
                </a:solidFill>
              </a:rPr>
              <a:t>	data : "</a:t>
            </a:r>
            <a:r>
              <a:rPr lang="fr-FR" sz="1600" dirty="0" err="1" smtClean="0">
                <a:solidFill>
                  <a:schemeClr val="tx2"/>
                </a:solidFill>
              </a:rPr>
              <a:t>ref</a:t>
            </a:r>
            <a:r>
              <a:rPr lang="fr-FR" sz="1600" dirty="0" smtClean="0">
                <a:solidFill>
                  <a:schemeClr val="tx2"/>
                </a:solidFill>
              </a:rPr>
              <a:t>=12&amp;</a:t>
            </a:r>
            <a:r>
              <a:rPr lang="fr-FR" sz="1600" dirty="0" err="1" smtClean="0">
                <a:solidFill>
                  <a:schemeClr val="tx2"/>
                </a:solidFill>
              </a:rPr>
              <a:t>lbl</a:t>
            </a:r>
            <a:r>
              <a:rPr lang="fr-FR" sz="1600" dirty="0" smtClean="0">
                <a:solidFill>
                  <a:schemeClr val="tx2"/>
                </a:solidFill>
              </a:rPr>
              <a:t>=</a:t>
            </a:r>
            <a:r>
              <a:rPr lang="fr-FR" sz="1600" dirty="0" err="1" smtClean="0">
                <a:solidFill>
                  <a:schemeClr val="tx2"/>
                </a:solidFill>
              </a:rPr>
              <a:t>bic</a:t>
            </a:r>
            <a:r>
              <a:rPr lang="fr-FR" sz="1600" dirty="0" smtClean="0">
                <a:solidFill>
                  <a:schemeClr val="tx2"/>
                </a:solidFill>
              </a:rPr>
              <a:t>",</a:t>
            </a:r>
          </a:p>
          <a:p>
            <a:pPr marL="342900" indent="-342900"/>
            <a:r>
              <a:rPr lang="fr-FR" sz="1600" dirty="0" smtClean="0">
                <a:solidFill>
                  <a:schemeClr val="tx2"/>
                </a:solidFill>
              </a:rPr>
              <a:t>	</a:t>
            </a:r>
            <a:r>
              <a:rPr lang="fr-FR" sz="1600" dirty="0" err="1" smtClean="0">
                <a:solidFill>
                  <a:schemeClr val="tx2"/>
                </a:solidFill>
              </a:rPr>
              <a:t>dataType</a:t>
            </a:r>
            <a:r>
              <a:rPr lang="fr-FR" sz="1600" dirty="0" smtClean="0">
                <a:solidFill>
                  <a:schemeClr val="tx2"/>
                </a:solidFill>
              </a:rPr>
              <a:t> : "</a:t>
            </a:r>
            <a:r>
              <a:rPr lang="fr-FR" sz="1600" dirty="0" err="1" smtClean="0">
                <a:solidFill>
                  <a:schemeClr val="tx2"/>
                </a:solidFill>
              </a:rPr>
              <a:t>json</a:t>
            </a:r>
            <a:r>
              <a:rPr lang="fr-FR" sz="1600" dirty="0" smtClean="0">
                <a:solidFill>
                  <a:schemeClr val="tx2"/>
                </a:solidFill>
              </a:rPr>
              <a:t>",</a:t>
            </a:r>
          </a:p>
          <a:p>
            <a:pPr marL="342900" indent="-342900"/>
            <a:r>
              <a:rPr lang="fr-FR" sz="1600" dirty="0" smtClean="0">
                <a:solidFill>
                  <a:schemeClr val="tx2"/>
                </a:solidFill>
              </a:rPr>
              <a:t>	</a:t>
            </a:r>
            <a:r>
              <a:rPr lang="fr-FR" sz="1600" dirty="0" err="1" smtClean="0">
                <a:solidFill>
                  <a:schemeClr val="tx2"/>
                </a:solidFill>
              </a:rPr>
              <a:t>success</a:t>
            </a:r>
            <a:r>
              <a:rPr lang="fr-FR" sz="1600" dirty="0" smtClean="0">
                <a:solidFill>
                  <a:schemeClr val="tx2"/>
                </a:solidFill>
              </a:rPr>
              <a:t> : </a:t>
            </a:r>
            <a:r>
              <a:rPr lang="fr-FR" sz="1600" dirty="0" err="1" smtClean="0">
                <a:solidFill>
                  <a:schemeClr val="tx2"/>
                </a:solidFill>
              </a:rPr>
              <a:t>function</a:t>
            </a:r>
            <a:r>
              <a:rPr lang="fr-FR" sz="1600" dirty="0" smtClean="0">
                <a:solidFill>
                  <a:schemeClr val="tx2"/>
                </a:solidFill>
              </a:rPr>
              <a:t>(</a:t>
            </a:r>
            <a:r>
              <a:rPr lang="fr-FR" sz="1600" dirty="0" err="1" smtClean="0">
                <a:solidFill>
                  <a:schemeClr val="tx2"/>
                </a:solidFill>
              </a:rPr>
              <a:t>result</a:t>
            </a:r>
            <a:r>
              <a:rPr lang="fr-FR" sz="1600" dirty="0" smtClean="0">
                <a:solidFill>
                  <a:schemeClr val="tx2"/>
                </a:solidFill>
              </a:rPr>
              <a:t>) {</a:t>
            </a:r>
          </a:p>
          <a:p>
            <a:pPr marL="342900" indent="-342900"/>
            <a:r>
              <a:rPr lang="fr-FR" sz="1600" dirty="0" smtClean="0">
                <a:solidFill>
                  <a:schemeClr val="tx2"/>
                </a:solidFill>
              </a:rPr>
              <a:t>		</a:t>
            </a:r>
            <a:r>
              <a:rPr lang="fr-FR" sz="1600" dirty="0" err="1" smtClean="0">
                <a:solidFill>
                  <a:schemeClr val="tx2"/>
                </a:solidFill>
              </a:rPr>
              <a:t>alert</a:t>
            </a:r>
            <a:r>
              <a:rPr lang="fr-FR" sz="1600" dirty="0" smtClean="0">
                <a:solidFill>
                  <a:schemeClr val="tx2"/>
                </a:solidFill>
              </a:rPr>
              <a:t>(</a:t>
            </a:r>
            <a:r>
              <a:rPr lang="fr-FR" sz="1600" dirty="0" err="1" smtClean="0">
                <a:solidFill>
                  <a:schemeClr val="tx2"/>
                </a:solidFill>
              </a:rPr>
              <a:t>result</a:t>
            </a:r>
            <a:r>
              <a:rPr lang="fr-FR" sz="1600" dirty="0" smtClean="0">
                <a:solidFill>
                  <a:schemeClr val="tx2"/>
                </a:solidFill>
              </a:rPr>
              <a:t>);</a:t>
            </a:r>
          </a:p>
          <a:p>
            <a:pPr marL="342900" indent="-342900"/>
            <a:r>
              <a:rPr lang="fr-FR" sz="1600" dirty="0" smtClean="0">
                <a:solidFill>
                  <a:schemeClr val="tx2"/>
                </a:solidFill>
              </a:rPr>
              <a:t>	},</a:t>
            </a:r>
          </a:p>
          <a:p>
            <a:pPr marL="342900" indent="-342900"/>
            <a:r>
              <a:rPr lang="fr-FR" sz="1600" dirty="0" smtClean="0">
                <a:solidFill>
                  <a:schemeClr val="tx2"/>
                </a:solidFill>
              </a:rPr>
              <a:t>	</a:t>
            </a:r>
            <a:r>
              <a:rPr lang="fr-FR" sz="1600" dirty="0" err="1" smtClean="0">
                <a:solidFill>
                  <a:schemeClr val="tx2"/>
                </a:solidFill>
              </a:rPr>
              <a:t>error</a:t>
            </a:r>
            <a:r>
              <a:rPr lang="fr-FR" sz="1600" dirty="0" smtClean="0">
                <a:solidFill>
                  <a:schemeClr val="tx2"/>
                </a:solidFill>
              </a:rPr>
              <a:t> : </a:t>
            </a:r>
            <a:r>
              <a:rPr lang="fr-FR" sz="1600" dirty="0" err="1" smtClean="0">
                <a:solidFill>
                  <a:schemeClr val="tx2"/>
                </a:solidFill>
              </a:rPr>
              <a:t>function</a:t>
            </a:r>
            <a:r>
              <a:rPr lang="fr-FR" sz="1600" dirty="0" smtClean="0">
                <a:solidFill>
                  <a:schemeClr val="tx2"/>
                </a:solidFill>
              </a:rPr>
              <a:t>(</a:t>
            </a:r>
            <a:r>
              <a:rPr lang="fr-FR" sz="1600" dirty="0" err="1" smtClean="0">
                <a:solidFill>
                  <a:schemeClr val="tx2"/>
                </a:solidFill>
              </a:rPr>
              <a:t>xhr</a:t>
            </a:r>
            <a:r>
              <a:rPr lang="fr-FR" sz="1600" dirty="0" smtClean="0">
                <a:solidFill>
                  <a:schemeClr val="tx2"/>
                </a:solidFill>
              </a:rPr>
              <a:t>, type, </a:t>
            </a:r>
            <a:r>
              <a:rPr lang="fr-FR" sz="1600" dirty="0" err="1" smtClean="0">
                <a:solidFill>
                  <a:schemeClr val="tx2"/>
                </a:solidFill>
              </a:rPr>
              <a:t>thrownError</a:t>
            </a:r>
            <a:r>
              <a:rPr lang="fr-FR" sz="1600" dirty="0" smtClean="0">
                <a:solidFill>
                  <a:schemeClr val="tx2"/>
                </a:solidFill>
              </a:rPr>
              <a:t>) {</a:t>
            </a:r>
          </a:p>
          <a:p>
            <a:pPr marL="342900" indent="-342900"/>
            <a:r>
              <a:rPr lang="fr-FR" sz="1600" dirty="0" smtClean="0"/>
              <a:t>		</a:t>
            </a:r>
            <a:r>
              <a:rPr lang="fr-FR" sz="1600" dirty="0" err="1" smtClean="0">
                <a:solidFill>
                  <a:schemeClr val="tx2"/>
                </a:solidFill>
              </a:rPr>
              <a:t>alert</a:t>
            </a:r>
            <a:r>
              <a:rPr lang="fr-FR" sz="1600" dirty="0" smtClean="0">
                <a:solidFill>
                  <a:schemeClr val="tx2"/>
                </a:solidFill>
              </a:rPr>
              <a:t>(</a:t>
            </a:r>
            <a:r>
              <a:rPr lang="fr-FR" sz="1600" dirty="0" err="1" smtClean="0">
                <a:solidFill>
                  <a:schemeClr val="tx2"/>
                </a:solidFill>
              </a:rPr>
              <a:t>xhr.status</a:t>
            </a:r>
            <a:r>
              <a:rPr lang="fr-FR" sz="1600" dirty="0" smtClean="0">
                <a:solidFill>
                  <a:schemeClr val="tx2"/>
                </a:solidFill>
              </a:rPr>
              <a:t>);</a:t>
            </a:r>
            <a:br>
              <a:rPr lang="fr-FR" sz="1600" dirty="0" smtClean="0">
                <a:solidFill>
                  <a:schemeClr val="tx2"/>
                </a:solidFill>
              </a:rPr>
            </a:br>
            <a:r>
              <a:rPr lang="fr-FR" sz="1600" dirty="0" smtClean="0">
                <a:solidFill>
                  <a:schemeClr val="tx2"/>
                </a:solidFill>
              </a:rPr>
              <a:t>             </a:t>
            </a:r>
            <a:r>
              <a:rPr lang="fr-FR" sz="1600" dirty="0" err="1" smtClean="0">
                <a:solidFill>
                  <a:schemeClr val="tx2"/>
                </a:solidFill>
              </a:rPr>
              <a:t>alert</a:t>
            </a:r>
            <a:r>
              <a:rPr lang="fr-FR" sz="1600" dirty="0" smtClean="0">
                <a:solidFill>
                  <a:schemeClr val="tx2"/>
                </a:solidFill>
              </a:rPr>
              <a:t>(</a:t>
            </a:r>
            <a:r>
              <a:rPr lang="fr-FR" sz="1600" dirty="0" err="1" smtClean="0">
                <a:solidFill>
                  <a:schemeClr val="tx2"/>
                </a:solidFill>
              </a:rPr>
              <a:t>thrownError</a:t>
            </a:r>
            <a:r>
              <a:rPr lang="fr-FR" sz="1600" dirty="0" smtClean="0">
                <a:solidFill>
                  <a:schemeClr val="tx2"/>
                </a:solidFill>
              </a:rPr>
              <a:t>);</a:t>
            </a:r>
          </a:p>
          <a:p>
            <a:pPr marL="342900" indent="-342900"/>
            <a:r>
              <a:rPr lang="fr-FR" sz="1600" dirty="0" smtClean="0">
                <a:solidFill>
                  <a:schemeClr val="tx2"/>
                </a:solidFill>
              </a:rPr>
              <a:t>	}</a:t>
            </a:r>
          </a:p>
          <a:p>
            <a:pPr marL="342900" indent="-342900"/>
            <a:r>
              <a:rPr lang="fr-FR" sz="1600" dirty="0" smtClean="0">
                <a:solidFill>
                  <a:schemeClr val="tx2"/>
                </a:solidFill>
              </a:rPr>
              <a:t>});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57224" y="1558921"/>
            <a:ext cx="4643470" cy="869947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/>
              <a:t>JSON</a:t>
            </a:r>
            <a:endParaRPr lang="fr-FR" sz="3200" dirty="0"/>
          </a:p>
        </p:txBody>
      </p:sp>
      <p:sp>
        <p:nvSpPr>
          <p:cNvPr id="4" name="Rectangle 3"/>
          <p:cNvSpPr/>
          <p:nvPr/>
        </p:nvSpPr>
        <p:spPr>
          <a:xfrm>
            <a:off x="0" y="6072206"/>
            <a:ext cx="2143108" cy="642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33</a:t>
            </a:r>
            <a:endParaRPr lang="fr-FR" sz="1600" dirty="0"/>
          </a:p>
        </p:txBody>
      </p:sp>
      <p:sp>
        <p:nvSpPr>
          <p:cNvPr id="5" name="Rectangle 4"/>
          <p:cNvSpPr/>
          <p:nvPr/>
        </p:nvSpPr>
        <p:spPr>
          <a:xfrm>
            <a:off x="2285984" y="6072206"/>
            <a:ext cx="6858016" cy="642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428860" y="6172162"/>
            <a:ext cx="6858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Introduction à JavaScript, les bases du langage</a:t>
            </a:r>
            <a:endParaRPr lang="fr-FR" sz="2000" dirty="0">
              <a:solidFill>
                <a:schemeClr val="bg1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928662" y="2214554"/>
            <a:ext cx="200026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0" y="355578"/>
            <a:ext cx="642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Université Lyon 1 Claude Bernard – IUT A Informatique</a:t>
            </a:r>
            <a:endParaRPr lang="fr-FR" sz="2000" dirty="0"/>
          </a:p>
        </p:txBody>
      </p:sp>
      <p:cxnSp>
        <p:nvCxnSpPr>
          <p:cNvPr id="22" name="Connecteur droit 21"/>
          <p:cNvCxnSpPr/>
          <p:nvPr/>
        </p:nvCxnSpPr>
        <p:spPr>
          <a:xfrm>
            <a:off x="0" y="78420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428860" y="752757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 startAt="5"/>
            </a:pP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Echange de données</a:t>
            </a:r>
            <a:endParaRPr lang="fr-FR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785918" y="1845222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Définition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57224" y="2214554"/>
            <a:ext cx="800105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fr-FR" b="1" dirty="0" smtClean="0"/>
              <a:t>Quoi ?</a:t>
            </a:r>
          </a:p>
          <a:p>
            <a:pPr marL="342900" indent="-342900"/>
            <a:r>
              <a:rPr lang="fr-FR" sz="1600" dirty="0" smtClean="0"/>
              <a:t>JavaScript Object Notation, format d’échange de données. Indépendant de tout </a:t>
            </a:r>
          </a:p>
          <a:p>
            <a:pPr marL="342900" indent="-342900"/>
            <a:r>
              <a:rPr lang="fr-FR" sz="1600" dirty="0" smtClean="0"/>
              <a:t>langages. Se structure selon l’idée d’une liste de couples </a:t>
            </a:r>
            <a:r>
              <a:rPr lang="fr-FR" sz="1600" i="1" dirty="0" smtClean="0"/>
              <a:t>nom</a:t>
            </a:r>
            <a:r>
              <a:rPr lang="fr-FR" sz="1600" dirty="0" smtClean="0"/>
              <a:t> : </a:t>
            </a:r>
            <a:r>
              <a:rPr lang="fr-FR" sz="1600" i="1" dirty="0" smtClean="0"/>
              <a:t>valeur</a:t>
            </a:r>
            <a:r>
              <a:rPr lang="fr-FR" sz="1600" dirty="0" smtClean="0"/>
              <a:t>.</a:t>
            </a:r>
          </a:p>
          <a:p>
            <a:pPr marL="342900" indent="-342900"/>
            <a:endParaRPr lang="fr-FR" dirty="0" smtClean="0"/>
          </a:p>
          <a:p>
            <a:pPr marL="342900" indent="-342900"/>
            <a:r>
              <a:rPr lang="fr-FR" b="1" dirty="0" smtClean="0"/>
              <a:t>Syntaxe ?</a:t>
            </a:r>
          </a:p>
          <a:p>
            <a:pPr marL="342900" indent="-342900"/>
            <a:r>
              <a:rPr lang="fr-FR" sz="1600" dirty="0" smtClean="0"/>
              <a:t>Objet JSON : 			Eléments :</a:t>
            </a:r>
          </a:p>
          <a:p>
            <a:pPr marL="342900" indent="-342900"/>
            <a:r>
              <a:rPr lang="fr-FR" sz="1600" dirty="0" smtClean="0"/>
              <a:t>		{ }				valeur</a:t>
            </a:r>
          </a:p>
          <a:p>
            <a:pPr marL="342900" indent="-342900"/>
            <a:r>
              <a:rPr lang="fr-FR" sz="1600" dirty="0" smtClean="0"/>
              <a:t>		{</a:t>
            </a:r>
            <a:r>
              <a:rPr lang="fr-FR" sz="1600" i="1" dirty="0" smtClean="0"/>
              <a:t>membres</a:t>
            </a:r>
            <a:r>
              <a:rPr lang="fr-FR" sz="1600" dirty="0" smtClean="0"/>
              <a:t>}			éléments, valeur</a:t>
            </a:r>
          </a:p>
          <a:p>
            <a:pPr marL="342900" indent="-342900"/>
            <a:r>
              <a:rPr lang="fr-FR" sz="1600" dirty="0" smtClean="0"/>
              <a:t>Membres :				Valeur :</a:t>
            </a:r>
          </a:p>
          <a:p>
            <a:pPr marL="342900" indent="-342900"/>
            <a:r>
              <a:rPr lang="fr-FR" sz="1600" dirty="0" smtClean="0"/>
              <a:t>		chaîne : valeur			chaîne</a:t>
            </a:r>
          </a:p>
          <a:p>
            <a:pPr marL="342900" indent="-342900"/>
            <a:r>
              <a:rPr lang="fr-FR" sz="1600" dirty="0" smtClean="0"/>
              <a:t>		membres, chaîne : valeur		nombre</a:t>
            </a:r>
          </a:p>
          <a:p>
            <a:pPr marL="342900" indent="-342900"/>
            <a:r>
              <a:rPr lang="fr-FR" sz="1600" dirty="0" smtClean="0"/>
              <a:t>Tableau :					objet</a:t>
            </a:r>
          </a:p>
          <a:p>
            <a:pPr marL="342900" indent="-342900"/>
            <a:r>
              <a:rPr lang="fr-FR" sz="1600" dirty="0" smtClean="0"/>
              <a:t>		[]				tableau</a:t>
            </a:r>
          </a:p>
          <a:p>
            <a:pPr marL="342900" indent="-342900"/>
            <a:r>
              <a:rPr lang="fr-FR" sz="1600" dirty="0" smtClean="0"/>
              <a:t>		[éléments]			booléen</a:t>
            </a:r>
          </a:p>
          <a:p>
            <a:pPr marL="342900" indent="-342900"/>
            <a:r>
              <a:rPr lang="fr-FR" sz="1600" dirty="0" smtClean="0"/>
              <a:t>						</a:t>
            </a:r>
            <a:r>
              <a:rPr lang="fr-FR" sz="1600" dirty="0" err="1" smtClean="0"/>
              <a:t>null</a:t>
            </a:r>
            <a:endParaRPr lang="fr-FR" sz="16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57224" y="1558921"/>
            <a:ext cx="4643470" cy="869947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/>
              <a:t>Créer un plugin</a:t>
            </a:r>
            <a:endParaRPr lang="fr-FR" sz="3200" dirty="0"/>
          </a:p>
        </p:txBody>
      </p:sp>
      <p:sp>
        <p:nvSpPr>
          <p:cNvPr id="4" name="Rectangle 3"/>
          <p:cNvSpPr/>
          <p:nvPr/>
        </p:nvSpPr>
        <p:spPr>
          <a:xfrm>
            <a:off x="0" y="6072206"/>
            <a:ext cx="2143108" cy="642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34</a:t>
            </a:r>
            <a:endParaRPr lang="fr-FR" sz="1600" dirty="0"/>
          </a:p>
        </p:txBody>
      </p:sp>
      <p:sp>
        <p:nvSpPr>
          <p:cNvPr id="5" name="Rectangle 4"/>
          <p:cNvSpPr/>
          <p:nvPr/>
        </p:nvSpPr>
        <p:spPr>
          <a:xfrm>
            <a:off x="2285984" y="6072206"/>
            <a:ext cx="6858016" cy="642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428860" y="6172162"/>
            <a:ext cx="6858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Introduction à JavaScript, les bases du langage</a:t>
            </a:r>
            <a:endParaRPr lang="fr-FR" sz="2000" dirty="0">
              <a:solidFill>
                <a:schemeClr val="bg1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 flipV="1">
            <a:off x="928662" y="2204864"/>
            <a:ext cx="3787354" cy="9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0" y="355578"/>
            <a:ext cx="642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Université Lyon 1 Claude Bernard – IUT A Informatique</a:t>
            </a:r>
            <a:endParaRPr lang="fr-FR" sz="2000" dirty="0"/>
          </a:p>
        </p:txBody>
      </p:sp>
      <p:cxnSp>
        <p:nvCxnSpPr>
          <p:cNvPr id="22" name="Connecteur droit 21"/>
          <p:cNvCxnSpPr/>
          <p:nvPr/>
        </p:nvCxnSpPr>
        <p:spPr>
          <a:xfrm>
            <a:off x="0" y="78420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428860" y="752757"/>
            <a:ext cx="6858000" cy="441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 startAt="6"/>
            </a:pPr>
            <a:r>
              <a:rPr lang="fr-FR" sz="1600" dirty="0">
                <a:solidFill>
                  <a:schemeClr val="accent6">
                    <a:lumMod val="75000"/>
                  </a:schemeClr>
                </a:solidFill>
              </a:rPr>
              <a:t>Application objet avancée – créer un plugin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591248" y="1845222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Définition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57224" y="2214554"/>
            <a:ext cx="8286776" cy="41549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fr-FR" b="1" dirty="0" smtClean="0"/>
              <a:t>Quoi ?</a:t>
            </a:r>
          </a:p>
          <a:p>
            <a:r>
              <a:rPr lang="fr-FR" sz="1600" dirty="0" smtClean="0"/>
              <a:t>Composant logiciel développé en complément du langage afin d’apporter des spécificités empaquetées et prêtes à l’utilisation.</a:t>
            </a:r>
          </a:p>
          <a:p>
            <a:pPr marL="342900" indent="-342900"/>
            <a:endParaRPr lang="fr-FR" dirty="0" smtClean="0"/>
          </a:p>
          <a:p>
            <a:pPr marL="342900" indent="-342900"/>
            <a:r>
              <a:rPr lang="fr-FR" b="1" dirty="0" smtClean="0"/>
              <a:t>Avantages</a:t>
            </a:r>
          </a:p>
          <a:p>
            <a:pPr marL="342900" indent="-342900"/>
            <a:r>
              <a:rPr lang="fr-FR" sz="1600" dirty="0" smtClean="0"/>
              <a:t>Stand-</a:t>
            </a:r>
            <a:r>
              <a:rPr lang="fr-FR" sz="1600" dirty="0" err="1" smtClean="0"/>
              <a:t>alone</a:t>
            </a:r>
            <a:r>
              <a:rPr lang="fr-FR" sz="1600" dirty="0" smtClean="0"/>
              <a:t>, indépendant du reste de l’application</a:t>
            </a:r>
          </a:p>
          <a:p>
            <a:pPr marL="342900" indent="-342900"/>
            <a:r>
              <a:rPr lang="fr-FR" sz="1600" dirty="0" smtClean="0"/>
              <a:t>Fonctionnalités évoluées ou complexes facilement accessibles</a:t>
            </a:r>
          </a:p>
          <a:p>
            <a:pPr marL="342900" indent="-342900"/>
            <a:r>
              <a:rPr lang="fr-FR" sz="1600" dirty="0" smtClean="0"/>
              <a:t>Factorisation du code, réutilisable</a:t>
            </a:r>
          </a:p>
          <a:p>
            <a:pPr marL="342900" indent="-342900"/>
            <a:endParaRPr lang="fr-FR" sz="1600" dirty="0"/>
          </a:p>
          <a:p>
            <a:pPr marL="342900" indent="-342900"/>
            <a:r>
              <a:rPr lang="fr-FR" b="1" dirty="0" smtClean="0"/>
              <a:t>Convention de nommage</a:t>
            </a:r>
            <a:endParaRPr lang="fr-FR" sz="1600" dirty="0"/>
          </a:p>
          <a:p>
            <a:pPr lvl="1"/>
            <a:r>
              <a:rPr lang="fr-FR" sz="1600" dirty="0" err="1" smtClean="0"/>
              <a:t>nomDuPlugin.jQuery.js</a:t>
            </a:r>
            <a:endParaRPr lang="fr-FR" sz="1600" dirty="0" smtClean="0"/>
          </a:p>
          <a:p>
            <a:pPr marL="800100" lvl="1" indent="-342900"/>
            <a:r>
              <a:rPr lang="fr-FR" sz="1600" dirty="0">
                <a:solidFill>
                  <a:schemeClr val="tx2"/>
                </a:solidFill>
              </a:rPr>
              <a:t>&lt;</a:t>
            </a:r>
            <a:r>
              <a:rPr lang="fr-FR" sz="1600" dirty="0" err="1">
                <a:solidFill>
                  <a:schemeClr val="tx2"/>
                </a:solidFill>
              </a:rPr>
              <a:t>head</a:t>
            </a:r>
            <a:r>
              <a:rPr lang="fr-FR" sz="1600" dirty="0" smtClean="0">
                <a:solidFill>
                  <a:schemeClr val="tx2"/>
                </a:solidFill>
              </a:rPr>
              <a:t>&gt;</a:t>
            </a:r>
          </a:p>
          <a:p>
            <a:pPr marL="800100" lvl="1" indent="-342900"/>
            <a:r>
              <a:rPr lang="fr-FR" sz="1600" dirty="0">
                <a:solidFill>
                  <a:schemeClr val="tx2"/>
                </a:solidFill>
              </a:rPr>
              <a:t>	</a:t>
            </a:r>
            <a:r>
              <a:rPr lang="fr-FR" sz="1600" dirty="0" smtClean="0">
                <a:solidFill>
                  <a:schemeClr val="tx2"/>
                </a:solidFill>
              </a:rPr>
              <a:t>&lt;</a:t>
            </a:r>
            <a:r>
              <a:rPr lang="fr-FR" sz="1600" dirty="0">
                <a:solidFill>
                  <a:schemeClr val="tx2"/>
                </a:solidFill>
              </a:rPr>
              <a:t>script  type ="</a:t>
            </a:r>
            <a:r>
              <a:rPr lang="fr-FR" sz="1600" dirty="0" err="1">
                <a:solidFill>
                  <a:schemeClr val="tx2"/>
                </a:solidFill>
              </a:rPr>
              <a:t>text</a:t>
            </a:r>
            <a:r>
              <a:rPr lang="fr-FR" sz="1600" dirty="0">
                <a:solidFill>
                  <a:schemeClr val="tx2"/>
                </a:solidFill>
              </a:rPr>
              <a:t>/</a:t>
            </a:r>
            <a:r>
              <a:rPr lang="fr-FR" sz="1600" dirty="0" err="1">
                <a:solidFill>
                  <a:schemeClr val="tx2"/>
                </a:solidFill>
              </a:rPr>
              <a:t>javascript</a:t>
            </a:r>
            <a:r>
              <a:rPr lang="fr-FR" sz="1600" dirty="0">
                <a:solidFill>
                  <a:schemeClr val="tx2"/>
                </a:solidFill>
              </a:rPr>
              <a:t>"  </a:t>
            </a:r>
            <a:r>
              <a:rPr lang="fr-FR" sz="1600" dirty="0" err="1">
                <a:solidFill>
                  <a:schemeClr val="tx2"/>
                </a:solidFill>
              </a:rPr>
              <a:t>src</a:t>
            </a:r>
            <a:r>
              <a:rPr lang="fr-FR" sz="1600" dirty="0">
                <a:solidFill>
                  <a:schemeClr val="tx2"/>
                </a:solidFill>
              </a:rPr>
              <a:t>="</a:t>
            </a:r>
            <a:r>
              <a:rPr lang="fr-FR" sz="1600" dirty="0" err="1">
                <a:solidFill>
                  <a:schemeClr val="tx2"/>
                </a:solidFill>
              </a:rPr>
              <a:t>cheminFichier.js</a:t>
            </a:r>
            <a:r>
              <a:rPr lang="fr-FR" sz="1600" dirty="0">
                <a:solidFill>
                  <a:schemeClr val="tx2"/>
                </a:solidFill>
              </a:rPr>
              <a:t>" &gt;&lt;/script&gt;</a:t>
            </a:r>
          </a:p>
          <a:p>
            <a:pPr marL="800100" lvl="1" indent="-342900"/>
            <a:r>
              <a:rPr lang="fr-FR" sz="1600" dirty="0" smtClean="0">
                <a:solidFill>
                  <a:schemeClr val="tx2"/>
                </a:solidFill>
              </a:rPr>
              <a:t>&lt;</a:t>
            </a:r>
            <a:r>
              <a:rPr lang="fr-FR" sz="1600" dirty="0">
                <a:solidFill>
                  <a:schemeClr val="tx2"/>
                </a:solidFill>
              </a:rPr>
              <a:t>/</a:t>
            </a:r>
            <a:r>
              <a:rPr lang="fr-FR" sz="1600" dirty="0" err="1">
                <a:solidFill>
                  <a:schemeClr val="tx2"/>
                </a:solidFill>
              </a:rPr>
              <a:t>head</a:t>
            </a:r>
            <a:r>
              <a:rPr lang="fr-FR" sz="1600" dirty="0">
                <a:solidFill>
                  <a:schemeClr val="tx2"/>
                </a:solidFill>
              </a:rPr>
              <a:t>&gt;</a:t>
            </a:r>
          </a:p>
          <a:p>
            <a:pPr marL="342900" indent="-342900"/>
            <a:endParaRPr lang="fr-FR" sz="1600" dirty="0" smtClean="0"/>
          </a:p>
          <a:p>
            <a:pPr marL="342900" indent="-342900"/>
            <a:r>
              <a:rPr lang="fr-FR" sz="16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47643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57224" y="1558921"/>
            <a:ext cx="4643470" cy="869947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/>
              <a:t>Structure</a:t>
            </a:r>
            <a:endParaRPr lang="fr-FR" sz="3200" dirty="0"/>
          </a:p>
        </p:txBody>
      </p:sp>
      <p:sp>
        <p:nvSpPr>
          <p:cNvPr id="4" name="Rectangle 3"/>
          <p:cNvSpPr/>
          <p:nvPr/>
        </p:nvSpPr>
        <p:spPr>
          <a:xfrm>
            <a:off x="0" y="6072206"/>
            <a:ext cx="2143108" cy="642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35</a:t>
            </a:r>
            <a:endParaRPr lang="fr-FR" sz="1600" dirty="0"/>
          </a:p>
        </p:txBody>
      </p:sp>
      <p:sp>
        <p:nvSpPr>
          <p:cNvPr id="5" name="Rectangle 4"/>
          <p:cNvSpPr/>
          <p:nvPr/>
        </p:nvSpPr>
        <p:spPr>
          <a:xfrm>
            <a:off x="2285984" y="6072206"/>
            <a:ext cx="6858016" cy="642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428860" y="6172162"/>
            <a:ext cx="6858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Introduction à JavaScript, les bases du langage</a:t>
            </a:r>
            <a:endParaRPr lang="fr-FR" sz="2000" dirty="0">
              <a:solidFill>
                <a:schemeClr val="bg1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 flipV="1">
            <a:off x="928662" y="2204864"/>
            <a:ext cx="1555106" cy="9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0" y="355578"/>
            <a:ext cx="642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Université Lyon 1 Claude Bernard – IUT A Informatique</a:t>
            </a:r>
            <a:endParaRPr lang="fr-FR" sz="2000" dirty="0"/>
          </a:p>
        </p:txBody>
      </p:sp>
      <p:cxnSp>
        <p:nvCxnSpPr>
          <p:cNvPr id="22" name="Connecteur droit 21"/>
          <p:cNvCxnSpPr/>
          <p:nvPr/>
        </p:nvCxnSpPr>
        <p:spPr>
          <a:xfrm>
            <a:off x="0" y="78420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428860" y="752757"/>
            <a:ext cx="6858000" cy="441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 startAt="6"/>
            </a:pPr>
            <a:r>
              <a:rPr lang="fr-FR" sz="1600" dirty="0">
                <a:solidFill>
                  <a:schemeClr val="accent6">
                    <a:lumMod val="75000"/>
                  </a:schemeClr>
                </a:solidFill>
              </a:rPr>
              <a:t>Application objet avancée – créer un plugin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177704" y="2564904"/>
            <a:ext cx="41468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fr-FR" dirty="0" smtClean="0"/>
              <a:t>Fonction anonyme</a:t>
            </a:r>
          </a:p>
          <a:p>
            <a:pPr marL="800100" lvl="1" indent="-342900">
              <a:buFont typeface="Arial"/>
              <a:buChar char="•"/>
            </a:pPr>
            <a:r>
              <a:rPr lang="fr-FR" dirty="0" smtClean="0"/>
              <a:t>Isolé du </a:t>
            </a:r>
            <a:r>
              <a:rPr lang="fr-FR" dirty="0" err="1" smtClean="0"/>
              <a:t>namespace</a:t>
            </a:r>
            <a:r>
              <a:rPr lang="fr-FR" dirty="0" smtClean="0"/>
              <a:t> global</a:t>
            </a:r>
          </a:p>
          <a:p>
            <a:pPr marL="800100" lvl="1" indent="-342900">
              <a:buFont typeface="Arial"/>
              <a:buChar char="•"/>
            </a:pPr>
            <a:r>
              <a:rPr lang="fr-FR" dirty="0" smtClean="0"/>
              <a:t>Eviter les collisions</a:t>
            </a:r>
          </a:p>
          <a:p>
            <a:pPr marL="342900" indent="-342900">
              <a:buFont typeface="Arial"/>
              <a:buChar char="•"/>
            </a:pPr>
            <a:r>
              <a:rPr lang="fr-FR" dirty="0" smtClean="0"/>
              <a:t>Définition du plugin avec $.</a:t>
            </a:r>
            <a:r>
              <a:rPr lang="fr-FR" dirty="0" err="1" smtClean="0"/>
              <a:t>fn</a:t>
            </a:r>
            <a:r>
              <a:rPr lang="fr-FR" dirty="0" smtClean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fr-FR" dirty="0" smtClean="0"/>
              <a:t>Valeur de retour</a:t>
            </a:r>
          </a:p>
          <a:p>
            <a:pPr marL="800100" lvl="1" indent="-342900">
              <a:buFont typeface="Arial"/>
              <a:buChar char="•"/>
            </a:pPr>
            <a:r>
              <a:rPr lang="fr-FR" dirty="0" smtClean="0"/>
              <a:t>Mot clé “</a:t>
            </a:r>
            <a:r>
              <a:rPr lang="fr-FR" dirty="0" err="1" smtClean="0"/>
              <a:t>this</a:t>
            </a:r>
            <a:r>
              <a:rPr lang="fr-FR" dirty="0" smtClean="0"/>
              <a:t>“ issu de l’objet</a:t>
            </a:r>
          </a:p>
          <a:p>
            <a:pPr marL="800100" lvl="1" indent="-342900">
              <a:buFont typeface="Arial"/>
              <a:buChar char="•"/>
            </a:pPr>
            <a:r>
              <a:rPr lang="fr-FR" dirty="0" smtClean="0"/>
              <a:t>Ne pas briser « la chaîne »</a:t>
            </a:r>
            <a:r>
              <a:rPr lang="fr-FR" sz="1600" dirty="0" smtClean="0"/>
              <a:t>	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600" y="2564904"/>
            <a:ext cx="4572000" cy="30469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(function($) {</a:t>
            </a:r>
          </a:p>
          <a:p>
            <a:endParaRPr lang="en-US" sz="1600" dirty="0">
              <a:solidFill>
                <a:schemeClr val="accent1"/>
              </a:solidFill>
            </a:endParaRPr>
          </a:p>
          <a:p>
            <a:r>
              <a:rPr lang="en-US" sz="1600" dirty="0">
                <a:solidFill>
                  <a:schemeClr val="accent1"/>
                </a:solidFill>
              </a:rPr>
              <a:t>    $.</a:t>
            </a:r>
            <a:r>
              <a:rPr lang="en-US" sz="1600" dirty="0" err="1">
                <a:solidFill>
                  <a:schemeClr val="accent1"/>
                </a:solidFill>
              </a:rPr>
              <a:t>fn.helloWorld</a:t>
            </a:r>
            <a:r>
              <a:rPr lang="en-US" sz="1600" dirty="0">
                <a:solidFill>
                  <a:schemeClr val="accent1"/>
                </a:solidFill>
              </a:rPr>
              <a:t> = function() {</a:t>
            </a:r>
          </a:p>
          <a:p>
            <a:endParaRPr lang="en-US" sz="1600" dirty="0">
              <a:solidFill>
                <a:schemeClr val="accent1"/>
              </a:solidFill>
            </a:endParaRPr>
          </a:p>
          <a:p>
            <a:r>
              <a:rPr lang="en-US" sz="1600" dirty="0">
                <a:solidFill>
                  <a:schemeClr val="accent1"/>
                </a:solidFill>
              </a:rPr>
              <a:t>        </a:t>
            </a:r>
            <a:r>
              <a:rPr lang="en-US" sz="1600" dirty="0" smtClean="0">
                <a:solidFill>
                  <a:schemeClr val="accent1"/>
                </a:solidFill>
              </a:rPr>
              <a:t>  //</a:t>
            </a:r>
            <a:r>
              <a:rPr lang="en-US" sz="1600" dirty="0" err="1" smtClean="0">
                <a:solidFill>
                  <a:schemeClr val="accent1"/>
                </a:solidFill>
              </a:rPr>
              <a:t>contenu</a:t>
            </a:r>
            <a:r>
              <a:rPr lang="en-US" sz="1600" dirty="0" smtClean="0">
                <a:solidFill>
                  <a:schemeClr val="accent1"/>
                </a:solidFill>
              </a:rPr>
              <a:t> du plugin</a:t>
            </a:r>
          </a:p>
          <a:p>
            <a:pPr lvl="1"/>
            <a:r>
              <a:rPr lang="fr-FR" sz="1600" dirty="0" smtClean="0">
                <a:solidFill>
                  <a:schemeClr val="accent1"/>
                </a:solidFill>
              </a:rPr>
              <a:t>return </a:t>
            </a:r>
            <a:r>
              <a:rPr lang="fr-FR" sz="1600" dirty="0" err="1" smtClean="0">
                <a:solidFill>
                  <a:schemeClr val="accent1"/>
                </a:solidFill>
              </a:rPr>
              <a:t>this.each</a:t>
            </a:r>
            <a:r>
              <a:rPr lang="fr-FR" sz="1600" dirty="0" smtClean="0">
                <a:solidFill>
                  <a:schemeClr val="accent1"/>
                </a:solidFill>
              </a:rPr>
              <a:t>(</a:t>
            </a:r>
            <a:r>
              <a:rPr lang="fr-FR" sz="1600" dirty="0" err="1" smtClean="0">
                <a:solidFill>
                  <a:schemeClr val="accent1"/>
                </a:solidFill>
              </a:rPr>
              <a:t>function</a:t>
            </a:r>
            <a:r>
              <a:rPr lang="fr-FR" sz="1600" dirty="0" smtClean="0">
                <a:solidFill>
                  <a:schemeClr val="accent1"/>
                </a:solidFill>
              </a:rPr>
              <a:t>() {</a:t>
            </a:r>
          </a:p>
          <a:p>
            <a:pPr lvl="1"/>
            <a:r>
              <a:rPr lang="fr-FR" sz="1600" dirty="0" smtClean="0">
                <a:solidFill>
                  <a:schemeClr val="accent1"/>
                </a:solidFill>
              </a:rPr>
              <a:t>	$(</a:t>
            </a:r>
            <a:r>
              <a:rPr lang="fr-FR" sz="1600" dirty="0" err="1" smtClean="0">
                <a:solidFill>
                  <a:schemeClr val="accent1"/>
                </a:solidFill>
              </a:rPr>
              <a:t>this</a:t>
            </a:r>
            <a:r>
              <a:rPr lang="fr-FR" sz="1600" dirty="0" smtClean="0">
                <a:solidFill>
                  <a:schemeClr val="accent1"/>
                </a:solidFill>
              </a:rPr>
              <a:t>).</a:t>
            </a:r>
            <a:r>
              <a:rPr lang="fr-FR" sz="1600" dirty="0" err="1" smtClean="0">
                <a:solidFill>
                  <a:schemeClr val="accent1"/>
                </a:solidFill>
              </a:rPr>
              <a:t>text</a:t>
            </a:r>
            <a:r>
              <a:rPr lang="fr-FR" sz="1600" dirty="0" smtClean="0">
                <a:solidFill>
                  <a:schemeClr val="accent1"/>
                </a:solidFill>
              </a:rPr>
              <a:t>(</a:t>
            </a:r>
            <a:r>
              <a:rPr lang="en-US" sz="1600" dirty="0">
                <a:solidFill>
                  <a:srgbClr val="4F81BD"/>
                </a:solidFill>
              </a:rPr>
              <a:t>"</a:t>
            </a:r>
            <a:r>
              <a:rPr lang="fr-FR" sz="1600" dirty="0" smtClean="0">
                <a:solidFill>
                  <a:schemeClr val="accent1"/>
                </a:solidFill>
              </a:rPr>
              <a:t>Hello world !</a:t>
            </a:r>
            <a:r>
              <a:rPr lang="en-US" sz="1600" dirty="0" smtClean="0">
                <a:solidFill>
                  <a:srgbClr val="4F81BD"/>
                </a:solidFill>
              </a:rPr>
              <a:t>"</a:t>
            </a:r>
            <a:r>
              <a:rPr lang="fr-FR" sz="1600" dirty="0" smtClean="0">
                <a:solidFill>
                  <a:schemeClr val="accent1"/>
                </a:solidFill>
              </a:rPr>
              <a:t>);</a:t>
            </a:r>
            <a:endParaRPr lang="fr-FR" sz="1600" dirty="0">
              <a:solidFill>
                <a:schemeClr val="accent1"/>
              </a:solidFill>
            </a:endParaRPr>
          </a:p>
          <a:p>
            <a:pPr lvl="1"/>
            <a:r>
              <a:rPr lang="fr-FR" sz="1600" dirty="0" smtClean="0">
                <a:solidFill>
                  <a:schemeClr val="accent1"/>
                </a:solidFill>
              </a:rPr>
              <a:t>});</a:t>
            </a:r>
            <a:endParaRPr lang="en-US" sz="1600" dirty="0" smtClean="0">
              <a:solidFill>
                <a:schemeClr val="accent1"/>
              </a:solidFill>
            </a:endParaRPr>
          </a:p>
          <a:p>
            <a:r>
              <a:rPr lang="en-US" sz="1600" dirty="0" smtClean="0">
                <a:solidFill>
                  <a:schemeClr val="accent1"/>
                </a:solidFill>
              </a:rPr>
              <a:t>        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smtClean="0">
                <a:solidFill>
                  <a:schemeClr val="accent1"/>
                </a:solidFill>
              </a:rPr>
              <a:t>    }</a:t>
            </a:r>
          </a:p>
          <a:p>
            <a:endParaRPr lang="en-US" sz="1600" dirty="0">
              <a:solidFill>
                <a:schemeClr val="accent1"/>
              </a:solidFill>
            </a:endParaRPr>
          </a:p>
          <a:p>
            <a:r>
              <a:rPr lang="en-US" sz="1600" dirty="0">
                <a:solidFill>
                  <a:schemeClr val="accent1"/>
                </a:solidFill>
              </a:rPr>
              <a:t>}(</a:t>
            </a:r>
            <a:r>
              <a:rPr lang="en-US" sz="1600" dirty="0" err="1">
                <a:solidFill>
                  <a:schemeClr val="accent1"/>
                </a:solidFill>
              </a:rPr>
              <a:t>jQuery</a:t>
            </a:r>
            <a:r>
              <a:rPr lang="en-US" sz="1600" dirty="0">
                <a:solidFill>
                  <a:schemeClr val="accent1"/>
                </a:solidFill>
              </a:rPr>
              <a:t>));</a:t>
            </a:r>
            <a:endParaRPr lang="fr-FR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07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57224" y="1558921"/>
            <a:ext cx="4643470" cy="869947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/>
              <a:t>Appel</a:t>
            </a:r>
            <a:endParaRPr lang="fr-FR" sz="3200" dirty="0"/>
          </a:p>
        </p:txBody>
      </p:sp>
      <p:sp>
        <p:nvSpPr>
          <p:cNvPr id="4" name="Rectangle 3"/>
          <p:cNvSpPr/>
          <p:nvPr/>
        </p:nvSpPr>
        <p:spPr>
          <a:xfrm>
            <a:off x="0" y="6072206"/>
            <a:ext cx="2143108" cy="642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36</a:t>
            </a:r>
            <a:endParaRPr lang="fr-FR" sz="1600" dirty="0"/>
          </a:p>
        </p:txBody>
      </p:sp>
      <p:sp>
        <p:nvSpPr>
          <p:cNvPr id="5" name="Rectangle 4"/>
          <p:cNvSpPr/>
          <p:nvPr/>
        </p:nvSpPr>
        <p:spPr>
          <a:xfrm>
            <a:off x="2285984" y="6072206"/>
            <a:ext cx="6858016" cy="642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428860" y="6172162"/>
            <a:ext cx="6858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Introduction à JavaScript, les bases du langage</a:t>
            </a:r>
            <a:endParaRPr lang="fr-FR" sz="2000" dirty="0">
              <a:solidFill>
                <a:schemeClr val="bg1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 flipV="1">
            <a:off x="928662" y="2204864"/>
            <a:ext cx="979042" cy="9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0" y="355578"/>
            <a:ext cx="642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Université Lyon 1 Claude Bernard – IUT A Informatique</a:t>
            </a:r>
            <a:endParaRPr lang="fr-FR" sz="2000" dirty="0"/>
          </a:p>
        </p:txBody>
      </p:sp>
      <p:cxnSp>
        <p:nvCxnSpPr>
          <p:cNvPr id="22" name="Connecteur droit 21"/>
          <p:cNvCxnSpPr/>
          <p:nvPr/>
        </p:nvCxnSpPr>
        <p:spPr>
          <a:xfrm>
            <a:off x="0" y="78420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428860" y="752757"/>
            <a:ext cx="6858000" cy="441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 startAt="6"/>
            </a:pPr>
            <a:r>
              <a:rPr lang="fr-FR" sz="1600" dirty="0">
                <a:solidFill>
                  <a:schemeClr val="accent6">
                    <a:lumMod val="75000"/>
                  </a:schemeClr>
                </a:solidFill>
              </a:rPr>
              <a:t>Application objet avancée – créer un plugin</a:t>
            </a:r>
          </a:p>
        </p:txBody>
      </p:sp>
      <p:sp>
        <p:nvSpPr>
          <p:cNvPr id="3" name="Rectangle 2"/>
          <p:cNvSpPr/>
          <p:nvPr/>
        </p:nvSpPr>
        <p:spPr>
          <a:xfrm>
            <a:off x="899592" y="2564904"/>
            <a:ext cx="403244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4F81BD"/>
                </a:solidFill>
              </a:rPr>
              <a:t>&lt;script&gt;</a:t>
            </a:r>
          </a:p>
          <a:p>
            <a:pPr lvl="1"/>
            <a:r>
              <a:rPr lang="en-US" sz="1600" dirty="0">
                <a:solidFill>
                  <a:srgbClr val="4F81BD"/>
                </a:solidFill>
              </a:rPr>
              <a:t>$(document).ready( function() {</a:t>
            </a:r>
          </a:p>
          <a:p>
            <a:pPr lvl="1"/>
            <a:r>
              <a:rPr lang="en-US" sz="1600" dirty="0" smtClean="0">
                <a:solidFill>
                  <a:srgbClr val="4F81BD"/>
                </a:solidFill>
              </a:rPr>
              <a:t>	$</a:t>
            </a:r>
            <a:r>
              <a:rPr lang="en-US" sz="1600" dirty="0">
                <a:solidFill>
                  <a:srgbClr val="4F81BD"/>
                </a:solidFill>
              </a:rPr>
              <a:t>('h2').</a:t>
            </a:r>
            <a:r>
              <a:rPr lang="en-US" sz="1600" dirty="0" err="1">
                <a:solidFill>
                  <a:srgbClr val="4F81BD"/>
                </a:solidFill>
              </a:rPr>
              <a:t>helloWorld</a:t>
            </a:r>
            <a:r>
              <a:rPr lang="en-US" sz="1600" dirty="0">
                <a:solidFill>
                  <a:srgbClr val="4F81BD"/>
                </a:solidFill>
              </a:rPr>
              <a:t>();</a:t>
            </a:r>
          </a:p>
          <a:p>
            <a:pPr lvl="1"/>
            <a:r>
              <a:rPr lang="en-US" sz="1600" dirty="0">
                <a:solidFill>
                  <a:srgbClr val="4F81BD"/>
                </a:solidFill>
              </a:rPr>
              <a:t>});</a:t>
            </a:r>
          </a:p>
          <a:p>
            <a:r>
              <a:rPr lang="en-US" sz="1600" dirty="0">
                <a:solidFill>
                  <a:srgbClr val="4F81BD"/>
                </a:solidFill>
              </a:rPr>
              <a:t>&lt;/script&gt;</a:t>
            </a:r>
            <a:endParaRPr lang="fr-FR" sz="1600" dirty="0">
              <a:solidFill>
                <a:srgbClr val="4F81BD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32040" y="2564904"/>
            <a:ext cx="403244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4F81BD"/>
                </a:solidFill>
              </a:rPr>
              <a:t>&lt;script&gt;</a:t>
            </a:r>
          </a:p>
          <a:p>
            <a:pPr lvl="1"/>
            <a:r>
              <a:rPr lang="en-US" sz="1600" dirty="0">
                <a:solidFill>
                  <a:srgbClr val="4F81BD"/>
                </a:solidFill>
              </a:rPr>
              <a:t>$(document).ready( function() {</a:t>
            </a:r>
          </a:p>
          <a:p>
            <a:pPr lvl="1"/>
            <a:r>
              <a:rPr lang="en-US" sz="1600" dirty="0" smtClean="0">
                <a:solidFill>
                  <a:srgbClr val="4F81BD"/>
                </a:solidFill>
              </a:rPr>
              <a:t>	$</a:t>
            </a:r>
            <a:r>
              <a:rPr lang="en-US" sz="1600" dirty="0">
                <a:solidFill>
                  <a:srgbClr val="4F81BD"/>
                </a:solidFill>
              </a:rPr>
              <a:t>('h2').</a:t>
            </a:r>
            <a:r>
              <a:rPr lang="en-US" sz="1600" dirty="0" err="1">
                <a:solidFill>
                  <a:srgbClr val="4F81BD"/>
                </a:solidFill>
              </a:rPr>
              <a:t>helloWorld</a:t>
            </a:r>
            <a:r>
              <a:rPr lang="en-US" sz="1600" dirty="0">
                <a:solidFill>
                  <a:srgbClr val="4F81BD"/>
                </a:solidFill>
              </a:rPr>
              <a:t>(</a:t>
            </a:r>
            <a:r>
              <a:rPr lang="en-US" sz="1600" dirty="0" smtClean="0">
                <a:solidFill>
                  <a:srgbClr val="4F81BD"/>
                </a:solidFill>
              </a:rPr>
              <a:t>).width();</a:t>
            </a:r>
            <a:endParaRPr lang="en-US" sz="1600" dirty="0">
              <a:solidFill>
                <a:srgbClr val="4F81BD"/>
              </a:solidFill>
            </a:endParaRPr>
          </a:p>
          <a:p>
            <a:pPr lvl="1"/>
            <a:r>
              <a:rPr lang="en-US" sz="1600" dirty="0">
                <a:solidFill>
                  <a:srgbClr val="4F81BD"/>
                </a:solidFill>
              </a:rPr>
              <a:t>});</a:t>
            </a:r>
          </a:p>
          <a:p>
            <a:r>
              <a:rPr lang="en-US" sz="1600" dirty="0">
                <a:solidFill>
                  <a:srgbClr val="4F81BD"/>
                </a:solidFill>
              </a:rPr>
              <a:t>&lt;/script&gt;</a:t>
            </a:r>
            <a:endParaRPr lang="fr-FR" sz="1600" dirty="0">
              <a:solidFill>
                <a:srgbClr val="4F81BD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71600" y="4509120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fait de retourner l’objet permet d’utiliser de nouvelles actions à la suite.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9961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57224" y="1124744"/>
            <a:ext cx="4643470" cy="869947"/>
          </a:xfrm>
        </p:spPr>
        <p:txBody>
          <a:bodyPr>
            <a:normAutofit/>
          </a:bodyPr>
          <a:lstStyle/>
          <a:p>
            <a:pPr algn="l"/>
            <a:r>
              <a:rPr lang="fr-FR" sz="2800" dirty="0" smtClean="0"/>
              <a:t>Paramètres simples</a:t>
            </a:r>
            <a:endParaRPr lang="fr-FR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6072206"/>
            <a:ext cx="2143108" cy="642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37</a:t>
            </a:r>
            <a:endParaRPr lang="fr-FR" sz="1600" dirty="0"/>
          </a:p>
        </p:txBody>
      </p:sp>
      <p:sp>
        <p:nvSpPr>
          <p:cNvPr id="5" name="Rectangle 4"/>
          <p:cNvSpPr/>
          <p:nvPr/>
        </p:nvSpPr>
        <p:spPr>
          <a:xfrm>
            <a:off x="2285984" y="6072206"/>
            <a:ext cx="6858016" cy="642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428860" y="6172162"/>
            <a:ext cx="6858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Introduction à JavaScript, les bases du langage</a:t>
            </a:r>
            <a:endParaRPr lang="fr-FR" sz="2000" dirty="0">
              <a:solidFill>
                <a:schemeClr val="bg1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971600" y="1844824"/>
            <a:ext cx="2808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0" y="355578"/>
            <a:ext cx="642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Université Lyon 1 Claude Bernard – IUT A Informatique</a:t>
            </a:r>
            <a:endParaRPr lang="fr-FR" sz="2000" dirty="0"/>
          </a:p>
        </p:txBody>
      </p:sp>
      <p:cxnSp>
        <p:nvCxnSpPr>
          <p:cNvPr id="22" name="Connecteur droit 21"/>
          <p:cNvCxnSpPr/>
          <p:nvPr/>
        </p:nvCxnSpPr>
        <p:spPr>
          <a:xfrm>
            <a:off x="0" y="78420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428860" y="752757"/>
            <a:ext cx="6858000" cy="441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 startAt="6"/>
            </a:pPr>
            <a:r>
              <a:rPr lang="fr-FR" sz="1600" dirty="0">
                <a:solidFill>
                  <a:schemeClr val="accent6">
                    <a:lumMod val="75000"/>
                  </a:schemeClr>
                </a:solidFill>
              </a:rPr>
              <a:t>Application objet avancée – créer un plugin</a:t>
            </a:r>
          </a:p>
        </p:txBody>
      </p:sp>
      <p:sp>
        <p:nvSpPr>
          <p:cNvPr id="7" name="Rectangle 6"/>
          <p:cNvSpPr/>
          <p:nvPr/>
        </p:nvSpPr>
        <p:spPr>
          <a:xfrm>
            <a:off x="899592" y="1988840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4F81BD"/>
                </a:solidFill>
              </a:rPr>
              <a:t>(function($) </a:t>
            </a:r>
            <a:r>
              <a:rPr lang="en-US" sz="1600" dirty="0" smtClean="0">
                <a:solidFill>
                  <a:srgbClr val="4F81BD"/>
                </a:solidFill>
              </a:rPr>
              <a:t>{</a:t>
            </a:r>
          </a:p>
          <a:p>
            <a:endParaRPr lang="en-US" sz="1600" dirty="0">
              <a:solidFill>
                <a:srgbClr val="4F81BD"/>
              </a:solidFill>
            </a:endParaRPr>
          </a:p>
          <a:p>
            <a:r>
              <a:rPr lang="en-US" sz="1600" dirty="0" smtClean="0">
                <a:solidFill>
                  <a:srgbClr val="4F81BD"/>
                </a:solidFill>
              </a:rPr>
              <a:t>$</a:t>
            </a:r>
            <a:r>
              <a:rPr lang="en-US" sz="1600" dirty="0">
                <a:solidFill>
                  <a:srgbClr val="4F81BD"/>
                </a:solidFill>
              </a:rPr>
              <a:t>.</a:t>
            </a:r>
            <a:r>
              <a:rPr lang="en-US" sz="1600" dirty="0" err="1" smtClean="0">
                <a:solidFill>
                  <a:srgbClr val="4F81BD"/>
                </a:solidFill>
              </a:rPr>
              <a:t>fn.helloWord</a:t>
            </a:r>
            <a:r>
              <a:rPr lang="en-US" sz="1600" dirty="0" smtClean="0">
                <a:solidFill>
                  <a:srgbClr val="4F81BD"/>
                </a:solidFill>
              </a:rPr>
              <a:t> </a:t>
            </a:r>
            <a:r>
              <a:rPr lang="en-US" sz="1600" dirty="0">
                <a:solidFill>
                  <a:srgbClr val="4F81BD"/>
                </a:solidFill>
              </a:rPr>
              <a:t>= function</a:t>
            </a:r>
            <a:r>
              <a:rPr lang="en-US" sz="1600" dirty="0" smtClean="0">
                <a:solidFill>
                  <a:srgbClr val="4F81BD"/>
                </a:solidFill>
              </a:rPr>
              <a:t>(color, size) </a:t>
            </a:r>
            <a:r>
              <a:rPr lang="en-US" sz="1600" dirty="0">
                <a:solidFill>
                  <a:srgbClr val="4F81BD"/>
                </a:solidFill>
              </a:rPr>
              <a:t>{ ... }</a:t>
            </a:r>
            <a:r>
              <a:rPr lang="en-US" sz="1600" dirty="0" smtClean="0">
                <a:solidFill>
                  <a:srgbClr val="4F81BD"/>
                </a:solidFill>
              </a:rPr>
              <a:t>;</a:t>
            </a:r>
          </a:p>
          <a:p>
            <a:endParaRPr lang="en-US" sz="1600" dirty="0">
              <a:solidFill>
                <a:srgbClr val="4F81BD"/>
              </a:solidFill>
            </a:endParaRPr>
          </a:p>
          <a:p>
            <a:r>
              <a:rPr lang="en-US" sz="1600" dirty="0">
                <a:solidFill>
                  <a:srgbClr val="4F81BD"/>
                </a:solidFill>
              </a:rPr>
              <a:t>})(</a:t>
            </a:r>
            <a:r>
              <a:rPr lang="en-US" sz="1600" dirty="0" err="1">
                <a:solidFill>
                  <a:srgbClr val="4F81BD"/>
                </a:solidFill>
              </a:rPr>
              <a:t>jQuery</a:t>
            </a:r>
            <a:r>
              <a:rPr lang="en-US" sz="1600" dirty="0">
                <a:solidFill>
                  <a:srgbClr val="4F81BD"/>
                </a:solidFill>
              </a:rPr>
              <a:t>)</a:t>
            </a:r>
            <a:r>
              <a:rPr lang="en-US" sz="1600" dirty="0" smtClean="0">
                <a:solidFill>
                  <a:srgbClr val="4F81BD"/>
                </a:solidFill>
              </a:rPr>
              <a:t>;</a:t>
            </a:r>
          </a:p>
          <a:p>
            <a:endParaRPr lang="en-US" sz="1600" dirty="0">
              <a:solidFill>
                <a:srgbClr val="4F81BD"/>
              </a:solidFill>
            </a:endParaRPr>
          </a:p>
          <a:p>
            <a:r>
              <a:rPr lang="en-US" sz="1600" dirty="0">
                <a:solidFill>
                  <a:srgbClr val="4F81BD"/>
                </a:solidFill>
              </a:rPr>
              <a:t>// example</a:t>
            </a:r>
          </a:p>
          <a:p>
            <a:r>
              <a:rPr lang="en-US" sz="1600" dirty="0">
                <a:solidFill>
                  <a:srgbClr val="4F81BD"/>
                </a:solidFill>
              </a:rPr>
              <a:t>$("p")</a:t>
            </a:r>
            <a:r>
              <a:rPr lang="en-US" sz="1600" dirty="0" smtClean="0">
                <a:solidFill>
                  <a:srgbClr val="4F81BD"/>
                </a:solidFill>
              </a:rPr>
              <a:t>.</a:t>
            </a:r>
            <a:r>
              <a:rPr lang="en-US" sz="1600" dirty="0" err="1" smtClean="0">
                <a:solidFill>
                  <a:srgbClr val="4F81BD"/>
                </a:solidFill>
              </a:rPr>
              <a:t>helloWorld</a:t>
            </a:r>
            <a:r>
              <a:rPr lang="en-US" sz="1600" dirty="0" smtClean="0">
                <a:solidFill>
                  <a:srgbClr val="4F81BD"/>
                </a:solidFill>
              </a:rPr>
              <a:t>(</a:t>
            </a:r>
            <a:r>
              <a:rPr lang="en-US" sz="1600" dirty="0">
                <a:solidFill>
                  <a:srgbClr val="4F81BD"/>
                </a:solidFill>
              </a:rPr>
              <a:t>"</a:t>
            </a:r>
            <a:r>
              <a:rPr lang="en-US" sz="1600" dirty="0" smtClean="0">
                <a:solidFill>
                  <a:srgbClr val="4F81BD"/>
                </a:solidFill>
              </a:rPr>
              <a:t>red</a:t>
            </a:r>
            <a:r>
              <a:rPr lang="en-US" sz="1600" dirty="0">
                <a:solidFill>
                  <a:srgbClr val="4F81BD"/>
                </a:solidFill>
              </a:rPr>
              <a:t>"</a:t>
            </a:r>
            <a:r>
              <a:rPr lang="en-US" sz="1600" dirty="0" smtClean="0">
                <a:solidFill>
                  <a:srgbClr val="4F81BD"/>
                </a:solidFill>
              </a:rPr>
              <a:t>, 18)</a:t>
            </a:r>
            <a:r>
              <a:rPr lang="en-US" sz="1600" dirty="0">
                <a:solidFill>
                  <a:srgbClr val="4F81BD"/>
                </a:solidFill>
              </a:rPr>
              <a:t>;</a:t>
            </a:r>
            <a:endParaRPr lang="fr-FR" sz="1600" dirty="0">
              <a:solidFill>
                <a:srgbClr val="4F81BD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56584" y="1988840"/>
            <a:ext cx="4572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4F81BD"/>
                </a:solidFill>
              </a:rPr>
              <a:t>(function($) </a:t>
            </a:r>
            <a:r>
              <a:rPr lang="en-US" sz="1600" dirty="0" smtClean="0">
                <a:solidFill>
                  <a:srgbClr val="4F81BD"/>
                </a:solidFill>
              </a:rPr>
              <a:t>{</a:t>
            </a:r>
          </a:p>
          <a:p>
            <a:endParaRPr lang="en-US" sz="1600" dirty="0">
              <a:solidFill>
                <a:srgbClr val="4F81BD"/>
              </a:solidFill>
            </a:endParaRPr>
          </a:p>
          <a:p>
            <a:r>
              <a:rPr lang="en-US" sz="1600" dirty="0" smtClean="0">
                <a:solidFill>
                  <a:srgbClr val="4F81BD"/>
                </a:solidFill>
              </a:rPr>
              <a:t>$</a:t>
            </a:r>
            <a:r>
              <a:rPr lang="en-US" sz="1600" dirty="0">
                <a:solidFill>
                  <a:srgbClr val="4F81BD"/>
                </a:solidFill>
              </a:rPr>
              <a:t>.</a:t>
            </a:r>
            <a:r>
              <a:rPr lang="en-US" sz="1600" dirty="0" err="1" smtClean="0">
                <a:solidFill>
                  <a:srgbClr val="4F81BD"/>
                </a:solidFill>
              </a:rPr>
              <a:t>fn.helloWord</a:t>
            </a:r>
            <a:r>
              <a:rPr lang="en-US" sz="1600" dirty="0" smtClean="0">
                <a:solidFill>
                  <a:srgbClr val="4F81BD"/>
                </a:solidFill>
              </a:rPr>
              <a:t> </a:t>
            </a:r>
            <a:r>
              <a:rPr lang="en-US" sz="1600" dirty="0">
                <a:solidFill>
                  <a:srgbClr val="4F81BD"/>
                </a:solidFill>
              </a:rPr>
              <a:t>= function</a:t>
            </a:r>
            <a:r>
              <a:rPr lang="en-US" sz="1600" dirty="0" smtClean="0">
                <a:solidFill>
                  <a:srgbClr val="4F81BD"/>
                </a:solidFill>
              </a:rPr>
              <a:t>(</a:t>
            </a:r>
            <a:r>
              <a:rPr lang="en-US" sz="1600" dirty="0" err="1">
                <a:solidFill>
                  <a:schemeClr val="accent1"/>
                </a:solidFill>
              </a:rPr>
              <a:t>params</a:t>
            </a:r>
            <a:r>
              <a:rPr lang="en-US" sz="1600" dirty="0" smtClean="0">
                <a:solidFill>
                  <a:srgbClr val="4F81BD"/>
                </a:solidFill>
              </a:rPr>
              <a:t>) {</a:t>
            </a:r>
          </a:p>
          <a:p>
            <a:pPr lvl="1"/>
            <a:r>
              <a:rPr lang="en-US" sz="1600" dirty="0" err="1" smtClean="0">
                <a:solidFill>
                  <a:srgbClr val="4F81BD"/>
                </a:solidFill>
              </a:rPr>
              <a:t>var</a:t>
            </a:r>
            <a:r>
              <a:rPr lang="en-US" sz="1600" dirty="0" smtClean="0">
                <a:solidFill>
                  <a:srgbClr val="4F81BD"/>
                </a:solidFill>
              </a:rPr>
              <a:t> </a:t>
            </a:r>
            <a:r>
              <a:rPr lang="en-US" sz="1600" dirty="0">
                <a:solidFill>
                  <a:srgbClr val="4F81BD"/>
                </a:solidFill>
              </a:rPr>
              <a:t>settings = $.extend({</a:t>
            </a:r>
          </a:p>
          <a:p>
            <a:pPr lvl="1"/>
            <a:r>
              <a:rPr lang="en-US" sz="1600" dirty="0">
                <a:solidFill>
                  <a:srgbClr val="4F81BD"/>
                </a:solidFill>
              </a:rPr>
              <a:t>            text         : 'Hello, World!',</a:t>
            </a:r>
          </a:p>
          <a:p>
            <a:pPr lvl="1"/>
            <a:r>
              <a:rPr lang="en-US" sz="1600" dirty="0">
                <a:solidFill>
                  <a:srgbClr val="4F81BD"/>
                </a:solidFill>
              </a:rPr>
              <a:t>            color        : null,</a:t>
            </a:r>
          </a:p>
          <a:p>
            <a:pPr lvl="1"/>
            <a:r>
              <a:rPr lang="en-US" sz="1600" dirty="0">
                <a:solidFill>
                  <a:srgbClr val="4F81BD"/>
                </a:solidFill>
              </a:rPr>
              <a:t>            </a:t>
            </a:r>
            <a:r>
              <a:rPr lang="en-US" sz="1600" dirty="0" err="1">
                <a:solidFill>
                  <a:srgbClr val="4F81BD"/>
                </a:solidFill>
              </a:rPr>
              <a:t>fontStyle</a:t>
            </a:r>
            <a:r>
              <a:rPr lang="en-US" sz="1600" dirty="0">
                <a:solidFill>
                  <a:srgbClr val="4F81BD"/>
                </a:solidFill>
              </a:rPr>
              <a:t>    : null</a:t>
            </a:r>
          </a:p>
          <a:p>
            <a:pPr lvl="1"/>
            <a:r>
              <a:rPr lang="en-US" sz="1600" dirty="0">
                <a:solidFill>
                  <a:srgbClr val="4F81BD"/>
                </a:solidFill>
              </a:rPr>
              <a:t>}, </a:t>
            </a:r>
            <a:r>
              <a:rPr lang="en-US" sz="1600" dirty="0" err="1">
                <a:solidFill>
                  <a:srgbClr val="4F81BD"/>
                </a:solidFill>
              </a:rPr>
              <a:t>params</a:t>
            </a:r>
            <a:r>
              <a:rPr lang="en-US" sz="1600" dirty="0">
                <a:solidFill>
                  <a:srgbClr val="4F81BD"/>
                </a:solidFill>
              </a:rPr>
              <a:t>)</a:t>
            </a:r>
            <a:r>
              <a:rPr lang="en-US" sz="1600" dirty="0" smtClean="0">
                <a:solidFill>
                  <a:srgbClr val="4F81BD"/>
                </a:solidFill>
              </a:rPr>
              <a:t>;</a:t>
            </a:r>
          </a:p>
          <a:p>
            <a:r>
              <a:rPr lang="en-US" sz="1600" dirty="0" smtClean="0">
                <a:solidFill>
                  <a:srgbClr val="4F81BD"/>
                </a:solidFill>
              </a:rPr>
              <a:t>};</a:t>
            </a:r>
            <a:endParaRPr lang="en-US" sz="1600" dirty="0">
              <a:solidFill>
                <a:srgbClr val="4F81BD"/>
              </a:solidFill>
            </a:endParaRPr>
          </a:p>
          <a:p>
            <a:r>
              <a:rPr lang="en-US" sz="1600" dirty="0">
                <a:solidFill>
                  <a:srgbClr val="4F81BD"/>
                </a:solidFill>
              </a:rPr>
              <a:t>})(</a:t>
            </a:r>
            <a:r>
              <a:rPr lang="en-US" sz="1600" dirty="0" err="1">
                <a:solidFill>
                  <a:srgbClr val="4F81BD"/>
                </a:solidFill>
              </a:rPr>
              <a:t>jQuery</a:t>
            </a:r>
            <a:r>
              <a:rPr lang="en-US" sz="1600" dirty="0">
                <a:solidFill>
                  <a:srgbClr val="4F81BD"/>
                </a:solidFill>
              </a:rPr>
              <a:t>)</a:t>
            </a:r>
            <a:r>
              <a:rPr lang="en-US" sz="1600" dirty="0" smtClean="0">
                <a:solidFill>
                  <a:srgbClr val="4F81BD"/>
                </a:solidFill>
              </a:rPr>
              <a:t>;</a:t>
            </a:r>
          </a:p>
          <a:p>
            <a:endParaRPr lang="en-US" sz="1600" dirty="0">
              <a:solidFill>
                <a:srgbClr val="4F81BD"/>
              </a:solidFill>
            </a:endParaRPr>
          </a:p>
          <a:p>
            <a:r>
              <a:rPr lang="en-US" sz="1600" dirty="0">
                <a:solidFill>
                  <a:srgbClr val="4F81BD"/>
                </a:solidFill>
              </a:rPr>
              <a:t>// example</a:t>
            </a:r>
          </a:p>
          <a:p>
            <a:r>
              <a:rPr lang="en-US" sz="1600" dirty="0">
                <a:solidFill>
                  <a:srgbClr val="4F81BD"/>
                </a:solidFill>
              </a:rPr>
              <a:t>$("p")</a:t>
            </a:r>
            <a:r>
              <a:rPr lang="en-US" sz="1600" dirty="0" smtClean="0">
                <a:solidFill>
                  <a:srgbClr val="4F81BD"/>
                </a:solidFill>
              </a:rPr>
              <a:t>.</a:t>
            </a:r>
            <a:r>
              <a:rPr lang="en-US" sz="1600" dirty="0" err="1" smtClean="0">
                <a:solidFill>
                  <a:srgbClr val="4F81BD"/>
                </a:solidFill>
              </a:rPr>
              <a:t>helloWorld</a:t>
            </a:r>
            <a:r>
              <a:rPr lang="en-US" sz="1600" dirty="0" smtClean="0">
                <a:solidFill>
                  <a:srgbClr val="4F81BD"/>
                </a:solidFill>
              </a:rPr>
              <a:t>({</a:t>
            </a:r>
          </a:p>
          <a:p>
            <a:pPr lvl="1"/>
            <a:r>
              <a:rPr lang="fr-FR" sz="1600" dirty="0">
                <a:solidFill>
                  <a:srgbClr val="4F81BD"/>
                </a:solidFill>
              </a:rPr>
              <a:t> </a:t>
            </a:r>
            <a:r>
              <a:rPr lang="fr-FR" sz="1600" dirty="0" err="1">
                <a:solidFill>
                  <a:srgbClr val="4F81BD"/>
                </a:solidFill>
              </a:rPr>
              <a:t>text</a:t>
            </a:r>
            <a:r>
              <a:rPr lang="fr-FR" sz="1600" dirty="0">
                <a:solidFill>
                  <a:srgbClr val="4F81BD"/>
                </a:solidFill>
              </a:rPr>
              <a:t>        : 'Salut, le monde!',</a:t>
            </a:r>
          </a:p>
          <a:p>
            <a:pPr lvl="1"/>
            <a:r>
              <a:rPr lang="fr-FR" sz="1600" dirty="0">
                <a:solidFill>
                  <a:srgbClr val="4F81BD"/>
                </a:solidFill>
              </a:rPr>
              <a:t> </a:t>
            </a:r>
            <a:r>
              <a:rPr lang="fr-FR" sz="1600" dirty="0" err="1" smtClean="0">
                <a:solidFill>
                  <a:srgbClr val="4F81BD"/>
                </a:solidFill>
              </a:rPr>
              <a:t>color</a:t>
            </a:r>
            <a:r>
              <a:rPr lang="fr-FR" sz="1600" dirty="0" smtClean="0">
                <a:solidFill>
                  <a:srgbClr val="4F81BD"/>
                </a:solidFill>
              </a:rPr>
              <a:t>       </a:t>
            </a:r>
            <a:r>
              <a:rPr lang="fr-FR" sz="1600" dirty="0">
                <a:solidFill>
                  <a:srgbClr val="4F81BD"/>
                </a:solidFill>
              </a:rPr>
              <a:t>: '#</a:t>
            </a:r>
            <a:r>
              <a:rPr lang="fr-FR" sz="1600" dirty="0" smtClean="0">
                <a:solidFill>
                  <a:srgbClr val="4F81BD"/>
                </a:solidFill>
              </a:rPr>
              <a:t>005dff’</a:t>
            </a:r>
            <a:endParaRPr lang="en-US" sz="1600" dirty="0">
              <a:solidFill>
                <a:srgbClr val="4F81BD"/>
              </a:solidFill>
            </a:endParaRPr>
          </a:p>
          <a:p>
            <a:r>
              <a:rPr lang="en-US" sz="1600" dirty="0" smtClean="0">
                <a:solidFill>
                  <a:srgbClr val="4F81BD"/>
                </a:solidFill>
              </a:rPr>
              <a:t>})</a:t>
            </a:r>
            <a:r>
              <a:rPr lang="en-US" sz="1600" dirty="0">
                <a:solidFill>
                  <a:srgbClr val="4F81BD"/>
                </a:solidFill>
              </a:rPr>
              <a:t>;</a:t>
            </a:r>
            <a:endParaRPr lang="fr-FR" sz="1600" dirty="0">
              <a:solidFill>
                <a:srgbClr val="4F81BD"/>
              </a:solidFill>
            </a:endParaRPr>
          </a:p>
        </p:txBody>
      </p:sp>
      <p:sp>
        <p:nvSpPr>
          <p:cNvPr id="17" name="Titre 1"/>
          <p:cNvSpPr txBox="1">
            <a:spLocks/>
          </p:cNvSpPr>
          <p:nvPr/>
        </p:nvSpPr>
        <p:spPr>
          <a:xfrm>
            <a:off x="5220072" y="1124744"/>
            <a:ext cx="4643470" cy="869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800" dirty="0" smtClean="0"/>
              <a:t>Paramètres complexes</a:t>
            </a:r>
            <a:endParaRPr lang="fr-FR" sz="2800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5364088" y="1844824"/>
            <a:ext cx="32403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566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4348" y="1500174"/>
            <a:ext cx="2814630" cy="869947"/>
          </a:xfrm>
        </p:spPr>
        <p:txBody>
          <a:bodyPr>
            <a:normAutofit/>
          </a:bodyPr>
          <a:lstStyle/>
          <a:p>
            <a:r>
              <a:rPr lang="fr-FR" dirty="0" smtClean="0"/>
              <a:t>Références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6072206"/>
            <a:ext cx="2143108" cy="642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38</a:t>
            </a:r>
            <a:endParaRPr lang="fr-FR" sz="1600" dirty="0"/>
          </a:p>
        </p:txBody>
      </p:sp>
      <p:sp>
        <p:nvSpPr>
          <p:cNvPr id="5" name="Rectangle 4"/>
          <p:cNvSpPr/>
          <p:nvPr/>
        </p:nvSpPr>
        <p:spPr>
          <a:xfrm>
            <a:off x="2285984" y="6072206"/>
            <a:ext cx="6858016" cy="642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428860" y="6172162"/>
            <a:ext cx="6858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Introduction à JavaScript, les bases du langage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0" y="857232"/>
            <a:ext cx="642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Université Lyon 1 Claude Bernard – IUT A Informatique</a:t>
            </a:r>
            <a:endParaRPr lang="fr-FR" sz="2000" dirty="0"/>
          </a:p>
        </p:txBody>
      </p:sp>
      <p:cxnSp>
        <p:nvCxnSpPr>
          <p:cNvPr id="17" name="Connecteur droit 16"/>
          <p:cNvCxnSpPr/>
          <p:nvPr/>
        </p:nvCxnSpPr>
        <p:spPr>
          <a:xfrm>
            <a:off x="0" y="128586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928662" y="2214554"/>
            <a:ext cx="242889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500166" y="2428868"/>
            <a:ext cx="72152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fr-FR" dirty="0" smtClean="0"/>
              <a:t> </a:t>
            </a:r>
            <a:r>
              <a:rPr lang="fr-FR" sz="1600" b="1" dirty="0" smtClean="0"/>
              <a:t>page 2 - </a:t>
            </a:r>
            <a:r>
              <a:rPr lang="fr-FR" sz="1600" b="1" dirty="0" err="1" smtClean="0"/>
              <a:t>ref</a:t>
            </a:r>
            <a:r>
              <a:rPr lang="fr-FR" sz="1600" b="1" dirty="0" smtClean="0"/>
              <a:t> 1 « scripts » </a:t>
            </a:r>
            <a:r>
              <a:rPr lang="fr-FR" sz="1600" dirty="0" smtClean="0"/>
              <a:t>: à la différence d’un langage compilé un script désigne un code interprété, ici par le navigateur internet.</a:t>
            </a:r>
          </a:p>
          <a:p>
            <a:pPr>
              <a:buFont typeface="Wingdings" pitchFamily="2" charset="2"/>
              <a:buChar char="§"/>
            </a:pPr>
            <a:r>
              <a:rPr lang="fr-FR" sz="1600" dirty="0" smtClean="0"/>
              <a:t> </a:t>
            </a:r>
            <a:r>
              <a:rPr lang="fr-FR" sz="1600" b="1" dirty="0" smtClean="0"/>
              <a:t>page 5 - </a:t>
            </a:r>
            <a:r>
              <a:rPr lang="fr-FR" sz="1600" b="1" dirty="0" err="1" smtClean="0"/>
              <a:t>ref</a:t>
            </a:r>
            <a:r>
              <a:rPr lang="fr-FR" sz="1600" b="1" dirty="0" smtClean="0"/>
              <a:t> 2 « modulo » </a:t>
            </a:r>
            <a:r>
              <a:rPr lang="fr-FR" sz="1600" dirty="0" smtClean="0"/>
              <a:t>: calcul du reste de la division euclidienne. Symbolisé par %. Ainsi 7%3 donnera 1 car (2*3) + 1 = 7</a:t>
            </a:r>
          </a:p>
          <a:p>
            <a:pPr>
              <a:buFont typeface="Wingdings" pitchFamily="2" charset="2"/>
              <a:buChar char="§"/>
            </a:pPr>
            <a:r>
              <a:rPr lang="fr-FR" sz="1600" b="1" dirty="0" smtClean="0"/>
              <a:t> page 5 - </a:t>
            </a:r>
            <a:r>
              <a:rPr lang="fr-FR" sz="1600" b="1" dirty="0" err="1" smtClean="0"/>
              <a:t>ref</a:t>
            </a:r>
            <a:r>
              <a:rPr lang="fr-FR" sz="1600" b="1" dirty="0" smtClean="0"/>
              <a:t> 3 « transtypage » :</a:t>
            </a:r>
            <a:r>
              <a:rPr lang="fr-FR" sz="1600" dirty="0" smtClean="0"/>
              <a:t> opération de conversion d’un type à un autre. Par exemple convertir un nombre sous forme d’une chaîne de caractères en entier.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57158" y="1500174"/>
            <a:ext cx="2814630" cy="869947"/>
          </a:xfrm>
        </p:spPr>
        <p:txBody>
          <a:bodyPr>
            <a:normAutofit/>
          </a:bodyPr>
          <a:lstStyle/>
          <a:p>
            <a:r>
              <a:rPr lang="fr-FR" dirty="0" smtClean="0"/>
              <a:t>Syntaxe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6072206"/>
            <a:ext cx="2143108" cy="642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3</a:t>
            </a:r>
            <a:endParaRPr lang="fr-FR" sz="1600" dirty="0"/>
          </a:p>
        </p:txBody>
      </p:sp>
      <p:sp>
        <p:nvSpPr>
          <p:cNvPr id="5" name="Rectangle 4"/>
          <p:cNvSpPr/>
          <p:nvPr/>
        </p:nvSpPr>
        <p:spPr>
          <a:xfrm>
            <a:off x="2285984" y="6072206"/>
            <a:ext cx="6858016" cy="642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428860" y="6172162"/>
            <a:ext cx="6858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Introduction à JavaScript, les bases du langage</a:t>
            </a:r>
            <a:endParaRPr lang="fr-FR" sz="2000" dirty="0">
              <a:solidFill>
                <a:schemeClr val="bg1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928662" y="2214554"/>
            <a:ext cx="428628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500166" y="2357992"/>
            <a:ext cx="742955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/>
              <a:t>Dans la page (x)HTML</a:t>
            </a:r>
          </a:p>
          <a:p>
            <a:pPr marL="800100" lvl="1" indent="-342900"/>
            <a:r>
              <a:rPr lang="fr-FR" dirty="0" smtClean="0"/>
              <a:t>Via les balises appropriées :</a:t>
            </a:r>
          </a:p>
          <a:p>
            <a:pPr marL="800100" lvl="1" indent="-342900"/>
            <a:r>
              <a:rPr lang="fr-FR" sz="1600" dirty="0" smtClean="0"/>
              <a:t>	</a:t>
            </a:r>
            <a:r>
              <a:rPr lang="fr-FR" sz="1600" dirty="0" smtClean="0">
                <a:solidFill>
                  <a:schemeClr val="tx2"/>
                </a:solidFill>
              </a:rPr>
              <a:t>&lt;script type="</a:t>
            </a:r>
            <a:r>
              <a:rPr lang="fr-FR" sz="1600" dirty="0" err="1" smtClean="0">
                <a:solidFill>
                  <a:schemeClr val="tx2"/>
                </a:solidFill>
              </a:rPr>
              <a:t>text</a:t>
            </a:r>
            <a:r>
              <a:rPr lang="fr-FR" sz="1600" dirty="0" smtClean="0">
                <a:solidFill>
                  <a:schemeClr val="tx2"/>
                </a:solidFill>
              </a:rPr>
              <a:t>/</a:t>
            </a:r>
            <a:r>
              <a:rPr lang="fr-FR" sz="1600" dirty="0" err="1" smtClean="0">
                <a:solidFill>
                  <a:schemeClr val="tx2"/>
                </a:solidFill>
              </a:rPr>
              <a:t>javascript</a:t>
            </a:r>
            <a:r>
              <a:rPr lang="fr-FR" sz="1600" dirty="0" smtClean="0">
                <a:solidFill>
                  <a:schemeClr val="tx2"/>
                </a:solidFill>
              </a:rPr>
              <a:t>" &gt;</a:t>
            </a:r>
          </a:p>
          <a:p>
            <a:pPr marL="800100" lvl="1" indent="-342900"/>
            <a:r>
              <a:rPr lang="fr-FR" sz="1600" dirty="0" smtClean="0">
                <a:solidFill>
                  <a:schemeClr val="tx2"/>
                </a:solidFill>
              </a:rPr>
              <a:t>		          mon instruction </a:t>
            </a:r>
            <a:r>
              <a:rPr lang="fr-FR" sz="1600" dirty="0" err="1" smtClean="0">
                <a:solidFill>
                  <a:schemeClr val="tx2"/>
                </a:solidFill>
              </a:rPr>
              <a:t>js</a:t>
            </a:r>
            <a:r>
              <a:rPr lang="fr-FR" sz="1600" dirty="0" smtClean="0">
                <a:solidFill>
                  <a:schemeClr val="tx2"/>
                </a:solidFill>
              </a:rPr>
              <a:t> numéro 1;</a:t>
            </a:r>
          </a:p>
          <a:p>
            <a:r>
              <a:rPr lang="fr-FR" sz="1600" dirty="0" smtClean="0">
                <a:solidFill>
                  <a:schemeClr val="tx2"/>
                </a:solidFill>
              </a:rPr>
              <a:t>	          mon instruction </a:t>
            </a:r>
            <a:r>
              <a:rPr lang="fr-FR" sz="1600" dirty="0" err="1" smtClean="0">
                <a:solidFill>
                  <a:schemeClr val="tx2"/>
                </a:solidFill>
              </a:rPr>
              <a:t>js</a:t>
            </a:r>
            <a:r>
              <a:rPr lang="fr-FR" sz="1600" dirty="0" smtClean="0">
                <a:solidFill>
                  <a:schemeClr val="tx2"/>
                </a:solidFill>
              </a:rPr>
              <a:t> numéro 2;</a:t>
            </a:r>
          </a:p>
          <a:p>
            <a:r>
              <a:rPr lang="fr-FR" sz="1600" dirty="0" smtClean="0">
                <a:solidFill>
                  <a:schemeClr val="tx2"/>
                </a:solidFill>
              </a:rPr>
              <a:t>                  &lt;/script&gt;</a:t>
            </a:r>
          </a:p>
          <a:p>
            <a:r>
              <a:rPr lang="fr-FR" dirty="0" smtClean="0"/>
              <a:t>                </a:t>
            </a:r>
            <a:r>
              <a:rPr lang="fr-FR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 préférence avant la balise fermante &lt;/body&gt;</a:t>
            </a:r>
            <a:r>
              <a:rPr lang="fr-FR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fr-FR" dirty="0" smtClean="0"/>
              <a:t>Dans un fichier externe</a:t>
            </a:r>
          </a:p>
          <a:p>
            <a:pPr marL="800100" lvl="1" indent="-342900"/>
            <a:r>
              <a:rPr lang="fr-FR" dirty="0" smtClean="0"/>
              <a:t>Inclusion de l’entête de page :</a:t>
            </a:r>
          </a:p>
          <a:p>
            <a:pPr marL="800100" lvl="1" indent="-342900"/>
            <a:r>
              <a:rPr lang="fr-FR" sz="1600" dirty="0" smtClean="0"/>
              <a:t>	</a:t>
            </a:r>
            <a:r>
              <a:rPr lang="fr-FR" sz="1600" dirty="0" smtClean="0">
                <a:solidFill>
                  <a:schemeClr val="tx2"/>
                </a:solidFill>
              </a:rPr>
              <a:t>&lt;</a:t>
            </a:r>
            <a:r>
              <a:rPr lang="fr-FR" sz="1600" dirty="0" err="1" smtClean="0">
                <a:solidFill>
                  <a:schemeClr val="tx2"/>
                </a:solidFill>
              </a:rPr>
              <a:t>head</a:t>
            </a:r>
            <a:r>
              <a:rPr lang="fr-FR" sz="1600" dirty="0" smtClean="0">
                <a:solidFill>
                  <a:schemeClr val="tx2"/>
                </a:solidFill>
              </a:rPr>
              <a:t>&gt;</a:t>
            </a:r>
          </a:p>
          <a:p>
            <a:pPr marL="800100" lvl="1" indent="-342900"/>
            <a:r>
              <a:rPr lang="fr-FR" sz="1600" dirty="0" smtClean="0">
                <a:solidFill>
                  <a:schemeClr val="tx2"/>
                </a:solidFill>
              </a:rPr>
              <a:t>	            &lt;script  type ="</a:t>
            </a:r>
            <a:r>
              <a:rPr lang="fr-FR" sz="1600" dirty="0" err="1" smtClean="0">
                <a:solidFill>
                  <a:schemeClr val="tx2"/>
                </a:solidFill>
              </a:rPr>
              <a:t>text</a:t>
            </a:r>
            <a:r>
              <a:rPr lang="fr-FR" sz="1600" dirty="0" smtClean="0">
                <a:solidFill>
                  <a:schemeClr val="tx2"/>
                </a:solidFill>
              </a:rPr>
              <a:t>/</a:t>
            </a:r>
            <a:r>
              <a:rPr lang="fr-FR" sz="1600" dirty="0" err="1" smtClean="0">
                <a:solidFill>
                  <a:schemeClr val="tx2"/>
                </a:solidFill>
              </a:rPr>
              <a:t>javascript</a:t>
            </a:r>
            <a:r>
              <a:rPr lang="fr-FR" sz="1600" dirty="0" smtClean="0">
                <a:solidFill>
                  <a:schemeClr val="tx2"/>
                </a:solidFill>
              </a:rPr>
              <a:t>"  </a:t>
            </a:r>
            <a:r>
              <a:rPr lang="fr-FR" sz="1600" dirty="0" err="1" smtClean="0">
                <a:solidFill>
                  <a:schemeClr val="tx2"/>
                </a:solidFill>
              </a:rPr>
              <a:t>src</a:t>
            </a:r>
            <a:r>
              <a:rPr lang="fr-FR" sz="1600" dirty="0" smtClean="0">
                <a:solidFill>
                  <a:schemeClr val="tx2"/>
                </a:solidFill>
              </a:rPr>
              <a:t>="cheminFichier.js" &gt;&lt;/script&gt;</a:t>
            </a:r>
          </a:p>
          <a:p>
            <a:pPr marL="800100" lvl="1" indent="-342900"/>
            <a:r>
              <a:rPr lang="fr-FR" sz="1600" dirty="0" smtClean="0">
                <a:solidFill>
                  <a:schemeClr val="tx2"/>
                </a:solidFill>
              </a:rPr>
              <a:t>	&lt;/</a:t>
            </a:r>
            <a:r>
              <a:rPr lang="fr-FR" sz="1600" dirty="0" err="1" smtClean="0">
                <a:solidFill>
                  <a:schemeClr val="tx2"/>
                </a:solidFill>
              </a:rPr>
              <a:t>head</a:t>
            </a:r>
            <a:r>
              <a:rPr lang="fr-FR" sz="1600" dirty="0" smtClean="0">
                <a:solidFill>
                  <a:schemeClr val="tx2"/>
                </a:solidFill>
              </a:rPr>
              <a:t>&gt;</a:t>
            </a:r>
          </a:p>
          <a:p>
            <a:r>
              <a:rPr lang="fr-FR" dirty="0" smtClean="0"/>
              <a:t>		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2714612" y="1845222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Inclusion et instructions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0" y="355578"/>
            <a:ext cx="642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Université Lyon 1 Claude Bernard – IUT A Informatique</a:t>
            </a:r>
            <a:endParaRPr lang="fr-FR" sz="2000" dirty="0"/>
          </a:p>
        </p:txBody>
      </p:sp>
      <p:cxnSp>
        <p:nvCxnSpPr>
          <p:cNvPr id="12" name="Connecteur droit 11"/>
          <p:cNvCxnSpPr/>
          <p:nvPr/>
        </p:nvCxnSpPr>
        <p:spPr>
          <a:xfrm>
            <a:off x="0" y="78420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428860" y="752757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Définitions et syntaxe (structures conditionnelles, fonction, variables…)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85786" y="1500174"/>
            <a:ext cx="2814630" cy="869947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Liens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6072206"/>
            <a:ext cx="2143108" cy="642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39</a:t>
            </a:r>
            <a:endParaRPr lang="fr-FR" sz="1600" dirty="0"/>
          </a:p>
        </p:txBody>
      </p:sp>
      <p:sp>
        <p:nvSpPr>
          <p:cNvPr id="5" name="Rectangle 4"/>
          <p:cNvSpPr/>
          <p:nvPr/>
        </p:nvSpPr>
        <p:spPr>
          <a:xfrm>
            <a:off x="2285984" y="6072206"/>
            <a:ext cx="6858016" cy="642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428860" y="6172162"/>
            <a:ext cx="6858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Introduction à JavaScript, les bases du langage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0" y="857232"/>
            <a:ext cx="642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Université Lyon 1 Claude Bernard – IUT A Informatique</a:t>
            </a:r>
            <a:endParaRPr lang="fr-FR" sz="2000" dirty="0"/>
          </a:p>
        </p:txBody>
      </p:sp>
      <p:cxnSp>
        <p:nvCxnSpPr>
          <p:cNvPr id="17" name="Connecteur droit 16"/>
          <p:cNvCxnSpPr/>
          <p:nvPr/>
        </p:nvCxnSpPr>
        <p:spPr>
          <a:xfrm>
            <a:off x="0" y="128586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928662" y="2214554"/>
            <a:ext cx="242889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500166" y="2428868"/>
            <a:ext cx="72152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fr-FR" dirty="0" smtClean="0"/>
              <a:t> </a:t>
            </a:r>
            <a:r>
              <a:rPr lang="fr-FR" sz="1600" dirty="0" smtClean="0">
                <a:hlinkClick r:id="rId2"/>
              </a:rPr>
              <a:t>http://javascript.developpez.com/cours/</a:t>
            </a:r>
            <a:endParaRPr lang="fr-FR" sz="1600" dirty="0" smtClean="0"/>
          </a:p>
          <a:p>
            <a:pPr>
              <a:buFont typeface="Wingdings" pitchFamily="2" charset="2"/>
              <a:buChar char="§"/>
            </a:pPr>
            <a:r>
              <a:rPr lang="fr-FR" sz="1600" dirty="0" smtClean="0"/>
              <a:t> </a:t>
            </a:r>
            <a:r>
              <a:rPr lang="fr-FR" sz="1600" dirty="0" smtClean="0">
                <a:hlinkClick r:id="rId3"/>
              </a:rPr>
              <a:t>http://www.siteduzero.com/tutoriel-3-8158-tout-sur-le-javascript.html</a:t>
            </a:r>
            <a:endParaRPr lang="fr-FR" sz="1600" dirty="0" smtClean="0"/>
          </a:p>
          <a:p>
            <a:pPr>
              <a:buFont typeface="Wingdings" pitchFamily="2" charset="2"/>
              <a:buChar char="§"/>
            </a:pPr>
            <a:r>
              <a:rPr lang="fr-FR" sz="1600" b="1" dirty="0" smtClean="0"/>
              <a:t> </a:t>
            </a:r>
            <a:r>
              <a:rPr lang="fr-FR" sz="1600" dirty="0" smtClean="0">
                <a:hlinkClick r:id="rId4"/>
              </a:rPr>
              <a:t>http://www.w3.org/</a:t>
            </a:r>
            <a:endParaRPr lang="fr-FR" sz="1600" dirty="0" smtClean="0"/>
          </a:p>
          <a:p>
            <a:pPr>
              <a:buFont typeface="Wingdings" pitchFamily="2" charset="2"/>
              <a:buChar char="§"/>
            </a:pPr>
            <a:r>
              <a:rPr lang="fr-FR" sz="1400" dirty="0" smtClean="0"/>
              <a:t> </a:t>
            </a:r>
            <a:r>
              <a:rPr lang="fr-FR" sz="1600" dirty="0" smtClean="0">
                <a:hlinkClick r:id="rId5"/>
              </a:rPr>
              <a:t>http://msdn.microsoft.com/en-us/library/ms535874(VS.85).aspx</a:t>
            </a:r>
            <a:endParaRPr lang="fr-FR" sz="1600" dirty="0" smtClean="0"/>
          </a:p>
          <a:p>
            <a:pPr>
              <a:buFont typeface="Wingdings" pitchFamily="2" charset="2"/>
              <a:buChar char="§"/>
            </a:pPr>
            <a:r>
              <a:rPr lang="fr-FR" sz="1600" dirty="0" smtClean="0"/>
              <a:t> </a:t>
            </a:r>
            <a:r>
              <a:rPr lang="fr-FR" sz="1600" dirty="0" smtClean="0">
                <a:hlinkClick r:id="rId6"/>
              </a:rPr>
              <a:t>http://www.siteduzero.com/tutoriel-3-100294-l-objet-xmlhttprequest.html</a:t>
            </a:r>
            <a:endParaRPr lang="fr-FR" sz="1600" dirty="0" smtClean="0"/>
          </a:p>
          <a:p>
            <a:pPr>
              <a:buFont typeface="Wingdings" pitchFamily="2" charset="2"/>
              <a:buChar char="§"/>
            </a:pPr>
            <a:r>
              <a:rPr lang="fr-FR" sz="1600" dirty="0" smtClean="0"/>
              <a:t> </a:t>
            </a:r>
            <a:r>
              <a:rPr lang="fr-FR" sz="1600" dirty="0" smtClean="0">
                <a:hlinkClick r:id="rId7"/>
              </a:rPr>
              <a:t>http://api.jquery.com/jQuery.ajax/</a:t>
            </a:r>
            <a:endParaRPr lang="fr-FR" sz="1600" dirty="0" smtClean="0"/>
          </a:p>
          <a:p>
            <a:pPr>
              <a:buFont typeface="Wingdings" pitchFamily="2" charset="2"/>
              <a:buChar char="§"/>
            </a:pPr>
            <a:r>
              <a:rPr lang="fr-FR" sz="1600" dirty="0" smtClean="0"/>
              <a:t> </a:t>
            </a:r>
            <a:r>
              <a:rPr lang="fr-FR" sz="1600" dirty="0" smtClean="0">
                <a:hlinkClick r:id="rId8"/>
              </a:rPr>
              <a:t>http://www.json.org/</a:t>
            </a:r>
            <a:endParaRPr lang="fr-FR" sz="1600" dirty="0" smtClean="0"/>
          </a:p>
          <a:p>
            <a:pPr>
              <a:buFont typeface="Wingdings" pitchFamily="2" charset="2"/>
              <a:buChar char="§"/>
            </a:pPr>
            <a:endParaRPr lang="fr-FR" sz="1600" dirty="0" smtClean="0"/>
          </a:p>
          <a:p>
            <a:pPr>
              <a:buFont typeface="Wingdings" pitchFamily="2" charset="2"/>
              <a:buChar char="§"/>
            </a:pP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57158" y="1500174"/>
            <a:ext cx="2814630" cy="869947"/>
          </a:xfrm>
        </p:spPr>
        <p:txBody>
          <a:bodyPr>
            <a:normAutofit/>
          </a:bodyPr>
          <a:lstStyle/>
          <a:p>
            <a:r>
              <a:rPr lang="fr-FR" dirty="0" smtClean="0"/>
              <a:t>Syntaxe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6072206"/>
            <a:ext cx="2143108" cy="642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4</a:t>
            </a:r>
            <a:endParaRPr lang="fr-FR" sz="1600" dirty="0"/>
          </a:p>
        </p:txBody>
      </p:sp>
      <p:sp>
        <p:nvSpPr>
          <p:cNvPr id="5" name="Rectangle 4"/>
          <p:cNvSpPr/>
          <p:nvPr/>
        </p:nvSpPr>
        <p:spPr>
          <a:xfrm>
            <a:off x="2285984" y="6072206"/>
            <a:ext cx="6858016" cy="642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428860" y="6172162"/>
            <a:ext cx="6858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Introduction à JavaScript, les bases du langage</a:t>
            </a:r>
            <a:endParaRPr lang="fr-FR" sz="2000" dirty="0">
              <a:solidFill>
                <a:schemeClr val="bg1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928662" y="2214554"/>
            <a:ext cx="450059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500166" y="2285992"/>
            <a:ext cx="742955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/>
              <a:t>Les variables</a:t>
            </a:r>
          </a:p>
          <a:p>
            <a:pPr marL="800100" lvl="1" indent="-342900">
              <a:lnSpc>
                <a:spcPct val="150000"/>
              </a:lnSpc>
            </a:pPr>
            <a:r>
              <a:rPr lang="fr-FR" sz="1600" dirty="0" smtClean="0">
                <a:solidFill>
                  <a:schemeClr val="tx2"/>
                </a:solidFill>
              </a:rPr>
              <a:t>var personnage = "Chuck Norris";</a:t>
            </a:r>
          </a:p>
          <a:p>
            <a:pPr marL="800100" lvl="1" indent="-342900"/>
            <a:r>
              <a:rPr lang="fr-FR" sz="1600" dirty="0" smtClean="0">
                <a:solidFill>
                  <a:schemeClr val="tx2"/>
                </a:solidFill>
              </a:rPr>
              <a:t>var </a:t>
            </a:r>
            <a:r>
              <a:rPr lang="fr-FR" sz="1600" dirty="0" err="1" smtClean="0">
                <a:solidFill>
                  <a:schemeClr val="tx2"/>
                </a:solidFill>
              </a:rPr>
              <a:t>coupsDePieds</a:t>
            </a:r>
            <a:r>
              <a:rPr lang="fr-FR" sz="1600" dirty="0" smtClean="0">
                <a:solidFill>
                  <a:schemeClr val="tx2"/>
                </a:solidFill>
              </a:rPr>
              <a:t> = 9999;</a:t>
            </a:r>
          </a:p>
          <a:p>
            <a:pPr marL="800100" lvl="1" indent="-342900"/>
            <a:r>
              <a:rPr lang="fr-FR" sz="1600" dirty="0" smtClean="0">
                <a:solidFill>
                  <a:schemeClr val="tx2"/>
                </a:solidFill>
              </a:rPr>
              <a:t>personnage = "Rambo";</a:t>
            </a:r>
          </a:p>
          <a:p>
            <a:pPr marL="800100" lvl="1" indent="-342900">
              <a:lnSpc>
                <a:spcPct val="150000"/>
              </a:lnSpc>
            </a:pPr>
            <a:r>
              <a:rPr lang="fr-FR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Sensibles à la casse, choisir nom simple et explicite, respecter les types</a:t>
            </a:r>
          </a:p>
          <a:p>
            <a:pPr marL="800100" lvl="1" indent="-342900"/>
            <a:r>
              <a:rPr lang="fr-FR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Attention aux mots réservés </a:t>
            </a:r>
            <a:r>
              <a:rPr lang="fr-FR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!!! (case, new, public, break, continue, super…)</a:t>
            </a:r>
            <a:endParaRPr lang="fr-FR" sz="1600" dirty="0" smtClean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/>
              <a:t>Les commentaires</a:t>
            </a:r>
          </a:p>
          <a:p>
            <a:pPr marL="800100" lvl="1" indent="-342900"/>
            <a:r>
              <a:rPr lang="fr-FR" dirty="0" err="1" smtClean="0"/>
              <a:t>Monolignes</a:t>
            </a:r>
            <a:r>
              <a:rPr lang="fr-FR" dirty="0" smtClean="0"/>
              <a:t>:</a:t>
            </a:r>
          </a:p>
          <a:p>
            <a:pPr marL="800100" lvl="1" indent="-342900"/>
            <a:r>
              <a:rPr lang="fr-FR" sz="1600" dirty="0" smtClean="0"/>
              <a:t>	</a:t>
            </a:r>
            <a:r>
              <a:rPr lang="fr-FR" sz="1600" dirty="0" smtClean="0">
                <a:solidFill>
                  <a:schemeClr val="tx2"/>
                </a:solidFill>
              </a:rPr>
              <a:t>//ceci est mon commentaire (respect du vocabulaire et du sens…)</a:t>
            </a:r>
            <a:r>
              <a:rPr lang="fr-FR" i="1" dirty="0" smtClean="0">
                <a:solidFill>
                  <a:schemeClr val="tx2"/>
                </a:solidFill>
              </a:rPr>
              <a:t> </a:t>
            </a:r>
          </a:p>
          <a:p>
            <a:pPr marL="800100" lvl="1" indent="-342900"/>
            <a:r>
              <a:rPr lang="fr-FR" dirty="0" err="1" smtClean="0"/>
              <a:t>Mutlilignes</a:t>
            </a:r>
            <a:r>
              <a:rPr lang="fr-FR" dirty="0" smtClean="0"/>
              <a:t> :</a:t>
            </a:r>
          </a:p>
          <a:p>
            <a:pPr marL="800100" lvl="1" indent="-342900"/>
            <a:r>
              <a:rPr lang="fr-FR" dirty="0" smtClean="0"/>
              <a:t>	</a:t>
            </a:r>
            <a:r>
              <a:rPr lang="fr-FR" sz="1600" dirty="0" smtClean="0">
                <a:solidFill>
                  <a:schemeClr val="tx2"/>
                </a:solidFill>
              </a:rPr>
              <a:t>/* multiplexage des indexeurs</a:t>
            </a:r>
          </a:p>
          <a:p>
            <a:pPr marL="800100" lvl="1" indent="-342900"/>
            <a:r>
              <a:rPr lang="fr-FR" sz="1600" dirty="0" smtClean="0">
                <a:solidFill>
                  <a:schemeClr val="tx2"/>
                </a:solidFill>
              </a:rPr>
              <a:t>	      avec homothétie de la parallaxe suivant blablabla … */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714612" y="1845222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Variables et commentaires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0" y="355578"/>
            <a:ext cx="642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Université Lyon 1 Claude Bernard – IUT A Informatique</a:t>
            </a:r>
            <a:endParaRPr lang="fr-FR" sz="2000" dirty="0"/>
          </a:p>
        </p:txBody>
      </p:sp>
      <p:cxnSp>
        <p:nvCxnSpPr>
          <p:cNvPr id="12" name="Connecteur droit 11"/>
          <p:cNvCxnSpPr/>
          <p:nvPr/>
        </p:nvCxnSpPr>
        <p:spPr>
          <a:xfrm>
            <a:off x="0" y="78420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428860" y="752757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Définitions et syntaxe (structures conditionnelles, fonction, variables…)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57158" y="1500174"/>
            <a:ext cx="2814630" cy="869947"/>
          </a:xfrm>
        </p:spPr>
        <p:txBody>
          <a:bodyPr>
            <a:normAutofit/>
          </a:bodyPr>
          <a:lstStyle/>
          <a:p>
            <a:r>
              <a:rPr lang="fr-FR" dirty="0" smtClean="0"/>
              <a:t>Syntaxe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6072206"/>
            <a:ext cx="2143108" cy="642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5</a:t>
            </a:r>
            <a:endParaRPr lang="fr-FR" sz="1600" dirty="0"/>
          </a:p>
        </p:txBody>
      </p:sp>
      <p:sp>
        <p:nvSpPr>
          <p:cNvPr id="5" name="Rectangle 4"/>
          <p:cNvSpPr/>
          <p:nvPr/>
        </p:nvSpPr>
        <p:spPr>
          <a:xfrm>
            <a:off x="2285984" y="6072206"/>
            <a:ext cx="6858016" cy="642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428860" y="6172162"/>
            <a:ext cx="6858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Introduction à JavaScript, les bases du langage</a:t>
            </a:r>
            <a:endParaRPr lang="fr-FR" sz="2000" dirty="0">
              <a:solidFill>
                <a:schemeClr val="bg1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928662" y="2214554"/>
            <a:ext cx="421484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500166" y="2285992"/>
            <a:ext cx="7643834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/>
              <a:t>Les opérateurs arithmétiques</a:t>
            </a:r>
          </a:p>
          <a:p>
            <a:pPr marL="800100" lvl="1" indent="-342900">
              <a:lnSpc>
                <a:spcPct val="150000"/>
              </a:lnSpc>
            </a:pPr>
            <a:r>
              <a:rPr lang="fr-FR" sz="1600" dirty="0" smtClean="0">
                <a:solidFill>
                  <a:schemeClr val="tx2"/>
                </a:solidFill>
              </a:rPr>
              <a:t>var cpt = 12 + </a:t>
            </a:r>
            <a:r>
              <a:rPr lang="fr-FR" sz="1600" dirty="0" smtClean="0">
                <a:solidFill>
                  <a:schemeClr val="tx2"/>
                </a:solidFill>
              </a:rPr>
              <a:t>3; </a:t>
            </a:r>
            <a:r>
              <a:rPr lang="fr-FR" sz="1600" dirty="0" smtClean="0">
                <a:solidFill>
                  <a:schemeClr val="tx2"/>
                </a:solidFill>
              </a:rPr>
              <a:t>//cpt aura pour valeur </a:t>
            </a:r>
            <a:r>
              <a:rPr lang="fr-FR" sz="1600" dirty="0" smtClean="0">
                <a:solidFill>
                  <a:schemeClr val="tx2"/>
                </a:solidFill>
              </a:rPr>
              <a:t>15</a:t>
            </a:r>
            <a:endParaRPr lang="fr-FR" sz="1600" dirty="0" smtClean="0">
              <a:solidFill>
                <a:schemeClr val="tx2"/>
              </a:solidFill>
            </a:endParaRPr>
          </a:p>
          <a:p>
            <a:pPr marL="800100" lvl="1" indent="-342900"/>
            <a:r>
              <a:rPr lang="fr-FR" sz="1600" dirty="0" smtClean="0">
                <a:solidFill>
                  <a:schemeClr val="tx2"/>
                </a:solidFill>
              </a:rPr>
              <a:t>var </a:t>
            </a:r>
            <a:r>
              <a:rPr lang="fr-FR" sz="1600" dirty="0" smtClean="0">
                <a:solidFill>
                  <a:schemeClr val="tx2"/>
                </a:solidFill>
              </a:rPr>
              <a:t>cpt2 = </a:t>
            </a:r>
            <a:r>
              <a:rPr lang="fr-FR" sz="1600" dirty="0">
                <a:solidFill>
                  <a:schemeClr val="tx2"/>
                </a:solidFill>
              </a:rPr>
              <a:t> "12</a:t>
            </a:r>
            <a:r>
              <a:rPr lang="fr-FR" sz="1600" dirty="0" smtClean="0">
                <a:solidFill>
                  <a:schemeClr val="tx2"/>
                </a:solidFill>
              </a:rPr>
              <a:t>" </a:t>
            </a:r>
            <a:r>
              <a:rPr lang="fr-FR" sz="1600" dirty="0" smtClean="0">
                <a:solidFill>
                  <a:schemeClr val="tx2"/>
                </a:solidFill>
              </a:rPr>
              <a:t>+ </a:t>
            </a:r>
            <a:r>
              <a:rPr lang="fr-FR" sz="1600" dirty="0" smtClean="0">
                <a:solidFill>
                  <a:schemeClr val="tx2"/>
                </a:solidFill>
              </a:rPr>
              <a:t>3 </a:t>
            </a:r>
            <a:r>
              <a:rPr lang="fr-FR" sz="1600" dirty="0" smtClean="0">
                <a:solidFill>
                  <a:schemeClr val="tx2"/>
                </a:solidFill>
              </a:rPr>
              <a:t>; //attention il s’agit d’une concaténation : </a:t>
            </a:r>
            <a:r>
              <a:rPr lang="fr-FR" sz="1600" dirty="0" smtClean="0">
                <a:solidFill>
                  <a:schemeClr val="tx2"/>
                </a:solidFill>
              </a:rPr>
              <a:t>123</a:t>
            </a:r>
            <a:endParaRPr lang="fr-FR" sz="1600" dirty="0" smtClean="0">
              <a:solidFill>
                <a:schemeClr val="tx2"/>
              </a:solidFill>
            </a:endParaRPr>
          </a:p>
          <a:p>
            <a:pPr marL="800100" lvl="1" indent="-342900"/>
            <a:endParaRPr lang="fr-FR" sz="400" dirty="0" smtClean="0">
              <a:solidFill>
                <a:schemeClr val="tx2"/>
              </a:solidFill>
            </a:endParaRPr>
          </a:p>
          <a:p>
            <a:pPr marL="800100" lvl="1" indent="-342900">
              <a:lnSpc>
                <a:spcPct val="150000"/>
              </a:lnSpc>
            </a:pPr>
            <a:r>
              <a:rPr lang="fr-FR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Autres : - (soustraction), *(multiplication), / (division entière), %(</a:t>
            </a:r>
            <a:r>
              <a:rPr lang="fr-FR" sz="1600" i="1" dirty="0" smtClean="0">
                <a:solidFill>
                  <a:srgbClr val="FF0000"/>
                </a:solidFill>
              </a:rPr>
              <a:t>modulo</a:t>
            </a:r>
            <a:r>
              <a:rPr lang="fr-FR" sz="1600" i="1" baseline="30000" dirty="0" smtClean="0">
                <a:solidFill>
                  <a:srgbClr val="FF0000"/>
                </a:solidFill>
              </a:rPr>
              <a:t>2</a:t>
            </a:r>
            <a:r>
              <a:rPr lang="fr-FR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800100" lvl="1" indent="-342900"/>
            <a:r>
              <a:rPr lang="fr-FR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Astuce :</a:t>
            </a:r>
            <a:r>
              <a:rPr lang="fr-FR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penser au </a:t>
            </a:r>
            <a:r>
              <a:rPr lang="fr-FR" sz="1600" i="1" dirty="0" smtClean="0">
                <a:solidFill>
                  <a:srgbClr val="FF0000"/>
                </a:solidFill>
              </a:rPr>
              <a:t>transtypage</a:t>
            </a:r>
            <a:r>
              <a:rPr lang="fr-FR" sz="1600" i="1" baseline="30000" dirty="0" smtClean="0">
                <a:solidFill>
                  <a:srgbClr val="FF0000"/>
                </a:solidFill>
              </a:rPr>
              <a:t>3</a:t>
            </a:r>
            <a:r>
              <a:rPr lang="fr-FR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fr-FR" sz="16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cast</a:t>
            </a:r>
            <a:r>
              <a:rPr lang="fr-FR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des variables (ex: </a:t>
            </a:r>
            <a:r>
              <a:rPr lang="fr-FR" sz="16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parseInt</a:t>
            </a:r>
            <a:r>
              <a:rPr lang="fr-FR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("25");)</a:t>
            </a:r>
          </a:p>
          <a:p>
            <a:pPr marL="800100" lvl="1" indent="-342900"/>
            <a:endParaRPr lang="fr-FR" sz="9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/>
              <a:t>Les fonctions</a:t>
            </a:r>
          </a:p>
          <a:p>
            <a:pPr marL="342900" indent="-342900"/>
            <a:r>
              <a:rPr lang="fr-FR" dirty="0" smtClean="0"/>
              <a:t>	   </a:t>
            </a:r>
            <a:r>
              <a:rPr lang="fr-FR" sz="1600" dirty="0" err="1" smtClean="0">
                <a:solidFill>
                  <a:schemeClr val="tx2"/>
                </a:solidFill>
              </a:rPr>
              <a:t>function</a:t>
            </a:r>
            <a:r>
              <a:rPr lang="fr-FR" sz="1600" dirty="0" smtClean="0">
                <a:solidFill>
                  <a:schemeClr val="tx2"/>
                </a:solidFill>
              </a:rPr>
              <a:t> </a:t>
            </a:r>
            <a:r>
              <a:rPr lang="fr-FR" sz="1600" dirty="0" err="1" smtClean="0">
                <a:solidFill>
                  <a:schemeClr val="tx2"/>
                </a:solidFill>
              </a:rPr>
              <a:t>maFonction</a:t>
            </a:r>
            <a:r>
              <a:rPr lang="fr-FR" sz="1600" dirty="0" smtClean="0">
                <a:solidFill>
                  <a:schemeClr val="tx2"/>
                </a:solidFill>
              </a:rPr>
              <a:t>() {			 </a:t>
            </a:r>
            <a:r>
              <a:rPr lang="fr-FR" sz="1600" dirty="0" err="1" smtClean="0">
                <a:solidFill>
                  <a:schemeClr val="tx2"/>
                </a:solidFill>
              </a:rPr>
              <a:t>function</a:t>
            </a:r>
            <a:r>
              <a:rPr lang="fr-FR" sz="1600" dirty="0" smtClean="0">
                <a:solidFill>
                  <a:schemeClr val="tx2"/>
                </a:solidFill>
              </a:rPr>
              <a:t> </a:t>
            </a:r>
            <a:r>
              <a:rPr lang="fr-FR" sz="1600" dirty="0" err="1" smtClean="0">
                <a:solidFill>
                  <a:schemeClr val="tx2"/>
                </a:solidFill>
              </a:rPr>
              <a:t>maFonction</a:t>
            </a:r>
            <a:r>
              <a:rPr lang="fr-FR" sz="1600" dirty="0" smtClean="0">
                <a:solidFill>
                  <a:schemeClr val="tx2"/>
                </a:solidFill>
              </a:rPr>
              <a:t>() {</a:t>
            </a:r>
          </a:p>
          <a:p>
            <a:pPr marL="342900" indent="-342900"/>
            <a:r>
              <a:rPr lang="fr-FR" sz="1600" dirty="0" smtClean="0">
                <a:solidFill>
                  <a:schemeClr val="tx2"/>
                </a:solidFill>
              </a:rPr>
              <a:t>		</a:t>
            </a:r>
            <a:r>
              <a:rPr lang="fr-FR" sz="1600" dirty="0" err="1" smtClean="0">
                <a:solidFill>
                  <a:schemeClr val="tx2"/>
                </a:solidFill>
              </a:rPr>
              <a:t>alert</a:t>
            </a:r>
            <a:r>
              <a:rPr lang="fr-FR" sz="1600" dirty="0" smtClean="0">
                <a:solidFill>
                  <a:schemeClr val="tx2"/>
                </a:solidFill>
              </a:rPr>
              <a:t>("Paf le chien");			           console.log("Paf le chien");</a:t>
            </a:r>
          </a:p>
          <a:p>
            <a:pPr marL="342900" indent="-342900"/>
            <a:r>
              <a:rPr lang="fr-FR" sz="1600" dirty="0" smtClean="0">
                <a:solidFill>
                  <a:schemeClr val="tx2"/>
                </a:solidFill>
              </a:rPr>
              <a:t>		…				           </a:t>
            </a:r>
            <a:r>
              <a:rPr lang="fr-FR" sz="1600" b="1" dirty="0" smtClean="0">
                <a:solidFill>
                  <a:schemeClr val="tx2"/>
                </a:solidFill>
              </a:rPr>
              <a:t>return</a:t>
            </a:r>
            <a:r>
              <a:rPr lang="fr-FR" sz="1600" dirty="0" smtClean="0">
                <a:solidFill>
                  <a:schemeClr val="tx2"/>
                </a:solidFill>
              </a:rPr>
              <a:t> </a:t>
            </a:r>
            <a:r>
              <a:rPr lang="fr-FR" sz="1600" dirty="0" err="1" smtClean="0">
                <a:solidFill>
                  <a:schemeClr val="tx2"/>
                </a:solidFill>
              </a:rPr>
              <a:t>true</a:t>
            </a:r>
            <a:r>
              <a:rPr lang="fr-FR" sz="1600" dirty="0" smtClean="0">
                <a:solidFill>
                  <a:schemeClr val="tx2"/>
                </a:solidFill>
              </a:rPr>
              <a:t>;</a:t>
            </a:r>
          </a:p>
          <a:p>
            <a:pPr marL="342900" indent="-342900"/>
            <a:r>
              <a:rPr lang="fr-FR" sz="1600" dirty="0" smtClean="0">
                <a:solidFill>
                  <a:schemeClr val="tx2"/>
                </a:solidFill>
              </a:rPr>
              <a:t>	    }					}</a:t>
            </a:r>
          </a:p>
          <a:p>
            <a:pPr marL="342900" indent="-342900"/>
            <a:endParaRPr lang="fr-FR" sz="800" dirty="0" smtClean="0">
              <a:solidFill>
                <a:schemeClr val="tx2"/>
              </a:solidFill>
            </a:endParaRPr>
          </a:p>
          <a:p>
            <a:pPr marL="342900" indent="-342900"/>
            <a:r>
              <a:rPr lang="fr-FR" sz="1600" dirty="0" smtClean="0">
                <a:solidFill>
                  <a:schemeClr val="tx2"/>
                </a:solidFill>
              </a:rPr>
              <a:t>	   </a:t>
            </a:r>
            <a:r>
              <a:rPr lang="fr-FR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Passage d’arguments : </a:t>
            </a:r>
            <a:r>
              <a:rPr lang="fr-FR" sz="16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function</a:t>
            </a:r>
            <a:r>
              <a:rPr lang="fr-FR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6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maFonction</a:t>
            </a:r>
            <a:r>
              <a:rPr lang="fr-FR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(arg1,arg2,…) {…}</a:t>
            </a:r>
            <a:endParaRPr lang="fr-FR" sz="1600" dirty="0" smtClean="0">
              <a:solidFill>
                <a:schemeClr val="tx2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714612" y="1845222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Opérateurs et fonctions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0" y="355578"/>
            <a:ext cx="642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Université Lyon 1 Claude Bernard – IUT A Informatique</a:t>
            </a:r>
            <a:endParaRPr lang="fr-FR" sz="2000" dirty="0"/>
          </a:p>
        </p:txBody>
      </p:sp>
      <p:cxnSp>
        <p:nvCxnSpPr>
          <p:cNvPr id="12" name="Connecteur droit 11"/>
          <p:cNvCxnSpPr/>
          <p:nvPr/>
        </p:nvCxnSpPr>
        <p:spPr>
          <a:xfrm>
            <a:off x="0" y="78420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428860" y="752757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Définitions et syntaxe (structures conditionnelles, fonction, variables…)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214346" y="1558921"/>
            <a:ext cx="6500858" cy="869947"/>
          </a:xfrm>
        </p:spPr>
        <p:txBody>
          <a:bodyPr>
            <a:normAutofit/>
          </a:bodyPr>
          <a:lstStyle/>
          <a:p>
            <a:r>
              <a:rPr lang="fr-FR" sz="3200" dirty="0" smtClean="0"/>
              <a:t>Structures conditionnelles</a:t>
            </a:r>
            <a:endParaRPr lang="fr-FR" sz="3200" dirty="0"/>
          </a:p>
        </p:txBody>
      </p:sp>
      <p:sp>
        <p:nvSpPr>
          <p:cNvPr id="4" name="Rectangle 3"/>
          <p:cNvSpPr/>
          <p:nvPr/>
        </p:nvSpPr>
        <p:spPr>
          <a:xfrm>
            <a:off x="0" y="6072206"/>
            <a:ext cx="2143108" cy="642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6</a:t>
            </a:r>
            <a:endParaRPr lang="fr-FR" sz="1600" dirty="0"/>
          </a:p>
        </p:txBody>
      </p:sp>
      <p:sp>
        <p:nvSpPr>
          <p:cNvPr id="5" name="Rectangle 4"/>
          <p:cNvSpPr/>
          <p:nvPr/>
        </p:nvSpPr>
        <p:spPr>
          <a:xfrm>
            <a:off x="2285984" y="6072206"/>
            <a:ext cx="6858016" cy="642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428860" y="6172162"/>
            <a:ext cx="6858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Introduction à JavaScript, les bases du langage</a:t>
            </a:r>
            <a:endParaRPr lang="fr-FR" sz="2000" dirty="0">
              <a:solidFill>
                <a:schemeClr val="bg1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928662" y="2214554"/>
            <a:ext cx="771530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500166" y="2207351"/>
            <a:ext cx="742955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fr-FR" dirty="0" smtClean="0"/>
              <a:t>Syntaxe des opérateurs			Rappel tables de vérité</a:t>
            </a:r>
          </a:p>
          <a:p>
            <a:pPr marL="342900" indent="-342900">
              <a:lnSpc>
                <a:spcPct val="150000"/>
              </a:lnSpc>
            </a:pPr>
            <a:r>
              <a:rPr lang="fr-FR" dirty="0" smtClean="0"/>
              <a:t>	</a:t>
            </a:r>
            <a:r>
              <a:rPr lang="fr-FR" sz="1600" dirty="0" smtClean="0"/>
              <a:t>Egalite : </a:t>
            </a:r>
            <a:r>
              <a:rPr lang="fr-FR" sz="1600" dirty="0" smtClean="0">
                <a:solidFill>
                  <a:schemeClr val="tx2"/>
                </a:solidFill>
              </a:rPr>
              <a:t>== </a:t>
            </a:r>
            <a:endParaRPr lang="fr-FR" sz="1600" dirty="0" smtClean="0"/>
          </a:p>
          <a:p>
            <a:pPr marL="342900" indent="-342900">
              <a:lnSpc>
                <a:spcPct val="150000"/>
              </a:lnSpc>
            </a:pPr>
            <a:r>
              <a:rPr lang="fr-FR" sz="1600" dirty="0" smtClean="0"/>
              <a:t>	Différent de : </a:t>
            </a:r>
            <a:r>
              <a:rPr lang="fr-FR" sz="1600" dirty="0" smtClean="0">
                <a:solidFill>
                  <a:schemeClr val="tx2"/>
                </a:solidFill>
              </a:rPr>
              <a:t>!=</a:t>
            </a:r>
            <a:endParaRPr lang="fr-FR" sz="1600" dirty="0" smtClean="0"/>
          </a:p>
          <a:p>
            <a:pPr marL="342900" indent="-342900">
              <a:lnSpc>
                <a:spcPct val="150000"/>
              </a:lnSpc>
            </a:pPr>
            <a:r>
              <a:rPr lang="fr-FR" sz="1600" dirty="0" smtClean="0"/>
              <a:t>	Inférieur ou égal : </a:t>
            </a:r>
            <a:r>
              <a:rPr lang="fr-FR" sz="1600" dirty="0" smtClean="0">
                <a:solidFill>
                  <a:schemeClr val="tx2"/>
                </a:solidFill>
              </a:rPr>
              <a:t>&lt;=</a:t>
            </a:r>
            <a:endParaRPr lang="fr-FR" sz="1600" dirty="0" smtClean="0"/>
          </a:p>
          <a:p>
            <a:pPr marL="342900" indent="-342900">
              <a:lnSpc>
                <a:spcPct val="150000"/>
              </a:lnSpc>
            </a:pPr>
            <a:r>
              <a:rPr lang="fr-FR" sz="1600" dirty="0" smtClean="0"/>
              <a:t>	Supérieur ou égal : </a:t>
            </a:r>
            <a:r>
              <a:rPr lang="fr-FR" sz="1600" dirty="0" smtClean="0">
                <a:solidFill>
                  <a:schemeClr val="tx2"/>
                </a:solidFill>
              </a:rPr>
              <a:t>&gt;=</a:t>
            </a:r>
            <a:endParaRPr lang="fr-FR" sz="1600" dirty="0" smtClean="0"/>
          </a:p>
          <a:p>
            <a:pPr marL="342900" indent="-342900">
              <a:lnSpc>
                <a:spcPct val="150000"/>
              </a:lnSpc>
            </a:pPr>
            <a:r>
              <a:rPr lang="fr-FR" sz="1600" dirty="0" smtClean="0"/>
              <a:t>	Strictement inférieur : </a:t>
            </a:r>
            <a:r>
              <a:rPr lang="fr-FR" sz="1600" dirty="0" smtClean="0">
                <a:solidFill>
                  <a:schemeClr val="tx2"/>
                </a:solidFill>
              </a:rPr>
              <a:t>&lt;</a:t>
            </a:r>
            <a:endParaRPr lang="fr-FR" sz="1600" dirty="0" smtClean="0"/>
          </a:p>
          <a:p>
            <a:pPr marL="342900" indent="-342900">
              <a:lnSpc>
                <a:spcPct val="150000"/>
              </a:lnSpc>
            </a:pPr>
            <a:r>
              <a:rPr lang="fr-FR" sz="1600" dirty="0" smtClean="0"/>
              <a:t>	Strictement supérieur : </a:t>
            </a:r>
            <a:r>
              <a:rPr lang="fr-FR" sz="1600" dirty="0" smtClean="0">
                <a:solidFill>
                  <a:schemeClr val="tx2"/>
                </a:solidFill>
              </a:rPr>
              <a:t>&gt;</a:t>
            </a:r>
            <a:endParaRPr lang="fr-FR" sz="1600" dirty="0" smtClean="0"/>
          </a:p>
          <a:p>
            <a:pPr marL="342900" indent="-342900">
              <a:lnSpc>
                <a:spcPct val="150000"/>
              </a:lnSpc>
            </a:pPr>
            <a:r>
              <a:rPr lang="fr-FR" sz="1600" dirty="0" smtClean="0"/>
              <a:t>	Et logique : </a:t>
            </a:r>
            <a:r>
              <a:rPr lang="fr-FR" sz="1600" dirty="0" smtClean="0">
                <a:solidFill>
                  <a:schemeClr val="tx2"/>
                </a:solidFill>
              </a:rPr>
              <a:t>&amp;&amp;</a:t>
            </a:r>
            <a:endParaRPr lang="fr-FR" sz="1600" dirty="0" smtClean="0"/>
          </a:p>
          <a:p>
            <a:pPr marL="342900" indent="-342900">
              <a:lnSpc>
                <a:spcPct val="150000"/>
              </a:lnSpc>
            </a:pPr>
            <a:r>
              <a:rPr lang="fr-FR" sz="1600" dirty="0" smtClean="0"/>
              <a:t>	Ou logique : </a:t>
            </a:r>
            <a:r>
              <a:rPr lang="fr-FR" sz="1600" dirty="0" smtClean="0">
                <a:solidFill>
                  <a:schemeClr val="tx2"/>
                </a:solidFill>
              </a:rPr>
              <a:t>||</a:t>
            </a:r>
            <a:endParaRPr lang="fr-FR" sz="1600" dirty="0" smtClean="0"/>
          </a:p>
          <a:p>
            <a:pPr marL="342900" indent="-342900">
              <a:lnSpc>
                <a:spcPct val="150000"/>
              </a:lnSpc>
            </a:pPr>
            <a:r>
              <a:rPr lang="fr-FR" sz="1600" dirty="0" smtClean="0"/>
              <a:t>	</a:t>
            </a:r>
            <a:r>
              <a:rPr lang="fr-FR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Egalité stricte (===) et Différence stricte (!==) se basent également  sur les types ! </a:t>
            </a:r>
            <a:r>
              <a:rPr lang="fr-FR" dirty="0" smtClean="0"/>
              <a:t>		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5214942" y="1845222"/>
            <a:ext cx="3929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Opérateurs logiques et de comparaison</a:t>
            </a:r>
            <a:endParaRPr lang="fr-FR" sz="1600" dirty="0"/>
          </a:p>
        </p:txBody>
      </p:sp>
      <p:graphicFrame>
        <p:nvGraphicFramePr>
          <p:cNvPr id="20" name="Tableau 19"/>
          <p:cNvGraphicFramePr>
            <a:graphicFrameLocks noGrp="1"/>
          </p:cNvGraphicFramePr>
          <p:nvPr/>
        </p:nvGraphicFramePr>
        <p:xfrm>
          <a:off x="5929322" y="2857496"/>
          <a:ext cx="2857520" cy="1857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190"/>
                <a:gridCol w="563988"/>
                <a:gridCol w="953336"/>
                <a:gridCol w="889006"/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 &amp;&amp; 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 a || b</a:t>
                      </a:r>
                      <a:endParaRPr lang="fr-FR" dirty="0"/>
                    </a:p>
                  </a:txBody>
                  <a:tcPr/>
                </a:tc>
              </a:tr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ZoneTexte 20"/>
          <p:cNvSpPr txBox="1"/>
          <p:nvPr/>
        </p:nvSpPr>
        <p:spPr>
          <a:xfrm>
            <a:off x="0" y="355578"/>
            <a:ext cx="642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Université Lyon 1 Claude Bernard – IUT A Informatique</a:t>
            </a:r>
            <a:endParaRPr lang="fr-FR" sz="2000" dirty="0"/>
          </a:p>
        </p:txBody>
      </p:sp>
      <p:cxnSp>
        <p:nvCxnSpPr>
          <p:cNvPr id="22" name="Connecteur droit 21"/>
          <p:cNvCxnSpPr/>
          <p:nvPr/>
        </p:nvCxnSpPr>
        <p:spPr>
          <a:xfrm>
            <a:off x="0" y="78420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428860" y="752757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Définitions et syntaxe (structures conditionnelles, fonction, variables…)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214346" y="1558921"/>
            <a:ext cx="6500858" cy="869947"/>
          </a:xfrm>
        </p:spPr>
        <p:txBody>
          <a:bodyPr>
            <a:normAutofit/>
          </a:bodyPr>
          <a:lstStyle/>
          <a:p>
            <a:r>
              <a:rPr lang="fr-FR" sz="3200" dirty="0" smtClean="0"/>
              <a:t>Structures conditionnelles</a:t>
            </a:r>
            <a:endParaRPr lang="fr-FR" sz="3200" dirty="0"/>
          </a:p>
        </p:txBody>
      </p:sp>
      <p:sp>
        <p:nvSpPr>
          <p:cNvPr id="4" name="Rectangle 3"/>
          <p:cNvSpPr/>
          <p:nvPr/>
        </p:nvSpPr>
        <p:spPr>
          <a:xfrm>
            <a:off x="0" y="6072206"/>
            <a:ext cx="2143108" cy="642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7</a:t>
            </a:r>
            <a:endParaRPr lang="fr-FR" sz="1600" dirty="0"/>
          </a:p>
        </p:txBody>
      </p:sp>
      <p:sp>
        <p:nvSpPr>
          <p:cNvPr id="5" name="Rectangle 4"/>
          <p:cNvSpPr/>
          <p:nvPr/>
        </p:nvSpPr>
        <p:spPr>
          <a:xfrm>
            <a:off x="2285984" y="6072206"/>
            <a:ext cx="6858016" cy="642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428860" y="6172162"/>
            <a:ext cx="6858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Introduction à JavaScript, les bases du langage</a:t>
            </a:r>
            <a:endParaRPr lang="fr-FR" sz="2000" dirty="0">
              <a:solidFill>
                <a:schemeClr val="bg1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928662" y="2214554"/>
            <a:ext cx="564360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785786" y="2571744"/>
            <a:ext cx="3071834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/>
              <a:t>If/</a:t>
            </a:r>
            <a:r>
              <a:rPr lang="fr-FR" dirty="0" err="1" smtClean="0"/>
              <a:t>else</a:t>
            </a:r>
            <a:r>
              <a:rPr lang="fr-FR" dirty="0" smtClean="0"/>
              <a:t>/</a:t>
            </a:r>
            <a:r>
              <a:rPr lang="fr-FR" dirty="0" err="1" smtClean="0"/>
              <a:t>else</a:t>
            </a:r>
            <a:r>
              <a:rPr lang="fr-FR" dirty="0" smtClean="0"/>
              <a:t> if</a:t>
            </a:r>
          </a:p>
          <a:p>
            <a:pPr marL="342900" indent="-342900"/>
            <a:r>
              <a:rPr lang="fr-FR" sz="1600" dirty="0" smtClean="0"/>
              <a:t>	   </a:t>
            </a:r>
            <a:r>
              <a:rPr lang="fr-FR" sz="1600" dirty="0" smtClean="0">
                <a:solidFill>
                  <a:schemeClr val="tx2"/>
                </a:solidFill>
              </a:rPr>
              <a:t>if(a &gt; b) {</a:t>
            </a:r>
          </a:p>
          <a:p>
            <a:pPr marL="342900" indent="-342900"/>
            <a:r>
              <a:rPr lang="fr-FR" sz="1600" dirty="0" smtClean="0">
                <a:solidFill>
                  <a:schemeClr val="tx2"/>
                </a:solidFill>
              </a:rPr>
              <a:t>		instruction n;</a:t>
            </a:r>
          </a:p>
          <a:p>
            <a:pPr marL="800100" lvl="1" indent="-342900"/>
            <a:r>
              <a:rPr lang="fr-FR" sz="1600" dirty="0" smtClean="0">
                <a:solidFill>
                  <a:schemeClr val="tx2"/>
                </a:solidFill>
              </a:rPr>
              <a:t>}</a:t>
            </a:r>
          </a:p>
          <a:p>
            <a:pPr marL="800100" lvl="1" indent="-342900"/>
            <a:r>
              <a:rPr lang="fr-FR" sz="1600" dirty="0" err="1" smtClean="0">
                <a:solidFill>
                  <a:schemeClr val="tx2"/>
                </a:solidFill>
              </a:rPr>
              <a:t>else</a:t>
            </a:r>
            <a:r>
              <a:rPr lang="fr-FR" sz="1600" dirty="0" smtClean="0">
                <a:solidFill>
                  <a:schemeClr val="tx2"/>
                </a:solidFill>
              </a:rPr>
              <a:t> if (a == 1 &amp;&amp; b &lt;= 5){</a:t>
            </a:r>
          </a:p>
          <a:p>
            <a:pPr marL="800100" lvl="1" indent="-342900"/>
            <a:r>
              <a:rPr lang="fr-FR" sz="1600" dirty="0" smtClean="0">
                <a:solidFill>
                  <a:schemeClr val="tx2"/>
                </a:solidFill>
              </a:rPr>
              <a:t>	 instruction n;</a:t>
            </a:r>
          </a:p>
          <a:p>
            <a:pPr marL="800100" lvl="1" indent="-342900"/>
            <a:r>
              <a:rPr lang="fr-FR" sz="1600" dirty="0" smtClean="0">
                <a:solidFill>
                  <a:schemeClr val="tx2"/>
                </a:solidFill>
              </a:rPr>
              <a:t>}</a:t>
            </a:r>
          </a:p>
          <a:p>
            <a:pPr marL="800100" lvl="1" indent="-342900"/>
            <a:r>
              <a:rPr lang="fr-FR" sz="1600" dirty="0" err="1" smtClean="0">
                <a:solidFill>
                  <a:schemeClr val="tx2"/>
                </a:solidFill>
              </a:rPr>
              <a:t>else</a:t>
            </a:r>
            <a:r>
              <a:rPr lang="fr-FR" sz="1600" dirty="0" smtClean="0">
                <a:solidFill>
                  <a:schemeClr val="tx2"/>
                </a:solidFill>
              </a:rPr>
              <a:t> {</a:t>
            </a:r>
          </a:p>
          <a:p>
            <a:pPr marL="800100" lvl="1" indent="-342900"/>
            <a:r>
              <a:rPr lang="fr-FR" sz="1600" dirty="0" smtClean="0">
                <a:solidFill>
                  <a:schemeClr val="tx2"/>
                </a:solidFill>
              </a:rPr>
              <a:t>	 instruction n;</a:t>
            </a:r>
          </a:p>
          <a:p>
            <a:pPr marL="800100" lvl="1" indent="-342900"/>
            <a:r>
              <a:rPr lang="fr-FR" sz="1600" dirty="0" smtClean="0">
                <a:solidFill>
                  <a:schemeClr val="tx2"/>
                </a:solidFill>
              </a:rPr>
              <a:t>}</a:t>
            </a: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5214942" y="1845222"/>
            <a:ext cx="3929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Les conditions</a:t>
            </a:r>
            <a:endParaRPr lang="fr-FR" sz="1600" dirty="0"/>
          </a:p>
        </p:txBody>
      </p:sp>
      <p:sp>
        <p:nvSpPr>
          <p:cNvPr id="16" name="ZoneTexte 15"/>
          <p:cNvSpPr txBox="1"/>
          <p:nvPr/>
        </p:nvSpPr>
        <p:spPr>
          <a:xfrm>
            <a:off x="3571868" y="2571744"/>
            <a:ext cx="3071834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fr-FR" dirty="0" smtClean="0"/>
              <a:t>Switch</a:t>
            </a:r>
          </a:p>
          <a:p>
            <a:pPr marL="342900" indent="-342900"/>
            <a:r>
              <a:rPr lang="fr-FR" sz="1600" dirty="0" smtClean="0"/>
              <a:t>	   </a:t>
            </a:r>
            <a:r>
              <a:rPr lang="fr-FR" sz="1600" dirty="0" smtClean="0">
                <a:solidFill>
                  <a:schemeClr val="tx2"/>
                </a:solidFill>
              </a:rPr>
              <a:t>var </a:t>
            </a:r>
            <a:r>
              <a:rPr lang="fr-FR" sz="1600" dirty="0" err="1" smtClean="0">
                <a:solidFill>
                  <a:schemeClr val="tx2"/>
                </a:solidFill>
              </a:rPr>
              <a:t>color</a:t>
            </a:r>
            <a:r>
              <a:rPr lang="fr-FR" sz="1600" dirty="0" smtClean="0">
                <a:solidFill>
                  <a:schemeClr val="tx2"/>
                </a:solidFill>
              </a:rPr>
              <a:t> = "</a:t>
            </a:r>
            <a:r>
              <a:rPr lang="fr-FR" sz="1600" dirty="0" err="1" smtClean="0">
                <a:solidFill>
                  <a:schemeClr val="tx2"/>
                </a:solidFill>
              </a:rPr>
              <a:t>blue</a:t>
            </a:r>
            <a:r>
              <a:rPr lang="fr-FR" sz="1600" dirty="0" smtClean="0">
                <a:solidFill>
                  <a:schemeClr val="tx2"/>
                </a:solidFill>
              </a:rPr>
              <a:t>";</a:t>
            </a:r>
          </a:p>
          <a:p>
            <a:pPr marL="342900" indent="-342900"/>
            <a:r>
              <a:rPr lang="fr-FR" sz="1600" dirty="0" smtClean="0">
                <a:solidFill>
                  <a:schemeClr val="tx2"/>
                </a:solidFill>
              </a:rPr>
              <a:t>	   </a:t>
            </a:r>
            <a:r>
              <a:rPr lang="fr-FR" sz="1600" dirty="0" err="1" smtClean="0">
                <a:solidFill>
                  <a:schemeClr val="tx2"/>
                </a:solidFill>
              </a:rPr>
              <a:t>switch</a:t>
            </a:r>
            <a:r>
              <a:rPr lang="fr-FR" sz="1600" dirty="0" smtClean="0">
                <a:solidFill>
                  <a:schemeClr val="tx2"/>
                </a:solidFill>
              </a:rPr>
              <a:t>(</a:t>
            </a:r>
            <a:r>
              <a:rPr lang="fr-FR" sz="1600" dirty="0" err="1" smtClean="0">
                <a:solidFill>
                  <a:schemeClr val="tx2"/>
                </a:solidFill>
              </a:rPr>
              <a:t>color</a:t>
            </a:r>
            <a:r>
              <a:rPr lang="fr-FR" sz="1600" dirty="0" smtClean="0">
                <a:solidFill>
                  <a:schemeClr val="tx2"/>
                </a:solidFill>
              </a:rPr>
              <a:t>) {</a:t>
            </a:r>
          </a:p>
          <a:p>
            <a:pPr marL="342900" indent="-342900"/>
            <a:r>
              <a:rPr lang="fr-FR" sz="1600" dirty="0" smtClean="0">
                <a:solidFill>
                  <a:schemeClr val="tx2"/>
                </a:solidFill>
              </a:rPr>
              <a:t>		case "</a:t>
            </a:r>
            <a:r>
              <a:rPr lang="fr-FR" sz="1600" dirty="0" err="1" smtClean="0">
                <a:solidFill>
                  <a:schemeClr val="tx2"/>
                </a:solidFill>
              </a:rPr>
              <a:t>red</a:t>
            </a:r>
            <a:r>
              <a:rPr lang="fr-FR" sz="1600" dirty="0" smtClean="0">
                <a:solidFill>
                  <a:schemeClr val="tx2"/>
                </a:solidFill>
              </a:rPr>
              <a:t>" :</a:t>
            </a:r>
          </a:p>
          <a:p>
            <a:pPr marL="342900" indent="-342900"/>
            <a:r>
              <a:rPr lang="fr-FR" sz="1600" dirty="0" smtClean="0">
                <a:solidFill>
                  <a:schemeClr val="tx2"/>
                </a:solidFill>
              </a:rPr>
              <a:t>		        instruction n;</a:t>
            </a:r>
          </a:p>
          <a:p>
            <a:pPr marL="342900" indent="-342900"/>
            <a:r>
              <a:rPr lang="fr-FR" sz="1600" dirty="0" smtClean="0">
                <a:solidFill>
                  <a:schemeClr val="tx2"/>
                </a:solidFill>
              </a:rPr>
              <a:t>		        break;</a:t>
            </a:r>
          </a:p>
          <a:p>
            <a:pPr marL="342900" indent="-342900"/>
            <a:r>
              <a:rPr lang="fr-FR" sz="1600" dirty="0" smtClean="0">
                <a:solidFill>
                  <a:schemeClr val="tx2"/>
                </a:solidFill>
              </a:rPr>
              <a:t>		case "</a:t>
            </a:r>
            <a:r>
              <a:rPr lang="fr-FR" sz="1600" dirty="0" err="1" smtClean="0">
                <a:solidFill>
                  <a:schemeClr val="tx2"/>
                </a:solidFill>
              </a:rPr>
              <a:t>blue</a:t>
            </a:r>
            <a:r>
              <a:rPr lang="fr-FR" sz="1600" dirty="0" smtClean="0">
                <a:solidFill>
                  <a:schemeClr val="tx2"/>
                </a:solidFill>
              </a:rPr>
              <a:t>" :</a:t>
            </a:r>
          </a:p>
          <a:p>
            <a:pPr marL="342900" indent="-342900"/>
            <a:r>
              <a:rPr lang="fr-FR" sz="1600" dirty="0" smtClean="0">
                <a:solidFill>
                  <a:schemeClr val="tx2"/>
                </a:solidFill>
              </a:rPr>
              <a:t>		        instruction n;</a:t>
            </a:r>
          </a:p>
          <a:p>
            <a:pPr marL="342900" indent="-342900"/>
            <a:r>
              <a:rPr lang="fr-FR" sz="1600" dirty="0" smtClean="0">
                <a:solidFill>
                  <a:schemeClr val="tx2"/>
                </a:solidFill>
              </a:rPr>
              <a:t>		        break;</a:t>
            </a:r>
          </a:p>
          <a:p>
            <a:pPr marL="342900" indent="-342900"/>
            <a:r>
              <a:rPr lang="fr-FR" sz="1600" dirty="0" smtClean="0">
                <a:solidFill>
                  <a:schemeClr val="tx2"/>
                </a:solidFill>
              </a:rPr>
              <a:t>		default :</a:t>
            </a:r>
          </a:p>
          <a:p>
            <a:pPr marL="342900" indent="-342900"/>
            <a:r>
              <a:rPr lang="fr-FR" sz="1600" dirty="0" smtClean="0">
                <a:solidFill>
                  <a:schemeClr val="tx2"/>
                </a:solidFill>
              </a:rPr>
              <a:t>		        instruction n;</a:t>
            </a:r>
          </a:p>
          <a:p>
            <a:pPr marL="342900" indent="-342900"/>
            <a:r>
              <a:rPr lang="fr-FR" sz="1600" dirty="0" smtClean="0">
                <a:solidFill>
                  <a:schemeClr val="tx2"/>
                </a:solidFill>
              </a:rPr>
              <a:t>		        break;</a:t>
            </a:r>
          </a:p>
          <a:p>
            <a:pPr marL="800100" lvl="1" indent="-342900"/>
            <a:r>
              <a:rPr lang="fr-FR" sz="1600" dirty="0" smtClean="0">
                <a:solidFill>
                  <a:schemeClr val="tx2"/>
                </a:solidFill>
              </a:rPr>
              <a:t>}</a:t>
            </a: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6143636" y="2571744"/>
            <a:ext cx="328614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fr-FR" dirty="0" smtClean="0"/>
              <a:t>Ternaires</a:t>
            </a:r>
          </a:p>
          <a:p>
            <a:pPr marL="342900" indent="-342900"/>
            <a:r>
              <a:rPr lang="fr-FR" sz="1600" dirty="0" smtClean="0">
                <a:solidFill>
                  <a:schemeClr val="tx2"/>
                </a:solidFill>
              </a:rPr>
              <a:t>   (a &gt; b)?</a:t>
            </a:r>
            <a:r>
              <a:rPr lang="fr-FR" sz="1600" dirty="0" err="1" smtClean="0">
                <a:solidFill>
                  <a:schemeClr val="tx2"/>
                </a:solidFill>
              </a:rPr>
              <a:t>alert</a:t>
            </a:r>
            <a:r>
              <a:rPr lang="fr-FR" sz="1600" dirty="0" smtClean="0">
                <a:solidFill>
                  <a:schemeClr val="tx2"/>
                </a:solidFill>
              </a:rPr>
              <a:t>("</a:t>
            </a:r>
            <a:r>
              <a:rPr lang="fr-FR" sz="1600" dirty="0" err="1" smtClean="0">
                <a:solidFill>
                  <a:schemeClr val="tx2"/>
                </a:solidFill>
              </a:rPr>
              <a:t>yes</a:t>
            </a:r>
            <a:r>
              <a:rPr lang="fr-FR" sz="1600" dirty="0" smtClean="0">
                <a:solidFill>
                  <a:schemeClr val="tx2"/>
                </a:solidFill>
              </a:rPr>
              <a:t>"):</a:t>
            </a:r>
            <a:r>
              <a:rPr lang="fr-FR" sz="1600" dirty="0" err="1" smtClean="0">
                <a:solidFill>
                  <a:schemeClr val="tx2"/>
                </a:solidFill>
              </a:rPr>
              <a:t>alert</a:t>
            </a:r>
            <a:r>
              <a:rPr lang="fr-FR" sz="1600" dirty="0" smtClean="0">
                <a:solidFill>
                  <a:schemeClr val="tx2"/>
                </a:solidFill>
              </a:rPr>
              <a:t>("no"); </a:t>
            </a: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0" y="355578"/>
            <a:ext cx="642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Université Lyon 1 Claude Bernard – IUT A Informatique</a:t>
            </a:r>
            <a:endParaRPr lang="fr-FR" sz="2000" dirty="0"/>
          </a:p>
        </p:txBody>
      </p:sp>
      <p:cxnSp>
        <p:nvCxnSpPr>
          <p:cNvPr id="21" name="Connecteur droit 20"/>
          <p:cNvCxnSpPr/>
          <p:nvPr/>
        </p:nvCxnSpPr>
        <p:spPr>
          <a:xfrm>
            <a:off x="0" y="78420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428860" y="752757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Définitions et syntaxe (structures conditionnelles, fonction, variables…)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214346" y="1558921"/>
            <a:ext cx="6500858" cy="869947"/>
          </a:xfrm>
        </p:spPr>
        <p:txBody>
          <a:bodyPr>
            <a:normAutofit/>
          </a:bodyPr>
          <a:lstStyle/>
          <a:p>
            <a:r>
              <a:rPr lang="fr-FR" sz="3200" dirty="0" smtClean="0"/>
              <a:t>Structures conditionnelles</a:t>
            </a:r>
            <a:endParaRPr lang="fr-FR" sz="3200" dirty="0"/>
          </a:p>
        </p:txBody>
      </p:sp>
      <p:sp>
        <p:nvSpPr>
          <p:cNvPr id="4" name="Rectangle 3"/>
          <p:cNvSpPr/>
          <p:nvPr/>
        </p:nvSpPr>
        <p:spPr>
          <a:xfrm>
            <a:off x="0" y="6072206"/>
            <a:ext cx="2143108" cy="642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8</a:t>
            </a:r>
            <a:endParaRPr lang="fr-FR" sz="1600" dirty="0"/>
          </a:p>
        </p:txBody>
      </p:sp>
      <p:sp>
        <p:nvSpPr>
          <p:cNvPr id="5" name="Rectangle 4"/>
          <p:cNvSpPr/>
          <p:nvPr/>
        </p:nvSpPr>
        <p:spPr>
          <a:xfrm>
            <a:off x="2285984" y="6072206"/>
            <a:ext cx="6858016" cy="642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428860" y="6172162"/>
            <a:ext cx="6858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Introduction à JavaScript, les bases du langage</a:t>
            </a:r>
            <a:endParaRPr lang="fr-FR" sz="2000" dirty="0">
              <a:solidFill>
                <a:schemeClr val="bg1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928662" y="2214554"/>
            <a:ext cx="542928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785786" y="2571744"/>
            <a:ext cx="3071834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err="1" smtClean="0"/>
              <a:t>While</a:t>
            </a:r>
            <a:endParaRPr lang="fr-FR" dirty="0" smtClean="0"/>
          </a:p>
          <a:p>
            <a:pPr marL="342900" indent="-342900"/>
            <a:r>
              <a:rPr lang="fr-FR" sz="1600" dirty="0" smtClean="0"/>
              <a:t>	   </a:t>
            </a:r>
            <a:r>
              <a:rPr lang="fr-FR" sz="1600" dirty="0" smtClean="0">
                <a:solidFill>
                  <a:schemeClr val="tx2"/>
                </a:solidFill>
              </a:rPr>
              <a:t>var i = 0;</a:t>
            </a:r>
          </a:p>
          <a:p>
            <a:pPr marL="342900" indent="-342900"/>
            <a:r>
              <a:rPr lang="fr-FR" sz="1600" dirty="0" smtClean="0">
                <a:solidFill>
                  <a:schemeClr val="tx2"/>
                </a:solidFill>
              </a:rPr>
              <a:t>	   </a:t>
            </a:r>
            <a:r>
              <a:rPr lang="fr-FR" sz="1600" dirty="0" err="1" smtClean="0">
                <a:solidFill>
                  <a:schemeClr val="tx2"/>
                </a:solidFill>
              </a:rPr>
              <a:t>while</a:t>
            </a:r>
            <a:r>
              <a:rPr lang="fr-FR" sz="1600" dirty="0" smtClean="0">
                <a:solidFill>
                  <a:schemeClr val="tx2"/>
                </a:solidFill>
              </a:rPr>
              <a:t>(i &lt; 5){</a:t>
            </a:r>
          </a:p>
          <a:p>
            <a:pPr marL="800100" lvl="1" indent="-342900"/>
            <a:r>
              <a:rPr lang="fr-FR" sz="1600" dirty="0" smtClean="0">
                <a:solidFill>
                  <a:schemeClr val="tx2"/>
                </a:solidFill>
              </a:rPr>
              <a:t>	 instruction n;</a:t>
            </a:r>
          </a:p>
          <a:p>
            <a:pPr marL="800100" lvl="1" indent="-342900"/>
            <a:r>
              <a:rPr lang="fr-FR" sz="1600" dirty="0" smtClean="0">
                <a:solidFill>
                  <a:schemeClr val="tx2"/>
                </a:solidFill>
              </a:rPr>
              <a:t>	 i++;</a:t>
            </a:r>
          </a:p>
          <a:p>
            <a:pPr marL="800100" lvl="1" indent="-342900"/>
            <a:r>
              <a:rPr lang="fr-FR" sz="1600" dirty="0" smtClean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214942" y="1845222"/>
            <a:ext cx="3929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Les boucles</a:t>
            </a:r>
            <a:endParaRPr lang="fr-FR" sz="1600" dirty="0"/>
          </a:p>
        </p:txBody>
      </p:sp>
      <p:sp>
        <p:nvSpPr>
          <p:cNvPr id="16" name="ZoneTexte 15"/>
          <p:cNvSpPr txBox="1"/>
          <p:nvPr/>
        </p:nvSpPr>
        <p:spPr>
          <a:xfrm>
            <a:off x="3571868" y="2571744"/>
            <a:ext cx="3071834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fr-FR" dirty="0" smtClean="0"/>
              <a:t>Do…</a:t>
            </a:r>
            <a:r>
              <a:rPr lang="fr-FR" dirty="0" err="1" smtClean="0"/>
              <a:t>while</a:t>
            </a:r>
            <a:endParaRPr lang="fr-FR" dirty="0" smtClean="0"/>
          </a:p>
          <a:p>
            <a:pPr marL="342900" indent="-342900"/>
            <a:r>
              <a:rPr lang="fr-FR" sz="1600" dirty="0" smtClean="0"/>
              <a:t>	   </a:t>
            </a:r>
            <a:r>
              <a:rPr lang="fr-FR" sz="1600" dirty="0" smtClean="0">
                <a:solidFill>
                  <a:schemeClr val="tx2"/>
                </a:solidFill>
              </a:rPr>
              <a:t>var i = 0;</a:t>
            </a:r>
          </a:p>
          <a:p>
            <a:pPr marL="342900" indent="-342900"/>
            <a:r>
              <a:rPr lang="fr-FR" sz="1600" dirty="0" smtClean="0">
                <a:solidFill>
                  <a:schemeClr val="tx2"/>
                </a:solidFill>
              </a:rPr>
              <a:t>	   do {</a:t>
            </a:r>
          </a:p>
          <a:p>
            <a:pPr marL="342900" indent="-342900"/>
            <a:r>
              <a:rPr lang="fr-FR" sz="1600" dirty="0" smtClean="0">
                <a:solidFill>
                  <a:schemeClr val="tx2"/>
                </a:solidFill>
              </a:rPr>
              <a:t>		 instruction n; </a:t>
            </a:r>
          </a:p>
          <a:p>
            <a:pPr marL="342900" indent="-342900"/>
            <a:r>
              <a:rPr lang="fr-FR" sz="1600" dirty="0" smtClean="0">
                <a:solidFill>
                  <a:schemeClr val="tx2"/>
                </a:solidFill>
              </a:rPr>
              <a:t>           }</a:t>
            </a:r>
            <a:r>
              <a:rPr lang="fr-FR" sz="1600" dirty="0" err="1" smtClean="0">
                <a:solidFill>
                  <a:schemeClr val="tx2"/>
                </a:solidFill>
              </a:rPr>
              <a:t>while</a:t>
            </a:r>
            <a:r>
              <a:rPr lang="fr-FR" sz="1600" dirty="0" smtClean="0">
                <a:solidFill>
                  <a:schemeClr val="tx2"/>
                </a:solidFill>
              </a:rPr>
              <a:t> (i &lt; 5);</a:t>
            </a: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6143636" y="2571744"/>
            <a:ext cx="3286148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fr-FR" dirty="0" smtClean="0"/>
              <a:t>For</a:t>
            </a:r>
          </a:p>
          <a:p>
            <a:pPr marL="342900" indent="-342900"/>
            <a:r>
              <a:rPr lang="fr-FR" sz="1600" dirty="0" smtClean="0">
                <a:solidFill>
                  <a:schemeClr val="tx2"/>
                </a:solidFill>
              </a:rPr>
              <a:t>   var i;</a:t>
            </a:r>
          </a:p>
          <a:p>
            <a:pPr marL="342900" indent="-342900"/>
            <a:r>
              <a:rPr lang="fr-FR" sz="1600" dirty="0" smtClean="0">
                <a:solidFill>
                  <a:schemeClr val="tx2"/>
                </a:solidFill>
              </a:rPr>
              <a:t>   for(var i = 0; i &lt; 5; i++) {</a:t>
            </a:r>
          </a:p>
          <a:p>
            <a:pPr marL="342900" indent="-342900"/>
            <a:r>
              <a:rPr lang="fr-FR" sz="1600" dirty="0" smtClean="0">
                <a:solidFill>
                  <a:schemeClr val="tx2"/>
                </a:solidFill>
              </a:rPr>
              <a:t>	 instruction n;</a:t>
            </a:r>
          </a:p>
          <a:p>
            <a:pPr marL="342900" indent="-342900"/>
            <a:r>
              <a:rPr lang="fr-FR" sz="1600" dirty="0" smtClean="0">
                <a:solidFill>
                  <a:schemeClr val="tx2"/>
                </a:solidFill>
              </a:rPr>
              <a:t>   }</a:t>
            </a: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357190" y="4526829"/>
            <a:ext cx="90011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</a:pPr>
            <a:r>
              <a:rPr lang="fr-FR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Attention : </a:t>
            </a:r>
            <a:r>
              <a:rPr lang="fr-FR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Eviter les boucles infinies… (ex: omettre l’incrémentation de i dans la boucle)</a:t>
            </a:r>
          </a:p>
          <a:p>
            <a:pPr marL="800100" lvl="1" indent="-342900">
              <a:lnSpc>
                <a:spcPct val="150000"/>
              </a:lnSpc>
            </a:pPr>
            <a:r>
              <a:rPr lang="fr-FR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Note  : il existe la boucle </a:t>
            </a:r>
            <a:r>
              <a:rPr lang="fr-FR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fr-FR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(variable </a:t>
            </a:r>
            <a:r>
              <a:rPr lang="fr-FR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</a:t>
            </a:r>
            <a:r>
              <a:rPr lang="fr-FR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6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fr-FR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){…} pour parcourir un objet par ses attributs.</a:t>
            </a:r>
          </a:p>
          <a:p>
            <a:pPr marL="800100" lvl="1" indent="-342900">
              <a:lnSpc>
                <a:spcPct val="150000"/>
              </a:lnSpc>
            </a:pPr>
            <a:r>
              <a:rPr lang="fr-FR" sz="1600" i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Rappel sur la portée des variables </a:t>
            </a:r>
            <a:r>
              <a:rPr lang="fr-FR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Toute variable définie dans la boucle n’existe plus en dehors.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0" y="355578"/>
            <a:ext cx="642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Université Lyon 1 Claude Bernard – IUT A Informatique</a:t>
            </a:r>
            <a:endParaRPr lang="fr-FR" sz="2000" dirty="0"/>
          </a:p>
        </p:txBody>
      </p:sp>
      <p:cxnSp>
        <p:nvCxnSpPr>
          <p:cNvPr id="21" name="Connecteur droit 20"/>
          <p:cNvCxnSpPr/>
          <p:nvPr/>
        </p:nvCxnSpPr>
        <p:spPr>
          <a:xfrm>
            <a:off x="0" y="78420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428860" y="752757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Définitions et syntaxe (structures conditionnelles, fonction, variables…)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3051</TotalTime>
  <Words>3368</Words>
  <Application>Microsoft Macintosh PowerPoint</Application>
  <PresentationFormat>Présentation à l'écran (4:3)</PresentationFormat>
  <Paragraphs>805</Paragraphs>
  <Slides>40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1" baseType="lpstr">
      <vt:lpstr>Thème Office</vt:lpstr>
      <vt:lpstr>JavaScript</vt:lpstr>
      <vt:lpstr>Plan</vt:lpstr>
      <vt:lpstr>Définition</vt:lpstr>
      <vt:lpstr>Syntaxe</vt:lpstr>
      <vt:lpstr>Syntaxe</vt:lpstr>
      <vt:lpstr>Syntaxe</vt:lpstr>
      <vt:lpstr>Structures conditionnelles</vt:lpstr>
      <vt:lpstr>Structures conditionnelles</vt:lpstr>
      <vt:lpstr>Structures conditionnelles</vt:lpstr>
      <vt:lpstr>Les tableaux</vt:lpstr>
      <vt:lpstr>JQuery</vt:lpstr>
      <vt:lpstr>Document Object Model</vt:lpstr>
      <vt:lpstr>Document Object Model</vt:lpstr>
      <vt:lpstr>Document Object Model</vt:lpstr>
      <vt:lpstr>Document Object Model</vt:lpstr>
      <vt:lpstr>Document Object Model</vt:lpstr>
      <vt:lpstr>Document Object Model</vt:lpstr>
      <vt:lpstr>Les événements</vt:lpstr>
      <vt:lpstr>Les événements</vt:lpstr>
      <vt:lpstr>Les événements</vt:lpstr>
      <vt:lpstr>Les événements</vt:lpstr>
      <vt:lpstr>L’objet en JavaScript</vt:lpstr>
      <vt:lpstr>L’objet en JavaScript</vt:lpstr>
      <vt:lpstr>L’objet en JavaScript</vt:lpstr>
      <vt:lpstr>L’objet en JavaScript</vt:lpstr>
      <vt:lpstr>L’objet en JavaScript</vt:lpstr>
      <vt:lpstr>L’objet en JavaScript</vt:lpstr>
      <vt:lpstr>L’objet en JavaScript</vt:lpstr>
      <vt:lpstr>Ajax</vt:lpstr>
      <vt:lpstr>Ajax</vt:lpstr>
      <vt:lpstr>Ajax</vt:lpstr>
      <vt:lpstr>Ajax</vt:lpstr>
      <vt:lpstr>Ajax</vt:lpstr>
      <vt:lpstr>JSON</vt:lpstr>
      <vt:lpstr>Créer un plugin</vt:lpstr>
      <vt:lpstr>Structure</vt:lpstr>
      <vt:lpstr>Appel</vt:lpstr>
      <vt:lpstr>Paramètres simples</vt:lpstr>
      <vt:lpstr>Références</vt:lpstr>
      <vt:lpstr>Liens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ABmobile</dc:creator>
  <cp:lastModifiedBy>A</cp:lastModifiedBy>
  <cp:revision>286</cp:revision>
  <dcterms:created xsi:type="dcterms:W3CDTF">2012-08-22T20:31:22Z</dcterms:created>
  <dcterms:modified xsi:type="dcterms:W3CDTF">2013-10-24T18:54:39Z</dcterms:modified>
</cp:coreProperties>
</file>