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256" r:id="rId3"/>
    <p:sldId id="257" r:id="rId4"/>
    <p:sldId id="258" r:id="rId5"/>
    <p:sldId id="259" r:id="rId6"/>
    <p:sldId id="269" r:id="rId7"/>
    <p:sldId id="273" r:id="rId8"/>
    <p:sldId id="270" r:id="rId9"/>
    <p:sldId id="271" r:id="rId10"/>
    <p:sldId id="272" r:id="rId11"/>
    <p:sldId id="260" r:id="rId12"/>
    <p:sldId id="266" r:id="rId13"/>
    <p:sldId id="267" r:id="rId14"/>
    <p:sldId id="261" r:id="rId15"/>
    <p:sldId id="262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580B7-8D23-44A0-A3D7-00FCDE30A23D}" type="datetimeFigureOut">
              <a:rPr lang="en-US" smtClean="0"/>
              <a:pPr/>
              <a:t>6/15/2009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617D1-A3DF-4A3A-A244-00A3F046095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617D1-A3DF-4A3A-A244-00A3F046095F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57B7-C83A-4424-A4C8-D54D665EB434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772-A5CC-4E5A-A390-521798AF8B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57B7-C83A-4424-A4C8-D54D665EB434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772-A5CC-4E5A-A390-521798AF8B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57B7-C83A-4424-A4C8-D54D665EB434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772-A5CC-4E5A-A390-521798AF8B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57B7-C83A-4424-A4C8-D54D665EB434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772-A5CC-4E5A-A390-521798AF8B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57B7-C83A-4424-A4C8-D54D665EB434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772-A5CC-4E5A-A390-521798AF8B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57B7-C83A-4424-A4C8-D54D665EB434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772-A5CC-4E5A-A390-521798AF8B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57B7-C83A-4424-A4C8-D54D665EB434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772-A5CC-4E5A-A390-521798AF8B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57B7-C83A-4424-A4C8-D54D665EB434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772-A5CC-4E5A-A390-521798AF8B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57B7-C83A-4424-A4C8-D54D665EB434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772-A5CC-4E5A-A390-521798AF8B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57B7-C83A-4424-A4C8-D54D665EB434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772-A5CC-4E5A-A390-521798AF8B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57B7-C83A-4424-A4C8-D54D665EB434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772-A5CC-4E5A-A390-521798AF8B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157B7-C83A-4424-A4C8-D54D665EB434}" type="datetimeFigureOut">
              <a:rPr lang="en-US" smtClean="0"/>
              <a:pPr/>
              <a:t>6/15/2009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E772-A5CC-4E5A-A390-521798AF8B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14356"/>
            <a:ext cx="8229600" cy="4525963"/>
          </a:xfrm>
        </p:spPr>
        <p:txBody>
          <a:bodyPr/>
          <a:lstStyle/>
          <a:p>
            <a:r>
              <a:rPr lang="en-GB" dirty="0" smtClean="0"/>
              <a:t>Machinist for data generation.</a:t>
            </a:r>
          </a:p>
          <a:p>
            <a:r>
              <a:rPr lang="en-GB" dirty="0" smtClean="0"/>
              <a:t>(http://github.com/notahat/machinist/tree/master)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28572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Ideas....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Ruby Examples: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2214554"/>
            <a:ext cx="49134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600" dirty="0" smtClean="0"/>
              <a:t>Ruby Basics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/>
              <a:t>Ruby Classes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/>
              <a:t>Ruby Modules/</a:t>
            </a:r>
            <a:r>
              <a:rPr lang="en-GB" sz="3600" dirty="0" err="1" smtClean="0"/>
              <a:t>Mixins</a:t>
            </a:r>
            <a:endParaRPr lang="en-GB" sz="3600" dirty="0" smtClean="0"/>
          </a:p>
          <a:p>
            <a:pPr>
              <a:buFont typeface="Arial" pitchFamily="34" charset="0"/>
              <a:buChar char="•"/>
            </a:pPr>
            <a:r>
              <a:rPr lang="en-GB" sz="3600" dirty="0" smtClean="0"/>
              <a:t>Ruby </a:t>
            </a:r>
            <a:r>
              <a:rPr lang="en-GB" sz="3600" dirty="0" err="1" smtClean="0"/>
              <a:t>Metaprogramming</a:t>
            </a:r>
            <a:endParaRPr lang="en-GB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</a:t>
            </a:r>
            <a:r>
              <a:rPr lang="en-GB" dirty="0" err="1" smtClean="0"/>
              <a:t>IronRuby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for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Fast</a:t>
            </a:r>
          </a:p>
          <a:p>
            <a:r>
              <a:rPr lang="en-GB" dirty="0" smtClean="0"/>
              <a:t>Clean</a:t>
            </a:r>
          </a:p>
          <a:p>
            <a:r>
              <a:rPr lang="en-GB" dirty="0" smtClean="0"/>
              <a:t>Fresh Air</a:t>
            </a:r>
          </a:p>
          <a:p>
            <a:r>
              <a:rPr lang="en-GB" dirty="0" smtClean="0"/>
              <a:t>Not that packed.....</a:t>
            </a:r>
          </a:p>
          <a:p>
            <a:endParaRPr lang="en-GB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88px-Dlr_emu_at_tower_gatew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142984"/>
            <a:ext cx="5501982" cy="41823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 on top of CLR</a:t>
            </a:r>
          </a:p>
          <a:p>
            <a:r>
              <a:rPr lang="en-GB" dirty="0" smtClean="0"/>
              <a:t>Shared Objects with other Dynamic</a:t>
            </a:r>
          </a:p>
          <a:p>
            <a:r>
              <a:rPr lang="en-GB" dirty="0" smtClean="0"/>
              <a:t>Method Dispatch caching etc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Practical: Cucumber with WPF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Practical: Creating a DSL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Practical: Scripting an Application with </a:t>
            </a:r>
            <a:r>
              <a:rPr lang="en-GB" dirty="0" err="1" smtClean="0"/>
              <a:t>IronRuby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IronRuby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 Ruby  (5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GB" dirty="0" smtClean="0"/>
              <a:t>Introduction To Ruby (5 </a:t>
            </a:r>
            <a:r>
              <a:rPr lang="en-GB" dirty="0" err="1" smtClean="0"/>
              <a:t>Mins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Introduction To </a:t>
            </a:r>
            <a:r>
              <a:rPr lang="en-GB" dirty="0" err="1" smtClean="0"/>
              <a:t>IronRuby</a:t>
            </a:r>
            <a:r>
              <a:rPr lang="en-GB" dirty="0" smtClean="0"/>
              <a:t> (3 </a:t>
            </a:r>
            <a:r>
              <a:rPr lang="en-GB" dirty="0" err="1" smtClean="0"/>
              <a:t>Mins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Introduction To The DLR (3 </a:t>
            </a:r>
            <a:r>
              <a:rPr lang="en-GB" dirty="0" err="1" smtClean="0"/>
              <a:t>Mins</a:t>
            </a:r>
            <a:r>
              <a:rPr lang="en-GB" dirty="0" smtClean="0"/>
              <a:t>)</a:t>
            </a:r>
          </a:p>
          <a:p>
            <a:r>
              <a:rPr lang="en-GB" dirty="0" smtClean="0"/>
              <a:t>Practical: Cucumber with WPF  (5 </a:t>
            </a:r>
            <a:r>
              <a:rPr lang="en-GB" dirty="0" err="1" smtClean="0"/>
              <a:t>Mins</a:t>
            </a:r>
            <a:r>
              <a:rPr lang="en-GB" dirty="0" smtClean="0"/>
              <a:t>)</a:t>
            </a:r>
          </a:p>
          <a:p>
            <a:r>
              <a:rPr lang="en-GB" dirty="0" smtClean="0"/>
              <a:t>Practical: Creating a DSL  (3 </a:t>
            </a:r>
            <a:r>
              <a:rPr lang="en-GB" dirty="0" err="1" smtClean="0"/>
              <a:t>Mins</a:t>
            </a:r>
            <a:r>
              <a:rPr lang="en-GB" dirty="0" smtClean="0"/>
              <a:t>)</a:t>
            </a:r>
          </a:p>
          <a:p>
            <a:r>
              <a:rPr lang="en-GB" dirty="0" smtClean="0"/>
              <a:t>Practical: Scripting an Application with </a:t>
            </a:r>
            <a:r>
              <a:rPr lang="en-GB" dirty="0" err="1" smtClean="0"/>
              <a:t>IronRuby</a:t>
            </a:r>
            <a:r>
              <a:rPr lang="en-GB" dirty="0" smtClean="0"/>
              <a:t> (5 </a:t>
            </a:r>
            <a:r>
              <a:rPr lang="en-GB" dirty="0" err="1" smtClean="0"/>
              <a:t>Mins</a:t>
            </a:r>
            <a:r>
              <a:rPr lang="en-GB" dirty="0" smtClean="0"/>
              <a:t>)</a:t>
            </a:r>
          </a:p>
          <a:p>
            <a:r>
              <a:rPr lang="en-US" dirty="0" smtClean="0"/>
              <a:t>Summary (5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r>
              <a:rPr lang="en-GB" dirty="0" smtClean="0"/>
              <a:t>Q &amp; 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Community Innovative In Testing, e.g. Cucumber, </a:t>
            </a:r>
            <a:r>
              <a:rPr lang="en-US" dirty="0" err="1" smtClean="0"/>
              <a:t>RSpec</a:t>
            </a:r>
            <a:r>
              <a:rPr lang="en-US" dirty="0" smtClean="0"/>
              <a:t>, </a:t>
            </a:r>
            <a:r>
              <a:rPr lang="en-US" dirty="0" err="1" smtClean="0"/>
              <a:t>Shoulda</a:t>
            </a:r>
            <a:endParaRPr lang="en-US" dirty="0" smtClean="0"/>
          </a:p>
          <a:p>
            <a:r>
              <a:rPr lang="en-US" dirty="0" smtClean="0"/>
              <a:t>Very easy to write internal DSL’s in Ruby, e.g. </a:t>
            </a:r>
            <a:r>
              <a:rPr lang="en-US" dirty="0" err="1" smtClean="0"/>
              <a:t>ActsAs</a:t>
            </a:r>
            <a:r>
              <a:rPr lang="en-US" dirty="0" smtClean="0"/>
              <a:t>...., </a:t>
            </a:r>
            <a:r>
              <a:rPr lang="en-US" dirty="0" err="1" smtClean="0"/>
              <a:t>ActiveRecord</a:t>
            </a:r>
            <a:r>
              <a:rPr lang="en-US" dirty="0" smtClean="0"/>
              <a:t>, Rails??</a:t>
            </a:r>
          </a:p>
          <a:p>
            <a:r>
              <a:rPr lang="en-US" dirty="0" smtClean="0"/>
              <a:t>Ruby &amp; </a:t>
            </a:r>
            <a:r>
              <a:rPr lang="en-US" dirty="0" err="1" smtClean="0"/>
              <a:t>IronRuby</a:t>
            </a:r>
            <a:r>
              <a:rPr lang="en-US" dirty="0" smtClean="0"/>
              <a:t> makes it easy to extend applications through scripting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Ruby Is Object Orientated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object is an instance of a particular class</a:t>
            </a:r>
          </a:p>
          <a:p>
            <a:r>
              <a:rPr lang="en-US" dirty="0" smtClean="0"/>
              <a:t>An objects behavior is determined by its methods</a:t>
            </a:r>
          </a:p>
          <a:p>
            <a:r>
              <a:rPr lang="en-US" dirty="0" smtClean="0"/>
              <a:t>Objects can hold/contain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Object.new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0"/>
            <a:ext cx="5972188" cy="868346"/>
          </a:xfrm>
        </p:spPr>
        <p:txBody>
          <a:bodyPr/>
          <a:lstStyle/>
          <a:p>
            <a:r>
              <a:rPr lang="en-GB" dirty="0" smtClean="0"/>
              <a:t>A ruby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2714620"/>
            <a:ext cx="6929486" cy="232886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800" dirty="0" smtClean="0">
                <a:solidFill>
                  <a:srgbClr val="FF0000"/>
                </a:solidFill>
              </a:rPr>
              <a:t>def</a:t>
            </a:r>
            <a:r>
              <a:rPr lang="en-GB" sz="4800" dirty="0" smtClean="0"/>
              <a:t> obj</a:t>
            </a:r>
            <a:r>
              <a:rPr lang="en-GB" sz="4800" dirty="0" smtClean="0">
                <a:solidFill>
                  <a:srgbClr val="FFFF00"/>
                </a:solidFill>
              </a:rPr>
              <a:t>.</a:t>
            </a:r>
            <a:r>
              <a:rPr lang="en-GB" sz="4800" dirty="0" smtClean="0">
                <a:solidFill>
                  <a:schemeClr val="accent1"/>
                </a:solidFill>
              </a:rPr>
              <a:t>do_something</a:t>
            </a:r>
          </a:p>
          <a:p>
            <a:pPr>
              <a:buNone/>
            </a:pPr>
            <a:r>
              <a:rPr lang="en-GB" sz="4800" dirty="0" smtClean="0"/>
              <a:t>     </a:t>
            </a:r>
            <a:r>
              <a:rPr lang="en-GB" sz="4800" dirty="0" smtClean="0">
                <a:solidFill>
                  <a:srgbClr val="00B050"/>
                </a:solidFill>
              </a:rPr>
              <a:t>puts “I am an obj”</a:t>
            </a:r>
          </a:p>
          <a:p>
            <a:pPr>
              <a:buNone/>
            </a:pPr>
            <a:r>
              <a:rPr lang="en-GB" sz="4800" dirty="0" smtClean="0">
                <a:solidFill>
                  <a:srgbClr val="00B050"/>
                </a:solidFill>
              </a:rPr>
              <a:t>     puts “do you object?” </a:t>
            </a:r>
          </a:p>
          <a:p>
            <a:pPr>
              <a:buNone/>
            </a:pPr>
            <a:r>
              <a:rPr lang="en-GB" sz="4800" dirty="0" smtClean="0">
                <a:solidFill>
                  <a:srgbClr val="FF0000"/>
                </a:solidFill>
              </a:rPr>
              <a:t>end</a:t>
            </a:r>
            <a:endParaRPr lang="en-GB" sz="48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9" idx="2"/>
          </p:cNvCxnSpPr>
          <p:nvPr/>
        </p:nvCxnSpPr>
        <p:spPr>
          <a:xfrm rot="16200000" flipH="1">
            <a:off x="852477" y="2281244"/>
            <a:ext cx="617529" cy="8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2195226" y="2305312"/>
            <a:ext cx="674673" cy="493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428736"/>
            <a:ext cx="1501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start </a:t>
            </a:r>
          </a:p>
          <a:p>
            <a:r>
              <a:rPr lang="en-GB" sz="2800" dirty="0" smtClean="0"/>
              <a:t>method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71604" y="1142984"/>
            <a:ext cx="24141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object method </a:t>
            </a:r>
          </a:p>
          <a:p>
            <a:r>
              <a:rPr lang="en-GB" sz="2800" dirty="0" smtClean="0"/>
              <a:t>belongs to</a:t>
            </a:r>
            <a:endParaRPr lang="en-GB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3428992" y="1500174"/>
            <a:ext cx="1714512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4810" y="1000108"/>
            <a:ext cx="2037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dot operator</a:t>
            </a:r>
            <a:endParaRPr lang="en-GB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5929322" y="2285992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03496" y="1714488"/>
            <a:ext cx="2540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method name</a:t>
            </a:r>
            <a:endParaRPr lang="en-GB" sz="3200" dirty="0"/>
          </a:p>
        </p:txBody>
      </p:sp>
      <p:cxnSp>
        <p:nvCxnSpPr>
          <p:cNvPr id="26" name="Straight Arrow Connector 25"/>
          <p:cNvCxnSpPr>
            <a:stCxn id="27" idx="2"/>
          </p:cNvCxnSpPr>
          <p:nvPr/>
        </p:nvCxnSpPr>
        <p:spPr>
          <a:xfrm rot="16200000" flipH="1">
            <a:off x="775128" y="5061415"/>
            <a:ext cx="617529" cy="689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06" y="4143380"/>
            <a:ext cx="13353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end </a:t>
            </a:r>
          </a:p>
          <a:p>
            <a:r>
              <a:rPr lang="en-GB" sz="2800" dirty="0" smtClean="0"/>
              <a:t>method</a:t>
            </a:r>
            <a:endParaRPr lang="en-GB" sz="2800" dirty="0"/>
          </a:p>
        </p:txBody>
      </p:sp>
      <p:cxnSp>
        <p:nvCxnSpPr>
          <p:cNvPr id="30" name="Straight Arrow Connector 29"/>
          <p:cNvCxnSpPr/>
          <p:nvPr/>
        </p:nvCxnSpPr>
        <p:spPr>
          <a:xfrm rot="16200000" flipV="1">
            <a:off x="4107653" y="5607859"/>
            <a:ext cx="85725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14876" y="6143644"/>
            <a:ext cx="2146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method body</a:t>
            </a:r>
            <a:endParaRPr lang="en-GB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GB" dirty="0" smtClean="0"/>
              <a:t>Ruby Method Lookup</a:t>
            </a:r>
            <a:endParaRPr lang="en-GB" dirty="0"/>
          </a:p>
        </p:txBody>
      </p:sp>
      <p:grpSp>
        <p:nvGrpSpPr>
          <p:cNvPr id="32" name="Group 31"/>
          <p:cNvGrpSpPr/>
          <p:nvPr/>
        </p:nvGrpSpPr>
        <p:grpSpPr>
          <a:xfrm>
            <a:off x="785786" y="857232"/>
            <a:ext cx="1928826" cy="714380"/>
            <a:chOff x="785786" y="1357298"/>
            <a:chExt cx="1928826" cy="714380"/>
          </a:xfrm>
        </p:grpSpPr>
        <p:sp>
          <p:nvSpPr>
            <p:cNvPr id="4" name="Rectangle 3"/>
            <p:cNvSpPr/>
            <p:nvPr/>
          </p:nvSpPr>
          <p:spPr>
            <a:xfrm>
              <a:off x="785786" y="1369440"/>
              <a:ext cx="1928826" cy="702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7224" y="1357298"/>
              <a:ext cx="1803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class BasicObject</a:t>
              </a:r>
              <a:endParaRPr lang="en-GB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7290" y="164305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(built-in)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17487" y="185736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(built-in)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28926" y="1500174"/>
            <a:ext cx="2143140" cy="857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43240" y="1643050"/>
            <a:ext cx="15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module Kernel</a:t>
            </a:r>
            <a:endParaRPr lang="en-GB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785786" y="2214554"/>
            <a:ext cx="1928826" cy="940836"/>
            <a:chOff x="785786" y="2714620"/>
            <a:chExt cx="1928826" cy="940836"/>
          </a:xfrm>
        </p:grpSpPr>
        <p:sp>
          <p:nvSpPr>
            <p:cNvPr id="10" name="Rectangle 9"/>
            <p:cNvSpPr/>
            <p:nvPr/>
          </p:nvSpPr>
          <p:spPr>
            <a:xfrm>
              <a:off x="785786" y="2726762"/>
              <a:ext cx="1928826" cy="9286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7224" y="2714620"/>
              <a:ext cx="1316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class Object</a:t>
              </a:r>
              <a:endParaRPr lang="en-GB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3316902"/>
              <a:ext cx="140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>
                  <a:solidFill>
                    <a:srgbClr val="00B050"/>
                  </a:solidFill>
                </a:rPr>
                <a:t>Include Kernel</a:t>
              </a:r>
              <a:endParaRPr lang="en-GB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85852" y="300037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(built-in)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2857488" y="2285992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1607720" y="1821248"/>
            <a:ext cx="35719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1928795" y="1998651"/>
            <a:ext cx="857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85786" y="3631172"/>
            <a:ext cx="1928826" cy="369332"/>
            <a:chOff x="785786" y="4131238"/>
            <a:chExt cx="1928826" cy="369332"/>
          </a:xfrm>
        </p:grpSpPr>
        <p:sp>
          <p:nvSpPr>
            <p:cNvPr id="29" name="Rectangle 28"/>
            <p:cNvSpPr/>
            <p:nvPr/>
          </p:nvSpPr>
          <p:spPr>
            <a:xfrm>
              <a:off x="785786" y="4143380"/>
              <a:ext cx="192882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0100" y="4131238"/>
              <a:ext cx="1338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class Person</a:t>
              </a:r>
              <a:endParaRPr lang="en-GB" b="1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rot="5400000" flipH="1" flipV="1">
            <a:off x="1607720" y="3392884"/>
            <a:ext cx="35719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3000364" y="4000504"/>
            <a:ext cx="2143140" cy="642942"/>
            <a:chOff x="3000364" y="4500570"/>
            <a:chExt cx="2143140" cy="642942"/>
          </a:xfrm>
        </p:grpSpPr>
        <p:sp>
          <p:nvSpPr>
            <p:cNvPr id="42" name="Oval 41"/>
            <p:cNvSpPr/>
            <p:nvPr/>
          </p:nvSpPr>
          <p:spPr>
            <a:xfrm>
              <a:off x="3000364" y="4500570"/>
              <a:ext cx="214314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56114" y="463130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module ORM</a:t>
              </a:r>
              <a:endParaRPr lang="en-GB" b="1" dirty="0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 flipV="1">
            <a:off x="2857488" y="4643446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85786" y="4572008"/>
            <a:ext cx="192882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857224" y="4578502"/>
            <a:ext cx="16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class Employee</a:t>
            </a:r>
            <a:endParaRPr lang="en-GB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142976" y="4876396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B050"/>
                </a:solidFill>
              </a:rPr>
              <a:t>Include ORM</a:t>
            </a:r>
            <a:endParaRPr lang="en-GB" sz="1600" b="1" dirty="0">
              <a:solidFill>
                <a:srgbClr val="00B05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1678761" y="41790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1928795" y="4286256"/>
            <a:ext cx="857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9887" y="5857892"/>
            <a:ext cx="224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emp = Employee.new</a:t>
            </a:r>
          </a:p>
          <a:p>
            <a:r>
              <a:rPr lang="en-GB" b="1" dirty="0" smtClean="0"/>
              <a:t>emp.Save</a:t>
            </a:r>
            <a:endParaRPr lang="en-GB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928794" y="6357958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3285322" y="6143644"/>
            <a:ext cx="42942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0800000">
            <a:off x="1785918" y="5927742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 flipH="1" flipV="1">
            <a:off x="1606926" y="5750338"/>
            <a:ext cx="35719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142976" y="5090710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B050"/>
                </a:solidFill>
              </a:rPr>
              <a:t>Include DSL</a:t>
            </a:r>
            <a:endParaRPr lang="en-GB" sz="1600" b="1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57752" y="5000636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Modules searched in </a:t>
            </a:r>
            <a:r>
              <a:rPr lang="en-GB" b="1" u="sng" dirty="0" smtClean="0"/>
              <a:t>reverse</a:t>
            </a:r>
            <a:r>
              <a:rPr lang="en-GB" b="1" dirty="0" smtClean="0"/>
              <a:t> of inclusion: </a:t>
            </a:r>
          </a:p>
          <a:p>
            <a:r>
              <a:rPr lang="en-GB" b="1" dirty="0" smtClean="0"/>
              <a:t>1st DSL </a:t>
            </a:r>
          </a:p>
          <a:p>
            <a:r>
              <a:rPr lang="en-GB" b="1" dirty="0" smtClean="0"/>
              <a:t>2nd ORM</a:t>
            </a:r>
            <a:endParaRPr lang="en-GB" b="1" dirty="0"/>
          </a:p>
        </p:txBody>
      </p:sp>
      <p:cxnSp>
        <p:nvCxnSpPr>
          <p:cNvPr id="80" name="Straight Arrow Connector 79"/>
          <p:cNvCxnSpPr/>
          <p:nvPr/>
        </p:nvCxnSpPr>
        <p:spPr>
          <a:xfrm rot="10800000">
            <a:off x="2357422" y="5214950"/>
            <a:ext cx="242889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Ruby Is Message Orientated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</a:p>
          <a:p>
            <a:r>
              <a:rPr lang="en-GB" dirty="0" smtClean="0"/>
              <a:t>Method Missing</a:t>
            </a:r>
          </a:p>
          <a:p>
            <a:r>
              <a:rPr lang="en-GB" dirty="0" err="1" smtClean="0"/>
              <a:t>Object.send</a:t>
            </a:r>
            <a:r>
              <a:rPr lang="en-GB" dirty="0" smtClean="0"/>
              <a:t>(:message), where :message can be a method. 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Ruby Is A Dynamic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255</Words>
  <Application>Microsoft Office PowerPoint</Application>
  <PresentationFormat>On-screen Show (4:3)</PresentationFormat>
  <Paragraphs>83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IronRuby</vt:lpstr>
      <vt:lpstr>Agenda</vt:lpstr>
      <vt:lpstr>Why Ruby</vt:lpstr>
      <vt:lpstr>Ruby Is Object Orientated</vt:lpstr>
      <vt:lpstr>A ruby method</vt:lpstr>
      <vt:lpstr>Ruby Method Lookup</vt:lpstr>
      <vt:lpstr>Ruby Is Message Orientated</vt:lpstr>
      <vt:lpstr>Ruby Is A Dynamic Language</vt:lpstr>
      <vt:lpstr>Ruby Examples:</vt:lpstr>
      <vt:lpstr>Introduction To IronRuby</vt:lpstr>
      <vt:lpstr>The DLR</vt:lpstr>
      <vt:lpstr>Slide 13</vt:lpstr>
      <vt:lpstr>The DLR</vt:lpstr>
      <vt:lpstr>Practical: Cucumber with WPF</vt:lpstr>
      <vt:lpstr>Practical: Creating a DSL </vt:lpstr>
      <vt:lpstr>Practical: Scripting an Application with IronRuby</vt:lpstr>
      <vt:lpstr>Summary </vt:lpstr>
    </vt:vector>
  </TitlesOfParts>
  <Company>Tesco.com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 Delaney</dc:creator>
  <cp:lastModifiedBy>Mike Delaney</cp:lastModifiedBy>
  <cp:revision>51</cp:revision>
  <dcterms:created xsi:type="dcterms:W3CDTF">2009-06-11T10:05:01Z</dcterms:created>
  <dcterms:modified xsi:type="dcterms:W3CDTF">2009-06-15T16:04:50Z</dcterms:modified>
</cp:coreProperties>
</file>