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61" r:id="rId2"/>
    <p:sldId id="257" r:id="rId3"/>
    <p:sldId id="260" r:id="rId4"/>
    <p:sldId id="259" r:id="rId5"/>
    <p:sldId id="265" r:id="rId6"/>
    <p:sldId id="266" r:id="rId7"/>
    <p:sldId id="267" r:id="rId8"/>
    <p:sldId id="268" r:id="rId9"/>
    <p:sldId id="269" r:id="rId10"/>
    <p:sldId id="270"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7303" autoAdjust="0"/>
  </p:normalViewPr>
  <p:slideViewPr>
    <p:cSldViewPr snapToGrid="0" snapToObjects="1">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45D27-0554-400A-90EF-B5883169863F}" type="datetimeFigureOut">
              <a:rPr lang="sv-SE" smtClean="0"/>
              <a:t>2015-03-31</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1D48F-6023-49DA-A31A-2ECC6CB1EAD5}" type="slidenum">
              <a:rPr lang="sv-SE" smtClean="0"/>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14" name="Rubrik 13"/>
          <p:cNvSpPr>
            <a:spLocks noGrp="1"/>
          </p:cNvSpPr>
          <p:nvPr>
            <p:ph type="ctrTitle"/>
          </p:nvPr>
        </p:nvSpPr>
        <p:spPr>
          <a:xfrm>
            <a:off x="1432560" y="359898"/>
            <a:ext cx="7406640" cy="1472184"/>
          </a:xfrm>
        </p:spPr>
        <p:txBody>
          <a:bodyPr anchor="b"/>
          <a:lstStyle>
            <a:lvl1pPr algn="l">
              <a:defRPr/>
            </a:lvl1pPr>
            <a:extLst/>
          </a:lstStyle>
          <a:p>
            <a:r>
              <a:rPr kumimoji="0" lang="sv-SE" smtClean="0"/>
              <a:t>Klicka här för att ändra format</a:t>
            </a:r>
            <a:endParaRPr kumimoji="0" lang="en-US"/>
          </a:p>
        </p:txBody>
      </p:sp>
      <p:sp>
        <p:nvSpPr>
          <p:cNvPr id="22" name="Underrubri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v-SE" smtClean="0"/>
              <a:t>Klicka här för att ändra format på underrubrik i bakgrunden</a:t>
            </a:r>
            <a:endParaRPr kumimoji="0" lang="en-US"/>
          </a:p>
        </p:txBody>
      </p:sp>
      <p:sp>
        <p:nvSpPr>
          <p:cNvPr id="7" name="Platshållare för datum 6"/>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20" name="Platshållare för sidfot 19"/>
          <p:cNvSpPr>
            <a:spLocks noGrp="1"/>
          </p:cNvSpPr>
          <p:nvPr>
            <p:ph type="ftr" sz="quarter" idx="11"/>
          </p:nvPr>
        </p:nvSpPr>
        <p:spPr/>
        <p:txBody>
          <a:bodyPr/>
          <a:lstStyle>
            <a:extLst/>
          </a:lstStyle>
          <a:p>
            <a:endParaRPr lang="en-US"/>
          </a:p>
        </p:txBody>
      </p:sp>
      <p:sp>
        <p:nvSpPr>
          <p:cNvPr id="10" name="Platshållare för bildnummer 9"/>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8" name="Ellips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extLs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p:txBody>
          <a:bodyPr vert="eaVert"/>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858000" y="274639"/>
            <a:ext cx="1828800" cy="5851525"/>
          </a:xfrm>
        </p:spPr>
        <p:txBody>
          <a:bodyPr vert="eaVert"/>
          <a:lstStyle>
            <a:extLs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a:xfrm>
            <a:off x="1143000" y="274640"/>
            <a:ext cx="5562600" cy="5851525"/>
          </a:xfrm>
        </p:spPr>
        <p:txBody>
          <a:bodyPr vert="eaVert"/>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sv"/>
              <a:pPr>
                <a:spcBef>
                  <a:spcPts val="0"/>
                </a:spcBef>
                <a:buNone/>
              </a:pPr>
              <a:t>‹#›</a:t>
            </a:fld>
            <a:endParaRPr lang="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extLst/>
          </a:lstStyle>
          <a:p>
            <a:r>
              <a:rPr kumimoji="0" lang="sv-SE" smtClean="0"/>
              <a:t>Klicka här för att ändra format</a:t>
            </a:r>
            <a:endParaRPr kumimoji="0" lang="en-US"/>
          </a:p>
        </p:txBody>
      </p:sp>
      <p:sp>
        <p:nvSpPr>
          <p:cNvPr id="3" name="Platshållare för innehåll 2"/>
          <p:cNvSpPr>
            <a:spLocks noGrp="1"/>
          </p:cNvSpPr>
          <p:nvPr>
            <p:ph idx="1"/>
          </p:nvPr>
        </p:nvSpPr>
        <p:spPr/>
        <p:txBody>
          <a:bodyPr/>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spTree>
      <p:nvGrpSpPr>
        <p:cNvPr id="1" name=""/>
        <p:cNvGrpSpPr/>
        <p:nvPr/>
      </p:nvGrpSpPr>
      <p:grpSpPr>
        <a:xfrm>
          <a:off x="0" y="0"/>
          <a:ext cx="0" cy="0"/>
          <a:chOff x="0" y="0"/>
          <a:chExt cx="0" cy="0"/>
        </a:xfrm>
      </p:grpSpPr>
      <p:sp>
        <p:nvSpPr>
          <p:cNvPr id="7" name="Rektangel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Rubri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v-SE" smtClean="0"/>
              <a:t>Klicka här för att ändra format på bakgrundstexten</a:t>
            </a:r>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10" name="Rektangel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lstStyle>
            <a:extLst/>
          </a:lstStyle>
          <a:p>
            <a:r>
              <a:rPr kumimoji="0" lang="sv-SE" smtClean="0"/>
              <a:t>Klicka här för att ändra format</a:t>
            </a:r>
            <a:endParaRPr kumimoji="0" lang="en-US"/>
          </a:p>
        </p:txBody>
      </p:sp>
      <p:sp>
        <p:nvSpPr>
          <p:cNvPr id="3" name="Platshållare för innehåll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innehåll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4" name="Platshållare för text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5" name="Platshållare för innehåll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6" name="Platshållare för innehåll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7" name="Platshållare för datum 6"/>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8" name="Platshållare för sidfot 7"/>
          <p:cNvSpPr>
            <a:spLocks noGrp="1"/>
          </p:cNvSpPr>
          <p:nvPr>
            <p:ph type="ftr" sz="quarter" idx="11"/>
          </p:nvPr>
        </p:nvSpPr>
        <p:spPr/>
        <p:txBody>
          <a:bodyPr/>
          <a:lstStyle>
            <a:extLst/>
          </a:lstStyle>
          <a:p>
            <a:endParaRPr lang="en-US"/>
          </a:p>
        </p:txBody>
      </p:sp>
      <p:sp>
        <p:nvSpPr>
          <p:cNvPr id="9" name="Platshållare för bildnummer 8"/>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nchor="ctr"/>
          <a:lstStyle>
            <a:extLst/>
          </a:lstStyle>
          <a:p>
            <a:r>
              <a:rPr kumimoji="0" lang="sv-SE" smtClean="0"/>
              <a:t>Klicka här för att ändra format</a:t>
            </a:r>
            <a:endParaRPr kumimoji="0" lang="en-US"/>
          </a:p>
        </p:txBody>
      </p:sp>
      <p:sp>
        <p:nvSpPr>
          <p:cNvPr id="3" name="Platshållare för datum 2"/>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4" name="Platshållare för sidfot 3"/>
          <p:cNvSpPr>
            <a:spLocks noGrp="1"/>
          </p:cNvSpPr>
          <p:nvPr>
            <p:ph type="ftr" sz="quarter" idx="11"/>
          </p:nvPr>
        </p:nvSpPr>
        <p:spPr/>
        <p:txBody>
          <a:bodyPr/>
          <a:lstStyle>
            <a:extLst/>
          </a:lstStyle>
          <a:p>
            <a:endParaRPr lang="en-US"/>
          </a:p>
        </p:txBody>
      </p:sp>
      <p:sp>
        <p:nvSpPr>
          <p:cNvPr id="5" name="Platshållare för bildnummer 4"/>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ktangel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Platshållare för datum 1"/>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3" name="Platshållare för sidfot 2"/>
          <p:cNvSpPr>
            <a:spLocks noGrp="1"/>
          </p:cNvSpPr>
          <p:nvPr>
            <p:ph type="ftr" sz="quarter" idx="11"/>
          </p:nvPr>
        </p:nvSpPr>
        <p:spPr/>
        <p:txBody>
          <a:bodyPr/>
          <a:lstStyle>
            <a:extLst/>
          </a:lstStyle>
          <a:p>
            <a:endParaRPr lang="en-US"/>
          </a:p>
        </p:txBody>
      </p:sp>
      <p:sp>
        <p:nvSpPr>
          <p:cNvPr id="4" name="Platshållare för bildnummer 3"/>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6" name="Rektangel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sv-SE" smtClean="0"/>
              <a:t>Klicka här för att ändra format</a:t>
            </a:r>
            <a:endParaRPr kumimoji="0" lang="en-US"/>
          </a:p>
        </p:txBody>
      </p:sp>
      <p:sp>
        <p:nvSpPr>
          <p:cNvPr id="3" name="Platshållare för text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sv-SE" smtClean="0"/>
              <a:t>Klicka här för att ändra format på bakgrundstexten</a:t>
            </a:r>
          </a:p>
        </p:txBody>
      </p:sp>
      <p:sp>
        <p:nvSpPr>
          <p:cNvPr id="4" name="Platshållare för innehåll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sv-SE" smtClean="0"/>
              <a:t>Klicka här för att ändra format</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8" name="Rektangel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latshållare för bild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sv-SE" smtClean="0"/>
              <a:t>Klicka på ikonen för att lägga till en bild</a:t>
            </a:r>
            <a:endParaRPr kumimoji="0" lang="en-US" dirty="0"/>
          </a:p>
        </p:txBody>
      </p:sp>
      <p:sp>
        <p:nvSpPr>
          <p:cNvPr id="9" name="Flödesschema: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ödesschema: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Platshållare för text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sv-SE" smtClean="0"/>
              <a:t>Klicka här för att ändra format på bakgrundstexten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kel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ing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ktangel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Platshållare för rubrik 4"/>
          <p:cNvSpPr>
            <a:spLocks noGrp="1"/>
          </p:cNvSpPr>
          <p:nvPr>
            <p:ph type="title"/>
          </p:nvPr>
        </p:nvSpPr>
        <p:spPr>
          <a:xfrm>
            <a:off x="1435608" y="274638"/>
            <a:ext cx="7498080" cy="1143000"/>
          </a:xfrm>
          <a:prstGeom prst="rect">
            <a:avLst/>
          </a:prstGeom>
        </p:spPr>
        <p:txBody>
          <a:bodyPr anchor="ctr">
            <a:normAutofit/>
          </a:bodyPr>
          <a:lstStyle>
            <a:extLst/>
          </a:lstStyle>
          <a:p>
            <a:r>
              <a:rPr kumimoji="0" lang="sv-SE" smtClean="0"/>
              <a:t>Klicka här för att ändra format</a:t>
            </a:r>
            <a:endParaRPr kumimoji="0" lang="en-US"/>
          </a:p>
        </p:txBody>
      </p:sp>
      <p:sp>
        <p:nvSpPr>
          <p:cNvPr id="9" name="Platshållare för text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sv-SE" smtClean="0"/>
              <a:t>Klicka här för att ändra format på bakgrundstexten</a:t>
            </a:r>
          </a:p>
          <a:p>
            <a:pPr lvl="1" eaLnBrk="1" latinLnBrk="0" hangingPunct="1"/>
            <a:r>
              <a:rPr kumimoji="0" lang="sv-SE" smtClean="0"/>
              <a:t>Nivå två</a:t>
            </a:r>
          </a:p>
          <a:p>
            <a:pPr lvl="2" eaLnBrk="1" latinLnBrk="0" hangingPunct="1"/>
            <a:r>
              <a:rPr kumimoji="0" lang="sv-SE" smtClean="0"/>
              <a:t>Nivå tre</a:t>
            </a:r>
          </a:p>
          <a:p>
            <a:pPr lvl="3" eaLnBrk="1" latinLnBrk="0" hangingPunct="1"/>
            <a:r>
              <a:rPr kumimoji="0" lang="sv-SE" smtClean="0"/>
              <a:t>Nivå fyra</a:t>
            </a:r>
          </a:p>
          <a:p>
            <a:pPr lvl="4" eaLnBrk="1" latinLnBrk="0" hangingPunct="1"/>
            <a:r>
              <a:rPr kumimoji="0" lang="sv-SE" smtClean="0"/>
              <a:t>Nivå fem</a:t>
            </a:r>
            <a:endParaRPr kumimoji="0" lang="en-US"/>
          </a:p>
        </p:txBody>
      </p:sp>
      <p:sp>
        <p:nvSpPr>
          <p:cNvPr id="24" name="Platshållare för datum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82074D7-9105-BA49-B736-87FB0CE28F88}" type="datetimeFigureOut">
              <a:rPr lang="en-US" smtClean="0"/>
              <a:pPr/>
              <a:t>3/31/2015</a:t>
            </a:fld>
            <a:endParaRPr lang="en-US"/>
          </a:p>
        </p:txBody>
      </p:sp>
      <p:sp>
        <p:nvSpPr>
          <p:cNvPr id="10" name="Platshållare för sidfot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Platshållare för bildnumm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12D5DB2-4A25-2C4F-BD0B-0AB7AEDF2BF6}" type="slidenum">
              <a:rPr lang="en-US" smtClean="0"/>
              <a:pPr/>
              <a:t>‹#›</a:t>
            </a:fld>
            <a:endParaRPr lang="en-US"/>
          </a:p>
        </p:txBody>
      </p:sp>
      <p:sp>
        <p:nvSpPr>
          <p:cNvPr id="15" name="Rektangel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twitter.com/overview/documentati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api.twitter.com/1.1/search/tweets.json?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p:txBody>
          <a:bodyPr/>
          <a:lstStyle/>
          <a:p>
            <a:r>
              <a:rPr lang="sv-SE" dirty="0" smtClean="0"/>
              <a:t>Social media</a:t>
            </a:r>
            <a:endParaRPr lang="sv-SE" dirty="0"/>
          </a:p>
        </p:txBody>
      </p:sp>
      <p:sp>
        <p:nvSpPr>
          <p:cNvPr id="5" name="Underrubrik 4"/>
          <p:cNvSpPr>
            <a:spLocks noGrp="1"/>
          </p:cNvSpPr>
          <p:nvPr>
            <p:ph type="subTitle" idx="1"/>
          </p:nvPr>
        </p:nvSpPr>
        <p:spPr/>
        <p:txBody>
          <a:bodyPr/>
          <a:lstStyle/>
          <a:p>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Limitations</a:t>
            </a:r>
            <a:endParaRPr lang="sv-SE" dirty="0"/>
          </a:p>
        </p:txBody>
      </p:sp>
      <p:sp>
        <p:nvSpPr>
          <p:cNvPr id="3" name="Platshållare för innehåll 2"/>
          <p:cNvSpPr>
            <a:spLocks noGrp="1"/>
          </p:cNvSpPr>
          <p:nvPr>
            <p:ph idx="1"/>
          </p:nvPr>
        </p:nvSpPr>
        <p:spPr/>
        <p:txBody>
          <a:bodyPr>
            <a:normAutofit fontScale="85000" lnSpcReduction="10000"/>
          </a:bodyPr>
          <a:lstStyle/>
          <a:p>
            <a:r>
              <a:rPr lang="en-US" sz="2800" b="1" dirty="0" smtClean="0"/>
              <a:t>Rate limit. </a:t>
            </a:r>
            <a:r>
              <a:rPr lang="en-US" sz="2800" dirty="0" smtClean="0"/>
              <a:t>Limited number of requests per user and 15 minutes</a:t>
            </a:r>
            <a:endParaRPr lang="en-US" sz="2800" b="1" dirty="0" smtClean="0"/>
          </a:p>
          <a:p>
            <a:r>
              <a:rPr lang="en-US" sz="2800" b="1" dirty="0" smtClean="0"/>
              <a:t>Geographic </a:t>
            </a:r>
            <a:r>
              <a:rPr lang="en-US" sz="2800" b="1" dirty="0"/>
              <a:t>Data.</a:t>
            </a:r>
            <a:r>
              <a:rPr lang="en-US" sz="2800" dirty="0"/>
              <a:t> You will not (and will not allow others to) aggregate, cache, or store location data and other geographic information contained in the Content, except in conjunction with a Tweet to which it is attached. You may only use such location data and geographic information to identify the location tagged by the Tweet. Any use of location data or geographic information on a standalone basis or beyond the license granted herein is a breach of this Agreement</a:t>
            </a:r>
            <a:r>
              <a:rPr lang="en-US" sz="2800" dirty="0" smtClean="0"/>
              <a:t>.</a:t>
            </a:r>
          </a:p>
          <a:p>
            <a:endParaRPr lang="en-US" dirty="0"/>
          </a:p>
          <a:p>
            <a:r>
              <a:rPr lang="en-US" dirty="0" smtClean="0"/>
              <a:t>What does this mean??</a:t>
            </a:r>
            <a:endParaRPr lang="sv-SE" dirty="0"/>
          </a:p>
        </p:txBody>
      </p:sp>
    </p:spTree>
    <p:extLst>
      <p:ext uri="{BB962C8B-B14F-4D97-AF65-F5344CB8AC3E}">
        <p14:creationId xmlns:p14="http://schemas.microsoft.com/office/powerpoint/2010/main" xmlns="" val="3277165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Bloggar?</a:t>
            </a:r>
            <a:endParaRPr lang="sv-SE" dirty="0"/>
          </a:p>
        </p:txBody>
      </p:sp>
      <p:sp>
        <p:nvSpPr>
          <p:cNvPr id="3" name="Platshållare för innehåll 2"/>
          <p:cNvSpPr>
            <a:spLocks noGrp="1"/>
          </p:cNvSpPr>
          <p:nvPr>
            <p:ph idx="1"/>
          </p:nvPr>
        </p:nvSpPr>
        <p:spPr/>
        <p:txBody>
          <a:bodyPr>
            <a:normAutofit/>
          </a:bodyPr>
          <a:lstStyle/>
          <a:p>
            <a:r>
              <a:rPr lang="sv-SE" dirty="0" smtClean="0"/>
              <a:t>Vår slutsats är att att exkludera bloggar då det inte finns nått unisont system för detta och kan därför bli svårt att finna data</a:t>
            </a:r>
            <a:r>
              <a:rPr lang="sv-SE" dirty="0" smtClean="0">
                <a:sym typeface="Wingdings"/>
              </a:rPr>
              <a:t> </a:t>
            </a:r>
          </a:p>
          <a:p>
            <a:r>
              <a:rPr lang="sv-SE" dirty="0" smtClean="0">
                <a:sym typeface="Wingdings"/>
              </a:rPr>
              <a:t>Någon som har annat förslag för att finna data? Spåna eller hojta till!</a:t>
            </a:r>
            <a:endParaRPr lang="sv-SE" dirty="0" smtClean="0"/>
          </a:p>
        </p:txBody>
      </p:sp>
    </p:spTree>
    <p:extLst>
      <p:ext uri="{BB962C8B-B14F-4D97-AF65-F5344CB8AC3E}">
        <p14:creationId xmlns:p14="http://schemas.microsoft.com/office/powerpoint/2010/main" xmlns="" val="181971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Smart city with social media</a:t>
            </a:r>
            <a:endParaRPr lang="en-US" dirty="0"/>
          </a:p>
        </p:txBody>
      </p:sp>
      <p:sp>
        <p:nvSpPr>
          <p:cNvPr id="3" name="Content Placeholder 2"/>
          <p:cNvSpPr>
            <a:spLocks noGrp="1"/>
          </p:cNvSpPr>
          <p:nvPr>
            <p:ph idx="1"/>
          </p:nvPr>
        </p:nvSpPr>
        <p:spPr/>
        <p:txBody>
          <a:bodyPr/>
          <a:lstStyle/>
          <a:p>
            <a:r>
              <a:rPr lang="en-US" dirty="0" smtClean="0"/>
              <a:t>Usage of social media</a:t>
            </a:r>
          </a:p>
          <a:p>
            <a:pPr lvl="1"/>
            <a:r>
              <a:rPr lang="en-US" dirty="0" smtClean="0"/>
              <a:t>Collect opinions (directly and indirectly)</a:t>
            </a:r>
          </a:p>
          <a:p>
            <a:pPr lvl="1"/>
            <a:r>
              <a:rPr lang="en-US" dirty="0" smtClean="0"/>
              <a:t>Act engaging: sense of participation/belonging</a:t>
            </a:r>
          </a:p>
          <a:p>
            <a:pPr lvl="1"/>
            <a:r>
              <a:rPr lang="en-US" i="1" dirty="0" smtClean="0"/>
              <a:t>Raise awareness (?)</a:t>
            </a:r>
          </a:p>
          <a:p>
            <a:pPr lvl="1"/>
            <a:r>
              <a:rPr lang="en-US" dirty="0" smtClean="0"/>
              <a:t>Show locations with increased urban/</a:t>
            </a:r>
            <a:r>
              <a:rPr lang="en-US" dirty="0" err="1" smtClean="0"/>
              <a:t>cyberactivism</a:t>
            </a:r>
            <a:endParaRPr lang="en-US" dirty="0" smtClean="0"/>
          </a:p>
          <a:p>
            <a:endParaRPr lang="en-US" dirty="0" smtClean="0"/>
          </a:p>
          <a:p>
            <a:r>
              <a:rPr lang="en-US" dirty="0" err="1" smtClean="0"/>
              <a:t>Instagram</a:t>
            </a:r>
            <a:r>
              <a:rPr lang="en-US" dirty="0" smtClean="0"/>
              <a:t>, Facebook, Twitter, </a:t>
            </a:r>
            <a:r>
              <a:rPr lang="en-US" dirty="0" err="1" smtClean="0"/>
              <a:t>Wordpress</a:t>
            </a:r>
            <a:endParaRPr lang="en-US" dirty="0" smtClean="0"/>
          </a:p>
          <a:p>
            <a:pPr lvl="1"/>
            <a:endParaRPr lang="en-US" dirty="0"/>
          </a:p>
        </p:txBody>
      </p:sp>
    </p:spTree>
    <p:extLst>
      <p:ext uri="{BB962C8B-B14F-4D97-AF65-F5344CB8AC3E}">
        <p14:creationId xmlns:p14="http://schemas.microsoft.com/office/powerpoint/2010/main" xmlns="" val="21836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data?</a:t>
            </a:r>
            <a:endParaRPr lang="en-US" dirty="0"/>
          </a:p>
        </p:txBody>
      </p:sp>
      <p:sp>
        <p:nvSpPr>
          <p:cNvPr id="3" name="Content Placeholder 2"/>
          <p:cNvSpPr>
            <a:spLocks noGrp="1"/>
          </p:cNvSpPr>
          <p:nvPr>
            <p:ph idx="1"/>
          </p:nvPr>
        </p:nvSpPr>
        <p:spPr/>
        <p:txBody>
          <a:bodyPr/>
          <a:lstStyle/>
          <a:p>
            <a:r>
              <a:rPr lang="en-US" dirty="0" smtClean="0"/>
              <a:t>Map</a:t>
            </a:r>
          </a:p>
          <a:p>
            <a:r>
              <a:rPr lang="en-US" dirty="0" smtClean="0"/>
              <a:t>Graph/diagram – </a:t>
            </a:r>
            <a:r>
              <a:rPr lang="en-US" dirty="0" err="1" smtClean="0"/>
              <a:t>ie</a:t>
            </a:r>
            <a:r>
              <a:rPr lang="en-US" dirty="0" smtClean="0"/>
              <a:t> change over time</a:t>
            </a:r>
          </a:p>
          <a:p>
            <a:r>
              <a:rPr lang="en-US" dirty="0" smtClean="0"/>
              <a:t>Staples – key words (“Uppsala”)</a:t>
            </a:r>
            <a:endParaRPr lang="en-US" dirty="0"/>
          </a:p>
        </p:txBody>
      </p:sp>
    </p:spTree>
    <p:extLst>
      <p:ext uri="{BB962C8B-B14F-4D97-AF65-F5344CB8AC3E}">
        <p14:creationId xmlns:p14="http://schemas.microsoft.com/office/powerpoint/2010/main" xmlns="" val="379635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kärmavbild 2015-03-31 kl. 13.47.19.png"/>
          <p:cNvPicPr>
            <a:picLocks noGrp="1" noChangeAspect="1"/>
          </p:cNvPicPr>
          <p:nvPr>
            <p:ph idx="1"/>
          </p:nvPr>
        </p:nvPicPr>
        <p:blipFill>
          <a:blip r:embed="rId2">
            <a:extLst>
              <a:ext uri="{28A0092B-C50C-407E-A947-70E740481C1C}">
                <a14:useLocalDpi xmlns:a14="http://schemas.microsoft.com/office/drawing/2010/main" xmlns="" val="0"/>
              </a:ext>
            </a:extLst>
          </a:blip>
          <a:srcRect t="10014" b="10014"/>
          <a:stretch>
            <a:fillRect/>
          </a:stretch>
        </p:blipFill>
        <p:spPr>
          <a:xfrm>
            <a:off x="457200" y="1600200"/>
            <a:ext cx="5046588" cy="2775429"/>
          </a:xfrm>
        </p:spPr>
      </p:pic>
    </p:spTree>
    <p:extLst>
      <p:ext uri="{BB962C8B-B14F-4D97-AF65-F5344CB8AC3E}">
        <p14:creationId xmlns:p14="http://schemas.microsoft.com/office/powerpoint/2010/main" xmlns="" val="378133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The </a:t>
            </a:r>
            <a:r>
              <a:rPr lang="sv-SE" dirty="0" err="1" smtClean="0"/>
              <a:t>Instagram</a:t>
            </a:r>
            <a:r>
              <a:rPr lang="sv-SE" dirty="0" smtClean="0"/>
              <a:t> API</a:t>
            </a:r>
            <a:endParaRPr lang="sv-SE" dirty="0"/>
          </a:p>
        </p:txBody>
      </p:sp>
      <p:sp>
        <p:nvSpPr>
          <p:cNvPr id="3" name="Platshållare för innehåll 2"/>
          <p:cNvSpPr>
            <a:spLocks noGrp="1"/>
          </p:cNvSpPr>
          <p:nvPr>
            <p:ph idx="1"/>
          </p:nvPr>
        </p:nvSpPr>
        <p:spPr/>
        <p:txBody>
          <a:bodyPr>
            <a:normAutofit fontScale="70000" lnSpcReduction="20000"/>
          </a:bodyPr>
          <a:lstStyle/>
          <a:p>
            <a:r>
              <a:rPr lang="en-US" dirty="0" smtClean="0"/>
              <a:t>You may subscribe to real-time updates from four basic </a:t>
            </a:r>
            <a:r>
              <a:rPr lang="en-US" dirty="0" err="1" smtClean="0"/>
              <a:t>Instagram</a:t>
            </a:r>
            <a:r>
              <a:rPr lang="en-US" dirty="0" smtClean="0"/>
              <a:t> object types: </a:t>
            </a:r>
          </a:p>
          <a:p>
            <a:endParaRPr lang="en-US" dirty="0" smtClean="0"/>
          </a:p>
          <a:p>
            <a:r>
              <a:rPr lang="en-US" dirty="0" smtClean="0"/>
              <a:t>Users: receive notifications when users who have registered with your application post new photos.</a:t>
            </a:r>
          </a:p>
          <a:p>
            <a:endParaRPr lang="en-US" dirty="0" smtClean="0"/>
          </a:p>
          <a:p>
            <a:r>
              <a:rPr lang="en-US" dirty="0" smtClean="0"/>
              <a:t>Tags: receive notifications when a new photo is tagged with tags of your choosing</a:t>
            </a:r>
          </a:p>
          <a:p>
            <a:endParaRPr lang="en-US" dirty="0" smtClean="0"/>
          </a:p>
          <a:p>
            <a:r>
              <a:rPr lang="en-US" dirty="0" smtClean="0"/>
              <a:t>Locations: receive notifications when new photos are posted and tagged with a specific location </a:t>
            </a:r>
          </a:p>
          <a:p>
            <a:endParaRPr lang="en-US" dirty="0" smtClean="0"/>
          </a:p>
          <a:p>
            <a:r>
              <a:rPr lang="en-US" dirty="0" smtClean="0"/>
              <a:t>Geographies: receive notifications when a new photos are posted in an arbitrary geographical location as defined by a center point and radius</a:t>
            </a:r>
          </a:p>
          <a:p>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Instagram</a:t>
            </a:r>
            <a:r>
              <a:rPr lang="sv-SE" dirty="0" smtClean="0"/>
              <a:t>  API</a:t>
            </a:r>
            <a:endParaRPr lang="sv-SE" dirty="0"/>
          </a:p>
        </p:txBody>
      </p:sp>
      <p:sp>
        <p:nvSpPr>
          <p:cNvPr id="3" name="Platshållare för text 2"/>
          <p:cNvSpPr>
            <a:spLocks noGrp="1"/>
          </p:cNvSpPr>
          <p:nvPr>
            <p:ph type="body" idx="1"/>
          </p:nvPr>
        </p:nvSpPr>
        <p:spPr/>
        <p:txBody>
          <a:bodyPr/>
          <a:lstStyle/>
          <a:p>
            <a:r>
              <a:rPr lang="sv-SE" dirty="0" smtClean="0"/>
              <a:t>You </a:t>
            </a:r>
            <a:r>
              <a:rPr lang="sv-SE" dirty="0" err="1" smtClean="0"/>
              <a:t>can</a:t>
            </a:r>
            <a:r>
              <a:rPr lang="sv-SE" dirty="0" smtClean="0"/>
              <a:t> get a </a:t>
            </a:r>
            <a:r>
              <a:rPr lang="sv-SE" dirty="0" err="1" smtClean="0"/>
              <a:t>lot</a:t>
            </a:r>
            <a:r>
              <a:rPr lang="sv-SE" dirty="0" smtClean="0"/>
              <a:t> of information</a:t>
            </a:r>
          </a:p>
          <a:p>
            <a:pPr lvl="1"/>
            <a:r>
              <a:rPr lang="sv" dirty="0" smtClean="0"/>
              <a:t>name, profile picture, </a:t>
            </a:r>
            <a:r>
              <a:rPr lang="sv" dirty="0" smtClean="0"/>
              <a:t>bio etc</a:t>
            </a:r>
          </a:p>
          <a:p>
            <a:r>
              <a:rPr lang="sv" dirty="0" smtClean="0"/>
              <a:t>You need to register for this API</a:t>
            </a:r>
          </a:p>
          <a:p>
            <a:r>
              <a:rPr lang="sv" dirty="0" smtClean="0"/>
              <a:t>Seems promising, the documentaions seems good</a:t>
            </a:r>
          </a:p>
          <a:p>
            <a:pPr lvl="1">
              <a:buNone/>
            </a:pPr>
            <a:endParaRPr lang="sv-SE" dirty="0" smtClean="0"/>
          </a:p>
          <a:p>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Twitter</a:t>
            </a:r>
            <a:endParaRPr lang="sv-SE" dirty="0"/>
          </a:p>
        </p:txBody>
      </p:sp>
      <p:sp>
        <p:nvSpPr>
          <p:cNvPr id="3" name="Platshållare för innehåll 2"/>
          <p:cNvSpPr>
            <a:spLocks noGrp="1"/>
          </p:cNvSpPr>
          <p:nvPr>
            <p:ph idx="1"/>
          </p:nvPr>
        </p:nvSpPr>
        <p:spPr/>
        <p:txBody>
          <a:bodyPr>
            <a:normAutofit/>
          </a:bodyPr>
          <a:lstStyle/>
          <a:p>
            <a:r>
              <a:rPr lang="sv-SE" sz="2800" dirty="0" err="1" smtClean="0"/>
              <a:t>Well</a:t>
            </a:r>
            <a:r>
              <a:rPr lang="sv-SE" sz="2800" dirty="0" smtClean="0"/>
              <a:t> </a:t>
            </a:r>
            <a:r>
              <a:rPr lang="sv-SE" sz="2800" dirty="0" err="1" smtClean="0"/>
              <a:t>described</a:t>
            </a:r>
            <a:r>
              <a:rPr lang="sv-SE" sz="2800" dirty="0" smtClean="0"/>
              <a:t> API at </a:t>
            </a:r>
            <a:r>
              <a:rPr lang="nl-NL" sz="2800" dirty="0">
                <a:hlinkClick r:id="rId2"/>
              </a:rPr>
              <a:t>https://dev.twitter.com/overview/</a:t>
            </a:r>
            <a:r>
              <a:rPr lang="nl-NL" sz="2800" dirty="0" smtClean="0">
                <a:hlinkClick r:id="rId2"/>
              </a:rPr>
              <a:t>documentation</a:t>
            </a:r>
            <a:endParaRPr lang="nl-NL" sz="2800" dirty="0" smtClean="0"/>
          </a:p>
          <a:p>
            <a:endParaRPr lang="nl-NL" sz="2800" dirty="0" smtClean="0"/>
          </a:p>
          <a:p>
            <a:r>
              <a:rPr lang="nl-NL" sz="2800" dirty="0" err="1" smtClean="0"/>
              <a:t>Two</a:t>
            </a:r>
            <a:r>
              <a:rPr lang="nl-NL" sz="2800" dirty="0" smtClean="0"/>
              <a:t> different approaches:</a:t>
            </a:r>
          </a:p>
          <a:p>
            <a:pPr lvl="1"/>
            <a:r>
              <a:rPr lang="nl-NL" sz="2400" dirty="0" smtClean="0"/>
              <a:t>Search </a:t>
            </a:r>
            <a:r>
              <a:rPr lang="nl-NL" sz="2400" dirty="0" err="1" smtClean="0"/>
              <a:t>for</a:t>
            </a:r>
            <a:r>
              <a:rPr lang="nl-NL" sz="2400" dirty="0" smtClean="0"/>
              <a:t> </a:t>
            </a:r>
            <a:r>
              <a:rPr lang="nl-NL" sz="2400" dirty="0" err="1" smtClean="0"/>
              <a:t>Tweets</a:t>
            </a:r>
            <a:r>
              <a:rPr lang="nl-NL" sz="2400" dirty="0" smtClean="0"/>
              <a:t> </a:t>
            </a:r>
          </a:p>
          <a:p>
            <a:pPr lvl="1"/>
            <a:r>
              <a:rPr lang="nl-NL" sz="2400" dirty="0" err="1" smtClean="0"/>
              <a:t>Stream</a:t>
            </a:r>
            <a:r>
              <a:rPr lang="nl-NL" sz="2400" dirty="0" smtClean="0"/>
              <a:t> </a:t>
            </a:r>
            <a:r>
              <a:rPr lang="nl-NL" sz="2400" dirty="0" err="1" smtClean="0"/>
              <a:t>Tweets</a:t>
            </a:r>
            <a:r>
              <a:rPr lang="nl-NL" sz="2400" dirty="0" smtClean="0"/>
              <a:t> in </a:t>
            </a:r>
            <a:r>
              <a:rPr lang="nl-NL" dirty="0" smtClean="0"/>
              <a:t>real time</a:t>
            </a:r>
          </a:p>
          <a:p>
            <a:pPr marL="274320" lvl="1" indent="0">
              <a:buNone/>
            </a:pPr>
            <a:endParaRPr lang="nl-NL" dirty="0"/>
          </a:p>
          <a:p>
            <a:endParaRPr lang="nl-NL" dirty="0" smtClean="0"/>
          </a:p>
          <a:p>
            <a:pPr marL="0" indent="0">
              <a:buNone/>
            </a:pPr>
            <a:endParaRPr lang="nl-NL" dirty="0"/>
          </a:p>
          <a:p>
            <a:endParaRPr lang="nl-NL" dirty="0"/>
          </a:p>
          <a:p>
            <a:endParaRPr lang="sv-SE" dirty="0"/>
          </a:p>
        </p:txBody>
      </p:sp>
      <p:pic>
        <p:nvPicPr>
          <p:cNvPr id="4" name="Bildobjekt 3" descr="Skärmavbild 2015-03-31 kl. 14.56.47.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35651" y="4597405"/>
            <a:ext cx="3449092" cy="2260595"/>
          </a:xfrm>
          <a:prstGeom prst="rect">
            <a:avLst/>
          </a:prstGeom>
          <a:ln>
            <a:solidFill>
              <a:schemeClr val="tx1"/>
            </a:solidFill>
          </a:ln>
        </p:spPr>
      </p:pic>
      <p:pic>
        <p:nvPicPr>
          <p:cNvPr id="5" name="Bildobjekt 4" descr="Skärmavbild 2015-03-31 kl. 14.57.12.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15316" y="4651225"/>
            <a:ext cx="3626193" cy="1825775"/>
          </a:xfrm>
          <a:prstGeom prst="rect">
            <a:avLst/>
          </a:prstGeom>
          <a:ln>
            <a:solidFill>
              <a:srgbClr val="292934"/>
            </a:solidFill>
          </a:ln>
        </p:spPr>
      </p:pic>
    </p:spTree>
    <p:extLst>
      <p:ext uri="{BB962C8B-B14F-4D97-AF65-F5344CB8AC3E}">
        <p14:creationId xmlns:p14="http://schemas.microsoft.com/office/powerpoint/2010/main" xmlns="" val="149493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Search</a:t>
            </a:r>
            <a:endParaRPr lang="sv-SE" dirty="0"/>
          </a:p>
        </p:txBody>
      </p:sp>
      <p:sp>
        <p:nvSpPr>
          <p:cNvPr id="3" name="Platshållare för innehåll 2"/>
          <p:cNvSpPr>
            <a:spLocks noGrp="1"/>
          </p:cNvSpPr>
          <p:nvPr>
            <p:ph idx="1"/>
          </p:nvPr>
        </p:nvSpPr>
        <p:spPr/>
        <p:txBody>
          <a:bodyPr>
            <a:normAutofit fontScale="85000" lnSpcReduction="20000"/>
          </a:bodyPr>
          <a:lstStyle/>
          <a:p>
            <a:r>
              <a:rPr lang="nl-NL" dirty="0"/>
              <a:t>Search </a:t>
            </a:r>
            <a:r>
              <a:rPr lang="nl-NL" dirty="0" err="1"/>
              <a:t>Tweets</a:t>
            </a:r>
            <a:r>
              <a:rPr lang="nl-NL" dirty="0"/>
              <a:t> - </a:t>
            </a:r>
            <a:r>
              <a:rPr lang="en-US" dirty="0"/>
              <a:t>relevance and not completeness</a:t>
            </a:r>
          </a:p>
          <a:p>
            <a:pPr lvl="1"/>
            <a:r>
              <a:rPr lang="en-US" dirty="0" smtClean="0"/>
              <a:t>Data from the last week</a:t>
            </a:r>
          </a:p>
          <a:p>
            <a:pPr lvl="1"/>
            <a:endParaRPr lang="en-US" dirty="0"/>
          </a:p>
          <a:p>
            <a:r>
              <a:rPr lang="en-US" dirty="0" smtClean="0"/>
              <a:t>Uses </a:t>
            </a:r>
            <a:r>
              <a:rPr lang="en-US" dirty="0"/>
              <a:t>REST </a:t>
            </a:r>
            <a:r>
              <a:rPr lang="en-US" dirty="0" smtClean="0"/>
              <a:t>standard</a:t>
            </a:r>
          </a:p>
          <a:p>
            <a:pPr lvl="1"/>
            <a:r>
              <a:rPr lang="sv-SE" dirty="0" smtClean="0"/>
              <a:t>E</a:t>
            </a:r>
            <a:r>
              <a:rPr lang="en-US" dirty="0" err="1" smtClean="0"/>
              <a:t>xample</a:t>
            </a:r>
            <a:r>
              <a:rPr lang="en-US" dirty="0" smtClean="0"/>
              <a:t> request: </a:t>
            </a:r>
            <a:r>
              <a:rPr lang="en-US" dirty="0">
                <a:hlinkClick r:id="rId2"/>
              </a:rPr>
              <a:t>https://api.twitter.com/1.1/search/tweets.json?q=%23Uppsala&amp;src=typd</a:t>
            </a:r>
            <a:endParaRPr lang="en-US" dirty="0"/>
          </a:p>
          <a:p>
            <a:pPr lvl="1"/>
            <a:r>
              <a:rPr lang="sv-SE" dirty="0"/>
              <a:t>R</a:t>
            </a:r>
            <a:r>
              <a:rPr lang="en-US" dirty="0" err="1"/>
              <a:t>eturns</a:t>
            </a:r>
            <a:r>
              <a:rPr lang="en-US" dirty="0"/>
              <a:t> something like: </a:t>
            </a:r>
          </a:p>
          <a:p>
            <a:pPr marL="274320" lvl="1" indent="0">
              <a:buNone/>
            </a:pPr>
            <a:r>
              <a:rPr lang="en-US" dirty="0"/>
              <a:t>	{"errors":[{"code":215,"message":"Bad Authentication data."}]</a:t>
            </a:r>
            <a:r>
              <a:rPr lang="en-US" dirty="0" smtClean="0"/>
              <a:t>}</a:t>
            </a:r>
          </a:p>
          <a:p>
            <a:pPr marL="274320" lvl="1" indent="0">
              <a:buNone/>
            </a:pPr>
            <a:endParaRPr lang="en-US" dirty="0"/>
          </a:p>
          <a:p>
            <a:r>
              <a:rPr lang="nl-NL" dirty="0" err="1"/>
              <a:t>This</a:t>
            </a:r>
            <a:r>
              <a:rPr lang="nl-NL" dirty="0"/>
              <a:t> is </a:t>
            </a:r>
            <a:r>
              <a:rPr lang="nl-NL" dirty="0" err="1"/>
              <a:t>because</a:t>
            </a:r>
            <a:r>
              <a:rPr lang="nl-NL" dirty="0"/>
              <a:t> </a:t>
            </a:r>
            <a:r>
              <a:rPr lang="nl-NL" dirty="0" err="1"/>
              <a:t>your</a:t>
            </a:r>
            <a:r>
              <a:rPr lang="nl-NL" dirty="0"/>
              <a:t> </a:t>
            </a:r>
            <a:r>
              <a:rPr lang="nl-NL" dirty="0" err="1"/>
              <a:t>application</a:t>
            </a:r>
            <a:r>
              <a:rPr lang="nl-NL" dirty="0"/>
              <a:t> </a:t>
            </a:r>
            <a:r>
              <a:rPr lang="nl-NL" dirty="0" err="1"/>
              <a:t>needs</a:t>
            </a:r>
            <a:r>
              <a:rPr lang="nl-NL" dirty="0"/>
              <a:t> </a:t>
            </a:r>
            <a:r>
              <a:rPr lang="nl-NL" dirty="0" err="1"/>
              <a:t>to</a:t>
            </a:r>
            <a:r>
              <a:rPr lang="nl-NL" dirty="0"/>
              <a:t> </a:t>
            </a:r>
            <a:r>
              <a:rPr lang="nl-NL" dirty="0" err="1"/>
              <a:t>be</a:t>
            </a:r>
            <a:r>
              <a:rPr lang="nl-NL" dirty="0"/>
              <a:t> </a:t>
            </a:r>
            <a:r>
              <a:rPr lang="nl-NL" dirty="0" err="1"/>
              <a:t>authenticated</a:t>
            </a:r>
            <a:r>
              <a:rPr lang="nl-NL" dirty="0"/>
              <a:t>, </a:t>
            </a:r>
            <a:r>
              <a:rPr lang="nl-NL" dirty="0" err="1"/>
              <a:t>described</a:t>
            </a:r>
            <a:r>
              <a:rPr lang="nl-NL" dirty="0"/>
              <a:t> in the API</a:t>
            </a:r>
            <a:r>
              <a:rPr lang="sv-SE" dirty="0"/>
              <a:t>…   </a:t>
            </a:r>
            <a:r>
              <a:rPr lang="nl-NL" dirty="0" err="1"/>
              <a:t>xD</a:t>
            </a:r>
            <a:endParaRPr lang="nl-NL" dirty="0"/>
          </a:p>
          <a:p>
            <a:endParaRPr lang="sv-SE" dirty="0"/>
          </a:p>
        </p:txBody>
      </p:sp>
    </p:spTree>
    <p:extLst>
      <p:ext uri="{BB962C8B-B14F-4D97-AF65-F5344CB8AC3E}">
        <p14:creationId xmlns:p14="http://schemas.microsoft.com/office/powerpoint/2010/main" xmlns="" val="771286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Stream</a:t>
            </a:r>
            <a:endParaRPr lang="sv-SE" dirty="0"/>
          </a:p>
        </p:txBody>
      </p:sp>
      <p:sp>
        <p:nvSpPr>
          <p:cNvPr id="3" name="Platshållare för innehåll 2"/>
          <p:cNvSpPr>
            <a:spLocks noGrp="1"/>
          </p:cNvSpPr>
          <p:nvPr>
            <p:ph idx="1"/>
          </p:nvPr>
        </p:nvSpPr>
        <p:spPr/>
        <p:txBody>
          <a:bodyPr>
            <a:normAutofit fontScale="92500" lnSpcReduction="10000"/>
          </a:bodyPr>
          <a:lstStyle/>
          <a:p>
            <a:r>
              <a:rPr lang="en-US" dirty="0" smtClean="0"/>
              <a:t>Tweet volume can change rapidly. The </a:t>
            </a:r>
            <a:r>
              <a:rPr lang="en-US" dirty="0"/>
              <a:t>best practice for ingesting Tweets and other streaming messages is to decouple </a:t>
            </a:r>
            <a:r>
              <a:rPr lang="en-US" u="sng" dirty="0"/>
              <a:t>collection</a:t>
            </a:r>
            <a:r>
              <a:rPr lang="en-US" dirty="0"/>
              <a:t> and </a:t>
            </a:r>
            <a:r>
              <a:rPr lang="en-US" u="sng" dirty="0"/>
              <a:t>processing</a:t>
            </a:r>
            <a:r>
              <a:rPr lang="en-US" dirty="0"/>
              <a:t> of high volume </a:t>
            </a:r>
            <a:r>
              <a:rPr lang="en-US" dirty="0" smtClean="0"/>
              <a:t>streams </a:t>
            </a:r>
          </a:p>
          <a:p>
            <a:r>
              <a:rPr lang="en-US" dirty="0"/>
              <a:t> </a:t>
            </a:r>
            <a:r>
              <a:rPr lang="en-US" dirty="0" smtClean="0"/>
              <a:t>Need to think about how to effectively store and process the data </a:t>
            </a:r>
          </a:p>
          <a:p>
            <a:endParaRPr lang="sv-SE" dirty="0"/>
          </a:p>
          <a:p>
            <a:r>
              <a:rPr lang="sv-SE" dirty="0" err="1" smtClean="0"/>
              <a:t>Example</a:t>
            </a:r>
            <a:r>
              <a:rPr lang="sv-SE" dirty="0" smtClean="0"/>
              <a:t> </a:t>
            </a:r>
            <a:r>
              <a:rPr lang="sv-SE" dirty="0" err="1" smtClean="0"/>
              <a:t>stream</a:t>
            </a:r>
            <a:r>
              <a:rPr lang="sv-SE" dirty="0" smtClean="0"/>
              <a:t> </a:t>
            </a:r>
            <a:r>
              <a:rPr lang="sv-SE" smtClean="0"/>
              <a:t>request: </a:t>
            </a:r>
            <a:r>
              <a:rPr lang="pl-PL" dirty="0" err="1"/>
              <a:t>https</a:t>
            </a:r>
            <a:r>
              <a:rPr lang="pl-PL" dirty="0"/>
              <a:t>://</a:t>
            </a:r>
            <a:r>
              <a:rPr lang="pl-PL" dirty="0" err="1"/>
              <a:t>stream.twitter.com</a:t>
            </a:r>
            <a:r>
              <a:rPr lang="pl-PL" dirty="0"/>
              <a:t>/1.1/</a:t>
            </a:r>
            <a:r>
              <a:rPr lang="pl-PL" dirty="0" err="1"/>
              <a:t>statuses</a:t>
            </a:r>
            <a:r>
              <a:rPr lang="pl-PL" dirty="0"/>
              <a:t>/</a:t>
            </a:r>
            <a:r>
              <a:rPr lang="pl-PL" dirty="0" err="1"/>
              <a:t>filter.json?track</a:t>
            </a:r>
            <a:r>
              <a:rPr lang="pl-PL" dirty="0" smtClean="0"/>
              <a:t>=</a:t>
            </a:r>
            <a:r>
              <a:rPr lang="pl-PL" dirty="0" err="1" smtClean="0"/>
              <a:t>uppsala</a:t>
            </a:r>
            <a:endParaRPr lang="en-US" dirty="0"/>
          </a:p>
        </p:txBody>
      </p:sp>
    </p:spTree>
    <p:extLst>
      <p:ext uri="{BB962C8B-B14F-4D97-AF65-F5344CB8AC3E}">
        <p14:creationId xmlns:p14="http://schemas.microsoft.com/office/powerpoint/2010/main" xmlns="" val="30481305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ånd">
  <a:themeElements>
    <a:clrScheme name="Solstånd">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å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ån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120</TotalTime>
  <Words>415</Words>
  <Application>Microsoft Macintosh PowerPoint</Application>
  <PresentationFormat>Bildspel på skärmen (4:3)</PresentationFormat>
  <Paragraphs>60</Paragraphs>
  <Slides>11</Slides>
  <Notes>0</Notes>
  <HiddenSlides>0</HiddenSlides>
  <MMClips>0</MMClips>
  <ScaleCrop>false</ScaleCrop>
  <HeadingPairs>
    <vt:vector size="4" baseType="variant">
      <vt:variant>
        <vt:lpstr>Tema</vt:lpstr>
      </vt:variant>
      <vt:variant>
        <vt:i4>1</vt:i4>
      </vt:variant>
      <vt:variant>
        <vt:lpstr>Bildrubriker</vt:lpstr>
      </vt:variant>
      <vt:variant>
        <vt:i4>11</vt:i4>
      </vt:variant>
    </vt:vector>
  </HeadingPairs>
  <TitlesOfParts>
    <vt:vector size="12" baseType="lpstr">
      <vt:lpstr>Solstånd</vt:lpstr>
      <vt:lpstr>Social media</vt:lpstr>
      <vt:lpstr>Smart city with social media</vt:lpstr>
      <vt:lpstr>Representation of data?</vt:lpstr>
      <vt:lpstr>Bild 4</vt:lpstr>
      <vt:lpstr>The Instagram API</vt:lpstr>
      <vt:lpstr>Instagram  API</vt:lpstr>
      <vt:lpstr>Twitter</vt:lpstr>
      <vt:lpstr>Search</vt:lpstr>
      <vt:lpstr>Stream</vt:lpstr>
      <vt:lpstr>Limitations</vt:lpstr>
      <vt:lpstr>Bloggar?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Cecilia S</dc:creator>
  <cp:lastModifiedBy>Mikael Nelsson</cp:lastModifiedBy>
  <cp:revision>9</cp:revision>
  <dcterms:created xsi:type="dcterms:W3CDTF">2015-03-31T11:34:28Z</dcterms:created>
  <dcterms:modified xsi:type="dcterms:W3CDTF">2015-03-31T13:53:30Z</dcterms:modified>
</cp:coreProperties>
</file>