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</p:sldIdLst>
  <p:sldSz cx="21383625" cy="15119350"/>
  <p:notesSz cx="6858000" cy="9144000"/>
  <p:defaultTextStyle>
    <a:defPPr>
      <a:defRPr lang="en-FM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90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25506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19684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397313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365422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20286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171434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9555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64080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3753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41513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252004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BD52-3590-40BE-B668-D37F41689389}" type="datetimeFigureOut">
              <a:rPr lang="en-FM" smtClean="0"/>
              <a:t>18 Jul 2022</a:t>
            </a:fld>
            <a:endParaRPr lang="en-F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6CD-6EF2-4073-8530-93E29F35C3F2}" type="slidenum">
              <a:rPr lang="en-FM" smtClean="0"/>
              <a:t>‹#›</a:t>
            </a:fld>
            <a:endParaRPr lang="en-FM"/>
          </a:p>
        </p:txBody>
      </p:sp>
    </p:spTree>
    <p:extLst>
      <p:ext uri="{BB962C8B-B14F-4D97-AF65-F5344CB8AC3E}">
        <p14:creationId xmlns:p14="http://schemas.microsoft.com/office/powerpoint/2010/main" val="71020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6729892" y="4064751"/>
            <a:ext cx="3661218" cy="1299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 dirty="0"/>
          </a:p>
        </p:txBody>
      </p:sp>
      <p:sp>
        <p:nvSpPr>
          <p:cNvPr id="40" name="Oval 39"/>
          <p:cNvSpPr/>
          <p:nvPr/>
        </p:nvSpPr>
        <p:spPr>
          <a:xfrm>
            <a:off x="6616415" y="4064751"/>
            <a:ext cx="3661218" cy="1299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 dirty="0"/>
          </a:p>
        </p:txBody>
      </p:sp>
      <p:sp>
        <p:nvSpPr>
          <p:cNvPr id="29" name="Oval 28"/>
          <p:cNvSpPr/>
          <p:nvPr/>
        </p:nvSpPr>
        <p:spPr>
          <a:xfrm>
            <a:off x="11673153" y="4008100"/>
            <a:ext cx="3661218" cy="1299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 dirty="0"/>
          </a:p>
        </p:txBody>
      </p:sp>
      <p:sp>
        <p:nvSpPr>
          <p:cNvPr id="19" name="Rounded Rectangle 18"/>
          <p:cNvSpPr/>
          <p:nvPr/>
        </p:nvSpPr>
        <p:spPr>
          <a:xfrm>
            <a:off x="5574736" y="1114347"/>
            <a:ext cx="15499073" cy="1690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671" cy="1023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072" y="7084101"/>
            <a:ext cx="3443975" cy="4589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951" y="7094098"/>
            <a:ext cx="3436470" cy="4579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70" y="7084101"/>
            <a:ext cx="3446771" cy="4592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16" y="1023671"/>
            <a:ext cx="3827594" cy="5100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86" y="7101741"/>
            <a:ext cx="3433534" cy="45751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9" y="7094098"/>
            <a:ext cx="3441647" cy="458599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393"/>
            <a:ext cx="22503973" cy="619281"/>
          </a:xfrm>
          <a:prstGeom prst="rect">
            <a:avLst/>
          </a:prstGeom>
          <a:noFill/>
        </p:spPr>
        <p:txBody>
          <a:bodyPr wrap="square" lIns="64653" tIns="32326" rIns="64653" bIns="32326">
            <a:spAutoFit/>
          </a:bodyPr>
          <a:lstStyle/>
          <a:p>
            <a:pPr algn="ctr"/>
            <a:r>
              <a:rPr lang="en-US" sz="36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Extraction of melodies with pitch classes from images of HCM compositions in Bhatkhande notation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12973" y="1324241"/>
            <a:ext cx="15100191" cy="121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39" b="1" dirty="0"/>
              <a:t>Conversion of Music Notes from images of Bhatkhande Notation System into MIDI file(audio file) involving Images Processing using </a:t>
            </a:r>
            <a:r>
              <a:rPr lang="en-US" sz="2439" b="1" u="sng" dirty="0"/>
              <a:t>OpenCV</a:t>
            </a:r>
            <a:r>
              <a:rPr lang="en-US" sz="2439" b="1" dirty="0"/>
              <a:t>, Deep convolutional neural network modeling using </a:t>
            </a:r>
            <a:r>
              <a:rPr lang="en-US" sz="2439" b="1" u="sng" dirty="0"/>
              <a:t>Tensorflow</a:t>
            </a:r>
            <a:r>
              <a:rPr lang="en-US" sz="2439" b="1" dirty="0"/>
              <a:t> and </a:t>
            </a:r>
            <a:r>
              <a:rPr lang="en-US" sz="2439" b="1" u="sng" dirty="0"/>
              <a:t>Keras</a:t>
            </a:r>
            <a:r>
              <a:rPr lang="en-US" sz="2439" b="1" dirty="0"/>
              <a:t> and extracting those notes to be converted into a playable audio file using </a:t>
            </a:r>
            <a:r>
              <a:rPr lang="en-US" sz="2439" b="1" u="sng" dirty="0"/>
              <a:t>music21</a:t>
            </a:r>
            <a:r>
              <a:rPr lang="en-US" sz="2439" b="1" dirty="0"/>
              <a:t> toolkit for computer-aided musicology.</a:t>
            </a:r>
            <a:endParaRPr lang="en-FM" sz="2439" dirty="0"/>
          </a:p>
        </p:txBody>
      </p:sp>
      <p:sp>
        <p:nvSpPr>
          <p:cNvPr id="23" name="TextBox 22"/>
          <p:cNvSpPr txBox="1"/>
          <p:nvPr/>
        </p:nvSpPr>
        <p:spPr>
          <a:xfrm>
            <a:off x="7110372" y="4371280"/>
            <a:ext cx="270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Text Extraction</a:t>
            </a:r>
            <a:endParaRPr lang="en-FM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966940" y="4362220"/>
            <a:ext cx="3209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Text Classification</a:t>
            </a:r>
            <a:endParaRPr lang="en-FM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68655" y="4418871"/>
            <a:ext cx="3183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Audio Conversion</a:t>
            </a:r>
            <a:endParaRPr lang="en-FM" sz="3200" b="1" dirty="0"/>
          </a:p>
        </p:txBody>
      </p:sp>
      <p:sp>
        <p:nvSpPr>
          <p:cNvPr id="33" name="Right Arrow 32"/>
          <p:cNvSpPr/>
          <p:nvPr/>
        </p:nvSpPr>
        <p:spPr>
          <a:xfrm rot="9059545">
            <a:off x="8826157" y="3208395"/>
            <a:ext cx="2492540" cy="4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/>
          </a:p>
        </p:txBody>
      </p:sp>
      <p:sp>
        <p:nvSpPr>
          <p:cNvPr id="34" name="Right Arrow 33"/>
          <p:cNvSpPr/>
          <p:nvPr/>
        </p:nvSpPr>
        <p:spPr>
          <a:xfrm rot="3607187">
            <a:off x="12053499" y="3235611"/>
            <a:ext cx="1515948" cy="4255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/>
          </a:p>
        </p:txBody>
      </p:sp>
      <p:sp>
        <p:nvSpPr>
          <p:cNvPr id="35" name="Right Arrow 34"/>
          <p:cNvSpPr/>
          <p:nvPr/>
        </p:nvSpPr>
        <p:spPr>
          <a:xfrm rot="1206911">
            <a:off x="13898245" y="3265616"/>
            <a:ext cx="3907397" cy="4255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/>
          </a:p>
        </p:txBody>
      </p:sp>
      <p:sp>
        <p:nvSpPr>
          <p:cNvPr id="37" name="Left Brace 36"/>
          <p:cNvSpPr/>
          <p:nvPr/>
        </p:nvSpPr>
        <p:spPr>
          <a:xfrm rot="5400000">
            <a:off x="10609784" y="-3676910"/>
            <a:ext cx="411072" cy="20736560"/>
          </a:xfrm>
          <a:prstGeom prst="leftBrace">
            <a:avLst/>
          </a:prstGeom>
          <a:gradFill>
            <a:gsLst>
              <a:gs pos="19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35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M" sz="2439"/>
          </a:p>
        </p:txBody>
      </p:sp>
      <p:sp>
        <p:nvSpPr>
          <p:cNvPr id="38" name="Right Arrow 37"/>
          <p:cNvSpPr/>
          <p:nvPr/>
        </p:nvSpPr>
        <p:spPr>
          <a:xfrm rot="1853276">
            <a:off x="8517074" y="5789098"/>
            <a:ext cx="2303934" cy="44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M" sz="2439"/>
          </a:p>
        </p:txBody>
      </p:sp>
      <p:sp>
        <p:nvSpPr>
          <p:cNvPr id="39" name="TextBox 38"/>
          <p:cNvSpPr txBox="1"/>
          <p:nvPr/>
        </p:nvSpPr>
        <p:spPr>
          <a:xfrm>
            <a:off x="1234137" y="11815822"/>
            <a:ext cx="268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Binary converted </a:t>
            </a:r>
            <a:endParaRPr lang="en-FM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29646" y="11858698"/>
            <a:ext cx="233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Contours drawn</a:t>
            </a:r>
            <a:endParaRPr lang="en-FM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364049" y="11858698"/>
            <a:ext cx="2709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Bounding Rectangles</a:t>
            </a:r>
            <a:endParaRPr lang="en-FM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65782" y="11815822"/>
            <a:ext cx="265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4. Filtered Rectangles</a:t>
            </a:r>
            <a:endParaRPr lang="en-FM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7848391" y="11815822"/>
            <a:ext cx="23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5. Extracting Notes</a:t>
            </a:r>
            <a:endParaRPr lang="en-FM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01867" y="13891387"/>
            <a:ext cx="2068771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39" dirty="0"/>
              <a:t>-&gt; We receive: </a:t>
            </a:r>
            <a:endParaRPr lang="en-FM" sz="2439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94" y="13786831"/>
            <a:ext cx="780504" cy="58037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54" y="13766733"/>
            <a:ext cx="452937" cy="5797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0" y="13747171"/>
            <a:ext cx="539792" cy="6020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15" y="13740880"/>
            <a:ext cx="538156" cy="5958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73" y="13740880"/>
            <a:ext cx="252541" cy="58543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78" y="13766733"/>
            <a:ext cx="395537" cy="58539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614" y="13768630"/>
            <a:ext cx="414503" cy="56523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09" y="13786469"/>
            <a:ext cx="462539" cy="53369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39" y="13766733"/>
            <a:ext cx="539824" cy="5256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67359" y="13766733"/>
            <a:ext cx="981817" cy="426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6972" y="13567876"/>
            <a:ext cx="2257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Rescaling (32 X 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Scaling (0-&gt;255)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Grayscaling</a:t>
            </a:r>
            <a:endParaRPr lang="en-FM" sz="1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026836" y="13766734"/>
            <a:ext cx="981817" cy="426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491" y="13180271"/>
            <a:ext cx="2388762" cy="15041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14614" y="13641233"/>
            <a:ext cx="1506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Deep CNN Model</a:t>
            </a:r>
            <a:endParaRPr lang="en-FM" sz="20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7040" y="13932358"/>
            <a:ext cx="693855" cy="42672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576587" y="13766733"/>
            <a:ext cx="981817" cy="426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78737" y="13665738"/>
            <a:ext cx="1699504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music21</a:t>
            </a:r>
            <a:endParaRPr lang="en-FM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76127" y="13763936"/>
            <a:ext cx="981817" cy="4267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710094" y="13333456"/>
            <a:ext cx="13452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MIDI </a:t>
            </a:r>
          </a:p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File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12615723"/>
            <a:ext cx="21383625" cy="5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-186612" y="15117857"/>
            <a:ext cx="21870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112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2022-07-17T15:35:50Z</dcterms:created>
  <dcterms:modified xsi:type="dcterms:W3CDTF">2022-07-17T19:53:44Z</dcterms:modified>
</cp:coreProperties>
</file>