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5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84" r:id="rId14"/>
    <p:sldId id="276" r:id="rId15"/>
    <p:sldId id="272" r:id="rId16"/>
    <p:sldId id="277" r:id="rId17"/>
    <p:sldId id="273" r:id="rId18"/>
    <p:sldId id="274" r:id="rId19"/>
    <p:sldId id="278" r:id="rId20"/>
    <p:sldId id="279" r:id="rId21"/>
    <p:sldId id="285" r:id="rId22"/>
    <p:sldId id="282" r:id="rId23"/>
    <p:sldId id="283" r:id="rId24"/>
    <p:sldId id="286" r:id="rId25"/>
    <p:sldId id="27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D566-67A2-47AB-9A53-5A087E2A6221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42AF-360C-44DD-A335-0AFF269B6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06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C73F-FBAC-4797-9DAB-3D71BE9F0804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70BC-19AB-42D5-B73E-616B4BA34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7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70BC-19AB-42D5-B73E-616B4BA34C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70BC-19AB-42D5-B73E-616B4BA34C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2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70BC-19AB-42D5-B73E-616B4BA34C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0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5" name="Rounded Rectangle 14"/>
          <p:cNvSpPr/>
          <p:nvPr/>
        </p:nvSpPr>
        <p:spPr>
          <a:xfrm>
            <a:off x="304801" y="32918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TW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 latinLnBrk="0">
              <a:spcBef>
                <a:spcPts val="0"/>
              </a:spcBef>
              <a:buNone/>
              <a:defRPr lang="zh-TW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6062-2D19-4F89-8E99-917E029920DC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0457-38D7-49A1-9B01-050B5F82245A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4" name="Rounded Rectangle 13"/>
          <p:cNvSpPr/>
          <p:nvPr/>
        </p:nvSpPr>
        <p:spPr>
          <a:xfrm>
            <a:off x="304801" y="32918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4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TW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 latinLnBrk="0">
              <a:spcAft>
                <a:spcPts val="0"/>
              </a:spcAft>
              <a:buNone/>
              <a:defRPr lang="zh-TW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069-98B2-45B7-9337-0A77A5666316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2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2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25C9-B521-40D8-B7C1-57AFA7A585A8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5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TW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TW" sz="2400" b="0">
                <a:solidFill>
                  <a:srgbClr val="FFFFFF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TW" sz="2400" b="0">
                <a:solidFill>
                  <a:srgbClr val="FFFFFF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39C9-8B96-48E2-A9B8-E30792C661C9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01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7C2C-42A4-4660-B6BA-CE234AA61FCA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304801" y="32918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D06-BB87-4E2E-8DE3-92573EB3D7C8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TW" sz="2200" b="1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 latinLnBrk="0">
              <a:spcBef>
                <a:spcPts val="0"/>
              </a:spcBef>
              <a:buNone/>
              <a:defRPr lang="zh-TW" sz="1400">
                <a:solidFill>
                  <a:srgbClr val="FFFFFF"/>
                </a:solidFill>
              </a:defRPr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TW" sz="2800">
                <a:solidFill>
                  <a:srgbClr val="FFFFFF"/>
                </a:solidFill>
              </a:defRPr>
            </a:lvl1pPr>
            <a:lvl2pPr>
              <a:defRPr lang="zh-TW" sz="2600">
                <a:solidFill>
                  <a:srgbClr val="FFFFFF"/>
                </a:solidFill>
              </a:defRPr>
            </a:lvl2pPr>
            <a:lvl3pPr>
              <a:defRPr lang="zh-TW" sz="2400">
                <a:solidFill>
                  <a:srgbClr val="FFFFFF"/>
                </a:solidFill>
              </a:defRPr>
            </a:lvl3pPr>
            <a:lvl4pPr>
              <a:defRPr lang="zh-TW" sz="2000">
                <a:solidFill>
                  <a:srgbClr val="FFFFFF"/>
                </a:solidFill>
              </a:defRPr>
            </a:lvl4pPr>
            <a:lvl5pPr>
              <a:defRPr lang="zh-TW" sz="2000">
                <a:solidFill>
                  <a:srgbClr val="FFFFFF"/>
                </a:solidFill>
              </a:defRPr>
            </a:lvl5pPr>
            <a:lvl6pPr>
              <a:buNone/>
              <a:defRPr lang="zh-TW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107A-18D7-4E0C-9BA1-741865F0D797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4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5" name="Rounded Rectangle 14"/>
          <p:cNvSpPr/>
          <p:nvPr/>
        </p:nvSpPr>
        <p:spPr>
          <a:xfrm>
            <a:off x="304801" y="32918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6400801" y="434164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TW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A1F4-85E4-4FB7-80F5-3A8ACDEB7C49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901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304801" y="32918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en-US" sz="1800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7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4E23E410-33D2-4AAB-B8B5-5E4BC08B1A32}" type="datetime1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7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02D75C74-92E1-4D0F-8B79-7CB8CF580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zh-TW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lang="zh-TW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lang="zh-TW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lang="zh-TW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lang="zh-TW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TW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TW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TW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TW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TW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9228" y="1452605"/>
            <a:ext cx="8267481" cy="1828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</a:rPr>
              <a:t>片段指紋繪製特徵點標註框及</a:t>
            </a:r>
            <a:r>
              <a:rPr lang="en-US" altLang="zh-TW" dirty="0" smtClean="0">
                <a:latin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</a:rPr>
              <a:t>兩兩配對點繪製連接線斷</a:t>
            </a:r>
            <a:r>
              <a:rPr lang="en-US" altLang="zh-TW" dirty="0">
                <a:latin typeface="微軟正黑體" pitchFamily="34" charset="-120"/>
              </a:rPr>
              <a:t/>
            </a:r>
            <a:br>
              <a:rPr lang="en-US" altLang="zh-TW" dirty="0">
                <a:latin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</a:rPr>
              <a:t>文件工程第六階段</a:t>
            </a:r>
            <a:r>
              <a:rPr lang="en-US" altLang="zh-TW" dirty="0">
                <a:latin typeface="微軟正黑體" pitchFamily="34" charset="-120"/>
              </a:rPr>
              <a:t/>
            </a:r>
            <a:br>
              <a:rPr lang="en-US" altLang="zh-TW" dirty="0">
                <a:latin typeface="微軟正黑體" pitchFamily="34" charset="-120"/>
              </a:rPr>
            </a:br>
            <a:r>
              <a:rPr lang="zh-TW" altLang="en-US" sz="3300" dirty="0">
                <a:latin typeface="微軟正黑體" pitchFamily="34" charset="-120"/>
              </a:rPr>
              <a:t>檢核方法與案例</a:t>
            </a:r>
            <a:r>
              <a:rPr lang="en-US" altLang="zh-TW" sz="3300" dirty="0">
                <a:latin typeface="微軟正黑體" pitchFamily="34" charset="-120"/>
              </a:rPr>
              <a:t>(</a:t>
            </a:r>
            <a:r>
              <a:rPr lang="zh-TW" altLang="en-US" sz="3300" dirty="0">
                <a:latin typeface="微軟正黑體" pitchFamily="34" charset="-120"/>
              </a:rPr>
              <a:t>非工程人員使用手冊</a:t>
            </a:r>
            <a:r>
              <a:rPr lang="en-US" altLang="zh-TW" sz="3300" dirty="0">
                <a:latin typeface="微軟正黑體" pitchFamily="34" charset="-120"/>
              </a:rPr>
              <a:t>)</a:t>
            </a:r>
            <a:r>
              <a:rPr lang="en-US" altLang="zh-TW" sz="3600" dirty="0" smtClean="0">
                <a:latin typeface="微軟正黑體" pitchFamily="34" charset="-120"/>
              </a:rPr>
              <a:t>V02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8834" y="5013089"/>
            <a:ext cx="7772400" cy="914400"/>
          </a:xfrm>
        </p:spPr>
        <p:txBody>
          <a:bodyPr>
            <a:normAutofit lnSpcReduction="10000"/>
          </a:bodyPr>
          <a:lstStyle/>
          <a:p>
            <a:pPr indent="2486025"/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</a:rPr>
              <a:t>學       號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itchFamily="34" charset="-120"/>
              </a:rPr>
              <a:t>：A1025164</a:t>
            </a:r>
            <a:endParaRPr lang="en-US" altLang="zh-TW" b="1" dirty="0">
              <a:solidFill>
                <a:srgbClr val="002060"/>
              </a:solidFill>
              <a:latin typeface="微軟正黑體" pitchFamily="34" charset="-120"/>
            </a:endParaRPr>
          </a:p>
          <a:p>
            <a:pPr indent="2486025"/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</a:rPr>
              <a:t>姓       名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itchFamily="34" charset="-120"/>
              </a:rPr>
              <a:t>：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</a:rPr>
              <a:t>莊閔期</a:t>
            </a:r>
            <a:endParaRPr lang="en-US" altLang="zh-TW" b="1" dirty="0">
              <a:solidFill>
                <a:srgbClr val="002060"/>
              </a:solidFill>
              <a:latin typeface="微軟正黑體" pitchFamily="34" charset="-120"/>
            </a:endParaRPr>
          </a:p>
          <a:p>
            <a:pPr indent="2486025"/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</a:rPr>
              <a:t>指導教授</a:t>
            </a:r>
            <a:r>
              <a:rPr lang="en-US" altLang="zh-TW" b="1" dirty="0">
                <a:solidFill>
                  <a:srgbClr val="002060"/>
                </a:solidFill>
                <a:latin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</a:rPr>
              <a:t>蕭培墉 教授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3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855" y="501134"/>
            <a:ext cx="666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Ⅲ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繪製連接線斷操作</a:t>
            </a:r>
            <a:r>
              <a:rPr lang="zh-TW" altLang="en-US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(2/4)</a:t>
            </a:r>
            <a:endParaRPr lang="zh-TW" altLang="en-US" sz="3600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" y="1220117"/>
            <a:ext cx="4800600" cy="1371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5" y="3475943"/>
            <a:ext cx="5981700" cy="1952625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526906" y="1579347"/>
            <a:ext cx="4524065" cy="216796"/>
          </a:xfrm>
          <a:prstGeom prst="frame">
            <a:avLst>
              <a:gd name="adj1" fmla="val 879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1855" y="2829612"/>
            <a:ext cx="703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>
                <a:solidFill>
                  <a:srgbClr val="FF0000"/>
                </a:solidFill>
              </a:rPr>
              <a:t>開啟配對點文字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r>
              <a:rPr lang="zh-TW" altLang="en-US" dirty="0" smtClean="0"/>
              <a:t>，將觀察德配對點座標</a:t>
            </a:r>
            <a:r>
              <a:rPr lang="zh-TW" altLang="en-US" dirty="0" smtClean="0">
                <a:solidFill>
                  <a:srgbClr val="0070C0"/>
                </a:solidFill>
              </a:rPr>
              <a:t>記錄在文字檔內並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</a:t>
            </a:r>
            <a:endParaRPr lang="en-US" altLang="zh-TW" dirty="0" smtClean="0"/>
          </a:p>
        </p:txBody>
      </p:sp>
      <p:sp>
        <p:nvSpPr>
          <p:cNvPr id="7" name="框架 6"/>
          <p:cNvSpPr/>
          <p:nvPr/>
        </p:nvSpPr>
        <p:spPr>
          <a:xfrm>
            <a:off x="723517" y="4299857"/>
            <a:ext cx="5658376" cy="751115"/>
          </a:xfrm>
          <a:prstGeom prst="frame">
            <a:avLst>
              <a:gd name="adj1" fmla="val 15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623457" y="1796143"/>
            <a:ext cx="84793" cy="115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453402" y="3152777"/>
            <a:ext cx="1027555" cy="1086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855" y="501134"/>
            <a:ext cx="666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Ⅲ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繪製連接線斷操作</a:t>
            </a:r>
            <a:r>
              <a:rPr lang="zh-TW" altLang="en-US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3/4)</a:t>
            </a:r>
            <a:endParaRPr lang="zh-TW" altLang="en-US" sz="360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6" y="1207990"/>
            <a:ext cx="4841911" cy="1383403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503528" y="1741714"/>
            <a:ext cx="4503901" cy="266214"/>
          </a:xfrm>
          <a:prstGeom prst="frame">
            <a:avLst>
              <a:gd name="adj1" fmla="val 470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4556" y="1497116"/>
            <a:ext cx="34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開啟此文字檔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</a:t>
            </a:r>
            <a:endParaRPr lang="en-US" altLang="zh-TW" dirty="0" smtClean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95628" y="2001866"/>
            <a:ext cx="7900" cy="135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07429" y="2904854"/>
            <a:ext cx="5687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(1)</a:t>
            </a:r>
            <a:r>
              <a:rPr lang="zh-TW" altLang="en-US" dirty="0"/>
              <a:t>左圖</a:t>
            </a:r>
            <a:r>
              <a:rPr lang="en-US" altLang="zh-TW" dirty="0"/>
              <a:t>BMP</a:t>
            </a:r>
            <a:r>
              <a:rPr lang="zh-TW" altLang="en-US" dirty="0"/>
              <a:t>檔名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右圖</a:t>
            </a:r>
            <a:r>
              <a:rPr lang="en-US" altLang="zh-TW" dirty="0"/>
              <a:t>BMP</a:t>
            </a:r>
            <a:r>
              <a:rPr lang="zh-TW" altLang="en-US" dirty="0"/>
              <a:t>檔名</a:t>
            </a:r>
            <a:endParaRPr lang="en-US" altLang="zh-TW" dirty="0" smtClean="0"/>
          </a:p>
          <a:p>
            <a:r>
              <a:rPr lang="zh-TW" altLang="en-US" dirty="0" smtClean="0"/>
              <a:t>          </a:t>
            </a:r>
            <a:r>
              <a:rPr lang="en-US" altLang="zh-TW" dirty="0" smtClean="0"/>
              <a:t>(3)</a:t>
            </a:r>
            <a:r>
              <a:rPr lang="zh-TW" altLang="en-US" dirty="0" smtClean="0"/>
              <a:t>配對特</a:t>
            </a:r>
            <a:r>
              <a:rPr lang="zh-TW" altLang="en-US" dirty="0"/>
              <a:t>徵</a:t>
            </a:r>
            <a:r>
              <a:rPr lang="zh-TW" altLang="en-US" dirty="0" smtClean="0"/>
              <a:t>點</a:t>
            </a:r>
            <a:r>
              <a:rPr lang="zh-TW" altLang="en-US" dirty="0"/>
              <a:t>文字檔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(4)</a:t>
            </a:r>
            <a:r>
              <a:rPr lang="zh-TW" altLang="en-US" dirty="0"/>
              <a:t>輸出</a:t>
            </a:r>
            <a:r>
              <a:rPr lang="en-US" altLang="zh-TW" dirty="0"/>
              <a:t>BMP</a:t>
            </a:r>
            <a:r>
              <a:rPr lang="zh-TW" altLang="en-US" dirty="0"/>
              <a:t>圖檔檔名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(5)</a:t>
            </a:r>
            <a:r>
              <a:rPr lang="zh-TW" altLang="en-US" dirty="0"/>
              <a:t>合併圖檔時，右圖起始點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(6)</a:t>
            </a:r>
            <a:r>
              <a:rPr lang="zh-TW" altLang="en-US" dirty="0"/>
              <a:t>連接線段之顏色</a:t>
            </a:r>
            <a:r>
              <a:rPr lang="en-US" altLang="zh-TW" dirty="0"/>
              <a:t>(B,G,R)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儲存此文字檔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06" y="3356815"/>
            <a:ext cx="5457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855" y="501134"/>
            <a:ext cx="666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Ⅲ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繪製連接線斷操作</a:t>
            </a:r>
            <a:r>
              <a:rPr lang="zh-TW" altLang="en-US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/5)</a:t>
            </a:r>
            <a:endParaRPr lang="zh-TW" altLang="en-US" sz="360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2" y="1183119"/>
            <a:ext cx="4841911" cy="1383403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334522" y="1901548"/>
            <a:ext cx="4503901" cy="266214"/>
          </a:xfrm>
          <a:prstGeom prst="frame">
            <a:avLst>
              <a:gd name="adj1" fmla="val 470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05032" y="190154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點擊此</a:t>
            </a:r>
            <a:r>
              <a:rPr lang="en-US" altLang="zh-TW" dirty="0" smtClean="0"/>
              <a:t>exe</a:t>
            </a:r>
            <a:r>
              <a:rPr lang="zh-TW" altLang="en-US" dirty="0" smtClean="0"/>
              <a:t>檔執行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並會跳出以下視窗</a:t>
            </a:r>
            <a:endParaRPr lang="en-US" altLang="zh-TW" dirty="0" smtClean="0"/>
          </a:p>
          <a:p>
            <a:r>
              <a:rPr lang="zh-TW" altLang="en-US" dirty="0" smtClean="0"/>
              <a:t>按任意鍵即可繼續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2" y="2566522"/>
            <a:ext cx="4945050" cy="9906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34522" y="3955882"/>
            <a:ext cx="309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執行完畢後繪製好連接線斷圖檔將會出現在同一資料夾</a:t>
            </a:r>
            <a:r>
              <a:rPr lang="zh-TW" altLang="en-US" dirty="0"/>
              <a:t>內</a:t>
            </a: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87" y="4699180"/>
            <a:ext cx="4848225" cy="1609725"/>
          </a:xfrm>
          <a:prstGeom prst="rect">
            <a:avLst/>
          </a:prstGeom>
        </p:spPr>
      </p:pic>
      <p:sp>
        <p:nvSpPr>
          <p:cNvPr id="12" name="框架 11"/>
          <p:cNvSpPr/>
          <p:nvPr/>
        </p:nvSpPr>
        <p:spPr>
          <a:xfrm>
            <a:off x="1192468" y="5622510"/>
            <a:ext cx="4381018" cy="218728"/>
          </a:xfrm>
          <a:prstGeom prst="frame">
            <a:avLst>
              <a:gd name="adj1" fmla="val 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82342" y="3782270"/>
            <a:ext cx="30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3..</a:t>
            </a:r>
            <a:r>
              <a:rPr lang="zh-TW" altLang="en-US" dirty="0" smtClean="0"/>
              <a:t>開起此圖檔方能觀看結果</a:t>
            </a:r>
            <a:endParaRPr lang="en-US" altLang="zh-TW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32" y="4242743"/>
            <a:ext cx="2051696" cy="20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4" y="1389291"/>
            <a:ext cx="4178251" cy="508771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" y="564569"/>
            <a:ext cx="5889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002060"/>
                </a:solidFill>
              </a:rPr>
              <a:t>色碼</a:t>
            </a:r>
            <a:r>
              <a:rPr lang="zh-TW" altLang="en-US" sz="4000" dirty="0">
                <a:solidFill>
                  <a:srgbClr val="002060"/>
                </a:solidFill>
              </a:rPr>
              <a:t>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25754"/>
            <a:ext cx="5203371" cy="2952750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0" y="3259204"/>
            <a:ext cx="4550229" cy="332877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46328" y="5845663"/>
            <a:ext cx="4503901" cy="370080"/>
          </a:xfrm>
          <a:prstGeom prst="frame">
            <a:avLst>
              <a:gd name="adj1" fmla="val 470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02629" y="1044463"/>
            <a:ext cx="402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使用者可在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個參數文字檔內自行更改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方框以及線段</a:t>
            </a:r>
            <a:r>
              <a:rPr lang="en-US" altLang="zh-TW" dirty="0" smtClean="0"/>
              <a:t>(B.G.R)</a:t>
            </a:r>
            <a:r>
              <a:rPr lang="zh-TW" altLang="en-US" dirty="0" smtClean="0"/>
              <a:t>值更改顏色以下為常用之色碼表：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19609" y="2141559"/>
            <a:ext cx="3439885" cy="39703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---紅色BGR值 Red：</a:t>
            </a:r>
          </a:p>
          <a:p>
            <a:r>
              <a:rPr lang="zh-TW" altLang="en-US" dirty="0"/>
              <a:t>0 0 255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---橙色BGR值 Orange：</a:t>
            </a:r>
          </a:p>
          <a:p>
            <a:r>
              <a:rPr lang="zh-TW" altLang="en-US" dirty="0"/>
              <a:t>0 125 255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---黃色BGR值 Yellow：</a:t>
            </a:r>
          </a:p>
          <a:p>
            <a:r>
              <a:rPr lang="zh-TW" altLang="en-US" dirty="0"/>
              <a:t>0 255 255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---綠色BGR值 Green：</a:t>
            </a:r>
          </a:p>
          <a:p>
            <a:r>
              <a:rPr lang="zh-TW" altLang="en-US" dirty="0"/>
              <a:t>0 255 0 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---藍色BGR值 Blue：</a:t>
            </a:r>
          </a:p>
          <a:p>
            <a:r>
              <a:rPr lang="zh-TW" altLang="en-US" dirty="0"/>
              <a:t>255 0 0 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---靛色BGR值 Indigo：</a:t>
            </a:r>
          </a:p>
          <a:p>
            <a:r>
              <a:rPr lang="zh-TW" altLang="en-US" dirty="0"/>
              <a:t>255 255 0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---紫色BGR值 Purple：</a:t>
            </a:r>
          </a:p>
          <a:p>
            <a:r>
              <a:rPr lang="zh-TW" altLang="en-US" dirty="0"/>
              <a:t>255 0 255</a:t>
            </a:r>
          </a:p>
        </p:txBody>
      </p:sp>
    </p:spTree>
    <p:extLst>
      <p:ext uri="{BB962C8B-B14F-4D97-AF65-F5344CB8AC3E}">
        <p14:creationId xmlns:p14="http://schemas.microsoft.com/office/powerpoint/2010/main" val="319932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418" y="1518775"/>
            <a:ext cx="8563138" cy="1828800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微軟正黑體" pitchFamily="34" charset="-120"/>
              </a:rPr>
              <a:t>片段指紋繪製特徵點標註框及</a:t>
            </a:r>
            <a:r>
              <a:rPr lang="en-US" altLang="zh-TW" sz="4800" dirty="0">
                <a:latin typeface="微軟正黑體" pitchFamily="34" charset="-120"/>
              </a:rPr>
              <a:t/>
            </a:r>
            <a:br>
              <a:rPr lang="en-US" altLang="zh-TW" sz="4800" dirty="0">
                <a:latin typeface="微軟正黑體" pitchFamily="34" charset="-120"/>
              </a:rPr>
            </a:br>
            <a:r>
              <a:rPr lang="zh-TW" altLang="en-US" sz="4800" dirty="0">
                <a:latin typeface="微軟正黑體" pitchFamily="34" charset="-120"/>
              </a:rPr>
              <a:t>兩兩配對點繪製連接線斷</a:t>
            </a:r>
            <a:r>
              <a:rPr lang="en-US" altLang="zh-TW" sz="4800" dirty="0">
                <a:latin typeface="微軟正黑體" pitchFamily="34" charset="-120"/>
              </a:rPr>
              <a:t/>
            </a:r>
            <a:br>
              <a:rPr lang="en-US" altLang="zh-TW" sz="4800" dirty="0">
                <a:latin typeface="微軟正黑體" pitchFamily="34" charset="-120"/>
              </a:rPr>
            </a:br>
            <a:r>
              <a:rPr lang="zh-TW" altLang="en-US" sz="2800" dirty="0">
                <a:latin typeface="微軟正黑體" pitchFamily="34" charset="-120"/>
              </a:rPr>
              <a:t>文件工程第七階段</a:t>
            </a:r>
            <a:r>
              <a:rPr lang="en-US" altLang="zh-TW" sz="2800" dirty="0">
                <a:latin typeface="微軟正黑體" pitchFamily="34" charset="-120"/>
              </a:rPr>
              <a:t/>
            </a:r>
            <a:br>
              <a:rPr lang="en-US" altLang="zh-TW" sz="2800" dirty="0">
                <a:latin typeface="微軟正黑體" pitchFamily="34" charset="-120"/>
              </a:rPr>
            </a:br>
            <a:r>
              <a:rPr lang="zh-TW" altLang="en-US" sz="2700" dirty="0" smtClean="0">
                <a:latin typeface="微軟正黑體" pitchFamily="34" charset="-120"/>
              </a:rPr>
              <a:t>作業系統</a:t>
            </a:r>
            <a:r>
              <a:rPr lang="zh-TW" altLang="en-US" sz="2700" dirty="0">
                <a:latin typeface="微軟正黑體" pitchFamily="34" charset="-120"/>
              </a:rPr>
              <a:t>函式庫引入使用</a:t>
            </a:r>
            <a:r>
              <a:rPr lang="zh-TW" altLang="en-US" sz="2700" dirty="0" smtClean="0">
                <a:latin typeface="微軟正黑體" pitchFamily="34" charset="-120"/>
              </a:rPr>
              <a:t>手冊</a:t>
            </a:r>
            <a:r>
              <a:rPr lang="en-US" altLang="zh-TW" sz="2700" dirty="0" smtClean="0">
                <a:latin typeface="微軟正黑體" pitchFamily="34" charset="-120"/>
              </a:rPr>
              <a:t>V01</a:t>
            </a:r>
            <a:endParaRPr lang="zh-TW" altLang="en-US" sz="2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2514" y="613007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2060"/>
                </a:solidFill>
              </a:rPr>
              <a:t>MarkSquare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200" b="1" dirty="0">
                <a:solidFill>
                  <a:srgbClr val="002060"/>
                </a:solidFill>
              </a:rPr>
              <a:t>式庫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功能說明</a:t>
            </a:r>
            <a:r>
              <a:rPr lang="en-US" altLang="zh-TW" sz="3200" b="1" dirty="0" smtClean="0">
                <a:solidFill>
                  <a:srgbClr val="002060"/>
                </a:solidFill>
              </a:rPr>
              <a:t>(1/2)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22514" y="1385540"/>
            <a:ext cx="6955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本函式庫</a:t>
            </a:r>
            <a:r>
              <a:rPr lang="zh-TW" altLang="en-US" sz="2400" dirty="0" smtClean="0"/>
              <a:t>的功能</a:t>
            </a:r>
            <a:r>
              <a:rPr lang="zh-TW" altLang="en-US" sz="2400" dirty="0"/>
              <a:t>說明：</a:t>
            </a:r>
            <a:endParaRPr lang="en-US" altLang="zh-TW" sz="2400" dirty="0"/>
          </a:p>
          <a:p>
            <a:r>
              <a:rPr lang="en-US" altLang="zh-TW" sz="2400" dirty="0"/>
              <a:t>1.</a:t>
            </a:r>
            <a:r>
              <a:rPr lang="zh-TW" altLang="en-US" sz="2400" dirty="0" smtClean="0"/>
              <a:t>輸入標註框之長度與寬度、指紋圖檔檔名以及特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徵點文字檔檔名、輸出圖檔檔名參數於</a:t>
            </a:r>
            <a:r>
              <a:rPr lang="zh-TW" altLang="en-US" sz="2400" dirty="0"/>
              <a:t>欲呼叫</a:t>
            </a:r>
            <a:r>
              <a:rPr lang="zh-TW" altLang="en-US" sz="2400" dirty="0" smtClean="0"/>
              <a:t>的   </a:t>
            </a:r>
            <a:endParaRPr lang="en-US" altLang="zh-TW" sz="2400" dirty="0" smtClean="0"/>
          </a:p>
          <a:p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txt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檔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IOPathCoefficient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  中</a:t>
            </a:r>
            <a:r>
              <a:rPr lang="zh-TW" altLang="en-US" sz="2400" b="1" dirty="0">
                <a:solidFill>
                  <a:srgbClr val="FF0000"/>
                </a:solidFill>
              </a:rPr>
              <a:t>讀取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2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輸入特徵點座標作標值、並在指定的特徵點文字 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檔中讀取</a:t>
            </a:r>
            <a:endParaRPr lang="en-US" altLang="zh-TW" sz="2400" dirty="0"/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在指定的指紋圖的特徵點上繪製標註框並輸出一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張新的</a:t>
            </a:r>
            <a:r>
              <a:rPr lang="en-US" altLang="zh-TW" sz="2400" dirty="0" smtClean="0"/>
              <a:t>BMP</a:t>
            </a:r>
            <a:r>
              <a:rPr lang="zh-TW" altLang="en-US" sz="2400" dirty="0" smtClean="0"/>
              <a:t>圖檔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711702"/>
            <a:ext cx="4781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17101" y="2414351"/>
            <a:ext cx="6055512" cy="4062651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latin typeface="+mj-ea"/>
              </a:rPr>
              <a:t>--</a:t>
            </a:r>
            <a:r>
              <a:rPr lang="zh-TW" altLang="en-US" b="1" dirty="0" smtClean="0">
                <a:latin typeface="+mj-ea"/>
              </a:rPr>
              <a:t>輸入</a:t>
            </a:r>
            <a:r>
              <a:rPr lang="en-US" altLang="zh-TW" b="1" dirty="0" smtClean="0">
                <a:latin typeface="+mj-ea"/>
              </a:rPr>
              <a:t>BMP</a:t>
            </a:r>
            <a:r>
              <a:rPr lang="zh-TW" altLang="en-US" b="1" dirty="0" smtClean="0">
                <a:latin typeface="+mj-ea"/>
              </a:rPr>
              <a:t>圖檔檔名 </a:t>
            </a:r>
            <a:r>
              <a:rPr lang="en-US" altLang="zh-TW" b="1" dirty="0" smtClean="0">
                <a:latin typeface="+mj-ea"/>
              </a:rPr>
              <a:t>Input BMP File Name</a:t>
            </a:r>
          </a:p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MF3-13_~1.bmp</a:t>
            </a:r>
          </a:p>
          <a:p>
            <a:r>
              <a:rPr lang="en-US" altLang="zh-TW" b="1" dirty="0" smtClean="0">
                <a:latin typeface="+mj-ea"/>
              </a:rPr>
              <a:t>--</a:t>
            </a:r>
            <a:r>
              <a:rPr lang="zh-TW" altLang="en-US" b="1" dirty="0" smtClean="0">
                <a:latin typeface="+mj-ea"/>
              </a:rPr>
              <a:t>特徵點文字檔 </a:t>
            </a:r>
            <a:r>
              <a:rPr lang="en-US" altLang="zh-TW" b="1" dirty="0" err="1" smtClean="0">
                <a:latin typeface="+mj-ea"/>
              </a:rPr>
              <a:t>PointSetName</a:t>
            </a:r>
            <a:endParaRPr lang="en-US" altLang="zh-TW" b="1" dirty="0" smtClean="0">
              <a:latin typeface="+mj-ea"/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13.txt</a:t>
            </a:r>
            <a:endParaRPr lang="en-US" altLang="zh-TW" b="1" dirty="0">
              <a:solidFill>
                <a:srgbClr val="0070C0"/>
              </a:solidFill>
              <a:latin typeface="+mj-ea"/>
            </a:endParaRP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輸出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圖檔檔名 </a:t>
            </a:r>
            <a:r>
              <a:rPr lang="en-US" altLang="zh-TW" b="1" dirty="0">
                <a:latin typeface="+mj-ea"/>
              </a:rPr>
              <a:t>Output BMP File Name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MF3-13_~1_Marked.bmp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標註方框之寬度 </a:t>
            </a:r>
            <a:r>
              <a:rPr lang="en-US" altLang="zh-TW" b="1" dirty="0">
                <a:latin typeface="+mj-ea"/>
              </a:rPr>
              <a:t>Mark Square Region Width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21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標註方框之高度 </a:t>
            </a:r>
            <a:r>
              <a:rPr lang="en-US" altLang="zh-TW" b="1" dirty="0">
                <a:latin typeface="+mj-ea"/>
              </a:rPr>
              <a:t>Mark Square Region Height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9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標註方框之顏色 </a:t>
            </a:r>
            <a:r>
              <a:rPr lang="en-US" altLang="zh-TW" b="1" dirty="0">
                <a:latin typeface="+mj-ea"/>
              </a:rPr>
              <a:t>Mark Square Region Color(B,G,R)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255,0,255</a:t>
            </a:r>
          </a:p>
          <a:p>
            <a:endParaRPr lang="en-US" altLang="zh-TW" sz="2400" b="1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499" y="560850"/>
            <a:ext cx="746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2060"/>
                </a:solidFill>
              </a:rPr>
              <a:t>MarkSquare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200" b="1" dirty="0">
                <a:solidFill>
                  <a:srgbClr val="002060"/>
                </a:solidFill>
              </a:rPr>
              <a:t>式庫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功能說明</a:t>
            </a:r>
            <a:r>
              <a:rPr lang="en-US" altLang="zh-TW" sz="3200" b="1" dirty="0" smtClean="0">
                <a:solidFill>
                  <a:srgbClr val="002060"/>
                </a:solidFill>
              </a:rPr>
              <a:t>(2/2)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17101" y="1318323"/>
            <a:ext cx="6085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+mj-ea"/>
              </a:rPr>
              <a:t>此為輸入檔案，檔案名稱：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IOPathCoefficient.txt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使用者可自行在</a:t>
            </a:r>
            <a:r>
              <a:rPr lang="zh-TW" altLang="en-US" b="1" dirty="0">
                <a:solidFill>
                  <a:srgbClr val="0070C0"/>
                </a:solidFill>
              </a:rPr>
              <a:t>藍色字體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更改所需參數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9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22514" y="613007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002060"/>
                </a:solidFill>
              </a:rPr>
              <a:t>DrawLine Segmen</a:t>
            </a:r>
            <a:r>
              <a:rPr lang="zh-TW" altLang="en-US" sz="2800" b="1" dirty="0" smtClean="0">
                <a:solidFill>
                  <a:srgbClr val="002060"/>
                </a:solidFill>
              </a:rPr>
              <a:t>t函</a:t>
            </a:r>
            <a:r>
              <a:rPr lang="zh-TW" altLang="en-US" sz="2800" b="1" dirty="0">
                <a:solidFill>
                  <a:srgbClr val="002060"/>
                </a:solidFill>
              </a:rPr>
              <a:t>式庫</a:t>
            </a:r>
            <a:r>
              <a:rPr lang="zh-TW" altLang="en-US" sz="2800" b="1" dirty="0" smtClean="0">
                <a:solidFill>
                  <a:srgbClr val="002060"/>
                </a:solidFill>
              </a:rPr>
              <a:t>功能說明</a:t>
            </a:r>
            <a:r>
              <a:rPr lang="en-US" altLang="zh-TW" sz="28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2800" b="1" dirty="0">
                <a:solidFill>
                  <a:srgbClr val="002060"/>
                </a:solidFill>
              </a:rPr>
              <a:t>1/2</a:t>
            </a:r>
            <a:r>
              <a:rPr lang="en-US" altLang="zh-TW" sz="2800" b="1" dirty="0" smtClean="0">
                <a:solidFill>
                  <a:srgbClr val="002060"/>
                </a:solidFill>
              </a:rPr>
              <a:t>)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2514" y="1385540"/>
            <a:ext cx="6955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本函式庫</a:t>
            </a:r>
            <a:r>
              <a:rPr lang="zh-TW" altLang="en-US" sz="2400" dirty="0" smtClean="0"/>
              <a:t>的功能</a:t>
            </a:r>
            <a:r>
              <a:rPr lang="zh-TW" altLang="en-US" sz="2400" dirty="0"/>
              <a:t>說明：</a:t>
            </a:r>
            <a:endParaRPr lang="en-US" altLang="zh-TW" sz="2400" dirty="0"/>
          </a:p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輸入</a:t>
            </a:r>
            <a:r>
              <a:rPr lang="en-US" altLang="zh-TW" sz="2400" dirty="0" smtClean="0"/>
              <a:t>2</a:t>
            </a:r>
            <a:r>
              <a:rPr lang="zh-TW" altLang="en-US" sz="2400" dirty="0"/>
              <a:t>張</a:t>
            </a:r>
            <a:r>
              <a:rPr lang="zh-TW" altLang="en-US" sz="2400" dirty="0" smtClean="0"/>
              <a:t>指紋圖檔檔名、配對點文字檔檔名、合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併點圖檔座標、輸出圖檔檔名參數於</a:t>
            </a:r>
            <a:r>
              <a:rPr lang="zh-TW" altLang="en-US" sz="2400" dirty="0"/>
              <a:t>欲呼叫</a:t>
            </a:r>
            <a:r>
              <a:rPr lang="zh-TW" altLang="en-US" sz="2400" dirty="0" smtClean="0"/>
              <a:t>的   </a:t>
            </a:r>
            <a:endParaRPr lang="en-US" altLang="zh-TW" sz="2400" dirty="0" smtClean="0"/>
          </a:p>
          <a:p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txt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檔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IOPathCoefficient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中</a:t>
            </a:r>
            <a:r>
              <a:rPr lang="zh-TW" altLang="en-US" sz="2400" b="1" dirty="0">
                <a:solidFill>
                  <a:srgbClr val="FF0000"/>
                </a:solidFill>
              </a:rPr>
              <a:t>讀取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sz="2400" dirty="0"/>
              <a:t>2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輸入配對點座標作標值、並在指定的配對點文字 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檔中讀取</a:t>
            </a:r>
            <a:endParaRPr lang="en-US" altLang="zh-TW" sz="2400" dirty="0"/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合併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張指紋圖檔並繪製特徵點連接線斷再輸出 </a:t>
            </a:r>
            <a:endParaRPr lang="en-US" altLang="zh-TW" sz="2400" dirty="0" smtClean="0"/>
          </a:p>
          <a:p>
            <a:r>
              <a:rPr lang="zh-TW" altLang="en-US" sz="2400" dirty="0" smtClean="0"/>
              <a:t>   一張新的</a:t>
            </a:r>
            <a:r>
              <a:rPr lang="en-US" altLang="zh-TW" sz="2400" dirty="0" smtClean="0"/>
              <a:t>BMP</a:t>
            </a:r>
            <a:r>
              <a:rPr lang="zh-TW" altLang="en-US" sz="2400" dirty="0" smtClean="0"/>
              <a:t>圖檔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1" y="4601209"/>
            <a:ext cx="4848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6644" y="468477"/>
            <a:ext cx="7669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002060"/>
                </a:solidFill>
              </a:rPr>
              <a:t>DrawLine Segment函式庫功能說明</a:t>
            </a:r>
            <a:r>
              <a:rPr lang="en-US" altLang="zh-TW" sz="28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2800" b="1" dirty="0">
                <a:solidFill>
                  <a:srgbClr val="002060"/>
                </a:solidFill>
              </a:rPr>
              <a:t>1/2</a:t>
            </a:r>
            <a:r>
              <a:rPr lang="en-US" altLang="zh-TW" sz="2800" b="1" dirty="0" smtClean="0">
                <a:solidFill>
                  <a:srgbClr val="002060"/>
                </a:solidFill>
              </a:rPr>
              <a:t>)</a:t>
            </a:r>
            <a:endParaRPr lang="zh-TW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17101" y="1318323"/>
            <a:ext cx="6085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+mj-ea"/>
              </a:rPr>
              <a:t>此為輸入檔案，檔案名稱：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IOPathCoefficient.txt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使用者可自行在</a:t>
            </a:r>
            <a:r>
              <a:rPr lang="zh-TW" altLang="en-US" b="1" dirty="0">
                <a:solidFill>
                  <a:srgbClr val="0070C0"/>
                </a:solidFill>
              </a:rPr>
              <a:t>藍色字體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更改所需參數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101" y="2241653"/>
            <a:ext cx="7768956" cy="3693319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輸入左圖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檔名 </a:t>
            </a:r>
            <a:r>
              <a:rPr lang="en-US" altLang="zh-TW" b="1" dirty="0">
                <a:latin typeface="+mj-ea"/>
              </a:rPr>
              <a:t>Input Left BMP File Name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MF3-1_~1.bmp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輸入左圖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檔名 </a:t>
            </a:r>
            <a:r>
              <a:rPr lang="en-US" altLang="zh-TW" b="1" dirty="0">
                <a:latin typeface="+mj-ea"/>
              </a:rPr>
              <a:t>Input Right BMP File Name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MF3-2_~1.bmp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配對特徵點文字檔檔名 </a:t>
            </a:r>
            <a:r>
              <a:rPr lang="en-US" altLang="zh-TW" b="1" dirty="0">
                <a:latin typeface="+mj-ea"/>
              </a:rPr>
              <a:t>Input Matched Feature Points Txt File Name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1_2_Match.txt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輸出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圖檔檔名 </a:t>
            </a:r>
            <a:r>
              <a:rPr lang="en-US" altLang="zh-TW" b="1" dirty="0">
                <a:latin typeface="+mj-ea"/>
              </a:rPr>
              <a:t>Output BMP File Name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1_2_Matched.bmp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合併圖檔時，右圖起始點座標 </a:t>
            </a:r>
            <a:r>
              <a:rPr lang="en-US" altLang="zh-TW" b="1" dirty="0">
                <a:latin typeface="+mj-ea"/>
              </a:rPr>
              <a:t>Right BMP </a:t>
            </a:r>
            <a:r>
              <a:rPr lang="en-US" altLang="zh-TW" b="1" dirty="0" err="1">
                <a:latin typeface="+mj-ea"/>
              </a:rPr>
              <a:t>StartingPoint</a:t>
            </a:r>
            <a:endParaRPr lang="en-US" altLang="zh-TW" b="1" dirty="0">
              <a:latin typeface="+mj-ea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0,100</a:t>
            </a:r>
          </a:p>
          <a:p>
            <a:r>
              <a:rPr lang="en-US" altLang="zh-TW" b="1" dirty="0">
                <a:latin typeface="+mj-ea"/>
              </a:rPr>
              <a:t>--</a:t>
            </a:r>
            <a:r>
              <a:rPr lang="zh-TW" altLang="en-US" b="1" dirty="0">
                <a:latin typeface="+mj-ea"/>
              </a:rPr>
              <a:t>連接線段之顏色</a:t>
            </a:r>
            <a:r>
              <a:rPr lang="en-US" altLang="zh-TW" b="1" dirty="0">
                <a:latin typeface="+mj-ea"/>
              </a:rPr>
              <a:t>(B,G,R)(0~255)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+mj-ea"/>
              </a:rPr>
              <a:t>255,0,255</a:t>
            </a:r>
            <a:endParaRPr lang="en-US" altLang="zh-TW" sz="2400" b="1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5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2770" y="384406"/>
            <a:ext cx="698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err="1">
                <a:solidFill>
                  <a:srgbClr val="002060"/>
                </a:solidFill>
              </a:rPr>
              <a:t>MarkSquare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>
                <a:solidFill>
                  <a:srgbClr val="002060"/>
                </a:solidFill>
              </a:rPr>
              <a:t>(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1/3)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60242" y="1185348"/>
            <a:ext cx="88837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函式名稱：</a:t>
            </a:r>
            <a:endParaRPr lang="en-US" altLang="zh-TW" b="1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Read_Input_Coefficient</a:t>
            </a:r>
            <a:r>
              <a:rPr lang="en-US" altLang="zh-TW" dirty="0"/>
              <a:t>(char *filename, </a:t>
            </a:r>
            <a:r>
              <a:rPr lang="en-US" altLang="zh-TW" dirty="0" smtClean="0"/>
              <a:t>char </a:t>
            </a:r>
            <a:r>
              <a:rPr lang="en-US" altLang="zh-TW" dirty="0" err="1" smtClean="0"/>
              <a:t>Input_LeftBMP_Name</a:t>
            </a:r>
            <a:r>
              <a:rPr lang="en-US" altLang="zh-TW" dirty="0"/>
              <a:t>[],</a:t>
            </a:r>
          </a:p>
          <a:p>
            <a:r>
              <a:rPr lang="en-US" altLang="zh-TW" dirty="0"/>
              <a:t>                            char *</a:t>
            </a:r>
            <a:r>
              <a:rPr lang="en-US" altLang="zh-TW" dirty="0" err="1"/>
              <a:t>PointSetName</a:t>
            </a:r>
            <a:r>
              <a:rPr lang="en-US" altLang="zh-TW" dirty="0"/>
              <a:t>, char </a:t>
            </a:r>
            <a:r>
              <a:rPr lang="en-US" altLang="zh-TW" dirty="0" err="1"/>
              <a:t>Output_BMP_Name</a:t>
            </a:r>
            <a:r>
              <a:rPr lang="en-US" altLang="zh-TW" dirty="0"/>
              <a:t>[],</a:t>
            </a:r>
          </a:p>
          <a:p>
            <a:r>
              <a:rPr lang="en-US" altLang="zh-TW" dirty="0"/>
              <a:t>                            </a:t>
            </a:r>
            <a:r>
              <a:rPr lang="en-US" altLang="zh-TW" dirty="0" err="1"/>
              <a:t>MarkRegion</a:t>
            </a:r>
            <a:r>
              <a:rPr lang="en-US" altLang="zh-TW" dirty="0"/>
              <a:t> *</a:t>
            </a:r>
            <a:r>
              <a:rPr lang="en-US" altLang="zh-TW" dirty="0" err="1"/>
              <a:t>MarkRegion_Ptr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b="1" dirty="0">
                <a:solidFill>
                  <a:srgbClr val="FF0000"/>
                </a:solidFill>
              </a:rPr>
              <a:t>讀取</a:t>
            </a:r>
            <a:r>
              <a:rPr lang="zh-TW" altLang="en-US" dirty="0" smtClean="0"/>
              <a:t>輸入</a:t>
            </a:r>
            <a:r>
              <a:rPr lang="zh-TW" altLang="en-US" dirty="0"/>
              <a:t>文字檔案</a:t>
            </a:r>
            <a:r>
              <a:rPr lang="zh-TW" altLang="en-US" dirty="0" smtClean="0"/>
              <a:t>中</a:t>
            </a:r>
            <a:r>
              <a:rPr lang="zh-TW" altLang="en-US" dirty="0"/>
              <a:t>標</a:t>
            </a:r>
            <a:r>
              <a:rPr lang="zh-TW" altLang="en-US" dirty="0" smtClean="0"/>
              <a:t>註</a:t>
            </a:r>
            <a:r>
              <a:rPr lang="zh-TW" altLang="en-US" dirty="0"/>
              <a:t>框之</a:t>
            </a:r>
            <a:r>
              <a:rPr lang="zh-TW" altLang="en-US" dirty="0" smtClean="0"/>
              <a:t>長度寬度與顏色、</a:t>
            </a:r>
            <a:r>
              <a:rPr lang="zh-TW" altLang="en-US" dirty="0"/>
              <a:t>指紋圖檔檔名以及</a:t>
            </a:r>
            <a:r>
              <a:rPr lang="zh-TW" altLang="en-US" dirty="0" smtClean="0"/>
              <a:t>特 徵</a:t>
            </a:r>
            <a:r>
              <a:rPr lang="zh-TW" altLang="en-US" dirty="0"/>
              <a:t>點文字檔檔名、輸出圖檔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/>
              <a:t>函式輸入參數：</a:t>
            </a:r>
            <a:endParaRPr lang="en-US" altLang="zh-TW" b="1" dirty="0"/>
          </a:p>
          <a:p>
            <a:r>
              <a:rPr lang="en-US" altLang="zh-TW" dirty="0"/>
              <a:t>char filename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讀取檔案名稱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/>
              <a:t>char </a:t>
            </a:r>
            <a:r>
              <a:rPr lang="en-US" altLang="zh-TW" dirty="0" err="1" smtClean="0"/>
              <a:t>Input_LeftBMP_Name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latin typeface="+mj-ea"/>
              </a:rPr>
              <a:t>輸入</a:t>
            </a:r>
            <a:r>
              <a:rPr lang="zh-TW" altLang="en-US" b="1" dirty="0">
                <a:latin typeface="+mj-ea"/>
              </a:rPr>
              <a:t>左圖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檔名 </a:t>
            </a:r>
            <a:endParaRPr lang="en-US" altLang="zh-TW" b="1" dirty="0" smtClean="0">
              <a:latin typeface="+mj-ea"/>
            </a:endParaRPr>
          </a:p>
          <a:p>
            <a:endParaRPr lang="en-US" altLang="zh-TW" b="1" dirty="0">
              <a:latin typeface="+mj-ea"/>
            </a:endParaRPr>
          </a:p>
          <a:p>
            <a:r>
              <a:rPr lang="en-US" altLang="zh-TW" dirty="0"/>
              <a:t>char *</a:t>
            </a:r>
            <a:r>
              <a:rPr lang="en-US" altLang="zh-TW" dirty="0" err="1" smtClean="0"/>
              <a:t>PointSetName</a:t>
            </a:r>
            <a:r>
              <a:rPr lang="zh-TW" altLang="en-US" dirty="0" smtClean="0"/>
              <a:t> 特徵點文字檔檔名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MarkRegion</a:t>
            </a:r>
            <a:r>
              <a:rPr lang="en-US" altLang="zh-TW" dirty="0"/>
              <a:t> *</a:t>
            </a:r>
            <a:r>
              <a:rPr lang="en-US" altLang="zh-TW" dirty="0" err="1" smtClean="0"/>
              <a:t>MarkRegion_Ptr</a:t>
            </a:r>
            <a:r>
              <a:rPr lang="zh-TW" altLang="en-US" dirty="0" smtClean="0"/>
              <a:t> 宣告好記憶空間的</a:t>
            </a:r>
            <a:r>
              <a:rPr lang="en-US" altLang="zh-TW" dirty="0" err="1" smtClean="0"/>
              <a:t>MarkRegion</a:t>
            </a:r>
            <a:r>
              <a:rPr lang="zh-TW" altLang="en-US" dirty="0" smtClean="0"/>
              <a:t>結構指標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函</a:t>
            </a:r>
            <a:r>
              <a:rPr lang="zh-TW" altLang="en-US" b="1" dirty="0"/>
              <a:t>式輸出參數：</a:t>
            </a:r>
            <a:endParaRPr lang="en-US" altLang="zh-TW" b="1" dirty="0"/>
          </a:p>
          <a:p>
            <a:r>
              <a:rPr lang="en-US" altLang="zh-TW" dirty="0"/>
              <a:t>char </a:t>
            </a:r>
            <a:r>
              <a:rPr lang="en-US" altLang="zh-TW" dirty="0" err="1" smtClean="0"/>
              <a:t>Output_BMP_Name</a:t>
            </a:r>
            <a:r>
              <a:rPr lang="zh-TW" altLang="en-US" dirty="0" smtClean="0"/>
              <a:t> 輸出</a:t>
            </a:r>
            <a:r>
              <a:rPr lang="zh-TW" altLang="en-US" b="1" dirty="0">
                <a:latin typeface="+mj-ea"/>
              </a:rPr>
              <a:t>輸出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圖檔檔名 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3514" y="348734"/>
            <a:ext cx="55402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Ⅰ.</a:t>
            </a:r>
            <a:r>
              <a:rPr lang="zh-TW" altLang="en-US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簡介說明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(1/3)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endParaRPr lang="zh-TW" alt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1371" y="4977598"/>
            <a:ext cx="710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本繪製標註框專案可將你指定的片段指紋圖檔，將其特徵點座標，在該指紋圖上繪製不同顏色的標註框以利觀察特徵點。</a:t>
            </a:r>
            <a:endParaRPr lang="zh-TW" altLang="en-US" sz="2400" b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30" y="1857788"/>
            <a:ext cx="2496380" cy="2488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3" y="2835316"/>
            <a:ext cx="2017567" cy="1115234"/>
          </a:xfrm>
          <a:prstGeom prst="rect">
            <a:avLst/>
          </a:prstGeom>
        </p:spPr>
      </p:pic>
      <p:sp>
        <p:nvSpPr>
          <p:cNvPr id="12" name="加號 11"/>
          <p:cNvSpPr/>
          <p:nvPr/>
        </p:nvSpPr>
        <p:spPr>
          <a:xfrm>
            <a:off x="2329244" y="2835316"/>
            <a:ext cx="925286" cy="947057"/>
          </a:xfrm>
          <a:prstGeom prst="mathPlus">
            <a:avLst>
              <a:gd name="adj1" fmla="val 7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於 12"/>
          <p:cNvSpPr/>
          <p:nvPr/>
        </p:nvSpPr>
        <p:spPr>
          <a:xfrm>
            <a:off x="5416444" y="1887541"/>
            <a:ext cx="1066800" cy="2804828"/>
          </a:xfrm>
          <a:prstGeom prst="mathEqual">
            <a:avLst>
              <a:gd name="adj1" fmla="val 2328"/>
              <a:gd name="adj2" fmla="val 117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591" y="2652628"/>
            <a:ext cx="2017567" cy="112974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0242" y="1272434"/>
            <a:ext cx="88837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函式名稱：</a:t>
            </a:r>
            <a:endParaRPr lang="en-US" altLang="zh-TW" b="1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ReadFeaturePoint</a:t>
            </a:r>
            <a:r>
              <a:rPr lang="en-US" altLang="zh-TW" dirty="0"/>
              <a:t>(char *</a:t>
            </a:r>
            <a:r>
              <a:rPr lang="en-US" altLang="zh-TW" dirty="0" err="1"/>
              <a:t>SetName,PointSet</a:t>
            </a:r>
            <a:r>
              <a:rPr lang="en-US" altLang="zh-TW" dirty="0"/>
              <a:t> *PS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讀取特徵點文字檔中的特徵點座標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b="1" dirty="0"/>
              <a:t>函式輸入參數：</a:t>
            </a:r>
            <a:endParaRPr lang="en-US" altLang="zh-TW" b="1" dirty="0"/>
          </a:p>
          <a:p>
            <a:r>
              <a:rPr lang="en-US" altLang="zh-TW" dirty="0"/>
              <a:t>char *</a:t>
            </a:r>
            <a:r>
              <a:rPr lang="en-US" altLang="zh-TW" dirty="0" err="1" smtClean="0"/>
              <a:t>SetName</a:t>
            </a:r>
            <a:r>
              <a:rPr lang="zh-TW" altLang="en-US" b="1" dirty="0"/>
              <a:t> </a:t>
            </a:r>
            <a:r>
              <a:rPr lang="zh-TW" altLang="en-US" b="1" dirty="0" smtClean="0"/>
              <a:t>宣告</a:t>
            </a:r>
            <a:r>
              <a:rPr lang="en-US" altLang="zh-TW" dirty="0" err="1" smtClean="0"/>
              <a:t>SetName</a:t>
            </a:r>
            <a:r>
              <a:rPr lang="zh-TW" altLang="en-US" dirty="0" smtClean="0"/>
              <a:t>指標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 err="1"/>
              <a:t>PointSet</a:t>
            </a:r>
            <a:r>
              <a:rPr lang="en-US" altLang="zh-TW" dirty="0"/>
              <a:t> *</a:t>
            </a:r>
            <a:r>
              <a:rPr lang="en-US" altLang="zh-TW" dirty="0" smtClean="0"/>
              <a:t>PS</a:t>
            </a:r>
            <a:r>
              <a:rPr lang="zh-TW" altLang="en-US" dirty="0" smtClean="0"/>
              <a:t> 宣告</a:t>
            </a:r>
            <a:r>
              <a:rPr lang="zh-TW" altLang="en-US" dirty="0"/>
              <a:t>好記憶空間</a:t>
            </a:r>
            <a:r>
              <a:rPr lang="zh-TW" altLang="en-US" dirty="0" smtClean="0"/>
              <a:t>的</a:t>
            </a:r>
            <a:r>
              <a:rPr lang="en-US" altLang="zh-TW" dirty="0" err="1"/>
              <a:t>PointSet</a:t>
            </a:r>
            <a:r>
              <a:rPr lang="zh-TW" altLang="en-US" dirty="0" smtClean="0"/>
              <a:t>結構</a:t>
            </a:r>
            <a:r>
              <a:rPr lang="zh-TW" altLang="en-US" dirty="0"/>
              <a:t>指標</a:t>
            </a:r>
            <a:endParaRPr lang="en-US" altLang="zh-TW" dirty="0"/>
          </a:p>
          <a:p>
            <a:endParaRPr lang="en-US" altLang="zh-TW" b="1" dirty="0" smtClean="0">
              <a:latin typeface="+mj-ea"/>
            </a:endParaRPr>
          </a:p>
          <a:p>
            <a:endParaRPr lang="en-US" altLang="zh-TW" b="1" dirty="0">
              <a:latin typeface="+mj-ea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02771" y="384406"/>
            <a:ext cx="7195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err="1" smtClean="0">
                <a:solidFill>
                  <a:srgbClr val="002060"/>
                </a:solidFill>
              </a:rPr>
              <a:t>MarkSquare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2/3)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7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2770" y="384406"/>
            <a:ext cx="698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err="1">
                <a:solidFill>
                  <a:srgbClr val="002060"/>
                </a:solidFill>
              </a:rPr>
              <a:t>MarkSquare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3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/3)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60242" y="1207119"/>
            <a:ext cx="88837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</a:t>
            </a:r>
            <a:r>
              <a:rPr lang="zh-TW" altLang="en-US" b="1" dirty="0" smtClean="0"/>
              <a:t>：</a:t>
            </a:r>
            <a:endParaRPr lang="en-US" altLang="zh-TW" b="1" dirty="0"/>
          </a:p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MarkedRectangle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imgWidth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imgHeight</a:t>
            </a:r>
            <a:r>
              <a:rPr lang="en-US" altLang="zh-TW" dirty="0" smtClean="0"/>
              <a:t>, </a:t>
            </a:r>
            <a:r>
              <a:rPr lang="en-US" altLang="zh-TW" dirty="0"/>
              <a:t>unsigned char *</a:t>
            </a:r>
            <a:r>
              <a:rPr lang="en-US" altLang="zh-TW" dirty="0" err="1"/>
              <a:t>GreyImgPtr</a:t>
            </a:r>
            <a:r>
              <a:rPr lang="en-US" altLang="zh-TW" dirty="0"/>
              <a:t>, unsigned char *</a:t>
            </a:r>
            <a:r>
              <a:rPr lang="en-US" altLang="zh-TW" dirty="0" err="1"/>
              <a:t>OutputImgPtr</a:t>
            </a:r>
            <a:r>
              <a:rPr lang="en-US" altLang="zh-TW" dirty="0"/>
              <a:t>, </a:t>
            </a:r>
            <a:r>
              <a:rPr lang="en-US" altLang="zh-TW" dirty="0" err="1"/>
              <a:t>PointSet</a:t>
            </a:r>
            <a:r>
              <a:rPr lang="en-US" altLang="zh-TW" dirty="0"/>
              <a:t> *PS, </a:t>
            </a:r>
            <a:r>
              <a:rPr lang="en-US" altLang="zh-TW" dirty="0" err="1"/>
              <a:t>int</a:t>
            </a:r>
            <a:r>
              <a:rPr lang="en-US" altLang="zh-TW" dirty="0"/>
              <a:t> R1, </a:t>
            </a:r>
            <a:r>
              <a:rPr lang="en-US" altLang="zh-TW" dirty="0" err="1"/>
              <a:t>int</a:t>
            </a:r>
            <a:r>
              <a:rPr lang="en-US" altLang="zh-TW" dirty="0"/>
              <a:t> R2, char Blue, char Green, char Red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dirty="0" smtClean="0"/>
              <a:t>複製一張與輸入相同的指紋圖檔並在特徵點上繪製標註框</a:t>
            </a:r>
            <a:endParaRPr lang="en-US" altLang="zh-TW" dirty="0"/>
          </a:p>
          <a:p>
            <a:r>
              <a:rPr lang="zh-TW" altLang="en-US" b="1" dirty="0"/>
              <a:t>函式輸入參數：</a:t>
            </a:r>
            <a:endParaRPr lang="en-US" altLang="zh-TW" b="1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imgWidth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imgHeight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BMP</a:t>
            </a:r>
            <a:r>
              <a:rPr lang="zh-TW" altLang="en-US" b="1" dirty="0" smtClean="0"/>
              <a:t>圖檔解析</a:t>
            </a:r>
            <a:r>
              <a:rPr lang="zh-TW" altLang="en-US" b="1" dirty="0"/>
              <a:t>度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/>
              <a:t>unsigned char *</a:t>
            </a:r>
            <a:r>
              <a:rPr lang="en-US" altLang="zh-TW" dirty="0" err="1" smtClean="0"/>
              <a:t>GreyImgPtr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宣告灰階</a:t>
            </a:r>
            <a:r>
              <a:rPr lang="en-US" altLang="zh-TW" b="1" dirty="0" smtClean="0"/>
              <a:t>BMP</a:t>
            </a:r>
            <a:r>
              <a:rPr lang="zh-TW" altLang="en-US" b="1" dirty="0" smtClean="0"/>
              <a:t>圖檔指標</a:t>
            </a:r>
            <a:endParaRPr lang="en-US" altLang="zh-TW" b="1" dirty="0" smtClean="0"/>
          </a:p>
          <a:p>
            <a:endParaRPr lang="en-US" altLang="zh-TW" b="1" dirty="0">
              <a:latin typeface="+mj-ea"/>
            </a:endParaRPr>
          </a:p>
          <a:p>
            <a:r>
              <a:rPr lang="en-US" altLang="zh-TW" dirty="0" err="1"/>
              <a:t>PointSet</a:t>
            </a:r>
            <a:r>
              <a:rPr lang="en-US" altLang="zh-TW" dirty="0"/>
              <a:t> *</a:t>
            </a:r>
            <a:r>
              <a:rPr lang="en-US" altLang="zh-TW" dirty="0" smtClean="0"/>
              <a:t>PS </a:t>
            </a:r>
            <a:r>
              <a:rPr lang="zh-TW" altLang="en-US" b="1" dirty="0" smtClean="0"/>
              <a:t>特徵點座標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R1,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R2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標註框長寬的半徑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dirty="0"/>
              <a:t>char Blue, char Green, char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 顏色</a:t>
            </a:r>
            <a:r>
              <a:rPr lang="en-US" altLang="zh-TW" dirty="0" smtClean="0"/>
              <a:t>BGR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函</a:t>
            </a:r>
            <a:r>
              <a:rPr lang="zh-TW" altLang="en-US" b="1" dirty="0"/>
              <a:t>式輸出參數：</a:t>
            </a:r>
            <a:endParaRPr lang="en-US" altLang="zh-TW" b="1" dirty="0"/>
          </a:p>
          <a:p>
            <a:r>
              <a:rPr lang="en-US" altLang="zh-TW" dirty="0"/>
              <a:t>unsigned char *</a:t>
            </a:r>
            <a:r>
              <a:rPr lang="en-US" altLang="zh-TW" dirty="0" err="1"/>
              <a:t>OutputImgPtr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latin typeface="+mj-ea"/>
              </a:rPr>
              <a:t>輸出</a:t>
            </a:r>
            <a:r>
              <a:rPr lang="en-US" altLang="zh-TW" b="1" dirty="0">
                <a:latin typeface="+mj-ea"/>
              </a:rPr>
              <a:t>BMP</a:t>
            </a:r>
            <a:r>
              <a:rPr lang="zh-TW" altLang="en-US" b="1" dirty="0">
                <a:latin typeface="+mj-ea"/>
              </a:rPr>
              <a:t>圖</a:t>
            </a:r>
            <a:r>
              <a:rPr lang="zh-TW" altLang="en-US" b="1" dirty="0" smtClean="0">
                <a:latin typeface="+mj-ea"/>
              </a:rPr>
              <a:t>檔</a:t>
            </a:r>
            <a:r>
              <a:rPr lang="zh-TW" altLang="en-US" b="1" dirty="0" smtClean="0">
                <a:latin typeface="+mj-ea"/>
              </a:rPr>
              <a:t>指</a:t>
            </a:r>
            <a:r>
              <a:rPr lang="zh-TW" altLang="en-US" b="1" dirty="0">
                <a:latin typeface="+mj-ea"/>
              </a:rPr>
              <a:t>標</a:t>
            </a:r>
            <a:r>
              <a:rPr lang="zh-TW" altLang="en-US" b="1" dirty="0" smtClean="0">
                <a:latin typeface="+mj-ea"/>
              </a:rPr>
              <a:t> 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198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2770" y="384406"/>
            <a:ext cx="8402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</a:rPr>
              <a:t>DrawLine Segment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(1/3)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0" y="984570"/>
            <a:ext cx="92756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函式名稱：</a:t>
            </a:r>
            <a:endParaRPr lang="en-US" altLang="zh-TW" b="1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Read_Input_Coefficient</a:t>
            </a:r>
            <a:r>
              <a:rPr lang="en-US" altLang="zh-TW" dirty="0"/>
              <a:t>(char *filename, char </a:t>
            </a:r>
            <a:r>
              <a:rPr lang="en-US" altLang="zh-TW" dirty="0" err="1"/>
              <a:t>Input_LeftBMP_Name</a:t>
            </a:r>
            <a:r>
              <a:rPr lang="en-US" altLang="zh-TW" dirty="0"/>
              <a:t>[], char </a:t>
            </a:r>
            <a:r>
              <a:rPr lang="en-US" altLang="zh-TW" dirty="0" err="1"/>
              <a:t>Input_RightBMP_Name</a:t>
            </a:r>
            <a:r>
              <a:rPr lang="en-US" altLang="zh-TW" dirty="0"/>
              <a:t>[], </a:t>
            </a:r>
            <a:r>
              <a:rPr lang="en-US" altLang="zh-TW" dirty="0" smtClean="0"/>
              <a:t>char </a:t>
            </a:r>
            <a:r>
              <a:rPr lang="en-US" altLang="zh-TW" dirty="0" err="1"/>
              <a:t>Input_MPPS_Name</a:t>
            </a:r>
            <a:r>
              <a:rPr lang="en-US" altLang="zh-TW" dirty="0"/>
              <a:t>[], char </a:t>
            </a:r>
            <a:r>
              <a:rPr lang="en-US" altLang="zh-TW" dirty="0" smtClean="0"/>
              <a:t>Output_BMP_NamePoint2D </a:t>
            </a:r>
            <a:r>
              <a:rPr lang="en-US" altLang="zh-TW" dirty="0"/>
              <a:t>*</a:t>
            </a:r>
            <a:r>
              <a:rPr lang="en-US" altLang="zh-TW" dirty="0" err="1"/>
              <a:t>StartingPoint</a:t>
            </a:r>
            <a:r>
              <a:rPr lang="en-US" altLang="zh-TW" dirty="0"/>
              <a:t>, </a:t>
            </a:r>
            <a:r>
              <a:rPr lang="en-US" altLang="zh-TW" dirty="0" err="1"/>
              <a:t>ColorDegreeSet</a:t>
            </a:r>
            <a:r>
              <a:rPr lang="en-US" altLang="zh-TW" dirty="0"/>
              <a:t> *</a:t>
            </a:r>
            <a:r>
              <a:rPr lang="en-US" altLang="zh-TW" dirty="0" err="1"/>
              <a:t>ColorDegreeSet_Ptr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zh-TW" altLang="en-US" dirty="0" smtClean="0"/>
              <a:t>左右</a:t>
            </a:r>
            <a:r>
              <a:rPr lang="en-US" altLang="zh-TW" dirty="0" smtClean="0"/>
              <a:t>2</a:t>
            </a:r>
            <a:r>
              <a:rPr lang="zh-TW" altLang="en-US" dirty="0" smtClean="0"/>
              <a:t>圖</a:t>
            </a:r>
            <a:r>
              <a:rPr lang="en-US" altLang="zh-TW" dirty="0" smtClean="0"/>
              <a:t>BMP</a:t>
            </a:r>
            <a:r>
              <a:rPr lang="zh-TW" altLang="en-US" dirty="0" smtClean="0"/>
              <a:t>圖檔檔名、配對點文字檔檔名、輸出</a:t>
            </a:r>
            <a:r>
              <a:rPr lang="en-US" altLang="zh-TW" dirty="0" smtClean="0"/>
              <a:t>BMP</a:t>
            </a:r>
            <a:r>
              <a:rPr lang="zh-TW" altLang="en-US" dirty="0" smtClean="0"/>
              <a:t>圖檔檔名 、右圖起始點座標、  線斷顏色</a:t>
            </a:r>
            <a:endParaRPr lang="en-US" altLang="zh-TW" dirty="0" smtClean="0"/>
          </a:p>
          <a:p>
            <a:endParaRPr lang="en-US" altLang="zh-TW" b="1" dirty="0"/>
          </a:p>
          <a:p>
            <a:r>
              <a:rPr lang="zh-TW" altLang="en-US" b="1" dirty="0"/>
              <a:t>函式輸入參數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r>
              <a:rPr lang="en-US" altLang="zh-TW" b="1" dirty="0">
                <a:latin typeface="+mj-ea"/>
              </a:rPr>
              <a:t>char *</a:t>
            </a:r>
            <a:r>
              <a:rPr lang="en-US" altLang="zh-TW" b="1" dirty="0" smtClean="0">
                <a:latin typeface="+mj-ea"/>
              </a:rPr>
              <a:t>filename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zh-TW" altLang="en-US" b="1" dirty="0" smtClean="0"/>
              <a:t>讀取檔案名稱</a:t>
            </a:r>
            <a:endParaRPr lang="en-US" altLang="zh-TW" b="1" dirty="0" smtClean="0">
              <a:latin typeface="+mj-ea"/>
            </a:endParaRPr>
          </a:p>
          <a:p>
            <a:r>
              <a:rPr lang="en-US" altLang="zh-TW" b="1" dirty="0">
                <a:latin typeface="+mj-ea"/>
              </a:rPr>
              <a:t>char </a:t>
            </a:r>
            <a:r>
              <a:rPr lang="en-US" altLang="zh-TW" b="1" dirty="0" err="1">
                <a:latin typeface="+mj-ea"/>
              </a:rPr>
              <a:t>Input_LeftBMP_Name</a:t>
            </a:r>
            <a:r>
              <a:rPr lang="en-US" altLang="zh-TW" b="1" dirty="0">
                <a:latin typeface="+mj-ea"/>
              </a:rPr>
              <a:t>[], char </a:t>
            </a:r>
            <a:r>
              <a:rPr lang="en-US" altLang="zh-TW" b="1" dirty="0" err="1">
                <a:latin typeface="+mj-ea"/>
              </a:rPr>
              <a:t>Input_RightBMP_Name</a:t>
            </a:r>
            <a:r>
              <a:rPr lang="en-US" altLang="zh-TW" b="1" dirty="0" smtClean="0">
                <a:latin typeface="+mj-ea"/>
              </a:rPr>
              <a:t>[]</a:t>
            </a:r>
            <a:r>
              <a:rPr lang="zh-TW" altLang="en-US" dirty="0"/>
              <a:t>輸入左</a:t>
            </a:r>
            <a:r>
              <a:rPr lang="zh-TW" altLang="en-US" dirty="0" smtClean="0"/>
              <a:t>圖</a:t>
            </a:r>
            <a:r>
              <a:rPr lang="zh-TW" altLang="en-US" dirty="0"/>
              <a:t>右</a:t>
            </a:r>
            <a:r>
              <a:rPr lang="zh-TW" altLang="en-US" dirty="0" smtClean="0"/>
              <a:t>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>
                <a:latin typeface="+mj-ea"/>
              </a:rPr>
              <a:t>char </a:t>
            </a:r>
            <a:r>
              <a:rPr lang="en-US" altLang="zh-TW" b="1" dirty="0" err="1">
                <a:latin typeface="+mj-ea"/>
              </a:rPr>
              <a:t>Input_MPPS_Name</a:t>
            </a:r>
            <a:r>
              <a:rPr lang="en-US" altLang="zh-TW" b="1" dirty="0" smtClean="0">
                <a:latin typeface="+mj-ea"/>
              </a:rPr>
              <a:t>[]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zh-TW" altLang="en-US" dirty="0" smtClean="0"/>
              <a:t>配對</a:t>
            </a:r>
            <a:r>
              <a:rPr lang="zh-TW" altLang="en-US" dirty="0"/>
              <a:t>特徵點文字</a:t>
            </a:r>
            <a:r>
              <a:rPr lang="zh-TW" altLang="en-US" dirty="0" smtClean="0"/>
              <a:t>檔檔名</a:t>
            </a:r>
            <a:r>
              <a:rPr lang="en-US" altLang="zh-TW" b="1" dirty="0" smtClean="0">
                <a:latin typeface="+mj-ea"/>
              </a:rPr>
              <a:t/>
            </a:r>
            <a:br>
              <a:rPr lang="en-US" altLang="zh-TW" b="1" dirty="0" smtClean="0">
                <a:latin typeface="+mj-ea"/>
              </a:rPr>
            </a:br>
            <a:r>
              <a:rPr lang="en-US" altLang="zh-TW" b="1" dirty="0" smtClean="0">
                <a:latin typeface="+mj-ea"/>
              </a:rPr>
              <a:t>Point2D </a:t>
            </a:r>
            <a:r>
              <a:rPr lang="en-US" altLang="zh-TW" b="1" dirty="0">
                <a:latin typeface="+mj-ea"/>
              </a:rPr>
              <a:t>*</a:t>
            </a:r>
            <a:r>
              <a:rPr lang="en-US" altLang="zh-TW" b="1" dirty="0" err="1" smtClean="0">
                <a:latin typeface="+mj-ea"/>
              </a:rPr>
              <a:t>StartingPoint</a:t>
            </a:r>
            <a:r>
              <a:rPr lang="zh-TW" altLang="en-US" dirty="0"/>
              <a:t> </a:t>
            </a:r>
            <a:r>
              <a:rPr lang="zh-TW" altLang="en-US" dirty="0" smtClean="0"/>
              <a:t>   右</a:t>
            </a:r>
            <a:r>
              <a:rPr lang="zh-TW" altLang="en-US" dirty="0"/>
              <a:t>圖起始點座標</a:t>
            </a:r>
            <a:endParaRPr lang="en-US" altLang="zh-TW" b="1" dirty="0" smtClean="0">
              <a:latin typeface="+mj-ea"/>
            </a:endParaRPr>
          </a:p>
          <a:p>
            <a:r>
              <a:rPr lang="en-US" altLang="zh-TW" b="1" dirty="0" err="1" smtClean="0">
                <a:latin typeface="+mj-ea"/>
              </a:rPr>
              <a:t>ColorDegreeSet</a:t>
            </a:r>
            <a:r>
              <a:rPr lang="en-US" altLang="zh-TW" b="1" dirty="0" smtClean="0">
                <a:latin typeface="+mj-ea"/>
              </a:rPr>
              <a:t> </a:t>
            </a:r>
            <a:r>
              <a:rPr lang="en-US" altLang="zh-TW" b="1" dirty="0">
                <a:latin typeface="+mj-ea"/>
              </a:rPr>
              <a:t>*</a:t>
            </a:r>
            <a:r>
              <a:rPr lang="en-US" altLang="zh-TW" b="1" dirty="0" err="1" smtClean="0">
                <a:latin typeface="+mj-ea"/>
              </a:rPr>
              <a:t>ColorDegreeSet_Ptr</a:t>
            </a:r>
            <a:r>
              <a:rPr lang="en-US" altLang="zh-TW" dirty="0"/>
              <a:t> </a:t>
            </a:r>
            <a:r>
              <a:rPr lang="zh-TW" altLang="en-US" dirty="0" smtClean="0"/>
              <a:t>顏色</a:t>
            </a:r>
            <a:r>
              <a:rPr lang="zh-TW" altLang="en-US" dirty="0"/>
              <a:t>結構</a:t>
            </a:r>
            <a:r>
              <a:rPr lang="en-US" altLang="zh-TW" dirty="0"/>
              <a:t>(</a:t>
            </a:r>
            <a:r>
              <a:rPr lang="zh-TW" altLang="en-US" dirty="0"/>
              <a:t>線段顏色</a:t>
            </a:r>
            <a:r>
              <a:rPr lang="en-US" altLang="zh-TW" dirty="0"/>
              <a:t>BGR) </a:t>
            </a:r>
            <a:endParaRPr lang="en-US" altLang="zh-TW" b="1" dirty="0" smtClean="0">
              <a:latin typeface="+mj-ea"/>
            </a:endParaRPr>
          </a:p>
          <a:p>
            <a:r>
              <a:rPr lang="zh-TW" altLang="en-US" b="1" dirty="0"/>
              <a:t>函式輸出參數：</a:t>
            </a:r>
            <a:endParaRPr lang="en-US" altLang="zh-TW" b="1" dirty="0"/>
          </a:p>
          <a:p>
            <a:endParaRPr lang="en-US" altLang="zh-TW" b="1" dirty="0" smtClean="0">
              <a:latin typeface="+mj-ea"/>
            </a:endParaRPr>
          </a:p>
          <a:p>
            <a:r>
              <a:rPr lang="en-US" altLang="zh-TW" b="1" dirty="0">
                <a:latin typeface="+mj-ea"/>
              </a:rPr>
              <a:t>char </a:t>
            </a:r>
            <a:r>
              <a:rPr lang="en-US" altLang="zh-TW" b="1" dirty="0" err="1">
                <a:latin typeface="+mj-ea"/>
              </a:rPr>
              <a:t>Output_BMP_Name</a:t>
            </a:r>
            <a:r>
              <a:rPr lang="en-US" altLang="zh-TW" b="1" dirty="0">
                <a:latin typeface="+mj-ea"/>
              </a:rPr>
              <a:t>[]</a:t>
            </a:r>
            <a:r>
              <a:rPr lang="en-US" altLang="zh-TW" dirty="0"/>
              <a:t> </a:t>
            </a:r>
            <a:r>
              <a:rPr lang="zh-TW" altLang="en-US" dirty="0"/>
              <a:t> 輸出</a:t>
            </a:r>
            <a:r>
              <a:rPr lang="en-US" altLang="zh-TW" dirty="0"/>
              <a:t>BMP</a:t>
            </a:r>
            <a:r>
              <a:rPr lang="zh-TW" altLang="en-US" dirty="0"/>
              <a:t>圖檔檔名 </a:t>
            </a:r>
          </a:p>
          <a:p>
            <a:endParaRPr lang="en-US" altLang="zh-TW" b="1" dirty="0">
              <a:latin typeface="+mj-ea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08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2770" y="384406"/>
            <a:ext cx="8402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</a:rPr>
              <a:t>DrawLine Segment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(2/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3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0" y="1104313"/>
            <a:ext cx="927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函式名稱：</a:t>
            </a:r>
            <a:endParaRPr lang="en-US" altLang="zh-TW" b="1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ReadMPPSet</a:t>
            </a:r>
            <a:r>
              <a:rPr lang="en-US" altLang="zh-TW" dirty="0"/>
              <a:t>(char *</a:t>
            </a:r>
            <a:r>
              <a:rPr lang="en-US" altLang="zh-TW" dirty="0" err="1"/>
              <a:t>filename,MPPSet</a:t>
            </a:r>
            <a:r>
              <a:rPr lang="en-US" altLang="zh-TW" dirty="0"/>
              <a:t> *MPPS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讀取配對點文字檔中的配對點座標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b="1" dirty="0"/>
          </a:p>
          <a:p>
            <a:r>
              <a:rPr lang="zh-TW" altLang="en-US" b="1" dirty="0"/>
              <a:t>函式輸入參數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r>
              <a:rPr lang="en-US" altLang="zh-TW" b="1" dirty="0">
                <a:latin typeface="+mj-ea"/>
              </a:rPr>
              <a:t>char *</a:t>
            </a:r>
            <a:r>
              <a:rPr lang="en-US" altLang="zh-TW" b="1" dirty="0" smtClean="0">
                <a:latin typeface="+mj-ea"/>
              </a:rPr>
              <a:t>filename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zh-TW" altLang="en-US" b="1" dirty="0" smtClean="0"/>
              <a:t>讀取檔案名稱</a:t>
            </a:r>
            <a:endParaRPr lang="en-US" altLang="zh-TW" b="1" dirty="0">
              <a:latin typeface="+mj-ea"/>
            </a:endParaRPr>
          </a:p>
          <a:p>
            <a:endParaRPr lang="en-US" altLang="zh-TW" b="1" dirty="0" smtClean="0">
              <a:latin typeface="+mj-ea"/>
            </a:endParaRPr>
          </a:p>
          <a:p>
            <a:r>
              <a:rPr lang="en-US" altLang="zh-TW" dirty="0" err="1" smtClean="0"/>
              <a:t>MPPSet</a:t>
            </a:r>
            <a:r>
              <a:rPr lang="en-US" altLang="zh-TW" dirty="0" smtClean="0"/>
              <a:t> </a:t>
            </a:r>
            <a:r>
              <a:rPr lang="en-US" altLang="zh-TW" dirty="0"/>
              <a:t>*</a:t>
            </a:r>
            <a:r>
              <a:rPr lang="en-US" altLang="zh-TW" dirty="0" smtClean="0"/>
              <a:t>MPPS</a:t>
            </a:r>
            <a:r>
              <a:rPr lang="zh-TW" altLang="en-US" dirty="0" smtClean="0"/>
              <a:t> 宣告</a:t>
            </a:r>
            <a:r>
              <a:rPr lang="zh-TW" altLang="en-US" dirty="0"/>
              <a:t>好記憶空間</a:t>
            </a:r>
            <a:r>
              <a:rPr lang="zh-TW" altLang="en-US" dirty="0" smtClean="0"/>
              <a:t>的</a:t>
            </a:r>
            <a:r>
              <a:rPr lang="en-US" altLang="zh-TW" dirty="0" err="1"/>
              <a:t>MPPSet</a:t>
            </a:r>
            <a:r>
              <a:rPr lang="zh-TW" altLang="en-US" dirty="0" smtClean="0"/>
              <a:t>結構</a:t>
            </a:r>
            <a:r>
              <a:rPr lang="zh-TW" altLang="en-US" dirty="0"/>
              <a:t>指標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39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2770" y="384406"/>
            <a:ext cx="8402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</a:rPr>
              <a:t>DrawLine Segment</a:t>
            </a:r>
            <a:r>
              <a:rPr lang="zh-TW" altLang="en-US" sz="3600" b="1" dirty="0" smtClean="0">
                <a:solidFill>
                  <a:srgbClr val="002060"/>
                </a:solidFill>
              </a:rPr>
              <a:t>函</a:t>
            </a:r>
            <a:r>
              <a:rPr lang="zh-TW" altLang="en-US" sz="3600" b="1" dirty="0">
                <a:solidFill>
                  <a:srgbClr val="002060"/>
                </a:solidFill>
              </a:rPr>
              <a:t>式介紹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3600" b="1" dirty="0">
                <a:solidFill>
                  <a:srgbClr val="002060"/>
                </a:solidFill>
              </a:rPr>
              <a:t>3</a:t>
            </a:r>
            <a:r>
              <a:rPr lang="en-US" altLang="zh-TW" sz="3600" b="1" dirty="0" smtClean="0">
                <a:solidFill>
                  <a:srgbClr val="002060"/>
                </a:solidFill>
              </a:rPr>
              <a:t>/3)</a:t>
            </a:r>
            <a:r>
              <a:rPr lang="en-US" altLang="zh-TW" sz="3600" b="1" dirty="0">
                <a:solidFill>
                  <a:srgbClr val="002060"/>
                </a:solidFill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</a:rPr>
            </a:b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36441" y="1250663"/>
            <a:ext cx="88837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函式名稱：</a:t>
            </a:r>
            <a:endParaRPr lang="en-US" altLang="zh-TW" b="1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DrawLine_MPPS</a:t>
            </a:r>
            <a:r>
              <a:rPr lang="en-US" altLang="zh-TW" dirty="0"/>
              <a:t>(</a:t>
            </a:r>
            <a:r>
              <a:rPr lang="en-US" altLang="zh-TW" dirty="0" err="1"/>
              <a:t>BMPDataStructure</a:t>
            </a:r>
            <a:r>
              <a:rPr lang="en-US" altLang="zh-TW" dirty="0"/>
              <a:t>* </a:t>
            </a:r>
            <a:r>
              <a:rPr lang="en-US" altLang="zh-TW" dirty="0" err="1"/>
              <a:t>BMPOutputImg</a:t>
            </a:r>
            <a:r>
              <a:rPr lang="en-US" altLang="zh-TW" dirty="0"/>
              <a:t>, </a:t>
            </a:r>
            <a:r>
              <a:rPr lang="en-US" altLang="zh-TW" dirty="0" err="1"/>
              <a:t>MPPSet</a:t>
            </a:r>
            <a:r>
              <a:rPr lang="en-US" altLang="zh-TW" dirty="0"/>
              <a:t>* MPPS ,Point2D* </a:t>
            </a:r>
            <a:r>
              <a:rPr lang="en-US" altLang="zh-TW" dirty="0" err="1" smtClean="0"/>
              <a:t>StartingPoint,unsigned</a:t>
            </a:r>
            <a:r>
              <a:rPr lang="en-US" altLang="zh-TW" dirty="0" smtClean="0"/>
              <a:t> </a:t>
            </a:r>
            <a:r>
              <a:rPr lang="en-US" altLang="zh-TW" dirty="0"/>
              <a:t>char </a:t>
            </a:r>
            <a:r>
              <a:rPr lang="en-US" altLang="zh-TW" dirty="0" err="1"/>
              <a:t>B,unsigned</a:t>
            </a:r>
            <a:r>
              <a:rPr lang="en-US" altLang="zh-TW" dirty="0"/>
              <a:t> char </a:t>
            </a:r>
            <a:r>
              <a:rPr lang="en-US" altLang="zh-TW" dirty="0" err="1"/>
              <a:t>G,unsigned</a:t>
            </a:r>
            <a:r>
              <a:rPr lang="en-US" altLang="zh-TW" dirty="0"/>
              <a:t> char R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函</a:t>
            </a:r>
            <a:r>
              <a:rPr lang="zh-TW" altLang="en-US" b="1" dirty="0"/>
              <a:t>式功能：</a:t>
            </a:r>
            <a:endParaRPr lang="en-US" altLang="zh-TW" b="1" dirty="0"/>
          </a:p>
          <a:p>
            <a:r>
              <a:rPr lang="zh-TW" altLang="en-US" dirty="0" smtClean="0"/>
              <a:t>計算配對點在合併輸出圖檔上的座標並繪製連接線斷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/>
              <a:t>函式輸入參數：</a:t>
            </a:r>
            <a:endParaRPr lang="en-US" altLang="zh-TW" b="1" dirty="0"/>
          </a:p>
          <a:p>
            <a:r>
              <a:rPr lang="en-US" altLang="zh-TW" dirty="0" err="1"/>
              <a:t>BMPDataStructure</a:t>
            </a:r>
            <a:r>
              <a:rPr lang="en-US" altLang="zh-TW" dirty="0"/>
              <a:t>* </a:t>
            </a:r>
            <a:r>
              <a:rPr lang="en-US" altLang="zh-TW" dirty="0" err="1" smtClean="0"/>
              <a:t>BMPOutputImg</a:t>
            </a:r>
            <a:r>
              <a:rPr lang="zh-TW" altLang="en-US" dirty="0" smtClean="0"/>
              <a:t> 輸出</a:t>
            </a:r>
            <a:r>
              <a:rPr lang="en-US" altLang="zh-TW" dirty="0" smtClean="0"/>
              <a:t>BMP</a:t>
            </a:r>
            <a:r>
              <a:rPr lang="zh-TW" altLang="en-US" dirty="0" smtClean="0"/>
              <a:t>圖檔指標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 err="1"/>
              <a:t>MPPSet</a:t>
            </a:r>
            <a:r>
              <a:rPr lang="en-US" altLang="zh-TW" dirty="0"/>
              <a:t>* </a:t>
            </a:r>
            <a:r>
              <a:rPr lang="en-US" altLang="zh-TW" dirty="0" smtClean="0"/>
              <a:t>MPPS</a:t>
            </a:r>
            <a:r>
              <a:rPr lang="zh-TW" altLang="en-US" dirty="0" smtClean="0"/>
              <a:t> 配對點座標集合</a:t>
            </a:r>
            <a:endParaRPr lang="en-US" altLang="zh-TW" b="1" dirty="0" smtClean="0">
              <a:latin typeface="+mj-ea"/>
            </a:endParaRPr>
          </a:p>
          <a:p>
            <a:endParaRPr lang="en-US" altLang="zh-TW" b="1" dirty="0">
              <a:latin typeface="+mj-ea"/>
            </a:endParaRPr>
          </a:p>
          <a:p>
            <a:r>
              <a:rPr lang="en-US" altLang="zh-TW" dirty="0"/>
              <a:t>Point2D* </a:t>
            </a:r>
            <a:r>
              <a:rPr lang="en-US" altLang="zh-TW" dirty="0" err="1" smtClean="0"/>
              <a:t>StartingPoint</a:t>
            </a:r>
            <a:r>
              <a:rPr lang="zh-TW" altLang="en-US" dirty="0" smtClean="0"/>
              <a:t> 右圖起始點座標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unsigned char </a:t>
            </a:r>
            <a:r>
              <a:rPr lang="en-US" altLang="zh-TW" dirty="0" err="1"/>
              <a:t>B,unsigned</a:t>
            </a:r>
            <a:r>
              <a:rPr lang="en-US" altLang="zh-TW" dirty="0"/>
              <a:t> char </a:t>
            </a:r>
            <a:r>
              <a:rPr lang="en-US" altLang="zh-TW" dirty="0" err="1"/>
              <a:t>G,unsigned</a:t>
            </a:r>
            <a:r>
              <a:rPr lang="en-US" altLang="zh-TW" dirty="0"/>
              <a:t> char </a:t>
            </a:r>
            <a:r>
              <a:rPr lang="en-US" altLang="zh-TW" dirty="0" smtClean="0"/>
              <a:t>R</a:t>
            </a:r>
            <a:r>
              <a:rPr lang="zh-TW" altLang="en-US" dirty="0" smtClean="0"/>
              <a:t> 線斷顏色</a:t>
            </a:r>
            <a:r>
              <a:rPr lang="en-US" altLang="zh-TW" dirty="0" smtClean="0"/>
              <a:t>BGR</a:t>
            </a:r>
            <a:r>
              <a:rPr lang="zh-TW" altLang="en-US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/>
              <a:t>函</a:t>
            </a:r>
            <a:r>
              <a:rPr lang="zh-TW" altLang="en-US" b="1" dirty="0"/>
              <a:t>式輸出參數：</a:t>
            </a:r>
            <a:endParaRPr lang="en-US" altLang="zh-TW" b="1" dirty="0"/>
          </a:p>
          <a:p>
            <a:r>
              <a:rPr lang="en-US" altLang="zh-TW" dirty="0" err="1"/>
              <a:t>BMPDataStructure</a:t>
            </a:r>
            <a:r>
              <a:rPr lang="en-US" altLang="zh-TW" dirty="0"/>
              <a:t>* </a:t>
            </a:r>
            <a:r>
              <a:rPr lang="en-US" altLang="zh-TW" dirty="0" err="1"/>
              <a:t>BMPOutputImg</a:t>
            </a:r>
            <a:r>
              <a:rPr lang="zh-TW" altLang="en-US" dirty="0"/>
              <a:t> 輸出</a:t>
            </a:r>
            <a:r>
              <a:rPr lang="en-US" altLang="zh-TW" dirty="0"/>
              <a:t>BMP</a:t>
            </a:r>
            <a:r>
              <a:rPr lang="zh-TW" altLang="en-US" dirty="0"/>
              <a:t>圖檔指標</a:t>
            </a:r>
            <a:endParaRPr lang="en-US" altLang="zh-TW" b="1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335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02699" y="2701752"/>
            <a:ext cx="584562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sz="1050" dirty="0">
              <a:latin typeface="Arial" panose="020B0604020202020204" pitchFamily="34" charset="0"/>
            </a:endParaRPr>
          </a:p>
          <a:p>
            <a:r>
              <a:rPr lang="en-US" altLang="zh-TW" sz="4000" dirty="0">
                <a:latin typeface="Arial" panose="020B0604020202020204" pitchFamily="34" charset="0"/>
              </a:rPr>
              <a:t>•</a:t>
            </a:r>
            <a:r>
              <a:rPr lang="en-US" altLang="zh-TW" sz="4000" b="1" dirty="0">
                <a:latin typeface="微軟正黑體" panose="020B0604030504040204" pitchFamily="34" charset="-120"/>
              </a:rPr>
              <a:t>End of Document </a:t>
            </a:r>
            <a:endParaRPr lang="en-US" altLang="zh-TW" sz="40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2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14" y="348734"/>
            <a:ext cx="55402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Ⅰ.</a:t>
            </a:r>
            <a:r>
              <a:rPr lang="zh-TW" altLang="en-US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簡介說明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(2/3)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endParaRPr lang="zh-TW" alt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3" y="1778591"/>
            <a:ext cx="1981660" cy="880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91" y="1748587"/>
            <a:ext cx="1981660" cy="880738"/>
          </a:xfrm>
          <a:prstGeom prst="rect">
            <a:avLst/>
          </a:prstGeom>
        </p:spPr>
      </p:pic>
      <p:sp>
        <p:nvSpPr>
          <p:cNvPr id="5" name="加號 4"/>
          <p:cNvSpPr/>
          <p:nvPr/>
        </p:nvSpPr>
        <p:spPr>
          <a:xfrm>
            <a:off x="3660077" y="1745431"/>
            <a:ext cx="925286" cy="947057"/>
          </a:xfrm>
          <a:prstGeom prst="mathPlus">
            <a:avLst>
              <a:gd name="adj1" fmla="val 7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7" y="4710855"/>
            <a:ext cx="1714500" cy="17145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87585" y="1330694"/>
            <a:ext cx="12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左圖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44082" y="1379255"/>
            <a:ext cx="12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16" y="2772825"/>
            <a:ext cx="5435481" cy="1781175"/>
          </a:xfrm>
          <a:prstGeom prst="rect">
            <a:avLst/>
          </a:prstGeom>
        </p:spPr>
      </p:pic>
      <p:sp>
        <p:nvSpPr>
          <p:cNvPr id="11" name="等於 10"/>
          <p:cNvSpPr/>
          <p:nvPr/>
        </p:nvSpPr>
        <p:spPr>
          <a:xfrm>
            <a:off x="633227" y="4325941"/>
            <a:ext cx="1066800" cy="2804828"/>
          </a:xfrm>
          <a:prstGeom prst="mathEqual">
            <a:avLst>
              <a:gd name="adj1" fmla="val 2328"/>
              <a:gd name="adj2" fmla="val 117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加號 11"/>
          <p:cNvSpPr/>
          <p:nvPr/>
        </p:nvSpPr>
        <p:spPr>
          <a:xfrm>
            <a:off x="524942" y="3265388"/>
            <a:ext cx="925286" cy="947057"/>
          </a:xfrm>
          <a:prstGeom prst="mathPlus">
            <a:avLst>
              <a:gd name="adj1" fmla="val 7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65835" y="4869364"/>
            <a:ext cx="4898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本繪製標連接線斷專案可將</a:t>
            </a:r>
            <a:r>
              <a:rPr lang="en-US" altLang="zh-TW" sz="2400" b="1" dirty="0" smtClean="0"/>
              <a:t>2</a:t>
            </a:r>
            <a:r>
              <a:rPr lang="zh-TW" altLang="en-US" sz="2400" b="1" dirty="0" smtClean="0"/>
              <a:t>張片段指紋圖檔合併成一張，將其配對特徵點，在上繪製連接線</a:t>
            </a:r>
            <a:r>
              <a:rPr lang="zh-TW" altLang="en-US" sz="2400" b="1" dirty="0"/>
              <a:t>斷</a:t>
            </a:r>
            <a:r>
              <a:rPr lang="zh-TW" altLang="en-US" sz="2400" b="1" dirty="0" smtClean="0"/>
              <a:t>以利觀察特徵點。</a:t>
            </a:r>
            <a:endParaRPr lang="zh-TW" alt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8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6" y="1146348"/>
            <a:ext cx="6929746" cy="26268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3514" y="348734"/>
            <a:ext cx="55402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Ⅰ.</a:t>
            </a:r>
            <a:r>
              <a:rPr lang="zh-TW" altLang="en-US" sz="48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簡介說明</a:t>
            </a:r>
            <a:r>
              <a:rPr lang="en-US" altLang="zh-TW" sz="4800" b="1" dirty="0" smtClean="0">
                <a:solidFill>
                  <a:srgbClr val="002060"/>
                </a:solidFill>
              </a:rPr>
              <a:t>(2/3)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endParaRPr lang="zh-TW" altLang="en-US" sz="4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9226" y="2965104"/>
            <a:ext cx="677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畫框檔案夾內</a:t>
            </a:r>
            <a:r>
              <a:rPr lang="zh-TW" altLang="en-US" dirty="0"/>
              <a:t>內容</a:t>
            </a:r>
            <a:r>
              <a:rPr lang="zh-TW" altLang="en-US" dirty="0" smtClean="0"/>
              <a:t>共有</a:t>
            </a:r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zh-TW" altLang="en-US" b="1" dirty="0">
                <a:solidFill>
                  <a:srgbClr val="FF0000"/>
                </a:solidFill>
              </a:rPr>
              <a:t>檔案</a:t>
            </a:r>
            <a:r>
              <a:rPr lang="zh-TW" altLang="en-US" dirty="0"/>
              <a:t>，</a:t>
            </a:r>
            <a:r>
              <a:rPr lang="zh-TW" altLang="en-US" dirty="0" smtClean="0"/>
              <a:t>請依序</a:t>
            </a:r>
            <a:r>
              <a:rPr lang="zh-TW" altLang="en-US" b="1" dirty="0" smtClean="0">
                <a:solidFill>
                  <a:srgbClr val="0000FF"/>
                </a:solidFill>
              </a:rPr>
              <a:t>參考</a:t>
            </a:r>
            <a:r>
              <a:rPr lang="zh-TW" altLang="en-US" b="1" dirty="0">
                <a:solidFill>
                  <a:srgbClr val="0000FF"/>
                </a:solidFill>
              </a:rPr>
              <a:t>本使用手冊以下說明</a:t>
            </a:r>
            <a:r>
              <a:rPr lang="zh-TW" altLang="en-US" dirty="0"/>
              <a:t>，方可順</a:t>
            </a:r>
            <a:r>
              <a:rPr lang="zh-TW" altLang="en-US" dirty="0" smtClean="0"/>
              <a:t>利進行標註框</a:t>
            </a:r>
            <a:r>
              <a:rPr lang="zh-TW" altLang="en-US" dirty="0"/>
              <a:t>繪製</a:t>
            </a:r>
            <a:r>
              <a:rPr lang="zh-TW" altLang="en-US" dirty="0" smtClean="0"/>
              <a:t>，</a:t>
            </a:r>
            <a:r>
              <a:rPr lang="zh-TW" altLang="en-US" dirty="0"/>
              <a:t>本程式可使您，利用文件檔輸入基本參數</a:t>
            </a:r>
            <a:r>
              <a:rPr lang="zh-TW" altLang="en-US" dirty="0" smtClean="0"/>
              <a:t>，</a:t>
            </a:r>
            <a:r>
              <a:rPr lang="zh-TW" altLang="en-US" dirty="0"/>
              <a:t>將</a:t>
            </a:r>
            <a:r>
              <a:rPr lang="zh-TW" altLang="en-US" dirty="0" smtClean="0"/>
              <a:t>指紋圖檔繪製標註框，再以另一張</a:t>
            </a:r>
            <a:r>
              <a:rPr lang="en-US" altLang="zh-TW" dirty="0" smtClean="0"/>
              <a:t>BMP</a:t>
            </a:r>
            <a:r>
              <a:rPr lang="zh-TW" altLang="en-US" dirty="0" smtClean="0"/>
              <a:t>檔</a:t>
            </a:r>
            <a:r>
              <a:rPr lang="zh-TW" altLang="en-US" dirty="0"/>
              <a:t>輸出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6" y="1159875"/>
            <a:ext cx="6929746" cy="18052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12" y="3836407"/>
            <a:ext cx="7032174" cy="1323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59225" y="5370497"/>
            <a:ext cx="677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畫線檔案夾內</a:t>
            </a:r>
            <a:r>
              <a:rPr lang="zh-TW" altLang="en-US" dirty="0"/>
              <a:t>內容</a:t>
            </a:r>
            <a:r>
              <a:rPr lang="zh-TW" altLang="en-US" dirty="0" smtClean="0"/>
              <a:t>共有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zh-TW" altLang="en-US" b="1" dirty="0">
                <a:solidFill>
                  <a:srgbClr val="FF0000"/>
                </a:solidFill>
              </a:rPr>
              <a:t>檔案</a:t>
            </a:r>
            <a:r>
              <a:rPr lang="zh-TW" altLang="en-US" dirty="0"/>
              <a:t>，</a:t>
            </a:r>
            <a:r>
              <a:rPr lang="zh-TW" altLang="en-US" dirty="0" smtClean="0"/>
              <a:t>請依序</a:t>
            </a:r>
            <a:r>
              <a:rPr lang="zh-TW" altLang="en-US" b="1" dirty="0" smtClean="0">
                <a:solidFill>
                  <a:srgbClr val="0000FF"/>
                </a:solidFill>
              </a:rPr>
              <a:t>參考</a:t>
            </a:r>
            <a:r>
              <a:rPr lang="zh-TW" altLang="en-US" b="1" dirty="0">
                <a:solidFill>
                  <a:srgbClr val="0000FF"/>
                </a:solidFill>
              </a:rPr>
              <a:t>本使用手冊以下說明</a:t>
            </a:r>
            <a:r>
              <a:rPr lang="zh-TW" altLang="en-US" dirty="0"/>
              <a:t>，方可順</a:t>
            </a:r>
            <a:r>
              <a:rPr lang="zh-TW" altLang="en-US" dirty="0" smtClean="0"/>
              <a:t>利會至連接線</a:t>
            </a:r>
            <a:r>
              <a:rPr lang="zh-TW" altLang="en-US" dirty="0"/>
              <a:t>斷</a:t>
            </a:r>
            <a:r>
              <a:rPr lang="zh-TW" altLang="en-US" dirty="0" smtClean="0"/>
              <a:t>，</a:t>
            </a:r>
            <a:r>
              <a:rPr lang="zh-TW" altLang="en-US" dirty="0"/>
              <a:t>本程式可使您，利用文件檔輸入基本參數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張片段指紋圖檔合併成另一張</a:t>
            </a:r>
            <a:r>
              <a:rPr lang="en-US" altLang="zh-TW" dirty="0" smtClean="0"/>
              <a:t>BMP</a:t>
            </a:r>
            <a:r>
              <a:rPr lang="zh-TW" altLang="en-US" dirty="0" smtClean="0"/>
              <a:t>檔</a:t>
            </a:r>
            <a:r>
              <a:rPr lang="zh-TW" altLang="en-US" dirty="0"/>
              <a:t>輸出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371" y="533791"/>
            <a:ext cx="752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Ⅱ.</a:t>
            </a:r>
            <a:r>
              <a:rPr lang="zh-TW" altLang="en-US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繪製標註框操作步驟</a:t>
            </a:r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(1/3)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404257"/>
            <a:ext cx="6052457" cy="5377543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456836" y="3026659"/>
            <a:ext cx="4687164" cy="293914"/>
          </a:xfrm>
          <a:prstGeom prst="frame">
            <a:avLst>
              <a:gd name="adj1" fmla="val 879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4456836" y="2453203"/>
            <a:ext cx="4687164" cy="293914"/>
          </a:xfrm>
          <a:prstGeom prst="frame">
            <a:avLst>
              <a:gd name="adj1" fmla="val 879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91543" y="4364359"/>
            <a:ext cx="1828800" cy="17860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8" name="文字方塊 7"/>
          <p:cNvSpPr txBox="1"/>
          <p:nvPr/>
        </p:nvSpPr>
        <p:spPr>
          <a:xfrm>
            <a:off x="500743" y="1959429"/>
            <a:ext cx="2275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開啟指紋圖檔及配對點文字檔。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2.</a:t>
            </a:r>
            <a:r>
              <a:rPr lang="zh-TW" altLang="en-US" dirty="0" smtClean="0">
                <a:solidFill>
                  <a:srgbClr val="0070C0"/>
                </a:solidFill>
              </a:rPr>
              <a:t>將配對點座標填入文字檔中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將文字檔存檔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258000" y="3310423"/>
            <a:ext cx="859771" cy="9712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949325" y="2608359"/>
            <a:ext cx="507512" cy="9207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7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5223-AD99-45F8-A065-EEFC79AF1C4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6314" y="5334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2060"/>
                </a:solidFill>
              </a:rPr>
              <a:t>如何找特徵點座標：</a:t>
            </a:r>
            <a:endParaRPr lang="zh-TW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42332"/>
            <a:ext cx="4019550" cy="3676650"/>
          </a:xfrm>
          <a:prstGeom prst="rect">
            <a:avLst/>
          </a:prstGeom>
        </p:spPr>
      </p:pic>
      <p:sp>
        <p:nvSpPr>
          <p:cNvPr id="8" name="框架 7"/>
          <p:cNvSpPr/>
          <p:nvPr/>
        </p:nvSpPr>
        <p:spPr>
          <a:xfrm>
            <a:off x="359229" y="4506686"/>
            <a:ext cx="1273628" cy="55517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2949" y="2256714"/>
            <a:ext cx="45910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將欲記錄特徵點之指紋</a:t>
            </a:r>
            <a:r>
              <a:rPr lang="zh-TW" altLang="en-US" sz="2000" b="1" dirty="0"/>
              <a:t>圖</a:t>
            </a:r>
            <a:r>
              <a:rPr lang="zh-TW" altLang="en-US" sz="2000" b="1" dirty="0" smtClean="0"/>
              <a:t>檔滑鼠點右鍵點選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編輯</a:t>
            </a:r>
            <a:r>
              <a:rPr lang="zh-TW" altLang="en-US" sz="2000" b="1" dirty="0" smtClean="0"/>
              <a:t>以小畫家開起此圖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將滑鼠屬標移至特徵點上畫面左下角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會顯示出該點座</a:t>
            </a:r>
            <a:r>
              <a:rPr lang="zh-TW" altLang="en-US" sz="2000" b="1" dirty="0"/>
              <a:t>標</a:t>
            </a:r>
            <a:endParaRPr lang="en-US" altLang="zh-TW" sz="2000" b="1" dirty="0" smtClean="0"/>
          </a:p>
          <a:p>
            <a:endParaRPr lang="en-US" altLang="zh-TW" sz="2000" b="1" dirty="0"/>
          </a:p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由於</a:t>
            </a:r>
            <a:r>
              <a:rPr lang="en-US" altLang="zh-TW" sz="2000" b="1" dirty="0" smtClean="0"/>
              <a:t>BMP</a:t>
            </a:r>
            <a:r>
              <a:rPr lang="zh-TW" altLang="en-US" sz="2000" b="1" dirty="0" smtClean="0"/>
              <a:t>與小畫家的</a:t>
            </a:r>
            <a:r>
              <a:rPr lang="en-US" altLang="zh-TW" sz="2000" b="1" dirty="0" smtClean="0"/>
              <a:t>Y</a:t>
            </a:r>
            <a:r>
              <a:rPr lang="zh-TW" altLang="en-US" sz="2000" b="1" dirty="0" smtClean="0"/>
              <a:t>座標軸方向相反因此由小畫家觀察出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特徵點之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Y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座標須以原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BMP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圖檔的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Y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軸解析度去減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!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endParaRPr lang="en-US" altLang="zh-TW" sz="2000" b="1" dirty="0" smtClean="0">
              <a:solidFill>
                <a:srgbClr val="0070C0"/>
              </a:solidFill>
            </a:endParaRPr>
          </a:p>
          <a:p>
            <a:endParaRPr lang="en-US" altLang="zh-TW" sz="2000" b="1" dirty="0">
              <a:solidFill>
                <a:srgbClr val="0070C0"/>
              </a:solidFill>
            </a:endParaRPr>
          </a:p>
          <a:p>
            <a:r>
              <a:rPr lang="zh-TW" altLang="en-US" sz="2000" b="1" dirty="0" smtClean="0"/>
              <a:t>此例特徵點座標為： </a:t>
            </a:r>
            <a:r>
              <a:rPr lang="en-US" altLang="zh-TW" sz="2000" b="1" dirty="0" smtClean="0"/>
              <a:t>(67</a:t>
            </a:r>
            <a:r>
              <a:rPr lang="zh-TW" altLang="en-US" sz="2000" b="1" dirty="0" smtClean="0"/>
              <a:t>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80-</a:t>
            </a:r>
            <a:r>
              <a:rPr lang="en-US" altLang="zh-TW" sz="2000" b="1" dirty="0" smtClean="0"/>
              <a:t>15)</a:t>
            </a:r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=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(67</a:t>
            </a:r>
            <a:r>
              <a:rPr lang="zh-TW" altLang="en-US" sz="2000" b="1" dirty="0" smtClean="0"/>
              <a:t>，</a:t>
            </a:r>
            <a:r>
              <a:rPr lang="en-US" altLang="zh-TW" sz="2000" b="1" dirty="0" smtClean="0"/>
              <a:t>65)</a:t>
            </a:r>
          </a:p>
          <a:p>
            <a:endParaRPr lang="en-US" altLang="zh-TW" sz="2000" b="1" dirty="0" smtClean="0"/>
          </a:p>
          <a:p>
            <a:r>
              <a:rPr lang="zh-TW" altLang="en-US" sz="2000" b="1" dirty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                            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endParaRPr lang="en-US" altLang="zh-TW" sz="2000" b="1" dirty="0" smtClean="0">
              <a:solidFill>
                <a:srgbClr val="0070C0"/>
              </a:solidFill>
            </a:endParaRPr>
          </a:p>
          <a:p>
            <a:endParaRPr lang="zh-TW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328057" y="4918982"/>
            <a:ext cx="10886" cy="817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2257" y="5806496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特徵點座標可觀察得到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64" y="685800"/>
            <a:ext cx="6213022" cy="1428039"/>
          </a:xfrm>
          <a:prstGeom prst="rect">
            <a:avLst/>
          </a:prstGeom>
        </p:spPr>
      </p:pic>
      <p:sp>
        <p:nvSpPr>
          <p:cNvPr id="6" name="甜甜圈 5"/>
          <p:cNvSpPr/>
          <p:nvPr/>
        </p:nvSpPr>
        <p:spPr>
          <a:xfrm>
            <a:off x="8158843" y="1006762"/>
            <a:ext cx="522514" cy="471139"/>
          </a:xfrm>
          <a:prstGeom prst="donut">
            <a:avLst>
              <a:gd name="adj" fmla="val 2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371" y="533791"/>
            <a:ext cx="752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Ⅱ.</a:t>
            </a:r>
            <a:r>
              <a:rPr lang="zh-TW" altLang="en-US" sz="4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繪製標註框操作</a:t>
            </a:r>
            <a:r>
              <a:rPr lang="zh-TW" altLang="en-US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(2/3)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71" y="1193163"/>
            <a:ext cx="5174915" cy="14166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97286" y="1716809"/>
            <a:ext cx="568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開啟此文字檔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8251" y="2925736"/>
            <a:ext cx="5687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原指紋圖檔檔名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特徵點文字檔檔名</a:t>
            </a:r>
            <a:endParaRPr lang="en-US" altLang="zh-TW" dirty="0" smtClean="0"/>
          </a:p>
          <a:p>
            <a:r>
              <a:rPr lang="zh-TW" altLang="en-US" dirty="0" smtClean="0"/>
              <a:t>          </a:t>
            </a:r>
            <a:r>
              <a:rPr lang="en-US" altLang="zh-TW" dirty="0" smtClean="0"/>
              <a:t>(3)</a:t>
            </a:r>
            <a:r>
              <a:rPr lang="zh-TW" altLang="en-US" dirty="0" smtClean="0"/>
              <a:t>輸出</a:t>
            </a:r>
            <a:r>
              <a:rPr lang="zh-TW" altLang="en-US" dirty="0"/>
              <a:t>圖檔檔名</a:t>
            </a:r>
            <a:endParaRPr lang="en-US" altLang="zh-TW" dirty="0"/>
          </a:p>
          <a:p>
            <a:r>
              <a:rPr lang="zh-TW" altLang="en-US" dirty="0" smtClean="0"/>
              <a:t>          </a:t>
            </a:r>
            <a:r>
              <a:rPr lang="en-US" altLang="zh-TW" dirty="0" smtClean="0"/>
              <a:t>(4)</a:t>
            </a:r>
            <a:r>
              <a:rPr lang="zh-TW" altLang="en-US" dirty="0" smtClean="0"/>
              <a:t>標註框之長寬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輸入偶數時會自動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(5)</a:t>
            </a:r>
            <a:r>
              <a:rPr lang="zh-TW" altLang="en-US" dirty="0" smtClean="0"/>
              <a:t>標註框顏色之</a:t>
            </a:r>
            <a:r>
              <a:rPr lang="en-US" altLang="zh-TW" dirty="0" smtClean="0"/>
              <a:t>(B,G,R)</a:t>
            </a:r>
            <a:r>
              <a:rPr lang="zh-TW" altLang="en-US" dirty="0" smtClean="0"/>
              <a:t>值  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儲存此文字檔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5832"/>
            <a:ext cx="4178251" cy="587045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4" y="1345220"/>
            <a:ext cx="6317797" cy="28384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2371" y="533791"/>
            <a:ext cx="752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Ⅱ.</a:t>
            </a:r>
            <a:r>
              <a:rPr lang="zh-TW" altLang="en-US" sz="4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繪製標註框操作</a:t>
            </a:r>
            <a:r>
              <a:rPr lang="zh-TW" altLang="en-US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4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(3/3)</a:t>
            </a:r>
            <a:endParaRPr lang="zh-TW" altLang="en-US" sz="4400" dirty="0"/>
          </a:p>
        </p:txBody>
      </p:sp>
      <p:sp>
        <p:nvSpPr>
          <p:cNvPr id="4" name="框架 3"/>
          <p:cNvSpPr/>
          <p:nvPr/>
        </p:nvSpPr>
        <p:spPr>
          <a:xfrm>
            <a:off x="378839" y="2034652"/>
            <a:ext cx="5715000" cy="23948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05601" y="1812472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點擊此</a:t>
            </a:r>
            <a:r>
              <a:rPr lang="en-US" altLang="zh-TW" dirty="0" smtClean="0"/>
              <a:t>exe</a:t>
            </a:r>
            <a:r>
              <a:rPr lang="zh-TW" altLang="en-US" dirty="0" smtClean="0"/>
              <a:t>檔執行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並會跳出以下視窗</a:t>
            </a:r>
            <a:endParaRPr lang="en-US" altLang="zh-TW" dirty="0" smtClean="0"/>
          </a:p>
          <a:p>
            <a:r>
              <a:rPr lang="zh-TW" altLang="en-US" dirty="0" smtClean="0"/>
              <a:t>按任意鍵即可繼續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8134" y="4225658"/>
            <a:ext cx="309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執行完畢繪製標註框之指紋圖檔將會出現在同一資料夾</a:t>
            </a:r>
            <a:r>
              <a:rPr lang="zh-TW" altLang="en-US" dirty="0"/>
              <a:t>內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24" y="4873102"/>
            <a:ext cx="3562350" cy="1419225"/>
          </a:xfrm>
          <a:prstGeom prst="rect">
            <a:avLst/>
          </a:prstGeom>
        </p:spPr>
      </p:pic>
      <p:sp>
        <p:nvSpPr>
          <p:cNvPr id="12" name="框架 11"/>
          <p:cNvSpPr/>
          <p:nvPr/>
        </p:nvSpPr>
        <p:spPr>
          <a:xfrm>
            <a:off x="1238250" y="5715000"/>
            <a:ext cx="3747408" cy="424543"/>
          </a:xfrm>
          <a:prstGeom prst="fram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66539" y="4254774"/>
            <a:ext cx="30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3..</a:t>
            </a:r>
            <a:r>
              <a:rPr lang="zh-TW" altLang="en-US" dirty="0" smtClean="0"/>
              <a:t>開起此圖檔方能觀看結果</a:t>
            </a:r>
            <a:endParaRPr lang="en-US" altLang="zh-TW" dirty="0" smtClean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99" y="4666094"/>
            <a:ext cx="2613538" cy="115346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855" y="501134"/>
            <a:ext cx="666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Ⅲ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繪製連接線斷操作</a:t>
            </a:r>
            <a:r>
              <a:rPr lang="zh-TW" altLang="en-US" sz="3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3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(1/4)</a:t>
            </a:r>
            <a:endParaRPr lang="zh-TW" altLang="en-US" sz="3600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41" y="1424464"/>
            <a:ext cx="6132859" cy="4048125"/>
          </a:xfrm>
          <a:prstGeom prst="rect">
            <a:avLst/>
          </a:prstGeom>
        </p:spPr>
      </p:pic>
      <p:sp>
        <p:nvSpPr>
          <p:cNvPr id="4" name="框架 3"/>
          <p:cNvSpPr/>
          <p:nvPr/>
        </p:nvSpPr>
        <p:spPr>
          <a:xfrm>
            <a:off x="1685184" y="2341156"/>
            <a:ext cx="4715616" cy="478541"/>
          </a:xfrm>
          <a:prstGeom prst="frame">
            <a:avLst>
              <a:gd name="adj1" fmla="val 879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2860651" y="2655112"/>
            <a:ext cx="195942" cy="1590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056593" y="2410863"/>
            <a:ext cx="1817915" cy="1834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42184" y="5465951"/>
            <a:ext cx="668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張片段指紋，觀察其配對點座標配對點座標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</a:t>
            </a:r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5C74-92E1-4D0F-8B79-7CB8CF58001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72BEE925-E534-4802-9C37-5D4B75FE6B83}" vid="{4F3680FF-C37A-49A3-9664-C40F2E71937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1004</TotalTime>
  <Words>1646</Words>
  <Application>Microsoft Office PowerPoint</Application>
  <PresentationFormat>如螢幕大小 (4:3)</PresentationFormat>
  <Paragraphs>273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Calibri</vt:lpstr>
      <vt:lpstr>Verdana</vt:lpstr>
      <vt:lpstr>Wingdings 2</vt:lpstr>
      <vt:lpstr>佈景主題1</vt:lpstr>
      <vt:lpstr>片段指紋繪製特徵點標註框及 兩兩配對點繪製連接線斷 文件工程第六階段 檢核方法與案例(非工程人員使用手冊)V02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片段指紋繪製特徵點標註框及 兩兩配對點繪製連接線斷 文件工程第七階段 作業系統函式庫引入使用手冊V01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橢圓繪圖模擬及輸出入文字檔 之模組化程式設計 文件工程第六階段 檢核方法與案例(非工程人員使用手冊)V01</dc:title>
  <dc:creator>user</dc:creator>
  <cp:lastModifiedBy>user</cp:lastModifiedBy>
  <cp:revision>46</cp:revision>
  <dcterms:created xsi:type="dcterms:W3CDTF">2016-06-07T18:38:39Z</dcterms:created>
  <dcterms:modified xsi:type="dcterms:W3CDTF">2016-06-24T12:58:18Z</dcterms:modified>
</cp:coreProperties>
</file>