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ED04DF-DAA3-4197-A250-B46746B30E3A}">
  <a:tblStyle styleId="{3FED04DF-DAA3-4197-A250-B46746B30E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67e6940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67e6940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41debade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41debade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67e6940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67e6940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73939"/>
                </a:solidFill>
                <a:highlight>
                  <a:srgbClr val="DAD5CD"/>
                </a:highlight>
              </a:rPr>
              <a:t>Use both linear and </a:t>
            </a:r>
            <a:endParaRPr sz="1350">
              <a:solidFill>
                <a:srgbClr val="373939"/>
              </a:solidFill>
              <a:highlight>
                <a:srgbClr val="DAD5CD"/>
              </a:highlight>
            </a:endParaRPr>
          </a:p>
          <a:p>
            <a:pPr indent="0" lvl="0" marL="0" rtl="0" algn="l">
              <a:spcBef>
                <a:spcPts val="0"/>
              </a:spcBef>
              <a:spcAft>
                <a:spcPts val="0"/>
              </a:spcAft>
              <a:buNone/>
            </a:pPr>
            <a:r>
              <a:rPr lang="en" sz="1350">
                <a:solidFill>
                  <a:srgbClr val="373939"/>
                </a:solidFill>
                <a:highlight>
                  <a:srgbClr val="DAD5CD"/>
                </a:highlight>
              </a:rPr>
              <a:t>Evaluate method is R2.</a:t>
            </a:r>
            <a:endParaRPr sz="1350">
              <a:solidFill>
                <a:srgbClr val="373939"/>
              </a:solidFill>
              <a:highlight>
                <a:srgbClr val="DAD5CD"/>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41debade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41debade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rgbClr val="3A3D3D"/>
                </a:solidFill>
                <a:highlight>
                  <a:srgbClr val="DAD5CD"/>
                </a:highlight>
                <a:latin typeface="Roboto"/>
                <a:ea typeface="Roboto"/>
                <a:cs typeface="Roboto"/>
                <a:sym typeface="Roboto"/>
              </a:rPr>
              <a:t>When the model are worse than </a:t>
            </a:r>
            <a:r>
              <a:rPr b="1" lang="en" sz="1200">
                <a:solidFill>
                  <a:srgbClr val="3A3D3D"/>
                </a:solidFill>
                <a:highlight>
                  <a:srgbClr val="DAD5CD"/>
                </a:highlight>
                <a:latin typeface="Roboto"/>
                <a:ea typeface="Roboto"/>
                <a:cs typeface="Roboto"/>
                <a:sym typeface="Roboto"/>
              </a:rPr>
              <a:t>a constant function that always predicts the mean of the data</a:t>
            </a:r>
            <a:r>
              <a:rPr lang="en" sz="1200">
                <a:solidFill>
                  <a:srgbClr val="3A3D3D"/>
                </a:solidFill>
                <a:highlight>
                  <a:srgbClr val="DAD5CD"/>
                </a:highlight>
                <a:latin typeface="Roboto"/>
                <a:ea typeface="Roboto"/>
                <a:cs typeface="Roboto"/>
                <a:sym typeface="Roboto"/>
              </a:rPr>
              <a:t>, the R2 will be negative.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41debade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a41debade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tune the parameter, we </a:t>
            </a:r>
            <a:r>
              <a:rPr lang="en"/>
              <a:t>plot out the results for different tree depth.</a:t>
            </a:r>
            <a:endParaRPr/>
          </a:p>
          <a:p>
            <a:pPr indent="0" lvl="0" marL="0" rtl="0" algn="l">
              <a:spcBef>
                <a:spcPts val="0"/>
              </a:spcBef>
              <a:spcAft>
                <a:spcPts val="0"/>
              </a:spcAft>
              <a:buNone/>
            </a:pPr>
            <a:r>
              <a:rPr lang="en"/>
              <a:t>As we can see from the plot, the best result will reach around the depth of 10.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a67e6940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a67e6940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GridSearchCV implements a “fit” and a “score” method. It also implements “score_samples”, “predict”, “predict_proba”, “decision_function”, “transform” and “inverse_transform” if they are implemented in the estimator used.</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We can </a:t>
            </a:r>
            <a:r>
              <a:rPr lang="en" sz="1200">
                <a:solidFill>
                  <a:srgbClr val="212529"/>
                </a:solidFill>
                <a:highlight>
                  <a:srgbClr val="FFFFFF"/>
                </a:highlight>
                <a:latin typeface="Roboto"/>
                <a:ea typeface="Roboto"/>
                <a:cs typeface="Roboto"/>
                <a:sym typeface="Roboto"/>
              </a:rPr>
              <a:t>retrieve</a:t>
            </a:r>
            <a:r>
              <a:rPr lang="en" sz="1200">
                <a:solidFill>
                  <a:srgbClr val="212529"/>
                </a:solidFill>
                <a:highlight>
                  <a:srgbClr val="FFFFFF"/>
                </a:highlight>
                <a:latin typeface="Roboto"/>
                <a:ea typeface="Roboto"/>
                <a:cs typeface="Roboto"/>
                <a:sym typeface="Roboto"/>
              </a:rPr>
              <a:t> the best model by calling best_estimator and get best parameter set by best_params</a:t>
            </a:r>
            <a:endParaRPr sz="1200">
              <a:solidFill>
                <a:srgbClr val="212529"/>
              </a:solidFill>
              <a:highlight>
                <a:srgbClr val="FFFFFF"/>
              </a:highlight>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a41debade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a41debade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go even more we tried GridSearchCV to help us investigate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41debade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a41debade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8f9b2e6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a8f9b2e6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a67e6940b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a67e6940b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404040"/>
                </a:solidFill>
                <a:highlight>
                  <a:srgbClr val="FCFCFC"/>
                </a:highlight>
              </a:rPr>
              <a:t>SHAP and LIME </a:t>
            </a:r>
            <a:endParaRPr b="1"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b="1" lang="en" sz="1200">
                <a:solidFill>
                  <a:srgbClr val="404040"/>
                </a:solidFill>
                <a:highlight>
                  <a:srgbClr val="FCFCFC"/>
                </a:highlight>
              </a:rPr>
              <a:t>Both are really popular Visualization tool, but I personally like shap more.</a:t>
            </a:r>
            <a:endParaRPr b="1"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t/>
            </a:r>
            <a:endParaRPr b="1"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b="1" lang="en" sz="1200">
                <a:solidFill>
                  <a:srgbClr val="404040"/>
                </a:solidFill>
                <a:highlight>
                  <a:srgbClr val="FCFCFC"/>
                </a:highlight>
              </a:rPr>
              <a:t>SHAP (SHapley Additive exPlanations) is a game theoretic approach to explain the output of any machine learning model. </a:t>
            </a:r>
            <a:endParaRPr b="1"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t/>
            </a:r>
            <a:endParaRPr b="1" sz="1200">
              <a:solidFill>
                <a:srgbClr val="404040"/>
              </a:solidFill>
              <a:highlight>
                <a:srgbClr val="FCFCFC"/>
              </a:highlight>
            </a:endParaRPr>
          </a:p>
          <a:p>
            <a:pPr indent="0" lvl="0" marL="0" rtl="0" algn="l">
              <a:spcBef>
                <a:spcPts val="0"/>
              </a:spcBef>
              <a:spcAft>
                <a:spcPts val="0"/>
              </a:spcAft>
              <a:buClr>
                <a:schemeClr val="dk1"/>
              </a:buClr>
              <a:buSzPts val="1100"/>
              <a:buFont typeface="Arial"/>
              <a:buNone/>
            </a:pPr>
            <a:r>
              <a:rPr b="1" lang="en" sz="1200">
                <a:solidFill>
                  <a:srgbClr val="404040"/>
                </a:solidFill>
                <a:highlight>
                  <a:srgbClr val="FCFCFC"/>
                </a:highlight>
              </a:rPr>
              <a:t>Below we will be going throught 4 different plots we have tried in this project</a:t>
            </a:r>
            <a:endParaRPr b="1" sz="1200">
              <a:solidFill>
                <a:srgbClr val="404040"/>
              </a:solidFill>
              <a:highlight>
                <a:srgbClr val="FCFCFC"/>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41debad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41debad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a67e6940b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a67e6940b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 SHAP force plot shows the most influence on the model’s prediction for a single test case.</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Rating for delivery people could see that one 4.8 is high 4.3 is consider low</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Weather condition 0 means bad 5 means good</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foggy,  storm, rain, windy, </a:t>
            </a:r>
            <a:r>
              <a:rPr lang="en" sz="1500">
                <a:solidFill>
                  <a:srgbClr val="292929"/>
                </a:solidFill>
                <a:highlight>
                  <a:srgbClr val="FFFFFF"/>
                </a:highlight>
                <a:latin typeface="Georgia"/>
                <a:ea typeface="Georgia"/>
                <a:cs typeface="Georgia"/>
                <a:sym typeface="Georgia"/>
              </a:rPr>
              <a:t>Sunny, </a:t>
            </a:r>
            <a:r>
              <a:rPr lang="en" sz="1500">
                <a:solidFill>
                  <a:srgbClr val="292929"/>
                </a:solidFill>
                <a:highlight>
                  <a:srgbClr val="FFFFFF"/>
                </a:highlight>
                <a:latin typeface="Georgia"/>
                <a:ea typeface="Georgia"/>
                <a:cs typeface="Georgia"/>
                <a:sym typeface="Georgia"/>
              </a:rPr>
              <a:t>c</a:t>
            </a:r>
            <a:r>
              <a:rPr lang="en" sz="1500">
                <a:solidFill>
                  <a:srgbClr val="292929"/>
                </a:solidFill>
                <a:highlight>
                  <a:srgbClr val="FFFFFF"/>
                </a:highlight>
                <a:latin typeface="Georgia"/>
                <a:ea typeface="Georgia"/>
                <a:cs typeface="Georgia"/>
                <a:sym typeface="Georgia"/>
              </a:rPr>
              <a:t>loud</a:t>
            </a:r>
            <a:r>
              <a:rPr lang="en" sz="1500">
                <a:solidFill>
                  <a:srgbClr val="292929"/>
                </a:solidFill>
                <a:highlight>
                  <a:srgbClr val="FFFFFF"/>
                </a:highlight>
                <a:latin typeface="Georgia"/>
                <a:ea typeface="Georgia"/>
                <a:cs typeface="Georgia"/>
                <a:sym typeface="Georgia"/>
              </a:rPr>
              <a:t>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 The features that were important to making the prediction for this observation are shown in red and blue, with red representing features that pushed the model score higher, and blue representing features that pushed the score lower.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a67e6940b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a67e6940b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waterfall plot which give us a clear picture of how does every parameters affect th</a:t>
            </a:r>
            <a:r>
              <a:rPr lang="en"/>
              <a:t>e final estimation individually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t>
            </a:r>
            <a:r>
              <a:rPr lang="en"/>
              <a:t>eather_condition, delivery_age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a41debade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a41debade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CFCFC"/>
                </a:highlight>
                <a:latin typeface="Lato"/>
                <a:ea typeface="Lato"/>
                <a:cs typeface="Lato"/>
                <a:sym typeface="Lato"/>
              </a:rPr>
              <a:t>Decision Plot basically is listing out all the decisions that made by the Random Forest Regression model. As you can see that this graph clearly </a:t>
            </a:r>
            <a:r>
              <a:rPr lang="en" sz="1200">
                <a:solidFill>
                  <a:srgbClr val="404040"/>
                </a:solidFill>
                <a:highlight>
                  <a:srgbClr val="FCFCFC"/>
                </a:highlight>
                <a:latin typeface="Lato"/>
                <a:ea typeface="Lato"/>
                <a:cs typeface="Lato"/>
                <a:sym typeface="Lato"/>
              </a:rPr>
              <a:t>shows</a:t>
            </a:r>
            <a:r>
              <a:rPr lang="en" sz="1200">
                <a:solidFill>
                  <a:srgbClr val="404040"/>
                </a:solidFill>
                <a:highlight>
                  <a:srgbClr val="FCFCFC"/>
                </a:highlight>
                <a:latin typeface="Lato"/>
                <a:ea typeface="Lato"/>
                <a:cs typeface="Lato"/>
                <a:sym typeface="Lato"/>
              </a:rPr>
              <a:t> that which decision a</a:t>
            </a:r>
            <a:r>
              <a:rPr lang="en" sz="1200">
                <a:solidFill>
                  <a:srgbClr val="404040"/>
                </a:solidFill>
                <a:highlight>
                  <a:srgbClr val="FCFCFC"/>
                </a:highlight>
                <a:latin typeface="Lato"/>
                <a:ea typeface="Lato"/>
                <a:cs typeface="Lato"/>
                <a:sym typeface="Lato"/>
              </a:rPr>
              <a:t>ffect</a:t>
            </a:r>
            <a:r>
              <a:rPr lang="en" sz="1200">
                <a:solidFill>
                  <a:srgbClr val="404040"/>
                </a:solidFill>
                <a:highlight>
                  <a:srgbClr val="FCFCFC"/>
                </a:highlight>
                <a:latin typeface="Lato"/>
                <a:ea typeface="Lato"/>
                <a:cs typeface="Lato"/>
                <a:sym typeface="Lato"/>
              </a:rPr>
              <a:t> the delivery time for </a:t>
            </a:r>
            <a:r>
              <a:rPr lang="en" sz="1200">
                <a:solidFill>
                  <a:srgbClr val="404040"/>
                </a:solidFill>
                <a:highlight>
                  <a:srgbClr val="FCFCFC"/>
                </a:highlight>
                <a:latin typeface="Lato"/>
                <a:ea typeface="Lato"/>
                <a:cs typeface="Lato"/>
                <a:sym typeface="Lato"/>
              </a:rPr>
              <a:t>the</a:t>
            </a:r>
            <a:r>
              <a:rPr lang="en" sz="1200">
                <a:solidFill>
                  <a:srgbClr val="404040"/>
                </a:solidFill>
                <a:highlight>
                  <a:srgbClr val="FCFCFC"/>
                </a:highlight>
                <a:latin typeface="Lato"/>
                <a:ea typeface="Lato"/>
                <a:cs typeface="Lato"/>
                <a:sym typeface="Lato"/>
              </a:rPr>
              <a:t>  </a:t>
            </a:r>
            <a:endParaRPr sz="1200">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t/>
            </a:r>
            <a:endParaRPr sz="1200">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rPr lang="en" sz="1200">
                <a:solidFill>
                  <a:srgbClr val="404040"/>
                </a:solidFill>
                <a:highlight>
                  <a:srgbClr val="FCFCFC"/>
                </a:highlight>
                <a:latin typeface="Lato"/>
                <a:ea typeface="Lato"/>
                <a:cs typeface="Lato"/>
                <a:sym typeface="Lato"/>
              </a:rPr>
              <a:t>The highest time the model will be predicted</a:t>
            </a:r>
            <a:endParaRPr sz="1200">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rPr lang="en" sz="1200">
                <a:solidFill>
                  <a:srgbClr val="404040"/>
                </a:solidFill>
                <a:highlight>
                  <a:srgbClr val="FCFCFC"/>
                </a:highlight>
                <a:latin typeface="Lato"/>
                <a:ea typeface="Lato"/>
                <a:cs typeface="Lato"/>
                <a:sym typeface="Lato"/>
              </a:rPr>
              <a:t>And the lowest time the model will be predicted</a:t>
            </a:r>
            <a:endParaRPr sz="1200">
              <a:solidFill>
                <a:srgbClr val="404040"/>
              </a:solidFill>
              <a:highlight>
                <a:srgbClr val="FCFCFC"/>
              </a:highlight>
              <a:latin typeface="Lato"/>
              <a:ea typeface="Lato"/>
              <a:cs typeface="Lato"/>
              <a:sym typeface="La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a67e6940b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a67e6940b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04040"/>
                </a:solidFill>
                <a:highlight>
                  <a:srgbClr val="FCFCFC"/>
                </a:highlight>
                <a:latin typeface="Lato"/>
                <a:ea typeface="Lato"/>
                <a:cs typeface="Lato"/>
                <a:sym typeface="Lato"/>
              </a:rPr>
              <a:t>The beeswarm plot is designed to display an information-dense summary of how the top features in a dataset impact the model’s output. Each instance the given explanation is represented by a single dot on each feature fow. </a:t>
            </a:r>
            <a:endParaRPr sz="1200">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rPr lang="en" sz="1200">
                <a:solidFill>
                  <a:srgbClr val="404040"/>
                </a:solidFill>
                <a:highlight>
                  <a:srgbClr val="FCFCFC"/>
                </a:highlight>
                <a:latin typeface="Lato"/>
                <a:ea typeface="Lato"/>
                <a:cs typeface="Lato"/>
                <a:sym typeface="Lato"/>
              </a:rPr>
              <a:t>Positive Correlation</a:t>
            </a:r>
            <a:endParaRPr sz="1200">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t/>
            </a:r>
            <a:endParaRPr sz="1200">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rPr lang="en" sz="1200">
                <a:solidFill>
                  <a:srgbClr val="404040"/>
                </a:solidFill>
                <a:highlight>
                  <a:srgbClr val="FCFCFC"/>
                </a:highlight>
                <a:latin typeface="Lato"/>
                <a:ea typeface="Lato"/>
                <a:cs typeface="Lato"/>
                <a:sym typeface="Lato"/>
              </a:rPr>
              <a:t>Order</a:t>
            </a:r>
            <a:endParaRPr sz="1200">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t/>
            </a:r>
            <a:endParaRPr sz="1200">
              <a:solidFill>
                <a:srgbClr val="404040"/>
              </a:solidFill>
              <a:highlight>
                <a:srgbClr val="FCFCFC"/>
              </a:highlight>
              <a:latin typeface="Lato"/>
              <a:ea typeface="Lato"/>
              <a:cs typeface="Lato"/>
              <a:sym typeface="Lato"/>
            </a:endParaRPr>
          </a:p>
          <a:p>
            <a:pPr indent="0" lvl="0" marL="0" rtl="0" algn="l">
              <a:spcBef>
                <a:spcPts val="0"/>
              </a:spcBef>
              <a:spcAft>
                <a:spcPts val="0"/>
              </a:spcAft>
              <a:buNone/>
            </a:pPr>
            <a:r>
              <a:rPr lang="en" sz="1200">
                <a:solidFill>
                  <a:srgbClr val="404040"/>
                </a:solidFill>
                <a:highlight>
                  <a:srgbClr val="FCFCFC"/>
                </a:highlight>
                <a:latin typeface="Lato"/>
                <a:ea typeface="Lato"/>
                <a:cs typeface="Lato"/>
                <a:sym typeface="Lato"/>
              </a:rPr>
              <a:t>The x position of the dot is determined by the SHAP value of that feature, and dots “pile up” along each feature row to show density. Color is used to display the original value of a feature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a67e6940b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a67e6940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a8f9b2e6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a8f9b2e6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41debade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a41debade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41debad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41debad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Vehicle_condition(0-3)</a:t>
            </a:r>
            <a:endParaRPr/>
          </a:p>
          <a:p>
            <a:pPr indent="0" lvl="0" marL="0" rtl="0" algn="l">
              <a:spcBef>
                <a:spcPts val="0"/>
              </a:spcBef>
              <a:spcAft>
                <a:spcPts val="0"/>
              </a:spcAft>
              <a:buNone/>
            </a:pPr>
            <a:r>
              <a:rPr lang="en"/>
              <a:t>Time_taken(10-54)</a:t>
            </a:r>
            <a:endParaRPr/>
          </a:p>
          <a:p>
            <a:pPr indent="0" lvl="0" marL="0" rtl="0" algn="l">
              <a:spcBef>
                <a:spcPts val="0"/>
              </a:spcBef>
              <a:spcAft>
                <a:spcPts val="0"/>
              </a:spcAft>
              <a:buNone/>
            </a:pPr>
            <a:r>
              <a:rPr lang="en"/>
              <a:t>Type of order['Snack ', 'Drinks ', 'Buffet ', 'Meal ']</a:t>
            </a:r>
            <a:endParaRPr/>
          </a:p>
          <a:p>
            <a:pPr indent="0" lvl="0" marL="0" rtl="0" algn="l">
              <a:spcBef>
                <a:spcPts val="0"/>
              </a:spcBef>
              <a:spcAft>
                <a:spcPts val="0"/>
              </a:spcAft>
              <a:buNone/>
            </a:pPr>
            <a:r>
              <a:rPr lang="en"/>
              <a:t>Type of vehicle['motorcycle ', 'scooter ', 'electric_scooter ', 'bicycle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41debad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41debad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50">
                <a:solidFill>
                  <a:srgbClr val="3A3D3D"/>
                </a:solidFill>
                <a:highlight>
                  <a:srgbClr val="DAD5CD"/>
                </a:highlight>
                <a:latin typeface="Roboto"/>
                <a:ea typeface="Roboto"/>
                <a:cs typeface="Roboto"/>
                <a:sym typeface="Roboto"/>
              </a:rPr>
              <a:t>56992 count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41debade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41debade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a41debade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a41debade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41debade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41debade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a41debade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a41debade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investopedia.com/terms/r/r-squared.asp" TargetMode="External"/><Relationship Id="rId4" Type="http://schemas.openxmlformats.org/officeDocument/2006/relationships/hyperlink" Target="https://scikit-learn.org/stable/modules/generated/sklearn.model_selection.GridSearchCV.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800"/>
              <a:t>Food Delivery Time Estimation	</a:t>
            </a:r>
            <a:endParaRPr sz="4800"/>
          </a:p>
        </p:txBody>
      </p:sp>
      <p:sp>
        <p:nvSpPr>
          <p:cNvPr id="135" name="Google Shape;135;p13"/>
          <p:cNvSpPr txBox="1"/>
          <p:nvPr>
            <p:ph idx="1" type="subTitle"/>
          </p:nvPr>
        </p:nvSpPr>
        <p:spPr>
          <a:xfrm>
            <a:off x="311700" y="2834125"/>
            <a:ext cx="8520600" cy="21213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823"/>
              <a:t>Team members:</a:t>
            </a:r>
            <a:endParaRPr sz="2823"/>
          </a:p>
          <a:p>
            <a:pPr indent="0" lvl="0" marL="0" rtl="0" algn="l">
              <a:lnSpc>
                <a:spcPct val="80000"/>
              </a:lnSpc>
              <a:spcBef>
                <a:spcPts val="0"/>
              </a:spcBef>
              <a:spcAft>
                <a:spcPts val="0"/>
              </a:spcAft>
              <a:buNone/>
            </a:pPr>
            <a:r>
              <a:t/>
            </a:r>
            <a:endParaRPr sz="2823"/>
          </a:p>
          <a:p>
            <a:pPr indent="0" lvl="0" marL="0" rtl="0" algn="l">
              <a:lnSpc>
                <a:spcPct val="115000"/>
              </a:lnSpc>
              <a:spcBef>
                <a:spcPts val="0"/>
              </a:spcBef>
              <a:spcAft>
                <a:spcPts val="0"/>
              </a:spcAft>
              <a:buNone/>
            </a:pPr>
            <a:r>
              <a:rPr lang="en" sz="2123"/>
              <a:t>Kevin Chou          117393248</a:t>
            </a:r>
            <a:endParaRPr sz="2123"/>
          </a:p>
          <a:p>
            <a:pPr indent="0" lvl="0" marL="0" rtl="0" algn="l">
              <a:lnSpc>
                <a:spcPct val="115000"/>
              </a:lnSpc>
              <a:spcBef>
                <a:spcPts val="0"/>
              </a:spcBef>
              <a:spcAft>
                <a:spcPts val="0"/>
              </a:spcAft>
              <a:buNone/>
            </a:pPr>
            <a:r>
              <a:rPr lang="en" sz="2123"/>
              <a:t>Daniel Huang     117684681</a:t>
            </a:r>
            <a:endParaRPr sz="2123"/>
          </a:p>
          <a:p>
            <a:pPr indent="0" lvl="0" marL="0" rtl="0" algn="l">
              <a:lnSpc>
                <a:spcPct val="80000"/>
              </a:lnSpc>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rPr>
              <a:t>Split by test 33% and train 67 %.</a:t>
            </a:r>
            <a:endParaRPr/>
          </a:p>
        </p:txBody>
      </p:sp>
      <p:sp>
        <p:nvSpPr>
          <p:cNvPr id="200" name="Google Shape;20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X_train, X_test, y_train, y_test = train_test_split( X, y, test_size=0.33, random_state=42)</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idx="1" type="body"/>
          </p:nvPr>
        </p:nvSpPr>
        <p:spPr>
          <a:xfrm>
            <a:off x="2989500" y="2155000"/>
            <a:ext cx="3537600" cy="1200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400"/>
              <a:t>Modeling</a:t>
            </a:r>
            <a:r>
              <a:rPr lang="en" sz="2400">
                <a:latin typeface="Montserrat"/>
                <a:ea typeface="Montserrat"/>
                <a:cs typeface="Montserrat"/>
                <a:sym typeface="Montserrat"/>
              </a:rPr>
              <a:t> </a:t>
            </a:r>
            <a:endParaRPr sz="2400">
              <a:latin typeface="Montserrat"/>
              <a:ea typeface="Montserrat"/>
              <a:cs typeface="Montserrat"/>
              <a:sym typeface="Montserrat"/>
            </a:endParaRPr>
          </a:p>
          <a:p>
            <a:pPr indent="0" lvl="0" marL="457200" rtl="0" algn="ctr">
              <a:spcBef>
                <a:spcPts val="0"/>
              </a:spcBef>
              <a:spcAft>
                <a:spcPts val="12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Modeling</a:t>
            </a:r>
            <a:r>
              <a:rPr lang="en"/>
              <a:t> </a:t>
            </a:r>
            <a:endParaRPr/>
          </a:p>
        </p:txBody>
      </p:sp>
      <p:sp>
        <p:nvSpPr>
          <p:cNvPr id="211" name="Google Shape;211;p24"/>
          <p:cNvSpPr txBox="1"/>
          <p:nvPr>
            <p:ph idx="1" type="body"/>
          </p:nvPr>
        </p:nvSpPr>
        <p:spPr>
          <a:xfrm>
            <a:off x="5085950" y="1677400"/>
            <a:ext cx="3423600" cy="21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0" rtl="0" algn="l">
              <a:spcBef>
                <a:spcPts val="1200"/>
              </a:spcBef>
              <a:spcAft>
                <a:spcPts val="0"/>
              </a:spcAft>
              <a:buNone/>
            </a:pPr>
            <a:r>
              <a:rPr lang="en" sz="1900"/>
              <a:t>Our Method is </a:t>
            </a:r>
            <a:r>
              <a:rPr b="1" lang="en" sz="1900"/>
              <a:t>R2 Score.</a:t>
            </a:r>
            <a:endParaRPr b="1" sz="1900"/>
          </a:p>
          <a:p>
            <a:pPr indent="0" lvl="0" marL="0" rtl="0" algn="l">
              <a:spcBef>
                <a:spcPts val="1200"/>
              </a:spcBef>
              <a:spcAft>
                <a:spcPts val="0"/>
              </a:spcAft>
              <a:buNone/>
            </a:pPr>
            <a:r>
              <a:rPr b="1" lang="en"/>
              <a:t>		</a:t>
            </a:r>
            <a:endParaRPr b="1"/>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pic>
        <p:nvPicPr>
          <p:cNvPr id="212" name="Google Shape;212;p24"/>
          <p:cNvPicPr preferRelativeResize="0"/>
          <p:nvPr/>
        </p:nvPicPr>
        <p:blipFill>
          <a:blip r:embed="rId3">
            <a:alphaModFix/>
          </a:blip>
          <a:stretch>
            <a:fillRect/>
          </a:stretch>
        </p:blipFill>
        <p:spPr>
          <a:xfrm>
            <a:off x="4986275" y="2764000"/>
            <a:ext cx="3848100" cy="1104900"/>
          </a:xfrm>
          <a:prstGeom prst="rect">
            <a:avLst/>
          </a:prstGeom>
          <a:noFill/>
          <a:ln>
            <a:noFill/>
          </a:ln>
        </p:spPr>
      </p:pic>
      <p:sp>
        <p:nvSpPr>
          <p:cNvPr id="213" name="Google Shape;213;p24"/>
          <p:cNvSpPr txBox="1"/>
          <p:nvPr/>
        </p:nvSpPr>
        <p:spPr>
          <a:xfrm>
            <a:off x="1385450" y="1394425"/>
            <a:ext cx="4173600" cy="30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lt1"/>
                </a:solidFill>
                <a:latin typeface="Lato"/>
                <a:ea typeface="Lato"/>
                <a:cs typeface="Lato"/>
                <a:sym typeface="Lato"/>
              </a:rPr>
              <a:t>Goal: Estimate the “delivery time”.</a:t>
            </a:r>
            <a:endParaRPr sz="1900">
              <a:solidFill>
                <a:schemeClr val="lt1"/>
              </a:solidFill>
              <a:latin typeface="Lato"/>
              <a:ea typeface="Lato"/>
              <a:cs typeface="Lato"/>
              <a:sym typeface="Lato"/>
            </a:endParaRPr>
          </a:p>
          <a:p>
            <a:pPr indent="0" lvl="0" marL="0" rtl="0" algn="l">
              <a:lnSpc>
                <a:spcPct val="115000"/>
              </a:lnSpc>
              <a:spcBef>
                <a:spcPts val="1200"/>
              </a:spcBef>
              <a:spcAft>
                <a:spcPts val="0"/>
              </a:spcAft>
              <a:buNone/>
            </a:pPr>
            <a:r>
              <a:rPr lang="en" sz="1900">
                <a:solidFill>
                  <a:schemeClr val="lt1"/>
                </a:solidFill>
                <a:latin typeface="Lato"/>
                <a:ea typeface="Lato"/>
                <a:cs typeface="Lato"/>
                <a:sym typeface="Lato"/>
              </a:rPr>
              <a:t>Algorithms: </a:t>
            </a:r>
            <a:endParaRPr sz="1900">
              <a:solidFill>
                <a:schemeClr val="lt1"/>
              </a:solidFill>
              <a:latin typeface="Lato"/>
              <a:ea typeface="Lato"/>
              <a:cs typeface="Lato"/>
              <a:sym typeface="Lato"/>
            </a:endParaRPr>
          </a:p>
          <a:p>
            <a:pPr indent="-349250" lvl="0" marL="457200" rtl="0" algn="l">
              <a:lnSpc>
                <a:spcPct val="115000"/>
              </a:lnSpc>
              <a:spcBef>
                <a:spcPts val="1200"/>
              </a:spcBef>
              <a:spcAft>
                <a:spcPts val="0"/>
              </a:spcAft>
              <a:buClr>
                <a:schemeClr val="lt1"/>
              </a:buClr>
              <a:buSzPts val="1900"/>
              <a:buFont typeface="Lato"/>
              <a:buAutoNum type="arabicPeriod"/>
            </a:pPr>
            <a:r>
              <a:rPr lang="en" sz="1900">
                <a:solidFill>
                  <a:schemeClr val="lt1"/>
                </a:solidFill>
                <a:latin typeface="Lato"/>
                <a:ea typeface="Lato"/>
                <a:cs typeface="Lato"/>
                <a:sym typeface="Lato"/>
              </a:rPr>
              <a:t>LassoLars</a:t>
            </a:r>
            <a:endParaRPr sz="1900">
              <a:solidFill>
                <a:schemeClr val="lt1"/>
              </a:solidFill>
              <a:latin typeface="Lato"/>
              <a:ea typeface="Lato"/>
              <a:cs typeface="Lato"/>
              <a:sym typeface="Lato"/>
            </a:endParaRPr>
          </a:p>
          <a:p>
            <a:pPr indent="-349250" lvl="0" marL="457200" rtl="0" algn="l">
              <a:lnSpc>
                <a:spcPct val="115000"/>
              </a:lnSpc>
              <a:spcBef>
                <a:spcPts val="0"/>
              </a:spcBef>
              <a:spcAft>
                <a:spcPts val="0"/>
              </a:spcAft>
              <a:buClr>
                <a:schemeClr val="lt1"/>
              </a:buClr>
              <a:buSzPts val="1900"/>
              <a:buFont typeface="Lato"/>
              <a:buAutoNum type="arabicPeriod"/>
            </a:pPr>
            <a:r>
              <a:rPr lang="en" sz="1900">
                <a:solidFill>
                  <a:schemeClr val="lt1"/>
                </a:solidFill>
                <a:latin typeface="Lato"/>
                <a:ea typeface="Lato"/>
                <a:cs typeface="Lato"/>
                <a:sym typeface="Lato"/>
              </a:rPr>
              <a:t>DecisionTreeClassifier</a:t>
            </a:r>
            <a:endParaRPr sz="1900">
              <a:solidFill>
                <a:schemeClr val="lt1"/>
              </a:solidFill>
              <a:latin typeface="Lato"/>
              <a:ea typeface="Lato"/>
              <a:cs typeface="Lato"/>
              <a:sym typeface="Lato"/>
            </a:endParaRPr>
          </a:p>
          <a:p>
            <a:pPr indent="-349250" lvl="0" marL="457200" rtl="0" algn="l">
              <a:lnSpc>
                <a:spcPct val="115000"/>
              </a:lnSpc>
              <a:spcBef>
                <a:spcPts val="0"/>
              </a:spcBef>
              <a:spcAft>
                <a:spcPts val="0"/>
              </a:spcAft>
              <a:buClr>
                <a:schemeClr val="lt1"/>
              </a:buClr>
              <a:buSzPts val="1900"/>
              <a:buFont typeface="Lato"/>
              <a:buAutoNum type="arabicPeriod"/>
            </a:pPr>
            <a:r>
              <a:rPr lang="en" sz="1900">
                <a:solidFill>
                  <a:schemeClr val="lt1"/>
                </a:solidFill>
                <a:latin typeface="Lato"/>
                <a:ea typeface="Lato"/>
                <a:cs typeface="Lato"/>
                <a:sym typeface="Lato"/>
              </a:rPr>
              <a:t>SVC</a:t>
            </a:r>
            <a:endParaRPr sz="1900">
              <a:solidFill>
                <a:schemeClr val="lt1"/>
              </a:solidFill>
              <a:latin typeface="Lato"/>
              <a:ea typeface="Lato"/>
              <a:cs typeface="Lato"/>
              <a:sym typeface="Lato"/>
            </a:endParaRPr>
          </a:p>
          <a:p>
            <a:pPr indent="-349250" lvl="0" marL="457200" rtl="0" algn="l">
              <a:lnSpc>
                <a:spcPct val="115000"/>
              </a:lnSpc>
              <a:spcBef>
                <a:spcPts val="0"/>
              </a:spcBef>
              <a:spcAft>
                <a:spcPts val="0"/>
              </a:spcAft>
              <a:buClr>
                <a:schemeClr val="lt1"/>
              </a:buClr>
              <a:buSzPts val="1900"/>
              <a:buFont typeface="Lato"/>
              <a:buAutoNum type="arabicPeriod"/>
            </a:pPr>
            <a:r>
              <a:rPr lang="en" sz="1900">
                <a:solidFill>
                  <a:schemeClr val="lt1"/>
                </a:solidFill>
                <a:latin typeface="Lato"/>
                <a:ea typeface="Lato"/>
                <a:cs typeface="Lato"/>
                <a:sym typeface="Lato"/>
              </a:rPr>
              <a:t>XGBRegressor</a:t>
            </a:r>
            <a:endParaRPr sz="1900">
              <a:solidFill>
                <a:schemeClr val="lt1"/>
              </a:solidFill>
              <a:latin typeface="Lato"/>
              <a:ea typeface="Lato"/>
              <a:cs typeface="Lato"/>
              <a:sym typeface="Lato"/>
            </a:endParaRPr>
          </a:p>
          <a:p>
            <a:pPr indent="-349250" lvl="0" marL="457200" rtl="0" algn="l">
              <a:lnSpc>
                <a:spcPct val="115000"/>
              </a:lnSpc>
              <a:spcBef>
                <a:spcPts val="0"/>
              </a:spcBef>
              <a:spcAft>
                <a:spcPts val="0"/>
              </a:spcAft>
              <a:buClr>
                <a:schemeClr val="lt1"/>
              </a:buClr>
              <a:buSzPts val="1900"/>
              <a:buFont typeface="Lato"/>
              <a:buAutoNum type="arabicPeriod"/>
            </a:pPr>
            <a:r>
              <a:rPr lang="en" sz="1900">
                <a:solidFill>
                  <a:schemeClr val="lt1"/>
                </a:solidFill>
                <a:latin typeface="Lato"/>
                <a:ea typeface="Lato"/>
                <a:cs typeface="Lato"/>
                <a:sym typeface="Lato"/>
              </a:rPr>
              <a:t>RandomForestRegressor</a:t>
            </a:r>
            <a:endParaRPr sz="19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5"/>
          <p:cNvPicPr preferRelativeResize="0"/>
          <p:nvPr/>
        </p:nvPicPr>
        <p:blipFill>
          <a:blip r:embed="rId3">
            <a:alphaModFix/>
          </a:blip>
          <a:stretch>
            <a:fillRect/>
          </a:stretch>
        </p:blipFill>
        <p:spPr>
          <a:xfrm>
            <a:off x="1613925" y="1725900"/>
            <a:ext cx="5212800" cy="2730525"/>
          </a:xfrm>
          <a:prstGeom prst="rect">
            <a:avLst/>
          </a:prstGeom>
          <a:noFill/>
          <a:ln>
            <a:noFill/>
          </a:ln>
        </p:spPr>
      </p:pic>
      <p:sp>
        <p:nvSpPr>
          <p:cNvPr id="219" name="Google Shape;219;p25"/>
          <p:cNvSpPr txBox="1"/>
          <p:nvPr/>
        </p:nvSpPr>
        <p:spPr>
          <a:xfrm>
            <a:off x="1472050" y="906450"/>
            <a:ext cx="638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The best model is Random Forest Regressor.</a:t>
            </a:r>
            <a:endParaRPr sz="2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Tuning Tree Depth</a:t>
            </a:r>
            <a:endParaRPr/>
          </a:p>
        </p:txBody>
      </p:sp>
      <p:pic>
        <p:nvPicPr>
          <p:cNvPr id="225" name="Google Shape;225;p26"/>
          <p:cNvPicPr preferRelativeResize="0"/>
          <p:nvPr/>
        </p:nvPicPr>
        <p:blipFill>
          <a:blip r:embed="rId3">
            <a:alphaModFix/>
          </a:blip>
          <a:stretch>
            <a:fillRect/>
          </a:stretch>
        </p:blipFill>
        <p:spPr>
          <a:xfrm>
            <a:off x="351425" y="1524188"/>
            <a:ext cx="3657600" cy="2524125"/>
          </a:xfrm>
          <a:prstGeom prst="rect">
            <a:avLst/>
          </a:prstGeom>
          <a:noFill/>
          <a:ln>
            <a:noFill/>
          </a:ln>
        </p:spPr>
      </p:pic>
      <p:cxnSp>
        <p:nvCxnSpPr>
          <p:cNvPr id="226" name="Google Shape;226;p26"/>
          <p:cNvCxnSpPr/>
          <p:nvPr/>
        </p:nvCxnSpPr>
        <p:spPr>
          <a:xfrm flipH="1" rot="10800000">
            <a:off x="1843700" y="1967175"/>
            <a:ext cx="1800" cy="1730700"/>
          </a:xfrm>
          <a:prstGeom prst="straightConnector1">
            <a:avLst/>
          </a:prstGeom>
          <a:noFill/>
          <a:ln cap="flat" cmpd="sng" w="9525">
            <a:solidFill>
              <a:srgbClr val="FF0000"/>
            </a:solidFill>
            <a:prstDash val="solid"/>
            <a:round/>
            <a:headEnd len="med" w="med" type="none"/>
            <a:tailEnd len="med" w="med" type="none"/>
          </a:ln>
        </p:spPr>
      </p:cxnSp>
      <p:pic>
        <p:nvPicPr>
          <p:cNvPr id="227" name="Google Shape;227;p26"/>
          <p:cNvPicPr preferRelativeResize="0"/>
          <p:nvPr/>
        </p:nvPicPr>
        <p:blipFill>
          <a:blip r:embed="rId4">
            <a:alphaModFix/>
          </a:blip>
          <a:stretch>
            <a:fillRect/>
          </a:stretch>
        </p:blipFill>
        <p:spPr>
          <a:xfrm>
            <a:off x="4308075" y="1552775"/>
            <a:ext cx="3695700" cy="2466975"/>
          </a:xfrm>
          <a:prstGeom prst="rect">
            <a:avLst/>
          </a:prstGeom>
          <a:noFill/>
          <a:ln>
            <a:noFill/>
          </a:ln>
        </p:spPr>
      </p:pic>
      <p:cxnSp>
        <p:nvCxnSpPr>
          <p:cNvPr id="228" name="Google Shape;228;p26"/>
          <p:cNvCxnSpPr/>
          <p:nvPr/>
        </p:nvCxnSpPr>
        <p:spPr>
          <a:xfrm rot="10800000">
            <a:off x="6767300" y="1842763"/>
            <a:ext cx="23100" cy="18870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rPr>
              <a:t>GridSearchCV </a:t>
            </a:r>
            <a:endParaRPr/>
          </a:p>
        </p:txBody>
      </p:sp>
      <p:sp>
        <p:nvSpPr>
          <p:cNvPr id="234" name="Google Shape;23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 all the hyper-parameters and store in a </a:t>
            </a:r>
            <a:r>
              <a:rPr b="1" lang="en"/>
              <a:t>grid</a:t>
            </a:r>
            <a:r>
              <a:rPr lang="en"/>
              <a:t>.</a:t>
            </a:r>
            <a:endParaRPr/>
          </a:p>
          <a:p>
            <a:pPr indent="0" lvl="0" marL="0" rtl="0" algn="l">
              <a:spcBef>
                <a:spcPts val="1200"/>
              </a:spcBef>
              <a:spcAft>
                <a:spcPts val="1200"/>
              </a:spcAft>
              <a:buNone/>
            </a:pPr>
            <a:r>
              <a:rPr lang="en"/>
              <a:t>R</a:t>
            </a:r>
            <a:r>
              <a:rPr lang="en"/>
              <a:t>etrieve </a:t>
            </a:r>
            <a:r>
              <a:rPr lang="en"/>
              <a:t>best model by grid_results.</a:t>
            </a:r>
            <a:r>
              <a:rPr b="1" lang="en"/>
              <a:t>best_estimator_ </a:t>
            </a:r>
            <a:r>
              <a:rPr lang="en"/>
              <a:t>and best </a:t>
            </a:r>
            <a:r>
              <a:rPr lang="en"/>
              <a:t>hyper-</a:t>
            </a:r>
            <a:r>
              <a:rPr lang="en"/>
              <a:t>parameters by grid_results.</a:t>
            </a:r>
            <a:r>
              <a:rPr b="1" lang="en"/>
              <a:t>best_params_</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rPr>
              <a:t>Use </a:t>
            </a:r>
            <a:r>
              <a:rPr b="1" lang="en">
                <a:solidFill>
                  <a:schemeClr val="dk2"/>
                </a:solidFill>
              </a:rPr>
              <a:t>GridSearchCV</a:t>
            </a:r>
            <a:r>
              <a:rPr lang="en">
                <a:solidFill>
                  <a:schemeClr val="dk2"/>
                </a:solidFill>
              </a:rPr>
              <a:t> to Tune the Parameters.</a:t>
            </a:r>
            <a:endParaRPr>
              <a:solidFill>
                <a:schemeClr val="dk2"/>
              </a:solidFill>
            </a:endParaRPr>
          </a:p>
          <a:p>
            <a:pPr indent="0" lvl="0" marL="0" rtl="0" algn="l">
              <a:spcBef>
                <a:spcPts val="1200"/>
              </a:spcBef>
              <a:spcAft>
                <a:spcPts val="0"/>
              </a:spcAft>
              <a:buNone/>
            </a:pPr>
            <a:r>
              <a:t/>
            </a:r>
            <a:endParaRPr>
              <a:solidFill>
                <a:schemeClr val="dk2"/>
              </a:solidFill>
            </a:endParaRPr>
          </a:p>
        </p:txBody>
      </p:sp>
      <p:sp>
        <p:nvSpPr>
          <p:cNvPr id="240" name="Google Shape;240;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parameters:</a:t>
            </a:r>
            <a:endParaRPr/>
          </a:p>
          <a:p>
            <a:pPr indent="0" lvl="0" marL="0" rtl="0" algn="l">
              <a:spcBef>
                <a:spcPts val="1200"/>
              </a:spcBef>
              <a:spcAft>
                <a:spcPts val="0"/>
              </a:spcAft>
              <a:buNone/>
            </a:pPr>
            <a:r>
              <a:rPr lang="en"/>
              <a:t>      "n_estimators":[x for x in range(5,10,1)],  the number of trees you want to build</a:t>
            </a:r>
            <a:endParaRPr/>
          </a:p>
          <a:p>
            <a:pPr indent="0" lvl="0" marL="0" rtl="0" algn="l">
              <a:spcBef>
                <a:spcPts val="1200"/>
              </a:spcBef>
              <a:spcAft>
                <a:spcPts val="0"/>
              </a:spcAft>
              <a:buNone/>
            </a:pPr>
            <a:r>
              <a:rPr lang="en"/>
              <a:t>      'max_depth': [8,9,10],  The maximum depth of the tree.</a:t>
            </a:r>
            <a:endParaRPr/>
          </a:p>
          <a:p>
            <a:pPr indent="0" lvl="0" marL="0" rtl="0" algn="l">
              <a:spcBef>
                <a:spcPts val="1200"/>
              </a:spcBef>
              <a:spcAft>
                <a:spcPts val="0"/>
              </a:spcAft>
              <a:buNone/>
            </a:pPr>
            <a:r>
              <a:rPr lang="en"/>
              <a:t>      'max_features': ['auto', 'sqrt'],  The number of features to consider when looking for the best split</a:t>
            </a:r>
            <a:endParaRPr/>
          </a:p>
          <a:p>
            <a:pPr indent="0" lvl="0" marL="0" rtl="0" algn="l">
              <a:spcBef>
                <a:spcPts val="1200"/>
              </a:spcBef>
              <a:spcAft>
                <a:spcPts val="0"/>
              </a:spcAft>
              <a:buNone/>
            </a:pPr>
            <a:r>
              <a:rPr lang="en"/>
              <a:t>      "min_samples_split":[1, 2, 4],     The minimum number of samples required to split an internal node</a:t>
            </a:r>
            <a:endParaRPr/>
          </a:p>
          <a:p>
            <a:pPr indent="0" lvl="0" marL="0" rtl="0" algn="l">
              <a:spcBef>
                <a:spcPts val="1200"/>
              </a:spcBef>
              <a:spcAft>
                <a:spcPts val="0"/>
              </a:spcAft>
              <a:buNone/>
            </a:pPr>
            <a:r>
              <a:rPr lang="en"/>
              <a:t>       "min_samples_leaf":[2, 5, 10]   The minimum number of samples required to be at a leaf node.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Model	</a:t>
            </a:r>
            <a:endParaRPr/>
          </a:p>
        </p:txBody>
      </p:sp>
      <p:sp>
        <p:nvSpPr>
          <p:cNvPr id="246" name="Google Shape;24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Accuracy:0.8362683766167592,</a:t>
            </a:r>
            <a:endParaRPr/>
          </a:p>
          <a:p>
            <a:pPr indent="0" lvl="0" marL="0" rtl="0" algn="l">
              <a:spcBef>
                <a:spcPts val="1200"/>
              </a:spcBef>
              <a:spcAft>
                <a:spcPts val="0"/>
              </a:spcAft>
              <a:buNone/>
            </a:pPr>
            <a:r>
              <a:rPr lang="en"/>
              <a:t>max_depth: 10, </a:t>
            </a:r>
            <a:endParaRPr/>
          </a:p>
          <a:p>
            <a:pPr indent="0" lvl="0" marL="0" rtl="0" algn="l">
              <a:spcBef>
                <a:spcPts val="1200"/>
              </a:spcBef>
              <a:spcAft>
                <a:spcPts val="0"/>
              </a:spcAft>
              <a:buNone/>
            </a:pPr>
            <a:r>
              <a:rPr lang="en"/>
              <a:t>max_features: auto, </a:t>
            </a:r>
            <a:endParaRPr/>
          </a:p>
          <a:p>
            <a:pPr indent="0" lvl="0" marL="0" rtl="0" algn="l">
              <a:spcBef>
                <a:spcPts val="1200"/>
              </a:spcBef>
              <a:spcAft>
                <a:spcPts val="0"/>
              </a:spcAft>
              <a:buNone/>
            </a:pPr>
            <a:r>
              <a:rPr lang="en"/>
              <a:t>min_samples_leaf: 2, </a:t>
            </a:r>
            <a:endParaRPr/>
          </a:p>
          <a:p>
            <a:pPr indent="0" lvl="0" marL="0" rtl="0" algn="l">
              <a:spcBef>
                <a:spcPts val="1200"/>
              </a:spcBef>
              <a:spcAft>
                <a:spcPts val="0"/>
              </a:spcAft>
              <a:buNone/>
            </a:pPr>
            <a:r>
              <a:rPr lang="en"/>
              <a:t>min_samples_split: 4, </a:t>
            </a:r>
            <a:endParaRPr/>
          </a:p>
          <a:p>
            <a:pPr indent="0" lvl="0" marL="0" rtl="0" algn="l">
              <a:spcBef>
                <a:spcPts val="1200"/>
              </a:spcBef>
              <a:spcAft>
                <a:spcPts val="1200"/>
              </a:spcAft>
              <a:buNone/>
            </a:pPr>
            <a:r>
              <a:rPr lang="en"/>
              <a:t>n_estimators: 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idx="1" type="body"/>
          </p:nvPr>
        </p:nvSpPr>
        <p:spPr>
          <a:xfrm>
            <a:off x="2989500" y="2155000"/>
            <a:ext cx="3537600" cy="12000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2400"/>
              <a:t>Result</a:t>
            </a:r>
            <a:r>
              <a:rPr lang="en" sz="2400"/>
              <a:t> </a:t>
            </a:r>
            <a:r>
              <a:rPr lang="en" sz="2400"/>
              <a:t>A</a:t>
            </a:r>
            <a:r>
              <a:rPr lang="en" sz="2400"/>
              <a:t>nalysis</a:t>
            </a:r>
            <a:endParaRPr sz="2400">
              <a:latin typeface="Montserrat"/>
              <a:ea typeface="Montserrat"/>
              <a:cs typeface="Montserrat"/>
              <a:sym typeface="Montserrat"/>
            </a:endParaRPr>
          </a:p>
          <a:p>
            <a:pPr indent="0" lvl="0" marL="457200" rtl="0" algn="ctr">
              <a:spcBef>
                <a:spcPts val="0"/>
              </a:spcBef>
              <a:spcAft>
                <a:spcPts val="120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Analyze Tool: SHAP </a:t>
            </a:r>
            <a:endParaRPr/>
          </a:p>
          <a:p>
            <a:pPr indent="457200" lvl="0" marL="1371600" rtl="0" algn="l">
              <a:spcBef>
                <a:spcPts val="0"/>
              </a:spcBef>
              <a:spcAft>
                <a:spcPts val="0"/>
              </a:spcAft>
              <a:buClr>
                <a:schemeClr val="dk1"/>
              </a:buClr>
              <a:buSzPts val="1100"/>
              <a:buFont typeface="Arial"/>
              <a:buNone/>
            </a:pPr>
            <a:r>
              <a:rPr lang="en"/>
              <a:t>(SHapley Additive exPlanations)</a:t>
            </a:r>
            <a:endParaRPr/>
          </a:p>
        </p:txBody>
      </p:sp>
      <p:sp>
        <p:nvSpPr>
          <p:cNvPr id="257" name="Google Shape;257;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Study single case </a:t>
            </a:r>
            <a:r>
              <a:rPr lang="en"/>
              <a:t> (Force Plot)</a:t>
            </a:r>
            <a:endParaRPr/>
          </a:p>
          <a:p>
            <a:pPr indent="-311150" lvl="0" marL="457200" rtl="0" algn="l">
              <a:spcBef>
                <a:spcPts val="0"/>
              </a:spcBef>
              <a:spcAft>
                <a:spcPts val="0"/>
              </a:spcAft>
              <a:buSzPts val="1300"/>
              <a:buAutoNum type="arabicPeriod"/>
            </a:pPr>
            <a:r>
              <a:rPr lang="en"/>
              <a:t>Also for single case (Waterfall Plot)</a:t>
            </a:r>
            <a:endParaRPr/>
          </a:p>
          <a:p>
            <a:pPr indent="-311150" lvl="0" marL="457200" rtl="0" algn="l">
              <a:spcBef>
                <a:spcPts val="0"/>
              </a:spcBef>
              <a:spcAft>
                <a:spcPts val="0"/>
              </a:spcAft>
              <a:buSzPts val="1300"/>
              <a:buAutoNum type="arabicPeriod"/>
            </a:pPr>
            <a:r>
              <a:rPr lang="en"/>
              <a:t>Look into the decision made by the Random Forest Regression (Decision Plot)</a:t>
            </a:r>
            <a:endParaRPr/>
          </a:p>
          <a:p>
            <a:pPr indent="-311150" lvl="0" marL="457200" rtl="0" algn="l">
              <a:spcBef>
                <a:spcPts val="0"/>
              </a:spcBef>
              <a:spcAft>
                <a:spcPts val="0"/>
              </a:spcAft>
              <a:buSzPts val="1300"/>
              <a:buAutoNum type="arabicPeriod"/>
            </a:pPr>
            <a:r>
              <a:rPr lang="en"/>
              <a:t>Look into all the distributions of all parameters (BeesWarm Plot)</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	</a:t>
            </a:r>
            <a:endParaRPr/>
          </a:p>
        </p:txBody>
      </p:sp>
      <p:sp>
        <p:nvSpPr>
          <p:cNvPr id="141" name="Google Shape;141;p14"/>
          <p:cNvSpPr txBox="1"/>
          <p:nvPr>
            <p:ph idx="1" type="body"/>
          </p:nvPr>
        </p:nvSpPr>
        <p:spPr>
          <a:xfrm>
            <a:off x="1067725" y="1693975"/>
            <a:ext cx="7764600" cy="293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Data Cleaning</a:t>
            </a:r>
            <a:endParaRPr/>
          </a:p>
          <a:p>
            <a:pPr indent="-311150" lvl="0" marL="457200" rtl="0" algn="l">
              <a:spcBef>
                <a:spcPts val="0"/>
              </a:spcBef>
              <a:spcAft>
                <a:spcPts val="0"/>
              </a:spcAft>
              <a:buSzPts val="1300"/>
              <a:buAutoNum type="arabicPeriod"/>
            </a:pPr>
            <a:r>
              <a:rPr lang="en"/>
              <a:t>Modeling</a:t>
            </a:r>
            <a:endParaRPr/>
          </a:p>
          <a:p>
            <a:pPr indent="-311150" lvl="0" marL="457200" rtl="0" algn="l">
              <a:spcBef>
                <a:spcPts val="0"/>
              </a:spcBef>
              <a:spcAft>
                <a:spcPts val="0"/>
              </a:spcAft>
              <a:buSzPts val="1300"/>
              <a:buAutoNum type="arabicPeriod"/>
            </a:pPr>
            <a:r>
              <a:rPr lang="en"/>
              <a:t>Result </a:t>
            </a:r>
            <a:r>
              <a:rPr lang="en"/>
              <a:t>Analyzing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idx="1" type="body"/>
          </p:nvPr>
        </p:nvSpPr>
        <p:spPr>
          <a:xfrm>
            <a:off x="257975" y="1539050"/>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choosen_instance = X_test.loc[[</a:t>
            </a:r>
            <a:r>
              <a:rPr lang="en" sz="1050">
                <a:solidFill>
                  <a:srgbClr val="09885A"/>
                </a:solidFill>
                <a:highlight>
                  <a:srgbClr val="FFFFFE"/>
                </a:highlight>
                <a:latin typeface="Courier New"/>
                <a:ea typeface="Courier New"/>
                <a:cs typeface="Courier New"/>
                <a:sym typeface="Courier New"/>
              </a:rPr>
              <a:t>301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shap_values = explainer.shap_values(choosen_instance)</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shap.initjs()</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shap.force_plot(explainer.expected_value[</a:t>
            </a:r>
            <a:r>
              <a:rPr lang="en" sz="1050">
                <a:solidFill>
                  <a:srgbClr val="09885A"/>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shap_values[</a:t>
            </a:r>
            <a:r>
              <a:rPr lang="en" sz="1050">
                <a:solidFill>
                  <a:srgbClr val="09885A"/>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 choosen_instance)</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63" name="Google Shape;263;p32"/>
          <p:cNvPicPr preferRelativeResize="0"/>
          <p:nvPr/>
        </p:nvPicPr>
        <p:blipFill>
          <a:blip r:embed="rId3">
            <a:alphaModFix/>
          </a:blip>
          <a:stretch>
            <a:fillRect/>
          </a:stretch>
        </p:blipFill>
        <p:spPr>
          <a:xfrm>
            <a:off x="152400" y="2482625"/>
            <a:ext cx="8839199" cy="1217025"/>
          </a:xfrm>
          <a:prstGeom prst="rect">
            <a:avLst/>
          </a:prstGeom>
          <a:noFill/>
          <a:ln>
            <a:noFill/>
          </a:ln>
        </p:spPr>
      </p:pic>
      <p:sp>
        <p:nvSpPr>
          <p:cNvPr id="264" name="Google Shape;264;p32"/>
          <p:cNvSpPr txBox="1"/>
          <p:nvPr>
            <p:ph type="title"/>
          </p:nvPr>
        </p:nvSpPr>
        <p:spPr>
          <a:xfrm>
            <a:off x="12359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Force</a:t>
            </a:r>
            <a:r>
              <a:rPr b="1" lang="en"/>
              <a:t> Plot</a:t>
            </a:r>
            <a:endParaRPr b="1"/>
          </a:p>
        </p:txBody>
      </p:sp>
      <p:sp>
        <p:nvSpPr>
          <p:cNvPr id="265" name="Google Shape;265;p32"/>
          <p:cNvSpPr txBox="1"/>
          <p:nvPr>
            <p:ph idx="1" type="body"/>
          </p:nvPr>
        </p:nvSpPr>
        <p:spPr>
          <a:xfrm>
            <a:off x="5934825" y="602975"/>
            <a:ext cx="2066100" cy="12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0000"/>
                </a:solidFill>
              </a:rPr>
              <a:t>Red means larger value</a:t>
            </a:r>
            <a:endParaRPr b="1">
              <a:solidFill>
                <a:srgbClr val="FF0000"/>
              </a:solidFill>
            </a:endParaRPr>
          </a:p>
          <a:p>
            <a:pPr indent="0" lvl="0" marL="0" rtl="0" algn="l">
              <a:spcBef>
                <a:spcPts val="1200"/>
              </a:spcBef>
              <a:spcAft>
                <a:spcPts val="0"/>
              </a:spcAft>
              <a:buNone/>
            </a:pPr>
            <a:r>
              <a:rPr b="1" lang="en">
                <a:solidFill>
                  <a:srgbClr val="569CD6"/>
                </a:solidFill>
              </a:rPr>
              <a:t>Blue means lower value</a:t>
            </a:r>
            <a:endParaRPr b="1">
              <a:solidFill>
                <a:srgbClr val="569CD6"/>
              </a:solidFill>
            </a:endParaRPr>
          </a:p>
          <a:p>
            <a:pPr indent="0" lvl="0" marL="0" rtl="0" algn="l">
              <a:spcBef>
                <a:spcPts val="1200"/>
              </a:spcBef>
              <a:spcAft>
                <a:spcPts val="1200"/>
              </a:spcAft>
              <a:buNone/>
            </a:pPr>
            <a:r>
              <a:t/>
            </a:r>
            <a:endParaRPr/>
          </a:p>
        </p:txBody>
      </p:sp>
      <p:pic>
        <p:nvPicPr>
          <p:cNvPr id="266" name="Google Shape;266;p32"/>
          <p:cNvPicPr preferRelativeResize="0"/>
          <p:nvPr/>
        </p:nvPicPr>
        <p:blipFill>
          <a:blip r:embed="rId4">
            <a:alphaModFix/>
          </a:blip>
          <a:stretch>
            <a:fillRect/>
          </a:stretch>
        </p:blipFill>
        <p:spPr>
          <a:xfrm>
            <a:off x="152400" y="3711050"/>
            <a:ext cx="8839200" cy="124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WaterFall Plot</a:t>
            </a:r>
            <a:endParaRPr b="1"/>
          </a:p>
        </p:txBody>
      </p:sp>
      <p:pic>
        <p:nvPicPr>
          <p:cNvPr id="272" name="Google Shape;272;p33"/>
          <p:cNvPicPr preferRelativeResize="0"/>
          <p:nvPr/>
        </p:nvPicPr>
        <p:blipFill>
          <a:blip r:embed="rId3">
            <a:alphaModFix/>
          </a:blip>
          <a:stretch>
            <a:fillRect/>
          </a:stretch>
        </p:blipFill>
        <p:spPr>
          <a:xfrm>
            <a:off x="1206100" y="1307850"/>
            <a:ext cx="6012679" cy="3530850"/>
          </a:xfrm>
          <a:prstGeom prst="rect">
            <a:avLst/>
          </a:prstGeom>
          <a:noFill/>
          <a:ln>
            <a:noFill/>
          </a:ln>
        </p:spPr>
      </p:pic>
      <p:sp>
        <p:nvSpPr>
          <p:cNvPr id="273" name="Google Shape;273;p33"/>
          <p:cNvSpPr txBox="1"/>
          <p:nvPr>
            <p:ph idx="1" type="body"/>
          </p:nvPr>
        </p:nvSpPr>
        <p:spPr>
          <a:xfrm>
            <a:off x="6540100" y="284425"/>
            <a:ext cx="2066100" cy="12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0000"/>
                </a:solidFill>
              </a:rPr>
              <a:t>Red means larger value</a:t>
            </a:r>
            <a:endParaRPr b="1">
              <a:solidFill>
                <a:srgbClr val="FF0000"/>
              </a:solidFill>
            </a:endParaRPr>
          </a:p>
          <a:p>
            <a:pPr indent="0" lvl="0" marL="0" rtl="0" algn="l">
              <a:spcBef>
                <a:spcPts val="1200"/>
              </a:spcBef>
              <a:spcAft>
                <a:spcPts val="0"/>
              </a:spcAft>
              <a:buNone/>
            </a:pPr>
            <a:r>
              <a:rPr b="1" lang="en">
                <a:solidFill>
                  <a:srgbClr val="569CD6"/>
                </a:solidFill>
              </a:rPr>
              <a:t>Blue means lower value</a:t>
            </a:r>
            <a:endParaRPr b="1">
              <a:solidFill>
                <a:srgbClr val="569CD6"/>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Decision Plot</a:t>
            </a:r>
            <a:endParaRPr b="1"/>
          </a:p>
        </p:txBody>
      </p:sp>
      <p:sp>
        <p:nvSpPr>
          <p:cNvPr id="279" name="Google Shape;279;p34"/>
          <p:cNvSpPr txBox="1"/>
          <p:nvPr>
            <p:ph idx="1" type="body"/>
          </p:nvPr>
        </p:nvSpPr>
        <p:spPr>
          <a:xfrm>
            <a:off x="6842950" y="1949550"/>
            <a:ext cx="2066100" cy="12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0000"/>
                </a:solidFill>
              </a:rPr>
              <a:t>Red means larger value</a:t>
            </a:r>
            <a:endParaRPr b="1">
              <a:solidFill>
                <a:srgbClr val="FF0000"/>
              </a:solidFill>
            </a:endParaRPr>
          </a:p>
          <a:p>
            <a:pPr indent="0" lvl="0" marL="0" rtl="0" algn="l">
              <a:spcBef>
                <a:spcPts val="1200"/>
              </a:spcBef>
              <a:spcAft>
                <a:spcPts val="0"/>
              </a:spcAft>
              <a:buNone/>
            </a:pPr>
            <a:r>
              <a:rPr b="1" lang="en">
                <a:solidFill>
                  <a:srgbClr val="569CD6"/>
                </a:solidFill>
              </a:rPr>
              <a:t>Blue means lower value</a:t>
            </a:r>
            <a:endParaRPr b="1">
              <a:solidFill>
                <a:srgbClr val="569CD6"/>
              </a:solidFill>
            </a:endParaRPr>
          </a:p>
          <a:p>
            <a:pPr indent="0" lvl="0" marL="0" rtl="0" algn="l">
              <a:spcBef>
                <a:spcPts val="1200"/>
              </a:spcBef>
              <a:spcAft>
                <a:spcPts val="1200"/>
              </a:spcAft>
              <a:buNone/>
            </a:pPr>
            <a:r>
              <a:t/>
            </a:r>
            <a:endParaRPr/>
          </a:p>
        </p:txBody>
      </p:sp>
      <p:pic>
        <p:nvPicPr>
          <p:cNvPr id="280" name="Google Shape;280;p34"/>
          <p:cNvPicPr preferRelativeResize="0"/>
          <p:nvPr/>
        </p:nvPicPr>
        <p:blipFill>
          <a:blip r:embed="rId3">
            <a:alphaModFix/>
          </a:blip>
          <a:stretch>
            <a:fillRect/>
          </a:stretch>
        </p:blipFill>
        <p:spPr>
          <a:xfrm>
            <a:off x="606450" y="1448750"/>
            <a:ext cx="5876350" cy="3493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BeesWarm Plot</a:t>
            </a:r>
            <a:endParaRPr b="1"/>
          </a:p>
        </p:txBody>
      </p:sp>
      <p:sp>
        <p:nvSpPr>
          <p:cNvPr id="286" name="Google Shape;286;p35"/>
          <p:cNvSpPr txBox="1"/>
          <p:nvPr>
            <p:ph type="title"/>
          </p:nvPr>
        </p:nvSpPr>
        <p:spPr>
          <a:xfrm>
            <a:off x="380550" y="1195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22"/>
              <a:t>Random Forest Regression</a:t>
            </a:r>
            <a:r>
              <a:rPr lang="en"/>
              <a:t>                 </a:t>
            </a:r>
            <a:r>
              <a:rPr lang="en" sz="2022"/>
              <a:t>XGBoost Regression</a:t>
            </a:r>
            <a:r>
              <a:rPr lang="en"/>
              <a:t>      </a:t>
            </a:r>
            <a:endParaRPr/>
          </a:p>
        </p:txBody>
      </p:sp>
      <p:grpSp>
        <p:nvGrpSpPr>
          <p:cNvPr id="287" name="Google Shape;287;p35"/>
          <p:cNvGrpSpPr/>
          <p:nvPr/>
        </p:nvGrpSpPr>
        <p:grpSpPr>
          <a:xfrm>
            <a:off x="96450" y="2004116"/>
            <a:ext cx="4397076" cy="2737345"/>
            <a:chOff x="174725" y="2571746"/>
            <a:chExt cx="4195684" cy="2389025"/>
          </a:xfrm>
        </p:grpSpPr>
        <p:pic>
          <p:nvPicPr>
            <p:cNvPr id="288" name="Google Shape;288;p35"/>
            <p:cNvPicPr preferRelativeResize="0"/>
            <p:nvPr/>
          </p:nvPicPr>
          <p:blipFill>
            <a:blip r:embed="rId3">
              <a:alphaModFix/>
            </a:blip>
            <a:stretch>
              <a:fillRect/>
            </a:stretch>
          </p:blipFill>
          <p:spPr>
            <a:xfrm>
              <a:off x="174725" y="2571746"/>
              <a:ext cx="4195684" cy="2389025"/>
            </a:xfrm>
            <a:prstGeom prst="rect">
              <a:avLst/>
            </a:prstGeom>
            <a:noFill/>
            <a:ln>
              <a:noFill/>
            </a:ln>
          </p:spPr>
        </p:pic>
        <p:cxnSp>
          <p:nvCxnSpPr>
            <p:cNvPr id="289" name="Google Shape;289;p35"/>
            <p:cNvCxnSpPr/>
            <p:nvPr/>
          </p:nvCxnSpPr>
          <p:spPr>
            <a:xfrm>
              <a:off x="174725" y="2900750"/>
              <a:ext cx="1262400" cy="0"/>
            </a:xfrm>
            <a:prstGeom prst="straightConnector1">
              <a:avLst/>
            </a:prstGeom>
            <a:noFill/>
            <a:ln cap="flat" cmpd="sng" w="19050">
              <a:solidFill>
                <a:srgbClr val="09885A"/>
              </a:solidFill>
              <a:prstDash val="solid"/>
              <a:round/>
              <a:headEnd len="med" w="med" type="none"/>
              <a:tailEnd len="med" w="med" type="none"/>
            </a:ln>
          </p:spPr>
        </p:cxnSp>
      </p:grpSp>
      <p:grpSp>
        <p:nvGrpSpPr>
          <p:cNvPr id="290" name="Google Shape;290;p35"/>
          <p:cNvGrpSpPr/>
          <p:nvPr/>
        </p:nvGrpSpPr>
        <p:grpSpPr>
          <a:xfrm>
            <a:off x="4708558" y="2004140"/>
            <a:ext cx="4267407" cy="2737291"/>
            <a:chOff x="4771168" y="2521675"/>
            <a:chExt cx="4267407" cy="2368513"/>
          </a:xfrm>
        </p:grpSpPr>
        <p:pic>
          <p:nvPicPr>
            <p:cNvPr id="291" name="Google Shape;291;p35"/>
            <p:cNvPicPr preferRelativeResize="0"/>
            <p:nvPr/>
          </p:nvPicPr>
          <p:blipFill>
            <a:blip r:embed="rId4">
              <a:alphaModFix/>
            </a:blip>
            <a:stretch>
              <a:fillRect/>
            </a:stretch>
          </p:blipFill>
          <p:spPr>
            <a:xfrm>
              <a:off x="4771168" y="2521675"/>
              <a:ext cx="4267407" cy="2368513"/>
            </a:xfrm>
            <a:prstGeom prst="rect">
              <a:avLst/>
            </a:prstGeom>
            <a:noFill/>
            <a:ln>
              <a:noFill/>
            </a:ln>
          </p:spPr>
        </p:pic>
        <p:cxnSp>
          <p:nvCxnSpPr>
            <p:cNvPr id="292" name="Google Shape;292;p35"/>
            <p:cNvCxnSpPr/>
            <p:nvPr/>
          </p:nvCxnSpPr>
          <p:spPr>
            <a:xfrm>
              <a:off x="4771175" y="2853775"/>
              <a:ext cx="1262400" cy="0"/>
            </a:xfrm>
            <a:prstGeom prst="straightConnector1">
              <a:avLst/>
            </a:prstGeom>
            <a:noFill/>
            <a:ln cap="flat" cmpd="sng" w="19050">
              <a:solidFill>
                <a:srgbClr val="09885A"/>
              </a:solidFill>
              <a:prstDash val="solid"/>
              <a:round/>
              <a:headEnd len="med" w="med" type="none"/>
              <a:tailEnd len="med" w="med" type="none"/>
            </a:ln>
          </p:spPr>
        </p:cxnSp>
      </p:grpSp>
      <p:sp>
        <p:nvSpPr>
          <p:cNvPr id="293" name="Google Shape;293;p35"/>
          <p:cNvSpPr txBox="1"/>
          <p:nvPr>
            <p:ph idx="1" type="body"/>
          </p:nvPr>
        </p:nvSpPr>
        <p:spPr>
          <a:xfrm>
            <a:off x="5668625" y="228600"/>
            <a:ext cx="2066100" cy="12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0000"/>
                </a:solidFill>
              </a:rPr>
              <a:t>Red means larger value</a:t>
            </a:r>
            <a:endParaRPr b="1">
              <a:solidFill>
                <a:srgbClr val="FF0000"/>
              </a:solidFill>
            </a:endParaRPr>
          </a:p>
          <a:p>
            <a:pPr indent="0" lvl="0" marL="0" rtl="0" algn="l">
              <a:spcBef>
                <a:spcPts val="1200"/>
              </a:spcBef>
              <a:spcAft>
                <a:spcPts val="0"/>
              </a:spcAft>
              <a:buNone/>
            </a:pPr>
            <a:r>
              <a:rPr b="1" lang="en">
                <a:solidFill>
                  <a:srgbClr val="569CD6"/>
                </a:solidFill>
              </a:rPr>
              <a:t>Blue means lower value</a:t>
            </a:r>
            <a:endParaRPr b="1">
              <a:solidFill>
                <a:srgbClr val="569CD6"/>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a:t>
            </a:r>
            <a:endParaRPr/>
          </a:p>
        </p:txBody>
      </p:sp>
      <p:sp>
        <p:nvSpPr>
          <p:cNvPr id="299" name="Google Shape;299;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https://www.investopedia.com/terms/r/r-squared.asp</a:t>
            </a:r>
            <a:endParaRPr/>
          </a:p>
          <a:p>
            <a:pPr indent="0" lvl="0" marL="0" rtl="0" algn="l">
              <a:spcBef>
                <a:spcPts val="1200"/>
              </a:spcBef>
              <a:spcAft>
                <a:spcPts val="0"/>
              </a:spcAft>
              <a:buNone/>
            </a:pPr>
            <a:r>
              <a:rPr lang="en" u="sng">
                <a:solidFill>
                  <a:schemeClr val="hlink"/>
                </a:solidFill>
                <a:hlinkClick r:id="rId4"/>
              </a:rPr>
              <a:t>https://scikit-learn.org/stable/modules/generated/sklearn.model_selection.GridSearchCV.html</a:t>
            </a:r>
            <a:endParaRPr/>
          </a:p>
          <a:p>
            <a:pPr indent="0" lvl="0" marL="0" rtl="0" algn="l">
              <a:spcBef>
                <a:spcPts val="1200"/>
              </a:spcBef>
              <a:spcAft>
                <a:spcPts val="0"/>
              </a:spcAft>
              <a:buNone/>
            </a:pPr>
            <a:r>
              <a:rPr lang="en"/>
              <a:t>https://analyticsindiamag.com/hands-on-guide-to-interpret-machine-learning-with-shap/#:~:text=Shap%20values%20are%20arrays%20of,row%20corresponding%20to%20each%20feature.</a:t>
            </a:r>
            <a:endParaRPr/>
          </a:p>
          <a:p>
            <a:pPr indent="0" lvl="0" marL="0" rtl="0" algn="l">
              <a:spcBef>
                <a:spcPts val="1200"/>
              </a:spcBef>
              <a:spcAft>
                <a:spcPts val="0"/>
              </a:spcAft>
              <a:buNone/>
            </a:pPr>
            <a:r>
              <a:rPr lang="en"/>
              <a:t>https://medium.com/mlearning-ai/shap-force-plots-for-classification-d30be430e195</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5" name="Google Shape;305;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Thanks</a:t>
            </a:r>
            <a:r>
              <a:rPr lang="en" sz="2400"/>
              <a:t> for your patient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260350" y="12140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Data Cleaning</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rPr>
              <a:t>Original Data</a:t>
            </a:r>
            <a:endParaRPr/>
          </a:p>
        </p:txBody>
      </p:sp>
      <p:pic>
        <p:nvPicPr>
          <p:cNvPr id="152" name="Google Shape;152;p16"/>
          <p:cNvPicPr preferRelativeResize="0"/>
          <p:nvPr/>
        </p:nvPicPr>
        <p:blipFill>
          <a:blip r:embed="rId3">
            <a:alphaModFix/>
          </a:blip>
          <a:stretch>
            <a:fillRect/>
          </a:stretch>
        </p:blipFill>
        <p:spPr>
          <a:xfrm>
            <a:off x="152400" y="1170125"/>
            <a:ext cx="4181475" cy="3686175"/>
          </a:xfrm>
          <a:prstGeom prst="rect">
            <a:avLst/>
          </a:prstGeom>
          <a:noFill/>
          <a:ln>
            <a:noFill/>
          </a:ln>
        </p:spPr>
      </p:pic>
      <p:pic>
        <p:nvPicPr>
          <p:cNvPr id="153" name="Google Shape;153;p16"/>
          <p:cNvPicPr preferRelativeResize="0"/>
          <p:nvPr/>
        </p:nvPicPr>
        <p:blipFill>
          <a:blip r:embed="rId4">
            <a:alphaModFix/>
          </a:blip>
          <a:stretch>
            <a:fillRect/>
          </a:stretch>
        </p:blipFill>
        <p:spPr>
          <a:xfrm>
            <a:off x="4486275" y="1170125"/>
            <a:ext cx="3162300" cy="180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17"/>
          <p:cNvGraphicFramePr/>
          <p:nvPr/>
        </p:nvGraphicFramePr>
        <p:xfrm>
          <a:off x="1168075" y="440188"/>
          <a:ext cx="3000000" cy="3000000"/>
        </p:xfrm>
        <a:graphic>
          <a:graphicData uri="http://schemas.openxmlformats.org/drawingml/2006/table">
            <a:tbl>
              <a:tblPr>
                <a:noFill/>
                <a:tableStyleId>{3FED04DF-DAA3-4197-A250-B46746B30E3A}</a:tableStyleId>
              </a:tblPr>
              <a:tblGrid>
                <a:gridCol w="2413000"/>
                <a:gridCol w="2413000"/>
                <a:gridCol w="2413000"/>
              </a:tblGrid>
              <a:tr h="1178500">
                <a:tc>
                  <a:txBody>
                    <a:bodyPr/>
                    <a:lstStyle/>
                    <a:p>
                      <a:pPr indent="0" lvl="0" marL="0" rtl="0" algn="l">
                        <a:lnSpc>
                          <a:spcPct val="115000"/>
                        </a:lnSpc>
                        <a:spcBef>
                          <a:spcPts val="0"/>
                        </a:spcBef>
                        <a:spcAft>
                          <a:spcPts val="1200"/>
                        </a:spcAft>
                        <a:buClr>
                          <a:schemeClr val="dk1"/>
                        </a:buClr>
                        <a:buSzPts val="1100"/>
                        <a:buFont typeface="Arial"/>
                        <a:buNone/>
                      </a:pPr>
                      <a:r>
                        <a:rPr lang="en" sz="1700">
                          <a:solidFill>
                            <a:schemeClr val="lt1"/>
                          </a:solidFill>
                        </a:rPr>
                        <a:t>Replace “NaN” with np.nan, then drop NA.</a:t>
                      </a:r>
                      <a:endParaRPr sz="1300">
                        <a:solidFill>
                          <a:schemeClr val="lt1"/>
                        </a:solidFill>
                      </a:endParaRPr>
                    </a:p>
                  </a:txBody>
                  <a:tcPr marT="91425" marB="91425" marR="91425" marL="91425"/>
                </a:tc>
                <a:tc>
                  <a:txBody>
                    <a:bodyPr/>
                    <a:lstStyle/>
                    <a:p>
                      <a:pPr indent="0" lvl="0" marL="0" rtl="0" algn="l">
                        <a:spcBef>
                          <a:spcPts val="0"/>
                        </a:spcBef>
                        <a:spcAft>
                          <a:spcPts val="0"/>
                        </a:spcAft>
                        <a:buNone/>
                      </a:pPr>
                      <a:r>
                        <a:rPr lang="en" sz="1700">
                          <a:solidFill>
                            <a:schemeClr val="lt1"/>
                          </a:solidFill>
                        </a:rPr>
                        <a:t>Transfer Order_Date to Datetime and split to year,month and day.</a:t>
                      </a:r>
                      <a:endParaRPr sz="17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t/>
                      </a:r>
                      <a:endParaRPr sz="1500">
                        <a:solidFill>
                          <a:schemeClr val="lt1"/>
                        </a:solidFill>
                      </a:endParaRPr>
                    </a:p>
                  </a:txBody>
                  <a:tcPr marT="91425" marB="91425" marR="91425" marL="91425"/>
                </a:tc>
                <a:tc>
                  <a:txBody>
                    <a:bodyPr/>
                    <a:lstStyle/>
                    <a:p>
                      <a:pPr indent="0" lvl="0" marL="0" rtl="0" algn="l">
                        <a:spcBef>
                          <a:spcPts val="0"/>
                        </a:spcBef>
                        <a:spcAft>
                          <a:spcPts val="0"/>
                        </a:spcAft>
                        <a:buNone/>
                      </a:pPr>
                      <a:r>
                        <a:rPr lang="en" sz="1700">
                          <a:solidFill>
                            <a:schemeClr val="lt1"/>
                          </a:solidFill>
                        </a:rPr>
                        <a:t>Label Encoded </a:t>
                      </a:r>
                      <a:endParaRPr sz="1700">
                        <a:solidFill>
                          <a:schemeClr val="lt1"/>
                        </a:solidFill>
                      </a:endParaRPr>
                    </a:p>
                    <a:p>
                      <a:pPr indent="0" lvl="0" marL="0" rtl="0" algn="l">
                        <a:spcBef>
                          <a:spcPts val="0"/>
                        </a:spcBef>
                        <a:spcAft>
                          <a:spcPts val="0"/>
                        </a:spcAft>
                        <a:buNone/>
                      </a:pPr>
                      <a:r>
                        <a:rPr lang="en" sz="1700">
                          <a:solidFill>
                            <a:schemeClr val="lt1"/>
                          </a:solidFill>
                        </a:rPr>
                        <a:t>Categorical</a:t>
                      </a:r>
                      <a:r>
                        <a:rPr lang="en" sz="1700">
                          <a:solidFill>
                            <a:schemeClr val="lt1"/>
                          </a:solidFill>
                        </a:rPr>
                        <a:t> columns</a:t>
                      </a:r>
                      <a:endParaRPr sz="1700">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r>
              <a:tr h="35042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59" name="Google Shape;159;p17"/>
          <p:cNvPicPr preferRelativeResize="0"/>
          <p:nvPr/>
        </p:nvPicPr>
        <p:blipFill>
          <a:blip r:embed="rId3">
            <a:alphaModFix/>
          </a:blip>
          <a:stretch>
            <a:fillRect/>
          </a:stretch>
        </p:blipFill>
        <p:spPr>
          <a:xfrm>
            <a:off x="1168075" y="2049875"/>
            <a:ext cx="2364050" cy="2369125"/>
          </a:xfrm>
          <a:prstGeom prst="rect">
            <a:avLst/>
          </a:prstGeom>
          <a:noFill/>
          <a:ln>
            <a:noFill/>
          </a:ln>
        </p:spPr>
      </p:pic>
      <p:pic>
        <p:nvPicPr>
          <p:cNvPr id="160" name="Google Shape;160;p17"/>
          <p:cNvPicPr preferRelativeResize="0"/>
          <p:nvPr/>
        </p:nvPicPr>
        <p:blipFill rotWithShape="1">
          <a:blip r:embed="rId4">
            <a:alphaModFix/>
          </a:blip>
          <a:srcRect b="0" l="0" r="54377" t="0"/>
          <a:stretch/>
        </p:blipFill>
        <p:spPr>
          <a:xfrm>
            <a:off x="3642875" y="2060975"/>
            <a:ext cx="2289400" cy="510775"/>
          </a:xfrm>
          <a:prstGeom prst="rect">
            <a:avLst/>
          </a:prstGeom>
          <a:noFill/>
          <a:ln>
            <a:noFill/>
          </a:ln>
        </p:spPr>
      </p:pic>
      <p:pic>
        <p:nvPicPr>
          <p:cNvPr id="161" name="Google Shape;161;p17"/>
          <p:cNvPicPr preferRelativeResize="0"/>
          <p:nvPr/>
        </p:nvPicPr>
        <p:blipFill>
          <a:blip r:embed="rId5">
            <a:alphaModFix/>
          </a:blip>
          <a:stretch>
            <a:fillRect/>
          </a:stretch>
        </p:blipFill>
        <p:spPr>
          <a:xfrm>
            <a:off x="6043025" y="2068824"/>
            <a:ext cx="2364050" cy="1005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716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a:t>
            </a:r>
            <a:r>
              <a:rPr lang="en"/>
              <a:t> engineering for </a:t>
            </a:r>
            <a:r>
              <a:rPr lang="en"/>
              <a:t>Longitude</a:t>
            </a:r>
            <a:r>
              <a:rPr lang="en"/>
              <a:t> and Latitude.</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Get the direct distance from the Longitude and Latitude.</a:t>
            </a:r>
            <a:endParaRPr b="1"/>
          </a:p>
        </p:txBody>
      </p:sp>
      <p:pic>
        <p:nvPicPr>
          <p:cNvPr id="168" name="Google Shape;168;p18"/>
          <p:cNvPicPr preferRelativeResize="0"/>
          <p:nvPr/>
        </p:nvPicPr>
        <p:blipFill>
          <a:blip r:embed="rId3">
            <a:alphaModFix/>
          </a:blip>
          <a:stretch>
            <a:fillRect/>
          </a:stretch>
        </p:blipFill>
        <p:spPr>
          <a:xfrm>
            <a:off x="1397875" y="1307850"/>
            <a:ext cx="6191250" cy="122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Result</a:t>
            </a:r>
            <a:endParaRPr/>
          </a:p>
        </p:txBody>
      </p:sp>
      <p:sp>
        <p:nvSpPr>
          <p:cNvPr id="174" name="Google Shape;174;p19"/>
          <p:cNvSpPr txBox="1"/>
          <p:nvPr>
            <p:ph idx="1" type="body"/>
          </p:nvPr>
        </p:nvSpPr>
        <p:spPr>
          <a:xfrm>
            <a:off x="0" y="862375"/>
            <a:ext cx="8832300" cy="417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19"/>
          <p:cNvPicPr preferRelativeResize="0"/>
          <p:nvPr/>
        </p:nvPicPr>
        <p:blipFill rotWithShape="1">
          <a:blip r:embed="rId3">
            <a:alphaModFix/>
          </a:blip>
          <a:srcRect b="0" l="0" r="11032" t="0"/>
          <a:stretch/>
        </p:blipFill>
        <p:spPr>
          <a:xfrm>
            <a:off x="4773925" y="1017725"/>
            <a:ext cx="4058375" cy="3322675"/>
          </a:xfrm>
          <a:prstGeom prst="rect">
            <a:avLst/>
          </a:prstGeom>
          <a:noFill/>
          <a:ln>
            <a:noFill/>
          </a:ln>
        </p:spPr>
      </p:pic>
      <p:pic>
        <p:nvPicPr>
          <p:cNvPr id="176" name="Google Shape;176;p19"/>
          <p:cNvPicPr preferRelativeResize="0"/>
          <p:nvPr/>
        </p:nvPicPr>
        <p:blipFill>
          <a:blip r:embed="rId4">
            <a:alphaModFix/>
          </a:blip>
          <a:stretch>
            <a:fillRect/>
          </a:stretch>
        </p:blipFill>
        <p:spPr>
          <a:xfrm>
            <a:off x="-4" y="1017725"/>
            <a:ext cx="4578950" cy="366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0"/>
          <p:cNvPicPr preferRelativeResize="0"/>
          <p:nvPr/>
        </p:nvPicPr>
        <p:blipFill>
          <a:blip r:embed="rId3">
            <a:alphaModFix/>
          </a:blip>
          <a:stretch>
            <a:fillRect/>
          </a:stretch>
        </p:blipFill>
        <p:spPr>
          <a:xfrm>
            <a:off x="2019377" y="71875"/>
            <a:ext cx="5782846"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213025" y="1829275"/>
            <a:ext cx="8619274" cy="2203250"/>
          </a:xfrm>
          <a:prstGeom prst="rect">
            <a:avLst/>
          </a:prstGeom>
          <a:noFill/>
          <a:ln>
            <a:noFill/>
          </a:ln>
        </p:spPr>
      </p:pic>
      <p:sp>
        <p:nvSpPr>
          <p:cNvPr id="191" name="Google Shape;191;p21"/>
          <p:cNvSpPr/>
          <p:nvPr/>
        </p:nvSpPr>
        <p:spPr>
          <a:xfrm>
            <a:off x="2525550" y="2381825"/>
            <a:ext cx="277200" cy="144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2873025" y="2294525"/>
            <a:ext cx="473700" cy="1658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3826200" y="2294525"/>
            <a:ext cx="277200" cy="1737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6072950" y="2294525"/>
            <a:ext cx="277200" cy="1447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