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65" r:id="rId4"/>
    <p:sldId id="259" r:id="rId5"/>
    <p:sldId id="258" r:id="rId6"/>
    <p:sldId id="267" r:id="rId7"/>
    <p:sldId id="261" r:id="rId8"/>
    <p:sldId id="260" r:id="rId9"/>
    <p:sldId id="262" r:id="rId10"/>
    <p:sldId id="263" r:id="rId11"/>
    <p:sldId id="264"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744"/>
  </p:normalViewPr>
  <p:slideViewPr>
    <p:cSldViewPr snapToGrid="0" snapToObjects="1">
      <p:cViewPr varScale="1">
        <p:scale>
          <a:sx n="116" d="100"/>
          <a:sy n="116" d="100"/>
        </p:scale>
        <p:origin x="96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D3BDF2-A15A-421B-BC58-33B98821A364}" type="doc">
      <dgm:prSet loTypeId="urn:microsoft.com/office/officeart/2005/8/layout/hierarchy1" loCatId="hierarchy" qsTypeId="urn:microsoft.com/office/officeart/2005/8/quickstyle/simple2" qsCatId="simple" csTypeId="urn:microsoft.com/office/officeart/2005/8/colors/accent5_2" csCatId="accent5" phldr="1"/>
      <dgm:spPr/>
      <dgm:t>
        <a:bodyPr/>
        <a:lstStyle/>
        <a:p>
          <a:endParaRPr lang="en-US"/>
        </a:p>
      </dgm:t>
    </dgm:pt>
    <dgm:pt modelId="{5B2E8699-3F26-4001-955E-E3FD8BCAAA3C}">
      <dgm:prSet/>
      <dgm:spPr/>
      <dgm:t>
        <a:bodyPr/>
        <a:lstStyle/>
        <a:p>
          <a:r>
            <a:rPr lang="en-US" dirty="0"/>
            <a:t>Our group connected our project to both the Zillow and Census Bureau API’s to extract our data for LA, Las Vegas, and the Bay Area</a:t>
          </a:r>
        </a:p>
      </dgm:t>
    </dgm:pt>
    <dgm:pt modelId="{6F99A26A-EB7E-452D-9415-744AAC82FCDF}" type="parTrans" cxnId="{2A23F459-B7FD-468F-AB30-FF8CD6DC02B9}">
      <dgm:prSet/>
      <dgm:spPr/>
      <dgm:t>
        <a:bodyPr/>
        <a:lstStyle/>
        <a:p>
          <a:endParaRPr lang="en-US"/>
        </a:p>
      </dgm:t>
    </dgm:pt>
    <dgm:pt modelId="{A87116E3-650A-4F14-87F3-0F3A6EE40115}" type="sibTrans" cxnId="{2A23F459-B7FD-468F-AB30-FF8CD6DC02B9}">
      <dgm:prSet/>
      <dgm:spPr/>
      <dgm:t>
        <a:bodyPr/>
        <a:lstStyle/>
        <a:p>
          <a:endParaRPr lang="en-US"/>
        </a:p>
      </dgm:t>
    </dgm:pt>
    <dgm:pt modelId="{BB879872-6289-4462-97F3-D7D5854B4279}">
      <dgm:prSet/>
      <dgm:spPr/>
      <dgm:t>
        <a:bodyPr/>
        <a:lstStyle/>
        <a:p>
          <a:r>
            <a:rPr lang="en-US"/>
            <a:t>Using this data we were able to build graphs and tables to show our findings</a:t>
          </a:r>
        </a:p>
      </dgm:t>
    </dgm:pt>
    <dgm:pt modelId="{2480DC48-F300-4FED-B14A-19BB0E379D25}" type="parTrans" cxnId="{56CA7F52-27B5-4EBB-ADD8-54E9E4D47A96}">
      <dgm:prSet/>
      <dgm:spPr/>
      <dgm:t>
        <a:bodyPr/>
        <a:lstStyle/>
        <a:p>
          <a:endParaRPr lang="en-US"/>
        </a:p>
      </dgm:t>
    </dgm:pt>
    <dgm:pt modelId="{E9AF0D9F-DD64-47EC-9E2A-51EB970AD025}" type="sibTrans" cxnId="{56CA7F52-27B5-4EBB-ADD8-54E9E4D47A96}">
      <dgm:prSet/>
      <dgm:spPr/>
      <dgm:t>
        <a:bodyPr/>
        <a:lstStyle/>
        <a:p>
          <a:endParaRPr lang="en-US"/>
        </a:p>
      </dgm:t>
    </dgm:pt>
    <dgm:pt modelId="{896FF4AA-59C9-9341-8868-4D9E10C612D7}" type="pres">
      <dgm:prSet presAssocID="{04D3BDF2-A15A-421B-BC58-33B98821A364}" presName="hierChild1" presStyleCnt="0">
        <dgm:presLayoutVars>
          <dgm:chPref val="1"/>
          <dgm:dir/>
          <dgm:animOne val="branch"/>
          <dgm:animLvl val="lvl"/>
          <dgm:resizeHandles/>
        </dgm:presLayoutVars>
      </dgm:prSet>
      <dgm:spPr/>
    </dgm:pt>
    <dgm:pt modelId="{D1DEB11B-64AF-694A-BFDA-31A29084C568}" type="pres">
      <dgm:prSet presAssocID="{5B2E8699-3F26-4001-955E-E3FD8BCAAA3C}" presName="hierRoot1" presStyleCnt="0"/>
      <dgm:spPr/>
    </dgm:pt>
    <dgm:pt modelId="{B689A0AA-8912-D04F-94FF-5547475ADF7A}" type="pres">
      <dgm:prSet presAssocID="{5B2E8699-3F26-4001-955E-E3FD8BCAAA3C}" presName="composite" presStyleCnt="0"/>
      <dgm:spPr/>
    </dgm:pt>
    <dgm:pt modelId="{B6BEEF47-902D-C648-BEA1-A9035856740F}" type="pres">
      <dgm:prSet presAssocID="{5B2E8699-3F26-4001-955E-E3FD8BCAAA3C}" presName="background" presStyleLbl="node0" presStyleIdx="0" presStyleCnt="2"/>
      <dgm:spPr/>
    </dgm:pt>
    <dgm:pt modelId="{953BA6A5-739E-F74D-8460-5EB6BFC4D484}" type="pres">
      <dgm:prSet presAssocID="{5B2E8699-3F26-4001-955E-E3FD8BCAAA3C}" presName="text" presStyleLbl="fgAcc0" presStyleIdx="0" presStyleCnt="2">
        <dgm:presLayoutVars>
          <dgm:chPref val="3"/>
        </dgm:presLayoutVars>
      </dgm:prSet>
      <dgm:spPr/>
    </dgm:pt>
    <dgm:pt modelId="{FE02217D-C2E0-4844-82F2-6B52BF6D651B}" type="pres">
      <dgm:prSet presAssocID="{5B2E8699-3F26-4001-955E-E3FD8BCAAA3C}" presName="hierChild2" presStyleCnt="0"/>
      <dgm:spPr/>
    </dgm:pt>
    <dgm:pt modelId="{D9AD0AD8-D69F-6F4C-BD6F-BD0971B6E379}" type="pres">
      <dgm:prSet presAssocID="{BB879872-6289-4462-97F3-D7D5854B4279}" presName="hierRoot1" presStyleCnt="0"/>
      <dgm:spPr/>
    </dgm:pt>
    <dgm:pt modelId="{15772715-D1DE-9C42-A0A8-17233C2EBDED}" type="pres">
      <dgm:prSet presAssocID="{BB879872-6289-4462-97F3-D7D5854B4279}" presName="composite" presStyleCnt="0"/>
      <dgm:spPr/>
    </dgm:pt>
    <dgm:pt modelId="{132ED6A5-1D4B-F14F-9784-7446AD266E36}" type="pres">
      <dgm:prSet presAssocID="{BB879872-6289-4462-97F3-D7D5854B4279}" presName="background" presStyleLbl="node0" presStyleIdx="1" presStyleCnt="2"/>
      <dgm:spPr/>
    </dgm:pt>
    <dgm:pt modelId="{9F53C5D3-5A72-6848-BC83-E633B35C8D16}" type="pres">
      <dgm:prSet presAssocID="{BB879872-6289-4462-97F3-D7D5854B4279}" presName="text" presStyleLbl="fgAcc0" presStyleIdx="1" presStyleCnt="2">
        <dgm:presLayoutVars>
          <dgm:chPref val="3"/>
        </dgm:presLayoutVars>
      </dgm:prSet>
      <dgm:spPr/>
    </dgm:pt>
    <dgm:pt modelId="{43F1E482-2DA4-864C-A8C0-1D45E6FE5295}" type="pres">
      <dgm:prSet presAssocID="{BB879872-6289-4462-97F3-D7D5854B4279}" presName="hierChild2" presStyleCnt="0"/>
      <dgm:spPr/>
    </dgm:pt>
  </dgm:ptLst>
  <dgm:cxnLst>
    <dgm:cxn modelId="{F7F90E06-9F0B-574B-9D1C-B4EA1E8C05BB}" type="presOf" srcId="{04D3BDF2-A15A-421B-BC58-33B98821A364}" destId="{896FF4AA-59C9-9341-8868-4D9E10C612D7}" srcOrd="0" destOrd="0" presId="urn:microsoft.com/office/officeart/2005/8/layout/hierarchy1"/>
    <dgm:cxn modelId="{56CA7F52-27B5-4EBB-ADD8-54E9E4D47A96}" srcId="{04D3BDF2-A15A-421B-BC58-33B98821A364}" destId="{BB879872-6289-4462-97F3-D7D5854B4279}" srcOrd="1" destOrd="0" parTransId="{2480DC48-F300-4FED-B14A-19BB0E379D25}" sibTransId="{E9AF0D9F-DD64-47EC-9E2A-51EB970AD025}"/>
    <dgm:cxn modelId="{037E0259-CB77-904B-8738-E0A8B0592CE3}" type="presOf" srcId="{5B2E8699-3F26-4001-955E-E3FD8BCAAA3C}" destId="{953BA6A5-739E-F74D-8460-5EB6BFC4D484}" srcOrd="0" destOrd="0" presId="urn:microsoft.com/office/officeart/2005/8/layout/hierarchy1"/>
    <dgm:cxn modelId="{2A23F459-B7FD-468F-AB30-FF8CD6DC02B9}" srcId="{04D3BDF2-A15A-421B-BC58-33B98821A364}" destId="{5B2E8699-3F26-4001-955E-E3FD8BCAAA3C}" srcOrd="0" destOrd="0" parTransId="{6F99A26A-EB7E-452D-9415-744AAC82FCDF}" sibTransId="{A87116E3-650A-4F14-87F3-0F3A6EE40115}"/>
    <dgm:cxn modelId="{B87EFA71-5C2E-AF4C-A406-CB97B9A4AD29}" type="presOf" srcId="{BB879872-6289-4462-97F3-D7D5854B4279}" destId="{9F53C5D3-5A72-6848-BC83-E633B35C8D16}" srcOrd="0" destOrd="0" presId="urn:microsoft.com/office/officeart/2005/8/layout/hierarchy1"/>
    <dgm:cxn modelId="{48868EA7-52A9-3B4D-80AA-92591E446CA5}" type="presParOf" srcId="{896FF4AA-59C9-9341-8868-4D9E10C612D7}" destId="{D1DEB11B-64AF-694A-BFDA-31A29084C568}" srcOrd="0" destOrd="0" presId="urn:microsoft.com/office/officeart/2005/8/layout/hierarchy1"/>
    <dgm:cxn modelId="{E29ED5EA-4748-3A43-9D8F-DDF529BA1E53}" type="presParOf" srcId="{D1DEB11B-64AF-694A-BFDA-31A29084C568}" destId="{B689A0AA-8912-D04F-94FF-5547475ADF7A}" srcOrd="0" destOrd="0" presId="urn:microsoft.com/office/officeart/2005/8/layout/hierarchy1"/>
    <dgm:cxn modelId="{82D66376-AA1B-314F-8A86-1D9BA1047472}" type="presParOf" srcId="{B689A0AA-8912-D04F-94FF-5547475ADF7A}" destId="{B6BEEF47-902D-C648-BEA1-A9035856740F}" srcOrd="0" destOrd="0" presId="urn:microsoft.com/office/officeart/2005/8/layout/hierarchy1"/>
    <dgm:cxn modelId="{ED09A34D-A033-AB4F-B0E6-E56F342FBCE8}" type="presParOf" srcId="{B689A0AA-8912-D04F-94FF-5547475ADF7A}" destId="{953BA6A5-739E-F74D-8460-5EB6BFC4D484}" srcOrd="1" destOrd="0" presId="urn:microsoft.com/office/officeart/2005/8/layout/hierarchy1"/>
    <dgm:cxn modelId="{B735B0C9-27EB-8145-AD4C-60DC74AFDB30}" type="presParOf" srcId="{D1DEB11B-64AF-694A-BFDA-31A29084C568}" destId="{FE02217D-C2E0-4844-82F2-6B52BF6D651B}" srcOrd="1" destOrd="0" presId="urn:microsoft.com/office/officeart/2005/8/layout/hierarchy1"/>
    <dgm:cxn modelId="{2CB33154-1CCF-604C-8A85-BD6461AB8BB6}" type="presParOf" srcId="{896FF4AA-59C9-9341-8868-4D9E10C612D7}" destId="{D9AD0AD8-D69F-6F4C-BD6F-BD0971B6E379}" srcOrd="1" destOrd="0" presId="urn:microsoft.com/office/officeart/2005/8/layout/hierarchy1"/>
    <dgm:cxn modelId="{3C76653A-802E-A84E-82FA-11D456A0BF36}" type="presParOf" srcId="{D9AD0AD8-D69F-6F4C-BD6F-BD0971B6E379}" destId="{15772715-D1DE-9C42-A0A8-17233C2EBDED}" srcOrd="0" destOrd="0" presId="urn:microsoft.com/office/officeart/2005/8/layout/hierarchy1"/>
    <dgm:cxn modelId="{36644EC7-16A1-2942-AE52-B99936A6AA21}" type="presParOf" srcId="{15772715-D1DE-9C42-A0A8-17233C2EBDED}" destId="{132ED6A5-1D4B-F14F-9784-7446AD266E36}" srcOrd="0" destOrd="0" presId="urn:microsoft.com/office/officeart/2005/8/layout/hierarchy1"/>
    <dgm:cxn modelId="{97972866-2191-5748-A7B6-A5000923F8D5}" type="presParOf" srcId="{15772715-D1DE-9C42-A0A8-17233C2EBDED}" destId="{9F53C5D3-5A72-6848-BC83-E633B35C8D16}" srcOrd="1" destOrd="0" presId="urn:microsoft.com/office/officeart/2005/8/layout/hierarchy1"/>
    <dgm:cxn modelId="{9FDE23F7-D7E5-C847-9EEE-9DE145B775AC}" type="presParOf" srcId="{D9AD0AD8-D69F-6F4C-BD6F-BD0971B6E379}" destId="{43F1E482-2DA4-864C-A8C0-1D45E6FE5295}"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BEEF47-902D-C648-BEA1-A9035856740F}">
      <dsp:nvSpPr>
        <dsp:cNvPr id="0" name=""/>
        <dsp:cNvSpPr/>
      </dsp:nvSpPr>
      <dsp:spPr>
        <a:xfrm>
          <a:off x="749" y="730153"/>
          <a:ext cx="2631742" cy="1671156"/>
        </a:xfrm>
        <a:prstGeom prst="roundRect">
          <a:avLst>
            <a:gd name="adj" fmla="val 10000"/>
          </a:avLst>
        </a:prstGeom>
        <a:solidFill>
          <a:schemeClr val="accent5">
            <a:hueOff val="0"/>
            <a:satOff val="0"/>
            <a:lumOff val="0"/>
            <a:alphaOff val="0"/>
          </a:schemeClr>
        </a:solid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953BA6A5-739E-F74D-8460-5EB6BFC4D484}">
      <dsp:nvSpPr>
        <dsp:cNvPr id="0" name=""/>
        <dsp:cNvSpPr/>
      </dsp:nvSpPr>
      <dsp:spPr>
        <a:xfrm>
          <a:off x="293165" y="1007948"/>
          <a:ext cx="2631742" cy="1671156"/>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Our group connected our project to both the Zillow and Census Bureau API’s to extract our data for LA, Las Vegas, and the Bay Area</a:t>
          </a:r>
        </a:p>
      </dsp:txBody>
      <dsp:txXfrm>
        <a:off x="342111" y="1056894"/>
        <a:ext cx="2533850" cy="1573264"/>
      </dsp:txXfrm>
    </dsp:sp>
    <dsp:sp modelId="{132ED6A5-1D4B-F14F-9784-7446AD266E36}">
      <dsp:nvSpPr>
        <dsp:cNvPr id="0" name=""/>
        <dsp:cNvSpPr/>
      </dsp:nvSpPr>
      <dsp:spPr>
        <a:xfrm>
          <a:off x="3217324" y="730153"/>
          <a:ext cx="2631742" cy="1671156"/>
        </a:xfrm>
        <a:prstGeom prst="roundRect">
          <a:avLst>
            <a:gd name="adj" fmla="val 10000"/>
          </a:avLst>
        </a:prstGeom>
        <a:solidFill>
          <a:schemeClr val="accent5">
            <a:hueOff val="0"/>
            <a:satOff val="0"/>
            <a:lumOff val="0"/>
            <a:alphaOff val="0"/>
          </a:schemeClr>
        </a:solid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9F53C5D3-5A72-6848-BC83-E633B35C8D16}">
      <dsp:nvSpPr>
        <dsp:cNvPr id="0" name=""/>
        <dsp:cNvSpPr/>
      </dsp:nvSpPr>
      <dsp:spPr>
        <a:xfrm>
          <a:off x="3509740" y="1007948"/>
          <a:ext cx="2631742" cy="1671156"/>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Using this data we were able to build graphs and tables to show our findings</a:t>
          </a:r>
        </a:p>
      </dsp:txBody>
      <dsp:txXfrm>
        <a:off x="3558686" y="1056894"/>
        <a:ext cx="2533850" cy="157326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84365E3C-408C-AA42-A84A-1CC8DE7E8A66}" type="datetimeFigureOut">
              <a:rPr lang="en-US" smtClean="0"/>
              <a:t>5/21/22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A74AE0-1F80-0F49-A759-C960683A651F}" type="slidenum">
              <a:rPr lang="en-US" smtClean="0"/>
              <a:t>‹#›</a:t>
            </a:fld>
            <a:endParaRPr lang="en-US"/>
          </a:p>
        </p:txBody>
      </p:sp>
    </p:spTree>
    <p:extLst>
      <p:ext uri="{BB962C8B-B14F-4D97-AF65-F5344CB8AC3E}">
        <p14:creationId xmlns:p14="http://schemas.microsoft.com/office/powerpoint/2010/main" val="9559617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365E3C-408C-AA42-A84A-1CC8DE7E8A66}" type="datetimeFigureOut">
              <a:rPr lang="en-US" smtClean="0"/>
              <a:t>5/21/22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A74AE0-1F80-0F49-A759-C960683A651F}" type="slidenum">
              <a:rPr lang="en-US" smtClean="0"/>
              <a:t>‹#›</a:t>
            </a:fld>
            <a:endParaRPr lang="en-US"/>
          </a:p>
        </p:txBody>
      </p:sp>
    </p:spTree>
    <p:extLst>
      <p:ext uri="{BB962C8B-B14F-4D97-AF65-F5344CB8AC3E}">
        <p14:creationId xmlns:p14="http://schemas.microsoft.com/office/powerpoint/2010/main" val="2869792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365E3C-408C-AA42-A84A-1CC8DE7E8A66}" type="datetimeFigureOut">
              <a:rPr lang="en-US" smtClean="0"/>
              <a:t>5/21/22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A74AE0-1F80-0F49-A759-C960683A651F}" type="slidenum">
              <a:rPr lang="en-US" smtClean="0"/>
              <a:t>‹#›</a:t>
            </a:fld>
            <a:endParaRPr lang="en-US"/>
          </a:p>
        </p:txBody>
      </p:sp>
    </p:spTree>
    <p:extLst>
      <p:ext uri="{BB962C8B-B14F-4D97-AF65-F5344CB8AC3E}">
        <p14:creationId xmlns:p14="http://schemas.microsoft.com/office/powerpoint/2010/main" val="41639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365E3C-408C-AA42-A84A-1CC8DE7E8A66}" type="datetimeFigureOut">
              <a:rPr lang="en-US" smtClean="0"/>
              <a:t>5/21/22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A74AE0-1F80-0F49-A759-C960683A651F}" type="slidenum">
              <a:rPr lang="en-US" smtClean="0"/>
              <a:t>‹#›</a:t>
            </a:fld>
            <a:endParaRPr lang="en-US"/>
          </a:p>
        </p:txBody>
      </p:sp>
    </p:spTree>
    <p:extLst>
      <p:ext uri="{BB962C8B-B14F-4D97-AF65-F5344CB8AC3E}">
        <p14:creationId xmlns:p14="http://schemas.microsoft.com/office/powerpoint/2010/main" val="3696488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84365E3C-408C-AA42-A84A-1CC8DE7E8A66}" type="datetimeFigureOut">
              <a:rPr lang="en-US" smtClean="0"/>
              <a:t>5/21/22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A74AE0-1F80-0F49-A759-C960683A651F}" type="slidenum">
              <a:rPr lang="en-US" smtClean="0"/>
              <a:t>‹#›</a:t>
            </a:fld>
            <a:endParaRPr lang="en-US"/>
          </a:p>
        </p:txBody>
      </p:sp>
    </p:spTree>
    <p:extLst>
      <p:ext uri="{BB962C8B-B14F-4D97-AF65-F5344CB8AC3E}">
        <p14:creationId xmlns:p14="http://schemas.microsoft.com/office/powerpoint/2010/main" val="257006935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84365E3C-408C-AA42-A84A-1CC8DE7E8A66}" type="datetimeFigureOut">
              <a:rPr lang="en-US" smtClean="0"/>
              <a:t>5/21/22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92A74AE0-1F80-0F49-A759-C960683A651F}" type="slidenum">
              <a:rPr lang="en-US" smtClean="0"/>
              <a:t>‹#›</a:t>
            </a:fld>
            <a:endParaRPr lang="en-US"/>
          </a:p>
        </p:txBody>
      </p:sp>
    </p:spTree>
    <p:extLst>
      <p:ext uri="{BB962C8B-B14F-4D97-AF65-F5344CB8AC3E}">
        <p14:creationId xmlns:p14="http://schemas.microsoft.com/office/powerpoint/2010/main" val="1422930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84365E3C-408C-AA42-A84A-1CC8DE7E8A66}" type="datetimeFigureOut">
              <a:rPr lang="en-US" smtClean="0"/>
              <a:t>5/21/22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A74AE0-1F80-0F49-A759-C960683A651F}"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955547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365E3C-408C-AA42-A84A-1CC8DE7E8A66}" type="datetimeFigureOut">
              <a:rPr lang="en-US" smtClean="0"/>
              <a:t>5/21/22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A74AE0-1F80-0F49-A759-C960683A651F}" type="slidenum">
              <a:rPr lang="en-US" smtClean="0"/>
              <a:t>‹#›</a:t>
            </a:fld>
            <a:endParaRPr lang="en-US"/>
          </a:p>
        </p:txBody>
      </p:sp>
    </p:spTree>
    <p:extLst>
      <p:ext uri="{BB962C8B-B14F-4D97-AF65-F5344CB8AC3E}">
        <p14:creationId xmlns:p14="http://schemas.microsoft.com/office/powerpoint/2010/main" val="76646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365E3C-408C-AA42-A84A-1CC8DE7E8A66}" type="datetimeFigureOut">
              <a:rPr lang="en-US" smtClean="0"/>
              <a:t>5/21/22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A74AE0-1F80-0F49-A759-C960683A651F}" type="slidenum">
              <a:rPr lang="en-US" smtClean="0"/>
              <a:t>‹#›</a:t>
            </a:fld>
            <a:endParaRPr lang="en-US"/>
          </a:p>
        </p:txBody>
      </p:sp>
    </p:spTree>
    <p:extLst>
      <p:ext uri="{BB962C8B-B14F-4D97-AF65-F5344CB8AC3E}">
        <p14:creationId xmlns:p14="http://schemas.microsoft.com/office/powerpoint/2010/main" val="845416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84365E3C-408C-AA42-A84A-1CC8DE7E8A66}" type="datetimeFigureOut">
              <a:rPr lang="en-US" smtClean="0"/>
              <a:t>5/21/22</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92A74AE0-1F80-0F49-A759-C960683A651F}" type="slidenum">
              <a:rPr lang="en-US" smtClean="0"/>
              <a:t>‹#›</a:t>
            </a:fld>
            <a:endParaRPr lang="en-US"/>
          </a:p>
        </p:txBody>
      </p:sp>
    </p:spTree>
    <p:extLst>
      <p:ext uri="{BB962C8B-B14F-4D97-AF65-F5344CB8AC3E}">
        <p14:creationId xmlns:p14="http://schemas.microsoft.com/office/powerpoint/2010/main" val="1127620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84365E3C-408C-AA42-A84A-1CC8DE7E8A66}" type="datetimeFigureOut">
              <a:rPr lang="en-US" smtClean="0"/>
              <a:t>5/21/22</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92A74AE0-1F80-0F49-A759-C960683A651F}" type="slidenum">
              <a:rPr lang="en-US" smtClean="0"/>
              <a:t>‹#›</a:t>
            </a:fld>
            <a:endParaRPr lang="en-US"/>
          </a:p>
        </p:txBody>
      </p:sp>
    </p:spTree>
    <p:extLst>
      <p:ext uri="{BB962C8B-B14F-4D97-AF65-F5344CB8AC3E}">
        <p14:creationId xmlns:p14="http://schemas.microsoft.com/office/powerpoint/2010/main" val="693600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84365E3C-408C-AA42-A84A-1CC8DE7E8A66}" type="datetimeFigureOut">
              <a:rPr lang="en-US" smtClean="0"/>
              <a:t>5/21/22</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92A74AE0-1F80-0F49-A759-C960683A651F}" type="slidenum">
              <a:rPr lang="en-US" smtClean="0"/>
              <a:t>‹#›</a:t>
            </a:fld>
            <a:endParaRPr lang="en-US"/>
          </a:p>
        </p:txBody>
      </p:sp>
    </p:spTree>
    <p:extLst>
      <p:ext uri="{BB962C8B-B14F-4D97-AF65-F5344CB8AC3E}">
        <p14:creationId xmlns:p14="http://schemas.microsoft.com/office/powerpoint/2010/main" val="6741147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Houses in a subdivision">
            <a:extLst>
              <a:ext uri="{FF2B5EF4-FFF2-40B4-BE49-F238E27FC236}">
                <a16:creationId xmlns:a16="http://schemas.microsoft.com/office/drawing/2014/main" id="{AC443F9E-6736-565A-1160-F027D194C938}"/>
              </a:ext>
            </a:extLst>
          </p:cNvPr>
          <p:cNvPicPr>
            <a:picLocks noChangeAspect="1"/>
          </p:cNvPicPr>
          <p:nvPr/>
        </p:nvPicPr>
        <p:blipFill rotWithShape="1">
          <a:blip r:embed="rId2">
            <a:alphaModFix amt="40000"/>
          </a:blip>
          <a:srcRect t="8103" b="7627"/>
          <a:stretch/>
        </p:blipFill>
        <p:spPr>
          <a:xfrm>
            <a:off x="20" y="10"/>
            <a:ext cx="12191980" cy="6857990"/>
          </a:xfrm>
          <a:prstGeom prst="rect">
            <a:avLst/>
          </a:prstGeom>
        </p:spPr>
      </p:pic>
      <p:sp>
        <p:nvSpPr>
          <p:cNvPr id="2" name="Title 1">
            <a:extLst>
              <a:ext uri="{FF2B5EF4-FFF2-40B4-BE49-F238E27FC236}">
                <a16:creationId xmlns:a16="http://schemas.microsoft.com/office/drawing/2014/main" id="{ED18750F-1CA3-EE42-9AF1-C0C2A5A6521A}"/>
              </a:ext>
            </a:extLst>
          </p:cNvPr>
          <p:cNvSpPr>
            <a:spLocks noGrp="1"/>
          </p:cNvSpPr>
          <p:nvPr>
            <p:ph type="ctrTitle"/>
          </p:nvPr>
        </p:nvSpPr>
        <p:spPr>
          <a:xfrm>
            <a:off x="1600200" y="2386744"/>
            <a:ext cx="8991600" cy="1645920"/>
          </a:xfrm>
          <a:noFill/>
          <a:ln w="38100" cap="sq">
            <a:solidFill>
              <a:schemeClr val="tx1"/>
            </a:solidFill>
            <a:miter lim="800000"/>
          </a:ln>
        </p:spPr>
        <p:txBody>
          <a:bodyPr anchor="ctr">
            <a:normAutofit/>
          </a:bodyPr>
          <a:lstStyle/>
          <a:p>
            <a:r>
              <a:rPr lang="en-US" sz="2900" dirty="0">
                <a:solidFill>
                  <a:schemeClr val="tx1"/>
                </a:solidFill>
              </a:rPr>
              <a:t>The Housing market: An In-Depth Analysis of the Los Angeles, Bay Area, and Las Vegas housing markets</a:t>
            </a:r>
          </a:p>
        </p:txBody>
      </p:sp>
      <p:sp>
        <p:nvSpPr>
          <p:cNvPr id="3" name="Subtitle 2">
            <a:extLst>
              <a:ext uri="{FF2B5EF4-FFF2-40B4-BE49-F238E27FC236}">
                <a16:creationId xmlns:a16="http://schemas.microsoft.com/office/drawing/2014/main" id="{102AEF37-234F-6746-8E9C-522295F8098B}"/>
              </a:ext>
            </a:extLst>
          </p:cNvPr>
          <p:cNvSpPr>
            <a:spLocks noGrp="1"/>
          </p:cNvSpPr>
          <p:nvPr>
            <p:ph type="subTitle" idx="1"/>
          </p:nvPr>
        </p:nvSpPr>
        <p:spPr>
          <a:xfrm>
            <a:off x="2695194" y="4352544"/>
            <a:ext cx="6801612" cy="1239894"/>
          </a:xfrm>
        </p:spPr>
        <p:txBody>
          <a:bodyPr>
            <a:normAutofit/>
          </a:bodyPr>
          <a:lstStyle/>
          <a:p>
            <a:r>
              <a:rPr lang="en-US" dirty="0">
                <a:solidFill>
                  <a:schemeClr val="tx1"/>
                </a:solidFill>
              </a:rPr>
              <a:t>By Michael Diaz, Sergio </a:t>
            </a:r>
            <a:r>
              <a:rPr lang="en-US" dirty="0" err="1">
                <a:solidFill>
                  <a:schemeClr val="tx1"/>
                </a:solidFill>
              </a:rPr>
              <a:t>Basurto</a:t>
            </a:r>
            <a:r>
              <a:rPr lang="en-US" dirty="0">
                <a:solidFill>
                  <a:schemeClr val="tx1"/>
                </a:solidFill>
              </a:rPr>
              <a:t>, and Osamu Adler</a:t>
            </a:r>
          </a:p>
        </p:txBody>
      </p:sp>
    </p:spTree>
    <p:extLst>
      <p:ext uri="{BB962C8B-B14F-4D97-AF65-F5344CB8AC3E}">
        <p14:creationId xmlns:p14="http://schemas.microsoft.com/office/powerpoint/2010/main" val="159061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9F26AF7-9AC1-49A4-8F89-2C63E1C0A0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1A1ECE-2A56-8C4A-B46B-12BE68CFF8EA}"/>
              </a:ext>
            </a:extLst>
          </p:cNvPr>
          <p:cNvSpPr>
            <a:spLocks noGrp="1"/>
          </p:cNvSpPr>
          <p:nvPr>
            <p:ph type="title"/>
          </p:nvPr>
        </p:nvSpPr>
        <p:spPr>
          <a:xfrm>
            <a:off x="1600200" y="5256012"/>
            <a:ext cx="8991600" cy="1264762"/>
          </a:xfrm>
        </p:spPr>
        <p:txBody>
          <a:bodyPr vert="horz" lIns="274320" tIns="182880" rIns="274320" bIns="182880" rtlCol="0" anchor="ctr" anchorCtr="1">
            <a:normAutofit/>
          </a:bodyPr>
          <a:lstStyle/>
          <a:p>
            <a:r>
              <a:rPr lang="en-US" sz="3200" dirty="0"/>
              <a:t>LA Price Drop </a:t>
            </a:r>
            <a:r>
              <a:rPr lang="en-US" sz="3200" dirty="0" err="1"/>
              <a:t>Cont</a:t>
            </a:r>
            <a:r>
              <a:rPr lang="en-US" sz="3200" dirty="0"/>
              <a:t>…</a:t>
            </a:r>
          </a:p>
        </p:txBody>
      </p:sp>
      <p:pic>
        <p:nvPicPr>
          <p:cNvPr id="5" name="Content Placeholder 4" descr="Chart&#10;&#10;Description automatically generated">
            <a:extLst>
              <a:ext uri="{FF2B5EF4-FFF2-40B4-BE49-F238E27FC236}">
                <a16:creationId xmlns:a16="http://schemas.microsoft.com/office/drawing/2014/main" id="{41CB88F3-9C24-4C4E-A6EC-93F48BACC762}"/>
              </a:ext>
            </a:extLst>
          </p:cNvPr>
          <p:cNvPicPr>
            <a:picLocks noGrp="1" noChangeAspect="1"/>
          </p:cNvPicPr>
          <p:nvPr>
            <p:ph idx="1"/>
          </p:nvPr>
        </p:nvPicPr>
        <p:blipFill>
          <a:blip r:embed="rId2"/>
          <a:stretch>
            <a:fillRect/>
          </a:stretch>
        </p:blipFill>
        <p:spPr>
          <a:xfrm>
            <a:off x="222963" y="115880"/>
            <a:ext cx="4297680" cy="2438933"/>
          </a:xfrm>
          <a:prstGeom prst="rect">
            <a:avLst/>
          </a:prstGeom>
        </p:spPr>
      </p:pic>
      <p:pic>
        <p:nvPicPr>
          <p:cNvPr id="7" name="Picture 6" descr="Chart&#10;&#10;Description automatically generated">
            <a:extLst>
              <a:ext uri="{FF2B5EF4-FFF2-40B4-BE49-F238E27FC236}">
                <a16:creationId xmlns:a16="http://schemas.microsoft.com/office/drawing/2014/main" id="{AACDCE43-D353-EF49-90DE-1C0AA4E7F8B2}"/>
              </a:ext>
            </a:extLst>
          </p:cNvPr>
          <p:cNvPicPr>
            <a:picLocks noChangeAspect="1"/>
          </p:cNvPicPr>
          <p:nvPr/>
        </p:nvPicPr>
        <p:blipFill>
          <a:blip r:embed="rId3"/>
          <a:stretch>
            <a:fillRect/>
          </a:stretch>
        </p:blipFill>
        <p:spPr>
          <a:xfrm>
            <a:off x="2650559" y="2472241"/>
            <a:ext cx="8918080" cy="2675422"/>
          </a:xfrm>
          <a:prstGeom prst="rect">
            <a:avLst/>
          </a:prstGeom>
        </p:spPr>
      </p:pic>
    </p:spTree>
    <p:extLst>
      <p:ext uri="{BB962C8B-B14F-4D97-AF65-F5344CB8AC3E}">
        <p14:creationId xmlns:p14="http://schemas.microsoft.com/office/powerpoint/2010/main" val="28040962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C7FF834-B204-4967-8D47-8BB36EAF0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780A22D-61EA-43E3-BD94-3E39CF9021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18509"/>
            <a:ext cx="12192000" cy="19394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CE6C19-DFE4-ED4F-B739-ABE60E6A57B6}"/>
              </a:ext>
            </a:extLst>
          </p:cNvPr>
          <p:cNvSpPr>
            <a:spLocks noGrp="1"/>
          </p:cNvSpPr>
          <p:nvPr>
            <p:ph type="title"/>
          </p:nvPr>
        </p:nvSpPr>
        <p:spPr>
          <a:xfrm>
            <a:off x="1600200" y="4269282"/>
            <a:ext cx="8991600" cy="1264762"/>
          </a:xfrm>
        </p:spPr>
        <p:txBody>
          <a:bodyPr vert="horz" lIns="274320" tIns="182880" rIns="274320" bIns="182880" rtlCol="0" anchor="ctr" anchorCtr="1">
            <a:noAutofit/>
          </a:bodyPr>
          <a:lstStyle/>
          <a:p>
            <a:r>
              <a:rPr lang="en-US" sz="1800" dirty="0"/>
              <a:t>Although this graph shows a slight decrease between 2007 and 2010 due to economic downturn, the importance of this information demonstrates that the housing market is a strong representative of market cycles and the overall health of the economy</a:t>
            </a:r>
          </a:p>
        </p:txBody>
      </p:sp>
      <p:pic>
        <p:nvPicPr>
          <p:cNvPr id="5" name="Content Placeholder 4" descr="Chart&#10;&#10;Description automatically generated">
            <a:extLst>
              <a:ext uri="{FF2B5EF4-FFF2-40B4-BE49-F238E27FC236}">
                <a16:creationId xmlns:a16="http://schemas.microsoft.com/office/drawing/2014/main" id="{125929A5-E283-2B47-B8D7-5AE063F4D5B2}"/>
              </a:ext>
            </a:extLst>
          </p:cNvPr>
          <p:cNvPicPr>
            <a:picLocks noGrp="1" noChangeAspect="1"/>
          </p:cNvPicPr>
          <p:nvPr>
            <p:ph idx="1"/>
          </p:nvPr>
        </p:nvPicPr>
        <p:blipFill>
          <a:blip r:embed="rId2"/>
          <a:stretch>
            <a:fillRect/>
          </a:stretch>
        </p:blipFill>
        <p:spPr>
          <a:xfrm>
            <a:off x="635267" y="679815"/>
            <a:ext cx="10921466" cy="3221832"/>
          </a:xfrm>
          <a:prstGeom prst="rect">
            <a:avLst/>
          </a:prstGeom>
        </p:spPr>
      </p:pic>
    </p:spTree>
    <p:extLst>
      <p:ext uri="{BB962C8B-B14F-4D97-AF65-F5344CB8AC3E}">
        <p14:creationId xmlns:p14="http://schemas.microsoft.com/office/powerpoint/2010/main" val="2799685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descr="Miniature houses">
            <a:extLst>
              <a:ext uri="{FF2B5EF4-FFF2-40B4-BE49-F238E27FC236}">
                <a16:creationId xmlns:a16="http://schemas.microsoft.com/office/drawing/2014/main" id="{18ED3ECD-93A6-C334-67F9-9EDAD089F182}"/>
              </a:ext>
            </a:extLst>
          </p:cNvPr>
          <p:cNvPicPr>
            <a:picLocks noChangeAspect="1"/>
          </p:cNvPicPr>
          <p:nvPr/>
        </p:nvPicPr>
        <p:blipFill rotWithShape="1">
          <a:blip r:embed="rId2"/>
          <a:srcRect l="13464" r="13446"/>
          <a:stretch/>
        </p:blipFill>
        <p:spPr>
          <a:xfrm>
            <a:off x="20" y="10"/>
            <a:ext cx="7537684" cy="6857990"/>
          </a:xfrm>
          <a:prstGeom prst="rect">
            <a:avLst/>
          </a:prstGeom>
        </p:spPr>
      </p:pic>
      <p:sp>
        <p:nvSpPr>
          <p:cNvPr id="2" name="Title 1">
            <a:extLst>
              <a:ext uri="{FF2B5EF4-FFF2-40B4-BE49-F238E27FC236}">
                <a16:creationId xmlns:a16="http://schemas.microsoft.com/office/drawing/2014/main" id="{601E0B68-D7F1-6A49-9C41-3FADA3B131DB}"/>
              </a:ext>
            </a:extLst>
          </p:cNvPr>
          <p:cNvSpPr>
            <a:spLocks noGrp="1"/>
          </p:cNvSpPr>
          <p:nvPr>
            <p:ph type="title"/>
          </p:nvPr>
        </p:nvSpPr>
        <p:spPr>
          <a:xfrm>
            <a:off x="804672" y="2844368"/>
            <a:ext cx="5928360" cy="1188720"/>
          </a:xfrm>
          <a:solidFill>
            <a:schemeClr val="bg1">
              <a:alpha val="80000"/>
            </a:schemeClr>
          </a:solidFill>
          <a:ln>
            <a:solidFill>
              <a:schemeClr val="tx1">
                <a:lumMod val="75000"/>
                <a:lumOff val="25000"/>
              </a:schemeClr>
            </a:solidFill>
          </a:ln>
        </p:spPr>
        <p:txBody>
          <a:bodyPr>
            <a:normAutofit/>
          </a:bodyPr>
          <a:lstStyle/>
          <a:p>
            <a:r>
              <a:rPr lang="en-US">
                <a:solidFill>
                  <a:schemeClr val="tx1">
                    <a:lumMod val="85000"/>
                    <a:lumOff val="15000"/>
                  </a:schemeClr>
                </a:solidFill>
              </a:rPr>
              <a:t>Conclusions:</a:t>
            </a:r>
          </a:p>
        </p:txBody>
      </p:sp>
      <p:sp>
        <p:nvSpPr>
          <p:cNvPr id="9" name="Rectangle 8">
            <a:extLst>
              <a:ext uri="{FF2B5EF4-FFF2-40B4-BE49-F238E27FC236}">
                <a16:creationId xmlns:a16="http://schemas.microsoft.com/office/drawing/2014/main" id="{68D8C857-9447-4941-8520-9A44A926F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6740"/>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58F566E-446C-DC48-9EA4-C32DCBECAE50}"/>
              </a:ext>
            </a:extLst>
          </p:cNvPr>
          <p:cNvSpPr>
            <a:spLocks noGrp="1"/>
          </p:cNvSpPr>
          <p:nvPr>
            <p:ph idx="1"/>
          </p:nvPr>
        </p:nvSpPr>
        <p:spPr>
          <a:xfrm>
            <a:off x="8242273" y="973600"/>
            <a:ext cx="3374136" cy="4924280"/>
          </a:xfrm>
        </p:spPr>
        <p:txBody>
          <a:bodyPr anchor="ctr">
            <a:normAutofit/>
          </a:bodyPr>
          <a:lstStyle/>
          <a:p>
            <a:r>
              <a:rPr lang="en-US" dirty="0">
                <a:solidFill>
                  <a:srgbClr val="FFFFFF"/>
                </a:solidFill>
              </a:rPr>
              <a:t>Based on our findings, the housing market has expanded greatly in the past few years and will continue to grow quickly.</a:t>
            </a:r>
          </a:p>
          <a:p>
            <a:r>
              <a:rPr lang="en-US" dirty="0">
                <a:solidFill>
                  <a:srgbClr val="FFFFFF"/>
                </a:solidFill>
              </a:rPr>
              <a:t>Due to the cyclical cycle and rapid population growth in all three of these cities throughout the past 15 years, although there have been slight dips in the markets at points, the overall market has continued to expand at a rapid pace with </a:t>
            </a:r>
            <a:r>
              <a:rPr lang="en-US">
                <a:solidFill>
                  <a:srgbClr val="FFFFFF"/>
                </a:solidFill>
              </a:rPr>
              <a:t>these concerning results </a:t>
            </a:r>
            <a:r>
              <a:rPr lang="en-US" dirty="0">
                <a:solidFill>
                  <a:srgbClr val="FFFFFF"/>
                </a:solidFill>
              </a:rPr>
              <a:t>of these rising prices to be determined. </a:t>
            </a:r>
          </a:p>
        </p:txBody>
      </p:sp>
    </p:spTree>
    <p:extLst>
      <p:ext uri="{BB962C8B-B14F-4D97-AF65-F5344CB8AC3E}">
        <p14:creationId xmlns:p14="http://schemas.microsoft.com/office/powerpoint/2010/main" val="44627980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D65855-4C5E-0A42-8ACD-2F8587FE8F95}"/>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2600">
                <a:solidFill>
                  <a:srgbClr val="FFFFFF"/>
                </a:solidFill>
              </a:rPr>
              <a:t>Bubble or Ever-Increasing Market?</a:t>
            </a:r>
          </a:p>
        </p:txBody>
      </p:sp>
      <p:sp>
        <p:nvSpPr>
          <p:cNvPr id="3" name="Content Placeholder 2">
            <a:extLst>
              <a:ext uri="{FF2B5EF4-FFF2-40B4-BE49-F238E27FC236}">
                <a16:creationId xmlns:a16="http://schemas.microsoft.com/office/drawing/2014/main" id="{EBE9462B-7DBA-1A4F-A20A-98A54E75D5F1}"/>
              </a:ext>
            </a:extLst>
          </p:cNvPr>
          <p:cNvSpPr>
            <a:spLocks noGrp="1"/>
          </p:cNvSpPr>
          <p:nvPr>
            <p:ph idx="1"/>
          </p:nvPr>
        </p:nvSpPr>
        <p:spPr>
          <a:xfrm>
            <a:off x="5591695" y="1402080"/>
            <a:ext cx="5320696" cy="4053840"/>
          </a:xfrm>
        </p:spPr>
        <p:txBody>
          <a:bodyPr anchor="ctr">
            <a:normAutofit/>
          </a:bodyPr>
          <a:lstStyle/>
          <a:p>
            <a:r>
              <a:rPr lang="en-US" dirty="0"/>
              <a:t>-The past 15 years has presented a challenge for home-buyers as rising interest rates, two extreme economic recessions, </a:t>
            </a:r>
            <a:r>
              <a:rPr lang="en-US" dirty="0" err="1"/>
              <a:t>quantative</a:t>
            </a:r>
            <a:r>
              <a:rPr lang="en-US" dirty="0"/>
              <a:t> easing, the rise of investment bank ownership of single-family homes, and an increasing demand for homes has created a compounding issue</a:t>
            </a:r>
          </a:p>
          <a:p>
            <a:r>
              <a:rPr lang="en-US" dirty="0"/>
              <a:t>- Our analysis looks at data from the past few years of housing data in Los Angeles, the Bay Area, and Las Vegas (Clark) county </a:t>
            </a:r>
          </a:p>
        </p:txBody>
      </p:sp>
    </p:spTree>
    <p:extLst>
      <p:ext uri="{BB962C8B-B14F-4D97-AF65-F5344CB8AC3E}">
        <p14:creationId xmlns:p14="http://schemas.microsoft.com/office/powerpoint/2010/main" val="2143367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F6B67-7A96-2640-8EB1-EA390D9D6E1F}"/>
              </a:ext>
            </a:extLst>
          </p:cNvPr>
          <p:cNvSpPr>
            <a:spLocks noGrp="1"/>
          </p:cNvSpPr>
          <p:nvPr>
            <p:ph type="title"/>
          </p:nvPr>
        </p:nvSpPr>
        <p:spPr>
          <a:xfrm>
            <a:off x="5138928" y="964692"/>
            <a:ext cx="6092952" cy="1188720"/>
          </a:xfrm>
        </p:spPr>
        <p:txBody>
          <a:bodyPr>
            <a:normAutofit/>
          </a:bodyPr>
          <a:lstStyle/>
          <a:p>
            <a:r>
              <a:rPr lang="en-US" dirty="0"/>
              <a:t>Where we Got our Data:</a:t>
            </a:r>
          </a:p>
        </p:txBody>
      </p:sp>
      <p:pic>
        <p:nvPicPr>
          <p:cNvPr id="1028" name="Picture 4" descr="Census.gov">
            <a:extLst>
              <a:ext uri="{FF2B5EF4-FFF2-40B4-BE49-F238E27FC236}">
                <a16:creationId xmlns:a16="http://schemas.microsoft.com/office/drawing/2014/main" id="{6E3D5334-AAD8-A04B-8975-6D86F0BFB5B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451" r="10699" b="-2"/>
          <a:stretch/>
        </p:blipFill>
        <p:spPr bwMode="auto">
          <a:xfrm>
            <a:off x="960121" y="964690"/>
            <a:ext cx="3707652" cy="2396516"/>
          </a:xfrm>
          <a:prstGeom prst="rect">
            <a:avLst/>
          </a:prstGeom>
          <a:noFill/>
          <a:ln w="31750" cap="sq">
            <a:solidFill>
              <a:srgbClr val="FFFFFF"/>
            </a:solidFill>
            <a:miter lim="800000"/>
          </a:ln>
          <a:extLst>
            <a:ext uri="{909E8E84-426E-40DD-AFC4-6F175D3DCCD1}">
              <a14:hiddenFill xmlns:a14="http://schemas.microsoft.com/office/drawing/2010/main">
                <a:solidFill>
                  <a:srgbClr val="FFFFFF"/>
                </a:solidFill>
              </a14:hiddenFill>
            </a:ext>
          </a:extLst>
        </p:spPr>
      </p:pic>
      <p:pic>
        <p:nvPicPr>
          <p:cNvPr id="1026" name="Picture 2" descr="Zillow to Become a Real Estate Broker | MetroTex">
            <a:extLst>
              <a:ext uri="{FF2B5EF4-FFF2-40B4-BE49-F238E27FC236}">
                <a16:creationId xmlns:a16="http://schemas.microsoft.com/office/drawing/2014/main" id="{D062A054-5427-3E44-8F89-C0B7A4C64CE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793" r="7390" b="-4"/>
          <a:stretch/>
        </p:blipFill>
        <p:spPr bwMode="auto">
          <a:xfrm>
            <a:off x="960120" y="3509436"/>
            <a:ext cx="3707652" cy="2374971"/>
          </a:xfrm>
          <a:prstGeom prst="rect">
            <a:avLst/>
          </a:prstGeom>
          <a:noFill/>
          <a:ln w="31750" cap="sq">
            <a:solidFill>
              <a:srgbClr val="FFFFFF"/>
            </a:solidFill>
            <a:miter lim="800000"/>
          </a:ln>
          <a:extLst>
            <a:ext uri="{909E8E84-426E-40DD-AFC4-6F175D3DCCD1}">
              <a14:hiddenFill xmlns:a14="http://schemas.microsoft.com/office/drawing/2010/main">
                <a:solidFill>
                  <a:srgbClr val="FFFFFF"/>
                </a:solidFill>
              </a14:hiddenFill>
            </a:ext>
          </a:extLst>
        </p:spPr>
      </p:pic>
      <p:graphicFrame>
        <p:nvGraphicFramePr>
          <p:cNvPr id="5" name="Content Placeholder 2">
            <a:extLst>
              <a:ext uri="{FF2B5EF4-FFF2-40B4-BE49-F238E27FC236}">
                <a16:creationId xmlns:a16="http://schemas.microsoft.com/office/drawing/2014/main" id="{07D4BB90-B94B-7219-0EB2-92B6A3E23E33}"/>
              </a:ext>
            </a:extLst>
          </p:cNvPr>
          <p:cNvGraphicFramePr>
            <a:graphicFrameLocks noGrp="1"/>
          </p:cNvGraphicFramePr>
          <p:nvPr>
            <p:ph idx="1"/>
            <p:extLst>
              <p:ext uri="{D42A27DB-BD31-4B8C-83A1-F6EECF244321}">
                <p14:modId xmlns:p14="http://schemas.microsoft.com/office/powerpoint/2010/main" val="1443197892"/>
              </p:ext>
            </p:extLst>
          </p:nvPr>
        </p:nvGraphicFramePr>
        <p:xfrm>
          <a:off x="5089646" y="2475145"/>
          <a:ext cx="6142233" cy="340925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265843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F47E20B-1205-4238-A82B-90EF577F3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13567AC-EB9A-47A9-B6EC-B5BDB73B11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B1255A-3382-0A45-8E97-EAF1458D8C4E}"/>
              </a:ext>
            </a:extLst>
          </p:cNvPr>
          <p:cNvSpPr>
            <a:spLocks noGrp="1"/>
          </p:cNvSpPr>
          <p:nvPr>
            <p:ph type="title"/>
          </p:nvPr>
        </p:nvSpPr>
        <p:spPr>
          <a:xfrm>
            <a:off x="643468" y="820010"/>
            <a:ext cx="3415288" cy="3212654"/>
          </a:xfrm>
          <a:noFill/>
          <a:ln>
            <a:solidFill>
              <a:schemeClr val="bg1"/>
            </a:solidFill>
          </a:ln>
        </p:spPr>
        <p:txBody>
          <a:bodyPr vert="horz" lIns="274320" tIns="182880" rIns="274320" bIns="182880" rtlCol="0" anchor="ctr" anchorCtr="1">
            <a:normAutofit/>
          </a:bodyPr>
          <a:lstStyle/>
          <a:p>
            <a:r>
              <a:rPr lang="en-US" sz="2900">
                <a:solidFill>
                  <a:schemeClr val="bg1"/>
                </a:solidFill>
              </a:rPr>
              <a:t>The past year: Average Sales Price of New homes (West Coast as a Whole)</a:t>
            </a:r>
          </a:p>
        </p:txBody>
      </p:sp>
      <p:pic>
        <p:nvPicPr>
          <p:cNvPr id="5" name="Content Placeholder 4" descr="Table&#10;&#10;Description automatically generated">
            <a:extLst>
              <a:ext uri="{FF2B5EF4-FFF2-40B4-BE49-F238E27FC236}">
                <a16:creationId xmlns:a16="http://schemas.microsoft.com/office/drawing/2014/main" id="{84B4B5DC-C0C5-2743-BDE5-248A27B9AE4A}"/>
              </a:ext>
            </a:extLst>
          </p:cNvPr>
          <p:cNvPicPr>
            <a:picLocks noGrp="1" noChangeAspect="1"/>
          </p:cNvPicPr>
          <p:nvPr>
            <p:ph idx="1"/>
          </p:nvPr>
        </p:nvPicPr>
        <p:blipFill>
          <a:blip r:embed="rId2"/>
          <a:stretch>
            <a:fillRect/>
          </a:stretch>
        </p:blipFill>
        <p:spPr>
          <a:xfrm>
            <a:off x="6096000" y="618753"/>
            <a:ext cx="2407537" cy="5410199"/>
          </a:xfrm>
          <a:prstGeom prst="rect">
            <a:avLst/>
          </a:prstGeom>
        </p:spPr>
      </p:pic>
      <p:sp>
        <p:nvSpPr>
          <p:cNvPr id="6" name="TextBox 5">
            <a:extLst>
              <a:ext uri="{FF2B5EF4-FFF2-40B4-BE49-F238E27FC236}">
                <a16:creationId xmlns:a16="http://schemas.microsoft.com/office/drawing/2014/main" id="{B21FB644-059B-9E45-A57C-5DE776A4C5D9}"/>
              </a:ext>
            </a:extLst>
          </p:cNvPr>
          <p:cNvSpPr txBox="1"/>
          <p:nvPr/>
        </p:nvSpPr>
        <p:spPr>
          <a:xfrm>
            <a:off x="9292281" y="1099750"/>
            <a:ext cx="2407536" cy="3139321"/>
          </a:xfrm>
          <a:prstGeom prst="rect">
            <a:avLst/>
          </a:prstGeom>
          <a:noFill/>
        </p:spPr>
        <p:txBody>
          <a:bodyPr wrap="square" rtlCol="0">
            <a:spAutoFit/>
          </a:bodyPr>
          <a:lstStyle/>
          <a:p>
            <a:r>
              <a:rPr lang="en-US" dirty="0"/>
              <a:t>This table shows the average sales price of all West Coast homes in 2022 including apartments, the average price has spiked between 30-50k in one year depending on the size of the home. This is a worrying trend. </a:t>
            </a:r>
          </a:p>
          <a:p>
            <a:endParaRPr lang="en-US" dirty="0"/>
          </a:p>
        </p:txBody>
      </p:sp>
    </p:spTree>
    <p:extLst>
      <p:ext uri="{BB962C8B-B14F-4D97-AF65-F5344CB8AC3E}">
        <p14:creationId xmlns:p14="http://schemas.microsoft.com/office/powerpoint/2010/main" val="2178678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F47E20B-1205-4238-A82B-90EF577F3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13567AC-EB9A-47A9-B6EC-B5BDB73B11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918880-49BF-9C40-AFB7-03F44643C413}"/>
              </a:ext>
            </a:extLst>
          </p:cNvPr>
          <p:cNvSpPr>
            <a:spLocks noGrp="1"/>
          </p:cNvSpPr>
          <p:nvPr>
            <p:ph type="title"/>
          </p:nvPr>
        </p:nvSpPr>
        <p:spPr>
          <a:xfrm>
            <a:off x="643468" y="820010"/>
            <a:ext cx="3415288" cy="3212654"/>
          </a:xfrm>
          <a:noFill/>
          <a:ln>
            <a:solidFill>
              <a:schemeClr val="bg1"/>
            </a:solidFill>
          </a:ln>
        </p:spPr>
        <p:txBody>
          <a:bodyPr vert="horz" lIns="274320" tIns="182880" rIns="274320" bIns="182880" rtlCol="0" anchor="ctr" anchorCtr="1">
            <a:normAutofit/>
          </a:bodyPr>
          <a:lstStyle/>
          <a:p>
            <a:r>
              <a:rPr lang="en-US" sz="3200">
                <a:solidFill>
                  <a:schemeClr val="bg1"/>
                </a:solidFill>
              </a:rPr>
              <a:t>The most recent data: A comparison</a:t>
            </a:r>
          </a:p>
        </p:txBody>
      </p:sp>
      <p:sp>
        <p:nvSpPr>
          <p:cNvPr id="3" name="Content Placeholder 2">
            <a:extLst>
              <a:ext uri="{FF2B5EF4-FFF2-40B4-BE49-F238E27FC236}">
                <a16:creationId xmlns:a16="http://schemas.microsoft.com/office/drawing/2014/main" id="{D729B7A4-70B5-5B40-AF5F-5D89193ADBC8}"/>
              </a:ext>
            </a:extLst>
          </p:cNvPr>
          <p:cNvSpPr>
            <a:spLocks noGrp="1"/>
          </p:cNvSpPr>
          <p:nvPr>
            <p:ph idx="1"/>
          </p:nvPr>
        </p:nvSpPr>
        <p:spPr>
          <a:xfrm>
            <a:off x="699777" y="4352544"/>
            <a:ext cx="3415288" cy="1239894"/>
          </a:xfrm>
        </p:spPr>
        <p:txBody>
          <a:bodyPr vert="horz" lIns="91440" tIns="45720" rIns="91440" bIns="45720" rtlCol="0">
            <a:normAutofit/>
          </a:bodyPr>
          <a:lstStyle/>
          <a:p>
            <a:pPr marL="0" indent="0" algn="ctr">
              <a:buNone/>
            </a:pPr>
            <a:r>
              <a:rPr lang="en-US" sz="2000" kern="1200">
                <a:solidFill>
                  <a:schemeClr val="bg1"/>
                </a:solidFill>
                <a:latin typeface="+mn-lt"/>
                <a:ea typeface="+mn-ea"/>
                <a:cs typeface="+mn-cs"/>
              </a:rPr>
              <a:t>-</a:t>
            </a:r>
          </a:p>
        </p:txBody>
      </p:sp>
      <p:pic>
        <p:nvPicPr>
          <p:cNvPr id="5" name="Picture 4" descr="Table&#10;&#10;Description automatically generated">
            <a:extLst>
              <a:ext uri="{FF2B5EF4-FFF2-40B4-BE49-F238E27FC236}">
                <a16:creationId xmlns:a16="http://schemas.microsoft.com/office/drawing/2014/main" id="{43A918BA-990F-AD49-B209-64E5DCE073FA}"/>
              </a:ext>
            </a:extLst>
          </p:cNvPr>
          <p:cNvPicPr>
            <a:picLocks noChangeAspect="1"/>
          </p:cNvPicPr>
          <p:nvPr/>
        </p:nvPicPr>
        <p:blipFill>
          <a:blip r:embed="rId2"/>
          <a:stretch>
            <a:fillRect/>
          </a:stretch>
        </p:blipFill>
        <p:spPr>
          <a:xfrm>
            <a:off x="5297763" y="820010"/>
            <a:ext cx="6250769" cy="3844221"/>
          </a:xfrm>
          <a:prstGeom prst="rect">
            <a:avLst/>
          </a:prstGeom>
        </p:spPr>
      </p:pic>
      <p:sp>
        <p:nvSpPr>
          <p:cNvPr id="6" name="TextBox 5">
            <a:extLst>
              <a:ext uri="{FF2B5EF4-FFF2-40B4-BE49-F238E27FC236}">
                <a16:creationId xmlns:a16="http://schemas.microsoft.com/office/drawing/2014/main" id="{00FB8C3B-C311-1049-B248-A64CAD3C8B5C}"/>
              </a:ext>
            </a:extLst>
          </p:cNvPr>
          <p:cNvSpPr txBox="1"/>
          <p:nvPr/>
        </p:nvSpPr>
        <p:spPr>
          <a:xfrm>
            <a:off x="5161839" y="5114784"/>
            <a:ext cx="6894237" cy="646331"/>
          </a:xfrm>
          <a:prstGeom prst="rect">
            <a:avLst/>
          </a:prstGeom>
          <a:noFill/>
        </p:spPr>
        <p:txBody>
          <a:bodyPr wrap="square" rtlCol="0">
            <a:spAutoFit/>
          </a:bodyPr>
          <a:lstStyle/>
          <a:p>
            <a:r>
              <a:rPr lang="en-US" dirty="0"/>
              <a:t>The graph above demonstrates that the average mortgage value has increased dramatically in the past 3 years.  </a:t>
            </a:r>
          </a:p>
        </p:txBody>
      </p:sp>
    </p:spTree>
    <p:extLst>
      <p:ext uri="{BB962C8B-B14F-4D97-AF65-F5344CB8AC3E}">
        <p14:creationId xmlns:p14="http://schemas.microsoft.com/office/powerpoint/2010/main" val="1877273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C7FF834-B204-4967-8D47-8BB36EAF0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780A22D-61EA-43E3-BD94-3E39CF9021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18509"/>
            <a:ext cx="12192000" cy="19394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C4A2C5-A7CA-234C-8710-46BDADDF380F}"/>
              </a:ext>
            </a:extLst>
          </p:cNvPr>
          <p:cNvSpPr>
            <a:spLocks noGrp="1"/>
          </p:cNvSpPr>
          <p:nvPr>
            <p:ph type="title"/>
          </p:nvPr>
        </p:nvSpPr>
        <p:spPr>
          <a:xfrm>
            <a:off x="1600200" y="4269282"/>
            <a:ext cx="8991600" cy="1264762"/>
          </a:xfrm>
        </p:spPr>
        <p:txBody>
          <a:bodyPr vert="horz" lIns="274320" tIns="182880" rIns="274320" bIns="182880" rtlCol="0" anchor="ctr" anchorCtr="1">
            <a:normAutofit/>
          </a:bodyPr>
          <a:lstStyle/>
          <a:p>
            <a:r>
              <a:rPr lang="en-US" sz="3200"/>
              <a:t>The Us vs our Two counties</a:t>
            </a:r>
          </a:p>
        </p:txBody>
      </p:sp>
      <p:pic>
        <p:nvPicPr>
          <p:cNvPr id="5" name="Content Placeholder 4" descr="Table&#10;&#10;Description automatically generated">
            <a:extLst>
              <a:ext uri="{FF2B5EF4-FFF2-40B4-BE49-F238E27FC236}">
                <a16:creationId xmlns:a16="http://schemas.microsoft.com/office/drawing/2014/main" id="{56A1B09F-1C0A-1446-B353-0FDB4E88BF19}"/>
              </a:ext>
            </a:extLst>
          </p:cNvPr>
          <p:cNvPicPr>
            <a:picLocks noGrp="1" noChangeAspect="1"/>
          </p:cNvPicPr>
          <p:nvPr>
            <p:ph idx="1"/>
          </p:nvPr>
        </p:nvPicPr>
        <p:blipFill>
          <a:blip r:embed="rId2"/>
          <a:stretch>
            <a:fillRect/>
          </a:stretch>
        </p:blipFill>
        <p:spPr>
          <a:xfrm>
            <a:off x="1752176" y="640078"/>
            <a:ext cx="8687648" cy="3301307"/>
          </a:xfrm>
          <a:prstGeom prst="rect">
            <a:avLst/>
          </a:prstGeom>
        </p:spPr>
      </p:pic>
    </p:spTree>
    <p:extLst>
      <p:ext uri="{BB962C8B-B14F-4D97-AF65-F5344CB8AC3E}">
        <p14:creationId xmlns:p14="http://schemas.microsoft.com/office/powerpoint/2010/main" val="2245718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9F26AF7-9AC1-49A4-8F89-2C63E1C0A0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61A153-4815-B545-AA4E-3C430BC5BBCA}"/>
              </a:ext>
            </a:extLst>
          </p:cNvPr>
          <p:cNvSpPr>
            <a:spLocks noGrp="1"/>
          </p:cNvSpPr>
          <p:nvPr>
            <p:ph type="title"/>
          </p:nvPr>
        </p:nvSpPr>
        <p:spPr>
          <a:xfrm>
            <a:off x="1600200" y="4269282"/>
            <a:ext cx="8991600" cy="1264762"/>
          </a:xfrm>
        </p:spPr>
        <p:txBody>
          <a:bodyPr vert="horz" lIns="274320" tIns="182880" rIns="274320" bIns="182880" rtlCol="0" anchor="ctr" anchorCtr="1">
            <a:normAutofit/>
          </a:bodyPr>
          <a:lstStyle/>
          <a:p>
            <a:r>
              <a:rPr lang="en-US" sz="3200"/>
              <a:t>LA Price Comparison</a:t>
            </a:r>
          </a:p>
        </p:txBody>
      </p:sp>
      <p:pic>
        <p:nvPicPr>
          <p:cNvPr id="7" name="Picture 6" descr="Table&#10;&#10;Description automatically generated">
            <a:extLst>
              <a:ext uri="{FF2B5EF4-FFF2-40B4-BE49-F238E27FC236}">
                <a16:creationId xmlns:a16="http://schemas.microsoft.com/office/drawing/2014/main" id="{10BA49B4-DC78-714E-B65C-BBC95FB4E9AC}"/>
              </a:ext>
            </a:extLst>
          </p:cNvPr>
          <p:cNvPicPr>
            <a:picLocks noChangeAspect="1"/>
          </p:cNvPicPr>
          <p:nvPr/>
        </p:nvPicPr>
        <p:blipFill>
          <a:blip r:embed="rId2"/>
          <a:stretch>
            <a:fillRect/>
          </a:stretch>
        </p:blipFill>
        <p:spPr>
          <a:xfrm>
            <a:off x="487944" y="679622"/>
            <a:ext cx="5365740" cy="2600203"/>
          </a:xfrm>
          <a:prstGeom prst="rect">
            <a:avLst/>
          </a:prstGeom>
        </p:spPr>
      </p:pic>
      <p:pic>
        <p:nvPicPr>
          <p:cNvPr id="5" name="Content Placeholder 4" descr="Table&#10;&#10;Description automatically generated">
            <a:extLst>
              <a:ext uri="{FF2B5EF4-FFF2-40B4-BE49-F238E27FC236}">
                <a16:creationId xmlns:a16="http://schemas.microsoft.com/office/drawing/2014/main" id="{410A7E74-DB73-DF4B-B5DB-DF5C092730DB}"/>
              </a:ext>
            </a:extLst>
          </p:cNvPr>
          <p:cNvPicPr>
            <a:picLocks noGrp="1" noChangeAspect="1"/>
          </p:cNvPicPr>
          <p:nvPr>
            <p:ph idx="1"/>
          </p:nvPr>
        </p:nvPicPr>
        <p:blipFill>
          <a:blip r:embed="rId3"/>
          <a:stretch>
            <a:fillRect/>
          </a:stretch>
        </p:blipFill>
        <p:spPr>
          <a:xfrm>
            <a:off x="6338316" y="840260"/>
            <a:ext cx="5715734" cy="2240616"/>
          </a:xfrm>
          <a:prstGeom prst="rect">
            <a:avLst/>
          </a:prstGeom>
        </p:spPr>
      </p:pic>
      <p:sp>
        <p:nvSpPr>
          <p:cNvPr id="8" name="TextBox 7">
            <a:extLst>
              <a:ext uri="{FF2B5EF4-FFF2-40B4-BE49-F238E27FC236}">
                <a16:creationId xmlns:a16="http://schemas.microsoft.com/office/drawing/2014/main" id="{DC3932F7-19DF-1444-B7A7-8FA306C8F1D8}"/>
              </a:ext>
            </a:extLst>
          </p:cNvPr>
          <p:cNvSpPr txBox="1"/>
          <p:nvPr/>
        </p:nvSpPr>
        <p:spPr>
          <a:xfrm>
            <a:off x="1600200" y="3750755"/>
            <a:ext cx="8657883" cy="369332"/>
          </a:xfrm>
          <a:prstGeom prst="rect">
            <a:avLst/>
          </a:prstGeom>
          <a:noFill/>
        </p:spPr>
        <p:txBody>
          <a:bodyPr wrap="none" rtlCol="0">
            <a:spAutoFit/>
          </a:bodyPr>
          <a:lstStyle/>
          <a:p>
            <a:r>
              <a:rPr lang="en-US" dirty="0"/>
              <a:t>These two graphs showcase LA and the Bay area as a comparison of a few different factors.</a:t>
            </a:r>
          </a:p>
        </p:txBody>
      </p:sp>
    </p:spTree>
    <p:extLst>
      <p:ext uri="{BB962C8B-B14F-4D97-AF65-F5344CB8AC3E}">
        <p14:creationId xmlns:p14="http://schemas.microsoft.com/office/powerpoint/2010/main" val="202621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A695D-C98D-2A4A-A2AC-B018B9391CA5}"/>
              </a:ext>
            </a:extLst>
          </p:cNvPr>
          <p:cNvSpPr>
            <a:spLocks noGrp="1"/>
          </p:cNvSpPr>
          <p:nvPr>
            <p:ph type="title"/>
          </p:nvPr>
        </p:nvSpPr>
        <p:spPr/>
        <p:txBody>
          <a:bodyPr/>
          <a:lstStyle/>
          <a:p>
            <a:r>
              <a:rPr lang="en-US" dirty="0"/>
              <a:t>Bay Area Price Comparison Cont.</a:t>
            </a:r>
          </a:p>
        </p:txBody>
      </p:sp>
      <p:pic>
        <p:nvPicPr>
          <p:cNvPr id="5" name="Content Placeholder 4" descr="Table&#10;&#10;Description automatically generated">
            <a:extLst>
              <a:ext uri="{FF2B5EF4-FFF2-40B4-BE49-F238E27FC236}">
                <a16:creationId xmlns:a16="http://schemas.microsoft.com/office/drawing/2014/main" id="{71A14C17-DC65-9C4D-8221-8B572666A8E4}"/>
              </a:ext>
            </a:extLst>
          </p:cNvPr>
          <p:cNvPicPr>
            <a:picLocks noGrp="1" noChangeAspect="1"/>
          </p:cNvPicPr>
          <p:nvPr>
            <p:ph idx="1"/>
          </p:nvPr>
        </p:nvPicPr>
        <p:blipFill>
          <a:blip r:embed="rId2"/>
          <a:stretch>
            <a:fillRect/>
          </a:stretch>
        </p:blipFill>
        <p:spPr>
          <a:xfrm>
            <a:off x="5010150" y="2454842"/>
            <a:ext cx="2539828" cy="3029970"/>
          </a:xfrm>
        </p:spPr>
      </p:pic>
    </p:spTree>
    <p:extLst>
      <p:ext uri="{BB962C8B-B14F-4D97-AF65-F5344CB8AC3E}">
        <p14:creationId xmlns:p14="http://schemas.microsoft.com/office/powerpoint/2010/main" val="1172906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4241D-2585-284D-B572-9D574117141A}"/>
              </a:ext>
            </a:extLst>
          </p:cNvPr>
          <p:cNvSpPr>
            <a:spLocks noGrp="1"/>
          </p:cNvSpPr>
          <p:nvPr>
            <p:ph type="title"/>
          </p:nvPr>
        </p:nvSpPr>
        <p:spPr/>
        <p:txBody>
          <a:bodyPr/>
          <a:lstStyle/>
          <a:p>
            <a:r>
              <a:rPr lang="en-US" dirty="0"/>
              <a:t>LA Current Pricing (2006-2022)</a:t>
            </a:r>
          </a:p>
        </p:txBody>
      </p:sp>
      <p:pic>
        <p:nvPicPr>
          <p:cNvPr id="5" name="Content Placeholder 4" descr="A computer screen capture&#10;&#10;Description automatically generated with medium confidence">
            <a:extLst>
              <a:ext uri="{FF2B5EF4-FFF2-40B4-BE49-F238E27FC236}">
                <a16:creationId xmlns:a16="http://schemas.microsoft.com/office/drawing/2014/main" id="{A70361A8-93AA-1A40-B59A-3ED702494CF7}"/>
              </a:ext>
            </a:extLst>
          </p:cNvPr>
          <p:cNvPicPr>
            <a:picLocks noGrp="1" noChangeAspect="1"/>
          </p:cNvPicPr>
          <p:nvPr>
            <p:ph idx="1"/>
          </p:nvPr>
        </p:nvPicPr>
        <p:blipFill>
          <a:blip r:embed="rId2"/>
          <a:stretch>
            <a:fillRect/>
          </a:stretch>
        </p:blipFill>
        <p:spPr>
          <a:xfrm>
            <a:off x="202019" y="2754217"/>
            <a:ext cx="11787962" cy="1950372"/>
          </a:xfrm>
        </p:spPr>
      </p:pic>
      <p:sp>
        <p:nvSpPr>
          <p:cNvPr id="7" name="TextBox 6">
            <a:extLst>
              <a:ext uri="{FF2B5EF4-FFF2-40B4-BE49-F238E27FC236}">
                <a16:creationId xmlns:a16="http://schemas.microsoft.com/office/drawing/2014/main" id="{9F247BAA-ECB2-2A47-BB17-FC55DAEE7210}"/>
              </a:ext>
            </a:extLst>
          </p:cNvPr>
          <p:cNvSpPr txBox="1"/>
          <p:nvPr/>
        </p:nvSpPr>
        <p:spPr>
          <a:xfrm>
            <a:off x="495359" y="4982228"/>
            <a:ext cx="11494622" cy="646331"/>
          </a:xfrm>
          <a:prstGeom prst="rect">
            <a:avLst/>
          </a:prstGeom>
          <a:noFill/>
        </p:spPr>
        <p:txBody>
          <a:bodyPr wrap="none" rtlCol="0">
            <a:spAutoFit/>
          </a:bodyPr>
          <a:lstStyle/>
          <a:p>
            <a:r>
              <a:rPr lang="en-US" dirty="0"/>
              <a:t>Despite the economic recession of 2007 and the subsequent housing crash due to the Covid outbreak in 2020,</a:t>
            </a:r>
          </a:p>
          <a:p>
            <a:r>
              <a:rPr lang="en-US" dirty="0"/>
              <a:t>this graph shows the continuing and worrying trend that the housing market has continued to spike throughout the years.</a:t>
            </a:r>
          </a:p>
        </p:txBody>
      </p:sp>
      <p:sp>
        <p:nvSpPr>
          <p:cNvPr id="8" name="TextBox 7">
            <a:extLst>
              <a:ext uri="{FF2B5EF4-FFF2-40B4-BE49-F238E27FC236}">
                <a16:creationId xmlns:a16="http://schemas.microsoft.com/office/drawing/2014/main" id="{6E7D88CE-1E3E-E84E-AF89-21E1DCB04CBF}"/>
              </a:ext>
            </a:extLst>
          </p:cNvPr>
          <p:cNvSpPr txBox="1"/>
          <p:nvPr/>
        </p:nvSpPr>
        <p:spPr>
          <a:xfrm>
            <a:off x="727114" y="3999123"/>
            <a:ext cx="804231" cy="215444"/>
          </a:xfrm>
          <a:prstGeom prst="rect">
            <a:avLst/>
          </a:prstGeom>
          <a:noFill/>
        </p:spPr>
        <p:txBody>
          <a:bodyPr wrap="square" rtlCol="0">
            <a:spAutoFit/>
          </a:bodyPr>
          <a:lstStyle/>
          <a:p>
            <a:r>
              <a:rPr lang="en-US" sz="800" dirty="0"/>
              <a:t>2007 low</a:t>
            </a:r>
          </a:p>
        </p:txBody>
      </p:sp>
      <p:sp>
        <p:nvSpPr>
          <p:cNvPr id="9" name="TextBox 8">
            <a:extLst>
              <a:ext uri="{FF2B5EF4-FFF2-40B4-BE49-F238E27FC236}">
                <a16:creationId xmlns:a16="http://schemas.microsoft.com/office/drawing/2014/main" id="{4C3CC4CE-AF25-D44A-A7AB-B741C7EA3BA1}"/>
              </a:ext>
            </a:extLst>
          </p:cNvPr>
          <p:cNvSpPr txBox="1"/>
          <p:nvPr/>
        </p:nvSpPr>
        <p:spPr>
          <a:xfrm>
            <a:off x="11325339" y="3999123"/>
            <a:ext cx="570990" cy="215444"/>
          </a:xfrm>
          <a:prstGeom prst="rect">
            <a:avLst/>
          </a:prstGeom>
          <a:noFill/>
        </p:spPr>
        <p:txBody>
          <a:bodyPr wrap="none" rtlCol="0">
            <a:spAutoFit/>
          </a:bodyPr>
          <a:lstStyle/>
          <a:p>
            <a:r>
              <a:rPr lang="en-US" sz="800" dirty="0"/>
              <a:t>2020 low</a:t>
            </a:r>
          </a:p>
        </p:txBody>
      </p:sp>
    </p:spTree>
    <p:extLst>
      <p:ext uri="{BB962C8B-B14F-4D97-AF65-F5344CB8AC3E}">
        <p14:creationId xmlns:p14="http://schemas.microsoft.com/office/powerpoint/2010/main" val="1118057714"/>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{7150A0FB-D4A5-5945-81AE-6C40FEFE9152}tf10001120</Template>
  <TotalTime>389</TotalTime>
  <Words>449</Words>
  <Application>Microsoft Macintosh PowerPoint</Application>
  <PresentationFormat>Widescreen</PresentationFormat>
  <Paragraphs>27</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Gill Sans MT</vt:lpstr>
      <vt:lpstr>Parcel</vt:lpstr>
      <vt:lpstr>The Housing market: An In-Depth Analysis of the Los Angeles, Bay Area, and Las Vegas housing markets</vt:lpstr>
      <vt:lpstr>Bubble or Ever-Increasing Market?</vt:lpstr>
      <vt:lpstr>Where we Got our Data:</vt:lpstr>
      <vt:lpstr>The past year: Average Sales Price of New homes (West Coast as a Whole)</vt:lpstr>
      <vt:lpstr>The most recent data: A comparison</vt:lpstr>
      <vt:lpstr>The Us vs our Two counties</vt:lpstr>
      <vt:lpstr>LA Price Comparison</vt:lpstr>
      <vt:lpstr>Bay Area Price Comparison Cont.</vt:lpstr>
      <vt:lpstr>LA Current Pricing (2006-2022)</vt:lpstr>
      <vt:lpstr>LA Price Drop Cont…</vt:lpstr>
      <vt:lpstr>Although this graph shows a slight decrease between 2007 and 2010 due to economic downturn, the importance of this information demonstrates that the housing market is a strong representative of market cycles and the overall health of the economy</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Housing market: An In-Depth Analysis of the Los Angeles and Las Vegas housing markets</dc:title>
  <dc:creator>Osa Adler</dc:creator>
  <cp:lastModifiedBy>Osa Adler</cp:lastModifiedBy>
  <cp:revision>3</cp:revision>
  <dcterms:created xsi:type="dcterms:W3CDTF">2022-05-21T17:19:25Z</dcterms:created>
  <dcterms:modified xsi:type="dcterms:W3CDTF">2022-05-21T23:48:36Z</dcterms:modified>
</cp:coreProperties>
</file>