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9" r:id="rId3"/>
    <p:sldId id="258" r:id="rId4"/>
    <p:sldId id="259" r:id="rId5"/>
    <p:sldId id="274" r:id="rId6"/>
    <p:sldId id="268" r:id="rId7"/>
    <p:sldId id="260" r:id="rId8"/>
    <p:sldId id="261" r:id="rId9"/>
    <p:sldId id="263" r:id="rId10"/>
    <p:sldId id="275" r:id="rId11"/>
    <p:sldId id="265" r:id="rId12"/>
    <p:sldId id="276" r:id="rId13"/>
    <p:sldId id="270" r:id="rId14"/>
    <p:sldId id="272" r:id="rId15"/>
    <p:sldId id="278" r:id="rId16"/>
    <p:sldId id="277" r:id="rId17"/>
    <p:sldId id="279" r:id="rId18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069" autoAdjust="0"/>
    <p:restoredTop sz="94660"/>
  </p:normalViewPr>
  <p:slideViewPr>
    <p:cSldViewPr>
      <p:cViewPr>
        <p:scale>
          <a:sx n="75" d="100"/>
          <a:sy n="75" d="100"/>
        </p:scale>
        <p:origin x="-1944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Nathan%20Rich\My%20Documents\Homework\11\427%20Project\Results%20g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N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5Ω</c:v>
                </c:pt>
              </c:strCache>
            </c:strRef>
          </c:tx>
          <c:xVal>
            <c:numRef>
              <c:f>Sheet1!$C$3:$C$23</c:f>
              <c:numCache>
                <c:formatCode>0.000</c:formatCode>
                <c:ptCount val="21"/>
                <c:pt idx="0">
                  <c:v>0</c:v>
                </c:pt>
                <c:pt idx="1">
                  <c:v>0.31100000000000011</c:v>
                </c:pt>
                <c:pt idx="2">
                  <c:v>0.52</c:v>
                </c:pt>
                <c:pt idx="3">
                  <c:v>0.75200000000000022</c:v>
                </c:pt>
                <c:pt idx="4">
                  <c:v>0.99099999999999999</c:v>
                </c:pt>
                <c:pt idx="5">
                  <c:v>1.256</c:v>
                </c:pt>
                <c:pt idx="6">
                  <c:v>1.486</c:v>
                </c:pt>
                <c:pt idx="7">
                  <c:v>1.7260000000000004</c:v>
                </c:pt>
                <c:pt idx="8">
                  <c:v>1.97</c:v>
                </c:pt>
                <c:pt idx="9">
                  <c:v>2.2090000000000001</c:v>
                </c:pt>
                <c:pt idx="10">
                  <c:v>2.4619999999999997</c:v>
                </c:pt>
                <c:pt idx="11">
                  <c:v>2.698</c:v>
                </c:pt>
                <c:pt idx="12">
                  <c:v>2.9289999999999998</c:v>
                </c:pt>
                <c:pt idx="13">
                  <c:v>3.1669999999999998</c:v>
                </c:pt>
                <c:pt idx="14">
                  <c:v>3.4079999999999999</c:v>
                </c:pt>
                <c:pt idx="15">
                  <c:v>3.6359999999999997</c:v>
                </c:pt>
                <c:pt idx="16">
                  <c:v>3.855999999999999</c:v>
                </c:pt>
                <c:pt idx="17">
                  <c:v>4.1049999999999986</c:v>
                </c:pt>
                <c:pt idx="18">
                  <c:v>4.3339999999999996</c:v>
                </c:pt>
                <c:pt idx="19">
                  <c:v>4.54</c:v>
                </c:pt>
                <c:pt idx="20">
                  <c:v>4.7639999999999985</c:v>
                </c:pt>
              </c:numCache>
            </c:numRef>
          </c:xVal>
          <c:yVal>
            <c:numRef>
              <c:f>Sheet1!$F$3:$F$23</c:f>
              <c:numCache>
                <c:formatCode>0.000</c:formatCode>
                <c:ptCount val="21"/>
                <c:pt idx="0">
                  <c:v>0</c:v>
                </c:pt>
                <c:pt idx="1">
                  <c:v>1.9344200000000002E-2</c:v>
                </c:pt>
                <c:pt idx="2">
                  <c:v>5.4080000000000031E-2</c:v>
                </c:pt>
                <c:pt idx="3">
                  <c:v>0.11310080000000003</c:v>
                </c:pt>
                <c:pt idx="4">
                  <c:v>0.1964162000000001</c:v>
                </c:pt>
                <c:pt idx="5">
                  <c:v>0.31550720000000015</c:v>
                </c:pt>
                <c:pt idx="6">
                  <c:v>0.44163920000000001</c:v>
                </c:pt>
                <c:pt idx="7">
                  <c:v>0.59581519999999999</c:v>
                </c:pt>
                <c:pt idx="8">
                  <c:v>0.77617999999999998</c:v>
                </c:pt>
                <c:pt idx="9">
                  <c:v>0.97593619999999992</c:v>
                </c:pt>
                <c:pt idx="10">
                  <c:v>1.2122888000000001</c:v>
                </c:pt>
                <c:pt idx="11">
                  <c:v>1.4558407999999996</c:v>
                </c:pt>
                <c:pt idx="12">
                  <c:v>1.7158081999999997</c:v>
                </c:pt>
                <c:pt idx="13">
                  <c:v>2.0059778000000001</c:v>
                </c:pt>
                <c:pt idx="14">
                  <c:v>2.3228927999999991</c:v>
                </c:pt>
                <c:pt idx="15">
                  <c:v>2.6440992000000012</c:v>
                </c:pt>
                <c:pt idx="16">
                  <c:v>2.9737471999999987</c:v>
                </c:pt>
                <c:pt idx="17">
                  <c:v>3.3702049999999999</c:v>
                </c:pt>
                <c:pt idx="18">
                  <c:v>3.7567111999999994</c:v>
                </c:pt>
                <c:pt idx="19">
                  <c:v>4.1223199999999975</c:v>
                </c:pt>
                <c:pt idx="20">
                  <c:v>4.5391392000000002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Sheet1!$N$1</c:f>
              <c:strCache>
                <c:ptCount val="1"/>
                <c:pt idx="0">
                  <c:v>1Ω</c:v>
                </c:pt>
              </c:strCache>
            </c:strRef>
          </c:tx>
          <c:xVal>
            <c:numRef>
              <c:f>Sheet1!$O$3:$O$23</c:f>
              <c:numCache>
                <c:formatCode>0.000</c:formatCode>
                <c:ptCount val="21"/>
                <c:pt idx="0">
                  <c:v>0</c:v>
                </c:pt>
                <c:pt idx="1">
                  <c:v>0.29300000000000009</c:v>
                </c:pt>
                <c:pt idx="2">
                  <c:v>0.501</c:v>
                </c:pt>
                <c:pt idx="3">
                  <c:v>0.73400000000000021</c:v>
                </c:pt>
                <c:pt idx="4">
                  <c:v>0.96300000000000019</c:v>
                </c:pt>
                <c:pt idx="5">
                  <c:v>1.2</c:v>
                </c:pt>
                <c:pt idx="6">
                  <c:v>1.4389999999999996</c:v>
                </c:pt>
                <c:pt idx="7">
                  <c:v>1.6600000000000001</c:v>
                </c:pt>
                <c:pt idx="8">
                  <c:v>1.9029999999999996</c:v>
                </c:pt>
                <c:pt idx="9">
                  <c:v>2.1389999999999998</c:v>
                </c:pt>
                <c:pt idx="10">
                  <c:v>2.3749999999999991</c:v>
                </c:pt>
                <c:pt idx="11">
                  <c:v>2.609</c:v>
                </c:pt>
                <c:pt idx="12">
                  <c:v>2.8499999999999992</c:v>
                </c:pt>
                <c:pt idx="13">
                  <c:v>3.1</c:v>
                </c:pt>
                <c:pt idx="14">
                  <c:v>3.3389999999999991</c:v>
                </c:pt>
                <c:pt idx="15">
                  <c:v>3.56</c:v>
                </c:pt>
                <c:pt idx="16">
                  <c:v>3.8169999999999993</c:v>
                </c:pt>
                <c:pt idx="17">
                  <c:v>4.0439999999999996</c:v>
                </c:pt>
                <c:pt idx="18">
                  <c:v>4.3069999999999995</c:v>
                </c:pt>
                <c:pt idx="19">
                  <c:v>4.5419999999999998</c:v>
                </c:pt>
                <c:pt idx="20">
                  <c:v>4.7629999999999981</c:v>
                </c:pt>
              </c:numCache>
            </c:numRef>
          </c:xVal>
          <c:yVal>
            <c:numRef>
              <c:f>Sheet1!$R$3:$R$23</c:f>
              <c:numCache>
                <c:formatCode>0.000</c:formatCode>
                <c:ptCount val="21"/>
                <c:pt idx="0">
                  <c:v>0</c:v>
                </c:pt>
                <c:pt idx="1">
                  <c:v>8.5849000000000023E-2</c:v>
                </c:pt>
                <c:pt idx="2">
                  <c:v>0.25100100000000003</c:v>
                </c:pt>
                <c:pt idx="3">
                  <c:v>0.53875600000000001</c:v>
                </c:pt>
                <c:pt idx="4">
                  <c:v>0.92736899999999967</c:v>
                </c:pt>
                <c:pt idx="5">
                  <c:v>1.44</c:v>
                </c:pt>
                <c:pt idx="6">
                  <c:v>2.0707210000000011</c:v>
                </c:pt>
                <c:pt idx="7">
                  <c:v>2.7555999999999998</c:v>
                </c:pt>
                <c:pt idx="8">
                  <c:v>3.621408999999999</c:v>
                </c:pt>
                <c:pt idx="9">
                  <c:v>4.5753209999999989</c:v>
                </c:pt>
                <c:pt idx="10">
                  <c:v>5.640625</c:v>
                </c:pt>
                <c:pt idx="11">
                  <c:v>6.806880999999998</c:v>
                </c:pt>
                <c:pt idx="12">
                  <c:v>8.1225000000000005</c:v>
                </c:pt>
                <c:pt idx="13">
                  <c:v>9.6100000000000012</c:v>
                </c:pt>
                <c:pt idx="14">
                  <c:v>11.148920999999994</c:v>
                </c:pt>
                <c:pt idx="15">
                  <c:v>12.6736</c:v>
                </c:pt>
                <c:pt idx="16">
                  <c:v>14.569489000000006</c:v>
                </c:pt>
                <c:pt idx="17">
                  <c:v>16.353935999999997</c:v>
                </c:pt>
                <c:pt idx="18">
                  <c:v>18.550248999999997</c:v>
                </c:pt>
                <c:pt idx="19">
                  <c:v>20.629763999999991</c:v>
                </c:pt>
                <c:pt idx="20">
                  <c:v>22.686169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Sheet1!$T$1</c:f>
              <c:strCache>
                <c:ptCount val="1"/>
                <c:pt idx="0">
                  <c:v>0.5Ω</c:v>
                </c:pt>
              </c:strCache>
            </c:strRef>
          </c:tx>
          <c:xVal>
            <c:numRef>
              <c:f>Sheet1!$U$3:$U$23</c:f>
              <c:numCache>
                <c:formatCode>0.000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0.42300000000000015</c:v>
                </c:pt>
                <c:pt idx="3">
                  <c:v>0.64500000000000024</c:v>
                </c:pt>
                <c:pt idx="4">
                  <c:v>0.86900000000000022</c:v>
                </c:pt>
                <c:pt idx="5">
                  <c:v>1.0980000000000001</c:v>
                </c:pt>
                <c:pt idx="6">
                  <c:v>1.333</c:v>
                </c:pt>
                <c:pt idx="7">
                  <c:v>1.5509999999999995</c:v>
                </c:pt>
                <c:pt idx="8">
                  <c:v>1.7709999999999999</c:v>
                </c:pt>
                <c:pt idx="9">
                  <c:v>2.0019999999999998</c:v>
                </c:pt>
                <c:pt idx="10">
                  <c:v>2.226</c:v>
                </c:pt>
                <c:pt idx="11">
                  <c:v>2.448</c:v>
                </c:pt>
                <c:pt idx="12">
                  <c:v>2.6880000000000002</c:v>
                </c:pt>
                <c:pt idx="13">
                  <c:v>2.911999999999999</c:v>
                </c:pt>
                <c:pt idx="14">
                  <c:v>3.14</c:v>
                </c:pt>
                <c:pt idx="15">
                  <c:v>3.36</c:v>
                </c:pt>
                <c:pt idx="16">
                  <c:v>3.58</c:v>
                </c:pt>
                <c:pt idx="17">
                  <c:v>3.8079999999999998</c:v>
                </c:pt>
                <c:pt idx="18">
                  <c:v>4.017999999999998</c:v>
                </c:pt>
                <c:pt idx="19">
                  <c:v>4.24</c:v>
                </c:pt>
                <c:pt idx="20">
                  <c:v>4.4379999999999997</c:v>
                </c:pt>
              </c:numCache>
            </c:numRef>
          </c:xVal>
          <c:yVal>
            <c:numRef>
              <c:f>Sheet1!$X$3:$X$23</c:f>
              <c:numCache>
                <c:formatCode>0.000</c:formatCode>
                <c:ptCount val="21"/>
                <c:pt idx="0">
                  <c:v>0</c:v>
                </c:pt>
                <c:pt idx="1">
                  <c:v>8.0000000000000057E-2</c:v>
                </c:pt>
                <c:pt idx="2">
                  <c:v>0.35785800000000012</c:v>
                </c:pt>
                <c:pt idx="3">
                  <c:v>0.83205000000000029</c:v>
                </c:pt>
                <c:pt idx="4">
                  <c:v>1.5103219999999995</c:v>
                </c:pt>
                <c:pt idx="5">
                  <c:v>2.4112079999999989</c:v>
                </c:pt>
                <c:pt idx="6">
                  <c:v>3.5537779999999999</c:v>
                </c:pt>
                <c:pt idx="7">
                  <c:v>4.8112019999999998</c:v>
                </c:pt>
                <c:pt idx="8">
                  <c:v>6.2728819999999974</c:v>
                </c:pt>
                <c:pt idx="9">
                  <c:v>8.0160080000000011</c:v>
                </c:pt>
                <c:pt idx="10">
                  <c:v>9.9101520000000001</c:v>
                </c:pt>
                <c:pt idx="11">
                  <c:v>11.985408000000003</c:v>
                </c:pt>
                <c:pt idx="12">
                  <c:v>14.450688000000005</c:v>
                </c:pt>
                <c:pt idx="13">
                  <c:v>16.959488</c:v>
                </c:pt>
                <c:pt idx="14">
                  <c:v>19.719200000000001</c:v>
                </c:pt>
                <c:pt idx="15">
                  <c:v>22.57919999999999</c:v>
                </c:pt>
                <c:pt idx="16">
                  <c:v>25.632800000000007</c:v>
                </c:pt>
                <c:pt idx="17">
                  <c:v>29.001727999999989</c:v>
                </c:pt>
                <c:pt idx="18">
                  <c:v>32.288648000000002</c:v>
                </c:pt>
                <c:pt idx="19">
                  <c:v>35.955200000000005</c:v>
                </c:pt>
                <c:pt idx="20">
                  <c:v>39.391687999999995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770112"/>
        <c:axId val="115772032"/>
      </c:scatterChart>
      <c:valAx>
        <c:axId val="115770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Voltage (V)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5772032"/>
        <c:crosses val="autoZero"/>
        <c:crossBetween val="midCat"/>
      </c:valAx>
      <c:valAx>
        <c:axId val="115772032"/>
        <c:scaling>
          <c:orientation val="minMax"/>
          <c:max val="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Power (W) [=V</a:t>
                </a:r>
                <a:r>
                  <a:rPr lang="en-US" sz="2000" baseline="30000"/>
                  <a:t>2</a:t>
                </a:r>
                <a:r>
                  <a:rPr lang="en-US" sz="2000"/>
                  <a:t>/R]</a:t>
                </a:r>
              </a:p>
            </c:rich>
          </c:tx>
          <c:layout/>
          <c:overlay val="0"/>
        </c:title>
        <c:numFmt formatCode="0.000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15770112"/>
        <c:crosses val="autoZero"/>
        <c:crossBetween val="midCat"/>
        <c:majorUnit val="10"/>
      </c:valAx>
    </c:plotArea>
    <c:legend>
      <c:legendPos val="r"/>
      <c:layout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89678-D9C7-4B66-B498-B0D9ECB213E9}" type="datetimeFigureOut">
              <a:rPr lang="en-NZ" smtClean="0"/>
              <a:t>15/09/2011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F9A67-60BC-4FAC-A528-B59B7FC4E7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4260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020B3-2496-4D4F-8D99-3824C7F062D3}" type="datetimeFigureOut">
              <a:rPr lang="en-NZ" smtClean="0"/>
              <a:t>15/09/2011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43F8F-D576-4961-B2BD-43837E3FEF8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63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8397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4112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6493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20sec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9805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781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8126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25sec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8006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15sec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28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50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329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15sec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390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4879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30sec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073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20sec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103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20sec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043F8F-D576-4961-B2BD-43837E3FEF8C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737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3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07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0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0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4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3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1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3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9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0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 bright="-2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4113-4B61-4036-A26A-B78772B4AC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73BC-DAD1-4167-9548-B122AFBB444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4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Generating Power for Remote Applications in Extreme Environments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>
                <a:solidFill>
                  <a:schemeClr val="bg1"/>
                </a:solidFill>
              </a:rPr>
              <a:t>Nathan Rich</a:t>
            </a:r>
          </a:p>
          <a:p>
            <a:r>
              <a:rPr lang="en-NZ" dirty="0">
                <a:solidFill>
                  <a:schemeClr val="bg1"/>
                </a:solidFill>
              </a:rPr>
              <a:t>Supervisor: Pat </a:t>
            </a:r>
            <a:r>
              <a:rPr lang="en-NZ" dirty="0" err="1">
                <a:solidFill>
                  <a:schemeClr val="bg1"/>
                </a:solidFill>
              </a:rPr>
              <a:t>Bodger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Acknowledgments: Alan Wood, Bill Heffernan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2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Testing – Generator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63864" y="1789216"/>
            <a:ext cx="6590172" cy="3744416"/>
            <a:chOff x="2714625" y="2943225"/>
            <a:chExt cx="3352800" cy="1905000"/>
          </a:xfrm>
        </p:grpSpPr>
        <p:sp>
          <p:nvSpPr>
            <p:cNvPr id="6" name="Rectangle 5"/>
            <p:cNvSpPr/>
            <p:nvPr/>
          </p:nvSpPr>
          <p:spPr>
            <a:xfrm>
              <a:off x="2714625" y="2943225"/>
              <a:ext cx="3352800" cy="1905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2971800" y="3200400"/>
              <a:ext cx="2771775" cy="1279525"/>
              <a:chOff x="2617" y="4990"/>
              <a:chExt cx="4366" cy="2013"/>
            </a:xfrm>
            <a:noFill/>
          </p:grpSpPr>
          <p:grpSp>
            <p:nvGrpSpPr>
              <p:cNvPr id="8" name="Group 3"/>
              <p:cNvGrpSpPr>
                <a:grpSpLocks/>
              </p:cNvGrpSpPr>
              <p:nvPr/>
            </p:nvGrpSpPr>
            <p:grpSpPr bwMode="auto">
              <a:xfrm>
                <a:off x="3410" y="5492"/>
                <a:ext cx="652" cy="279"/>
                <a:chOff x="9306" y="8547"/>
                <a:chExt cx="724" cy="336"/>
              </a:xfrm>
              <a:grpFill/>
            </p:grpSpPr>
            <p:cxnSp>
              <p:nvCxnSpPr>
                <p:cNvPr id="19" name="AutoShape 4"/>
                <p:cNvCxnSpPr>
                  <a:cxnSpLocks noChangeShapeType="1"/>
                </p:cNvCxnSpPr>
                <p:nvPr/>
              </p:nvCxnSpPr>
              <p:spPr bwMode="auto">
                <a:xfrm flipV="1">
                  <a:off x="9306" y="8547"/>
                  <a:ext cx="8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" name="AutoShape 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388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1" name="AutoShape 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516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" name="AutoShape 7"/>
                <p:cNvCxnSpPr>
                  <a:cxnSpLocks noChangeShapeType="1"/>
                </p:cNvCxnSpPr>
                <p:nvPr/>
              </p:nvCxnSpPr>
              <p:spPr bwMode="auto">
                <a:xfrm flipV="1">
                  <a:off x="9808" y="8547"/>
                  <a:ext cx="150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" name="AutoShape 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666" y="8547"/>
                  <a:ext cx="128" cy="336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4" name="AutoShape 9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9958" y="8547"/>
                  <a:ext cx="72" cy="185"/>
                </a:xfrm>
                <a:prstGeom prst="straightConnector1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9" name="AutoShape 10"/>
              <p:cNvCxnSpPr>
                <a:cxnSpLocks noChangeShapeType="1"/>
              </p:cNvCxnSpPr>
              <p:nvPr/>
            </p:nvCxnSpPr>
            <p:spPr bwMode="auto">
              <a:xfrm>
                <a:off x="2617" y="5646"/>
                <a:ext cx="793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0" name="AutoShape 11"/>
              <p:cNvCxnSpPr>
                <a:cxnSpLocks noChangeShapeType="1"/>
              </p:cNvCxnSpPr>
              <p:nvPr/>
            </p:nvCxnSpPr>
            <p:spPr bwMode="auto">
              <a:xfrm>
                <a:off x="4062" y="5646"/>
                <a:ext cx="1139" cy="1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5201" y="5464"/>
                <a:ext cx="980" cy="220"/>
              </a:xfrm>
              <a:custGeom>
                <a:avLst/>
                <a:gdLst/>
                <a:ahLst/>
                <a:cxnLst>
                  <a:cxn ang="0">
                    <a:pos x="0" y="193"/>
                  </a:cxn>
                  <a:cxn ang="0">
                    <a:pos x="95" y="71"/>
                  </a:cxn>
                  <a:cxn ang="0">
                    <a:pos x="340" y="98"/>
                  </a:cxn>
                  <a:cxn ang="0">
                    <a:pos x="340" y="220"/>
                  </a:cxn>
                  <a:cxn ang="0">
                    <a:pos x="245" y="84"/>
                  </a:cxn>
                  <a:cxn ang="0">
                    <a:pos x="476" y="30"/>
                  </a:cxn>
                  <a:cxn ang="0">
                    <a:pos x="666" y="139"/>
                  </a:cxn>
                  <a:cxn ang="0">
                    <a:pos x="652" y="193"/>
                  </a:cxn>
                  <a:cxn ang="0">
                    <a:pos x="571" y="220"/>
                  </a:cxn>
                  <a:cxn ang="0">
                    <a:pos x="584" y="125"/>
                  </a:cxn>
                  <a:cxn ang="0">
                    <a:pos x="707" y="44"/>
                  </a:cxn>
                  <a:cxn ang="0">
                    <a:pos x="978" y="152"/>
                  </a:cxn>
                  <a:cxn ang="0">
                    <a:pos x="978" y="207"/>
                  </a:cxn>
                </a:cxnLst>
                <a:rect l="0" t="0" r="r" b="b"/>
                <a:pathLst>
                  <a:path w="980" h="220">
                    <a:moveTo>
                      <a:pt x="0" y="193"/>
                    </a:moveTo>
                    <a:cubicBezTo>
                      <a:pt x="17" y="96"/>
                      <a:pt x="6" y="99"/>
                      <a:pt x="95" y="71"/>
                    </a:cubicBezTo>
                    <a:cubicBezTo>
                      <a:pt x="179" y="15"/>
                      <a:pt x="264" y="48"/>
                      <a:pt x="340" y="98"/>
                    </a:cubicBezTo>
                    <a:cubicBezTo>
                      <a:pt x="372" y="195"/>
                      <a:pt x="383" y="155"/>
                      <a:pt x="340" y="220"/>
                    </a:cubicBezTo>
                    <a:cubicBezTo>
                      <a:pt x="266" y="199"/>
                      <a:pt x="186" y="188"/>
                      <a:pt x="245" y="84"/>
                    </a:cubicBezTo>
                    <a:cubicBezTo>
                      <a:pt x="284" y="15"/>
                      <a:pt x="476" y="30"/>
                      <a:pt x="476" y="30"/>
                    </a:cubicBezTo>
                    <a:cubicBezTo>
                      <a:pt x="586" y="46"/>
                      <a:pt x="607" y="50"/>
                      <a:pt x="666" y="139"/>
                    </a:cubicBezTo>
                    <a:cubicBezTo>
                      <a:pt x="661" y="157"/>
                      <a:pt x="666" y="181"/>
                      <a:pt x="652" y="193"/>
                    </a:cubicBezTo>
                    <a:cubicBezTo>
                      <a:pt x="630" y="211"/>
                      <a:pt x="571" y="220"/>
                      <a:pt x="571" y="220"/>
                    </a:cubicBezTo>
                    <a:cubicBezTo>
                      <a:pt x="575" y="188"/>
                      <a:pt x="572" y="155"/>
                      <a:pt x="584" y="125"/>
                    </a:cubicBezTo>
                    <a:cubicBezTo>
                      <a:pt x="601" y="82"/>
                      <a:pt x="667" y="57"/>
                      <a:pt x="707" y="44"/>
                    </a:cubicBezTo>
                    <a:cubicBezTo>
                      <a:pt x="863" y="53"/>
                      <a:pt x="960" y="0"/>
                      <a:pt x="978" y="152"/>
                    </a:cubicBezTo>
                    <a:cubicBezTo>
                      <a:pt x="980" y="170"/>
                      <a:pt x="978" y="189"/>
                      <a:pt x="978" y="207"/>
                    </a:cubicBezTo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6449" y="6049"/>
                <a:ext cx="534" cy="52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E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13" name="AutoShape 14"/>
              <p:cNvCxnSpPr>
                <a:cxnSpLocks noChangeShapeType="1"/>
              </p:cNvCxnSpPr>
              <p:nvPr/>
            </p:nvCxnSpPr>
            <p:spPr bwMode="auto">
              <a:xfrm>
                <a:off x="6181" y="5684"/>
                <a:ext cx="530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" name="AutoShape 15"/>
              <p:cNvCxnSpPr>
                <a:cxnSpLocks noChangeShapeType="1"/>
              </p:cNvCxnSpPr>
              <p:nvPr/>
            </p:nvCxnSpPr>
            <p:spPr bwMode="auto">
              <a:xfrm>
                <a:off x="6711" y="5684"/>
                <a:ext cx="0" cy="365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" name="AutoShape 16"/>
              <p:cNvCxnSpPr>
                <a:cxnSpLocks noChangeShapeType="1"/>
              </p:cNvCxnSpPr>
              <p:nvPr/>
            </p:nvCxnSpPr>
            <p:spPr bwMode="auto">
              <a:xfrm>
                <a:off x="6711" y="6569"/>
                <a:ext cx="0" cy="433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" name="AutoShape 17"/>
              <p:cNvCxnSpPr>
                <a:cxnSpLocks noChangeShapeType="1"/>
              </p:cNvCxnSpPr>
              <p:nvPr/>
            </p:nvCxnSpPr>
            <p:spPr bwMode="auto">
              <a:xfrm>
                <a:off x="2617" y="7003"/>
                <a:ext cx="4094" cy="0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617" y="4990"/>
                <a:ext cx="1907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R = 0.034 Ω</a:t>
                </a:r>
                <a:endPara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4664" y="4990"/>
                <a:ext cx="2319" cy="5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ja-JP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MS Mincho" pitchFamily="49" charset="-128"/>
                  </a:rPr>
                  <a:t>L = 0.000478 H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70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Generator Test Results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Maximum Power Output at 0.5</a:t>
            </a:r>
            <a:r>
              <a:rPr lang="el-GR" dirty="0" smtClean="0">
                <a:solidFill>
                  <a:schemeClr val="bg1"/>
                </a:solidFill>
              </a:rPr>
              <a:t>Ω</a:t>
            </a:r>
            <a:r>
              <a:rPr lang="en-US" dirty="0" smtClean="0">
                <a:solidFill>
                  <a:schemeClr val="bg1"/>
                </a:solidFill>
              </a:rPr>
              <a:t> = 70W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Speed required for 25W = 2400rpm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Voltage given at 2400rpm = 4.7 V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Current given at 2400 rpm = 5.4 A</a:t>
            </a:r>
          </a:p>
          <a:p>
            <a:r>
              <a:rPr lang="en-NZ" dirty="0">
                <a:solidFill>
                  <a:schemeClr val="bg1"/>
                </a:solidFill>
              </a:rPr>
              <a:t>Gearbox required is </a:t>
            </a:r>
            <a:r>
              <a:rPr lang="en-NZ" dirty="0" smtClean="0">
                <a:solidFill>
                  <a:schemeClr val="bg1"/>
                </a:solidFill>
              </a:rPr>
              <a:t>19:1</a:t>
            </a:r>
            <a:endParaRPr lang="en-NZ" dirty="0" smtClean="0">
              <a:solidFill>
                <a:schemeClr val="bg1"/>
              </a:solidFill>
            </a:endParaRPr>
          </a:p>
          <a:p>
            <a:r>
              <a:rPr lang="en-NZ" dirty="0" smtClean="0">
                <a:solidFill>
                  <a:schemeClr val="bg1"/>
                </a:solidFill>
              </a:rPr>
              <a:t>Parallel </a:t>
            </a:r>
            <a:r>
              <a:rPr lang="en-NZ" dirty="0">
                <a:solidFill>
                  <a:schemeClr val="bg1"/>
                </a:solidFill>
              </a:rPr>
              <a:t>output motors to decrease resistance </a:t>
            </a:r>
            <a:r>
              <a:rPr lang="en-NZ" dirty="0" smtClean="0">
                <a:solidFill>
                  <a:schemeClr val="bg1"/>
                </a:solidFill>
              </a:rPr>
              <a:t>seen by generator</a:t>
            </a:r>
            <a:endParaRPr lang="en-NZ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6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Power Converter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 smtClean="0">
                <a:solidFill>
                  <a:schemeClr val="bg1"/>
                </a:solidFill>
              </a:rPr>
              <a:t>Power </a:t>
            </a:r>
            <a:r>
              <a:rPr lang="en-NZ" dirty="0">
                <a:solidFill>
                  <a:schemeClr val="bg1"/>
                </a:solidFill>
              </a:rPr>
              <a:t>converter must convert from 4.7V, 5.4A AC to 5V, 2A DC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155627"/>
              </p:ext>
            </p:extLst>
          </p:nvPr>
        </p:nvGraphicFramePr>
        <p:xfrm>
          <a:off x="755576" y="2852936"/>
          <a:ext cx="764484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4" imgW="6066728" imgH="858215" progId="">
                  <p:embed/>
                </p:oleObj>
              </mc:Choice>
              <mc:Fallback>
                <p:oleObj name="Visio" r:id="rId4" imgW="6066728" imgH="85821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852936"/>
                        <a:ext cx="7644849" cy="10801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21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chemeClr val="bg1"/>
                </a:solidFill>
              </a:rPr>
              <a:t>Design Concept</a:t>
            </a:r>
            <a:endParaRPr lang="en-NZ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3" cstate="print"/>
          <a:srcRect l="40935" t="25239" r="21126" b="20767"/>
          <a:stretch/>
        </p:blipFill>
        <p:spPr bwMode="auto">
          <a:xfrm>
            <a:off x="2027858" y="1600200"/>
            <a:ext cx="5088284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1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Cost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504408"/>
          <a:ext cx="7391400" cy="46990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695700"/>
                <a:gridCol w="3695700"/>
              </a:tblGrid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Item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Cost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Generator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$180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Motor (x2)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$51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Turbine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$25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Tank tracks and wheels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$50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Enclosure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$50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Oil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$10</a:t>
                      </a:r>
                    </a:p>
                  </a:txBody>
                  <a:tcPr marL="68580" marR="68580" marT="0" marB="0" anchor="ctr"/>
                </a:tc>
              </a:tr>
              <a:tr h="5873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Total</a:t>
                      </a:r>
                      <a:endParaRPr lang="en-US" sz="240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$366</a:t>
                      </a:r>
                      <a:endParaRPr lang="en-US" sz="2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78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Future Steps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Build tank tracks and use with motors to find exact characteristics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Choose and purchase power converter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Slowly build and test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Final test in water tunnel with current coming through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2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chemeClr val="bg1"/>
                </a:solidFill>
              </a:rPr>
              <a:t>Conclusions</a:t>
            </a:r>
            <a:endParaRPr lang="en-NZ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Extreme Environment Investigated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Novel method of power generation found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preliminary design made with future work in mind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Different Generator may be required.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5629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754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Questions?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4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Aim</a:t>
            </a:r>
            <a:endParaRPr lang="en-N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project intends to find a novel way of powering a device without the use of battery power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Investigate an extreme environment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a suitable way to power a device and design a solution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goal upon completion is to have a well thought out design that could be built and used in the real world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941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chemeClr val="bg1"/>
                </a:solidFill>
              </a:rPr>
              <a:t>Extreme Environment: The Sea</a:t>
            </a:r>
            <a:endParaRPr lang="en-NZ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sea cover approximately ¾ of the earths surface</a:t>
            </a:r>
          </a:p>
          <a:p>
            <a:r>
              <a:rPr lang="en-US" dirty="0">
                <a:solidFill>
                  <a:schemeClr val="bg1"/>
                </a:solidFill>
              </a:rPr>
              <a:t>Relatively unexplored due to harsh environment: Temperatures, pressures, no oxygen</a:t>
            </a:r>
          </a:p>
          <a:p>
            <a:r>
              <a:rPr lang="en-US" dirty="0">
                <a:solidFill>
                  <a:schemeClr val="bg1"/>
                </a:solidFill>
              </a:rPr>
              <a:t>A robot could be used</a:t>
            </a:r>
          </a:p>
          <a:p>
            <a:r>
              <a:rPr lang="en-US" dirty="0">
                <a:solidFill>
                  <a:schemeClr val="bg1"/>
                </a:solidFill>
              </a:rPr>
              <a:t>If no batteries then it could stay underwater for indefinite periods!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742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Specification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robot that is able to move under its own power while: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Withstanding temperatures: 3 - 21 ̊C 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Withstanding pressures: 1 atmosphere for every 10m underwater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Withstanding corrosion from salt water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No turning functionality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No control </a:t>
            </a:r>
            <a:r>
              <a:rPr lang="en-US" sz="3200" dirty="0" err="1">
                <a:solidFill>
                  <a:schemeClr val="bg1"/>
                </a:solidFill>
              </a:rPr>
              <a:t>ie</a:t>
            </a:r>
            <a:r>
              <a:rPr lang="en-US" sz="3200" dirty="0">
                <a:solidFill>
                  <a:schemeClr val="bg1"/>
                </a:solidFill>
              </a:rPr>
              <a:t>. goes forward when has power, idle otherwise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These things to be added after initial design proven</a:t>
            </a:r>
          </a:p>
          <a:p>
            <a:pPr lvl="1"/>
            <a:endParaRPr lang="en-US" sz="32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8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Simplifications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No </a:t>
            </a:r>
            <a:r>
              <a:rPr lang="en-US" sz="3600" dirty="0">
                <a:solidFill>
                  <a:schemeClr val="bg1"/>
                </a:solidFill>
              </a:rPr>
              <a:t>turning functionality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 control </a:t>
            </a:r>
            <a:r>
              <a:rPr lang="en-US" sz="3600" dirty="0" err="1">
                <a:solidFill>
                  <a:schemeClr val="bg1"/>
                </a:solidFill>
              </a:rPr>
              <a:t>ie</a:t>
            </a:r>
            <a:r>
              <a:rPr lang="en-US" sz="3600" dirty="0">
                <a:solidFill>
                  <a:schemeClr val="bg1"/>
                </a:solidFill>
              </a:rPr>
              <a:t>. goes forward when has power, idle otherwise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These things to be added after initial design proven</a:t>
            </a:r>
          </a:p>
          <a:p>
            <a:pPr lvl="1"/>
            <a:endParaRPr lang="en-US" sz="3200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6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Undersea Challenges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 stop water from getting in, it must be water tight but to stop the pressure from crushing it, the robot must be filled with a non-compressible, non-conducting liquid, a good choice is therefore oil.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avoid rust the exterior of the robot will be made from plastic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Tank tracks will be used to give maximum traction and to spread weight to stop sinking occurring in the soft sediment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7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Theory of Operation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02120"/>
              </p:ext>
            </p:extLst>
          </p:nvPr>
        </p:nvGraphicFramePr>
        <p:xfrm>
          <a:off x="539552" y="2708920"/>
          <a:ext cx="786220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4" imgW="6686839" imgH="583316" progId="">
                  <p:embed/>
                </p:oleObj>
              </mc:Choice>
              <mc:Fallback>
                <p:oleObj r:id="rId4" imgW="6686839" imgH="583316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708920"/>
                        <a:ext cx="786220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408785" y="2463304"/>
            <a:ext cx="2739479" cy="1152128"/>
            <a:chOff x="4390901" y="2420888"/>
            <a:chExt cx="2739479" cy="115212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427984" y="2420888"/>
              <a:ext cx="0" cy="115212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90901" y="3573016"/>
              <a:ext cx="273947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092280" y="2420888"/>
              <a:ext cx="0" cy="1152128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4390901" y="2420888"/>
              <a:ext cx="2739479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24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Turbine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Size of turbine determines the power available: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Robot will require 25W of power including power loss to power converter inefficiency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</a:rPr>
              <a:t>Diameter of turbine is 23.8 cm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 l="50000" t="46000" r="31875" b="41000"/>
          <a:stretch>
            <a:fillRect/>
          </a:stretch>
        </p:blipFill>
        <p:spPr bwMode="auto">
          <a:xfrm>
            <a:off x="3048000" y="25146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578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Testing – Generator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050245842"/>
              </p:ext>
            </p:extLst>
          </p:nvPr>
        </p:nvGraphicFramePr>
        <p:xfrm>
          <a:off x="838200" y="1484784"/>
          <a:ext cx="7406208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33761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523</Words>
  <Application>Microsoft Office PowerPoint</Application>
  <PresentationFormat>On-screen Show (4:3)</PresentationFormat>
  <Paragraphs>117</Paragraphs>
  <Slides>17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1_Office Theme</vt:lpstr>
      <vt:lpstr>Visio</vt:lpstr>
      <vt:lpstr>Generating Power for Remote Applications in Extreme Environments </vt:lpstr>
      <vt:lpstr>Aim</vt:lpstr>
      <vt:lpstr>Extreme Environment: The Sea</vt:lpstr>
      <vt:lpstr>Specification</vt:lpstr>
      <vt:lpstr>Simplifications</vt:lpstr>
      <vt:lpstr>Undersea Challenges</vt:lpstr>
      <vt:lpstr>Theory of Operation</vt:lpstr>
      <vt:lpstr>Turbine</vt:lpstr>
      <vt:lpstr>Testing – Generator</vt:lpstr>
      <vt:lpstr>Testing – Generator</vt:lpstr>
      <vt:lpstr>Generator Test Results</vt:lpstr>
      <vt:lpstr>Power Converter</vt:lpstr>
      <vt:lpstr>Design Concept</vt:lpstr>
      <vt:lpstr>Cost</vt:lpstr>
      <vt:lpstr>Future Steps</vt:lpstr>
      <vt:lpstr>Conclusions</vt:lpstr>
      <vt:lpstr>Questions?</vt:lpstr>
    </vt:vector>
  </TitlesOfParts>
  <Company>University of Canterbury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</dc:title>
  <dc:creator>nmr26</dc:creator>
  <cp:lastModifiedBy>nmr26</cp:lastModifiedBy>
  <cp:revision>17</cp:revision>
  <cp:lastPrinted>2011-09-07T00:19:46Z</cp:lastPrinted>
  <dcterms:created xsi:type="dcterms:W3CDTF">2011-09-05T00:25:17Z</dcterms:created>
  <dcterms:modified xsi:type="dcterms:W3CDTF">2011-09-15T04:53:00Z</dcterms:modified>
</cp:coreProperties>
</file>