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>
      <p:cViewPr varScale="1">
        <p:scale>
          <a:sx n="107" d="100"/>
          <a:sy n="10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0.31100000000000005</c:v>
                </c:pt>
                <c:pt idx="2">
                  <c:v>0.52</c:v>
                </c:pt>
                <c:pt idx="3">
                  <c:v>0.75200000000000011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1.7260000000000002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3.8559999999999994</c:v>
                </c:pt>
                <c:pt idx="17">
                  <c:v>4.1049999999999995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4.7639999999999993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5.4080000000000017E-2</c:v>
                </c:pt>
                <c:pt idx="3">
                  <c:v>0.11310080000000002</c:v>
                </c:pt>
                <c:pt idx="4">
                  <c:v>0.19641620000000004</c:v>
                </c:pt>
                <c:pt idx="5">
                  <c:v>0.3155072000000001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0.97593620000000003</c:v>
                </c:pt>
                <c:pt idx="10">
                  <c:v>1.2122888000000001</c:v>
                </c:pt>
                <c:pt idx="11">
                  <c:v>1.4558407999999998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2.3228927999999995</c:v>
                </c:pt>
                <c:pt idx="15">
                  <c:v>2.6440992000000008</c:v>
                </c:pt>
                <c:pt idx="16">
                  <c:v>2.9737471999999991</c:v>
                </c:pt>
                <c:pt idx="17">
                  <c:v>3.3702050000000003</c:v>
                </c:pt>
                <c:pt idx="18">
                  <c:v>3.7567111999999994</c:v>
                </c:pt>
                <c:pt idx="19">
                  <c:v>4.1223199999999993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0.29300000000000004</c:v>
                </c:pt>
                <c:pt idx="2">
                  <c:v>0.501</c:v>
                </c:pt>
                <c:pt idx="3">
                  <c:v>0.7340000000000001</c:v>
                </c:pt>
                <c:pt idx="4">
                  <c:v>0.96300000000000008</c:v>
                </c:pt>
                <c:pt idx="5">
                  <c:v>1.2</c:v>
                </c:pt>
                <c:pt idx="6">
                  <c:v>1.4389999999999998</c:v>
                </c:pt>
                <c:pt idx="7">
                  <c:v>1.6600000000000001</c:v>
                </c:pt>
                <c:pt idx="8">
                  <c:v>1.9029999999999998</c:v>
                </c:pt>
                <c:pt idx="9">
                  <c:v>2.1389999999999998</c:v>
                </c:pt>
                <c:pt idx="10">
                  <c:v>2.3749999999999996</c:v>
                </c:pt>
                <c:pt idx="11">
                  <c:v>2.609</c:v>
                </c:pt>
                <c:pt idx="12">
                  <c:v>2.8499999999999996</c:v>
                </c:pt>
                <c:pt idx="13">
                  <c:v>3.1</c:v>
                </c:pt>
                <c:pt idx="14">
                  <c:v>3.3389999999999995</c:v>
                </c:pt>
                <c:pt idx="15">
                  <c:v>3.56</c:v>
                </c:pt>
                <c:pt idx="16">
                  <c:v>3.8169999999999997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4.762999999999999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0.92736899999999978</c:v>
                </c:pt>
                <c:pt idx="5">
                  <c:v>1.44</c:v>
                </c:pt>
                <c:pt idx="6">
                  <c:v>2.0707210000000007</c:v>
                </c:pt>
                <c:pt idx="7">
                  <c:v>2.7555999999999998</c:v>
                </c:pt>
                <c:pt idx="8">
                  <c:v>3.6214089999999994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11.148920999999996</c:v>
                </c:pt>
                <c:pt idx="15">
                  <c:v>12.6736</c:v>
                </c:pt>
                <c:pt idx="16">
                  <c:v>14.569489000000004</c:v>
                </c:pt>
                <c:pt idx="17">
                  <c:v>16.353935999999997</c:v>
                </c:pt>
                <c:pt idx="18">
                  <c:v>18.550249000000001</c:v>
                </c:pt>
                <c:pt idx="19">
                  <c:v>20.629763999999994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</c:v>
                </c:pt>
                <c:pt idx="3">
                  <c:v>0.64500000000000013</c:v>
                </c:pt>
                <c:pt idx="4">
                  <c:v>0.86900000000000011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1.5509999999999997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2.9119999999999995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4.0179999999999989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8.0000000000000029E-2</c:v>
                </c:pt>
                <c:pt idx="2">
                  <c:v>0.35785800000000006</c:v>
                </c:pt>
                <c:pt idx="3">
                  <c:v>0.83205000000000018</c:v>
                </c:pt>
                <c:pt idx="4">
                  <c:v>1.5103219999999997</c:v>
                </c:pt>
                <c:pt idx="5">
                  <c:v>2.4112079999999994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6.2728819999999983</c:v>
                </c:pt>
                <c:pt idx="9">
                  <c:v>8.0160079999999994</c:v>
                </c:pt>
                <c:pt idx="10">
                  <c:v>9.9101520000000001</c:v>
                </c:pt>
                <c:pt idx="11">
                  <c:v>11.985408000000001</c:v>
                </c:pt>
                <c:pt idx="12">
                  <c:v>14.450688000000003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22.579199999999993</c:v>
                </c:pt>
                <c:pt idx="16">
                  <c:v>25.632800000000003</c:v>
                </c:pt>
                <c:pt idx="17">
                  <c:v>29.001727999999993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277376"/>
        <c:axId val="92312704"/>
      </c:scatterChart>
      <c:valAx>
        <c:axId val="9227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312704"/>
        <c:crosses val="autoZero"/>
        <c:crossBetween val="midCat"/>
      </c:valAx>
      <c:valAx>
        <c:axId val="92312704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2277376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</a:t>
            </a:r>
            <a:r>
              <a:rPr lang="en-US" dirty="0" smtClean="0">
                <a:solidFill>
                  <a:schemeClr val="bg1"/>
                </a:solidFill>
              </a:rPr>
              <a:t>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Extreme Environment: The Sea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4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corrosion from salt </a:t>
            </a:r>
            <a:r>
              <a:rPr lang="en-US" sz="3200" dirty="0" smtClean="0">
                <a:solidFill>
                  <a:schemeClr val="bg1"/>
                </a:solidFill>
              </a:rPr>
              <a:t>water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turning functionality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control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92124"/>
              </p:ext>
            </p:extLst>
          </p:nvPr>
        </p:nvGraphicFramePr>
        <p:xfrm>
          <a:off x="539552" y="162880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6686839" imgH="583316" progId="Visio.Drawing.11">
                  <p:embed/>
                </p:oleObj>
              </mc:Choice>
              <mc:Fallback>
                <p:oleObj r:id="rId3" imgW="6686839" imgH="5833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5" cstate="print"/>
          <a:srcRect l="40935" t="25239" r="21126" b="20767"/>
          <a:stretch/>
        </p:blipFill>
        <p:spPr bwMode="auto">
          <a:xfrm>
            <a:off x="2339752" y="2606095"/>
            <a:ext cx="4251176" cy="3781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24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</a:t>
            </a:r>
            <a:r>
              <a:rPr lang="en-US" dirty="0" smtClean="0">
                <a:solidFill>
                  <a:schemeClr val="bg1"/>
                </a:solidFill>
              </a:rPr>
              <a:t>a good choice is therefore oil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97411017"/>
              </p:ext>
            </p:extLst>
          </p:nvPr>
        </p:nvGraphicFramePr>
        <p:xfrm>
          <a:off x="838200" y="1524000"/>
          <a:ext cx="7334200" cy="284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40720" y="4558520"/>
            <a:ext cx="3243064" cy="1842650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3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19:1</a:t>
            </a:r>
          </a:p>
          <a:p>
            <a:r>
              <a:rPr lang="en-NZ" dirty="0">
                <a:solidFill>
                  <a:schemeClr val="bg1"/>
                </a:solidFill>
              </a:rPr>
              <a:t>Power 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to approximately 0.36</a:t>
            </a:r>
            <a:r>
              <a:rPr lang="el-GR" dirty="0">
                <a:solidFill>
                  <a:schemeClr val="bg1"/>
                </a:solidFill>
              </a:rPr>
              <a:t>Ω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46509"/>
              </p:ext>
            </p:extLst>
          </p:nvPr>
        </p:nvGraphicFramePr>
        <p:xfrm>
          <a:off x="1547664" y="4293096"/>
          <a:ext cx="6067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6066728" imgH="858215" progId="Visio.Drawing.11">
                  <p:embed/>
                </p:oleObj>
              </mc:Choice>
              <mc:Fallback>
                <p:oleObj name="Visio" r:id="rId3" imgW="6066728" imgH="85821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6067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Conclusions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method of powering a remote device underwater has been achieved with a preliminary design made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tank tracks and use with motors to find exact characteristics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Choose and purchase power </a:t>
            </a:r>
            <a:r>
              <a:rPr lang="en-US" dirty="0" smtClean="0">
                <a:solidFill>
                  <a:schemeClr val="bg1"/>
                </a:solidFill>
              </a:rPr>
              <a:t>converter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and Test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941168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Nathan Rich</a:t>
            </a: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Supervisor: Pat </a:t>
            </a:r>
            <a:r>
              <a:rPr lang="en-NZ" sz="2000" dirty="0" err="1" smtClean="0">
                <a:solidFill>
                  <a:schemeClr val="bg1"/>
                </a:solidFill>
              </a:rPr>
              <a:t>Bodger</a:t>
            </a:r>
            <a:endParaRPr lang="en-NZ" sz="2000" dirty="0" smtClean="0">
              <a:solidFill>
                <a:schemeClr val="bg1"/>
              </a:solidFill>
            </a:endParaRP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Acknowledgments: Alan Wood, Bill Heffernan</a:t>
            </a:r>
            <a:endParaRPr lang="en-N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64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381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Microsoft Visio Drawing</vt:lpstr>
      <vt:lpstr>Aim</vt:lpstr>
      <vt:lpstr>Extreme Environment: The Sea</vt:lpstr>
      <vt:lpstr>Specification</vt:lpstr>
      <vt:lpstr>Theory of Operation</vt:lpstr>
      <vt:lpstr>Undersea Challenges</vt:lpstr>
      <vt:lpstr>Turbine</vt:lpstr>
      <vt:lpstr>Testing – Generator</vt:lpstr>
      <vt:lpstr>Generator Test Results</vt:lpstr>
      <vt:lpstr>Conclusions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nmr26</cp:lastModifiedBy>
  <cp:revision>7</cp:revision>
  <dcterms:created xsi:type="dcterms:W3CDTF">2011-09-05T00:25:17Z</dcterms:created>
  <dcterms:modified xsi:type="dcterms:W3CDTF">2011-09-05T02:49:38Z</dcterms:modified>
</cp:coreProperties>
</file>