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58" r:id="rId3"/>
    <p:sldId id="259" r:id="rId4"/>
    <p:sldId id="268" r:id="rId5"/>
    <p:sldId id="260" r:id="rId6"/>
    <p:sldId id="261" r:id="rId7"/>
    <p:sldId id="263" r:id="rId8"/>
    <p:sldId id="265" r:id="rId9"/>
    <p:sldId id="267" r:id="rId10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9" autoAdjust="0"/>
    <p:restoredTop sz="94660"/>
  </p:normalViewPr>
  <p:slideViewPr>
    <p:cSldViewPr>
      <p:cViewPr>
        <p:scale>
          <a:sx n="66" d="100"/>
          <a:sy n="66" d="100"/>
        </p:scale>
        <p:origin x="-2274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0.31100000000000011</c:v>
                </c:pt>
                <c:pt idx="2">
                  <c:v>0.52</c:v>
                </c:pt>
                <c:pt idx="3">
                  <c:v>0.75200000000000022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1.7260000000000004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</c:v>
                </c:pt>
                <c:pt idx="17">
                  <c:v>4.1049999999999986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5.4080000000000031E-2</c:v>
                </c:pt>
                <c:pt idx="3">
                  <c:v>0.11310080000000003</c:v>
                </c:pt>
                <c:pt idx="4">
                  <c:v>0.1964162000000001</c:v>
                </c:pt>
                <c:pt idx="5">
                  <c:v>0.31550720000000015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0.97593619999999992</c:v>
                </c:pt>
                <c:pt idx="10">
                  <c:v>1.2122888000000001</c:v>
                </c:pt>
                <c:pt idx="11">
                  <c:v>1.4558407999999996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2.3228927999999991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3.3702049999999999</c:v>
                </c:pt>
                <c:pt idx="18">
                  <c:v>3.7567111999999994</c:v>
                </c:pt>
                <c:pt idx="19">
                  <c:v>4.1223199999999975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0.29300000000000009</c:v>
                </c:pt>
                <c:pt idx="2">
                  <c:v>0.501</c:v>
                </c:pt>
                <c:pt idx="3">
                  <c:v>0.73400000000000021</c:v>
                </c:pt>
                <c:pt idx="4">
                  <c:v>0.96300000000000019</c:v>
                </c:pt>
                <c:pt idx="5">
                  <c:v>1.2</c:v>
                </c:pt>
                <c:pt idx="6">
                  <c:v>1.4389999999999996</c:v>
                </c:pt>
                <c:pt idx="7">
                  <c:v>1.6600000000000001</c:v>
                </c:pt>
                <c:pt idx="8">
                  <c:v>1.9029999999999996</c:v>
                </c:pt>
                <c:pt idx="9">
                  <c:v>2.1389999999999998</c:v>
                </c:pt>
                <c:pt idx="10">
                  <c:v>2.3749999999999991</c:v>
                </c:pt>
                <c:pt idx="11">
                  <c:v>2.609</c:v>
                </c:pt>
                <c:pt idx="12">
                  <c:v>2.8499999999999992</c:v>
                </c:pt>
                <c:pt idx="13">
                  <c:v>3.1</c:v>
                </c:pt>
                <c:pt idx="14">
                  <c:v>3.3389999999999991</c:v>
                </c:pt>
                <c:pt idx="15">
                  <c:v>3.56</c:v>
                </c:pt>
                <c:pt idx="16">
                  <c:v>3.8169999999999993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4.7629999999999981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0.92736899999999967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3.621408999999999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11.148920999999994</c:v>
                </c:pt>
                <c:pt idx="15">
                  <c:v>12.6736</c:v>
                </c:pt>
                <c:pt idx="16">
                  <c:v>14.569489000000006</c:v>
                </c:pt>
                <c:pt idx="17">
                  <c:v>16.353935999999997</c:v>
                </c:pt>
                <c:pt idx="18">
                  <c:v>18.550248999999997</c:v>
                </c:pt>
                <c:pt idx="19">
                  <c:v>20.629763999999991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0.42300000000000015</c:v>
                </c:pt>
                <c:pt idx="3">
                  <c:v>0.64500000000000024</c:v>
                </c:pt>
                <c:pt idx="4">
                  <c:v>0.86900000000000022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1.5509999999999995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8.0000000000000057E-2</c:v>
                </c:pt>
                <c:pt idx="2">
                  <c:v>0.35785800000000012</c:v>
                </c:pt>
                <c:pt idx="3">
                  <c:v>0.83205000000000029</c:v>
                </c:pt>
                <c:pt idx="4">
                  <c:v>1.5103219999999995</c:v>
                </c:pt>
                <c:pt idx="5">
                  <c:v>2.4112079999999989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6.2728819999999974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11.985408000000003</c:v>
                </c:pt>
                <c:pt idx="12">
                  <c:v>14.450688000000005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</c:v>
                </c:pt>
                <c:pt idx="16">
                  <c:v>25.632800000000007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446528"/>
        <c:axId val="95448448"/>
      </c:scatterChart>
      <c:valAx>
        <c:axId val="95446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5448448"/>
        <c:crosses val="autoZero"/>
        <c:crossBetween val="midCat"/>
      </c:valAx>
      <c:valAx>
        <c:axId val="95448448"/>
        <c:scaling>
          <c:orientation val="minMax"/>
          <c:max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5446528"/>
        <c:crosses val="autoZero"/>
        <c:crossBetween val="midCat"/>
        <c:majorUnit val="1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9678-D9C7-4B66-B498-B0D9ECB213E9}" type="datetimeFigureOut">
              <a:rPr lang="en-NZ" smtClean="0"/>
              <a:t>7/09/2011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A67-60BC-4FAC-A528-B59B7FC4E7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26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Generating Power for Remote Applications in Extreme Environments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Extreme Environment: The Sea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>
                <a:solidFill>
                  <a:schemeClr val="bg1"/>
                </a:solidFill>
              </a:rPr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742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corrosion from salt water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No turning functionality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No control </a:t>
            </a:r>
            <a:r>
              <a:rPr lang="en-US" sz="3200" dirty="0" err="1">
                <a:solidFill>
                  <a:schemeClr val="bg1"/>
                </a:solidFill>
              </a:rPr>
              <a:t>ie</a:t>
            </a:r>
            <a:r>
              <a:rPr lang="en-US" sz="3200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8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Undersea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a good choice is therefore oil.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plastic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Tank tracks will be used to give maximum traction and to spread weight to stop sinking occurring in the soft sediment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of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92124"/>
              </p:ext>
            </p:extLst>
          </p:nvPr>
        </p:nvGraphicFramePr>
        <p:xfrm>
          <a:off x="539552" y="1628800"/>
          <a:ext cx="786220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6686839" imgH="583316" progId="">
                  <p:embed/>
                </p:oleObj>
              </mc:Choice>
              <mc:Fallback>
                <p:oleObj r:id="rId3" imgW="6686839" imgH="583316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786220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5" cstate="print"/>
          <a:srcRect l="40935" t="25239" r="21126" b="20767"/>
          <a:stretch/>
        </p:blipFill>
        <p:spPr bwMode="auto">
          <a:xfrm>
            <a:off x="2339752" y="2606095"/>
            <a:ext cx="4251176" cy="3781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24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Turbine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7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97411017"/>
              </p:ext>
            </p:extLst>
          </p:nvPr>
        </p:nvGraphicFramePr>
        <p:xfrm>
          <a:off x="838200" y="1524000"/>
          <a:ext cx="7334200" cy="284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640720" y="4558520"/>
            <a:ext cx="3243064" cy="1842650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3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Test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19:1</a:t>
            </a:r>
          </a:p>
          <a:p>
            <a:r>
              <a:rPr lang="en-NZ" dirty="0">
                <a:solidFill>
                  <a:schemeClr val="bg1"/>
                </a:solidFill>
              </a:rPr>
              <a:t>Power converter must convert from 4.7V, 5.4A AC to 5V, 2A DC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</a:t>
            </a:r>
            <a:r>
              <a:rPr lang="en-NZ" dirty="0" smtClean="0">
                <a:solidFill>
                  <a:schemeClr val="bg1"/>
                </a:solidFill>
              </a:rPr>
              <a:t>seen by generator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46509"/>
              </p:ext>
            </p:extLst>
          </p:nvPr>
        </p:nvGraphicFramePr>
        <p:xfrm>
          <a:off x="1547664" y="4293096"/>
          <a:ext cx="6067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6066728" imgH="858215" progId="">
                  <p:embed/>
                </p:oleObj>
              </mc:Choice>
              <mc:Fallback>
                <p:oleObj name="Visio" r:id="rId3" imgW="6066728" imgH="85821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93096"/>
                        <a:ext cx="6067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Conclusions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method of powering a remote device underwater has been achieved with a preliminary design made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Steps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>
                <a:solidFill>
                  <a:schemeClr val="bg1"/>
                </a:solidFill>
              </a:rPr>
              <a:t>tank tracks and use with motors to find exact characteristics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Choose and purchase power </a:t>
            </a:r>
            <a:r>
              <a:rPr lang="en-US" dirty="0" smtClean="0">
                <a:solidFill>
                  <a:schemeClr val="bg1"/>
                </a:solidFill>
              </a:rPr>
              <a:t>converter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and Test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941168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Nathan Rich</a:t>
            </a: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Supervisor: Pat </a:t>
            </a:r>
            <a:r>
              <a:rPr lang="en-NZ" sz="2000" dirty="0" err="1" smtClean="0">
                <a:solidFill>
                  <a:schemeClr val="bg1"/>
                </a:solidFill>
              </a:rPr>
              <a:t>Bodger</a:t>
            </a:r>
            <a:endParaRPr lang="en-NZ" sz="2000" dirty="0" smtClean="0">
              <a:solidFill>
                <a:schemeClr val="bg1"/>
              </a:solidFill>
            </a:endParaRP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Acknowledgments: Alan Wood, Bill Heffernan</a:t>
            </a:r>
            <a:endParaRPr lang="en-N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64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408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Visio</vt:lpstr>
      <vt:lpstr>Generating Power for Remote Applications in Extreme Environments Aim</vt:lpstr>
      <vt:lpstr>Extreme Environment: The Sea</vt:lpstr>
      <vt:lpstr>Specification</vt:lpstr>
      <vt:lpstr>Undersea Challenges</vt:lpstr>
      <vt:lpstr>Theory of Operation</vt:lpstr>
      <vt:lpstr>Turbine</vt:lpstr>
      <vt:lpstr>Testing – Generator</vt:lpstr>
      <vt:lpstr>Generator Test Results</vt:lpstr>
      <vt:lpstr>Conclusions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nmr26</cp:lastModifiedBy>
  <cp:revision>14</cp:revision>
  <cp:lastPrinted>2011-09-07T00:19:46Z</cp:lastPrinted>
  <dcterms:created xsi:type="dcterms:W3CDTF">2011-09-05T00:25:17Z</dcterms:created>
  <dcterms:modified xsi:type="dcterms:W3CDTF">2011-09-07T00:21:27Z</dcterms:modified>
</cp:coreProperties>
</file>