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3" r:id="rId13"/>
    <p:sldId id="274" r:id="rId14"/>
    <p:sldId id="275" r:id="rId15"/>
    <p:sldId id="283" r:id="rId16"/>
    <p:sldId id="284" r:id="rId17"/>
    <p:sldId id="285" r:id="rId18"/>
    <p:sldId id="282" r:id="rId19"/>
    <p:sldId id="28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66" d="100"/>
          <a:sy n="66" d="100"/>
        </p:scale>
        <p:origin x="-230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0.31100000000000005</c:v>
                </c:pt>
                <c:pt idx="2">
                  <c:v>0.52</c:v>
                </c:pt>
                <c:pt idx="3">
                  <c:v>0.75200000000000011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1.7260000000000002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3.8559999999999994</c:v>
                </c:pt>
                <c:pt idx="17">
                  <c:v>4.1049999999999995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4.7639999999999993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5.4080000000000017E-2</c:v>
                </c:pt>
                <c:pt idx="3">
                  <c:v>0.11310080000000002</c:v>
                </c:pt>
                <c:pt idx="4">
                  <c:v>0.19641620000000004</c:v>
                </c:pt>
                <c:pt idx="5">
                  <c:v>0.3155072000000001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0.97593620000000003</c:v>
                </c:pt>
                <c:pt idx="10">
                  <c:v>1.2122888000000001</c:v>
                </c:pt>
                <c:pt idx="11">
                  <c:v>1.4558407999999998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2.3228927999999995</c:v>
                </c:pt>
                <c:pt idx="15">
                  <c:v>2.6440992000000008</c:v>
                </c:pt>
                <c:pt idx="16">
                  <c:v>2.9737471999999991</c:v>
                </c:pt>
                <c:pt idx="17">
                  <c:v>3.3702050000000003</c:v>
                </c:pt>
                <c:pt idx="18">
                  <c:v>3.7567111999999994</c:v>
                </c:pt>
                <c:pt idx="19">
                  <c:v>4.1223199999999993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0.29300000000000004</c:v>
                </c:pt>
                <c:pt idx="2">
                  <c:v>0.501</c:v>
                </c:pt>
                <c:pt idx="3">
                  <c:v>0.7340000000000001</c:v>
                </c:pt>
                <c:pt idx="4">
                  <c:v>0.96300000000000008</c:v>
                </c:pt>
                <c:pt idx="5">
                  <c:v>1.2</c:v>
                </c:pt>
                <c:pt idx="6">
                  <c:v>1.4389999999999998</c:v>
                </c:pt>
                <c:pt idx="7">
                  <c:v>1.6600000000000001</c:v>
                </c:pt>
                <c:pt idx="8">
                  <c:v>1.9029999999999998</c:v>
                </c:pt>
                <c:pt idx="9">
                  <c:v>2.1389999999999998</c:v>
                </c:pt>
                <c:pt idx="10">
                  <c:v>2.3749999999999996</c:v>
                </c:pt>
                <c:pt idx="11">
                  <c:v>2.609</c:v>
                </c:pt>
                <c:pt idx="12">
                  <c:v>2.8499999999999996</c:v>
                </c:pt>
                <c:pt idx="13">
                  <c:v>3.1</c:v>
                </c:pt>
                <c:pt idx="14">
                  <c:v>3.3389999999999995</c:v>
                </c:pt>
                <c:pt idx="15">
                  <c:v>3.56</c:v>
                </c:pt>
                <c:pt idx="16">
                  <c:v>3.8169999999999997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4.762999999999999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0.92736899999999978</c:v>
                </c:pt>
                <c:pt idx="5">
                  <c:v>1.44</c:v>
                </c:pt>
                <c:pt idx="6">
                  <c:v>2.0707210000000007</c:v>
                </c:pt>
                <c:pt idx="7">
                  <c:v>2.7555999999999998</c:v>
                </c:pt>
                <c:pt idx="8">
                  <c:v>3.6214089999999994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11.148920999999996</c:v>
                </c:pt>
                <c:pt idx="15">
                  <c:v>12.6736</c:v>
                </c:pt>
                <c:pt idx="16">
                  <c:v>14.569489000000004</c:v>
                </c:pt>
                <c:pt idx="17">
                  <c:v>16.353935999999997</c:v>
                </c:pt>
                <c:pt idx="18">
                  <c:v>18.550249000000001</c:v>
                </c:pt>
                <c:pt idx="19">
                  <c:v>20.629763999999994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</c:v>
                </c:pt>
                <c:pt idx="3">
                  <c:v>0.64500000000000013</c:v>
                </c:pt>
                <c:pt idx="4">
                  <c:v>0.86900000000000011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1.5509999999999997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2.9119999999999995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4.0179999999999989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8.0000000000000029E-2</c:v>
                </c:pt>
                <c:pt idx="2">
                  <c:v>0.35785800000000006</c:v>
                </c:pt>
                <c:pt idx="3">
                  <c:v>0.83205000000000018</c:v>
                </c:pt>
                <c:pt idx="4">
                  <c:v>1.5103219999999997</c:v>
                </c:pt>
                <c:pt idx="5">
                  <c:v>2.4112079999999994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6.2728819999999983</c:v>
                </c:pt>
                <c:pt idx="9">
                  <c:v>8.0160079999999994</c:v>
                </c:pt>
                <c:pt idx="10">
                  <c:v>9.9101520000000001</c:v>
                </c:pt>
                <c:pt idx="11">
                  <c:v>11.985408000000001</c:v>
                </c:pt>
                <c:pt idx="12">
                  <c:v>14.450688000000003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22.579199999999993</c:v>
                </c:pt>
                <c:pt idx="16">
                  <c:v>25.632800000000003</c:v>
                </c:pt>
                <c:pt idx="17">
                  <c:v>29.001727999999993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30432"/>
        <c:axId val="40140800"/>
      </c:scatterChart>
      <c:valAx>
        <c:axId val="40130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0140800"/>
        <c:crosses val="autoZero"/>
        <c:crossBetween val="midCat"/>
      </c:valAx>
      <c:valAx>
        <c:axId val="40140800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0130432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Generating Power for Remote Applications in Extreme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Nathan Rich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Supervisor: Pat </a:t>
            </a:r>
            <a:r>
              <a:rPr lang="en-US" dirty="0" err="1" smtClean="0">
                <a:solidFill>
                  <a:schemeClr val="bg1"/>
                </a:solidFill>
              </a:rPr>
              <a:t>Bodger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Acknowledgements: Bill Heffernan and Alan Wood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&amp;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chosen is Scorpion </a:t>
            </a:r>
            <a:r>
              <a:rPr lang="en-US" dirty="0" smtClean="0">
                <a:solidFill>
                  <a:schemeClr val="bg1"/>
                </a:solidFill>
              </a:rPr>
              <a:t>S-4025-16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Motor chosen as RE-540 Como Drills motor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Motor running characteristics are 5V, 1A, 0.72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NZ" dirty="0" smtClean="0">
                <a:solidFill>
                  <a:schemeClr val="bg1"/>
                </a:solidFill>
              </a:rPr>
              <a:t> internal resistance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Chosen </a:t>
            </a:r>
            <a:r>
              <a:rPr lang="en-US" dirty="0" smtClean="0">
                <a:solidFill>
                  <a:schemeClr val="bg1"/>
                </a:solidFill>
              </a:rPr>
              <a:t>not for efficiency, instead for cost as already in department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</a:t>
            </a:r>
            <a:r>
              <a:rPr lang="en-US" dirty="0" smtClean="0">
                <a:solidFill>
                  <a:schemeClr val="bg1"/>
                </a:solidFill>
              </a:rPr>
              <a:t>a good choice is therefore oil.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</a:t>
            </a:r>
            <a:r>
              <a:rPr lang="en-US" dirty="0" smtClean="0">
                <a:solidFill>
                  <a:schemeClr val="bg1"/>
                </a:solidFill>
              </a:rPr>
              <a:t>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</a:t>
            </a:r>
            <a:r>
              <a:rPr lang="en-US" dirty="0">
                <a:solidFill>
                  <a:schemeClr val="bg1"/>
                </a:solidFill>
              </a:rPr>
              <a:t>give maximum traction and </a:t>
            </a:r>
            <a:r>
              <a:rPr lang="en-US" dirty="0" smtClean="0">
                <a:solidFill>
                  <a:schemeClr val="bg1"/>
                </a:solidFill>
              </a:rPr>
              <a:t>to spread </a:t>
            </a:r>
            <a:r>
              <a:rPr lang="en-US" dirty="0">
                <a:solidFill>
                  <a:schemeClr val="bg1"/>
                </a:solidFill>
              </a:rPr>
              <a:t>weight to stop sinking </a:t>
            </a:r>
            <a:r>
              <a:rPr lang="en-US" dirty="0" smtClean="0">
                <a:solidFill>
                  <a:schemeClr val="bg1"/>
                </a:solidFill>
              </a:rPr>
              <a:t>occurring in the soft sediment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5240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Phase Equivalent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05000" y="2133600"/>
            <a:ext cx="5364480" cy="3048000"/>
            <a:chOff x="2714625" y="2943225"/>
            <a:chExt cx="3352800" cy="1905000"/>
          </a:xfrm>
        </p:grpSpPr>
        <p:sp>
          <p:nvSpPr>
            <p:cNvPr id="22" name="Rectangle 21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530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22531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22532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3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4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5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6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537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2538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39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2540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1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2542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3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4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545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2948" y="4990"/>
                <a:ext cx="1576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4872" y="4990"/>
                <a:ext cx="1961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Gearbox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gearbox will be required to bring the turbine up to speed in order to generate efficiently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is 2400 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of turbine when water flow is 1.54 ms</a:t>
            </a:r>
            <a:r>
              <a:rPr lang="en-US" baseline="30000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 is estimated to be 124 rpm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Therefore gearbox ratio is 19:1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0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 Motors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Want to take resistance seen by the generator down to increase power output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Therefore parallel two motors to decrease resistance to 0.36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NZ" dirty="0" smtClean="0">
                <a:solidFill>
                  <a:schemeClr val="bg1"/>
                </a:solidFill>
              </a:rPr>
              <a:t> and to give 4WD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5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Power Converter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Must convert from 4.7 </a:t>
            </a:r>
            <a:r>
              <a:rPr lang="en-US" dirty="0" err="1" smtClean="0">
                <a:solidFill>
                  <a:schemeClr val="bg1"/>
                </a:solidFill>
              </a:rPr>
              <a:t>Vrms</a:t>
            </a:r>
            <a:r>
              <a:rPr lang="en-US" dirty="0" smtClean="0">
                <a:solidFill>
                  <a:schemeClr val="bg1"/>
                </a:solidFill>
              </a:rPr>
              <a:t>, 5.4 Arms to 5V, 2A DC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a three phase rectifier bridge, small amount of </a:t>
            </a:r>
            <a:r>
              <a:rPr lang="en-US" dirty="0" smtClean="0">
                <a:solidFill>
                  <a:schemeClr val="bg1"/>
                </a:solidFill>
              </a:rPr>
              <a:t>DC to stabilize the wave </a:t>
            </a:r>
            <a:r>
              <a:rPr lang="en-US" dirty="0" smtClean="0">
                <a:solidFill>
                  <a:schemeClr val="bg1"/>
                </a:solidFill>
              </a:rPr>
              <a:t>bus capacitance and a buck-boost </a:t>
            </a:r>
            <a:r>
              <a:rPr lang="en-US" dirty="0" smtClean="0">
                <a:solidFill>
                  <a:schemeClr val="bg1"/>
                </a:solidFill>
              </a:rPr>
              <a:t>converter to regulate the voltage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57907"/>
              </p:ext>
            </p:extLst>
          </p:nvPr>
        </p:nvGraphicFramePr>
        <p:xfrm>
          <a:off x="990600" y="4855020"/>
          <a:ext cx="737079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066728" imgH="858215" progId="Visio.Drawing.11">
                  <p:embed/>
                </p:oleObj>
              </mc:Choice>
              <mc:Fallback>
                <p:oleObj name="Visio" r:id="rId3" imgW="6066728" imgH="8582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55020"/>
                        <a:ext cx="737079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8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Design Concept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40935" t="25239" r="21126" b="20767"/>
          <a:stretch/>
        </p:blipFill>
        <p:spPr bwMode="auto">
          <a:xfrm>
            <a:off x="1905000" y="1676400"/>
            <a:ext cx="5296395" cy="4711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584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8"/>
          <a:ext cx="7391400" cy="4699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$366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8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was a success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Design completed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work allowed for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Plastic components to resist corrosion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Oil filled to resist pressure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 Aims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Investigate an extreme environment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Extreme Environment: The Sea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no batteries then it could stay underwater for indefinite periods!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 Power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Pressure: requires a differential that is not easily obtained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Temperature: requires a differential that is not easily obtained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Chemical: all chemicals in the water are in a post-reacted state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Kinetic: Could use undersea currents with a turbine..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corrosion from salt water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Simplifications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turning functionality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control 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. goes forward when has power, idle otherwise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things to be added after initial design proven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9600" y="274320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686839" imgH="583316" progId="">
                  <p:embed/>
                </p:oleObj>
              </mc:Choice>
              <mc:Fallback>
                <p:oleObj r:id="rId3" imgW="6686839" imgH="583316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632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Visio Drawing</vt:lpstr>
      <vt:lpstr>Generating Power for Remote Applications in Extreme Environments</vt:lpstr>
      <vt:lpstr>Aim</vt:lpstr>
      <vt:lpstr>Specific Aims</vt:lpstr>
      <vt:lpstr>Extreme Environment: The Sea</vt:lpstr>
      <vt:lpstr>Method Power Generation</vt:lpstr>
      <vt:lpstr>Specification</vt:lpstr>
      <vt:lpstr>Simplifications</vt:lpstr>
      <vt:lpstr>Theory of Operation</vt:lpstr>
      <vt:lpstr>Turbine</vt:lpstr>
      <vt:lpstr>Generator &amp; Motor</vt:lpstr>
      <vt:lpstr>Undersea Challenges</vt:lpstr>
      <vt:lpstr>Testing – Generator</vt:lpstr>
      <vt:lpstr>Single Phase Equivalent</vt:lpstr>
      <vt:lpstr>Generator Test Results</vt:lpstr>
      <vt:lpstr>Gearbox</vt:lpstr>
      <vt:lpstr>Output Motors</vt:lpstr>
      <vt:lpstr>Power Converter</vt:lpstr>
      <vt:lpstr>Design Concept</vt:lpstr>
      <vt:lpstr>Cost</vt:lpstr>
      <vt:lpstr>Future Steps</vt:lpstr>
      <vt:lpstr>Conclusions</vt:lpstr>
      <vt:lpstr>Questions?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Power for Remote Applications in Extreme Environments</dc:title>
  <dc:creator> </dc:creator>
  <cp:lastModifiedBy>nmr26</cp:lastModifiedBy>
  <cp:revision>18</cp:revision>
  <dcterms:created xsi:type="dcterms:W3CDTF">2011-08-19T00:09:44Z</dcterms:created>
  <dcterms:modified xsi:type="dcterms:W3CDTF">2011-09-05T03:01:33Z</dcterms:modified>
</cp:coreProperties>
</file>