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58" r:id="rId4"/>
    <p:sldId id="259" r:id="rId5"/>
    <p:sldId id="274" r:id="rId6"/>
    <p:sldId id="268" r:id="rId7"/>
    <p:sldId id="260" r:id="rId8"/>
    <p:sldId id="261" r:id="rId9"/>
    <p:sldId id="263" r:id="rId10"/>
    <p:sldId id="275" r:id="rId11"/>
    <p:sldId id="265" r:id="rId12"/>
    <p:sldId id="276" r:id="rId13"/>
    <p:sldId id="270" r:id="rId14"/>
    <p:sldId id="272" r:id="rId15"/>
    <p:sldId id="278" r:id="rId16"/>
    <p:sldId id="277" r:id="rId17"/>
    <p:sldId id="279" r:id="rId1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69" autoAdjust="0"/>
    <p:restoredTop sz="94660"/>
  </p:normalViewPr>
  <p:slideViewPr>
    <p:cSldViewPr>
      <p:cViewPr>
        <p:scale>
          <a:sx n="75" d="100"/>
          <a:sy n="75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0.31100000000000017</c:v>
                </c:pt>
                <c:pt idx="2">
                  <c:v>0.52</c:v>
                </c:pt>
                <c:pt idx="3">
                  <c:v>0.75200000000000033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1.7260000000000006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3.8559999999999985</c:v>
                </c:pt>
                <c:pt idx="17">
                  <c:v>4.1049999999999978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5.4080000000000038E-2</c:v>
                </c:pt>
                <c:pt idx="3">
                  <c:v>0.11310080000000004</c:v>
                </c:pt>
                <c:pt idx="4">
                  <c:v>0.19641620000000018</c:v>
                </c:pt>
                <c:pt idx="5">
                  <c:v>0.31550720000000021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0.9759361999999997</c:v>
                </c:pt>
                <c:pt idx="10">
                  <c:v>1.2122888000000001</c:v>
                </c:pt>
                <c:pt idx="11">
                  <c:v>1.4558407999999994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2.3228927999999986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3.3702049999999995</c:v>
                </c:pt>
                <c:pt idx="18">
                  <c:v>3.7567111999999994</c:v>
                </c:pt>
                <c:pt idx="19">
                  <c:v>4.1223199999999967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0.29300000000000015</c:v>
                </c:pt>
                <c:pt idx="2">
                  <c:v>0.501</c:v>
                </c:pt>
                <c:pt idx="3">
                  <c:v>0.73400000000000032</c:v>
                </c:pt>
                <c:pt idx="4">
                  <c:v>0.9630000000000003</c:v>
                </c:pt>
                <c:pt idx="5">
                  <c:v>1.2</c:v>
                </c:pt>
                <c:pt idx="6">
                  <c:v>1.4389999999999994</c:v>
                </c:pt>
                <c:pt idx="7">
                  <c:v>1.6600000000000001</c:v>
                </c:pt>
                <c:pt idx="8">
                  <c:v>1.9029999999999994</c:v>
                </c:pt>
                <c:pt idx="9">
                  <c:v>2.1389999999999998</c:v>
                </c:pt>
                <c:pt idx="10">
                  <c:v>2.3749999999999987</c:v>
                </c:pt>
                <c:pt idx="11">
                  <c:v>2.609</c:v>
                </c:pt>
                <c:pt idx="12">
                  <c:v>2.8499999999999988</c:v>
                </c:pt>
                <c:pt idx="13">
                  <c:v>3.1</c:v>
                </c:pt>
                <c:pt idx="14">
                  <c:v>3.3389999999999986</c:v>
                </c:pt>
                <c:pt idx="15">
                  <c:v>3.56</c:v>
                </c:pt>
                <c:pt idx="16">
                  <c:v>3.8169999999999988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4.7629999999999972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0.92736899999999955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3.6214089999999985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6.8068809999999971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11.148920999999993</c:v>
                </c:pt>
                <c:pt idx="15">
                  <c:v>12.6736</c:v>
                </c:pt>
                <c:pt idx="16">
                  <c:v>14.569489000000008</c:v>
                </c:pt>
                <c:pt idx="17">
                  <c:v>16.353935999999997</c:v>
                </c:pt>
                <c:pt idx="18">
                  <c:v>18.550248999999994</c:v>
                </c:pt>
                <c:pt idx="19">
                  <c:v>20.629763999999987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0.42300000000000021</c:v>
                </c:pt>
                <c:pt idx="3">
                  <c:v>0.64500000000000035</c:v>
                </c:pt>
                <c:pt idx="4">
                  <c:v>0.86900000000000033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1.5509999999999993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2.9119999999999986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4.0179999999999971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8.0000000000000071E-2</c:v>
                </c:pt>
                <c:pt idx="2">
                  <c:v>0.35785800000000018</c:v>
                </c:pt>
                <c:pt idx="3">
                  <c:v>0.8320500000000004</c:v>
                </c:pt>
                <c:pt idx="4">
                  <c:v>1.5103219999999993</c:v>
                </c:pt>
                <c:pt idx="5">
                  <c:v>2.4112079999999985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6.2728819999999965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11.985408000000005</c:v>
                </c:pt>
                <c:pt idx="12">
                  <c:v>14.450688000000007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22.579199999999986</c:v>
                </c:pt>
                <c:pt idx="16">
                  <c:v>25.63280000000001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/>
        <c:axId val="79739520"/>
        <c:axId val="79823616"/>
      </c:scatterChart>
      <c:valAx>
        <c:axId val="79739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9823616"/>
        <c:crosses val="autoZero"/>
        <c:crossBetween val="midCat"/>
      </c:valAx>
      <c:valAx>
        <c:axId val="79823616"/>
        <c:scaling>
          <c:orientation val="minMax"/>
          <c:max val="4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</c:title>
        <c:numFmt formatCode="0.000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9739520"/>
        <c:crosses val="autoZero"/>
        <c:crossBetween val="midCat"/>
        <c:majorUnit val="10"/>
      </c:valAx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spPr>
    <a:solidFill>
      <a:schemeClr val="bg1"/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9678-D9C7-4B66-B498-B0D9ECB213E9}" type="datetimeFigureOut">
              <a:rPr lang="en-NZ" smtClean="0"/>
              <a:pPr/>
              <a:t>19/09/2011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A67-60BC-4FAC-A528-B59B7FC4E7C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0426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20B3-2496-4D4F-8D99-3824C7F062D3}" type="datetimeFigureOut">
              <a:rPr lang="en-NZ" smtClean="0"/>
              <a:pPr/>
              <a:t>19/09/2011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43F8F-D576-4961-B2BD-43837E3FEF8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3463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48839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59411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42649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31980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7978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958126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17800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2972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2050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07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97329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0339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393487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25073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187103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xmlns="" val="4473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Generating Power for Remote Applications in Extreme Environments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>
                <a:solidFill>
                  <a:schemeClr val="bg1"/>
                </a:solidFill>
              </a:rPr>
              <a:t>Nathan Rich</a:t>
            </a:r>
          </a:p>
          <a:p>
            <a:r>
              <a:rPr lang="en-NZ" dirty="0">
                <a:solidFill>
                  <a:schemeClr val="bg1"/>
                </a:solidFill>
              </a:rPr>
              <a:t>Supervisor: Pat </a:t>
            </a:r>
            <a:r>
              <a:rPr lang="en-NZ" dirty="0" err="1">
                <a:solidFill>
                  <a:schemeClr val="bg1"/>
                </a:solidFill>
              </a:rPr>
              <a:t>Bodger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Acknowledgments: Alan Wood, Bill Heffernan</a:t>
            </a:r>
          </a:p>
        </p:txBody>
      </p:sp>
    </p:spTree>
    <p:extLst>
      <p:ext uri="{BB962C8B-B14F-4D97-AF65-F5344CB8AC3E}">
        <p14:creationId xmlns:p14="http://schemas.microsoft.com/office/powerpoint/2010/main" xmlns="" val="215932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3864" y="1789216"/>
            <a:ext cx="6590172" cy="3744416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0170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Generator Test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</a:t>
            </a:r>
            <a:r>
              <a:rPr lang="en-NZ" dirty="0" smtClean="0">
                <a:solidFill>
                  <a:schemeClr val="bg1"/>
                </a:solidFill>
              </a:rPr>
              <a:t>19:1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</a:t>
            </a:r>
            <a:r>
              <a:rPr lang="en-NZ" dirty="0" smtClean="0">
                <a:solidFill>
                  <a:schemeClr val="bg1"/>
                </a:solidFill>
              </a:rPr>
              <a:t>seen by generator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06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Power Converter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Power </a:t>
            </a:r>
            <a:r>
              <a:rPr lang="en-NZ" dirty="0">
                <a:solidFill>
                  <a:schemeClr val="bg1"/>
                </a:solidFill>
              </a:rPr>
              <a:t>converter must convert from 4.7V, 5.4A AC to 5V, 2A DC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8155627"/>
              </p:ext>
            </p:extLst>
          </p:nvPr>
        </p:nvGraphicFramePr>
        <p:xfrm>
          <a:off x="755576" y="2852936"/>
          <a:ext cx="7644849" cy="1080120"/>
        </p:xfrm>
        <a:graphic>
          <a:graphicData uri="http://schemas.openxmlformats.org/presentationml/2006/ole">
            <p:oleObj spid="_x0000_s4100" name="Visio" r:id="rId4" imgW="6066728" imgH="85821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221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Design Concept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l="40935" t="25239" r="21126" b="20767"/>
          <a:stretch/>
        </p:blipFill>
        <p:spPr bwMode="auto">
          <a:xfrm>
            <a:off x="2027858" y="1600200"/>
            <a:ext cx="508828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701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Cost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504408"/>
          <a:ext cx="7391400" cy="4699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Item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Cost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Generator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$180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Motor (x2)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$51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Turbine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$25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Tank tracks and wheels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Enclosure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Oil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$366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278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Future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tank tracks and use with motors to find exact characteristics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Choose and purchase power converter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Slowly build and test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test in water tunnel with current coming through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32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Conclusions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Extreme Environment Investigated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Novel method of power generation found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preliminary design made with future work in mind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 Generator may be required.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05629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75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Questions?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24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Aim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3694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Extreme Environment: The Sea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>
                <a:solidFill>
                  <a:schemeClr val="bg1"/>
                </a:solidFill>
              </a:rPr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4674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Specification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corrosion from salt water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38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Simplifications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>
                <a:solidFill>
                  <a:schemeClr val="bg1"/>
                </a:solidFill>
              </a:rPr>
              <a:t>turning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 control </a:t>
            </a:r>
            <a:r>
              <a:rPr lang="en-US" sz="3600" dirty="0" err="1">
                <a:solidFill>
                  <a:schemeClr val="bg1"/>
                </a:solidFill>
              </a:rPr>
              <a:t>ie</a:t>
            </a:r>
            <a:r>
              <a:rPr lang="en-US" sz="3600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06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Undersea 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a good choice is therefore oil.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plastic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Tank tracks will be used to give maximum traction and to spread weight to stop sinking occurring in the soft sediment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87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Theory of Operation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4502120"/>
              </p:ext>
            </p:extLst>
          </p:nvPr>
        </p:nvGraphicFramePr>
        <p:xfrm>
          <a:off x="539552" y="2708920"/>
          <a:ext cx="7862207" cy="685800"/>
        </p:xfrm>
        <a:graphic>
          <a:graphicData uri="http://schemas.openxmlformats.org/presentationml/2006/ole">
            <p:oleObj spid="_x0000_s1043" r:id="rId4" imgW="6686839" imgH="583316" progId="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408785" y="2463304"/>
            <a:ext cx="2739479" cy="1152128"/>
            <a:chOff x="4390901" y="2420888"/>
            <a:chExt cx="2739479" cy="11521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427984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90901" y="3573016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92280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390901" y="2420888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162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Turbine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578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2050245842"/>
              </p:ext>
            </p:extLst>
          </p:nvPr>
        </p:nvGraphicFramePr>
        <p:xfrm>
          <a:off x="838200" y="1484784"/>
          <a:ext cx="740620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8233761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499</Words>
  <Application>Microsoft Office PowerPoint</Application>
  <PresentationFormat>On-screen Show (4:3)</PresentationFormat>
  <Paragraphs>114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Visio</vt:lpstr>
      <vt:lpstr>Generating Power for Remote Applications in Extreme Environments </vt:lpstr>
      <vt:lpstr>Aim</vt:lpstr>
      <vt:lpstr>Extreme Environment: The Sea</vt:lpstr>
      <vt:lpstr>Specification</vt:lpstr>
      <vt:lpstr>Simplifications</vt:lpstr>
      <vt:lpstr>Undersea Challenges</vt:lpstr>
      <vt:lpstr>Theory of Operation</vt:lpstr>
      <vt:lpstr>Turbine</vt:lpstr>
      <vt:lpstr>Testing – Generator</vt:lpstr>
      <vt:lpstr>Testing – Generator</vt:lpstr>
      <vt:lpstr>Generator Test Results</vt:lpstr>
      <vt:lpstr>Power Converter</vt:lpstr>
      <vt:lpstr>Design Concept</vt:lpstr>
      <vt:lpstr>Cost</vt:lpstr>
      <vt:lpstr>Future Steps</vt:lpstr>
      <vt:lpstr>Conclusions</vt:lpstr>
      <vt:lpstr>Questions?</vt:lpstr>
    </vt:vector>
  </TitlesOfParts>
  <Company>University of Canterbury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 </cp:lastModifiedBy>
  <cp:revision>18</cp:revision>
  <cp:lastPrinted>2011-09-07T00:19:46Z</cp:lastPrinted>
  <dcterms:created xsi:type="dcterms:W3CDTF">2011-09-05T00:25:17Z</dcterms:created>
  <dcterms:modified xsi:type="dcterms:W3CDTF">2011-09-18T21:10:35Z</dcterms:modified>
</cp:coreProperties>
</file>