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65E61D-7938-49B4-9F6B-EBC77B8F7BE9}">
  <a:tblStyle styleId="{4765E61D-7938-49B4-9F6B-EBC77B8F7BE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3B04F54-68BA-464F-9C31-C7C3AA0E3AF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penSans-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f51014800_2_3:notes"/>
          <p:cNvSpPr txBox="1"/>
          <p:nvPr>
            <p:ph idx="1" type="body"/>
          </p:nvPr>
        </p:nvSpPr>
        <p:spPr>
          <a:xfrm>
            <a:off x="2010410" y="5371941"/>
            <a:ext cx="16083300" cy="508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8" name="Google Shape;58;g24f51014800_2_3:notes"/>
          <p:cNvSpPr/>
          <p:nvPr>
            <p:ph idx="2" type="sldImg"/>
          </p:nvPr>
        </p:nvSpPr>
        <p:spPr>
          <a:xfrm>
            <a:off x="6283325" y="847725"/>
            <a:ext cx="7539000" cy="4241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f6a59df9e_0_1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24f6a59df9e_0_14: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rPr lang="en-GB"/>
              <a:t>Accuracy in descending order </a:t>
            </a:r>
            <a:endParaRPr/>
          </a:p>
          <a:p>
            <a:pPr indent="0" lvl="0" marL="0" rtl="0" algn="l">
              <a:lnSpc>
                <a:spcPct val="100000"/>
              </a:lnSpc>
              <a:spcBef>
                <a:spcPts val="0"/>
              </a:spcBef>
              <a:spcAft>
                <a:spcPts val="0"/>
              </a:spcAft>
              <a:buClr>
                <a:schemeClr val="dk1"/>
              </a:buClr>
              <a:buSzPts val="1700"/>
              <a:buFont typeface="Calibri"/>
              <a:buNone/>
            </a:pPr>
            <a:r>
              <a:t/>
            </a:r>
            <a:endParaRPr/>
          </a:p>
          <a:p>
            <a:pPr indent="0" lvl="0" marL="0" rtl="0" algn="l">
              <a:lnSpc>
                <a:spcPct val="100000"/>
              </a:lnSpc>
              <a:spcBef>
                <a:spcPts val="0"/>
              </a:spcBef>
              <a:spcAft>
                <a:spcPts val="0"/>
              </a:spcAft>
              <a:buClr>
                <a:schemeClr val="dk1"/>
              </a:buClr>
              <a:buSzPts val="1700"/>
              <a:buFont typeface="Calibri"/>
              <a:buNone/>
            </a:pPr>
            <a:r>
              <a:rPr lang="en-GB"/>
              <a:t>Explain why ANN was the best and OLS was the 2nd best</a:t>
            </a:r>
            <a:endParaRPr/>
          </a:p>
        </p:txBody>
      </p:sp>
      <p:sp>
        <p:nvSpPr>
          <p:cNvPr id="158" name="Google Shape;158;g24f6a59df9e_0_14: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07dfb474b_0_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507dfb474b_0_0: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rPr lang="en-GB"/>
              <a:t>The rest of the features occur once</a:t>
            </a:r>
            <a:endParaRPr/>
          </a:p>
          <a:p>
            <a:pPr indent="0" lvl="0" marL="0" rtl="0" algn="l">
              <a:lnSpc>
                <a:spcPct val="100000"/>
              </a:lnSpc>
              <a:spcBef>
                <a:spcPts val="0"/>
              </a:spcBef>
              <a:spcAft>
                <a:spcPts val="0"/>
              </a:spcAft>
              <a:buClr>
                <a:schemeClr val="dk1"/>
              </a:buClr>
              <a:buSzPts val="1700"/>
              <a:buFont typeface="Calibri"/>
              <a:buNone/>
            </a:pPr>
            <a:r>
              <a:t/>
            </a:r>
            <a:endParaRPr/>
          </a:p>
        </p:txBody>
      </p:sp>
      <p:sp>
        <p:nvSpPr>
          <p:cNvPr id="167" name="Google Shape;167;g2507dfb474b_0_0: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f6a59df9e_0_2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4f6a59df9e_0_21: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p:txBody>
      </p:sp>
      <p:sp>
        <p:nvSpPr>
          <p:cNvPr id="177" name="Google Shape;177;g24f6a59df9e_0_21: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f51014800_2_24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4f51014800_2_247: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p:txBody>
      </p:sp>
      <p:sp>
        <p:nvSpPr>
          <p:cNvPr id="186" name="Google Shape;186;g24f51014800_2_247: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f51014800_2_6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24f51014800_2_66: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p:txBody>
      </p:sp>
      <p:sp>
        <p:nvSpPr>
          <p:cNvPr id="72" name="Google Shape;72;g24f51014800_2_66: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f51014800_2_13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24f51014800_2_130: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a:p>
            <a:pPr indent="0" lvl="0" marL="0" rtl="0" algn="l">
              <a:lnSpc>
                <a:spcPct val="100000"/>
              </a:lnSpc>
              <a:spcBef>
                <a:spcPts val="0"/>
              </a:spcBef>
              <a:spcAft>
                <a:spcPts val="0"/>
              </a:spcAft>
              <a:buClr>
                <a:schemeClr val="dk1"/>
              </a:buClr>
              <a:buSzPts val="1700"/>
              <a:buFont typeface="Calibri"/>
              <a:buNone/>
            </a:pPr>
            <a:r>
              <a:t/>
            </a:r>
            <a:endParaRPr/>
          </a:p>
          <a:p>
            <a:pPr indent="0" lvl="0" marL="0" rtl="0" algn="l">
              <a:lnSpc>
                <a:spcPct val="100000"/>
              </a:lnSpc>
              <a:spcBef>
                <a:spcPts val="0"/>
              </a:spcBef>
              <a:spcAft>
                <a:spcPts val="0"/>
              </a:spcAft>
              <a:buClr>
                <a:schemeClr val="dk1"/>
              </a:buClr>
              <a:buSzPts val="1700"/>
              <a:buFont typeface="Calibri"/>
              <a:buNone/>
            </a:pPr>
            <a:r>
              <a:rPr lang="en-GB"/>
              <a:t>*For value we lag the earnings yield by a quarter or 3 months due to publication lags - as usually the accounts are published 2-3 months after the quarter end. By lagging by 3 months, we remove the risk of any hindsight bias.</a:t>
            </a:r>
            <a:endParaRPr/>
          </a:p>
        </p:txBody>
      </p:sp>
      <p:sp>
        <p:nvSpPr>
          <p:cNvPr id="80" name="Google Shape;80;g24f51014800_2_130: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f51014800_2_18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24f51014800_2_189: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p:txBody>
      </p:sp>
      <p:sp>
        <p:nvSpPr>
          <p:cNvPr id="89" name="Google Shape;89;g24f51014800_2_189: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f6a59df9e_0_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24f6a59df9e_0_0: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p:txBody>
      </p:sp>
      <p:sp>
        <p:nvSpPr>
          <p:cNvPr id="98" name="Google Shape;98;g24f6a59df9e_0_0: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f6a59df9e_0_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4f6a59df9e_0_7: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rPr lang="en-GB"/>
              <a:t>Explain weird GBM results</a:t>
            </a:r>
            <a:endParaRPr/>
          </a:p>
        </p:txBody>
      </p:sp>
      <p:sp>
        <p:nvSpPr>
          <p:cNvPr id="110" name="Google Shape;110;g24f6a59df9e_0_7: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3c885b8ca_0_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1e3c885b8ca_0_1: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p:txBody>
      </p:sp>
      <p:sp>
        <p:nvSpPr>
          <p:cNvPr id="122" name="Google Shape;122;g1e3c885b8ca_0_1: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06b61c4e2_0_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506b61c4e2_0_4: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p:txBody>
      </p:sp>
      <p:sp>
        <p:nvSpPr>
          <p:cNvPr id="134" name="Google Shape;134;g2506b61c4e2_0_4: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06b61c4e2_0_1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506b61c4e2_0_11:notes"/>
          <p:cNvSpPr txBox="1"/>
          <p:nvPr>
            <p:ph idx="1" type="body"/>
          </p:nvPr>
        </p:nvSpPr>
        <p:spPr>
          <a:xfrm>
            <a:off x="2009775" y="5441950"/>
            <a:ext cx="16084200" cy="4454400"/>
          </a:xfrm>
          <a:prstGeom prst="rect">
            <a:avLst/>
          </a:prstGeom>
          <a:noFill/>
          <a:ln>
            <a:noFill/>
          </a:ln>
        </p:spPr>
        <p:txBody>
          <a:bodyPr anchorCtr="0" anchor="t" bIns="53725" lIns="107500" spcFirstLastPara="1" rIns="107500" wrap="square" tIns="53725">
            <a:noAutofit/>
          </a:bodyPr>
          <a:lstStyle/>
          <a:p>
            <a:pPr indent="0" lvl="0" marL="0" rtl="0" algn="l">
              <a:lnSpc>
                <a:spcPct val="100000"/>
              </a:lnSpc>
              <a:spcBef>
                <a:spcPts val="0"/>
              </a:spcBef>
              <a:spcAft>
                <a:spcPts val="0"/>
              </a:spcAft>
              <a:buClr>
                <a:schemeClr val="dk1"/>
              </a:buClr>
              <a:buSzPts val="1700"/>
              <a:buFont typeface="Calibri"/>
              <a:buNone/>
            </a:pPr>
            <a:r>
              <a:t/>
            </a:r>
            <a:endParaRPr/>
          </a:p>
        </p:txBody>
      </p:sp>
      <p:sp>
        <p:nvSpPr>
          <p:cNvPr id="146" name="Google Shape;146;g2506b61c4e2_0_11:notes"/>
          <p:cNvSpPr txBox="1"/>
          <p:nvPr>
            <p:ph idx="12" type="sldNum"/>
          </p:nvPr>
        </p:nvSpPr>
        <p:spPr>
          <a:xfrm>
            <a:off x="11387138" y="10742613"/>
            <a:ext cx="8712600" cy="566700"/>
          </a:xfrm>
          <a:prstGeom prst="rect">
            <a:avLst/>
          </a:prstGeom>
          <a:noFill/>
          <a:ln>
            <a:noFill/>
          </a:ln>
        </p:spPr>
        <p:txBody>
          <a:bodyPr anchorCtr="0" anchor="b" bIns="53725" lIns="107500" spcFirstLastPara="1" rIns="107500" wrap="square" tIns="53725">
            <a:noAutofit/>
          </a:bodyPr>
          <a:lstStyle/>
          <a:p>
            <a:pPr indent="0" lvl="0" marL="0" rtl="0" algn="r">
              <a:lnSpc>
                <a:spcPct val="100000"/>
              </a:lnSpc>
              <a:spcBef>
                <a:spcPts val="0"/>
              </a:spcBef>
              <a:spcAft>
                <a:spcPts val="0"/>
              </a:spcAft>
              <a:buClr>
                <a:schemeClr val="dk1"/>
              </a:buClr>
              <a:buSzPts val="1700"/>
              <a:buFont typeface="Calibri"/>
              <a:buNone/>
            </a:pPr>
            <a:fld id="{00000000-1234-1234-1234-123412341234}" type="slidenum">
              <a:rPr lang="en-GB" sz="1700"/>
              <a:t>‹#›</a:t>
            </a:fld>
            <a:endParaRPr sz="1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mt="96000"/>
          </a:blip>
          <a:srcRect b="0" l="26505" r="26505" t="0"/>
          <a:stretch/>
        </p:blipFill>
        <p:spPr>
          <a:xfrm>
            <a:off x="5476389" y="-154933"/>
            <a:ext cx="3841850" cy="5453363"/>
          </a:xfrm>
          <a:prstGeom prst="rect">
            <a:avLst/>
          </a:prstGeom>
          <a:noFill/>
          <a:ln>
            <a:noFill/>
          </a:ln>
        </p:spPr>
      </p:pic>
      <p:grpSp>
        <p:nvGrpSpPr>
          <p:cNvPr id="61" name="Google Shape;61;p14"/>
          <p:cNvGrpSpPr/>
          <p:nvPr/>
        </p:nvGrpSpPr>
        <p:grpSpPr>
          <a:xfrm>
            <a:off x="321" y="-2942945"/>
            <a:ext cx="6866026" cy="8631900"/>
            <a:chOff x="0" y="40"/>
            <a:chExt cx="18309404" cy="23018400"/>
          </a:xfrm>
        </p:grpSpPr>
        <p:sp>
          <p:nvSpPr>
            <p:cNvPr id="62" name="Google Shape;62;p14"/>
            <p:cNvSpPr/>
            <p:nvPr/>
          </p:nvSpPr>
          <p:spPr>
            <a:xfrm>
              <a:off x="0" y="7847894"/>
              <a:ext cx="14250600" cy="13716000"/>
            </a:xfrm>
            <a:prstGeom prst="rect">
              <a:avLst/>
            </a:prstGeom>
            <a:solidFill>
              <a:srgbClr val="011F4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Arial"/>
                <a:ea typeface="Arial"/>
                <a:cs typeface="Arial"/>
                <a:sym typeface="Arial"/>
              </a:endParaRPr>
            </a:p>
          </p:txBody>
        </p:sp>
        <p:sp>
          <p:nvSpPr>
            <p:cNvPr id="63" name="Google Shape;63;p14"/>
            <p:cNvSpPr/>
            <p:nvPr/>
          </p:nvSpPr>
          <p:spPr>
            <a:xfrm rot="-782859">
              <a:off x="9329767" y="387459"/>
              <a:ext cx="5975779" cy="22243562"/>
            </a:xfrm>
            <a:prstGeom prst="rect">
              <a:avLst/>
            </a:prstGeom>
            <a:solidFill>
              <a:srgbClr val="011F4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Arial"/>
                <a:ea typeface="Arial"/>
                <a:cs typeface="Arial"/>
                <a:sym typeface="Arial"/>
              </a:endParaRPr>
            </a:p>
          </p:txBody>
        </p:sp>
        <p:sp>
          <p:nvSpPr>
            <p:cNvPr id="64" name="Google Shape;64;p14"/>
            <p:cNvSpPr/>
            <p:nvPr/>
          </p:nvSpPr>
          <p:spPr>
            <a:xfrm rot="-782420">
              <a:off x="15802007" y="6526271"/>
              <a:ext cx="732593" cy="15814959"/>
            </a:xfrm>
            <a:prstGeom prst="rect">
              <a:avLst/>
            </a:prstGeom>
            <a:solidFill>
              <a:srgbClr val="80BAFC"/>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Arial"/>
                <a:ea typeface="Arial"/>
                <a:cs typeface="Arial"/>
                <a:sym typeface="Arial"/>
              </a:endParaRPr>
            </a:p>
          </p:txBody>
        </p:sp>
      </p:grpSp>
      <p:grpSp>
        <p:nvGrpSpPr>
          <p:cNvPr id="65" name="Google Shape;65;p14"/>
          <p:cNvGrpSpPr/>
          <p:nvPr/>
        </p:nvGrpSpPr>
        <p:grpSpPr>
          <a:xfrm>
            <a:off x="240800" y="1656075"/>
            <a:ext cx="5328002" cy="2317262"/>
            <a:chOff x="-671206" y="-2865298"/>
            <a:chExt cx="13918500" cy="6179365"/>
          </a:xfrm>
        </p:grpSpPr>
        <p:sp>
          <p:nvSpPr>
            <p:cNvPr id="66" name="Google Shape;66;p14"/>
            <p:cNvSpPr txBox="1"/>
            <p:nvPr/>
          </p:nvSpPr>
          <p:spPr>
            <a:xfrm>
              <a:off x="-671206" y="-2865298"/>
              <a:ext cx="13918500" cy="5449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1" sz="1100"/>
            </a:p>
            <a:p>
              <a:pPr indent="0" lvl="0" marL="0" marR="0" rtl="0" algn="l">
                <a:lnSpc>
                  <a:spcPct val="110000"/>
                </a:lnSpc>
                <a:spcBef>
                  <a:spcPts val="0"/>
                </a:spcBef>
                <a:spcAft>
                  <a:spcPts val="0"/>
                </a:spcAft>
                <a:buNone/>
              </a:pPr>
              <a:r>
                <a:rPr b="1" lang="en-GB" sz="2500">
                  <a:solidFill>
                    <a:schemeClr val="lt1"/>
                  </a:solidFill>
                </a:rPr>
                <a:t>Extending the Set of Models Used In an Existing Return Prediction Exercise</a:t>
              </a:r>
              <a:endParaRPr b="1" i="0" sz="2500" u="none" cap="none" strike="noStrike">
                <a:solidFill>
                  <a:schemeClr val="lt1"/>
                </a:solidFill>
              </a:endParaRPr>
            </a:p>
          </p:txBody>
        </p:sp>
        <p:sp>
          <p:nvSpPr>
            <p:cNvPr id="67" name="Google Shape;67;p14"/>
            <p:cNvSpPr txBox="1"/>
            <p:nvPr/>
          </p:nvSpPr>
          <p:spPr>
            <a:xfrm>
              <a:off x="-668506" y="2584467"/>
              <a:ext cx="135300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GB" sz="1400">
                  <a:solidFill>
                    <a:schemeClr val="lt1"/>
                  </a:solidFill>
                  <a:latin typeface="Open Sans"/>
                  <a:ea typeface="Open Sans"/>
                  <a:cs typeface="Open Sans"/>
                  <a:sym typeface="Open Sans"/>
                </a:rPr>
                <a:t>Group </a:t>
              </a:r>
              <a:r>
                <a:rPr b="1" lang="en-GB">
                  <a:solidFill>
                    <a:schemeClr val="lt1"/>
                  </a:solidFill>
                  <a:latin typeface="Open Sans"/>
                  <a:ea typeface="Open Sans"/>
                  <a:cs typeface="Open Sans"/>
                  <a:sym typeface="Open Sans"/>
                </a:rPr>
                <a:t>7</a:t>
              </a:r>
              <a:endParaRPr b="1" sz="1400">
                <a:solidFill>
                  <a:schemeClr val="lt1"/>
                </a:solidFill>
                <a:latin typeface="Open Sans"/>
                <a:ea typeface="Open Sans"/>
                <a:cs typeface="Open Sans"/>
                <a:sym typeface="Open Sans"/>
              </a:endParaRPr>
            </a:p>
            <a:p>
              <a:pPr indent="0" lvl="0" marL="0" marR="0" rtl="0" algn="l">
                <a:lnSpc>
                  <a:spcPct val="140000"/>
                </a:lnSpc>
                <a:spcBef>
                  <a:spcPts val="0"/>
                </a:spcBef>
                <a:spcAft>
                  <a:spcPts val="0"/>
                </a:spcAft>
                <a:buNone/>
              </a:pPr>
              <a:r>
                <a:rPr b="1" lang="en-GB">
                  <a:solidFill>
                    <a:schemeClr val="lt1"/>
                  </a:solidFill>
                  <a:latin typeface="Open Sans"/>
                  <a:ea typeface="Open Sans"/>
                  <a:cs typeface="Open Sans"/>
                  <a:sym typeface="Open Sans"/>
                </a:rPr>
                <a:t>Baiyu Lu</a:t>
              </a:r>
              <a:r>
                <a:rPr b="1" lang="en-GB" sz="1400">
                  <a:solidFill>
                    <a:schemeClr val="lt1"/>
                  </a:solidFill>
                  <a:latin typeface="Open Sans"/>
                  <a:ea typeface="Open Sans"/>
                  <a:cs typeface="Open Sans"/>
                  <a:sym typeface="Open Sans"/>
                </a:rPr>
                <a:t> (02324852) , Dmitry Tertychnyy (02333891) , </a:t>
              </a:r>
              <a:r>
                <a:rPr b="1" lang="en-GB">
                  <a:solidFill>
                    <a:schemeClr val="lt1"/>
                  </a:solidFill>
                  <a:latin typeface="Open Sans"/>
                  <a:ea typeface="Open Sans"/>
                  <a:cs typeface="Open Sans"/>
                  <a:sym typeface="Open Sans"/>
                </a:rPr>
                <a:t>Gus Lee</a:t>
              </a:r>
              <a:r>
                <a:rPr b="1" lang="en-GB" sz="1400">
                  <a:solidFill>
                    <a:schemeClr val="lt1"/>
                  </a:solidFill>
                  <a:latin typeface="Open Sans"/>
                  <a:ea typeface="Open Sans"/>
                  <a:cs typeface="Open Sans"/>
                  <a:sym typeface="Open Sans"/>
                </a:rPr>
                <a:t> (01705898), </a:t>
              </a:r>
              <a:r>
                <a:rPr b="1" lang="en-GB">
                  <a:solidFill>
                    <a:schemeClr val="lt1"/>
                  </a:solidFill>
                  <a:latin typeface="Open Sans"/>
                  <a:ea typeface="Open Sans"/>
                  <a:cs typeface="Open Sans"/>
                  <a:sym typeface="Open Sans"/>
                </a:rPr>
                <a:t>Patrik Kovac (02283242)</a:t>
              </a:r>
              <a:endParaRPr b="1" i="0" sz="600" u="none" cap="none" strike="noStrike">
                <a:solidFill>
                  <a:srgbClr val="000000"/>
                </a:solidFill>
              </a:endParaRPr>
            </a:p>
          </p:txBody>
        </p:sp>
      </p:grpSp>
      <p:sp>
        <p:nvSpPr>
          <p:cNvPr id="68" name="Google Shape;68;p14"/>
          <p:cNvSpPr txBox="1"/>
          <p:nvPr/>
        </p:nvSpPr>
        <p:spPr>
          <a:xfrm>
            <a:off x="514635" y="462756"/>
            <a:ext cx="4143000" cy="6081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b="0" i="0" sz="17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Analysis and Results</a:t>
            </a:r>
            <a:endParaRPr sz="1300">
              <a:solidFill>
                <a:srgbClr val="000000"/>
              </a:solidFill>
              <a:latin typeface="Open Sans"/>
              <a:ea typeface="Open Sans"/>
              <a:cs typeface="Open Sans"/>
              <a:sym typeface="Open Sans"/>
            </a:endParaRPr>
          </a:p>
        </p:txBody>
      </p:sp>
      <p:sp>
        <p:nvSpPr>
          <p:cNvPr id="161" name="Google Shape;161;p23"/>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62" name="Google Shape;162;p23"/>
          <p:cNvGraphicFramePr/>
          <p:nvPr/>
        </p:nvGraphicFramePr>
        <p:xfrm>
          <a:off x="528457" y="1101714"/>
          <a:ext cx="3000000" cy="3000000"/>
        </p:xfrm>
        <a:graphic>
          <a:graphicData uri="http://schemas.openxmlformats.org/drawingml/2006/table">
            <a:tbl>
              <a:tblPr bandRow="1" firstRow="1">
                <a:noFill/>
                <a:tableStyleId>{4765E61D-7938-49B4-9F6B-EBC77B8F7BE9}</a:tableStyleId>
              </a:tblPr>
              <a:tblGrid>
                <a:gridCol w="7617750"/>
              </a:tblGrid>
              <a:tr h="273050">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graphicFrame>
        <p:nvGraphicFramePr>
          <p:cNvPr id="163" name="Google Shape;163;p23"/>
          <p:cNvGraphicFramePr/>
          <p:nvPr/>
        </p:nvGraphicFramePr>
        <p:xfrm>
          <a:off x="1099500" y="1656525"/>
          <a:ext cx="3000000" cy="3000000"/>
        </p:xfrm>
        <a:graphic>
          <a:graphicData uri="http://schemas.openxmlformats.org/drawingml/2006/table">
            <a:tbl>
              <a:tblPr>
                <a:noFill/>
                <a:tableStyleId>{C3B04F54-68BA-464F-9C31-C7C3AA0E3AF4}</a:tableStyleId>
              </a:tblPr>
              <a:tblGrid>
                <a:gridCol w="3472500"/>
                <a:gridCol w="3472500"/>
              </a:tblGrid>
              <a:tr h="394100">
                <a:tc>
                  <a:txBody>
                    <a:bodyPr/>
                    <a:lstStyle/>
                    <a:p>
                      <a:pPr indent="0" lvl="0" marL="0" rtl="0" algn="ctr">
                        <a:spcBef>
                          <a:spcPts val="0"/>
                        </a:spcBef>
                        <a:spcAft>
                          <a:spcPts val="0"/>
                        </a:spcAft>
                        <a:buNone/>
                      </a:pPr>
                      <a:r>
                        <a:rPr b="1" lang="en-GB" sz="1600">
                          <a:latin typeface="Open Sans"/>
                          <a:ea typeface="Open Sans"/>
                          <a:cs typeface="Open Sans"/>
                          <a:sym typeface="Open Sans"/>
                        </a:rPr>
                        <a:t>Model</a:t>
                      </a:r>
                      <a:endParaRPr b="1" sz="1600">
                        <a:latin typeface="Open Sans"/>
                        <a:ea typeface="Open Sans"/>
                        <a:cs typeface="Open Sans"/>
                        <a:sym typeface="Open Sans"/>
                      </a:endParaRPr>
                    </a:p>
                  </a:txBody>
                  <a:tcPr marT="91425" marB="91425" marR="91425" marL="91425">
                    <a:solidFill>
                      <a:srgbClr val="D9D9D9"/>
                    </a:solidFill>
                  </a:tcPr>
                </a:tc>
                <a:tc>
                  <a:txBody>
                    <a:bodyPr/>
                    <a:lstStyle/>
                    <a:p>
                      <a:pPr indent="0" lvl="0" marL="0" rtl="0" algn="ctr">
                        <a:spcBef>
                          <a:spcPts val="0"/>
                        </a:spcBef>
                        <a:spcAft>
                          <a:spcPts val="0"/>
                        </a:spcAft>
                        <a:buNone/>
                      </a:pPr>
                      <a:r>
                        <a:rPr b="1" lang="en-GB" sz="1600">
                          <a:latin typeface="Open Sans"/>
                          <a:ea typeface="Open Sans"/>
                          <a:cs typeface="Open Sans"/>
                          <a:sym typeface="Open Sans"/>
                        </a:rPr>
                        <a:t>Accuracy</a:t>
                      </a:r>
                      <a:r>
                        <a:rPr b="1" lang="en-GB" sz="1600">
                          <a:latin typeface="Open Sans"/>
                          <a:ea typeface="Open Sans"/>
                          <a:cs typeface="Open Sans"/>
                          <a:sym typeface="Open Sans"/>
                        </a:rPr>
                        <a:t> Score (OOS R2)</a:t>
                      </a:r>
                      <a:endParaRPr b="1" sz="1600">
                        <a:latin typeface="Open Sans"/>
                        <a:ea typeface="Open Sans"/>
                        <a:cs typeface="Open Sans"/>
                        <a:sym typeface="Open Sans"/>
                      </a:endParaRPr>
                    </a:p>
                  </a:txBody>
                  <a:tcPr marT="91425" marB="91425" marR="91425" marL="91425">
                    <a:solidFill>
                      <a:srgbClr val="D9D9D9"/>
                    </a:solidFill>
                  </a:tcPr>
                </a:tc>
              </a:tr>
              <a:tr h="351900">
                <a:tc>
                  <a:txBody>
                    <a:bodyPr/>
                    <a:lstStyle/>
                    <a:p>
                      <a:pPr indent="0" lvl="0" marL="0" rtl="0" algn="ctr">
                        <a:spcBef>
                          <a:spcPts val="0"/>
                        </a:spcBef>
                        <a:spcAft>
                          <a:spcPts val="0"/>
                        </a:spcAft>
                        <a:buNone/>
                      </a:pPr>
                      <a:r>
                        <a:rPr b="1" lang="en-GB" sz="1300">
                          <a:latin typeface="Open Sans"/>
                          <a:ea typeface="Open Sans"/>
                          <a:cs typeface="Open Sans"/>
                          <a:sym typeface="Open Sans"/>
                        </a:rPr>
                        <a:t>ANN</a:t>
                      </a:r>
                      <a:endParaRPr b="1" sz="13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sz="1300">
                          <a:latin typeface="Open Sans"/>
                          <a:ea typeface="Open Sans"/>
                          <a:cs typeface="Open Sans"/>
                          <a:sym typeface="Open Sans"/>
                        </a:rPr>
                        <a:t>0.00482</a:t>
                      </a:r>
                      <a:endParaRPr sz="1300">
                        <a:latin typeface="Open Sans"/>
                        <a:ea typeface="Open Sans"/>
                        <a:cs typeface="Open Sans"/>
                        <a:sym typeface="Open Sans"/>
                      </a:endParaRPr>
                    </a:p>
                  </a:txBody>
                  <a:tcPr marT="91425" marB="91425" marR="91425" marL="91425"/>
                </a:tc>
              </a:tr>
              <a:tr h="351900">
                <a:tc>
                  <a:txBody>
                    <a:bodyPr/>
                    <a:lstStyle/>
                    <a:p>
                      <a:pPr indent="0" lvl="0" marL="0" rtl="0" algn="ctr">
                        <a:spcBef>
                          <a:spcPts val="0"/>
                        </a:spcBef>
                        <a:spcAft>
                          <a:spcPts val="0"/>
                        </a:spcAft>
                        <a:buNone/>
                      </a:pPr>
                      <a:r>
                        <a:rPr b="1" lang="en-GB" sz="1300">
                          <a:latin typeface="Open Sans"/>
                          <a:ea typeface="Open Sans"/>
                          <a:cs typeface="Open Sans"/>
                          <a:sym typeface="Open Sans"/>
                        </a:rPr>
                        <a:t>OLS</a:t>
                      </a:r>
                      <a:endParaRPr b="1" sz="13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sz="1300">
                          <a:latin typeface="Open Sans"/>
                          <a:ea typeface="Open Sans"/>
                          <a:cs typeface="Open Sans"/>
                          <a:sym typeface="Open Sans"/>
                        </a:rPr>
                        <a:t>0.00149</a:t>
                      </a:r>
                      <a:endParaRPr sz="1300">
                        <a:latin typeface="Open Sans"/>
                        <a:ea typeface="Open Sans"/>
                        <a:cs typeface="Open Sans"/>
                        <a:sym typeface="Open Sans"/>
                      </a:endParaRPr>
                    </a:p>
                  </a:txBody>
                  <a:tcPr marT="91425" marB="91425" marR="91425" marL="91425"/>
                </a:tc>
              </a:tr>
              <a:tr h="351900">
                <a:tc>
                  <a:txBody>
                    <a:bodyPr/>
                    <a:lstStyle/>
                    <a:p>
                      <a:pPr indent="0" lvl="0" marL="0" rtl="0" algn="ctr">
                        <a:spcBef>
                          <a:spcPts val="0"/>
                        </a:spcBef>
                        <a:spcAft>
                          <a:spcPts val="0"/>
                        </a:spcAft>
                        <a:buNone/>
                      </a:pPr>
                      <a:r>
                        <a:rPr b="1" lang="en-GB" sz="1300">
                          <a:latin typeface="Open Sans"/>
                          <a:ea typeface="Open Sans"/>
                          <a:cs typeface="Open Sans"/>
                          <a:sym typeface="Open Sans"/>
                        </a:rPr>
                        <a:t>LASSO</a:t>
                      </a:r>
                      <a:endParaRPr b="1" sz="13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sz="1300">
                          <a:latin typeface="Open Sans"/>
                          <a:ea typeface="Open Sans"/>
                          <a:cs typeface="Open Sans"/>
                          <a:sym typeface="Open Sans"/>
                        </a:rPr>
                        <a:t>0.00126</a:t>
                      </a:r>
                      <a:endParaRPr sz="1300">
                        <a:latin typeface="Open Sans"/>
                        <a:ea typeface="Open Sans"/>
                        <a:cs typeface="Open Sans"/>
                        <a:sym typeface="Open Sans"/>
                      </a:endParaRPr>
                    </a:p>
                  </a:txBody>
                  <a:tcPr marT="91425" marB="91425" marR="91425" marL="91425"/>
                </a:tc>
              </a:tr>
              <a:tr h="351900">
                <a:tc>
                  <a:txBody>
                    <a:bodyPr/>
                    <a:lstStyle/>
                    <a:p>
                      <a:pPr indent="0" lvl="0" marL="0" rtl="0" algn="ctr">
                        <a:spcBef>
                          <a:spcPts val="0"/>
                        </a:spcBef>
                        <a:spcAft>
                          <a:spcPts val="0"/>
                        </a:spcAft>
                        <a:buNone/>
                      </a:pPr>
                      <a:r>
                        <a:rPr b="1" lang="en-GB" sz="1300">
                          <a:latin typeface="Open Sans"/>
                          <a:ea typeface="Open Sans"/>
                          <a:cs typeface="Open Sans"/>
                          <a:sym typeface="Open Sans"/>
                        </a:rPr>
                        <a:t>RandomForest</a:t>
                      </a:r>
                      <a:endParaRPr b="1" sz="13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sz="1300">
                          <a:latin typeface="Open Sans"/>
                          <a:ea typeface="Open Sans"/>
                          <a:cs typeface="Open Sans"/>
                          <a:sym typeface="Open Sans"/>
                        </a:rPr>
                        <a:t>0.00016</a:t>
                      </a:r>
                      <a:endParaRPr sz="1300">
                        <a:latin typeface="Open Sans"/>
                        <a:ea typeface="Open Sans"/>
                        <a:cs typeface="Open Sans"/>
                        <a:sym typeface="Open Sans"/>
                      </a:endParaRPr>
                    </a:p>
                  </a:txBody>
                  <a:tcPr marT="91425" marB="91425" marR="91425" marL="91425"/>
                </a:tc>
              </a:tr>
              <a:tr h="351900">
                <a:tc>
                  <a:txBody>
                    <a:bodyPr/>
                    <a:lstStyle/>
                    <a:p>
                      <a:pPr indent="0" lvl="0" marL="0" rtl="0" algn="ctr">
                        <a:spcBef>
                          <a:spcPts val="0"/>
                        </a:spcBef>
                        <a:spcAft>
                          <a:spcPts val="0"/>
                        </a:spcAft>
                        <a:buNone/>
                      </a:pPr>
                      <a:r>
                        <a:rPr b="1" lang="en-GB" sz="1300">
                          <a:latin typeface="Open Sans"/>
                          <a:ea typeface="Open Sans"/>
                          <a:cs typeface="Open Sans"/>
                          <a:sym typeface="Open Sans"/>
                        </a:rPr>
                        <a:t>GBM</a:t>
                      </a:r>
                      <a:endParaRPr b="1" sz="1300">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sz="1300">
                          <a:latin typeface="Open Sans"/>
                          <a:ea typeface="Open Sans"/>
                          <a:cs typeface="Open Sans"/>
                          <a:sym typeface="Open Sans"/>
                        </a:rPr>
                        <a:t>-0.00066</a:t>
                      </a:r>
                      <a:endParaRPr sz="13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Analysis and Results</a:t>
            </a:r>
            <a:endParaRPr sz="2400">
              <a:solidFill>
                <a:srgbClr val="000000"/>
              </a:solidFill>
              <a:latin typeface="Open Sans"/>
              <a:ea typeface="Open Sans"/>
              <a:cs typeface="Open Sans"/>
              <a:sym typeface="Open Sans"/>
            </a:endParaRPr>
          </a:p>
        </p:txBody>
      </p:sp>
      <p:sp>
        <p:nvSpPr>
          <p:cNvPr id="170" name="Google Shape;170;p24"/>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71" name="Google Shape;171;p24"/>
          <p:cNvGraphicFramePr/>
          <p:nvPr/>
        </p:nvGraphicFramePr>
        <p:xfrm>
          <a:off x="528457" y="1101714"/>
          <a:ext cx="3000000" cy="3000000"/>
        </p:xfrm>
        <a:graphic>
          <a:graphicData uri="http://schemas.openxmlformats.org/drawingml/2006/table">
            <a:tbl>
              <a:tblPr bandRow="1" firstRow="1">
                <a:noFill/>
                <a:tableStyleId>{4765E61D-7938-49B4-9F6B-EBC77B8F7BE9}</a:tableStyleId>
              </a:tblPr>
              <a:tblGrid>
                <a:gridCol w="7617750"/>
              </a:tblGrid>
              <a:tr h="273050">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graphicFrame>
        <p:nvGraphicFramePr>
          <p:cNvPr id="172" name="Google Shape;172;p24"/>
          <p:cNvGraphicFramePr/>
          <p:nvPr/>
        </p:nvGraphicFramePr>
        <p:xfrm>
          <a:off x="1489250" y="1374775"/>
          <a:ext cx="3000000" cy="3000000"/>
        </p:xfrm>
        <a:graphic>
          <a:graphicData uri="http://schemas.openxmlformats.org/drawingml/2006/table">
            <a:tbl>
              <a:tblPr>
                <a:noFill/>
                <a:tableStyleId>{C3B04F54-68BA-464F-9C31-C7C3AA0E3AF4}</a:tableStyleId>
              </a:tblPr>
              <a:tblGrid>
                <a:gridCol w="1403900"/>
                <a:gridCol w="1403900"/>
              </a:tblGrid>
              <a:tr h="476525">
                <a:tc>
                  <a:txBody>
                    <a:bodyPr/>
                    <a:lstStyle/>
                    <a:p>
                      <a:pPr indent="0" lvl="0" marL="0" rtl="0" algn="ctr">
                        <a:spcBef>
                          <a:spcPts val="0"/>
                        </a:spcBef>
                        <a:spcAft>
                          <a:spcPts val="0"/>
                        </a:spcAft>
                        <a:buNone/>
                      </a:pPr>
                      <a:r>
                        <a:rPr b="1" lang="en-GB" sz="1600">
                          <a:latin typeface="Open Sans"/>
                          <a:ea typeface="Open Sans"/>
                          <a:cs typeface="Open Sans"/>
                          <a:sym typeface="Open Sans"/>
                        </a:rPr>
                        <a:t>Feature</a:t>
                      </a:r>
                      <a:endParaRPr b="1" sz="1600">
                        <a:latin typeface="Open Sans"/>
                        <a:ea typeface="Open Sans"/>
                        <a:cs typeface="Open Sans"/>
                        <a:sym typeface="Open Sans"/>
                      </a:endParaRPr>
                    </a:p>
                  </a:txBody>
                  <a:tcPr marT="91425" marB="91425" marR="91425" marL="91425">
                    <a:solidFill>
                      <a:srgbClr val="D9D9D9"/>
                    </a:solidFill>
                  </a:tcPr>
                </a:tc>
                <a:tc>
                  <a:txBody>
                    <a:bodyPr/>
                    <a:lstStyle/>
                    <a:p>
                      <a:pPr indent="0" lvl="0" marL="0" rtl="0" algn="ctr">
                        <a:spcBef>
                          <a:spcPts val="0"/>
                        </a:spcBef>
                        <a:spcAft>
                          <a:spcPts val="0"/>
                        </a:spcAft>
                        <a:buNone/>
                      </a:pPr>
                      <a:r>
                        <a:rPr b="1" lang="en-GB" sz="1600">
                          <a:latin typeface="Open Sans"/>
                          <a:ea typeface="Open Sans"/>
                          <a:cs typeface="Open Sans"/>
                          <a:sym typeface="Open Sans"/>
                        </a:rPr>
                        <a:t>Occurrence</a:t>
                      </a:r>
                      <a:r>
                        <a:rPr lang="en-GB">
                          <a:latin typeface="Open Sans"/>
                          <a:ea typeface="Open Sans"/>
                          <a:cs typeface="Open Sans"/>
                          <a:sym typeface="Open Sans"/>
                        </a:rPr>
                        <a:t> </a:t>
                      </a:r>
                      <a:endParaRPr>
                        <a:latin typeface="Open Sans"/>
                        <a:ea typeface="Open Sans"/>
                        <a:cs typeface="Open Sans"/>
                        <a:sym typeface="Open Sans"/>
                      </a:endParaRPr>
                    </a:p>
                  </a:txBody>
                  <a:tcPr marT="91425" marB="91425" marR="91425" marL="91425">
                    <a:solidFill>
                      <a:srgbClr val="D9D9D9"/>
                    </a:solidFill>
                  </a:tcPr>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mvel1</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4</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mom1m</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3</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rd_mve</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orgcap</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agr</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roic</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salecash</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bl>
          </a:graphicData>
        </a:graphic>
      </p:graphicFrame>
      <p:graphicFrame>
        <p:nvGraphicFramePr>
          <p:cNvPr id="173" name="Google Shape;173;p24"/>
          <p:cNvGraphicFramePr/>
          <p:nvPr/>
        </p:nvGraphicFramePr>
        <p:xfrm>
          <a:off x="4731050" y="1374775"/>
          <a:ext cx="3000000" cy="3000000"/>
        </p:xfrm>
        <a:graphic>
          <a:graphicData uri="http://schemas.openxmlformats.org/drawingml/2006/table">
            <a:tbl>
              <a:tblPr>
                <a:noFill/>
                <a:tableStyleId>{C3B04F54-68BA-464F-9C31-C7C3AA0E3AF4}</a:tableStyleId>
              </a:tblPr>
              <a:tblGrid>
                <a:gridCol w="1403900"/>
                <a:gridCol w="1403900"/>
              </a:tblGrid>
              <a:tr h="476525">
                <a:tc>
                  <a:txBody>
                    <a:bodyPr/>
                    <a:lstStyle/>
                    <a:p>
                      <a:pPr indent="0" lvl="0" marL="0" rtl="0" algn="ctr">
                        <a:spcBef>
                          <a:spcPts val="0"/>
                        </a:spcBef>
                        <a:spcAft>
                          <a:spcPts val="0"/>
                        </a:spcAft>
                        <a:buNone/>
                      </a:pPr>
                      <a:r>
                        <a:rPr b="1" lang="en-GB" sz="1600">
                          <a:latin typeface="Open Sans"/>
                          <a:ea typeface="Open Sans"/>
                          <a:cs typeface="Open Sans"/>
                          <a:sym typeface="Open Sans"/>
                        </a:rPr>
                        <a:t>Feature</a:t>
                      </a:r>
                      <a:endParaRPr b="1" sz="1600">
                        <a:latin typeface="Open Sans"/>
                        <a:ea typeface="Open Sans"/>
                        <a:cs typeface="Open Sans"/>
                        <a:sym typeface="Open Sans"/>
                      </a:endParaRPr>
                    </a:p>
                  </a:txBody>
                  <a:tcPr marT="91425" marB="91425" marR="91425" marL="91425">
                    <a:solidFill>
                      <a:srgbClr val="D9D9D9"/>
                    </a:solidFill>
                  </a:tcPr>
                </a:tc>
                <a:tc>
                  <a:txBody>
                    <a:bodyPr/>
                    <a:lstStyle/>
                    <a:p>
                      <a:pPr indent="0" lvl="0" marL="0" rtl="0" algn="ctr">
                        <a:spcBef>
                          <a:spcPts val="0"/>
                        </a:spcBef>
                        <a:spcAft>
                          <a:spcPts val="0"/>
                        </a:spcAft>
                        <a:buNone/>
                      </a:pPr>
                      <a:r>
                        <a:rPr b="1" lang="en-GB" sz="1600">
                          <a:latin typeface="Open Sans"/>
                          <a:ea typeface="Open Sans"/>
                          <a:cs typeface="Open Sans"/>
                          <a:sym typeface="Open Sans"/>
                        </a:rPr>
                        <a:t>Occurrence</a:t>
                      </a:r>
                      <a:r>
                        <a:rPr lang="en-GB">
                          <a:latin typeface="Open Sans"/>
                          <a:ea typeface="Open Sans"/>
                          <a:cs typeface="Open Sans"/>
                          <a:sym typeface="Open Sans"/>
                        </a:rPr>
                        <a:t> </a:t>
                      </a:r>
                      <a:endParaRPr>
                        <a:latin typeface="Open Sans"/>
                        <a:ea typeface="Open Sans"/>
                        <a:cs typeface="Open Sans"/>
                        <a:sym typeface="Open Sans"/>
                      </a:endParaRPr>
                    </a:p>
                  </a:txBody>
                  <a:tcPr marT="91425" marB="91425" marR="91425" marL="91425">
                    <a:solidFill>
                      <a:srgbClr val="D9D9D9"/>
                    </a:solidFill>
                  </a:tcPr>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saleinv</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salerec</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secured</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securedind</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sgr</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ill</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418600">
                <a:tc>
                  <a:txBody>
                    <a:bodyPr/>
                    <a:lstStyle/>
                    <a:p>
                      <a:pPr indent="0" lvl="0" marL="0" rtl="0" algn="ctr">
                        <a:spcBef>
                          <a:spcPts val="0"/>
                        </a:spcBef>
                        <a:spcAft>
                          <a:spcPts val="0"/>
                        </a:spcAft>
                        <a:buNone/>
                      </a:pPr>
                      <a:r>
                        <a:rPr b="1" lang="en-GB">
                          <a:latin typeface="Open Sans"/>
                          <a:ea typeface="Open Sans"/>
                          <a:cs typeface="Open Sans"/>
                          <a:sym typeface="Open Sans"/>
                        </a:rPr>
                        <a:t>maxret</a:t>
                      </a:r>
                      <a:endParaRPr b="1">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Conclusion</a:t>
            </a:r>
            <a:endParaRPr sz="2400">
              <a:solidFill>
                <a:srgbClr val="000000"/>
              </a:solidFill>
              <a:latin typeface="Open Sans"/>
              <a:ea typeface="Open Sans"/>
              <a:cs typeface="Open Sans"/>
              <a:sym typeface="Open Sans"/>
            </a:endParaRPr>
          </a:p>
        </p:txBody>
      </p:sp>
      <p:sp>
        <p:nvSpPr>
          <p:cNvPr id="180" name="Google Shape;180;p25"/>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81" name="Google Shape;181;p25"/>
          <p:cNvGraphicFramePr/>
          <p:nvPr/>
        </p:nvGraphicFramePr>
        <p:xfrm>
          <a:off x="528457" y="1101714"/>
          <a:ext cx="3000000" cy="3000000"/>
        </p:xfrm>
        <a:graphic>
          <a:graphicData uri="http://schemas.openxmlformats.org/drawingml/2006/table">
            <a:tbl>
              <a:tblPr bandRow="1" firstRow="1">
                <a:noFill/>
                <a:tableStyleId>{4765E61D-7938-49B4-9F6B-EBC77B8F7BE9}</a:tableStyleId>
              </a:tblPr>
              <a:tblGrid>
                <a:gridCol w="7617750"/>
              </a:tblGrid>
              <a:tr h="273050">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sp>
        <p:nvSpPr>
          <p:cNvPr id="182" name="Google Shape;182;p25"/>
          <p:cNvSpPr txBox="1"/>
          <p:nvPr/>
        </p:nvSpPr>
        <p:spPr>
          <a:xfrm>
            <a:off x="556475" y="1192950"/>
            <a:ext cx="8682600" cy="352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700">
                <a:solidFill>
                  <a:schemeClr val="dk1"/>
                </a:solidFill>
                <a:latin typeface="Open Sans"/>
                <a:ea typeface="Open Sans"/>
                <a:cs typeface="Open Sans"/>
                <a:sym typeface="Open Sans"/>
              </a:rPr>
              <a:t>Best Model</a:t>
            </a:r>
            <a:endParaRPr b="1"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b="1" lang="en-GB">
                <a:solidFill>
                  <a:schemeClr val="dk1"/>
                </a:solidFill>
                <a:latin typeface="Open Sans"/>
                <a:ea typeface="Open Sans"/>
                <a:cs typeface="Open Sans"/>
                <a:sym typeface="Open Sans"/>
              </a:rPr>
              <a:t>ANN</a:t>
            </a:r>
            <a:r>
              <a:rPr lang="en-GB">
                <a:solidFill>
                  <a:schemeClr val="dk1"/>
                </a:solidFill>
                <a:latin typeface="Open Sans"/>
                <a:ea typeface="Open Sans"/>
                <a:cs typeface="Open Sans"/>
                <a:sym typeface="Open Sans"/>
              </a:rPr>
              <a:t> was the </a:t>
            </a:r>
            <a:r>
              <a:rPr lang="en-GB">
                <a:solidFill>
                  <a:schemeClr val="dk1"/>
                </a:solidFill>
                <a:latin typeface="Open Sans"/>
                <a:ea typeface="Open Sans"/>
                <a:cs typeface="Open Sans"/>
                <a:sym typeface="Open Sans"/>
              </a:rPr>
              <a:t>best performing model</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Unexpectedly</a:t>
            </a:r>
            <a:r>
              <a:rPr lang="en-GB">
                <a:solidFill>
                  <a:schemeClr val="dk1"/>
                </a:solidFill>
                <a:latin typeface="Open Sans"/>
                <a:ea typeface="Open Sans"/>
                <a:cs typeface="Open Sans"/>
                <a:sym typeface="Open Sans"/>
              </a:rPr>
              <a:t>, OLS was the 2nd best performing model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GB" sz="1700">
                <a:solidFill>
                  <a:schemeClr val="dk1"/>
                </a:solidFill>
                <a:latin typeface="Open Sans"/>
                <a:ea typeface="Open Sans"/>
                <a:cs typeface="Open Sans"/>
                <a:sym typeface="Open Sans"/>
              </a:rPr>
              <a:t>Most Important Features</a:t>
            </a:r>
            <a:endParaRPr b="1"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b="1" lang="en-GB">
                <a:solidFill>
                  <a:schemeClr val="dk1"/>
                </a:solidFill>
                <a:latin typeface="Open Sans"/>
                <a:ea typeface="Open Sans"/>
                <a:cs typeface="Open Sans"/>
                <a:sym typeface="Open Sans"/>
              </a:rPr>
              <a:t>mvel1</a:t>
            </a:r>
            <a:r>
              <a:rPr lang="en-GB">
                <a:solidFill>
                  <a:schemeClr val="dk1"/>
                </a:solidFill>
                <a:latin typeface="Open Sans"/>
                <a:ea typeface="Open Sans"/>
                <a:cs typeface="Open Sans"/>
                <a:sym typeface="Open Sans"/>
              </a:rPr>
              <a:t> and </a:t>
            </a:r>
            <a:r>
              <a:rPr b="1" lang="en-GB">
                <a:solidFill>
                  <a:schemeClr val="dk1"/>
                </a:solidFill>
                <a:latin typeface="Open Sans"/>
                <a:ea typeface="Open Sans"/>
                <a:cs typeface="Open Sans"/>
                <a:sym typeface="Open Sans"/>
              </a:rPr>
              <a:t>mom1m</a:t>
            </a:r>
            <a:r>
              <a:rPr lang="en-GB">
                <a:solidFill>
                  <a:schemeClr val="dk1"/>
                </a:solidFill>
                <a:latin typeface="Open Sans"/>
                <a:ea typeface="Open Sans"/>
                <a:cs typeface="Open Sans"/>
                <a:sym typeface="Open Sans"/>
              </a:rPr>
              <a:t> were the most frequent features across 5 models</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1-month momentum captures the short-term trend and investor sentiment, providing valuable insights into price movements </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GB">
                <a:latin typeface="Open Sans"/>
                <a:ea typeface="Open Sans"/>
                <a:cs typeface="Open Sans"/>
                <a:sym typeface="Open Sans"/>
              </a:rPr>
              <a:t>Size reflects the company’s market cap, which influences liquidity, risk, and growth potential</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idx="1" type="body"/>
          </p:nvPr>
        </p:nvSpPr>
        <p:spPr>
          <a:xfrm>
            <a:off x="2567629" y="2090739"/>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4100">
                <a:solidFill>
                  <a:srgbClr val="001F42"/>
                </a:solidFill>
                <a:latin typeface="Roboto"/>
                <a:ea typeface="Roboto"/>
                <a:cs typeface="Roboto"/>
                <a:sym typeface="Roboto"/>
              </a:rPr>
              <a:t>Any Questions?</a:t>
            </a:r>
            <a:endParaRPr sz="3000">
              <a:solidFill>
                <a:srgbClr val="000000"/>
              </a:solidFill>
              <a:latin typeface="Open Sans"/>
              <a:ea typeface="Open Sans"/>
              <a:cs typeface="Open Sans"/>
              <a:sym typeface="Open Sans"/>
            </a:endParaRPr>
          </a:p>
        </p:txBody>
      </p:sp>
      <p:sp>
        <p:nvSpPr>
          <p:cNvPr id="189" name="Google Shape;189;p26"/>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90" name="Google Shape;190;p26"/>
          <p:cNvGraphicFramePr/>
          <p:nvPr/>
        </p:nvGraphicFramePr>
        <p:xfrm>
          <a:off x="482538" y="1345183"/>
          <a:ext cx="3000000" cy="3000000"/>
        </p:xfrm>
        <a:graphic>
          <a:graphicData uri="http://schemas.openxmlformats.org/drawingml/2006/table">
            <a:tbl>
              <a:tblPr bandRow="1" firstRow="1">
                <a:noFill/>
                <a:tableStyleId>{4765E61D-7938-49B4-9F6B-EBC77B8F7BE9}</a:tableStyleId>
              </a:tblPr>
              <a:tblGrid>
                <a:gridCol w="6899350"/>
              </a:tblGrid>
              <a:tr h="241225">
                <a:tc>
                  <a:txBody>
                    <a:bodyPr/>
                    <a:lstStyle/>
                    <a:p>
                      <a:pPr indent="0" lvl="0" marL="342900" marR="0" rtl="0" algn="l">
                        <a:spcBef>
                          <a:spcPts val="0"/>
                        </a:spcBef>
                        <a:spcAft>
                          <a:spcPts val="0"/>
                        </a:spcAft>
                        <a:buNone/>
                      </a:pPr>
                      <a:r>
                        <a:t/>
                      </a:r>
                      <a:endParaRPr sz="1200">
                        <a:latin typeface="Open Sans"/>
                        <a:ea typeface="Open Sans"/>
                        <a:cs typeface="Open Sans"/>
                        <a:sym typeface="Open Sans"/>
                      </a:endParaRPr>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Content</a:t>
            </a:r>
            <a:endParaRPr sz="1300">
              <a:solidFill>
                <a:srgbClr val="000000"/>
              </a:solidFill>
              <a:latin typeface="Open Sans"/>
              <a:ea typeface="Open Sans"/>
              <a:cs typeface="Open Sans"/>
              <a:sym typeface="Open Sans"/>
            </a:endParaRPr>
          </a:p>
        </p:txBody>
      </p:sp>
      <p:sp>
        <p:nvSpPr>
          <p:cNvPr id="75" name="Google Shape;75;p15"/>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888888"/>
              </a:buClr>
              <a:buSzPts val="900"/>
              <a:buFont typeface="Calibri"/>
              <a:buNone/>
            </a:pPr>
            <a:fld id="{00000000-1234-1234-1234-123412341234}" type="slidenum">
              <a:rPr lang="en-GB"/>
              <a:t>‹#›</a:t>
            </a:fld>
            <a:endParaRPr/>
          </a:p>
        </p:txBody>
      </p:sp>
      <p:graphicFrame>
        <p:nvGraphicFramePr>
          <p:cNvPr id="76" name="Google Shape;76;p15"/>
          <p:cNvGraphicFramePr/>
          <p:nvPr/>
        </p:nvGraphicFramePr>
        <p:xfrm>
          <a:off x="556463" y="599242"/>
          <a:ext cx="3000000" cy="3000000"/>
        </p:xfrm>
        <a:graphic>
          <a:graphicData uri="http://schemas.openxmlformats.org/drawingml/2006/table">
            <a:tbl>
              <a:tblPr bandRow="1" firstRow="1">
                <a:noFill/>
                <a:tableStyleId>{4765E61D-7938-49B4-9F6B-EBC77B8F7BE9}</a:tableStyleId>
              </a:tblPr>
              <a:tblGrid>
                <a:gridCol w="7816900"/>
              </a:tblGrid>
              <a:tr h="224375">
                <a:tc>
                  <a:txBody>
                    <a:bodyPr/>
                    <a:lstStyle/>
                    <a:p>
                      <a:pPr indent="0" lvl="0" marL="0" marR="0" rtl="0" algn="l">
                        <a:lnSpc>
                          <a:spcPct val="115000"/>
                        </a:lnSpc>
                        <a:spcBef>
                          <a:spcPts val="0"/>
                        </a:spcBef>
                        <a:spcAft>
                          <a:spcPts val="0"/>
                        </a:spcAft>
                        <a:buNone/>
                      </a:pPr>
                      <a:r>
                        <a:t/>
                      </a:r>
                      <a:endParaRPr sz="1400"/>
                    </a:p>
                  </a:txBody>
                  <a:tcPr marT="34300" marB="34300" marR="68600" marL="68600"/>
                </a:tc>
              </a:tr>
              <a:tr h="222175">
                <a:tc>
                  <a:txBody>
                    <a:bodyPr/>
                    <a:lstStyle/>
                    <a:p>
                      <a:pPr indent="0" lvl="0" marL="342900" marR="0" rtl="0" algn="l">
                        <a:lnSpc>
                          <a:spcPct val="150000"/>
                        </a:lnSpc>
                        <a:spcBef>
                          <a:spcPts val="0"/>
                        </a:spcBef>
                        <a:spcAft>
                          <a:spcPts val="0"/>
                        </a:spcAft>
                        <a:buNone/>
                      </a:pPr>
                      <a:r>
                        <a:t/>
                      </a:r>
                      <a:endParaRPr b="1" sz="1400">
                        <a:latin typeface="Open Sans"/>
                        <a:ea typeface="Open Sans"/>
                        <a:cs typeface="Open Sans"/>
                        <a:sym typeface="Open Sans"/>
                      </a:endParaRPr>
                    </a:p>
                    <a:p>
                      <a:pPr indent="0" lvl="0" marL="0" marR="0" rtl="0" algn="l">
                        <a:lnSpc>
                          <a:spcPct val="150000"/>
                        </a:lnSpc>
                        <a:spcBef>
                          <a:spcPts val="0"/>
                        </a:spcBef>
                        <a:spcAft>
                          <a:spcPts val="0"/>
                        </a:spcAft>
                        <a:buNone/>
                      </a:pPr>
                      <a:r>
                        <a:rPr b="1" lang="en-GB" sz="1400">
                          <a:latin typeface="Open Sans"/>
                          <a:ea typeface="Open Sans"/>
                          <a:cs typeface="Open Sans"/>
                          <a:sym typeface="Open Sans"/>
                        </a:rPr>
                        <a:t>1.    Project Objective</a:t>
                      </a:r>
                      <a:endParaRPr b="1" sz="1400">
                        <a:latin typeface="Open Sans"/>
                        <a:ea typeface="Open Sans"/>
                        <a:cs typeface="Open Sans"/>
                        <a:sym typeface="Open Sans"/>
                      </a:endParaRPr>
                    </a:p>
                  </a:txBody>
                  <a:tcPr marT="34300" marB="34300" marR="68600" marL="68600"/>
                </a:tc>
              </a:tr>
              <a:tr h="222175">
                <a:tc>
                  <a:txBody>
                    <a:bodyPr/>
                    <a:lstStyle/>
                    <a:p>
                      <a:pPr indent="0" lvl="0" marL="0" marR="0" rtl="0" algn="l">
                        <a:lnSpc>
                          <a:spcPct val="150000"/>
                        </a:lnSpc>
                        <a:spcBef>
                          <a:spcPts val="0"/>
                        </a:spcBef>
                        <a:spcAft>
                          <a:spcPts val="0"/>
                        </a:spcAft>
                        <a:buNone/>
                      </a:pPr>
                      <a:r>
                        <a:rPr b="1" lang="en-GB" sz="1400">
                          <a:latin typeface="Open Sans"/>
                          <a:ea typeface="Open Sans"/>
                          <a:cs typeface="Open Sans"/>
                          <a:sym typeface="Open Sans"/>
                        </a:rPr>
                        <a:t>2.    Expectations, Importance and Applications</a:t>
                      </a:r>
                      <a:endParaRPr b="1" sz="1400">
                        <a:latin typeface="Open Sans"/>
                        <a:ea typeface="Open Sans"/>
                        <a:cs typeface="Open Sans"/>
                        <a:sym typeface="Open Sans"/>
                      </a:endParaRPr>
                    </a:p>
                  </a:txBody>
                  <a:tcPr marT="34300" marB="34300" marR="68600" marL="68600"/>
                </a:tc>
              </a:tr>
              <a:tr h="222175">
                <a:tc>
                  <a:txBody>
                    <a:bodyPr/>
                    <a:lstStyle/>
                    <a:p>
                      <a:pPr indent="0" lvl="0" marL="0" rtl="0" algn="l">
                        <a:lnSpc>
                          <a:spcPct val="150000"/>
                        </a:lnSpc>
                        <a:spcBef>
                          <a:spcPts val="0"/>
                        </a:spcBef>
                        <a:spcAft>
                          <a:spcPts val="0"/>
                        </a:spcAft>
                        <a:buNone/>
                      </a:pPr>
                      <a:r>
                        <a:rPr b="1" lang="en-GB" sz="1400">
                          <a:latin typeface="Open Sans"/>
                          <a:ea typeface="Open Sans"/>
                          <a:cs typeface="Open Sans"/>
                          <a:sym typeface="Open Sans"/>
                        </a:rPr>
                        <a:t>3.    Methodology</a:t>
                      </a:r>
                      <a:endParaRPr b="1" sz="1400">
                        <a:latin typeface="Open Sans"/>
                        <a:ea typeface="Open Sans"/>
                        <a:cs typeface="Open Sans"/>
                        <a:sym typeface="Open Sans"/>
                      </a:endParaRPr>
                    </a:p>
                    <a:p>
                      <a:pPr indent="0" lvl="0" marL="0" rtl="0" algn="l">
                        <a:lnSpc>
                          <a:spcPct val="150000"/>
                        </a:lnSpc>
                        <a:spcBef>
                          <a:spcPts val="0"/>
                        </a:spcBef>
                        <a:spcAft>
                          <a:spcPts val="0"/>
                        </a:spcAft>
                        <a:buNone/>
                      </a:pPr>
                      <a:r>
                        <a:rPr b="1" lang="en-GB">
                          <a:latin typeface="Open Sans"/>
                          <a:ea typeface="Open Sans"/>
                          <a:cs typeface="Open Sans"/>
                          <a:sym typeface="Open Sans"/>
                        </a:rPr>
                        <a:t>       3.1. Ordinary Least Squares</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en-GB">
                          <a:latin typeface="Open Sans"/>
                          <a:ea typeface="Open Sans"/>
                          <a:cs typeface="Open Sans"/>
                          <a:sym typeface="Open Sans"/>
                        </a:rPr>
                        <a:t>       3.2. Gradient Boosting Machine</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en-GB">
                          <a:latin typeface="Open Sans"/>
                          <a:ea typeface="Open Sans"/>
                          <a:cs typeface="Open Sans"/>
                          <a:sym typeface="Open Sans"/>
                        </a:rPr>
                        <a:t>       3.3. RandomForest</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en-GB">
                          <a:latin typeface="Open Sans"/>
                          <a:ea typeface="Open Sans"/>
                          <a:cs typeface="Open Sans"/>
                          <a:sym typeface="Open Sans"/>
                        </a:rPr>
                        <a:t>       3.4. Artificial Neural Network</a:t>
                      </a:r>
                      <a:endParaRPr b="1">
                        <a:latin typeface="Open Sans"/>
                        <a:ea typeface="Open Sans"/>
                        <a:cs typeface="Open Sans"/>
                        <a:sym typeface="Open Sans"/>
                      </a:endParaRPr>
                    </a:p>
                    <a:p>
                      <a:pPr indent="0" lvl="0" marL="0" rtl="0" algn="l">
                        <a:lnSpc>
                          <a:spcPct val="150000"/>
                        </a:lnSpc>
                        <a:spcBef>
                          <a:spcPts val="0"/>
                        </a:spcBef>
                        <a:spcAft>
                          <a:spcPts val="0"/>
                        </a:spcAft>
                        <a:buNone/>
                      </a:pPr>
                      <a:r>
                        <a:rPr b="1" lang="en-GB">
                          <a:latin typeface="Open Sans"/>
                          <a:ea typeface="Open Sans"/>
                          <a:cs typeface="Open Sans"/>
                          <a:sym typeface="Open Sans"/>
                        </a:rPr>
                        <a:t>       3.5. LASSO</a:t>
                      </a:r>
                      <a:endParaRPr b="1">
                        <a:latin typeface="Open Sans"/>
                        <a:ea typeface="Open Sans"/>
                        <a:cs typeface="Open Sans"/>
                        <a:sym typeface="Open Sans"/>
                      </a:endParaRPr>
                    </a:p>
                  </a:txBody>
                  <a:tcPr marT="34300" marB="34300" marR="68600" marL="68600"/>
                </a:tc>
              </a:tr>
              <a:tr h="222175">
                <a:tc>
                  <a:txBody>
                    <a:bodyPr/>
                    <a:lstStyle/>
                    <a:p>
                      <a:pPr indent="0" lvl="0" marL="0" marR="0" rtl="0" algn="l">
                        <a:lnSpc>
                          <a:spcPct val="150000"/>
                        </a:lnSpc>
                        <a:spcBef>
                          <a:spcPts val="0"/>
                        </a:spcBef>
                        <a:spcAft>
                          <a:spcPts val="0"/>
                        </a:spcAft>
                        <a:buNone/>
                      </a:pPr>
                      <a:r>
                        <a:rPr b="1" lang="en-GB" sz="1400">
                          <a:latin typeface="Open Sans"/>
                          <a:ea typeface="Open Sans"/>
                          <a:cs typeface="Open Sans"/>
                          <a:sym typeface="Open Sans"/>
                        </a:rPr>
                        <a:t>4.    Analysis and Result</a:t>
                      </a:r>
                      <a:r>
                        <a:rPr b="1" lang="en-GB" sz="1400">
                          <a:latin typeface="Open Sans"/>
                          <a:ea typeface="Open Sans"/>
                          <a:cs typeface="Open Sans"/>
                          <a:sym typeface="Open Sans"/>
                        </a:rPr>
                        <a:t>s</a:t>
                      </a:r>
                      <a:endParaRPr b="1" sz="1400">
                        <a:latin typeface="Open Sans"/>
                        <a:ea typeface="Open Sans"/>
                        <a:cs typeface="Open Sans"/>
                        <a:sym typeface="Open Sans"/>
                      </a:endParaRPr>
                    </a:p>
                  </a:txBody>
                  <a:tcPr marT="34300" marB="34300" marR="68600" marL="68600"/>
                </a:tc>
              </a:tr>
              <a:tr h="222175">
                <a:tc>
                  <a:txBody>
                    <a:bodyPr/>
                    <a:lstStyle/>
                    <a:p>
                      <a:pPr indent="0" lvl="0" marL="0" marR="0" rtl="0" algn="l">
                        <a:lnSpc>
                          <a:spcPct val="150000"/>
                        </a:lnSpc>
                        <a:spcBef>
                          <a:spcPts val="0"/>
                        </a:spcBef>
                        <a:spcAft>
                          <a:spcPts val="0"/>
                        </a:spcAft>
                        <a:buNone/>
                      </a:pPr>
                      <a:r>
                        <a:rPr b="1" lang="en-GB" sz="1400">
                          <a:latin typeface="Open Sans"/>
                          <a:ea typeface="Open Sans"/>
                          <a:cs typeface="Open Sans"/>
                          <a:sym typeface="Open Sans"/>
                        </a:rPr>
                        <a:t>5.    Conclusion</a:t>
                      </a:r>
                      <a:endParaRPr b="1" sz="1400">
                        <a:latin typeface="Open Sans"/>
                        <a:ea typeface="Open Sans"/>
                        <a:cs typeface="Open Sans"/>
                        <a:sym typeface="Open Sans"/>
                      </a:endParaRPr>
                    </a:p>
                  </a:txBody>
                  <a:tcPr marT="34300" marB="34300" marR="68600" marL="68600"/>
                </a:tc>
              </a:tr>
              <a:tr h="222175">
                <a:tc>
                  <a:txBody>
                    <a:bodyPr/>
                    <a:lstStyle/>
                    <a:p>
                      <a:pPr indent="0" lvl="0" marL="0" marR="0" rtl="0" algn="l">
                        <a:lnSpc>
                          <a:spcPct val="115000"/>
                        </a:lnSpc>
                        <a:spcBef>
                          <a:spcPts val="0"/>
                        </a:spcBef>
                        <a:spcAft>
                          <a:spcPts val="0"/>
                        </a:spcAft>
                        <a:buNone/>
                      </a:pPr>
                      <a:r>
                        <a:t/>
                      </a:r>
                      <a:endParaRPr sz="1400">
                        <a:latin typeface="Open Sans"/>
                        <a:ea typeface="Open Sans"/>
                        <a:cs typeface="Open Sans"/>
                        <a:sym typeface="Open Sans"/>
                      </a:endParaRPr>
                    </a:p>
                  </a:txBody>
                  <a:tcPr marT="34300" marB="34300" marR="68600" marL="68600"/>
                </a:tc>
              </a:tr>
              <a:tr h="222175">
                <a:tc>
                  <a:txBody>
                    <a:bodyPr/>
                    <a:lstStyle/>
                    <a:p>
                      <a:pPr indent="0" lvl="0" marL="0" marR="0" rtl="0" algn="l">
                        <a:lnSpc>
                          <a:spcPct val="115000"/>
                        </a:lnSpc>
                        <a:spcBef>
                          <a:spcPts val="0"/>
                        </a:spcBef>
                        <a:spcAft>
                          <a:spcPts val="0"/>
                        </a:spcAft>
                        <a:buNone/>
                      </a:pPr>
                      <a:r>
                        <a:t/>
                      </a:r>
                      <a:endParaRPr sz="1400">
                        <a:latin typeface="Open Sans"/>
                        <a:ea typeface="Open Sans"/>
                        <a:cs typeface="Open Sans"/>
                        <a:sym typeface="Open Sans"/>
                      </a:endParaRPr>
                    </a:p>
                  </a:txBody>
                  <a:tcPr marT="34300" marB="34300" marR="68600" marL="68600"/>
                </a:tc>
              </a:tr>
              <a:tr h="222175">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Project Objective</a:t>
            </a:r>
            <a:endParaRPr sz="1300">
              <a:solidFill>
                <a:srgbClr val="000000"/>
              </a:solidFill>
              <a:latin typeface="Open Sans"/>
              <a:ea typeface="Open Sans"/>
              <a:cs typeface="Open Sans"/>
              <a:sym typeface="Open Sans"/>
            </a:endParaRPr>
          </a:p>
        </p:txBody>
      </p:sp>
      <p:sp>
        <p:nvSpPr>
          <p:cNvPr id="83" name="Google Shape;83;p16"/>
          <p:cNvSpPr txBox="1"/>
          <p:nvPr>
            <p:ph type="title"/>
          </p:nvPr>
        </p:nvSpPr>
        <p:spPr>
          <a:xfrm>
            <a:off x="556486" y="924523"/>
            <a:ext cx="8031000" cy="352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1100"/>
              <a:buFont typeface="Open Sans"/>
              <a:buNone/>
            </a:pPr>
            <a:r>
              <a:rPr i="1" lang="en-GB" sz="1400">
                <a:solidFill>
                  <a:srgbClr val="121F3B"/>
                </a:solidFill>
                <a:latin typeface="Open Sans"/>
                <a:ea typeface="Open Sans"/>
                <a:cs typeface="Open Sans"/>
                <a:sym typeface="Open Sans"/>
              </a:rPr>
              <a:t>We have extended the set of models used for the data </a:t>
            </a:r>
            <a:r>
              <a:rPr i="1" lang="en-GB" sz="1400">
                <a:solidFill>
                  <a:srgbClr val="121F3B"/>
                </a:solidFill>
                <a:latin typeface="Open Sans"/>
                <a:ea typeface="Open Sans"/>
                <a:cs typeface="Open Sans"/>
                <a:sym typeface="Open Sans"/>
              </a:rPr>
              <a:t>used</a:t>
            </a:r>
            <a:r>
              <a:rPr i="1" lang="en-GB" sz="1400">
                <a:solidFill>
                  <a:srgbClr val="121F3B"/>
                </a:solidFill>
                <a:latin typeface="Open Sans"/>
                <a:ea typeface="Open Sans"/>
                <a:cs typeface="Open Sans"/>
                <a:sym typeface="Open Sans"/>
              </a:rPr>
              <a:t> by Gu, Kelly and Xiu and seen how they perform in comparison to the ANN (NN3) and LASSO models constructed in the exercise. We specifically focused on exploring the top 10 most important variables across all models. </a:t>
            </a:r>
            <a:endParaRPr i="1" sz="1400">
              <a:solidFill>
                <a:srgbClr val="121F3B"/>
              </a:solidFill>
              <a:latin typeface="Open Sans"/>
              <a:ea typeface="Open Sans"/>
              <a:cs typeface="Open Sans"/>
              <a:sym typeface="Open Sans"/>
            </a:endParaRPr>
          </a:p>
        </p:txBody>
      </p:sp>
      <p:sp>
        <p:nvSpPr>
          <p:cNvPr id="84" name="Google Shape;84;p16"/>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85" name="Google Shape;85;p16"/>
          <p:cNvSpPr txBox="1"/>
          <p:nvPr/>
        </p:nvSpPr>
        <p:spPr>
          <a:xfrm>
            <a:off x="556475" y="1761325"/>
            <a:ext cx="77370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Open Sans"/>
                <a:ea typeface="Open Sans"/>
                <a:cs typeface="Open Sans"/>
                <a:sym typeface="Open Sans"/>
              </a:rPr>
              <a:t>Models</a:t>
            </a:r>
            <a:endParaRPr b="1" sz="1700">
              <a:latin typeface="Open Sans"/>
              <a:ea typeface="Open Sans"/>
              <a:cs typeface="Open Sans"/>
              <a:sym typeface="Open Sans"/>
            </a:endParaRPr>
          </a:p>
          <a:p>
            <a:pPr indent="0" lvl="0" marL="0" rtl="0" algn="l">
              <a:spcBef>
                <a:spcPts val="0"/>
              </a:spcBef>
              <a:spcAft>
                <a:spcPts val="0"/>
              </a:spcAft>
              <a:buNone/>
            </a:pPr>
            <a:r>
              <a:t/>
            </a:r>
            <a:endParaRPr sz="13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OLS (Ordinary Least Squares)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RandomForest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GBM (Gradient Boosting Machine)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ANN (Artificial Neural Network)</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LASSO</a:t>
            </a:r>
            <a:endParaRPr>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b="1" lang="en-GB" sz="1700">
                <a:latin typeface="Open Sans"/>
                <a:ea typeface="Open Sans"/>
                <a:cs typeface="Open Sans"/>
                <a:sym typeface="Open Sans"/>
              </a:rPr>
              <a:t>Data</a:t>
            </a:r>
            <a:endParaRPr b="1" sz="1700">
              <a:latin typeface="Open Sans"/>
              <a:ea typeface="Open Sans"/>
              <a:cs typeface="Open Sans"/>
              <a:sym typeface="Open Sans"/>
            </a:endParaRPr>
          </a:p>
          <a:p>
            <a:pPr indent="0" lvl="0" marL="0" rtl="0" algn="l">
              <a:spcBef>
                <a:spcPts val="0"/>
              </a:spcBef>
              <a:spcAft>
                <a:spcPts val="0"/>
              </a:spcAft>
              <a:buNone/>
            </a:pPr>
            <a:r>
              <a:t/>
            </a:r>
            <a:endParaRPr b="1" sz="17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Dataset from Gu, Kelly, Xiu (2019) paper with stock returns from 1957 to 2016</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94 stock characteristics + 8 macro variables</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Expectations, Importance, and Applications</a:t>
            </a:r>
            <a:endParaRPr sz="1300">
              <a:solidFill>
                <a:srgbClr val="000000"/>
              </a:solidFill>
              <a:latin typeface="Open Sans"/>
              <a:ea typeface="Open Sans"/>
              <a:cs typeface="Open Sans"/>
              <a:sym typeface="Open Sans"/>
            </a:endParaRPr>
          </a:p>
        </p:txBody>
      </p:sp>
      <p:sp>
        <p:nvSpPr>
          <p:cNvPr id="92" name="Google Shape;92;p17"/>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93" name="Google Shape;93;p17"/>
          <p:cNvGraphicFramePr/>
          <p:nvPr/>
        </p:nvGraphicFramePr>
        <p:xfrm>
          <a:off x="560444" y="1192939"/>
          <a:ext cx="3000000" cy="3000000"/>
        </p:xfrm>
        <a:graphic>
          <a:graphicData uri="http://schemas.openxmlformats.org/drawingml/2006/table">
            <a:tbl>
              <a:tblPr bandRow="1" firstRow="1">
                <a:noFill/>
                <a:tableStyleId>{4765E61D-7938-49B4-9F6B-EBC77B8F7BE9}</a:tableStyleId>
              </a:tblPr>
              <a:tblGrid>
                <a:gridCol w="8023125"/>
              </a:tblGrid>
              <a:tr h="346650">
                <a:tc>
                  <a:txBody>
                    <a:bodyPr/>
                    <a:lstStyle/>
                    <a:p>
                      <a:pPr indent="0" lvl="0" marL="0" marR="0" rtl="0" algn="l">
                        <a:lnSpc>
                          <a:spcPct val="150000"/>
                        </a:lnSpc>
                        <a:spcBef>
                          <a:spcPts val="0"/>
                        </a:spcBef>
                        <a:spcAft>
                          <a:spcPts val="0"/>
                        </a:spcAft>
                        <a:buNone/>
                      </a:pPr>
                      <a:r>
                        <a:rPr b="1" lang="en-GB" sz="1700">
                          <a:latin typeface="Open Sans"/>
                          <a:ea typeface="Open Sans"/>
                          <a:cs typeface="Open Sans"/>
                          <a:sym typeface="Open Sans"/>
                        </a:rPr>
                        <a:t>What do we expect?</a:t>
                      </a:r>
                      <a:endParaRPr b="1" sz="1700">
                        <a:latin typeface="Open Sans"/>
                        <a:ea typeface="Open Sans"/>
                        <a:cs typeface="Open Sans"/>
                        <a:sym typeface="Open Sans"/>
                      </a:endParaRPr>
                    </a:p>
                  </a:txBody>
                  <a:tcPr marT="34300" marB="34300" marR="68600" marL="68600">
                    <a:solidFill>
                      <a:srgbClr val="EFEFEF"/>
                    </a:solidFill>
                  </a:tcPr>
                </a:tc>
              </a:tr>
              <a:tr h="1032150">
                <a:tc>
                  <a:txBody>
                    <a:bodyPr/>
                    <a:lstStyle/>
                    <a:p>
                      <a:pPr indent="-228600" lvl="0" marL="215900" marR="0" rtl="0" algn="l">
                        <a:lnSpc>
                          <a:spcPct val="150000"/>
                        </a:lnSpc>
                        <a:spcBef>
                          <a:spcPts val="0"/>
                        </a:spcBef>
                        <a:spcAft>
                          <a:spcPts val="0"/>
                        </a:spcAft>
                        <a:buClr>
                          <a:schemeClr val="dk1"/>
                        </a:buClr>
                        <a:buSzPts val="1400"/>
                        <a:buFont typeface="Arial"/>
                        <a:buChar char="•"/>
                      </a:pPr>
                      <a:r>
                        <a:rPr lang="en-GB">
                          <a:latin typeface="Open Sans"/>
                          <a:ea typeface="Open Sans"/>
                          <a:cs typeface="Open Sans"/>
                          <a:sym typeface="Open Sans"/>
                        </a:rPr>
                        <a:t>Different</a:t>
                      </a:r>
                      <a:r>
                        <a:rPr lang="en-GB">
                          <a:latin typeface="Open Sans"/>
                          <a:ea typeface="Open Sans"/>
                          <a:cs typeface="Open Sans"/>
                          <a:sym typeface="Open Sans"/>
                        </a:rPr>
                        <a:t> lists of top 10 most important features for each model</a:t>
                      </a:r>
                      <a:endParaRPr>
                        <a:latin typeface="Open Sans"/>
                        <a:ea typeface="Open Sans"/>
                        <a:cs typeface="Open Sans"/>
                        <a:sym typeface="Open Sans"/>
                      </a:endParaRPr>
                    </a:p>
                    <a:p>
                      <a:pPr indent="-228600" lvl="0" marL="215900" marR="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OLS model performing worse than more complex ML methods</a:t>
                      </a:r>
                      <a:endParaRPr>
                        <a:latin typeface="Open Sans"/>
                        <a:ea typeface="Open Sans"/>
                        <a:cs typeface="Open Sans"/>
                        <a:sym typeface="Open Sans"/>
                      </a:endParaRPr>
                    </a:p>
                    <a:p>
                      <a:pPr indent="-228600" lvl="0" marL="215900" marR="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An overlap of most important variables across models</a:t>
                      </a:r>
                      <a:endParaRPr>
                        <a:latin typeface="Open Sans"/>
                        <a:ea typeface="Open Sans"/>
                        <a:cs typeface="Open Sans"/>
                        <a:sym typeface="Open Sans"/>
                      </a:endParaRPr>
                    </a:p>
                  </a:txBody>
                  <a:tcPr marT="34300" marB="34300" marR="68600" marL="68600">
                    <a:solidFill>
                      <a:srgbClr val="EFEFEF"/>
                    </a:solidFill>
                  </a:tcPr>
                </a:tc>
              </a:tr>
            </a:tbl>
          </a:graphicData>
        </a:graphic>
      </p:graphicFrame>
      <p:graphicFrame>
        <p:nvGraphicFramePr>
          <p:cNvPr id="94" name="Google Shape;94;p17"/>
          <p:cNvGraphicFramePr/>
          <p:nvPr/>
        </p:nvGraphicFramePr>
        <p:xfrm>
          <a:off x="560444" y="2754614"/>
          <a:ext cx="3000000" cy="3000000"/>
        </p:xfrm>
        <a:graphic>
          <a:graphicData uri="http://schemas.openxmlformats.org/drawingml/2006/table">
            <a:tbl>
              <a:tblPr bandRow="1" firstRow="1">
                <a:noFill/>
                <a:tableStyleId>{4765E61D-7938-49B4-9F6B-EBC77B8F7BE9}</a:tableStyleId>
              </a:tblPr>
              <a:tblGrid>
                <a:gridCol w="8023125"/>
              </a:tblGrid>
              <a:tr h="350850">
                <a:tc>
                  <a:txBody>
                    <a:bodyPr/>
                    <a:lstStyle/>
                    <a:p>
                      <a:pPr indent="0" lvl="0" marL="0" marR="0" rtl="0" algn="l">
                        <a:spcBef>
                          <a:spcPts val="0"/>
                        </a:spcBef>
                        <a:spcAft>
                          <a:spcPts val="0"/>
                        </a:spcAft>
                        <a:buClr>
                          <a:schemeClr val="dk1"/>
                        </a:buClr>
                        <a:buSzPts val="1200"/>
                        <a:buFont typeface="Arial"/>
                        <a:buNone/>
                      </a:pPr>
                      <a:r>
                        <a:rPr b="1" lang="en-GB" sz="1700">
                          <a:latin typeface="Open Sans"/>
                          <a:ea typeface="Open Sans"/>
                          <a:cs typeface="Open Sans"/>
                          <a:sym typeface="Open Sans"/>
                        </a:rPr>
                        <a:t>Why is it important?</a:t>
                      </a:r>
                      <a:endParaRPr b="1" sz="1700"/>
                    </a:p>
                  </a:txBody>
                  <a:tcPr marT="34300" marB="34300" marR="68600" marL="68600">
                    <a:solidFill>
                      <a:srgbClr val="F9DEDE"/>
                    </a:solidFill>
                  </a:tcPr>
                </a:tc>
              </a:tr>
              <a:tr h="1329875">
                <a:tc>
                  <a:txBody>
                    <a:bodyPr/>
                    <a:lstStyle/>
                    <a:p>
                      <a:pPr indent="-228600" lvl="0" marL="215900" marR="0" rtl="0" algn="l">
                        <a:lnSpc>
                          <a:spcPct val="150000"/>
                        </a:lnSpc>
                        <a:spcBef>
                          <a:spcPts val="0"/>
                        </a:spcBef>
                        <a:spcAft>
                          <a:spcPts val="0"/>
                        </a:spcAft>
                        <a:buClr>
                          <a:schemeClr val="dk1"/>
                        </a:buClr>
                        <a:buSzPts val="1400"/>
                        <a:buFont typeface="Arial"/>
                        <a:buChar char="•"/>
                      </a:pPr>
                      <a:r>
                        <a:rPr lang="en-GB">
                          <a:latin typeface="Open Sans"/>
                          <a:ea typeface="Open Sans"/>
                          <a:cs typeface="Open Sans"/>
                          <a:sym typeface="Open Sans"/>
                        </a:rPr>
                        <a:t>By applying different ML techniques you can assess the </a:t>
                      </a:r>
                      <a:r>
                        <a:rPr b="1" lang="en-GB">
                          <a:latin typeface="Open Sans"/>
                          <a:ea typeface="Open Sans"/>
                          <a:cs typeface="Open Sans"/>
                          <a:sym typeface="Open Sans"/>
                        </a:rPr>
                        <a:t>robustness</a:t>
                      </a:r>
                      <a:r>
                        <a:rPr lang="en-GB">
                          <a:latin typeface="Open Sans"/>
                          <a:ea typeface="Open Sans"/>
                          <a:cs typeface="Open Sans"/>
                          <a:sym typeface="Open Sans"/>
                        </a:rPr>
                        <a:t> of your predictions</a:t>
                      </a:r>
                      <a:endParaRPr>
                        <a:latin typeface="Open Sans"/>
                        <a:ea typeface="Open Sans"/>
                        <a:cs typeface="Open Sans"/>
                        <a:sym typeface="Open Sans"/>
                      </a:endParaRPr>
                    </a:p>
                    <a:p>
                      <a:pPr indent="-228600" lvl="0" marL="215900" marR="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A more </a:t>
                      </a:r>
                      <a:r>
                        <a:rPr b="1" lang="en-GB">
                          <a:latin typeface="Open Sans"/>
                          <a:ea typeface="Open Sans"/>
                          <a:cs typeface="Open Sans"/>
                          <a:sym typeface="Open Sans"/>
                        </a:rPr>
                        <a:t>comprehensive understanding</a:t>
                      </a:r>
                      <a:r>
                        <a:rPr lang="en-GB">
                          <a:latin typeface="Open Sans"/>
                          <a:ea typeface="Open Sans"/>
                          <a:cs typeface="Open Sans"/>
                          <a:sym typeface="Open Sans"/>
                        </a:rPr>
                        <a:t> of the </a:t>
                      </a:r>
                      <a:r>
                        <a:rPr b="1" lang="en-GB">
                          <a:latin typeface="Open Sans"/>
                          <a:ea typeface="Open Sans"/>
                          <a:cs typeface="Open Sans"/>
                          <a:sym typeface="Open Sans"/>
                        </a:rPr>
                        <a:t>feature importance</a:t>
                      </a:r>
                      <a:r>
                        <a:rPr lang="en-GB">
                          <a:latin typeface="Open Sans"/>
                          <a:ea typeface="Open Sans"/>
                          <a:cs typeface="Open Sans"/>
                          <a:sym typeface="Open Sans"/>
                        </a:rPr>
                        <a:t> that can be used for portfolio management strategies</a:t>
                      </a:r>
                      <a:endParaRPr>
                        <a:latin typeface="Open Sans"/>
                        <a:ea typeface="Open Sans"/>
                        <a:cs typeface="Open Sans"/>
                        <a:sym typeface="Open Sans"/>
                      </a:endParaRPr>
                    </a:p>
                    <a:p>
                      <a:pPr indent="-228600" lvl="0" marL="215900" marR="0" rtl="0" algn="l">
                        <a:lnSpc>
                          <a:spcPct val="150000"/>
                        </a:lnSpc>
                        <a:spcBef>
                          <a:spcPts val="0"/>
                        </a:spcBef>
                        <a:spcAft>
                          <a:spcPts val="0"/>
                        </a:spcAft>
                        <a:buSzPts val="1400"/>
                        <a:buFont typeface="Open Sans"/>
                        <a:buChar char="•"/>
                      </a:pPr>
                      <a:r>
                        <a:rPr b="1" lang="en-GB">
                          <a:latin typeface="Open Sans"/>
                          <a:ea typeface="Open Sans"/>
                          <a:cs typeface="Open Sans"/>
                          <a:sym typeface="Open Sans"/>
                        </a:rPr>
                        <a:t>Minimizes</a:t>
                      </a:r>
                      <a:r>
                        <a:rPr lang="en-GB">
                          <a:latin typeface="Open Sans"/>
                          <a:ea typeface="Open Sans"/>
                          <a:cs typeface="Open Sans"/>
                          <a:sym typeface="Open Sans"/>
                        </a:rPr>
                        <a:t> bias and overfitting</a:t>
                      </a:r>
                      <a:endParaRPr>
                        <a:latin typeface="Open Sans"/>
                        <a:ea typeface="Open Sans"/>
                        <a:cs typeface="Open Sans"/>
                        <a:sym typeface="Open Sans"/>
                      </a:endParaRPr>
                    </a:p>
                  </a:txBody>
                  <a:tcPr marT="34300" marB="34300" marR="68600" marL="68600">
                    <a:solidFill>
                      <a:srgbClr val="F9DEDE"/>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Methodology I. OLS - All Features</a:t>
            </a:r>
            <a:endParaRPr sz="1300">
              <a:solidFill>
                <a:srgbClr val="000000"/>
              </a:solidFill>
              <a:latin typeface="Open Sans"/>
              <a:ea typeface="Open Sans"/>
              <a:cs typeface="Open Sans"/>
              <a:sym typeface="Open Sans"/>
            </a:endParaRPr>
          </a:p>
        </p:txBody>
      </p:sp>
      <p:sp>
        <p:nvSpPr>
          <p:cNvPr id="101" name="Google Shape;101;p18"/>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02" name="Google Shape;102;p18"/>
          <p:cNvGraphicFramePr/>
          <p:nvPr/>
        </p:nvGraphicFramePr>
        <p:xfrm>
          <a:off x="528457" y="1101714"/>
          <a:ext cx="3000000" cy="3000000"/>
        </p:xfrm>
        <a:graphic>
          <a:graphicData uri="http://schemas.openxmlformats.org/drawingml/2006/table">
            <a:tbl>
              <a:tblPr bandRow="1" firstRow="1">
                <a:noFill/>
                <a:tableStyleId>{4765E61D-7938-49B4-9F6B-EBC77B8F7BE9}</a:tableStyleId>
              </a:tblPr>
              <a:tblGrid>
                <a:gridCol w="7617750"/>
              </a:tblGrid>
              <a:tr h="273050">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pic>
        <p:nvPicPr>
          <p:cNvPr id="103" name="Google Shape;103;p18"/>
          <p:cNvPicPr preferRelativeResize="0"/>
          <p:nvPr/>
        </p:nvPicPr>
        <p:blipFill>
          <a:blip r:embed="rId3">
            <a:alphaModFix/>
          </a:blip>
          <a:stretch>
            <a:fillRect/>
          </a:stretch>
        </p:blipFill>
        <p:spPr>
          <a:xfrm>
            <a:off x="4617625" y="1101713"/>
            <a:ext cx="4373975" cy="3081175"/>
          </a:xfrm>
          <a:prstGeom prst="rect">
            <a:avLst/>
          </a:prstGeom>
          <a:noFill/>
          <a:ln>
            <a:noFill/>
          </a:ln>
        </p:spPr>
      </p:pic>
      <p:pic>
        <p:nvPicPr>
          <p:cNvPr id="104" name="Google Shape;104;p18"/>
          <p:cNvPicPr preferRelativeResize="0"/>
          <p:nvPr/>
        </p:nvPicPr>
        <p:blipFill>
          <a:blip r:embed="rId4">
            <a:alphaModFix/>
          </a:blip>
          <a:stretch>
            <a:fillRect/>
          </a:stretch>
        </p:blipFill>
        <p:spPr>
          <a:xfrm>
            <a:off x="6336325" y="4426239"/>
            <a:ext cx="2571750" cy="190500"/>
          </a:xfrm>
          <a:prstGeom prst="rect">
            <a:avLst/>
          </a:prstGeom>
          <a:noFill/>
          <a:ln>
            <a:noFill/>
          </a:ln>
        </p:spPr>
      </p:pic>
      <p:sp>
        <p:nvSpPr>
          <p:cNvPr id="105" name="Google Shape;105;p18"/>
          <p:cNvSpPr txBox="1"/>
          <p:nvPr/>
        </p:nvSpPr>
        <p:spPr>
          <a:xfrm>
            <a:off x="5322575" y="4329050"/>
            <a:ext cx="252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Accuracy:</a:t>
            </a:r>
            <a:endParaRPr sz="1300">
              <a:latin typeface="Open Sans"/>
              <a:ea typeface="Open Sans"/>
              <a:cs typeface="Open Sans"/>
              <a:sym typeface="Open Sans"/>
            </a:endParaRPr>
          </a:p>
        </p:txBody>
      </p:sp>
      <p:sp>
        <p:nvSpPr>
          <p:cNvPr id="106" name="Google Shape;106;p18"/>
          <p:cNvSpPr txBox="1"/>
          <p:nvPr/>
        </p:nvSpPr>
        <p:spPr>
          <a:xfrm>
            <a:off x="605225" y="1374775"/>
            <a:ext cx="42573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All features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Using </a:t>
            </a:r>
            <a:r>
              <a:rPr b="1" lang="en-GB">
                <a:latin typeface="Open Sans"/>
                <a:ea typeface="Open Sans"/>
                <a:cs typeface="Open Sans"/>
                <a:sym typeface="Open Sans"/>
              </a:rPr>
              <a:t>rolling window</a:t>
            </a:r>
            <a:r>
              <a:rPr lang="en-GB">
                <a:latin typeface="Open Sans"/>
                <a:ea typeface="Open Sans"/>
                <a:cs typeface="Open Sans"/>
                <a:sym typeface="Open Sans"/>
              </a:rPr>
              <a:t> validation to test model performance</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b="1" lang="en-GB">
                <a:latin typeface="Open Sans"/>
                <a:ea typeface="Open Sans"/>
                <a:cs typeface="Open Sans"/>
                <a:sym typeface="Open Sans"/>
              </a:rPr>
              <a:t>No hyperparameters</a:t>
            </a:r>
            <a:endParaRPr b="1">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Baseline model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Methodology II. GBM</a:t>
            </a:r>
            <a:endParaRPr sz="1300">
              <a:solidFill>
                <a:srgbClr val="000000"/>
              </a:solidFill>
              <a:latin typeface="Open Sans"/>
              <a:ea typeface="Open Sans"/>
              <a:cs typeface="Open Sans"/>
              <a:sym typeface="Open Sans"/>
            </a:endParaRPr>
          </a:p>
        </p:txBody>
      </p:sp>
      <p:sp>
        <p:nvSpPr>
          <p:cNvPr id="113" name="Google Shape;113;p19"/>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14" name="Google Shape;114;p19"/>
          <p:cNvGraphicFramePr/>
          <p:nvPr/>
        </p:nvGraphicFramePr>
        <p:xfrm>
          <a:off x="528457" y="1101714"/>
          <a:ext cx="3000000" cy="3000000"/>
        </p:xfrm>
        <a:graphic>
          <a:graphicData uri="http://schemas.openxmlformats.org/drawingml/2006/table">
            <a:tbl>
              <a:tblPr bandRow="1" firstRow="1">
                <a:noFill/>
                <a:tableStyleId>{4765E61D-7938-49B4-9F6B-EBC77B8F7BE9}</a:tableStyleId>
              </a:tblPr>
              <a:tblGrid>
                <a:gridCol w="7617750"/>
              </a:tblGrid>
              <a:tr h="273050">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pic>
        <p:nvPicPr>
          <p:cNvPr id="115" name="Google Shape;115;p19"/>
          <p:cNvPicPr preferRelativeResize="0"/>
          <p:nvPr/>
        </p:nvPicPr>
        <p:blipFill>
          <a:blip r:embed="rId3">
            <a:alphaModFix/>
          </a:blip>
          <a:stretch>
            <a:fillRect/>
          </a:stretch>
        </p:blipFill>
        <p:spPr>
          <a:xfrm>
            <a:off x="4579225" y="1194150"/>
            <a:ext cx="4412375" cy="2983800"/>
          </a:xfrm>
          <a:prstGeom prst="rect">
            <a:avLst/>
          </a:prstGeom>
          <a:noFill/>
          <a:ln>
            <a:noFill/>
          </a:ln>
        </p:spPr>
      </p:pic>
      <p:pic>
        <p:nvPicPr>
          <p:cNvPr id="116" name="Google Shape;116;p19"/>
          <p:cNvPicPr preferRelativeResize="0"/>
          <p:nvPr/>
        </p:nvPicPr>
        <p:blipFill>
          <a:blip r:embed="rId4">
            <a:alphaModFix/>
          </a:blip>
          <a:stretch>
            <a:fillRect/>
          </a:stretch>
        </p:blipFill>
        <p:spPr>
          <a:xfrm>
            <a:off x="6191250" y="4364314"/>
            <a:ext cx="2800350" cy="314325"/>
          </a:xfrm>
          <a:prstGeom prst="rect">
            <a:avLst/>
          </a:prstGeom>
          <a:noFill/>
          <a:ln>
            <a:noFill/>
          </a:ln>
        </p:spPr>
      </p:pic>
      <p:sp>
        <p:nvSpPr>
          <p:cNvPr id="117" name="Google Shape;117;p19"/>
          <p:cNvSpPr txBox="1"/>
          <p:nvPr/>
        </p:nvSpPr>
        <p:spPr>
          <a:xfrm>
            <a:off x="5322400" y="4329025"/>
            <a:ext cx="252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Accuracy:</a:t>
            </a:r>
            <a:endParaRPr sz="1300">
              <a:latin typeface="Open Sans"/>
              <a:ea typeface="Open Sans"/>
              <a:cs typeface="Open Sans"/>
              <a:sym typeface="Open Sans"/>
            </a:endParaRPr>
          </a:p>
        </p:txBody>
      </p:sp>
      <p:sp>
        <p:nvSpPr>
          <p:cNvPr id="118" name="Google Shape;118;p19"/>
          <p:cNvSpPr txBox="1"/>
          <p:nvPr/>
        </p:nvSpPr>
        <p:spPr>
          <a:xfrm>
            <a:off x="556475" y="1412350"/>
            <a:ext cx="4245900" cy="30246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Ensemble</a:t>
            </a:r>
            <a:r>
              <a:rPr lang="en-GB">
                <a:latin typeface="Open Sans"/>
                <a:ea typeface="Open Sans"/>
                <a:cs typeface="Open Sans"/>
                <a:sym typeface="Open Sans"/>
              </a:rPr>
              <a:t> learning method</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Using only </a:t>
            </a:r>
            <a:r>
              <a:rPr b="1" lang="en-GB">
                <a:latin typeface="Open Sans"/>
                <a:ea typeface="Open Sans"/>
                <a:cs typeface="Open Sans"/>
                <a:sym typeface="Open Sans"/>
              </a:rPr>
              <a:t>one fold</a:t>
            </a:r>
            <a:r>
              <a:rPr lang="en-GB">
                <a:latin typeface="Open Sans"/>
                <a:ea typeface="Open Sans"/>
                <a:cs typeface="Open Sans"/>
                <a:sym typeface="Open Sans"/>
              </a:rPr>
              <a:t> (no rolling window), where:</a:t>
            </a:r>
            <a:endParaRPr>
              <a:latin typeface="Open Sans"/>
              <a:ea typeface="Open Sans"/>
              <a:cs typeface="Open Sans"/>
              <a:sym typeface="Open Sans"/>
            </a:endParaRPr>
          </a:p>
          <a:p>
            <a:pPr indent="0" lvl="0" marL="457200" rtl="0" algn="l">
              <a:lnSpc>
                <a:spcPct val="150000"/>
              </a:lnSpc>
              <a:spcBef>
                <a:spcPts val="0"/>
              </a:spcBef>
              <a:spcAft>
                <a:spcPts val="0"/>
              </a:spcAft>
              <a:buNone/>
            </a:pPr>
            <a:r>
              <a:rPr b="1" lang="en-GB">
                <a:latin typeface="Open Sans"/>
                <a:ea typeface="Open Sans"/>
                <a:cs typeface="Open Sans"/>
                <a:sym typeface="Open Sans"/>
              </a:rPr>
              <a:t>Training set:</a:t>
            </a:r>
            <a:r>
              <a:rPr lang="en-GB">
                <a:latin typeface="Open Sans"/>
                <a:ea typeface="Open Sans"/>
                <a:cs typeface="Open Sans"/>
                <a:sym typeface="Open Sans"/>
              </a:rPr>
              <a:t> 1957-03 to 2015-03</a:t>
            </a:r>
            <a:endParaRPr>
              <a:latin typeface="Open Sans"/>
              <a:ea typeface="Open Sans"/>
              <a:cs typeface="Open Sans"/>
              <a:sym typeface="Open Sans"/>
            </a:endParaRPr>
          </a:p>
          <a:p>
            <a:pPr indent="0" lvl="0" marL="457200" rtl="0" algn="l">
              <a:lnSpc>
                <a:spcPct val="150000"/>
              </a:lnSpc>
              <a:spcBef>
                <a:spcPts val="0"/>
              </a:spcBef>
              <a:spcAft>
                <a:spcPts val="0"/>
              </a:spcAft>
              <a:buNone/>
            </a:pPr>
            <a:r>
              <a:rPr b="1" lang="en-GB">
                <a:latin typeface="Open Sans"/>
                <a:ea typeface="Open Sans"/>
                <a:cs typeface="Open Sans"/>
                <a:sym typeface="Open Sans"/>
              </a:rPr>
              <a:t>Test set:</a:t>
            </a:r>
            <a:r>
              <a:rPr lang="en-GB">
                <a:latin typeface="Open Sans"/>
                <a:ea typeface="Open Sans"/>
                <a:cs typeface="Open Sans"/>
                <a:sym typeface="Open Sans"/>
              </a:rPr>
              <a:t> 2015-03 to 2016-12</a:t>
            </a:r>
            <a:endParaRPr>
              <a:latin typeface="Open Sans"/>
              <a:ea typeface="Open Sans"/>
              <a:cs typeface="Open Sans"/>
              <a:sym typeface="Open Sans"/>
            </a:endParaRPr>
          </a:p>
          <a:p>
            <a:pPr indent="-317500" lvl="0" marL="457200" rtl="0" algn="l">
              <a:lnSpc>
                <a:spcPct val="150000"/>
              </a:lnSpc>
              <a:spcBef>
                <a:spcPts val="300"/>
              </a:spcBef>
              <a:spcAft>
                <a:spcPts val="0"/>
              </a:spcAft>
              <a:buSzPts val="1400"/>
              <a:buFont typeface="Open Sans"/>
              <a:buChar char="●"/>
            </a:pPr>
            <a:r>
              <a:rPr b="1" lang="en-GB">
                <a:latin typeface="Open Sans"/>
                <a:ea typeface="Open Sans"/>
                <a:cs typeface="Open Sans"/>
                <a:sym typeface="Open Sans"/>
              </a:rPr>
              <a:t>Hyperparameters:</a:t>
            </a:r>
            <a:endParaRPr b="1">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n</a:t>
            </a:r>
            <a:r>
              <a:rPr lang="en-GB">
                <a:latin typeface="Open Sans"/>
                <a:ea typeface="Open Sans"/>
                <a:cs typeface="Open Sans"/>
                <a:sym typeface="Open Sans"/>
              </a:rPr>
              <a:t>_estimators  = 100</a:t>
            </a:r>
            <a:endParaRPr>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max_depth = 2</a:t>
            </a:r>
            <a:endParaRPr>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Learning_rate = 0.01</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Methodology III. RandomForest</a:t>
            </a:r>
            <a:endParaRPr sz="1300">
              <a:solidFill>
                <a:srgbClr val="000000"/>
              </a:solidFill>
              <a:latin typeface="Open Sans"/>
              <a:ea typeface="Open Sans"/>
              <a:cs typeface="Open Sans"/>
              <a:sym typeface="Open Sans"/>
            </a:endParaRPr>
          </a:p>
        </p:txBody>
      </p:sp>
      <p:sp>
        <p:nvSpPr>
          <p:cNvPr id="125" name="Google Shape;125;p20"/>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26" name="Google Shape;126;p20"/>
          <p:cNvGraphicFramePr/>
          <p:nvPr/>
        </p:nvGraphicFramePr>
        <p:xfrm>
          <a:off x="528457" y="1101714"/>
          <a:ext cx="3000000" cy="3000000"/>
        </p:xfrm>
        <a:graphic>
          <a:graphicData uri="http://schemas.openxmlformats.org/drawingml/2006/table">
            <a:tbl>
              <a:tblPr bandRow="1" firstRow="1">
                <a:noFill/>
                <a:tableStyleId>{4765E61D-7938-49B4-9F6B-EBC77B8F7BE9}</a:tableStyleId>
              </a:tblPr>
              <a:tblGrid>
                <a:gridCol w="7617750"/>
              </a:tblGrid>
              <a:tr h="273050">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pic>
        <p:nvPicPr>
          <p:cNvPr id="127" name="Google Shape;127;p20"/>
          <p:cNvPicPr preferRelativeResize="0"/>
          <p:nvPr/>
        </p:nvPicPr>
        <p:blipFill>
          <a:blip r:embed="rId3">
            <a:alphaModFix/>
          </a:blip>
          <a:stretch>
            <a:fillRect/>
          </a:stretch>
        </p:blipFill>
        <p:spPr>
          <a:xfrm>
            <a:off x="4580399" y="1101725"/>
            <a:ext cx="4411200" cy="3074900"/>
          </a:xfrm>
          <a:prstGeom prst="rect">
            <a:avLst/>
          </a:prstGeom>
          <a:noFill/>
          <a:ln>
            <a:noFill/>
          </a:ln>
        </p:spPr>
      </p:pic>
      <p:pic>
        <p:nvPicPr>
          <p:cNvPr id="128" name="Google Shape;128;p20"/>
          <p:cNvPicPr preferRelativeResize="0"/>
          <p:nvPr/>
        </p:nvPicPr>
        <p:blipFill>
          <a:blip r:embed="rId4">
            <a:alphaModFix/>
          </a:blip>
          <a:stretch>
            <a:fillRect/>
          </a:stretch>
        </p:blipFill>
        <p:spPr>
          <a:xfrm>
            <a:off x="6192075" y="4350864"/>
            <a:ext cx="2667000" cy="276225"/>
          </a:xfrm>
          <a:prstGeom prst="rect">
            <a:avLst/>
          </a:prstGeom>
          <a:noFill/>
          <a:ln>
            <a:noFill/>
          </a:ln>
        </p:spPr>
      </p:pic>
      <p:sp>
        <p:nvSpPr>
          <p:cNvPr id="129" name="Google Shape;129;p20"/>
          <p:cNvSpPr txBox="1"/>
          <p:nvPr/>
        </p:nvSpPr>
        <p:spPr>
          <a:xfrm>
            <a:off x="5330700" y="4296525"/>
            <a:ext cx="252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Accuracy:</a:t>
            </a:r>
            <a:endParaRPr sz="1300">
              <a:latin typeface="Open Sans"/>
              <a:ea typeface="Open Sans"/>
              <a:cs typeface="Open Sans"/>
              <a:sym typeface="Open Sans"/>
            </a:endParaRPr>
          </a:p>
        </p:txBody>
      </p:sp>
      <p:sp>
        <p:nvSpPr>
          <p:cNvPr id="130" name="Google Shape;130;p20"/>
          <p:cNvSpPr txBox="1"/>
          <p:nvPr/>
        </p:nvSpPr>
        <p:spPr>
          <a:xfrm>
            <a:off x="556475" y="1374775"/>
            <a:ext cx="4257300" cy="30246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Using only </a:t>
            </a:r>
            <a:r>
              <a:rPr b="1" lang="en-GB">
                <a:solidFill>
                  <a:schemeClr val="dk1"/>
                </a:solidFill>
                <a:latin typeface="Open Sans"/>
                <a:ea typeface="Open Sans"/>
                <a:cs typeface="Open Sans"/>
                <a:sym typeface="Open Sans"/>
              </a:rPr>
              <a:t>one fold</a:t>
            </a:r>
            <a:r>
              <a:rPr lang="en-GB">
                <a:solidFill>
                  <a:schemeClr val="dk1"/>
                </a:solidFill>
                <a:latin typeface="Open Sans"/>
                <a:ea typeface="Open Sans"/>
                <a:cs typeface="Open Sans"/>
                <a:sym typeface="Open Sans"/>
              </a:rPr>
              <a:t> (no rolling window), where:</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rPr b="1" lang="en-GB">
                <a:solidFill>
                  <a:schemeClr val="dk1"/>
                </a:solidFill>
                <a:latin typeface="Open Sans"/>
                <a:ea typeface="Open Sans"/>
                <a:cs typeface="Open Sans"/>
                <a:sym typeface="Open Sans"/>
              </a:rPr>
              <a:t>Training set:</a:t>
            </a:r>
            <a:r>
              <a:rPr lang="en-GB">
                <a:solidFill>
                  <a:schemeClr val="dk1"/>
                </a:solidFill>
                <a:latin typeface="Open Sans"/>
                <a:ea typeface="Open Sans"/>
                <a:cs typeface="Open Sans"/>
                <a:sym typeface="Open Sans"/>
              </a:rPr>
              <a:t> 1957-03 to 2015-03</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rPr b="1" lang="en-GB">
                <a:solidFill>
                  <a:schemeClr val="dk1"/>
                </a:solidFill>
                <a:latin typeface="Open Sans"/>
                <a:ea typeface="Open Sans"/>
                <a:cs typeface="Open Sans"/>
                <a:sym typeface="Open Sans"/>
              </a:rPr>
              <a:t>Test set:</a:t>
            </a:r>
            <a:r>
              <a:rPr lang="en-GB">
                <a:solidFill>
                  <a:schemeClr val="dk1"/>
                </a:solidFill>
                <a:latin typeface="Open Sans"/>
                <a:ea typeface="Open Sans"/>
                <a:cs typeface="Open Sans"/>
                <a:sym typeface="Open Sans"/>
              </a:rPr>
              <a:t> 2015-03 to 2016-12</a:t>
            </a:r>
            <a:endParaRPr>
              <a:solidFill>
                <a:schemeClr val="dk1"/>
              </a:solidFill>
              <a:latin typeface="Open Sans"/>
              <a:ea typeface="Open Sans"/>
              <a:cs typeface="Open Sans"/>
              <a:sym typeface="Open Sans"/>
            </a:endParaRPr>
          </a:p>
          <a:p>
            <a:pPr indent="-317500" lvl="0" marL="457200" rtl="0" algn="l">
              <a:lnSpc>
                <a:spcPct val="150000"/>
              </a:lnSpc>
              <a:spcBef>
                <a:spcPts val="300"/>
              </a:spcBef>
              <a:spcAft>
                <a:spcPts val="0"/>
              </a:spcAft>
              <a:buClr>
                <a:schemeClr val="dk1"/>
              </a:buClr>
              <a:buSzPts val="1400"/>
              <a:buFont typeface="Open Sans"/>
              <a:buChar char="●"/>
            </a:pPr>
            <a:r>
              <a:rPr b="1" lang="en-GB">
                <a:solidFill>
                  <a:schemeClr val="dk1"/>
                </a:solidFill>
                <a:latin typeface="Open Sans"/>
                <a:ea typeface="Open Sans"/>
                <a:cs typeface="Open Sans"/>
                <a:sym typeface="Open Sans"/>
              </a:rPr>
              <a:t>Hyperparameters:</a:t>
            </a:r>
            <a:endParaRPr b="1">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GB">
                <a:solidFill>
                  <a:schemeClr val="dk1"/>
                </a:solidFill>
                <a:latin typeface="Open Sans"/>
                <a:ea typeface="Open Sans"/>
                <a:cs typeface="Open Sans"/>
                <a:sym typeface="Open Sans"/>
              </a:rPr>
              <a:t>	n_estimators = 300</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GB">
                <a:solidFill>
                  <a:schemeClr val="dk1"/>
                </a:solidFill>
                <a:latin typeface="Open Sans"/>
                <a:ea typeface="Open Sans"/>
                <a:cs typeface="Open Sans"/>
                <a:sym typeface="Open Sans"/>
              </a:rPr>
              <a:t>	max_depth = 3</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GB">
                <a:solidFill>
                  <a:schemeClr val="dk1"/>
                </a:solidFill>
                <a:latin typeface="Open Sans"/>
                <a:ea typeface="Open Sans"/>
                <a:cs typeface="Open Sans"/>
                <a:sym typeface="Open Sans"/>
              </a:rPr>
              <a:t>	max_features = 10</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Methodology IV. ANN</a:t>
            </a:r>
            <a:endParaRPr sz="1300">
              <a:solidFill>
                <a:srgbClr val="000000"/>
              </a:solidFill>
              <a:latin typeface="Open Sans"/>
              <a:ea typeface="Open Sans"/>
              <a:cs typeface="Open Sans"/>
              <a:sym typeface="Open Sans"/>
            </a:endParaRPr>
          </a:p>
        </p:txBody>
      </p:sp>
      <p:sp>
        <p:nvSpPr>
          <p:cNvPr id="137" name="Google Shape;137;p21"/>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38" name="Google Shape;138;p21"/>
          <p:cNvGraphicFramePr/>
          <p:nvPr/>
        </p:nvGraphicFramePr>
        <p:xfrm>
          <a:off x="528457" y="1101714"/>
          <a:ext cx="3000000" cy="3000000"/>
        </p:xfrm>
        <a:graphic>
          <a:graphicData uri="http://schemas.openxmlformats.org/drawingml/2006/table">
            <a:tbl>
              <a:tblPr bandRow="1" firstRow="1">
                <a:noFill/>
                <a:tableStyleId>{4765E61D-7938-49B4-9F6B-EBC77B8F7BE9}</a:tableStyleId>
              </a:tblPr>
              <a:tblGrid>
                <a:gridCol w="7617750"/>
              </a:tblGrid>
              <a:tr h="273050">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pic>
        <p:nvPicPr>
          <p:cNvPr descr="A picture containing text, screenshot, number, font&#10;&#10;Description automatically generated" id="139" name="Google Shape;139;p21"/>
          <p:cNvPicPr preferRelativeResize="0"/>
          <p:nvPr/>
        </p:nvPicPr>
        <p:blipFill>
          <a:blip r:embed="rId3">
            <a:alphaModFix/>
          </a:blip>
          <a:stretch>
            <a:fillRect/>
          </a:stretch>
        </p:blipFill>
        <p:spPr>
          <a:xfrm>
            <a:off x="4634625" y="894525"/>
            <a:ext cx="4433175" cy="3071450"/>
          </a:xfrm>
          <a:prstGeom prst="rect">
            <a:avLst/>
          </a:prstGeom>
          <a:noFill/>
          <a:ln>
            <a:noFill/>
          </a:ln>
        </p:spPr>
      </p:pic>
      <p:pic>
        <p:nvPicPr>
          <p:cNvPr id="140" name="Google Shape;140;p21"/>
          <p:cNvPicPr preferRelativeResize="0"/>
          <p:nvPr/>
        </p:nvPicPr>
        <p:blipFill>
          <a:blip r:embed="rId4">
            <a:alphaModFix/>
          </a:blip>
          <a:stretch>
            <a:fillRect/>
          </a:stretch>
        </p:blipFill>
        <p:spPr>
          <a:xfrm>
            <a:off x="6313000" y="4214325"/>
            <a:ext cx="2587434" cy="273050"/>
          </a:xfrm>
          <a:prstGeom prst="rect">
            <a:avLst/>
          </a:prstGeom>
          <a:noFill/>
          <a:ln>
            <a:noFill/>
          </a:ln>
        </p:spPr>
      </p:pic>
      <p:sp>
        <p:nvSpPr>
          <p:cNvPr id="141" name="Google Shape;141;p21"/>
          <p:cNvSpPr txBox="1"/>
          <p:nvPr/>
        </p:nvSpPr>
        <p:spPr>
          <a:xfrm>
            <a:off x="5406900" y="4158400"/>
            <a:ext cx="252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Accuracy:</a:t>
            </a:r>
            <a:endParaRPr sz="1300">
              <a:latin typeface="Open Sans"/>
              <a:ea typeface="Open Sans"/>
              <a:cs typeface="Open Sans"/>
              <a:sym typeface="Open Sans"/>
            </a:endParaRPr>
          </a:p>
        </p:txBody>
      </p:sp>
      <p:sp>
        <p:nvSpPr>
          <p:cNvPr id="142" name="Google Shape;142;p21"/>
          <p:cNvSpPr txBox="1"/>
          <p:nvPr/>
        </p:nvSpPr>
        <p:spPr>
          <a:xfrm>
            <a:off x="371225" y="894525"/>
            <a:ext cx="4257300" cy="42792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Using </a:t>
            </a:r>
            <a:r>
              <a:rPr b="1" lang="en-GB">
                <a:latin typeface="Open Sans"/>
                <a:ea typeface="Open Sans"/>
                <a:cs typeface="Open Sans"/>
                <a:sym typeface="Open Sans"/>
              </a:rPr>
              <a:t>NN3</a:t>
            </a:r>
            <a:r>
              <a:rPr lang="en-GB">
                <a:latin typeface="Open Sans"/>
                <a:ea typeface="Open Sans"/>
                <a:cs typeface="Open Sans"/>
                <a:sym typeface="Open Sans"/>
              </a:rPr>
              <a:t>, as it was the best across three ANN models and were the closest to the paper’s results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b="1" lang="en-GB">
                <a:latin typeface="Open Sans"/>
                <a:ea typeface="Open Sans"/>
                <a:cs typeface="Open Sans"/>
                <a:sym typeface="Open Sans"/>
              </a:rPr>
              <a:t>Parameters:</a:t>
            </a:r>
            <a:endParaRPr b="1">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Units per layer - NN3 (32, 16, 8, 1)</a:t>
            </a:r>
            <a:endParaRPr>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Activation function - ReLU</a:t>
            </a:r>
            <a:endParaRPr>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Batch size - 10,000</a:t>
            </a:r>
            <a:endParaRPr>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Epochs - 100</a:t>
            </a:r>
            <a:endParaRPr>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Early stopping regularization - </a:t>
            </a:r>
            <a:r>
              <a:rPr lang="en-GB">
                <a:latin typeface="Open Sans"/>
                <a:ea typeface="Open Sans"/>
                <a:cs typeface="Open Sans"/>
                <a:sym typeface="Open Sans"/>
              </a:rPr>
              <a:t>patience</a:t>
            </a:r>
            <a:r>
              <a:rPr lang="en-GB">
                <a:latin typeface="Open Sans"/>
                <a:ea typeface="Open Sans"/>
                <a:cs typeface="Open Sans"/>
                <a:sym typeface="Open Sans"/>
              </a:rPr>
              <a:t> = 5</a:t>
            </a:r>
            <a:endParaRPr>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Learning rate </a:t>
            </a:r>
            <a:r>
              <a:rPr lang="en-GB">
                <a:latin typeface="Open Sans"/>
                <a:ea typeface="Open Sans"/>
                <a:cs typeface="Open Sans"/>
                <a:sym typeface="Open Sans"/>
              </a:rPr>
              <a:t>optimizer</a:t>
            </a:r>
            <a:r>
              <a:rPr lang="en-GB">
                <a:latin typeface="Open Sans"/>
                <a:ea typeface="Open Sans"/>
                <a:cs typeface="Open Sans"/>
                <a:sym typeface="Open Sans"/>
              </a:rPr>
              <a:t> - ‘Adam’</a:t>
            </a:r>
            <a:endParaRPr>
              <a:latin typeface="Open Sans"/>
              <a:ea typeface="Open Sans"/>
              <a:cs typeface="Open Sans"/>
              <a:sym typeface="Open Sans"/>
            </a:endParaRPr>
          </a:p>
          <a:p>
            <a:pPr indent="0" lvl="0" marL="457200" rtl="0" algn="l">
              <a:lnSpc>
                <a:spcPct val="150000"/>
              </a:lnSpc>
              <a:spcBef>
                <a:spcPts val="0"/>
              </a:spcBef>
              <a:spcAft>
                <a:spcPts val="0"/>
              </a:spcAft>
              <a:buNone/>
            </a:pPr>
            <a:r>
              <a:rPr lang="en-GB">
                <a:latin typeface="Open Sans"/>
                <a:ea typeface="Open Sans"/>
                <a:cs typeface="Open Sans"/>
                <a:sym typeface="Open Sans"/>
              </a:rPr>
              <a:t>Regularization - Batch normalization</a:t>
            </a:r>
            <a:endParaRPr>
              <a:latin typeface="Open Sans"/>
              <a:ea typeface="Open Sans"/>
              <a:cs typeface="Open Sans"/>
              <a:sym typeface="Open Sans"/>
            </a:endParaRPr>
          </a:p>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556485" y="412952"/>
            <a:ext cx="8184900" cy="780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None/>
            </a:pPr>
            <a:r>
              <a:rPr b="1" lang="en-GB" sz="2400">
                <a:solidFill>
                  <a:srgbClr val="001F42"/>
                </a:solidFill>
                <a:latin typeface="Roboto"/>
                <a:ea typeface="Roboto"/>
                <a:cs typeface="Roboto"/>
                <a:sym typeface="Roboto"/>
              </a:rPr>
              <a:t>Methodology V. LASSO</a:t>
            </a:r>
            <a:endParaRPr sz="1300">
              <a:solidFill>
                <a:srgbClr val="000000"/>
              </a:solidFill>
              <a:latin typeface="Open Sans"/>
              <a:ea typeface="Open Sans"/>
              <a:cs typeface="Open Sans"/>
              <a:sym typeface="Open Sans"/>
            </a:endParaRPr>
          </a:p>
        </p:txBody>
      </p:sp>
      <p:sp>
        <p:nvSpPr>
          <p:cNvPr id="149" name="Google Shape;149;p22"/>
          <p:cNvSpPr txBox="1"/>
          <p:nvPr>
            <p:ph idx="12" type="sldNum"/>
          </p:nvPr>
        </p:nvSpPr>
        <p:spPr>
          <a:xfrm>
            <a:off x="14474579" y="10517696"/>
            <a:ext cx="4623600" cy="5658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graphicFrame>
        <p:nvGraphicFramePr>
          <p:cNvPr id="150" name="Google Shape;150;p22"/>
          <p:cNvGraphicFramePr/>
          <p:nvPr/>
        </p:nvGraphicFramePr>
        <p:xfrm>
          <a:off x="528457" y="1101714"/>
          <a:ext cx="3000000" cy="3000000"/>
        </p:xfrm>
        <a:graphic>
          <a:graphicData uri="http://schemas.openxmlformats.org/drawingml/2006/table">
            <a:tbl>
              <a:tblPr bandRow="1" firstRow="1">
                <a:noFill/>
                <a:tableStyleId>{4765E61D-7938-49B4-9F6B-EBC77B8F7BE9}</a:tableStyleId>
              </a:tblPr>
              <a:tblGrid>
                <a:gridCol w="7617750"/>
              </a:tblGrid>
              <a:tr h="273050">
                <a:tc>
                  <a:txBody>
                    <a:bodyPr/>
                    <a:lstStyle/>
                    <a:p>
                      <a:pPr indent="-152400" lvl="0" marL="215900" marR="0" rtl="0" algn="l">
                        <a:spcBef>
                          <a:spcPts val="0"/>
                        </a:spcBef>
                        <a:spcAft>
                          <a:spcPts val="0"/>
                        </a:spcAft>
                        <a:buClr>
                          <a:schemeClr val="dk1"/>
                        </a:buClr>
                        <a:buSzPts val="1000"/>
                        <a:buFont typeface="Arial"/>
                        <a:buNone/>
                      </a:pPr>
                      <a:r>
                        <a:t/>
                      </a:r>
                      <a:endParaRPr sz="1000">
                        <a:latin typeface="Open Sans"/>
                        <a:ea typeface="Open Sans"/>
                        <a:cs typeface="Open Sans"/>
                        <a:sym typeface="Open Sans"/>
                      </a:endParaRPr>
                    </a:p>
                  </a:txBody>
                  <a:tcPr marT="34300" marB="34300" marR="68600" marL="68600"/>
                </a:tc>
              </a:tr>
            </a:tbl>
          </a:graphicData>
        </a:graphic>
      </p:graphicFrame>
      <p:pic>
        <p:nvPicPr>
          <p:cNvPr id="151" name="Google Shape;151;p22"/>
          <p:cNvPicPr preferRelativeResize="0"/>
          <p:nvPr/>
        </p:nvPicPr>
        <p:blipFill>
          <a:blip r:embed="rId3">
            <a:alphaModFix/>
          </a:blip>
          <a:stretch>
            <a:fillRect/>
          </a:stretch>
        </p:blipFill>
        <p:spPr>
          <a:xfrm>
            <a:off x="4622300" y="1067625"/>
            <a:ext cx="4369300" cy="3008250"/>
          </a:xfrm>
          <a:prstGeom prst="rect">
            <a:avLst/>
          </a:prstGeom>
          <a:noFill/>
          <a:ln>
            <a:noFill/>
          </a:ln>
        </p:spPr>
      </p:pic>
      <p:pic>
        <p:nvPicPr>
          <p:cNvPr id="152" name="Google Shape;152;p22"/>
          <p:cNvPicPr preferRelativeResize="0"/>
          <p:nvPr/>
        </p:nvPicPr>
        <p:blipFill>
          <a:blip r:embed="rId4">
            <a:alphaModFix/>
          </a:blip>
          <a:stretch>
            <a:fillRect/>
          </a:stretch>
        </p:blipFill>
        <p:spPr>
          <a:xfrm>
            <a:off x="6099500" y="4231526"/>
            <a:ext cx="2892100" cy="238650"/>
          </a:xfrm>
          <a:prstGeom prst="rect">
            <a:avLst/>
          </a:prstGeom>
          <a:noFill/>
          <a:ln>
            <a:noFill/>
          </a:ln>
        </p:spPr>
      </p:pic>
      <p:sp>
        <p:nvSpPr>
          <p:cNvPr id="153" name="Google Shape;153;p22"/>
          <p:cNvSpPr txBox="1"/>
          <p:nvPr/>
        </p:nvSpPr>
        <p:spPr>
          <a:xfrm>
            <a:off x="5223000" y="4158400"/>
            <a:ext cx="2526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Accuracy:</a:t>
            </a:r>
            <a:endParaRPr sz="1300">
              <a:latin typeface="Open Sans"/>
              <a:ea typeface="Open Sans"/>
              <a:cs typeface="Open Sans"/>
              <a:sym typeface="Open Sans"/>
            </a:endParaRPr>
          </a:p>
        </p:txBody>
      </p:sp>
      <p:sp>
        <p:nvSpPr>
          <p:cNvPr id="154" name="Google Shape;154;p22"/>
          <p:cNvSpPr txBox="1"/>
          <p:nvPr/>
        </p:nvSpPr>
        <p:spPr>
          <a:xfrm>
            <a:off x="556475" y="1374775"/>
            <a:ext cx="42573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Open Sans"/>
              <a:buChar char="●"/>
            </a:pPr>
            <a:r>
              <a:rPr b="1" lang="en-GB">
                <a:latin typeface="Open Sans"/>
                <a:ea typeface="Open Sans"/>
                <a:cs typeface="Open Sans"/>
                <a:sym typeface="Open Sans"/>
              </a:rPr>
              <a:t>Rolling window</a:t>
            </a:r>
            <a:r>
              <a:rPr lang="en-GB">
                <a:latin typeface="Open Sans"/>
                <a:ea typeface="Open Sans"/>
                <a:cs typeface="Open Sans"/>
                <a:sym typeface="Open Sans"/>
              </a:rPr>
              <a:t> validation</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b="1" lang="en-GB">
                <a:latin typeface="Open Sans"/>
                <a:ea typeface="Open Sans"/>
                <a:cs typeface="Open Sans"/>
                <a:sym typeface="Open Sans"/>
              </a:rPr>
              <a:t>No hyperparameters</a:t>
            </a:r>
            <a:endParaRPr b="1">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en-GB">
                <a:latin typeface="Open Sans"/>
                <a:ea typeface="Open Sans"/>
                <a:cs typeface="Open Sans"/>
                <a:sym typeface="Open Sans"/>
              </a:rPr>
              <a:t>Best Lambda = 0.01, obtained from coursework</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