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3"/>
  </p:notesMasterIdLst>
  <p:sldIdLst>
    <p:sldId id="260" r:id="rId3"/>
    <p:sldId id="262" r:id="rId4"/>
    <p:sldId id="266" r:id="rId5"/>
    <p:sldId id="258" r:id="rId6"/>
    <p:sldId id="264" r:id="rId7"/>
    <p:sldId id="265" r:id="rId8"/>
    <p:sldId id="269" r:id="rId9"/>
    <p:sldId id="267"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5641C-26B4-83E0-09BE-B2D82CE3E338}" v="219" dt="2023-03-01T02:03:49.280"/>
    <p1510:client id="{2E1B905A-4DDA-6A59-0822-1AE01336658E}" v="10" dt="2023-02-28T14:40:31.877"/>
    <p1510:client id="{595255AB-FCDD-49C3-A76E-ABCAD54BC391}" v="801" dt="2023-02-28T13:29:19.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72BE3-88BE-4125-B861-046C1336B3B8}" type="datetimeFigureOut">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26943-BD7C-423A-8ECE-172D8326E0D4}" type="slidenum">
              <a:t>‹#›</a:t>
            </a:fld>
            <a:endParaRPr lang="en-US"/>
          </a:p>
        </p:txBody>
      </p:sp>
    </p:spTree>
    <p:extLst>
      <p:ext uri="{BB962C8B-B14F-4D97-AF65-F5344CB8AC3E}">
        <p14:creationId xmlns:p14="http://schemas.microsoft.com/office/powerpoint/2010/main" val="351465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it-IT"/>
          </a:p>
        </p:txBody>
      </p:sp>
      <p:sp>
        <p:nvSpPr>
          <p:cNvPr id="4" name="Segnaposto numero diapositiva 3"/>
          <p:cNvSpPr>
            <a:spLocks noGrp="1"/>
          </p:cNvSpPr>
          <p:nvPr>
            <p:ph type="sldNum" sz="quarter" idx="10"/>
          </p:nvPr>
        </p:nvSpPr>
        <p:spPr/>
        <p:txBody>
          <a:bodyPr/>
          <a:lstStyle/>
          <a:p>
            <a:fld id="{D2BF652A-F834-465F-BEA6-4EA2541E7E0E}" type="slidenum">
              <a:rPr lang="it-IT" smtClean="0"/>
              <a:t>1</a:t>
            </a:fld>
            <a:endParaRPr lang="it-IT"/>
          </a:p>
        </p:txBody>
      </p:sp>
    </p:spTree>
    <p:extLst>
      <p:ext uri="{BB962C8B-B14F-4D97-AF65-F5344CB8AC3E}">
        <p14:creationId xmlns:p14="http://schemas.microsoft.com/office/powerpoint/2010/main" val="74917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t>What are they?</a:t>
            </a:r>
            <a:endParaRPr lang="en-US">
              <a:cs typeface="Calibri"/>
            </a:endParaRPr>
          </a:p>
          <a:p>
            <a:pPr lvl="1" indent="-285750">
              <a:lnSpc>
                <a:spcPct val="90000"/>
              </a:lnSpc>
              <a:spcBef>
                <a:spcPts val="1000"/>
              </a:spcBef>
              <a:buFont typeface="Arial"/>
              <a:buChar char="•"/>
            </a:pPr>
            <a:r>
              <a:rPr lang="en-US" dirty="0">
                <a:cs typeface="Calibri"/>
              </a:rPr>
              <a:t>Zero-knowledge proofs</a:t>
            </a:r>
          </a:p>
          <a:p>
            <a:pPr lvl="2" indent="-285750">
              <a:lnSpc>
                <a:spcPct val="90000"/>
              </a:lnSpc>
              <a:spcBef>
                <a:spcPts val="1000"/>
              </a:spcBef>
              <a:buFont typeface="Arial"/>
              <a:buChar char="•"/>
            </a:pPr>
            <a:r>
              <a:rPr lang="en-US" dirty="0">
                <a:cs typeface="Calibri"/>
              </a:rPr>
              <a:t>They are methods which allow one party to prove to another party whether a statement is true without divulging any other information to the secondary party</a:t>
            </a:r>
          </a:p>
          <a:p>
            <a:pPr lvl="2" indent="-285750">
              <a:lnSpc>
                <a:spcPct val="90000"/>
              </a:lnSpc>
              <a:spcBef>
                <a:spcPts val="1000"/>
              </a:spcBef>
              <a:buFont typeface="Arial"/>
              <a:buChar char="•"/>
            </a:pPr>
            <a:r>
              <a:rPr lang="en-US" dirty="0">
                <a:cs typeface="Calibri"/>
              </a:rPr>
              <a:t>They are interactive as they require interaction between the parties </a:t>
            </a:r>
            <a:r>
              <a:rPr lang="en-US" dirty="0" err="1">
                <a:cs typeface="Calibri"/>
              </a:rPr>
              <a:t>e.g</a:t>
            </a:r>
            <a:r>
              <a:rPr lang="en-US" dirty="0">
                <a:cs typeface="Calibri"/>
              </a:rPr>
              <a:t> a person and a computer system as one has to validate and one has to prove</a:t>
            </a:r>
          </a:p>
          <a:p>
            <a:pPr lvl="2" indent="-285750">
              <a:lnSpc>
                <a:spcPct val="90000"/>
              </a:lnSpc>
              <a:spcBef>
                <a:spcPts val="1000"/>
              </a:spcBef>
              <a:buFont typeface="Arial"/>
              <a:buChar char="•"/>
            </a:pPr>
            <a:r>
              <a:rPr lang="en-US" dirty="0">
                <a:cs typeface="Calibri"/>
              </a:rPr>
              <a:t>The three conditions for ZKP are</a:t>
            </a:r>
          </a:p>
          <a:p>
            <a:pPr lvl="3" indent="-285750">
              <a:lnSpc>
                <a:spcPct val="90000"/>
              </a:lnSpc>
              <a:spcBef>
                <a:spcPts val="1000"/>
              </a:spcBef>
              <a:buFont typeface="Arial"/>
              <a:buChar char="•"/>
            </a:pPr>
            <a:r>
              <a:rPr lang="en-US" dirty="0">
                <a:cs typeface="Calibri"/>
              </a:rPr>
              <a:t>Completeness</a:t>
            </a:r>
          </a:p>
          <a:p>
            <a:pPr lvl="4" indent="-285750">
              <a:lnSpc>
                <a:spcPct val="90000"/>
              </a:lnSpc>
              <a:spcBef>
                <a:spcPts val="1000"/>
              </a:spcBef>
              <a:buFont typeface="Arial"/>
              <a:buChar char="•"/>
            </a:pPr>
            <a:r>
              <a:rPr lang="en-US" dirty="0">
                <a:cs typeface="Calibri"/>
              </a:rPr>
              <a:t>"</a:t>
            </a:r>
            <a:r>
              <a:rPr lang="en-US" dirty="0"/>
              <a:t>if the statement is true, an honest verifier (that is, one following the protocol properly) will be convinced of this fact by an honest prover.</a:t>
            </a:r>
            <a:r>
              <a:rPr lang="en-US" dirty="0">
                <a:cs typeface="Calibri"/>
              </a:rPr>
              <a:t>" </a:t>
            </a:r>
            <a:r>
              <a:rPr lang="en-US" dirty="0"/>
              <a:t>Wikipedia</a:t>
            </a:r>
            <a:endParaRPr lang="en-US" err="1">
              <a:cs typeface="Calibri"/>
            </a:endParaRPr>
          </a:p>
          <a:p>
            <a:pPr lvl="3" indent="-285750">
              <a:lnSpc>
                <a:spcPct val="90000"/>
              </a:lnSpc>
              <a:spcBef>
                <a:spcPts val="1000"/>
              </a:spcBef>
              <a:buFont typeface="Arial"/>
              <a:buChar char="•"/>
            </a:pPr>
            <a:r>
              <a:rPr lang="en-US" dirty="0">
                <a:cs typeface="Calibri"/>
              </a:rPr>
              <a:t>Zero Knowledge</a:t>
            </a:r>
          </a:p>
          <a:p>
            <a:pPr lvl="4" indent="-285750">
              <a:lnSpc>
                <a:spcPct val="90000"/>
              </a:lnSpc>
              <a:spcBef>
                <a:spcPts val="1000"/>
              </a:spcBef>
              <a:buFont typeface="Arial"/>
              <a:buChar char="•"/>
            </a:pPr>
            <a:r>
              <a:rPr lang="en-US" dirty="0">
                <a:cs typeface="Calibri"/>
              </a:rPr>
              <a:t>"</a:t>
            </a:r>
            <a:r>
              <a:rPr lang="en-US" dirty="0"/>
              <a:t>if the statement is false, no cheating prover can convince an honest verifier that it is true, except with some small probability.</a:t>
            </a:r>
            <a:r>
              <a:rPr lang="en-US" dirty="0">
                <a:cs typeface="Calibri"/>
              </a:rPr>
              <a:t>" </a:t>
            </a:r>
            <a:r>
              <a:rPr lang="en-US" dirty="0"/>
              <a:t>Wikipedia</a:t>
            </a:r>
            <a:endParaRPr lang="en-US" dirty="0">
              <a:cs typeface="Calibri"/>
            </a:endParaRPr>
          </a:p>
          <a:p>
            <a:pPr lvl="3" indent="-285750">
              <a:lnSpc>
                <a:spcPct val="90000"/>
              </a:lnSpc>
              <a:spcBef>
                <a:spcPts val="1000"/>
              </a:spcBef>
              <a:buFont typeface="Arial"/>
              <a:buChar char="•"/>
            </a:pPr>
            <a:r>
              <a:rPr lang="en-US" dirty="0">
                <a:cs typeface="Calibri"/>
              </a:rPr>
              <a:t>Soundness</a:t>
            </a:r>
          </a:p>
          <a:p>
            <a:pPr lvl="4" indent="-285750">
              <a:lnSpc>
                <a:spcPct val="90000"/>
              </a:lnSpc>
              <a:spcBef>
                <a:spcPts val="1000"/>
              </a:spcBef>
              <a:buFont typeface="Arial"/>
              <a:buChar char="•"/>
            </a:pPr>
            <a:r>
              <a:rPr lang="en-US" dirty="0">
                <a:cs typeface="Calibri"/>
              </a:rPr>
              <a:t>"</a:t>
            </a:r>
            <a:r>
              <a:rPr lang="en-US" dirty="0"/>
              <a:t> if the statement is true, no verifier learns anything other than the fact that the statement is true.</a:t>
            </a:r>
            <a:r>
              <a:rPr lang="en-US" dirty="0">
                <a:cs typeface="Calibri"/>
              </a:rPr>
              <a:t>"</a:t>
            </a:r>
            <a:r>
              <a:rPr lang="en-US" dirty="0"/>
              <a:t> Wikipedia</a:t>
            </a:r>
            <a:endParaRPr lang="en-US" err="1">
              <a:cs typeface="Calibri"/>
            </a:endParaRPr>
          </a:p>
          <a:p>
            <a:pPr lvl="2" indent="-285750">
              <a:lnSpc>
                <a:spcPct val="90000"/>
              </a:lnSpc>
              <a:spcBef>
                <a:spcPts val="1000"/>
              </a:spcBef>
              <a:buFont typeface="Arial"/>
              <a:buChar char="•"/>
            </a:pPr>
            <a:r>
              <a:rPr lang="en-US" dirty="0">
                <a:cs typeface="Calibri"/>
              </a:rPr>
              <a:t>From this we can clearly see that ZK relies on a combination of Randomness and Interaction</a:t>
            </a:r>
          </a:p>
          <a:p>
            <a:pPr indent="-285750">
              <a:lnSpc>
                <a:spcPct val="90000"/>
              </a:lnSpc>
              <a:spcBef>
                <a:spcPts val="1000"/>
              </a:spcBef>
              <a:buFont typeface="Arial"/>
              <a:buChar char="•"/>
            </a:pPr>
            <a:r>
              <a:rPr lang="en-US" dirty="0">
                <a:cs typeface="Calibri"/>
              </a:rPr>
              <a:t>What Problems do they Solve?</a:t>
            </a:r>
          </a:p>
          <a:p>
            <a:pPr lvl="1" indent="-285750">
              <a:lnSpc>
                <a:spcPct val="90000"/>
              </a:lnSpc>
              <a:spcBef>
                <a:spcPts val="1000"/>
              </a:spcBef>
              <a:buFont typeface="Arial"/>
              <a:buChar char="•"/>
            </a:pPr>
            <a:r>
              <a:rPr lang="en-US" dirty="0">
                <a:cs typeface="Calibri"/>
              </a:rPr>
              <a:t>Benefits of Zero Knowledge </a:t>
            </a:r>
          </a:p>
          <a:p>
            <a:pPr marL="1828800" lvl="2" indent="-285750">
              <a:lnSpc>
                <a:spcPct val="90000"/>
              </a:lnSpc>
              <a:spcBef>
                <a:spcPts val="1000"/>
              </a:spcBef>
              <a:buFont typeface="Arial"/>
              <a:buChar char="•"/>
            </a:pPr>
            <a:r>
              <a:rPr lang="en-US" dirty="0">
                <a:cs typeface="Calibri"/>
              </a:rPr>
              <a:t>The main benefit is that of transferring </a:t>
            </a:r>
            <a:r>
              <a:rPr lang="en-US" dirty="0"/>
              <a:t>information between parties without revealing any information about the data or about the knowledge of the parties</a:t>
            </a:r>
            <a:endParaRPr lang="en-US">
              <a:cs typeface="Calibri"/>
            </a:endParaRPr>
          </a:p>
          <a:p>
            <a:pPr lvl="5" indent="-285750">
              <a:lnSpc>
                <a:spcPct val="90000"/>
              </a:lnSpc>
              <a:spcBef>
                <a:spcPts val="1000"/>
              </a:spcBef>
              <a:buFont typeface="Arial"/>
              <a:buChar char="•"/>
            </a:pPr>
            <a:r>
              <a:rPr lang="en-US" dirty="0">
                <a:cs typeface="Calibri"/>
              </a:rPr>
              <a:t>Thus we get a lot more privacy </a:t>
            </a:r>
          </a:p>
          <a:p>
            <a:pPr lvl="1" indent="-285750">
              <a:lnSpc>
                <a:spcPct val="90000"/>
              </a:lnSpc>
              <a:spcBef>
                <a:spcPts val="1000"/>
              </a:spcBef>
              <a:buFont typeface="Arial"/>
              <a:buChar char="•"/>
            </a:pPr>
            <a:r>
              <a:rPr lang="en-US" dirty="0">
                <a:cs typeface="Calibri"/>
              </a:rPr>
              <a:t>Drawbacks of Zero Knowledge</a:t>
            </a:r>
          </a:p>
          <a:p>
            <a:pPr marL="1828800" lvl="2" indent="-285750">
              <a:lnSpc>
                <a:spcPct val="90000"/>
              </a:lnSpc>
              <a:spcBef>
                <a:spcPts val="1000"/>
              </a:spcBef>
              <a:buFont typeface="Arial"/>
              <a:buChar char="•"/>
            </a:pPr>
            <a:r>
              <a:rPr lang="en-US" dirty="0"/>
              <a:t>The problems with Zero Knowledge arise due to the need for interaction and randomness. Since two parties are communicating with one another they need to interact multiple times to decrease the chance that proof is provided due to randomness.</a:t>
            </a:r>
            <a:endParaRPr lang="en-US">
              <a:cs typeface="Calibri"/>
            </a:endParaRPr>
          </a:p>
          <a:p>
            <a:pPr marL="1828800" lvl="2" indent="-285750">
              <a:lnSpc>
                <a:spcPct val="90000"/>
              </a:lnSpc>
              <a:spcBef>
                <a:spcPts val="1000"/>
              </a:spcBef>
              <a:buFont typeface="Arial"/>
              <a:buChar char="•"/>
            </a:pPr>
            <a:r>
              <a:rPr lang="en-US" dirty="0"/>
              <a:t>Every new interaction requires this Interaction.</a:t>
            </a:r>
            <a:endParaRPr lang="en-US">
              <a:cs typeface="Calibri"/>
            </a:endParaRPr>
          </a:p>
          <a:p>
            <a:pPr marL="1828800" lvl="2" indent="-285750">
              <a:lnSpc>
                <a:spcPct val="90000"/>
              </a:lnSpc>
              <a:spcBef>
                <a:spcPts val="1000"/>
              </a:spcBef>
              <a:buFont typeface="Arial"/>
              <a:buChar char="•"/>
            </a:pPr>
            <a:r>
              <a:rPr lang="en-US" dirty="0"/>
              <a:t>Two parties are not always available etc. And Hence Non-Interactive Zero Knowledge was Introduced. </a:t>
            </a:r>
            <a:endParaRPr lang="en-US">
              <a:cs typeface="Calibri"/>
            </a:endParaRPr>
          </a:p>
          <a:p>
            <a:pPr indent="-285750">
              <a:lnSpc>
                <a:spcPct val="90000"/>
              </a:lnSpc>
              <a:spcBef>
                <a:spcPts val="1000"/>
              </a:spcBef>
              <a:buFont typeface="Arial"/>
              <a:buChar char="•"/>
            </a:pPr>
            <a:r>
              <a:rPr lang="en-US" dirty="0"/>
              <a:t> Non-Interactive Zero-Knowledge Proofs</a:t>
            </a:r>
            <a:endParaRPr lang="en-US">
              <a:cs typeface="Calibri"/>
            </a:endParaRPr>
          </a:p>
          <a:p>
            <a:pPr lvl="1" indent="-285750">
              <a:lnSpc>
                <a:spcPct val="90000"/>
              </a:lnSpc>
              <a:spcBef>
                <a:spcPts val="1000"/>
              </a:spcBef>
              <a:buFont typeface="Arial"/>
              <a:buChar char="•"/>
            </a:pPr>
            <a:r>
              <a:rPr lang="en-US" dirty="0">
                <a:cs typeface="Calibri"/>
              </a:rPr>
              <a:t>These are Zero-Knowledge proofs which require only one Iteration of communication between the two parties.</a:t>
            </a:r>
          </a:p>
          <a:p>
            <a:pPr lvl="1" indent="-285750">
              <a:lnSpc>
                <a:spcPct val="90000"/>
              </a:lnSpc>
              <a:spcBef>
                <a:spcPts val="1000"/>
              </a:spcBef>
              <a:buFont typeface="Arial"/>
              <a:buChar char="•"/>
            </a:pPr>
            <a:r>
              <a:rPr lang="en-US" dirty="0">
                <a:cs typeface="Calibri"/>
              </a:rPr>
              <a:t>More will be explained later in the presentation.</a:t>
            </a:r>
          </a:p>
          <a:p>
            <a:pPr lvl="1"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Sans-Serif"/>
              <a:buChar char="•"/>
            </a:pPr>
            <a:r>
              <a:rPr lang="en-US" dirty="0"/>
              <a:t>Why should we care?</a:t>
            </a:r>
            <a:endParaRPr lang="en-US">
              <a:cs typeface="Calibri"/>
            </a:endParaRPr>
          </a:p>
          <a:p>
            <a:pPr lvl="1" indent="-285750">
              <a:lnSpc>
                <a:spcPct val="90000"/>
              </a:lnSpc>
              <a:spcBef>
                <a:spcPts val="1000"/>
              </a:spcBef>
              <a:buFont typeface="Arial"/>
              <a:buChar char="•"/>
            </a:pPr>
            <a:r>
              <a:rPr lang="en-US" dirty="0"/>
              <a:t>"Non-interactive proving reduces communication between prover and verifier, making ZK-proofs more efficient. Moreover, once a proof is generated, it is available for anyone else (with access to the shared key and verification algorithm) to verify." Etherium.org</a:t>
            </a:r>
            <a:endParaRPr lang="en-US" dirty="0">
              <a:cs typeface="Calibri"/>
            </a:endParaRPr>
          </a:p>
          <a:p>
            <a:pPr lvl="1" indent="-285750">
              <a:lnSpc>
                <a:spcPct val="90000"/>
              </a:lnSpc>
              <a:spcBef>
                <a:spcPts val="1000"/>
              </a:spcBef>
              <a:buFont typeface="Arial"/>
              <a:buChar char="•"/>
            </a:pPr>
            <a:endParaRPr lang="en-US">
              <a:cs typeface="Calibri"/>
            </a:endParaRPr>
          </a:p>
          <a:p>
            <a:pPr lvl="1" indent="-285750">
              <a:lnSpc>
                <a:spcPct val="90000"/>
              </a:lnSpc>
              <a:spcBef>
                <a:spcPts val="1000"/>
              </a:spcBef>
              <a:buFont typeface="Arial"/>
              <a:buChar char="•"/>
            </a:pPr>
            <a:endParaRPr lang="en-US">
              <a:cs typeface="Calibri"/>
            </a:endParaRPr>
          </a:p>
          <a:p>
            <a:pPr>
              <a:buFont typeface="Arial"/>
              <a:buChar char="•"/>
            </a:pPr>
            <a:r>
              <a:rPr lang="en-US" dirty="0">
                <a:cs typeface="Calibri"/>
              </a:rPr>
              <a:t> What are </a:t>
            </a:r>
            <a:r>
              <a:rPr lang="en-US" b="1" dirty="0">
                <a:cs typeface="Calibri"/>
              </a:rPr>
              <a:t>ZK-SNARKs</a:t>
            </a:r>
            <a:r>
              <a:rPr lang="en-US" dirty="0">
                <a:cs typeface="Calibri" panose="020F0502020204030204"/>
              </a:rPr>
              <a:t>?</a:t>
            </a:r>
          </a:p>
          <a:p>
            <a:pPr lvl="1">
              <a:buFont typeface="Arial"/>
              <a:buChar char="•"/>
            </a:pPr>
            <a:r>
              <a:rPr lang="en-US" dirty="0"/>
              <a:t> Zero-Knowledge Succinct Non-Interactive Argument of Knowledge</a:t>
            </a:r>
            <a:endParaRPr lang="en-US">
              <a:cs typeface="Calibri" panose="020F0502020204030204"/>
            </a:endParaRPr>
          </a:p>
          <a:p>
            <a:pPr lvl="1">
              <a:buFont typeface="Arial"/>
              <a:buChar char="•"/>
            </a:pPr>
            <a:r>
              <a:rPr lang="en-US" dirty="0">
                <a:cs typeface="Calibri" panose="020F0502020204030204"/>
              </a:rPr>
              <a:t>A type of </a:t>
            </a:r>
            <a:r>
              <a:rPr lang="en-US" dirty="0"/>
              <a:t>Zero-Knowledge Non-</a:t>
            </a:r>
            <a:r>
              <a:rPr lang="en-US" dirty="0" err="1"/>
              <a:t>Iteractive</a:t>
            </a:r>
            <a:r>
              <a:rPr lang="en-US" dirty="0"/>
              <a:t> Knowledge Proof introduced in </a:t>
            </a:r>
            <a:r>
              <a:rPr lang="en-US" dirty="0" err="1"/>
              <a:t>Zcash</a:t>
            </a:r>
            <a:endParaRPr lang="en-US">
              <a:cs typeface="Calibri" panose="020F0502020204030204"/>
            </a:endParaRPr>
          </a:p>
          <a:p>
            <a:pPr marL="742950" lvl="3">
              <a:buFont typeface="Arial"/>
              <a:buChar char="•"/>
            </a:pPr>
            <a:r>
              <a:rPr lang="en-US" dirty="0"/>
              <a:t>Zero-knowledge - Able</a:t>
            </a:r>
            <a:r>
              <a:rPr lang="en-US" dirty="0">
                <a:cs typeface="Calibri" panose="020F0502020204030204"/>
              </a:rPr>
              <a:t> to verify the truthfulness of the statement without having any additional information</a:t>
            </a:r>
          </a:p>
          <a:p>
            <a:pPr marL="742950" lvl="3">
              <a:buFont typeface="Arial"/>
              <a:buChar char="•"/>
            </a:pPr>
            <a:r>
              <a:rPr lang="en-US" dirty="0">
                <a:cs typeface="Calibri" panose="020F0502020204030204"/>
              </a:rPr>
              <a:t>Succinct – Short and Can be verified Quickly</a:t>
            </a:r>
          </a:p>
          <a:p>
            <a:pPr marL="742950" lvl="3">
              <a:buFont typeface="Arial"/>
              <a:buChar char="•"/>
            </a:pPr>
            <a:r>
              <a:rPr lang="en-US" dirty="0">
                <a:cs typeface="Calibri" panose="020F0502020204030204"/>
              </a:rPr>
              <a:t>Non-Interactive – No need for the users to Communicate with one another more than once</a:t>
            </a:r>
          </a:p>
          <a:p>
            <a:pPr marL="742950" lvl="3">
              <a:buFont typeface="Arial"/>
              <a:buChar char="•"/>
            </a:pPr>
            <a:r>
              <a:rPr lang="en-US" dirty="0">
                <a:cs typeface="Calibri" panose="020F0502020204030204"/>
              </a:rPr>
              <a:t>Argument – Same as soundness  -</a:t>
            </a:r>
            <a:r>
              <a:rPr lang="en-US" dirty="0"/>
              <a:t> if the statement is true, no verifier learns anything other than the fact that the statement is true."</a:t>
            </a:r>
            <a:endParaRPr lang="en-US">
              <a:cs typeface="Calibri"/>
            </a:endParaRPr>
          </a:p>
          <a:p>
            <a:pPr marL="742950" lvl="3">
              <a:buFont typeface="Arial"/>
              <a:buChar char="•"/>
            </a:pPr>
            <a:r>
              <a:rPr lang="en-US" dirty="0"/>
              <a:t>Knowledge – Just information</a:t>
            </a:r>
          </a:p>
          <a:p>
            <a:pPr marL="1200150" lvl="6">
              <a:buFont typeface="Arial"/>
              <a:buChar char="•"/>
            </a:pPr>
            <a:endParaRPr lang="en-US" b="1">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2</a:t>
            </a:fld>
            <a:endParaRPr lang="en-US"/>
          </a:p>
        </p:txBody>
      </p:sp>
    </p:spTree>
    <p:extLst>
      <p:ext uri="{BB962C8B-B14F-4D97-AF65-F5344CB8AC3E}">
        <p14:creationId xmlns:p14="http://schemas.microsoft.com/office/powerpoint/2010/main" val="51438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t>What are they?</a:t>
            </a:r>
            <a:endParaRPr lang="en-US">
              <a:cs typeface="Calibri"/>
            </a:endParaRPr>
          </a:p>
          <a:p>
            <a:pPr lvl="1" indent="-285750">
              <a:lnSpc>
                <a:spcPct val="90000"/>
              </a:lnSpc>
              <a:spcBef>
                <a:spcPts val="1000"/>
              </a:spcBef>
              <a:buFont typeface="Arial"/>
              <a:buChar char="•"/>
            </a:pPr>
            <a:r>
              <a:rPr lang="en-US" dirty="0">
                <a:cs typeface="Calibri"/>
              </a:rPr>
              <a:t>Zero-knowledge proofs</a:t>
            </a:r>
          </a:p>
          <a:p>
            <a:pPr lvl="2" indent="-285750">
              <a:lnSpc>
                <a:spcPct val="90000"/>
              </a:lnSpc>
              <a:spcBef>
                <a:spcPts val="1000"/>
              </a:spcBef>
              <a:buFont typeface="Arial"/>
              <a:buChar char="•"/>
            </a:pPr>
            <a:r>
              <a:rPr lang="en-US" dirty="0">
                <a:cs typeface="Calibri"/>
              </a:rPr>
              <a:t>They are methods which allow one party to prove to another party whether a statement is true without divulging any other information to the secondary party</a:t>
            </a:r>
          </a:p>
          <a:p>
            <a:pPr lvl="2" indent="-285750">
              <a:lnSpc>
                <a:spcPct val="90000"/>
              </a:lnSpc>
              <a:spcBef>
                <a:spcPts val="1000"/>
              </a:spcBef>
              <a:buFont typeface="Arial"/>
              <a:buChar char="•"/>
            </a:pPr>
            <a:r>
              <a:rPr lang="en-US" dirty="0">
                <a:cs typeface="Calibri"/>
              </a:rPr>
              <a:t>They are interactive as they require interaction between the parties </a:t>
            </a:r>
            <a:r>
              <a:rPr lang="en-US" dirty="0" err="1">
                <a:cs typeface="Calibri"/>
              </a:rPr>
              <a:t>e.g</a:t>
            </a:r>
            <a:r>
              <a:rPr lang="en-US" dirty="0">
                <a:cs typeface="Calibri"/>
              </a:rPr>
              <a:t> a person and a computer system as one has to validate and one has to prove</a:t>
            </a:r>
          </a:p>
          <a:p>
            <a:pPr lvl="2" indent="-285750">
              <a:lnSpc>
                <a:spcPct val="90000"/>
              </a:lnSpc>
              <a:spcBef>
                <a:spcPts val="1000"/>
              </a:spcBef>
              <a:buFont typeface="Arial"/>
              <a:buChar char="•"/>
            </a:pPr>
            <a:r>
              <a:rPr lang="en-US" dirty="0">
                <a:cs typeface="Calibri"/>
              </a:rPr>
              <a:t>The three conditions for ZKP are</a:t>
            </a:r>
          </a:p>
          <a:p>
            <a:pPr lvl="3" indent="-285750">
              <a:lnSpc>
                <a:spcPct val="90000"/>
              </a:lnSpc>
              <a:spcBef>
                <a:spcPts val="1000"/>
              </a:spcBef>
              <a:buFont typeface="Arial"/>
              <a:buChar char="•"/>
            </a:pPr>
            <a:r>
              <a:rPr lang="en-US" dirty="0">
                <a:cs typeface="Calibri"/>
              </a:rPr>
              <a:t>Completeness</a:t>
            </a:r>
          </a:p>
          <a:p>
            <a:pPr lvl="4" indent="-285750">
              <a:lnSpc>
                <a:spcPct val="90000"/>
              </a:lnSpc>
              <a:spcBef>
                <a:spcPts val="1000"/>
              </a:spcBef>
              <a:buFont typeface="Arial"/>
              <a:buChar char="•"/>
            </a:pPr>
            <a:r>
              <a:rPr lang="en-US" dirty="0">
                <a:cs typeface="Calibri"/>
              </a:rPr>
              <a:t>"</a:t>
            </a:r>
            <a:r>
              <a:rPr lang="en-US" dirty="0"/>
              <a:t>if the statement is true, an honest verifier (that is, one following the protocol properly) will be convinced of this fact by an honest prover.</a:t>
            </a:r>
            <a:r>
              <a:rPr lang="en-US" dirty="0">
                <a:cs typeface="Calibri"/>
              </a:rPr>
              <a:t>" </a:t>
            </a:r>
            <a:r>
              <a:rPr lang="en-US" dirty="0"/>
              <a:t>Wikipedia</a:t>
            </a:r>
            <a:endParaRPr lang="en-US" dirty="0" err="1">
              <a:cs typeface="Calibri"/>
            </a:endParaRPr>
          </a:p>
          <a:p>
            <a:pPr lvl="3" indent="-285750">
              <a:lnSpc>
                <a:spcPct val="90000"/>
              </a:lnSpc>
              <a:spcBef>
                <a:spcPts val="1000"/>
              </a:spcBef>
              <a:buFont typeface="Arial"/>
              <a:buChar char="•"/>
            </a:pPr>
            <a:r>
              <a:rPr lang="en-US" dirty="0">
                <a:cs typeface="Calibri"/>
              </a:rPr>
              <a:t>Zero Knowledge</a:t>
            </a:r>
          </a:p>
          <a:p>
            <a:pPr lvl="4" indent="-285750">
              <a:lnSpc>
                <a:spcPct val="90000"/>
              </a:lnSpc>
              <a:spcBef>
                <a:spcPts val="1000"/>
              </a:spcBef>
              <a:buFont typeface="Arial"/>
              <a:buChar char="•"/>
            </a:pPr>
            <a:r>
              <a:rPr lang="en-US" dirty="0">
                <a:cs typeface="Calibri"/>
              </a:rPr>
              <a:t>"</a:t>
            </a:r>
            <a:r>
              <a:rPr lang="en-US" dirty="0"/>
              <a:t>if the statement is false, no cheating prover can convince an honest verifier that it is true, except with some small probability.</a:t>
            </a:r>
            <a:r>
              <a:rPr lang="en-US" dirty="0">
                <a:cs typeface="Calibri"/>
              </a:rPr>
              <a:t>" </a:t>
            </a:r>
            <a:r>
              <a:rPr lang="en-US" dirty="0"/>
              <a:t>Wikipedia</a:t>
            </a:r>
            <a:endParaRPr lang="en-US">
              <a:cs typeface="Calibri"/>
            </a:endParaRPr>
          </a:p>
          <a:p>
            <a:pPr lvl="3" indent="-285750">
              <a:lnSpc>
                <a:spcPct val="90000"/>
              </a:lnSpc>
              <a:spcBef>
                <a:spcPts val="1000"/>
              </a:spcBef>
              <a:buFont typeface="Arial"/>
              <a:buChar char="•"/>
            </a:pPr>
            <a:r>
              <a:rPr lang="en-US" dirty="0">
                <a:cs typeface="Calibri"/>
              </a:rPr>
              <a:t>Soundness</a:t>
            </a:r>
          </a:p>
          <a:p>
            <a:pPr lvl="4" indent="-285750">
              <a:lnSpc>
                <a:spcPct val="90000"/>
              </a:lnSpc>
              <a:spcBef>
                <a:spcPts val="1000"/>
              </a:spcBef>
              <a:buFont typeface="Arial"/>
              <a:buChar char="•"/>
            </a:pPr>
            <a:r>
              <a:rPr lang="en-US" dirty="0">
                <a:cs typeface="Calibri"/>
              </a:rPr>
              <a:t>"</a:t>
            </a:r>
            <a:r>
              <a:rPr lang="en-US" dirty="0"/>
              <a:t> if the statement is true, no verifier learns anything other than the fact that the statement is true.</a:t>
            </a:r>
            <a:r>
              <a:rPr lang="en-US" dirty="0">
                <a:cs typeface="Calibri"/>
              </a:rPr>
              <a:t>"</a:t>
            </a:r>
            <a:r>
              <a:rPr lang="en-US" dirty="0"/>
              <a:t> Wikipedia</a:t>
            </a:r>
            <a:endParaRPr lang="en-US" err="1">
              <a:cs typeface="Calibri"/>
            </a:endParaRPr>
          </a:p>
          <a:p>
            <a:pPr lvl="2" indent="-285750">
              <a:lnSpc>
                <a:spcPct val="90000"/>
              </a:lnSpc>
              <a:spcBef>
                <a:spcPts val="1000"/>
              </a:spcBef>
              <a:buFont typeface="Arial"/>
              <a:buChar char="•"/>
            </a:pPr>
            <a:r>
              <a:rPr lang="en-US" dirty="0">
                <a:cs typeface="Calibri"/>
              </a:rPr>
              <a:t>From this we can clearly see that ZK relies on a combination of Randomness and Interaction</a:t>
            </a:r>
          </a:p>
          <a:p>
            <a:pPr indent="-285750">
              <a:lnSpc>
                <a:spcPct val="90000"/>
              </a:lnSpc>
              <a:spcBef>
                <a:spcPts val="1000"/>
              </a:spcBef>
              <a:buFont typeface="Arial"/>
              <a:buChar char="•"/>
            </a:pPr>
            <a:r>
              <a:rPr lang="en-US" dirty="0">
                <a:cs typeface="Calibri"/>
              </a:rPr>
              <a:t>What Problems do they Solve?</a:t>
            </a:r>
          </a:p>
          <a:p>
            <a:pPr lvl="1" indent="-285750">
              <a:lnSpc>
                <a:spcPct val="90000"/>
              </a:lnSpc>
              <a:spcBef>
                <a:spcPts val="1000"/>
              </a:spcBef>
              <a:buFont typeface="Arial"/>
              <a:buChar char="•"/>
            </a:pPr>
            <a:r>
              <a:rPr lang="en-US" dirty="0">
                <a:cs typeface="Calibri"/>
              </a:rPr>
              <a:t>Benefits of Zero Knowledge </a:t>
            </a:r>
          </a:p>
          <a:p>
            <a:pPr marL="1828800" lvl="2" indent="-285750">
              <a:lnSpc>
                <a:spcPct val="90000"/>
              </a:lnSpc>
              <a:spcBef>
                <a:spcPts val="1000"/>
              </a:spcBef>
              <a:buFont typeface="Arial"/>
              <a:buChar char="•"/>
            </a:pPr>
            <a:r>
              <a:rPr lang="en-US" dirty="0">
                <a:cs typeface="Calibri"/>
              </a:rPr>
              <a:t>The main benefit is that of transferring </a:t>
            </a:r>
            <a:r>
              <a:rPr lang="en-US" dirty="0"/>
              <a:t>information between parties without revealing any information about the data or about the knowledge of the parties</a:t>
            </a:r>
            <a:endParaRPr lang="en-US">
              <a:cs typeface="Calibri"/>
            </a:endParaRPr>
          </a:p>
          <a:p>
            <a:pPr lvl="5" indent="-285750">
              <a:lnSpc>
                <a:spcPct val="90000"/>
              </a:lnSpc>
              <a:spcBef>
                <a:spcPts val="1000"/>
              </a:spcBef>
              <a:buFont typeface="Arial"/>
              <a:buChar char="•"/>
            </a:pPr>
            <a:r>
              <a:rPr lang="en-US" dirty="0">
                <a:cs typeface="Calibri"/>
              </a:rPr>
              <a:t>Thus we get a lot more privacy </a:t>
            </a:r>
          </a:p>
          <a:p>
            <a:pPr lvl="1" indent="-285750">
              <a:lnSpc>
                <a:spcPct val="90000"/>
              </a:lnSpc>
              <a:spcBef>
                <a:spcPts val="1000"/>
              </a:spcBef>
              <a:buFont typeface="Arial"/>
              <a:buChar char="•"/>
            </a:pPr>
            <a:r>
              <a:rPr lang="en-US" dirty="0">
                <a:cs typeface="Calibri"/>
              </a:rPr>
              <a:t>Drawbacks of Zero Knowledge</a:t>
            </a:r>
          </a:p>
          <a:p>
            <a:pPr marL="1828800" lvl="2" indent="-285750">
              <a:lnSpc>
                <a:spcPct val="90000"/>
              </a:lnSpc>
              <a:spcBef>
                <a:spcPts val="1000"/>
              </a:spcBef>
              <a:buFont typeface="Arial"/>
              <a:buChar char="•"/>
            </a:pPr>
            <a:r>
              <a:rPr lang="en-US" dirty="0"/>
              <a:t>The problems with Zero Knowledge arise due to the need for interaction and randomness. Since two parties are communicating with one another they need to interact multiple times to decrease the chance that proof is provided due to randomness.</a:t>
            </a:r>
            <a:endParaRPr lang="en-US">
              <a:cs typeface="Calibri"/>
            </a:endParaRPr>
          </a:p>
          <a:p>
            <a:pPr marL="1828800" lvl="2" indent="-285750">
              <a:lnSpc>
                <a:spcPct val="90000"/>
              </a:lnSpc>
              <a:spcBef>
                <a:spcPts val="1000"/>
              </a:spcBef>
              <a:buFont typeface="Arial"/>
              <a:buChar char="•"/>
            </a:pPr>
            <a:r>
              <a:rPr lang="en-US" dirty="0"/>
              <a:t>Every new interaction requires this Interaction.</a:t>
            </a:r>
            <a:endParaRPr lang="en-US">
              <a:cs typeface="Calibri"/>
            </a:endParaRPr>
          </a:p>
          <a:p>
            <a:pPr marL="1828800" lvl="2" indent="-285750">
              <a:lnSpc>
                <a:spcPct val="90000"/>
              </a:lnSpc>
              <a:spcBef>
                <a:spcPts val="1000"/>
              </a:spcBef>
              <a:buFont typeface="Arial"/>
              <a:buChar char="•"/>
            </a:pPr>
            <a:r>
              <a:rPr lang="en-US" dirty="0"/>
              <a:t>Two parties are not always available etc. And Hence Non-Interactive Zero Knowledge was Introduced. </a:t>
            </a:r>
            <a:endParaRPr lang="en-US" dirty="0">
              <a:cs typeface="Calibri"/>
            </a:endParaRPr>
          </a:p>
          <a:p>
            <a:pPr indent="-285750">
              <a:lnSpc>
                <a:spcPct val="90000"/>
              </a:lnSpc>
              <a:spcBef>
                <a:spcPts val="1000"/>
              </a:spcBef>
              <a:buFont typeface="Arial"/>
              <a:buChar char="•"/>
            </a:pPr>
            <a:r>
              <a:rPr lang="en-US" dirty="0"/>
              <a:t> Non-Interactive Zero-Knowledge Proofs</a:t>
            </a:r>
            <a:endParaRPr lang="en-US">
              <a:cs typeface="Calibri"/>
            </a:endParaRPr>
          </a:p>
          <a:p>
            <a:pPr lvl="1" indent="-285750">
              <a:lnSpc>
                <a:spcPct val="90000"/>
              </a:lnSpc>
              <a:spcBef>
                <a:spcPts val="1000"/>
              </a:spcBef>
              <a:buFont typeface="Arial"/>
              <a:buChar char="•"/>
            </a:pPr>
            <a:r>
              <a:rPr lang="en-US" dirty="0">
                <a:cs typeface="Calibri"/>
              </a:rPr>
              <a:t>These are Zero-Knowledge proofs which require only one Iteration of communication between the two parties.</a:t>
            </a:r>
          </a:p>
          <a:p>
            <a:pPr lvl="1" indent="-285750">
              <a:lnSpc>
                <a:spcPct val="90000"/>
              </a:lnSpc>
              <a:spcBef>
                <a:spcPts val="1000"/>
              </a:spcBef>
              <a:buFont typeface="Arial"/>
              <a:buChar char="•"/>
            </a:pPr>
            <a:r>
              <a:rPr lang="en-US" dirty="0">
                <a:cs typeface="Calibri"/>
              </a:rPr>
              <a:t>More will be explained later in the presentation.</a:t>
            </a:r>
          </a:p>
          <a:p>
            <a:pPr lvl="1"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Sans-Serif"/>
              <a:buChar char="•"/>
            </a:pPr>
            <a:r>
              <a:rPr lang="en-US" dirty="0"/>
              <a:t>Why should we care?</a:t>
            </a:r>
            <a:endParaRPr lang="en-US">
              <a:cs typeface="Calibri"/>
            </a:endParaRPr>
          </a:p>
          <a:p>
            <a:pPr lvl="1" indent="-285750">
              <a:lnSpc>
                <a:spcPct val="90000"/>
              </a:lnSpc>
              <a:spcBef>
                <a:spcPts val="1000"/>
              </a:spcBef>
              <a:buFont typeface="Arial"/>
              <a:buChar char="•"/>
            </a:pPr>
            <a:r>
              <a:rPr lang="en-US" dirty="0"/>
              <a:t>"Non-interactive proving reduces communication between prover and verifier, making ZK-proofs more efficient. Moreover, once a proof is generated, it is available for anyone else (with access to the shared key and verification algorithm) to verify." Etherium.org</a:t>
            </a:r>
            <a:endParaRPr lang="en-US" dirty="0">
              <a:cs typeface="Calibri"/>
            </a:endParaRPr>
          </a:p>
          <a:p>
            <a:pPr lvl="1" indent="-285750">
              <a:lnSpc>
                <a:spcPct val="90000"/>
              </a:lnSpc>
              <a:spcBef>
                <a:spcPts val="1000"/>
              </a:spcBef>
              <a:buFont typeface="Arial"/>
              <a:buChar char="•"/>
            </a:pPr>
            <a:endParaRPr lang="en-US">
              <a:cs typeface="Calibri"/>
            </a:endParaRPr>
          </a:p>
          <a:p>
            <a:pPr lvl="1" indent="-285750">
              <a:lnSpc>
                <a:spcPct val="90000"/>
              </a:lnSpc>
              <a:spcBef>
                <a:spcPts val="1000"/>
              </a:spcBef>
              <a:buFont typeface="Arial"/>
              <a:buChar char="•"/>
            </a:pPr>
            <a:endParaRPr lang="en-US">
              <a:cs typeface="Calibri"/>
            </a:endParaRPr>
          </a:p>
          <a:p>
            <a:pPr>
              <a:buFont typeface="Arial"/>
              <a:buChar char="•"/>
            </a:pPr>
            <a:r>
              <a:rPr lang="en-US" dirty="0">
                <a:cs typeface="Calibri"/>
              </a:rPr>
              <a:t> What are </a:t>
            </a:r>
            <a:r>
              <a:rPr lang="en-US" b="1" dirty="0">
                <a:cs typeface="Calibri"/>
              </a:rPr>
              <a:t>ZK-SNARKs</a:t>
            </a:r>
            <a:r>
              <a:rPr lang="en-US" dirty="0">
                <a:cs typeface="Calibri" panose="020F0502020204030204"/>
              </a:rPr>
              <a:t>?</a:t>
            </a:r>
          </a:p>
          <a:p>
            <a:pPr lvl="1">
              <a:buFont typeface="Arial"/>
              <a:buChar char="•"/>
            </a:pPr>
            <a:r>
              <a:rPr lang="en-US" dirty="0"/>
              <a:t> Zero-Knowledge Succinct Non-Interactive Argument of Knowledge</a:t>
            </a:r>
            <a:endParaRPr lang="en-US">
              <a:cs typeface="Calibri" panose="020F0502020204030204"/>
            </a:endParaRPr>
          </a:p>
          <a:p>
            <a:pPr lvl="1">
              <a:buFont typeface="Arial"/>
              <a:buChar char="•"/>
            </a:pPr>
            <a:r>
              <a:rPr lang="en-US" dirty="0">
                <a:cs typeface="Calibri" panose="020F0502020204030204"/>
              </a:rPr>
              <a:t>A type of </a:t>
            </a:r>
            <a:r>
              <a:rPr lang="en-US" dirty="0"/>
              <a:t>Zero-Knowledge Non-</a:t>
            </a:r>
            <a:r>
              <a:rPr lang="en-US" dirty="0" err="1"/>
              <a:t>Iteractive</a:t>
            </a:r>
            <a:r>
              <a:rPr lang="en-US" dirty="0"/>
              <a:t> Knowledge Proof introduced in </a:t>
            </a:r>
            <a:r>
              <a:rPr lang="en-US" dirty="0" err="1"/>
              <a:t>Zcash</a:t>
            </a:r>
            <a:endParaRPr lang="en-US">
              <a:cs typeface="Calibri" panose="020F0502020204030204"/>
            </a:endParaRPr>
          </a:p>
          <a:p>
            <a:pPr marL="742950" lvl="3">
              <a:buFont typeface="Arial"/>
              <a:buChar char="•"/>
            </a:pPr>
            <a:r>
              <a:rPr lang="en-US" dirty="0"/>
              <a:t>Zero-knowledge - Able</a:t>
            </a:r>
            <a:r>
              <a:rPr lang="en-US" dirty="0">
                <a:cs typeface="Calibri" panose="020F0502020204030204"/>
              </a:rPr>
              <a:t> to verify the truthfulness of the statement without having any additional information</a:t>
            </a:r>
          </a:p>
          <a:p>
            <a:pPr marL="742950" lvl="3">
              <a:buFont typeface="Arial"/>
              <a:buChar char="•"/>
            </a:pPr>
            <a:r>
              <a:rPr lang="en-US" dirty="0">
                <a:cs typeface="Calibri" panose="020F0502020204030204"/>
              </a:rPr>
              <a:t>Succinct – Short and Can be verified Quickly</a:t>
            </a:r>
          </a:p>
          <a:p>
            <a:pPr marL="742950" lvl="3">
              <a:buFont typeface="Arial"/>
              <a:buChar char="•"/>
            </a:pPr>
            <a:r>
              <a:rPr lang="en-US" dirty="0">
                <a:cs typeface="Calibri" panose="020F0502020204030204"/>
              </a:rPr>
              <a:t>Non-Interactive – No need for the users to Communicate with one another more than once</a:t>
            </a:r>
          </a:p>
          <a:p>
            <a:pPr marL="742950" lvl="3">
              <a:buFont typeface="Arial"/>
              <a:buChar char="•"/>
            </a:pPr>
            <a:r>
              <a:rPr lang="en-US" dirty="0">
                <a:cs typeface="Calibri" panose="020F0502020204030204"/>
              </a:rPr>
              <a:t>Argument – Same as soundness  -</a:t>
            </a:r>
            <a:r>
              <a:rPr lang="en-US" dirty="0"/>
              <a:t> if the statement is true, no verifier learns anything other than the fact that the statement is true."</a:t>
            </a:r>
            <a:endParaRPr lang="en-US">
              <a:cs typeface="Calibri"/>
            </a:endParaRPr>
          </a:p>
          <a:p>
            <a:pPr marL="742950" lvl="3">
              <a:buFont typeface="Arial"/>
              <a:buChar char="•"/>
            </a:pPr>
            <a:r>
              <a:rPr lang="en-US" dirty="0"/>
              <a:t>Knowledge – Just information</a:t>
            </a:r>
          </a:p>
          <a:p>
            <a:pPr marL="1200150" lvl="6">
              <a:buFont typeface="Arial"/>
              <a:buChar char="•"/>
            </a:pPr>
            <a:endParaRPr lang="en-US" b="1">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6</a:t>
            </a:fld>
            <a:endParaRPr lang="en-US"/>
          </a:p>
        </p:txBody>
      </p:sp>
    </p:spTree>
    <p:extLst>
      <p:ext uri="{BB962C8B-B14F-4D97-AF65-F5344CB8AC3E}">
        <p14:creationId xmlns:p14="http://schemas.microsoft.com/office/powerpoint/2010/main" val="4782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What are they?</a:t>
            </a:r>
            <a:endParaRPr lang="en-US">
              <a:cs typeface="Calibri"/>
            </a:endParaRPr>
          </a:p>
          <a:p>
            <a:pPr lvl="1" indent="-285750">
              <a:lnSpc>
                <a:spcPct val="90000"/>
              </a:lnSpc>
              <a:spcBef>
                <a:spcPts val="1000"/>
              </a:spcBef>
              <a:buFont typeface="Arial"/>
              <a:buChar char="•"/>
            </a:pPr>
            <a:r>
              <a:rPr lang="en-US">
                <a:cs typeface="Calibri"/>
              </a:rPr>
              <a:t>Zero-knowledge proofs</a:t>
            </a:r>
          </a:p>
          <a:p>
            <a:pPr lvl="2" indent="-285750">
              <a:lnSpc>
                <a:spcPct val="90000"/>
              </a:lnSpc>
              <a:spcBef>
                <a:spcPts val="1000"/>
              </a:spcBef>
              <a:buFont typeface="Arial"/>
              <a:buChar char="•"/>
            </a:pPr>
            <a:r>
              <a:rPr lang="en-US">
                <a:cs typeface="Calibri"/>
              </a:rPr>
              <a:t>They are methods which allow one party to prove to another party whether a statement is true without divulging any other information to the secondary party</a:t>
            </a:r>
          </a:p>
          <a:p>
            <a:pPr lvl="2" indent="-285750">
              <a:lnSpc>
                <a:spcPct val="90000"/>
              </a:lnSpc>
              <a:spcBef>
                <a:spcPts val="1000"/>
              </a:spcBef>
              <a:buFont typeface="Arial"/>
              <a:buChar char="•"/>
            </a:pPr>
            <a:r>
              <a:rPr lang="en-US">
                <a:cs typeface="Calibri"/>
              </a:rPr>
              <a:t>They are interactive as they require interaction between the parties </a:t>
            </a:r>
            <a:r>
              <a:rPr lang="en-US" err="1">
                <a:cs typeface="Calibri"/>
              </a:rPr>
              <a:t>e.g</a:t>
            </a:r>
            <a:r>
              <a:rPr lang="en-US">
                <a:cs typeface="Calibri"/>
              </a:rPr>
              <a:t> a person and a computer system as one has to validate and one has to prove</a:t>
            </a:r>
          </a:p>
          <a:p>
            <a:pPr lvl="2" indent="-285750">
              <a:lnSpc>
                <a:spcPct val="90000"/>
              </a:lnSpc>
              <a:spcBef>
                <a:spcPts val="1000"/>
              </a:spcBef>
              <a:buFont typeface="Arial"/>
              <a:buChar char="•"/>
            </a:pPr>
            <a:r>
              <a:rPr lang="en-US">
                <a:cs typeface="Calibri"/>
              </a:rPr>
              <a:t>The three conditions for ZKP are</a:t>
            </a:r>
          </a:p>
          <a:p>
            <a:pPr lvl="3" indent="-285750">
              <a:lnSpc>
                <a:spcPct val="90000"/>
              </a:lnSpc>
              <a:spcBef>
                <a:spcPts val="1000"/>
              </a:spcBef>
              <a:buFont typeface="Arial"/>
              <a:buChar char="•"/>
            </a:pPr>
            <a:r>
              <a:rPr lang="en-US">
                <a:cs typeface="Calibri"/>
              </a:rPr>
              <a:t>Completeness</a:t>
            </a:r>
          </a:p>
          <a:p>
            <a:pPr lvl="4" indent="-285750">
              <a:lnSpc>
                <a:spcPct val="90000"/>
              </a:lnSpc>
              <a:spcBef>
                <a:spcPts val="1000"/>
              </a:spcBef>
              <a:buFont typeface="Arial"/>
              <a:buChar char="•"/>
            </a:pPr>
            <a:r>
              <a:rPr lang="en-US">
                <a:cs typeface="Calibri"/>
              </a:rPr>
              <a:t>"</a:t>
            </a:r>
            <a:r>
              <a:rPr lang="en-US"/>
              <a:t>if the statement is true, an honest verifier (that is, one following the protocol properly) will be convinced of this fact by an honest prover.</a:t>
            </a:r>
            <a:r>
              <a:rPr lang="en-US">
                <a:cs typeface="Calibri"/>
              </a:rPr>
              <a:t>" </a:t>
            </a:r>
            <a:r>
              <a:rPr lang="en-US"/>
              <a:t>Wikipedia</a:t>
            </a:r>
            <a:endParaRPr lang="en-US" err="1">
              <a:cs typeface="Calibri"/>
            </a:endParaRPr>
          </a:p>
          <a:p>
            <a:pPr lvl="3" indent="-285750">
              <a:lnSpc>
                <a:spcPct val="90000"/>
              </a:lnSpc>
              <a:spcBef>
                <a:spcPts val="1000"/>
              </a:spcBef>
              <a:buFont typeface="Arial"/>
              <a:buChar char="•"/>
            </a:pPr>
            <a:r>
              <a:rPr lang="en-US">
                <a:cs typeface="Calibri"/>
              </a:rPr>
              <a:t>Zero Knowledge</a:t>
            </a:r>
          </a:p>
          <a:p>
            <a:pPr lvl="4" indent="-285750">
              <a:lnSpc>
                <a:spcPct val="90000"/>
              </a:lnSpc>
              <a:spcBef>
                <a:spcPts val="1000"/>
              </a:spcBef>
              <a:buFont typeface="Arial"/>
              <a:buChar char="•"/>
            </a:pPr>
            <a:r>
              <a:rPr lang="en-US">
                <a:cs typeface="Calibri"/>
              </a:rPr>
              <a:t>"</a:t>
            </a:r>
            <a:r>
              <a:rPr lang="en-US"/>
              <a:t>if the statement is false, no cheating prover can convince an honest verifier that it is true, except with some small probability.</a:t>
            </a:r>
            <a:r>
              <a:rPr lang="en-US">
                <a:cs typeface="Calibri"/>
              </a:rPr>
              <a:t>" </a:t>
            </a:r>
            <a:r>
              <a:rPr lang="en-US"/>
              <a:t>Wikipedia</a:t>
            </a:r>
            <a:endParaRPr lang="en-US">
              <a:cs typeface="Calibri"/>
            </a:endParaRPr>
          </a:p>
          <a:p>
            <a:pPr lvl="3" indent="-285750">
              <a:lnSpc>
                <a:spcPct val="90000"/>
              </a:lnSpc>
              <a:spcBef>
                <a:spcPts val="1000"/>
              </a:spcBef>
              <a:buFont typeface="Arial"/>
              <a:buChar char="•"/>
            </a:pPr>
            <a:r>
              <a:rPr lang="en-US">
                <a:cs typeface="Calibri"/>
              </a:rPr>
              <a:t>Soundness</a:t>
            </a:r>
          </a:p>
          <a:p>
            <a:pPr lvl="4" indent="-285750">
              <a:lnSpc>
                <a:spcPct val="90000"/>
              </a:lnSpc>
              <a:spcBef>
                <a:spcPts val="1000"/>
              </a:spcBef>
              <a:buFont typeface="Arial"/>
              <a:buChar char="•"/>
            </a:pPr>
            <a:r>
              <a:rPr lang="en-US">
                <a:cs typeface="Calibri"/>
              </a:rPr>
              <a:t>"</a:t>
            </a:r>
            <a:r>
              <a:rPr lang="en-US"/>
              <a:t> if the statement is true, no verifier learns anything other than the fact that the statement is true.</a:t>
            </a:r>
            <a:r>
              <a:rPr lang="en-US">
                <a:cs typeface="Calibri"/>
              </a:rPr>
              <a:t>"</a:t>
            </a:r>
            <a:r>
              <a:rPr lang="en-US"/>
              <a:t> Wikipedia</a:t>
            </a:r>
            <a:endParaRPr lang="en-US" err="1">
              <a:cs typeface="Calibri"/>
            </a:endParaRPr>
          </a:p>
          <a:p>
            <a:pPr lvl="2" indent="-285750">
              <a:lnSpc>
                <a:spcPct val="90000"/>
              </a:lnSpc>
              <a:spcBef>
                <a:spcPts val="1000"/>
              </a:spcBef>
              <a:buFont typeface="Arial"/>
              <a:buChar char="•"/>
            </a:pPr>
            <a:r>
              <a:rPr lang="en-US">
                <a:cs typeface="Calibri"/>
              </a:rPr>
              <a:t>From this we can clearly see that ZK relies on a combination of Randomness and Interaction</a:t>
            </a:r>
          </a:p>
          <a:p>
            <a:pPr indent="-285750">
              <a:lnSpc>
                <a:spcPct val="90000"/>
              </a:lnSpc>
              <a:spcBef>
                <a:spcPts val="1000"/>
              </a:spcBef>
              <a:buFont typeface="Arial"/>
              <a:buChar char="•"/>
            </a:pPr>
            <a:r>
              <a:rPr lang="en-US">
                <a:cs typeface="Calibri"/>
              </a:rPr>
              <a:t>What Problems do they Solve?</a:t>
            </a:r>
          </a:p>
          <a:p>
            <a:pPr lvl="1" indent="-285750">
              <a:lnSpc>
                <a:spcPct val="90000"/>
              </a:lnSpc>
              <a:spcBef>
                <a:spcPts val="1000"/>
              </a:spcBef>
              <a:buFont typeface="Arial"/>
              <a:buChar char="•"/>
            </a:pPr>
            <a:r>
              <a:rPr lang="en-US">
                <a:cs typeface="Calibri"/>
              </a:rPr>
              <a:t>Benefits of Zero Knowledge </a:t>
            </a:r>
          </a:p>
          <a:p>
            <a:pPr marL="1828800" lvl="2" indent="-285750">
              <a:lnSpc>
                <a:spcPct val="90000"/>
              </a:lnSpc>
              <a:spcBef>
                <a:spcPts val="1000"/>
              </a:spcBef>
              <a:buFont typeface="Arial"/>
              <a:buChar char="•"/>
            </a:pPr>
            <a:r>
              <a:rPr lang="en-US">
                <a:cs typeface="Calibri"/>
              </a:rPr>
              <a:t>The main benefit is that of transferring </a:t>
            </a:r>
            <a:r>
              <a:rPr lang="en-US"/>
              <a:t>information between parties without revealing any information about the data or about the knowledge of the parties</a:t>
            </a:r>
            <a:endParaRPr lang="en-US">
              <a:cs typeface="Calibri"/>
            </a:endParaRPr>
          </a:p>
          <a:p>
            <a:pPr lvl="5" indent="-285750">
              <a:lnSpc>
                <a:spcPct val="90000"/>
              </a:lnSpc>
              <a:spcBef>
                <a:spcPts val="1000"/>
              </a:spcBef>
              <a:buFont typeface="Arial"/>
              <a:buChar char="•"/>
            </a:pPr>
            <a:r>
              <a:rPr lang="en-US">
                <a:cs typeface="Calibri"/>
              </a:rPr>
              <a:t>Thus we get a lot more privacy </a:t>
            </a:r>
          </a:p>
          <a:p>
            <a:pPr lvl="1" indent="-285750">
              <a:lnSpc>
                <a:spcPct val="90000"/>
              </a:lnSpc>
              <a:spcBef>
                <a:spcPts val="1000"/>
              </a:spcBef>
              <a:buFont typeface="Arial"/>
              <a:buChar char="•"/>
            </a:pPr>
            <a:r>
              <a:rPr lang="en-US">
                <a:cs typeface="Calibri"/>
              </a:rPr>
              <a:t>Drawbacks of Zero Knowledge</a:t>
            </a:r>
          </a:p>
          <a:p>
            <a:pPr marL="1828800" lvl="2" indent="-285750">
              <a:lnSpc>
                <a:spcPct val="90000"/>
              </a:lnSpc>
              <a:spcBef>
                <a:spcPts val="1000"/>
              </a:spcBef>
              <a:buFont typeface="Arial"/>
              <a:buChar char="•"/>
            </a:pPr>
            <a:r>
              <a:rPr lang="en-US"/>
              <a:t>The problems with Zero Knowledge arise due to the need for interaction and randomness. Since two parties are communicating with one another they need to interact multiple times to decrease the chance that proof is provided due to randomness.</a:t>
            </a:r>
            <a:endParaRPr lang="en-US">
              <a:cs typeface="Calibri"/>
            </a:endParaRPr>
          </a:p>
          <a:p>
            <a:pPr marL="1828800" lvl="2" indent="-285750">
              <a:lnSpc>
                <a:spcPct val="90000"/>
              </a:lnSpc>
              <a:spcBef>
                <a:spcPts val="1000"/>
              </a:spcBef>
              <a:buFont typeface="Arial"/>
              <a:buChar char="•"/>
            </a:pPr>
            <a:r>
              <a:rPr lang="en-US"/>
              <a:t>Every new interaction requires this Interaction.</a:t>
            </a:r>
            <a:endParaRPr lang="en-US">
              <a:cs typeface="Calibri"/>
            </a:endParaRPr>
          </a:p>
          <a:p>
            <a:pPr marL="1828800" lvl="2" indent="-285750">
              <a:lnSpc>
                <a:spcPct val="90000"/>
              </a:lnSpc>
              <a:spcBef>
                <a:spcPts val="1000"/>
              </a:spcBef>
              <a:buFont typeface="Arial"/>
              <a:buChar char="•"/>
            </a:pPr>
            <a:r>
              <a:rPr lang="en-US"/>
              <a:t>Two parties are not always available etc. And Hence Non-Interactive Zero Knowledge was Introduced. </a:t>
            </a:r>
            <a:endParaRPr lang="en-US">
              <a:cs typeface="Calibri"/>
            </a:endParaRPr>
          </a:p>
          <a:p>
            <a:pPr indent="-285750">
              <a:lnSpc>
                <a:spcPct val="90000"/>
              </a:lnSpc>
              <a:spcBef>
                <a:spcPts val="1000"/>
              </a:spcBef>
              <a:buFont typeface="Arial"/>
              <a:buChar char="•"/>
            </a:pPr>
            <a:r>
              <a:rPr lang="en-US"/>
              <a:t> Non-Interactive Zero-Knowledge Proofs</a:t>
            </a:r>
            <a:endParaRPr lang="en-US">
              <a:cs typeface="Calibri"/>
            </a:endParaRPr>
          </a:p>
          <a:p>
            <a:pPr lvl="1" indent="-285750">
              <a:lnSpc>
                <a:spcPct val="90000"/>
              </a:lnSpc>
              <a:spcBef>
                <a:spcPts val="1000"/>
              </a:spcBef>
              <a:buFont typeface="Arial"/>
              <a:buChar char="•"/>
            </a:pPr>
            <a:r>
              <a:rPr lang="en-US">
                <a:cs typeface="Calibri"/>
              </a:rPr>
              <a:t>These are Zero-Knowledge proofs which require only one Iteration of communication between the two parties.</a:t>
            </a:r>
          </a:p>
          <a:p>
            <a:pPr lvl="1" indent="-285750">
              <a:lnSpc>
                <a:spcPct val="90000"/>
              </a:lnSpc>
              <a:spcBef>
                <a:spcPts val="1000"/>
              </a:spcBef>
              <a:buFont typeface="Arial"/>
              <a:buChar char="•"/>
            </a:pPr>
            <a:r>
              <a:rPr lang="en-US">
                <a:cs typeface="Calibri"/>
              </a:rPr>
              <a:t>More will be explained later in the presentation.</a:t>
            </a:r>
          </a:p>
          <a:p>
            <a:pPr lvl="1"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Sans-Serif"/>
              <a:buChar char="•"/>
            </a:pPr>
            <a:r>
              <a:rPr lang="en-US"/>
              <a:t>Why should we care?</a:t>
            </a:r>
            <a:endParaRPr lang="en-US">
              <a:cs typeface="Calibri"/>
            </a:endParaRPr>
          </a:p>
          <a:p>
            <a:pPr lvl="1" indent="-285750">
              <a:lnSpc>
                <a:spcPct val="90000"/>
              </a:lnSpc>
              <a:spcBef>
                <a:spcPts val="1000"/>
              </a:spcBef>
              <a:buFont typeface="Arial"/>
              <a:buChar char="•"/>
            </a:pPr>
            <a:r>
              <a:rPr lang="en-US"/>
              <a:t>"Non-interactive proving reduces communication between prover and verifier, making ZK-proofs more efficient. Moreover, once a proof is generated, it is available for anyone else (with access to the shared key and verification algorithm) to verify." Etherium.org</a:t>
            </a:r>
            <a:endParaRPr lang="en-US">
              <a:cs typeface="Calibri"/>
            </a:endParaRPr>
          </a:p>
          <a:p>
            <a:pPr lvl="1" indent="-285750">
              <a:lnSpc>
                <a:spcPct val="90000"/>
              </a:lnSpc>
              <a:spcBef>
                <a:spcPts val="1000"/>
              </a:spcBef>
              <a:buFont typeface="Arial"/>
              <a:buChar char="•"/>
            </a:pPr>
            <a:endParaRPr lang="en-US">
              <a:cs typeface="Calibri"/>
            </a:endParaRPr>
          </a:p>
          <a:p>
            <a:pPr lvl="1" indent="-285750">
              <a:lnSpc>
                <a:spcPct val="90000"/>
              </a:lnSpc>
              <a:spcBef>
                <a:spcPts val="1000"/>
              </a:spcBef>
              <a:buFont typeface="Arial"/>
              <a:buChar char="•"/>
            </a:pPr>
            <a:endParaRPr lang="en-US">
              <a:cs typeface="Calibri"/>
            </a:endParaRPr>
          </a:p>
          <a:p>
            <a:pPr>
              <a:buFont typeface="Arial"/>
              <a:buChar char="•"/>
            </a:pPr>
            <a:r>
              <a:rPr lang="en-US">
                <a:cs typeface="Calibri"/>
              </a:rPr>
              <a:t> What are </a:t>
            </a:r>
            <a:r>
              <a:rPr lang="en-US" b="1">
                <a:cs typeface="Calibri"/>
              </a:rPr>
              <a:t>ZK-SNARKs</a:t>
            </a:r>
            <a:r>
              <a:rPr lang="en-US">
                <a:cs typeface="Calibri" panose="020F0502020204030204"/>
              </a:rPr>
              <a:t>?</a:t>
            </a:r>
          </a:p>
          <a:p>
            <a:pPr lvl="1">
              <a:buFont typeface="Arial"/>
              <a:buChar char="•"/>
            </a:pPr>
            <a:r>
              <a:rPr lang="en-US"/>
              <a:t> Zero-Knowledge Succinct Non-Interactive Argument of Knowledge</a:t>
            </a:r>
            <a:endParaRPr lang="en-US">
              <a:cs typeface="Calibri" panose="020F0502020204030204"/>
            </a:endParaRPr>
          </a:p>
          <a:p>
            <a:pPr lvl="1">
              <a:buFont typeface="Arial"/>
              <a:buChar char="•"/>
            </a:pPr>
            <a:r>
              <a:rPr lang="en-US">
                <a:cs typeface="Calibri" panose="020F0502020204030204"/>
              </a:rPr>
              <a:t>A type of </a:t>
            </a:r>
            <a:r>
              <a:rPr lang="en-US"/>
              <a:t>Zero-Knowledge Non-</a:t>
            </a:r>
            <a:r>
              <a:rPr lang="en-US" err="1"/>
              <a:t>Iteractive</a:t>
            </a:r>
            <a:r>
              <a:rPr lang="en-US"/>
              <a:t> Knowledge Proof introduced in </a:t>
            </a:r>
            <a:r>
              <a:rPr lang="en-US" err="1"/>
              <a:t>Zcash</a:t>
            </a:r>
            <a:endParaRPr lang="en-US">
              <a:cs typeface="Calibri" panose="020F0502020204030204"/>
            </a:endParaRPr>
          </a:p>
          <a:p>
            <a:pPr marL="742950" lvl="3">
              <a:buFont typeface="Arial"/>
              <a:buChar char="•"/>
            </a:pPr>
            <a:r>
              <a:rPr lang="en-US"/>
              <a:t>Zero-knowledge - Able</a:t>
            </a:r>
            <a:r>
              <a:rPr lang="en-US">
                <a:cs typeface="Calibri" panose="020F0502020204030204"/>
              </a:rPr>
              <a:t> to verify the truthfulness of the statement without having any additional information</a:t>
            </a:r>
          </a:p>
          <a:p>
            <a:pPr marL="742950" lvl="3">
              <a:buFont typeface="Arial"/>
              <a:buChar char="•"/>
            </a:pPr>
            <a:r>
              <a:rPr lang="en-US">
                <a:cs typeface="Calibri" panose="020F0502020204030204"/>
              </a:rPr>
              <a:t>Succinct – Short and Can be verified Quickly</a:t>
            </a:r>
          </a:p>
          <a:p>
            <a:pPr marL="742950" lvl="3">
              <a:buFont typeface="Arial"/>
              <a:buChar char="•"/>
            </a:pPr>
            <a:r>
              <a:rPr lang="en-US">
                <a:cs typeface="Calibri" panose="020F0502020204030204"/>
              </a:rPr>
              <a:t>Non-Interactive – No need for the users to Communicate with one another more than once</a:t>
            </a:r>
          </a:p>
          <a:p>
            <a:pPr marL="742950" lvl="3">
              <a:buFont typeface="Arial"/>
              <a:buChar char="•"/>
            </a:pPr>
            <a:r>
              <a:rPr lang="en-US">
                <a:cs typeface="Calibri" panose="020F0502020204030204"/>
              </a:rPr>
              <a:t>Argument – Same as soundness  -</a:t>
            </a:r>
            <a:r>
              <a:rPr lang="en-US"/>
              <a:t> if the statement is true, no verifier learns anything other than the fact that the statement is true."</a:t>
            </a:r>
            <a:endParaRPr lang="en-US">
              <a:cs typeface="Calibri"/>
            </a:endParaRPr>
          </a:p>
          <a:p>
            <a:pPr marL="742950" lvl="3">
              <a:buFont typeface="Arial"/>
              <a:buChar char="•"/>
            </a:pPr>
            <a:r>
              <a:rPr lang="en-US"/>
              <a:t>Knowledge – Just information</a:t>
            </a:r>
          </a:p>
          <a:p>
            <a:pPr marL="1200150" lvl="6">
              <a:buFont typeface="Arial"/>
              <a:buChar char="•"/>
            </a:pPr>
            <a:endParaRPr lang="en-US" b="1">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7</a:t>
            </a:fld>
            <a:endParaRPr lang="en-US"/>
          </a:p>
        </p:txBody>
      </p:sp>
    </p:spTree>
    <p:extLst>
      <p:ext uri="{BB962C8B-B14F-4D97-AF65-F5344CB8AC3E}">
        <p14:creationId xmlns:p14="http://schemas.microsoft.com/office/powerpoint/2010/main" val="305177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 Min Log Loss = 0.0558052</a:t>
            </a:r>
            <a:endParaRPr lang="en-US" dirty="0">
              <a:cs typeface="Calibri" panose="020F0502020204030204"/>
            </a:endParaRPr>
          </a:p>
          <a:p>
            <a:pPr>
              <a:buFont typeface="Arial"/>
              <a:buChar char="•"/>
            </a:pPr>
            <a:r>
              <a:rPr lang="en-US" dirty="0">
                <a:cs typeface="+mn-lt"/>
              </a:rPr>
              <a:t> Random if each have equal </a:t>
            </a:r>
            <a:r>
              <a:rPr lang="en-US" dirty="0" err="1">
                <a:cs typeface="+mn-lt"/>
              </a:rPr>
              <a:t>proability</a:t>
            </a:r>
            <a:r>
              <a:rPr lang="en-US" dirty="0">
                <a:cs typeface="+mn-lt"/>
              </a:rPr>
              <a:t> is 1.38  </a:t>
            </a:r>
            <a:br>
              <a:rPr lang="en-US" dirty="0">
                <a:cs typeface="+mn-lt"/>
              </a:rPr>
            </a:br>
            <a:endParaRPr lang="en-US" dirty="0"/>
          </a:p>
          <a:p>
            <a:pPr marL="285750" indent="-285750">
              <a:lnSpc>
                <a:spcPct val="90000"/>
              </a:lnSpc>
              <a:spcBef>
                <a:spcPts val="1000"/>
              </a:spcBef>
              <a:buFont typeface="Arial"/>
              <a:buChar char="•"/>
            </a:pPr>
            <a:endParaRPr lang="en-US" dirty="0">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8</a:t>
            </a:fld>
            <a:endParaRPr lang="en-US"/>
          </a:p>
        </p:txBody>
      </p:sp>
    </p:spTree>
    <p:extLst>
      <p:ext uri="{BB962C8B-B14F-4D97-AF65-F5344CB8AC3E}">
        <p14:creationId xmlns:p14="http://schemas.microsoft.com/office/powerpoint/2010/main" val="366328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 Min Log Loss = 0.0558052</a:t>
            </a:r>
            <a:endParaRPr lang="en-US" dirty="0">
              <a:cs typeface="Calibri" panose="020F0502020204030204"/>
            </a:endParaRPr>
          </a:p>
          <a:p>
            <a:pPr>
              <a:buFont typeface="Arial"/>
              <a:buChar char="•"/>
            </a:pPr>
            <a:r>
              <a:rPr lang="en-US" dirty="0">
                <a:cs typeface="+mn-lt"/>
              </a:rPr>
              <a:t> Random if each have equal </a:t>
            </a:r>
            <a:r>
              <a:rPr lang="en-US" dirty="0" err="1">
                <a:cs typeface="+mn-lt"/>
              </a:rPr>
              <a:t>proability</a:t>
            </a:r>
            <a:r>
              <a:rPr lang="en-US" dirty="0">
                <a:cs typeface="+mn-lt"/>
              </a:rPr>
              <a:t> is 1.38  </a:t>
            </a:r>
            <a:br>
              <a:rPr lang="en-US" dirty="0">
                <a:cs typeface="+mn-lt"/>
              </a:rPr>
            </a:br>
            <a:endParaRPr lang="en-US" dirty="0"/>
          </a:p>
          <a:p>
            <a:pPr marL="285750" indent="-285750">
              <a:lnSpc>
                <a:spcPct val="90000"/>
              </a:lnSpc>
              <a:spcBef>
                <a:spcPts val="1000"/>
              </a:spcBef>
              <a:buFont typeface="Arial"/>
              <a:buChar char="•"/>
            </a:pPr>
            <a:endParaRPr lang="en-US" dirty="0">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9</a:t>
            </a:fld>
            <a:endParaRPr lang="en-US"/>
          </a:p>
        </p:txBody>
      </p:sp>
    </p:spTree>
    <p:extLst>
      <p:ext uri="{BB962C8B-B14F-4D97-AF65-F5344CB8AC3E}">
        <p14:creationId xmlns:p14="http://schemas.microsoft.com/office/powerpoint/2010/main" val="131445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t> Min Log Loss = 0.0558052</a:t>
            </a:r>
            <a:endParaRPr lang="en-US" dirty="0">
              <a:cs typeface="Calibri" panose="020F0502020204030204"/>
            </a:endParaRPr>
          </a:p>
          <a:p>
            <a:pPr>
              <a:buFont typeface="Arial"/>
              <a:buChar char="•"/>
            </a:pPr>
            <a:r>
              <a:rPr lang="en-US" dirty="0">
                <a:cs typeface="+mn-lt"/>
              </a:rPr>
              <a:t> Random if each have equal </a:t>
            </a:r>
            <a:r>
              <a:rPr lang="en-US" dirty="0" err="1">
                <a:cs typeface="+mn-lt"/>
              </a:rPr>
              <a:t>proability</a:t>
            </a:r>
            <a:r>
              <a:rPr lang="en-US" dirty="0">
                <a:cs typeface="+mn-lt"/>
              </a:rPr>
              <a:t> is 1.38  </a:t>
            </a:r>
            <a:br>
              <a:rPr lang="en-US" dirty="0">
                <a:cs typeface="+mn-lt"/>
              </a:rPr>
            </a:br>
            <a:endParaRPr lang="en-US" dirty="0"/>
          </a:p>
          <a:p>
            <a:pPr marL="285750" indent="-285750">
              <a:lnSpc>
                <a:spcPct val="90000"/>
              </a:lnSpc>
              <a:spcBef>
                <a:spcPts val="1000"/>
              </a:spcBef>
              <a:buFont typeface="Arial"/>
              <a:buChar char="•"/>
            </a:pPr>
            <a:endParaRPr lang="en-US" dirty="0">
              <a:cs typeface="Calibri" panose="020F0502020204030204"/>
            </a:endParaRPr>
          </a:p>
          <a:p>
            <a:pPr marL="1200150" lvl="6">
              <a:buFont typeface="Arial"/>
              <a:buChar char="•"/>
            </a:pPr>
            <a:endParaRPr lang="en-US" b="1">
              <a:cs typeface="Calibri" panose="020F0502020204030204"/>
            </a:endParaRPr>
          </a:p>
          <a:p>
            <a:pPr lvl="1">
              <a:buFont typeface="Arial"/>
              <a:buChar char="•"/>
            </a:pPr>
            <a:endParaRPr lang="en-US" b="1">
              <a:cs typeface="Calibri" panose="020F0502020204030204"/>
            </a:endParaRPr>
          </a:p>
          <a:p>
            <a:pPr>
              <a:lnSpc>
                <a:spcPct val="90000"/>
              </a:lnSpc>
              <a:spcBef>
                <a:spcPts val="1000"/>
              </a:spcBef>
            </a:pPr>
            <a:endParaRPr lang="en-US">
              <a:cs typeface="Calibri" panose="020F0502020204030204"/>
            </a:endParaRPr>
          </a:p>
        </p:txBody>
      </p:sp>
      <p:sp>
        <p:nvSpPr>
          <p:cNvPr id="4" name="Slide Number Placeholder 3"/>
          <p:cNvSpPr>
            <a:spLocks noGrp="1"/>
          </p:cNvSpPr>
          <p:nvPr>
            <p:ph type="sldNum" sz="quarter" idx="5"/>
          </p:nvPr>
        </p:nvSpPr>
        <p:spPr/>
        <p:txBody>
          <a:bodyPr/>
          <a:lstStyle/>
          <a:p>
            <a:fld id="{EA99F378-6FD8-4248-BFEC-A01230C02069}" type="slidenum">
              <a:rPr lang="en-US"/>
              <a:t>10</a:t>
            </a:fld>
            <a:endParaRPr lang="en-US"/>
          </a:p>
        </p:txBody>
      </p:sp>
    </p:spTree>
    <p:extLst>
      <p:ext uri="{BB962C8B-B14F-4D97-AF65-F5344CB8AC3E}">
        <p14:creationId xmlns:p14="http://schemas.microsoft.com/office/powerpoint/2010/main" val="412561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a:xfrm>
            <a:off x="1572497" y="6356350"/>
            <a:ext cx="2743200" cy="365125"/>
          </a:xfrm>
        </p:spPr>
        <p:txBody>
          <a:bodyPr/>
          <a:lstStyle/>
          <a:p>
            <a:fld id="{038CC851-5FE6-4BDA-B53C-63F646918539}" type="datetime1">
              <a:rPr lang="en-GB" smtClean="0"/>
              <a:t>28/02/2023</a:t>
            </a:fld>
            <a:endParaRPr lang="it-IT"/>
          </a:p>
        </p:txBody>
      </p:sp>
      <p:sp>
        <p:nvSpPr>
          <p:cNvPr id="6" name="Segnaposto numero diapositiva 5"/>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30762780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917699" y="477777"/>
            <a:ext cx="9436101" cy="1325563"/>
          </a:xfrm>
        </p:spPr>
        <p:txBody>
          <a:bodyPr>
            <a:normAutofit/>
          </a:bodyPr>
          <a:lstStyle>
            <a:lvl1pPr>
              <a:defRPr sz="3600">
                <a:latin typeface="Arial" panose="020B0604020202020204" pitchFamily="34" charset="0"/>
                <a:cs typeface="Arial" panose="020B0604020202020204" pitchFamily="34" charset="0"/>
              </a:defRPr>
            </a:lvl1pPr>
          </a:lstStyle>
          <a:p>
            <a:r>
              <a:rPr lang="it-IT"/>
              <a:t>Fare clic per modificare lo stile del titolo</a:t>
            </a:r>
          </a:p>
        </p:txBody>
      </p:sp>
      <p:sp>
        <p:nvSpPr>
          <p:cNvPr id="3" name="Segnaposto contenuto 2"/>
          <p:cNvSpPr>
            <a:spLocks noGrp="1"/>
          </p:cNvSpPr>
          <p:nvPr>
            <p:ph idx="1"/>
          </p:nvPr>
        </p:nvSpPr>
        <p:spPr>
          <a:xfrm>
            <a:off x="1917697" y="2007909"/>
            <a:ext cx="9436101" cy="4169054"/>
          </a:xfrm>
        </p:spPr>
        <p:txBody>
          <a:bodyPr>
            <a:normAutofit/>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1323113" y="6356350"/>
            <a:ext cx="2743200" cy="365125"/>
          </a:xfrm>
        </p:spPr>
        <p:txBody>
          <a:bodyPr/>
          <a:lstStyle>
            <a:lvl1pPr>
              <a:defRPr sz="1050">
                <a:latin typeface="Arial" panose="020B0604020202020204" pitchFamily="34" charset="0"/>
                <a:cs typeface="Arial" panose="020B0604020202020204" pitchFamily="34" charset="0"/>
              </a:defRPr>
            </a:lvl1pPr>
          </a:lstStyle>
          <a:p>
            <a:r>
              <a:rPr lang="en-GB"/>
              <a:t>08 November 2018</a:t>
            </a:r>
            <a:endParaRPr lang="it-IT"/>
          </a:p>
        </p:txBody>
      </p:sp>
      <p:sp>
        <p:nvSpPr>
          <p:cNvPr id="6" name="Segnaposto numero diapositiva 5"/>
          <p:cNvSpPr>
            <a:spLocks noGrp="1"/>
          </p:cNvSpPr>
          <p:nvPr>
            <p:ph type="sldNum" sz="quarter" idx="12"/>
          </p:nvPr>
        </p:nvSpPr>
        <p:spPr/>
        <p:txBody>
          <a:bodyPr/>
          <a:lstStyle>
            <a:lvl1pPr>
              <a:defRPr sz="1050">
                <a:latin typeface="Arial" panose="020B0604020202020204" pitchFamily="34" charset="0"/>
                <a:cs typeface="Arial" panose="020B0604020202020204" pitchFamily="34" charset="0"/>
              </a:defRPr>
            </a:lvl1pPr>
          </a:lstStyle>
          <a:p>
            <a:fld id="{5AF8BB4A-2800-4E55-B30D-45BFC493FB4B}" type="slidenum">
              <a:rPr lang="it-IT" smtClean="0"/>
              <a:pPr/>
              <a:t>‹#›</a:t>
            </a:fld>
            <a:endParaRPr lang="it-IT"/>
          </a:p>
        </p:txBody>
      </p:sp>
      <p:pic>
        <p:nvPicPr>
          <p:cNvPr id="17" name="Immagine 16"/>
          <p:cNvPicPr>
            <a:picLocks noChangeAspect="1"/>
          </p:cNvPicPr>
          <p:nvPr userDrawn="1"/>
        </p:nvPicPr>
        <p:blipFill rotWithShape="1">
          <a:blip r:embed="rId2">
            <a:extLst>
              <a:ext uri="{28A0092B-C50C-407E-A947-70E740481C1C}">
                <a14:useLocalDpi xmlns:a14="http://schemas.microsoft.com/office/drawing/2010/main" val="0"/>
              </a:ext>
            </a:extLst>
          </a:blip>
          <a:srcRect l="22740" t="185" r="60481" b="-185"/>
          <a:stretch/>
        </p:blipFill>
        <p:spPr>
          <a:xfrm>
            <a:off x="-16918" y="0"/>
            <a:ext cx="1240970" cy="6883400"/>
          </a:xfrm>
          <a:prstGeom prst="rect">
            <a:avLst/>
          </a:prstGeom>
        </p:spPr>
      </p:pic>
      <p:grpSp>
        <p:nvGrpSpPr>
          <p:cNvPr id="8" name="Gruppo 7">
            <a:extLst>
              <a:ext uri="{FF2B5EF4-FFF2-40B4-BE49-F238E27FC236}">
                <a16:creationId xmlns:a16="http://schemas.microsoft.com/office/drawing/2014/main" id="{17738692-1B88-4AD4-A9D7-B08646E7DC3F}"/>
              </a:ext>
            </a:extLst>
          </p:cNvPr>
          <p:cNvGrpSpPr/>
          <p:nvPr userDrawn="1"/>
        </p:nvGrpSpPr>
        <p:grpSpPr>
          <a:xfrm>
            <a:off x="527589" y="0"/>
            <a:ext cx="1390110" cy="6858000"/>
            <a:chOff x="321345" y="0"/>
            <a:chExt cx="1390110" cy="6858000"/>
          </a:xfrm>
          <a:solidFill>
            <a:srgbClr val="8BA5C8"/>
          </a:solidFill>
        </p:grpSpPr>
        <p:cxnSp>
          <p:nvCxnSpPr>
            <p:cNvPr id="9" name="Connettore diritto 24">
              <a:extLst>
                <a:ext uri="{FF2B5EF4-FFF2-40B4-BE49-F238E27FC236}">
                  <a16:creationId xmlns:a16="http://schemas.microsoft.com/office/drawing/2014/main" id="{0A144079-22E2-4EA3-8F4E-841D89A41E75}"/>
                </a:ext>
              </a:extLst>
            </p:cNvPr>
            <p:cNvCxnSpPr/>
            <p:nvPr/>
          </p:nvCxnSpPr>
          <p:spPr>
            <a:xfrm>
              <a:off x="1017809" y="0"/>
              <a:ext cx="0" cy="6858000"/>
            </a:xfrm>
            <a:prstGeom prst="line">
              <a:avLst/>
            </a:prstGeom>
            <a:grpFill/>
            <a:ln>
              <a:solidFill>
                <a:srgbClr val="FECE30"/>
              </a:solidFill>
            </a:ln>
          </p:spPr>
          <p:style>
            <a:lnRef idx="1">
              <a:schemeClr val="accent2"/>
            </a:lnRef>
            <a:fillRef idx="0">
              <a:schemeClr val="accent2"/>
            </a:fillRef>
            <a:effectRef idx="0">
              <a:schemeClr val="accent2"/>
            </a:effectRef>
            <a:fontRef idx="minor">
              <a:schemeClr val="tx1"/>
            </a:fontRef>
          </p:style>
        </p:cxnSp>
        <p:sp>
          <p:nvSpPr>
            <p:cNvPr id="10" name="Ovale 9">
              <a:extLst>
                <a:ext uri="{FF2B5EF4-FFF2-40B4-BE49-F238E27FC236}">
                  <a16:creationId xmlns:a16="http://schemas.microsoft.com/office/drawing/2014/main" id="{FE2F2628-ED76-49F0-8809-465282EA48DA}"/>
                </a:ext>
              </a:extLst>
            </p:cNvPr>
            <p:cNvSpPr/>
            <p:nvPr/>
          </p:nvSpPr>
          <p:spPr>
            <a:xfrm>
              <a:off x="321345" y="468086"/>
              <a:ext cx="1390110" cy="1344947"/>
            </a:xfrm>
            <a:prstGeom prst="ellipse">
              <a:avLst/>
            </a:prstGeom>
            <a:grpFill/>
            <a:ln>
              <a:solidFill>
                <a:srgbClr val="FEC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Segnaposto data 3">
            <a:extLst>
              <a:ext uri="{FF2B5EF4-FFF2-40B4-BE49-F238E27FC236}">
                <a16:creationId xmlns:a16="http://schemas.microsoft.com/office/drawing/2014/main" id="{C2E56DD4-8000-4097-A86E-50057D1007B1}"/>
              </a:ext>
            </a:extLst>
          </p:cNvPr>
          <p:cNvSpPr txBox="1">
            <a:spLocks/>
          </p:cNvSpPr>
          <p:nvPr userDrawn="1"/>
        </p:nvSpPr>
        <p:spPr>
          <a:xfrm>
            <a:off x="3581400" y="6366984"/>
            <a:ext cx="5029200"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a:latin typeface="Arial" panose="020B0604020202020204" pitchFamily="34" charset="0"/>
                <a:cs typeface="Arial" panose="020B0604020202020204" pitchFamily="34" charset="0"/>
              </a:rPr>
              <a:t>Confidential - Student Investment Fund</a:t>
            </a:r>
          </a:p>
        </p:txBody>
      </p:sp>
      <p:pic>
        <p:nvPicPr>
          <p:cNvPr id="5" name="Picture 4">
            <a:extLst>
              <a:ext uri="{FF2B5EF4-FFF2-40B4-BE49-F238E27FC236}">
                <a16:creationId xmlns:a16="http://schemas.microsoft.com/office/drawing/2014/main" id="{38D1AFF9-3F91-45B8-B845-F479622C1805}"/>
              </a:ext>
            </a:extLst>
          </p:cNvPr>
          <p:cNvPicPr>
            <a:picLocks noChangeAspect="1"/>
          </p:cNvPicPr>
          <p:nvPr userDrawn="1"/>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0537" y="468399"/>
            <a:ext cx="1149066" cy="1357334"/>
          </a:xfrm>
          <a:prstGeom prst="rect">
            <a:avLst/>
          </a:prstGeom>
        </p:spPr>
      </p:pic>
    </p:spTree>
    <p:extLst>
      <p:ext uri="{BB962C8B-B14F-4D97-AF65-F5344CB8AC3E}">
        <p14:creationId xmlns:p14="http://schemas.microsoft.com/office/powerpoint/2010/main" val="402398176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E1403940-16BA-4FE6-AD84-B90EDAD03853}" type="datetime1">
              <a:rPr lang="en-GB" smtClean="0"/>
              <a:t>28/02/2023</a:t>
            </a:fld>
            <a:endParaRPr lang="it-IT"/>
          </a:p>
        </p:txBody>
      </p:sp>
      <p:sp>
        <p:nvSpPr>
          <p:cNvPr id="6" name="Segnaposto numero diapositiva 5"/>
          <p:cNvSpPr>
            <a:spLocks noGrp="1"/>
          </p:cNvSpPr>
          <p:nvPr>
            <p:ph type="sldNum" sz="quarter" idx="12"/>
          </p:nvPr>
        </p:nvSpPr>
        <p:spPr/>
        <p:txBody>
          <a:bodyPr/>
          <a:lstStyle/>
          <a:p>
            <a:fld id="{5AF8BB4A-2800-4E55-B30D-45BFC493FB4B}" type="slidenum">
              <a:rPr lang="it-IT" smtClean="0"/>
              <a:t>‹#›</a:t>
            </a:fld>
            <a:endParaRPr lang="it-IT"/>
          </a:p>
        </p:txBody>
      </p:sp>
      <p:sp>
        <p:nvSpPr>
          <p:cNvPr id="8" name="Segnaposto data 3">
            <a:extLst>
              <a:ext uri="{FF2B5EF4-FFF2-40B4-BE49-F238E27FC236}">
                <a16:creationId xmlns:a16="http://schemas.microsoft.com/office/drawing/2014/main" id="{CEA53EDB-6FF8-4FCE-AFF7-BC82FD2F17A1}"/>
              </a:ext>
            </a:extLst>
          </p:cNvPr>
          <p:cNvSpPr txBox="1">
            <a:spLocks/>
          </p:cNvSpPr>
          <p:nvPr userDrawn="1"/>
        </p:nvSpPr>
        <p:spPr>
          <a:xfrm>
            <a:off x="3581400" y="6366984"/>
            <a:ext cx="5029200"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a:t>Confidential – Imperial College Business School Student Investment Fund</a:t>
            </a:r>
          </a:p>
        </p:txBody>
      </p:sp>
    </p:spTree>
    <p:extLst>
      <p:ext uri="{BB962C8B-B14F-4D97-AF65-F5344CB8AC3E}">
        <p14:creationId xmlns:p14="http://schemas.microsoft.com/office/powerpoint/2010/main" val="3937383330"/>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47E14ED4-A64B-4153-8645-4CEC46076388}" type="datetime1">
              <a:rPr lang="en-GB" smtClean="0"/>
              <a:t>28/02/2023</a:t>
            </a:fld>
            <a:endParaRPr lang="it-IT"/>
          </a:p>
        </p:txBody>
      </p:sp>
      <p:sp>
        <p:nvSpPr>
          <p:cNvPr id="7" name="Segnaposto numero diapositiva 6"/>
          <p:cNvSpPr>
            <a:spLocks noGrp="1"/>
          </p:cNvSpPr>
          <p:nvPr>
            <p:ph type="sldNum" sz="quarter" idx="12"/>
          </p:nvPr>
        </p:nvSpPr>
        <p:spPr/>
        <p:txBody>
          <a:bodyPr/>
          <a:lstStyle/>
          <a:p>
            <a:fld id="{5AF8BB4A-2800-4E55-B30D-45BFC493FB4B}" type="slidenum">
              <a:rPr lang="it-IT" smtClean="0"/>
              <a:t>‹#›</a:t>
            </a:fld>
            <a:endParaRPr lang="it-IT"/>
          </a:p>
        </p:txBody>
      </p:sp>
      <p:sp>
        <p:nvSpPr>
          <p:cNvPr id="9" name="Segnaposto data 3">
            <a:extLst>
              <a:ext uri="{FF2B5EF4-FFF2-40B4-BE49-F238E27FC236}">
                <a16:creationId xmlns:a16="http://schemas.microsoft.com/office/drawing/2014/main" id="{98388EED-AFBA-4F90-9805-21E1DD19B52F}"/>
              </a:ext>
            </a:extLst>
          </p:cNvPr>
          <p:cNvSpPr txBox="1">
            <a:spLocks/>
          </p:cNvSpPr>
          <p:nvPr userDrawn="1"/>
        </p:nvSpPr>
        <p:spPr>
          <a:xfrm>
            <a:off x="3581400" y="6366984"/>
            <a:ext cx="5029200"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a:t>Confidential – Imperial College Business School Student Investment Fund</a:t>
            </a:r>
          </a:p>
        </p:txBody>
      </p:sp>
    </p:spTree>
    <p:extLst>
      <p:ext uri="{BB962C8B-B14F-4D97-AF65-F5344CB8AC3E}">
        <p14:creationId xmlns:p14="http://schemas.microsoft.com/office/powerpoint/2010/main" val="324327999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CEA9FA3-C374-4A49-9594-C231C10789E1}" type="datetime1">
              <a:rPr lang="en-GB" smtClean="0"/>
              <a:t>28/02/2023</a:t>
            </a:fld>
            <a:endParaRPr lang="it-IT"/>
          </a:p>
        </p:txBody>
      </p:sp>
      <p:sp>
        <p:nvSpPr>
          <p:cNvPr id="9" name="Segnaposto numero diapositiva 8"/>
          <p:cNvSpPr>
            <a:spLocks noGrp="1"/>
          </p:cNvSpPr>
          <p:nvPr>
            <p:ph type="sldNum" sz="quarter" idx="12"/>
          </p:nvPr>
        </p:nvSpPr>
        <p:spPr/>
        <p:txBody>
          <a:bodyPr/>
          <a:lstStyle/>
          <a:p>
            <a:fld id="{5AF8BB4A-2800-4E55-B30D-45BFC493FB4B}" type="slidenum">
              <a:rPr lang="it-IT" smtClean="0"/>
              <a:t>‹#›</a:t>
            </a:fld>
            <a:endParaRPr lang="it-IT"/>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38232" y="6383280"/>
            <a:ext cx="1315536" cy="349770"/>
          </a:xfrm>
          <a:prstGeom prst="rect">
            <a:avLst/>
          </a:prstGeom>
        </p:spPr>
      </p:pic>
      <p:sp>
        <p:nvSpPr>
          <p:cNvPr id="11" name="Segnaposto data 3">
            <a:extLst>
              <a:ext uri="{FF2B5EF4-FFF2-40B4-BE49-F238E27FC236}">
                <a16:creationId xmlns:a16="http://schemas.microsoft.com/office/drawing/2014/main" id="{273BDC0A-CEE1-45DB-8164-59B53532726D}"/>
              </a:ext>
            </a:extLst>
          </p:cNvPr>
          <p:cNvSpPr txBox="1">
            <a:spLocks/>
          </p:cNvSpPr>
          <p:nvPr userDrawn="1"/>
        </p:nvSpPr>
        <p:spPr>
          <a:xfrm>
            <a:off x="3581400" y="6366984"/>
            <a:ext cx="5029200"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a:t>Confidential – Imperial College Business School Student Investment Fund</a:t>
            </a:r>
          </a:p>
        </p:txBody>
      </p:sp>
    </p:spTree>
    <p:extLst>
      <p:ext uri="{BB962C8B-B14F-4D97-AF65-F5344CB8AC3E}">
        <p14:creationId xmlns:p14="http://schemas.microsoft.com/office/powerpoint/2010/main" val="2464903894"/>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069070FB-F239-4F0E-8491-54EB328CB182}" type="datetime1">
              <a:rPr lang="en-GB" smtClean="0"/>
              <a:t>28/02/2023</a:t>
            </a:fld>
            <a:endParaRPr lang="it-IT"/>
          </a:p>
        </p:txBody>
      </p:sp>
      <p:sp>
        <p:nvSpPr>
          <p:cNvPr id="5" name="Segnaposto numero diapositiva 4"/>
          <p:cNvSpPr>
            <a:spLocks noGrp="1"/>
          </p:cNvSpPr>
          <p:nvPr>
            <p:ph type="sldNum" sz="quarter" idx="12"/>
          </p:nvPr>
        </p:nvSpPr>
        <p:spPr/>
        <p:txBody>
          <a:bodyPr/>
          <a:lstStyle/>
          <a:p>
            <a:fld id="{5AF8BB4A-2800-4E55-B30D-45BFC493FB4B}" type="slidenum">
              <a:rPr lang="it-IT" smtClean="0"/>
              <a:t>‹#›</a:t>
            </a:fld>
            <a:endParaRPr lang="it-IT"/>
          </a:p>
        </p:txBody>
      </p:sp>
      <p:sp>
        <p:nvSpPr>
          <p:cNvPr id="7" name="Segnaposto data 3">
            <a:extLst>
              <a:ext uri="{FF2B5EF4-FFF2-40B4-BE49-F238E27FC236}">
                <a16:creationId xmlns:a16="http://schemas.microsoft.com/office/drawing/2014/main" id="{91E2F73D-FEA2-4DF1-B2CA-88432AA917A7}"/>
              </a:ext>
            </a:extLst>
          </p:cNvPr>
          <p:cNvSpPr txBox="1">
            <a:spLocks/>
          </p:cNvSpPr>
          <p:nvPr userDrawn="1"/>
        </p:nvSpPr>
        <p:spPr>
          <a:xfrm>
            <a:off x="3581400" y="6366984"/>
            <a:ext cx="5029200"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a:t>Confidential – Imperial College Business School Student Investment Fund</a:t>
            </a:r>
          </a:p>
        </p:txBody>
      </p:sp>
    </p:spTree>
    <p:extLst>
      <p:ext uri="{BB962C8B-B14F-4D97-AF65-F5344CB8AC3E}">
        <p14:creationId xmlns:p14="http://schemas.microsoft.com/office/powerpoint/2010/main" val="4154753717"/>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47A27A4-F25D-4A14-BD95-F5672F0F6158}" type="datetime1">
              <a:rPr lang="en-GB" smtClean="0"/>
              <a:t>28/02/2023</a:t>
            </a:fld>
            <a:endParaRPr lang="it-IT"/>
          </a:p>
        </p:txBody>
      </p:sp>
      <p:sp>
        <p:nvSpPr>
          <p:cNvPr id="4" name="Segnaposto numero diapositiva 3"/>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2368302277"/>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73091E00-CA50-4E4A-ACBF-4F4C655A059F}" type="datetime1">
              <a:rPr lang="en-GB" smtClean="0"/>
              <a:t>28/02/2023</a:t>
            </a:fld>
            <a:endParaRPr lang="it-IT"/>
          </a:p>
        </p:txBody>
      </p:sp>
      <p:sp>
        <p:nvSpPr>
          <p:cNvPr id="7" name="Segnaposto numero diapositiva 6"/>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3035371107"/>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9ED9CB98-19F7-4E6C-9B2C-8AC86250655F}" type="datetime1">
              <a:rPr lang="en-GB" smtClean="0"/>
              <a:t>28/02/2023</a:t>
            </a:fld>
            <a:endParaRPr lang="it-IT"/>
          </a:p>
        </p:txBody>
      </p:sp>
      <p:sp>
        <p:nvSpPr>
          <p:cNvPr id="7" name="Segnaposto numero diapositiva 6"/>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2859126224"/>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E53644D-9CD9-4C2C-8B26-0F75BB332643}" type="datetime1">
              <a:rPr lang="en-GB" smtClean="0"/>
              <a:t>28/02/2023</a:t>
            </a:fld>
            <a:endParaRPr lang="it-IT"/>
          </a:p>
        </p:txBody>
      </p:sp>
      <p:sp>
        <p:nvSpPr>
          <p:cNvPr id="6" name="Segnaposto numero diapositiva 5"/>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2541534751"/>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82B9342A-3D7C-4B85-ABF9-00E76E119767}" type="datetime1">
              <a:rPr lang="en-GB" smtClean="0"/>
              <a:t>28/02/2023</a:t>
            </a:fld>
            <a:endParaRPr lang="it-IT"/>
          </a:p>
        </p:txBody>
      </p:sp>
      <p:sp>
        <p:nvSpPr>
          <p:cNvPr id="6" name="Segnaposto numero diapositiva 5"/>
          <p:cNvSpPr>
            <a:spLocks noGrp="1"/>
          </p:cNvSpPr>
          <p:nvPr>
            <p:ph type="sldNum" sz="quarter" idx="12"/>
          </p:nvPr>
        </p:nvSpPr>
        <p:spPr/>
        <p:txBody>
          <a:bodyPr/>
          <a:lstStyle/>
          <a:p>
            <a:fld id="{5AF8BB4A-2800-4E55-B30D-45BFC493FB4B}" type="slidenum">
              <a:rPr lang="it-IT" smtClean="0"/>
              <a:t>‹#›</a:t>
            </a:fld>
            <a:endParaRPr lang="it-IT"/>
          </a:p>
        </p:txBody>
      </p:sp>
    </p:spTree>
    <p:extLst>
      <p:ext uri="{BB962C8B-B14F-4D97-AF65-F5344CB8AC3E}">
        <p14:creationId xmlns:p14="http://schemas.microsoft.com/office/powerpoint/2010/main" val="424723214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97E80-2AD0-403C-BD2E-D0E01F34054A}" type="datetime1">
              <a:rPr lang="en-GB" smtClean="0"/>
              <a:t>28/02/2023</a:t>
            </a:fld>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8BB4A-2800-4E55-B30D-45BFC493FB4B}" type="slidenum">
              <a:rPr lang="it-IT" smtClean="0"/>
              <a:t>‹#›</a:t>
            </a:fld>
            <a:endParaRPr lang="it-IT"/>
          </a:p>
        </p:txBody>
      </p:sp>
    </p:spTree>
    <p:extLst>
      <p:ext uri="{BB962C8B-B14F-4D97-AF65-F5344CB8AC3E}">
        <p14:creationId xmlns:p14="http://schemas.microsoft.com/office/powerpoint/2010/main" val="424408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87" y="0"/>
            <a:ext cx="12240490" cy="6864228"/>
          </a:xfrm>
          <a:prstGeom prst="rect">
            <a:avLst/>
          </a:prstGeom>
        </p:spPr>
      </p:pic>
      <p:sp>
        <p:nvSpPr>
          <p:cNvPr id="6" name="Titolo 1"/>
          <p:cNvSpPr txBox="1">
            <a:spLocks/>
          </p:cNvSpPr>
          <p:nvPr/>
        </p:nvSpPr>
        <p:spPr>
          <a:xfrm>
            <a:off x="0" y="3842795"/>
            <a:ext cx="8291715" cy="3029272"/>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5000" b="0" i="0" u="none" strike="noStrike" kern="1200" cap="all" spc="200" normalizeH="0" baseline="0" noProof="0">
              <a:ln>
                <a:noFill/>
              </a:ln>
              <a:solidFill>
                <a:srgbClr val="70D0BF"/>
              </a:solidFill>
              <a:effectLst/>
              <a:uLnTx/>
              <a:uFillTx/>
              <a:latin typeface="Arial" panose="020B0604020202020204" pitchFamily="34" charset="0"/>
              <a:cs typeface="Arial" panose="020B0604020202020204" pitchFamily="34" charset="0"/>
            </a:endParaRPr>
          </a:p>
        </p:txBody>
      </p:sp>
      <p:sp>
        <p:nvSpPr>
          <p:cNvPr id="5" name="TextBox 4"/>
          <p:cNvSpPr txBox="1"/>
          <p:nvPr/>
        </p:nvSpPr>
        <p:spPr>
          <a:xfrm>
            <a:off x="247613" y="1719575"/>
            <a:ext cx="8596052" cy="4308872"/>
          </a:xfrm>
          <a:prstGeom prst="rect">
            <a:avLst/>
          </a:prstGeom>
          <a:noFill/>
        </p:spPr>
        <p:txBody>
          <a:bodyPr wrap="square" lIns="91440" tIns="45720" rIns="91440" bIns="45720" rtlCol="0" anchor="t">
            <a:spAutoFit/>
          </a:bodyPr>
          <a:lstStyle/>
          <a:p>
            <a:r>
              <a:rPr lang="en-GB" sz="3600" b="1" dirty="0">
                <a:solidFill>
                  <a:schemeClr val="tx1">
                    <a:lumMod val="85000"/>
                    <a:lumOff val="15000"/>
                  </a:schemeClr>
                </a:solidFill>
                <a:latin typeface="Arial"/>
                <a:cs typeface="Arial"/>
              </a:rPr>
              <a:t>ICBS Big Data</a:t>
            </a:r>
            <a:endParaRPr lang="en-GB" dirty="0">
              <a:solidFill>
                <a:schemeClr val="tx1">
                  <a:lumMod val="85000"/>
                  <a:lumOff val="15000"/>
                </a:schemeClr>
              </a:solidFill>
              <a:cs typeface="Calibri" panose="020F0502020204030204"/>
            </a:endParaRPr>
          </a:p>
          <a:p>
            <a:r>
              <a:rPr lang="en-GB" sz="3600" dirty="0">
                <a:solidFill>
                  <a:schemeClr val="tx1">
                    <a:lumMod val="85000"/>
                    <a:lumOff val="15000"/>
                  </a:schemeClr>
                </a:solidFill>
                <a:latin typeface="Arial"/>
                <a:cs typeface="Arial"/>
              </a:rPr>
              <a:t>Team 4</a:t>
            </a:r>
            <a:endParaRPr lang="en-GB" dirty="0">
              <a:solidFill>
                <a:schemeClr val="tx1">
                  <a:lumMod val="85000"/>
                  <a:lumOff val="15000"/>
                </a:schemeClr>
              </a:solidFill>
              <a:latin typeface="Calibri" panose="020F0502020204030204"/>
              <a:cs typeface="Calibri"/>
            </a:endParaRPr>
          </a:p>
          <a:p>
            <a:r>
              <a:rPr lang="en-GB" sz="2300" dirty="0" err="1">
                <a:solidFill>
                  <a:schemeClr val="tx1">
                    <a:lumMod val="85000"/>
                    <a:lumOff val="15000"/>
                  </a:schemeClr>
                </a:solidFill>
                <a:latin typeface="Calibri"/>
                <a:cs typeface="Calibri"/>
              </a:rPr>
              <a:t>Qinling</a:t>
            </a:r>
            <a:r>
              <a:rPr lang="en-GB" sz="2300" dirty="0">
                <a:solidFill>
                  <a:schemeClr val="tx1">
                    <a:lumMod val="85000"/>
                    <a:lumOff val="15000"/>
                  </a:schemeClr>
                </a:solidFill>
                <a:ea typeface="+mn-lt"/>
                <a:cs typeface="+mn-lt"/>
              </a:rPr>
              <a:t> Wu, Siyi Chen, </a:t>
            </a:r>
            <a:r>
              <a:rPr lang="en-GB" sz="2300" dirty="0" err="1">
                <a:solidFill>
                  <a:schemeClr val="tx1">
                    <a:lumMod val="85000"/>
                    <a:lumOff val="15000"/>
                  </a:schemeClr>
                </a:solidFill>
                <a:ea typeface="+mn-lt"/>
                <a:cs typeface="+mn-lt"/>
              </a:rPr>
              <a:t>Shukun</a:t>
            </a:r>
            <a:r>
              <a:rPr lang="en-GB" sz="2300" dirty="0">
                <a:solidFill>
                  <a:schemeClr val="tx1">
                    <a:lumMod val="85000"/>
                    <a:lumOff val="15000"/>
                  </a:schemeClr>
                </a:solidFill>
                <a:ea typeface="+mn-lt"/>
                <a:cs typeface="+mn-lt"/>
              </a:rPr>
              <a:t> Xing, Arman Sharifi, Patrik Kovac</a:t>
            </a:r>
            <a:endParaRPr lang="en-GB" sz="2300" dirty="0">
              <a:solidFill>
                <a:schemeClr val="tx1">
                  <a:lumMod val="85000"/>
                  <a:lumOff val="15000"/>
                </a:schemeClr>
              </a:solidFill>
              <a:latin typeface="Calibri" panose="020F0502020204030204"/>
              <a:cs typeface="Calibri"/>
            </a:endParaRPr>
          </a:p>
          <a:p>
            <a:endParaRPr lang="en-GB" sz="2400" b="1">
              <a:solidFill>
                <a:srgbClr val="000000"/>
              </a:solidFill>
              <a:latin typeface="Arial" panose="020B0604020202020204" pitchFamily="34" charset="0"/>
              <a:cs typeface="Arial" panose="020B0604020202020204" pitchFamily="34" charset="0"/>
            </a:endParaRPr>
          </a:p>
          <a:p>
            <a:endParaRPr lang="en-GB" sz="2400" b="1">
              <a:solidFill>
                <a:srgbClr val="000000"/>
              </a:solidFill>
              <a:latin typeface="Arial"/>
              <a:cs typeface="Arial"/>
            </a:endParaRPr>
          </a:p>
          <a:p>
            <a:endParaRPr lang="en-GB" sz="2400" b="1">
              <a:solidFill>
                <a:srgbClr val="000000"/>
              </a:solidFill>
              <a:latin typeface="Arial"/>
              <a:ea typeface="+mn-lt"/>
              <a:cs typeface="Arial"/>
            </a:endParaRPr>
          </a:p>
          <a:p>
            <a:endParaRPr lang="en-GB" sz="2400" b="1">
              <a:solidFill>
                <a:srgbClr val="000000"/>
              </a:solidFill>
              <a:latin typeface="Arial"/>
              <a:ea typeface="+mn-lt"/>
              <a:cs typeface="Arial"/>
            </a:endParaRPr>
          </a:p>
          <a:p>
            <a:endParaRPr lang="en-GB" sz="2400" b="1">
              <a:solidFill>
                <a:srgbClr val="000000"/>
              </a:solidFill>
              <a:latin typeface="Arial"/>
              <a:ea typeface="+mn-lt"/>
              <a:cs typeface="Arial"/>
            </a:endParaRPr>
          </a:p>
          <a:p>
            <a:r>
              <a:rPr lang="en-GB" sz="3500" b="1" dirty="0">
                <a:ea typeface="+mn-lt"/>
                <a:cs typeface="+mn-lt"/>
              </a:rPr>
              <a:t>Machine Learning in Currency Trading POC</a:t>
            </a:r>
            <a:endParaRPr lang="en-GB" dirty="0"/>
          </a:p>
          <a:p>
            <a:endParaRPr lang="en-GB"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390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smtClean="0"/>
              <a:pPr/>
              <a:t>10</a:t>
            </a:fld>
            <a:endParaRPr lang="en-US"/>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pPr lvl="1"/>
            <a:endParaRPr lang="en-US" sz="1600" dirty="0">
              <a:latin typeface="Arial"/>
              <a:cs typeface="Arial"/>
            </a:endParaRPr>
          </a:p>
          <a:p>
            <a:pPr lvl="1"/>
            <a:endParaRPr lang="en-US"/>
          </a:p>
          <a:p>
            <a:endParaRPr lang="en-US"/>
          </a:p>
        </p:txBody>
      </p:sp>
      <p:sp>
        <p:nvSpPr>
          <p:cNvPr id="11" name="Title 10">
            <a:extLst>
              <a:ext uri="{FF2B5EF4-FFF2-40B4-BE49-F238E27FC236}">
                <a16:creationId xmlns:a16="http://schemas.microsoft.com/office/drawing/2014/main" id="{2B5CC5CA-E0E8-768B-4C85-6F268360FCF0}"/>
              </a:ext>
            </a:extLst>
          </p:cNvPr>
          <p:cNvSpPr>
            <a:spLocks noGrp="1"/>
          </p:cNvSpPr>
          <p:nvPr>
            <p:ph type="title"/>
          </p:nvPr>
        </p:nvSpPr>
        <p:spPr/>
        <p:txBody>
          <a:bodyPr/>
          <a:lstStyle/>
          <a:p>
            <a:r>
              <a:rPr lang="en-US" dirty="0">
                <a:latin typeface="Arial"/>
                <a:cs typeface="Arial"/>
              </a:rPr>
              <a:t>Results and Conclusion</a:t>
            </a:r>
            <a:endParaRPr lang="en-US" dirty="0"/>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pic>
        <p:nvPicPr>
          <p:cNvPr id="2" name="Picture 2" descr="Chart, histogram&#10;&#10;Description automatically generated">
            <a:extLst>
              <a:ext uri="{FF2B5EF4-FFF2-40B4-BE49-F238E27FC236}">
                <a16:creationId xmlns:a16="http://schemas.microsoft.com/office/drawing/2014/main" id="{EBCBEE4F-B71B-8ECF-9BF1-AE1BB25F4EB8}"/>
              </a:ext>
            </a:extLst>
          </p:cNvPr>
          <p:cNvPicPr>
            <a:picLocks noChangeAspect="1"/>
          </p:cNvPicPr>
          <p:nvPr/>
        </p:nvPicPr>
        <p:blipFill>
          <a:blip r:embed="rId3"/>
          <a:stretch>
            <a:fillRect/>
          </a:stretch>
        </p:blipFill>
        <p:spPr>
          <a:xfrm>
            <a:off x="3227717" y="1898309"/>
            <a:ext cx="5585742" cy="3895268"/>
          </a:xfrm>
          <a:prstGeom prst="rect">
            <a:avLst/>
          </a:prstGeom>
        </p:spPr>
      </p:pic>
      <p:sp>
        <p:nvSpPr>
          <p:cNvPr id="8" name="TextBox 7">
            <a:extLst>
              <a:ext uri="{FF2B5EF4-FFF2-40B4-BE49-F238E27FC236}">
                <a16:creationId xmlns:a16="http://schemas.microsoft.com/office/drawing/2014/main" id="{DC2DCB44-A6EB-AEF8-274A-AA7DF34A8D89}"/>
              </a:ext>
            </a:extLst>
          </p:cNvPr>
          <p:cNvSpPr txBox="1"/>
          <p:nvPr/>
        </p:nvSpPr>
        <p:spPr>
          <a:xfrm>
            <a:off x="3539614" y="1628467"/>
            <a:ext cx="55060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Strategy Returns for 3 month periods Annualized </a:t>
            </a:r>
            <a:endParaRPr lang="en-US" dirty="0"/>
          </a:p>
        </p:txBody>
      </p:sp>
    </p:spTree>
    <p:extLst>
      <p:ext uri="{BB962C8B-B14F-4D97-AF65-F5344CB8AC3E}">
        <p14:creationId xmlns:p14="http://schemas.microsoft.com/office/powerpoint/2010/main" val="216076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dirty="0" smtClean="0"/>
              <a:pPr/>
              <a:t>2</a:t>
            </a:fld>
            <a:endParaRPr lang="en-US" dirty="0"/>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r>
              <a:rPr lang="en-US" sz="2000" dirty="0">
                <a:latin typeface="Arial"/>
                <a:cs typeface="Arial"/>
              </a:rPr>
              <a:t>Carry Trade?</a:t>
            </a:r>
            <a:endParaRPr lang="en-US" sz="2000" dirty="0"/>
          </a:p>
          <a:p>
            <a:pPr lvl="1"/>
            <a:r>
              <a:rPr lang="en-US" sz="1600" dirty="0">
                <a:latin typeface="Arial"/>
                <a:cs typeface="Arial"/>
              </a:rPr>
              <a:t>A currency carry trade is an investment strategy in which an investor takes advantage of the interest rate spread of two countries to generate excess profit </a:t>
            </a:r>
          </a:p>
          <a:p>
            <a:r>
              <a:rPr lang="en-US" sz="2000" dirty="0">
                <a:latin typeface="Arial"/>
                <a:cs typeface="Arial"/>
              </a:rPr>
              <a:t>How does it Work?</a:t>
            </a:r>
            <a:endParaRPr lang="en-US" sz="2000" dirty="0"/>
          </a:p>
          <a:p>
            <a:pPr lvl="1"/>
            <a:r>
              <a:rPr lang="en-US" sz="1600" dirty="0">
                <a:latin typeface="Arial"/>
                <a:cs typeface="Arial"/>
              </a:rPr>
              <a:t>The underlying concept of the carry trade involves buying the high interest-bearing asset and selling the low interest-bearing one, profiting on the difference</a:t>
            </a:r>
          </a:p>
          <a:p>
            <a:r>
              <a:rPr lang="en-US" sz="2000" dirty="0">
                <a:latin typeface="Arial"/>
                <a:cs typeface="Arial"/>
              </a:rPr>
              <a:t>The Forward Premium Puzzle?</a:t>
            </a:r>
            <a:endParaRPr lang="en-US" sz="2000" dirty="0"/>
          </a:p>
          <a:p>
            <a:pPr lvl="1"/>
            <a:r>
              <a:rPr lang="en-US" sz="1600" dirty="0">
                <a:latin typeface="Arial"/>
                <a:cs typeface="Arial"/>
              </a:rPr>
              <a:t>FPP states that countries that have higher interest rates tend to have their currency appreciate instead of depreciate against the lower interest rate currencies</a:t>
            </a:r>
            <a:endParaRPr lang="en-US" sz="1600" dirty="0"/>
          </a:p>
          <a:p>
            <a:r>
              <a:rPr lang="en-US" sz="2000" dirty="0">
                <a:latin typeface="Arial"/>
                <a:cs typeface="Arial"/>
              </a:rPr>
              <a:t>Are Opportunities Scarce?</a:t>
            </a:r>
            <a:endParaRPr lang="en-US" sz="2000" dirty="0"/>
          </a:p>
          <a:p>
            <a:pPr lvl="1"/>
            <a:r>
              <a:rPr lang="en-US" sz="1600" dirty="0">
                <a:latin typeface="Arial"/>
                <a:cs typeface="Arial"/>
              </a:rPr>
              <a:t>The violations of uncovered Interest rate parity have only become more egregious since the 2008 financial crisis, potentially creating more profitable trading opportunities.</a:t>
            </a:r>
          </a:p>
          <a:p>
            <a:pPr lvl="1"/>
            <a:endParaRPr lang="en-US"/>
          </a:p>
          <a:p>
            <a:endParaRPr lang="en-US"/>
          </a:p>
        </p:txBody>
      </p:sp>
      <p:sp>
        <p:nvSpPr>
          <p:cNvPr id="11" name="Title 10">
            <a:extLst>
              <a:ext uri="{FF2B5EF4-FFF2-40B4-BE49-F238E27FC236}">
                <a16:creationId xmlns:a16="http://schemas.microsoft.com/office/drawing/2014/main" id="{2B5CC5CA-E0E8-768B-4C85-6F268360FCF0}"/>
              </a:ext>
            </a:extLst>
          </p:cNvPr>
          <p:cNvSpPr>
            <a:spLocks noGrp="1"/>
          </p:cNvSpPr>
          <p:nvPr>
            <p:ph type="title"/>
          </p:nvPr>
        </p:nvSpPr>
        <p:spPr/>
        <p:txBody>
          <a:bodyPr/>
          <a:lstStyle/>
          <a:p>
            <a:r>
              <a:rPr lang="en-US" dirty="0">
                <a:latin typeface="Arial"/>
                <a:cs typeface="Arial"/>
              </a:rPr>
              <a:t>Introduction </a:t>
            </a:r>
            <a:endParaRPr lang="en-US" dirty="0"/>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Tree>
    <p:extLst>
      <p:ext uri="{BB962C8B-B14F-4D97-AF65-F5344CB8AC3E}">
        <p14:creationId xmlns:p14="http://schemas.microsoft.com/office/powerpoint/2010/main" val="361286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D8B-945C-46F2-5171-930CF3B8D57A}"/>
              </a:ext>
            </a:extLst>
          </p:cNvPr>
          <p:cNvSpPr>
            <a:spLocks noGrp="1"/>
          </p:cNvSpPr>
          <p:nvPr>
            <p:ph type="title"/>
          </p:nvPr>
        </p:nvSpPr>
        <p:spPr/>
        <p:txBody>
          <a:bodyPr/>
          <a:lstStyle/>
          <a:p>
            <a:r>
              <a:rPr lang="en-US" dirty="0">
                <a:latin typeface="Arial"/>
                <a:cs typeface="Arial"/>
              </a:rPr>
              <a:t>CCT Returns for AUD and JPY</a:t>
            </a:r>
            <a:endParaRPr lang="en-US" dirty="0"/>
          </a:p>
        </p:txBody>
      </p:sp>
      <p:sp>
        <p:nvSpPr>
          <p:cNvPr id="4" name="Date Placeholder 3">
            <a:extLst>
              <a:ext uri="{FF2B5EF4-FFF2-40B4-BE49-F238E27FC236}">
                <a16:creationId xmlns:a16="http://schemas.microsoft.com/office/drawing/2014/main" id="{90A99365-2C4A-B2C5-E3E1-DCCED9F2B0F6}"/>
              </a:ext>
            </a:extLst>
          </p:cNvPr>
          <p:cNvSpPr>
            <a:spLocks noGrp="1"/>
          </p:cNvSpPr>
          <p:nvPr>
            <p:ph type="dt" sz="half" idx="10"/>
          </p:nvPr>
        </p:nvSpPr>
        <p:spPr/>
        <p:txBody>
          <a:bodyPr/>
          <a:lstStyle/>
          <a:p>
            <a:r>
              <a:rPr lang="en-GB"/>
              <a:t>08 November 2018</a:t>
            </a:r>
            <a:endParaRPr lang="it-IT"/>
          </a:p>
        </p:txBody>
      </p:sp>
      <p:sp>
        <p:nvSpPr>
          <p:cNvPr id="5" name="Slide Number Placeholder 4">
            <a:extLst>
              <a:ext uri="{FF2B5EF4-FFF2-40B4-BE49-F238E27FC236}">
                <a16:creationId xmlns:a16="http://schemas.microsoft.com/office/drawing/2014/main" id="{C75B3E00-44DB-E88F-5DFA-1A5CD40A1186}"/>
              </a:ext>
            </a:extLst>
          </p:cNvPr>
          <p:cNvSpPr>
            <a:spLocks noGrp="1"/>
          </p:cNvSpPr>
          <p:nvPr>
            <p:ph type="sldNum" sz="quarter" idx="12"/>
          </p:nvPr>
        </p:nvSpPr>
        <p:spPr/>
        <p:txBody>
          <a:bodyPr/>
          <a:lstStyle/>
          <a:p>
            <a:fld id="{5AF8BB4A-2800-4E55-B30D-45BFC493FB4B}" type="slidenum">
              <a:rPr lang="it-IT" smtClean="0"/>
              <a:pPr/>
              <a:t>3</a:t>
            </a:fld>
            <a:endParaRPr lang="it-IT"/>
          </a:p>
        </p:txBody>
      </p:sp>
      <p:pic>
        <p:nvPicPr>
          <p:cNvPr id="6" name="Picture 6" descr="Chart, histogram&#10;&#10;Description automatically generated">
            <a:extLst>
              <a:ext uri="{FF2B5EF4-FFF2-40B4-BE49-F238E27FC236}">
                <a16:creationId xmlns:a16="http://schemas.microsoft.com/office/drawing/2014/main" id="{AFFD9C80-1791-F5DB-EA45-AE7909F4D028}"/>
              </a:ext>
            </a:extLst>
          </p:cNvPr>
          <p:cNvPicPr>
            <a:picLocks noChangeAspect="1"/>
          </p:cNvPicPr>
          <p:nvPr/>
        </p:nvPicPr>
        <p:blipFill rotWithShape="1">
          <a:blip r:embed="rId2"/>
          <a:srcRect t="1188" r="-360" b="1867"/>
          <a:stretch/>
        </p:blipFill>
        <p:spPr>
          <a:xfrm>
            <a:off x="3100919" y="1906716"/>
            <a:ext cx="6021251" cy="4108733"/>
          </a:xfrm>
          <a:prstGeom prst="rect">
            <a:avLst/>
          </a:prstGeom>
        </p:spPr>
      </p:pic>
      <p:sp>
        <p:nvSpPr>
          <p:cNvPr id="7" name="TextBox 6">
            <a:extLst>
              <a:ext uri="{FF2B5EF4-FFF2-40B4-BE49-F238E27FC236}">
                <a16:creationId xmlns:a16="http://schemas.microsoft.com/office/drawing/2014/main" id="{D8891BBD-2185-15F7-5AF1-76536099C461}"/>
              </a:ext>
            </a:extLst>
          </p:cNvPr>
          <p:cNvSpPr txBox="1"/>
          <p:nvPr/>
        </p:nvSpPr>
        <p:spPr>
          <a:xfrm>
            <a:off x="3539614" y="1628467"/>
            <a:ext cx="55060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Calibri"/>
                <a:cs typeface="Calibri"/>
              </a:rPr>
              <a:t>Annualized Returns of 3 Month Currency Carry Trades for Japan and Australia </a:t>
            </a:r>
          </a:p>
        </p:txBody>
      </p:sp>
      <p:sp>
        <p:nvSpPr>
          <p:cNvPr id="9" name="TextBox 8">
            <a:extLst>
              <a:ext uri="{FF2B5EF4-FFF2-40B4-BE49-F238E27FC236}">
                <a16:creationId xmlns:a16="http://schemas.microsoft.com/office/drawing/2014/main" id="{DD8892C5-4BF8-3E41-D16D-4DF76186A0B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11" name="Rectangle 10">
            <a:extLst>
              <a:ext uri="{FF2B5EF4-FFF2-40B4-BE49-F238E27FC236}">
                <a16:creationId xmlns:a16="http://schemas.microsoft.com/office/drawing/2014/main" id="{C725D161-BB7C-BD72-80EB-1F955C810FB6}"/>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Tree>
    <p:extLst>
      <p:ext uri="{BB962C8B-B14F-4D97-AF65-F5344CB8AC3E}">
        <p14:creationId xmlns:p14="http://schemas.microsoft.com/office/powerpoint/2010/main" val="346059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2AE-FCEF-C4BB-0AB0-A383432F0521}"/>
              </a:ext>
            </a:extLst>
          </p:cNvPr>
          <p:cNvSpPr>
            <a:spLocks noGrp="1"/>
          </p:cNvSpPr>
          <p:nvPr>
            <p:ph type="title"/>
          </p:nvPr>
        </p:nvSpPr>
        <p:spPr/>
        <p:txBody>
          <a:bodyPr/>
          <a:lstStyle/>
          <a:p>
            <a:r>
              <a:rPr lang="en-US" dirty="0">
                <a:latin typeface="Arial"/>
                <a:cs typeface="Arial"/>
              </a:rPr>
              <a:t>What are Gradient Boosted Decision Trees</a:t>
            </a:r>
            <a:endParaRPr lang="en-US" dirty="0"/>
          </a:p>
        </p:txBody>
      </p:sp>
      <p:sp>
        <p:nvSpPr>
          <p:cNvPr id="4" name="Date Placeholder 3">
            <a:extLst>
              <a:ext uri="{FF2B5EF4-FFF2-40B4-BE49-F238E27FC236}">
                <a16:creationId xmlns:a16="http://schemas.microsoft.com/office/drawing/2014/main" id="{E02286F3-6BC5-1BFB-11B8-E02DEB73A0D3}"/>
              </a:ext>
            </a:extLst>
          </p:cNvPr>
          <p:cNvSpPr>
            <a:spLocks noGrp="1"/>
          </p:cNvSpPr>
          <p:nvPr>
            <p:ph type="dt" sz="half" idx="10"/>
          </p:nvPr>
        </p:nvSpPr>
        <p:spPr/>
        <p:txBody>
          <a:bodyPr/>
          <a:lstStyle/>
          <a:p>
            <a:r>
              <a:rPr lang="en-GB"/>
              <a:t>08 November 2018</a:t>
            </a:r>
            <a:endParaRPr lang="it-IT"/>
          </a:p>
        </p:txBody>
      </p:sp>
      <p:sp>
        <p:nvSpPr>
          <p:cNvPr id="5" name="Slide Number Placeholder 4">
            <a:extLst>
              <a:ext uri="{FF2B5EF4-FFF2-40B4-BE49-F238E27FC236}">
                <a16:creationId xmlns:a16="http://schemas.microsoft.com/office/drawing/2014/main" id="{6A70CDDA-D8A7-C2F2-09F9-FE389C64337D}"/>
              </a:ext>
            </a:extLst>
          </p:cNvPr>
          <p:cNvSpPr>
            <a:spLocks noGrp="1"/>
          </p:cNvSpPr>
          <p:nvPr>
            <p:ph type="sldNum" sz="quarter" idx="12"/>
          </p:nvPr>
        </p:nvSpPr>
        <p:spPr/>
        <p:txBody>
          <a:bodyPr/>
          <a:lstStyle/>
          <a:p>
            <a:fld id="{5AF8BB4A-2800-4E55-B30D-45BFC493FB4B}" type="slidenum">
              <a:rPr lang="it-IT" smtClean="0"/>
              <a:pPr/>
              <a:t>4</a:t>
            </a:fld>
            <a:endParaRPr lang="it-IT"/>
          </a:p>
        </p:txBody>
      </p:sp>
      <p:sp>
        <p:nvSpPr>
          <p:cNvPr id="15" name="TextBox 14">
            <a:extLst>
              <a:ext uri="{FF2B5EF4-FFF2-40B4-BE49-F238E27FC236}">
                <a16:creationId xmlns:a16="http://schemas.microsoft.com/office/drawing/2014/main" id="{0E5B47B0-CFDB-A033-54C1-13305B6186FE}"/>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solidFill>
                  <a:schemeClr val="bg2">
                    <a:lumMod val="50000"/>
                  </a:schemeClr>
                </a:solidFill>
                <a:cs typeface="Calibri"/>
              </a:rPr>
              <a:t>16 February 2023</a:t>
            </a:r>
          </a:p>
        </p:txBody>
      </p:sp>
      <p:sp>
        <p:nvSpPr>
          <p:cNvPr id="6" name="Rectangle 5">
            <a:extLst>
              <a:ext uri="{FF2B5EF4-FFF2-40B4-BE49-F238E27FC236}">
                <a16:creationId xmlns:a16="http://schemas.microsoft.com/office/drawing/2014/main" id="{10928BD4-A782-20E6-0A5F-6E49F3FB32C8}"/>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
        <p:nvSpPr>
          <p:cNvPr id="7" name="Content Placeholder 8">
            <a:extLst>
              <a:ext uri="{FF2B5EF4-FFF2-40B4-BE49-F238E27FC236}">
                <a16:creationId xmlns:a16="http://schemas.microsoft.com/office/drawing/2014/main" id="{A978AAAD-1E2D-C11D-1E80-7D449B66B041}"/>
              </a:ext>
            </a:extLst>
          </p:cNvPr>
          <p:cNvSpPr>
            <a:spLocks noGrp="1"/>
          </p:cNvSpPr>
          <p:nvPr>
            <p:ph idx="1"/>
          </p:nvPr>
        </p:nvSpPr>
        <p:spPr>
          <a:xfrm>
            <a:off x="1917697" y="1805503"/>
            <a:ext cx="9436101" cy="4169054"/>
          </a:xfrm>
        </p:spPr>
        <p:txBody>
          <a:bodyPr vert="horz" lIns="91440" tIns="45720" rIns="91440" bIns="45720" rtlCol="0" anchor="t">
            <a:normAutofit/>
          </a:bodyPr>
          <a:lstStyle/>
          <a:p>
            <a:pPr marL="0" indent="0">
              <a:buNone/>
            </a:pPr>
            <a:r>
              <a:rPr lang="en-US" sz="2000" b="1" dirty="0">
                <a:latin typeface="Arial"/>
                <a:cs typeface="Arial"/>
              </a:rPr>
              <a:t>Decision Trees</a:t>
            </a:r>
            <a:endParaRPr lang="en-US" b="1"/>
          </a:p>
          <a:p>
            <a:pPr lvl="1"/>
            <a:endParaRPr lang="en-US" sz="1600" dirty="0"/>
          </a:p>
          <a:p>
            <a:pPr lvl="1"/>
            <a:endParaRPr lang="en-US"/>
          </a:p>
          <a:p>
            <a:endParaRPr lang="en-US"/>
          </a:p>
        </p:txBody>
      </p:sp>
      <p:pic>
        <p:nvPicPr>
          <p:cNvPr id="8" name="Picture 8" descr="Diagram&#10;&#10;Description automatically generated">
            <a:extLst>
              <a:ext uri="{FF2B5EF4-FFF2-40B4-BE49-F238E27FC236}">
                <a16:creationId xmlns:a16="http://schemas.microsoft.com/office/drawing/2014/main" id="{564D768A-A34D-7C39-422B-6EED04892A0A}"/>
              </a:ext>
            </a:extLst>
          </p:cNvPr>
          <p:cNvPicPr>
            <a:picLocks noChangeAspect="1"/>
          </p:cNvPicPr>
          <p:nvPr/>
        </p:nvPicPr>
        <p:blipFill>
          <a:blip r:embed="rId2"/>
          <a:stretch>
            <a:fillRect/>
          </a:stretch>
        </p:blipFill>
        <p:spPr>
          <a:xfrm>
            <a:off x="3883325" y="2290180"/>
            <a:ext cx="4741652" cy="3276865"/>
          </a:xfrm>
          <a:prstGeom prst="rect">
            <a:avLst/>
          </a:prstGeom>
        </p:spPr>
      </p:pic>
      <p:sp>
        <p:nvSpPr>
          <p:cNvPr id="9" name="TextBox 8">
            <a:extLst>
              <a:ext uri="{FF2B5EF4-FFF2-40B4-BE49-F238E27FC236}">
                <a16:creationId xmlns:a16="http://schemas.microsoft.com/office/drawing/2014/main" id="{F01A91F8-B9D5-5B38-EE11-8C62B17FE279}"/>
              </a:ext>
            </a:extLst>
          </p:cNvPr>
          <p:cNvSpPr txBox="1"/>
          <p:nvPr/>
        </p:nvSpPr>
        <p:spPr>
          <a:xfrm>
            <a:off x="7513608" y="5867400"/>
            <a:ext cx="421687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Image Source: https://towardsdatascience.com/decision-trees-explained-3ec41632ceb6</a:t>
            </a:r>
            <a:endParaRPr lang="en-US" sz="800" dirty="0">
              <a:cs typeface="Calibri"/>
            </a:endParaRPr>
          </a:p>
        </p:txBody>
      </p:sp>
    </p:spTree>
    <p:extLst>
      <p:ext uri="{BB962C8B-B14F-4D97-AF65-F5344CB8AC3E}">
        <p14:creationId xmlns:p14="http://schemas.microsoft.com/office/powerpoint/2010/main" val="310140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2AE-FCEF-C4BB-0AB0-A383432F0521}"/>
              </a:ext>
            </a:extLst>
          </p:cNvPr>
          <p:cNvSpPr>
            <a:spLocks noGrp="1"/>
          </p:cNvSpPr>
          <p:nvPr>
            <p:ph type="title"/>
          </p:nvPr>
        </p:nvSpPr>
        <p:spPr/>
        <p:txBody>
          <a:bodyPr/>
          <a:lstStyle/>
          <a:p>
            <a:r>
              <a:rPr lang="en-US" dirty="0">
                <a:latin typeface="Arial"/>
                <a:cs typeface="Arial"/>
              </a:rPr>
              <a:t>What are Gradient Boosted Decision Trees</a:t>
            </a:r>
            <a:endParaRPr lang="en-US" dirty="0"/>
          </a:p>
        </p:txBody>
      </p:sp>
      <p:sp>
        <p:nvSpPr>
          <p:cNvPr id="4" name="Date Placeholder 3">
            <a:extLst>
              <a:ext uri="{FF2B5EF4-FFF2-40B4-BE49-F238E27FC236}">
                <a16:creationId xmlns:a16="http://schemas.microsoft.com/office/drawing/2014/main" id="{E02286F3-6BC5-1BFB-11B8-E02DEB73A0D3}"/>
              </a:ext>
            </a:extLst>
          </p:cNvPr>
          <p:cNvSpPr>
            <a:spLocks noGrp="1"/>
          </p:cNvSpPr>
          <p:nvPr>
            <p:ph type="dt" sz="half" idx="10"/>
          </p:nvPr>
        </p:nvSpPr>
        <p:spPr/>
        <p:txBody>
          <a:bodyPr/>
          <a:lstStyle/>
          <a:p>
            <a:r>
              <a:rPr lang="en-GB"/>
              <a:t>08 November 2018</a:t>
            </a:r>
            <a:endParaRPr lang="it-IT"/>
          </a:p>
        </p:txBody>
      </p:sp>
      <p:sp>
        <p:nvSpPr>
          <p:cNvPr id="5" name="Slide Number Placeholder 4">
            <a:extLst>
              <a:ext uri="{FF2B5EF4-FFF2-40B4-BE49-F238E27FC236}">
                <a16:creationId xmlns:a16="http://schemas.microsoft.com/office/drawing/2014/main" id="{6A70CDDA-D8A7-C2F2-09F9-FE389C64337D}"/>
              </a:ext>
            </a:extLst>
          </p:cNvPr>
          <p:cNvSpPr>
            <a:spLocks noGrp="1"/>
          </p:cNvSpPr>
          <p:nvPr>
            <p:ph type="sldNum" sz="quarter" idx="12"/>
          </p:nvPr>
        </p:nvSpPr>
        <p:spPr/>
        <p:txBody>
          <a:bodyPr/>
          <a:lstStyle/>
          <a:p>
            <a:fld id="{5AF8BB4A-2800-4E55-B30D-45BFC493FB4B}" type="slidenum">
              <a:rPr lang="it-IT" smtClean="0"/>
              <a:pPr/>
              <a:t>5</a:t>
            </a:fld>
            <a:endParaRPr lang="it-IT"/>
          </a:p>
        </p:txBody>
      </p:sp>
      <p:sp>
        <p:nvSpPr>
          <p:cNvPr id="15" name="TextBox 14">
            <a:extLst>
              <a:ext uri="{FF2B5EF4-FFF2-40B4-BE49-F238E27FC236}">
                <a16:creationId xmlns:a16="http://schemas.microsoft.com/office/drawing/2014/main" id="{0E5B47B0-CFDB-A033-54C1-13305B6186FE}"/>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6" name="Rectangle 5">
            <a:extLst>
              <a:ext uri="{FF2B5EF4-FFF2-40B4-BE49-F238E27FC236}">
                <a16:creationId xmlns:a16="http://schemas.microsoft.com/office/drawing/2014/main" id="{10928BD4-A782-20E6-0A5F-6E49F3FB32C8}"/>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
        <p:nvSpPr>
          <p:cNvPr id="7" name="Content Placeholder 8">
            <a:extLst>
              <a:ext uri="{FF2B5EF4-FFF2-40B4-BE49-F238E27FC236}">
                <a16:creationId xmlns:a16="http://schemas.microsoft.com/office/drawing/2014/main" id="{A978AAAD-1E2D-C11D-1E80-7D449B66B041}"/>
              </a:ext>
            </a:extLst>
          </p:cNvPr>
          <p:cNvSpPr>
            <a:spLocks noGrp="1"/>
          </p:cNvSpPr>
          <p:nvPr>
            <p:ph idx="1"/>
          </p:nvPr>
        </p:nvSpPr>
        <p:spPr>
          <a:xfrm>
            <a:off x="1917697" y="1805503"/>
            <a:ext cx="9436101" cy="4169054"/>
          </a:xfrm>
        </p:spPr>
        <p:txBody>
          <a:bodyPr vert="horz" lIns="91440" tIns="45720" rIns="91440" bIns="45720" rtlCol="0" anchor="t">
            <a:normAutofit/>
          </a:bodyPr>
          <a:lstStyle/>
          <a:p>
            <a:pPr marL="0" indent="0">
              <a:buNone/>
            </a:pPr>
            <a:r>
              <a:rPr lang="en-US" sz="2000" b="1" dirty="0">
                <a:latin typeface="Arial"/>
                <a:cs typeface="Arial"/>
              </a:rPr>
              <a:t>Gradient Boosting</a:t>
            </a:r>
            <a:endParaRPr lang="en-US" b="1"/>
          </a:p>
          <a:p>
            <a:pPr lvl="1"/>
            <a:endParaRPr lang="en-US" sz="1600" dirty="0"/>
          </a:p>
          <a:p>
            <a:pPr lvl="1"/>
            <a:endParaRPr lang="en-US"/>
          </a:p>
          <a:p>
            <a:endParaRPr lang="en-US"/>
          </a:p>
        </p:txBody>
      </p:sp>
      <p:pic>
        <p:nvPicPr>
          <p:cNvPr id="3" name="Picture 7" descr="Diagram&#10;&#10;Description automatically generated">
            <a:extLst>
              <a:ext uri="{FF2B5EF4-FFF2-40B4-BE49-F238E27FC236}">
                <a16:creationId xmlns:a16="http://schemas.microsoft.com/office/drawing/2014/main" id="{E4E77CD5-BE61-C948-AF72-E05CCA253671}"/>
              </a:ext>
            </a:extLst>
          </p:cNvPr>
          <p:cNvPicPr>
            <a:picLocks noChangeAspect="1"/>
          </p:cNvPicPr>
          <p:nvPr/>
        </p:nvPicPr>
        <p:blipFill>
          <a:blip r:embed="rId2"/>
          <a:stretch>
            <a:fillRect/>
          </a:stretch>
        </p:blipFill>
        <p:spPr>
          <a:xfrm>
            <a:off x="3861758" y="2506731"/>
            <a:ext cx="5309558" cy="2980349"/>
          </a:xfrm>
          <a:prstGeom prst="rect">
            <a:avLst/>
          </a:prstGeom>
        </p:spPr>
      </p:pic>
      <p:sp>
        <p:nvSpPr>
          <p:cNvPr id="8" name="TextBox 7">
            <a:extLst>
              <a:ext uri="{FF2B5EF4-FFF2-40B4-BE49-F238E27FC236}">
                <a16:creationId xmlns:a16="http://schemas.microsoft.com/office/drawing/2014/main" id="{A3DA1023-C319-A9D3-BC11-D816CE477843}"/>
              </a:ext>
            </a:extLst>
          </p:cNvPr>
          <p:cNvSpPr txBox="1"/>
          <p:nvPr/>
        </p:nvSpPr>
        <p:spPr>
          <a:xfrm>
            <a:off x="7326702" y="5860211"/>
            <a:ext cx="804125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Image Source: https://www.ayush-mandowara.in/PredictiveAnalysis/14-Boosting/</a:t>
            </a:r>
            <a:endParaRPr lang="en-US" sz="900" dirty="0">
              <a:ea typeface="Calibri"/>
              <a:cs typeface="Calibri"/>
            </a:endParaRPr>
          </a:p>
        </p:txBody>
      </p:sp>
    </p:spTree>
    <p:extLst>
      <p:ext uri="{BB962C8B-B14F-4D97-AF65-F5344CB8AC3E}">
        <p14:creationId xmlns:p14="http://schemas.microsoft.com/office/powerpoint/2010/main" val="255197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dirty="0" smtClean="0"/>
              <a:pPr/>
              <a:t>6</a:t>
            </a:fld>
            <a:endParaRPr lang="en-US" dirty="0"/>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r>
              <a:rPr lang="en-US" sz="2000" dirty="0">
                <a:latin typeface="Arial"/>
                <a:cs typeface="Arial"/>
              </a:rPr>
              <a:t>What are we Predicting?</a:t>
            </a:r>
            <a:endParaRPr lang="en-US" sz="2000" dirty="0"/>
          </a:p>
          <a:p>
            <a:pPr lvl="1"/>
            <a:r>
              <a:rPr lang="en-US" sz="1600" dirty="0">
                <a:latin typeface="Arial"/>
                <a:cs typeface="Arial"/>
              </a:rPr>
              <a:t>Our strategy is to identify which currency carry trades have the highest returns. We then try to predict which currency carry trade will have the highest returns in the future </a:t>
            </a:r>
          </a:p>
          <a:p>
            <a:r>
              <a:rPr lang="en-US" sz="2000" dirty="0">
                <a:latin typeface="Arial"/>
                <a:cs typeface="Arial"/>
              </a:rPr>
              <a:t>Why not predict returns?</a:t>
            </a:r>
            <a:endParaRPr lang="en-US" sz="2000" dirty="0"/>
          </a:p>
          <a:p>
            <a:pPr lvl="1"/>
            <a:r>
              <a:rPr lang="en-US" sz="1600" dirty="0">
                <a:latin typeface="Arial"/>
                <a:cs typeface="Arial"/>
              </a:rPr>
              <a:t>Trying to predict returns is difficult. Trying to identify which currency pair will outperform another is less so, as the magnitude or direction of the performance does not matter only that its returns are higher than the rest of the set</a:t>
            </a:r>
            <a:endParaRPr lang="en-US" sz="1600" dirty="0"/>
          </a:p>
          <a:p>
            <a:endParaRPr lang="en-US" sz="2000" dirty="0"/>
          </a:p>
          <a:p>
            <a:pPr lvl="1"/>
            <a:endParaRPr lang="en-US" sz="1600" dirty="0"/>
          </a:p>
          <a:p>
            <a:pPr lvl="1"/>
            <a:endParaRPr lang="en-US"/>
          </a:p>
          <a:p>
            <a:endParaRPr lang="en-US"/>
          </a:p>
        </p:txBody>
      </p:sp>
      <p:sp>
        <p:nvSpPr>
          <p:cNvPr id="11" name="Title 10">
            <a:extLst>
              <a:ext uri="{FF2B5EF4-FFF2-40B4-BE49-F238E27FC236}">
                <a16:creationId xmlns:a16="http://schemas.microsoft.com/office/drawing/2014/main" id="{2B5CC5CA-E0E8-768B-4C85-6F268360FCF0}"/>
              </a:ext>
            </a:extLst>
          </p:cNvPr>
          <p:cNvSpPr>
            <a:spLocks noGrp="1"/>
          </p:cNvSpPr>
          <p:nvPr>
            <p:ph type="title"/>
          </p:nvPr>
        </p:nvSpPr>
        <p:spPr/>
        <p:txBody>
          <a:bodyPr/>
          <a:lstStyle/>
          <a:p>
            <a:r>
              <a:rPr lang="en-US" dirty="0">
                <a:latin typeface="Arial"/>
                <a:cs typeface="Arial"/>
              </a:rPr>
              <a:t>What is our Model</a:t>
            </a:r>
            <a:endParaRPr lang="en-US" dirty="0"/>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Tree>
    <p:extLst>
      <p:ext uri="{BB962C8B-B14F-4D97-AF65-F5344CB8AC3E}">
        <p14:creationId xmlns:p14="http://schemas.microsoft.com/office/powerpoint/2010/main" val="312217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smtClean="0"/>
              <a:pPr/>
              <a:t>7</a:t>
            </a:fld>
            <a:endParaRPr lang="en-US"/>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pPr marL="457200" lvl="1" indent="0">
              <a:buNone/>
            </a:pPr>
            <a:endParaRPr lang="en-US" sz="1600" dirty="0">
              <a:latin typeface="Arial"/>
              <a:cs typeface="Arial"/>
            </a:endParaRPr>
          </a:p>
          <a:p>
            <a:pPr lvl="1"/>
            <a:endParaRPr lang="en-US"/>
          </a:p>
          <a:p>
            <a:endParaRPr lang="en-US"/>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
        <p:nvSpPr>
          <p:cNvPr id="10" name="TextBox 9">
            <a:extLst>
              <a:ext uri="{FF2B5EF4-FFF2-40B4-BE49-F238E27FC236}">
                <a16:creationId xmlns:a16="http://schemas.microsoft.com/office/drawing/2014/main" id="{AF2569DF-8C9D-8889-E911-774C493D01CF}"/>
              </a:ext>
            </a:extLst>
          </p:cNvPr>
          <p:cNvSpPr txBox="1"/>
          <p:nvPr/>
        </p:nvSpPr>
        <p:spPr>
          <a:xfrm>
            <a:off x="3539614" y="1628467"/>
            <a:ext cx="55060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Counts of Periods for which X was best performing currency carry trade pair</a:t>
            </a:r>
            <a:endParaRPr lang="en-US" dirty="0"/>
          </a:p>
        </p:txBody>
      </p:sp>
      <p:sp>
        <p:nvSpPr>
          <p:cNvPr id="17" name="Title 1">
            <a:extLst>
              <a:ext uri="{FF2B5EF4-FFF2-40B4-BE49-F238E27FC236}">
                <a16:creationId xmlns:a16="http://schemas.microsoft.com/office/drawing/2014/main" id="{86F8D237-6E65-435B-722E-70BACFD9B962}"/>
              </a:ext>
            </a:extLst>
          </p:cNvPr>
          <p:cNvSpPr>
            <a:spLocks noGrp="1"/>
          </p:cNvSpPr>
          <p:nvPr>
            <p:ph type="title"/>
          </p:nvPr>
        </p:nvSpPr>
        <p:spPr>
          <a:xfrm>
            <a:off x="1917699" y="477777"/>
            <a:ext cx="9436101" cy="1325563"/>
          </a:xfrm>
        </p:spPr>
        <p:txBody>
          <a:bodyPr/>
          <a:lstStyle/>
          <a:p>
            <a:r>
              <a:rPr lang="en-US" dirty="0">
                <a:latin typeface="Arial"/>
                <a:cs typeface="Arial"/>
              </a:rPr>
              <a:t>Classification</a:t>
            </a:r>
            <a:endParaRPr lang="en-US" dirty="0"/>
          </a:p>
        </p:txBody>
      </p:sp>
      <p:pic>
        <p:nvPicPr>
          <p:cNvPr id="2" name="Picture 7" descr="Chart, bar chart&#10;&#10;Description automatically generated">
            <a:extLst>
              <a:ext uri="{FF2B5EF4-FFF2-40B4-BE49-F238E27FC236}">
                <a16:creationId xmlns:a16="http://schemas.microsoft.com/office/drawing/2014/main" id="{C298445E-AE12-A103-3C1E-52972F533E1B}"/>
              </a:ext>
            </a:extLst>
          </p:cNvPr>
          <p:cNvPicPr>
            <a:picLocks noChangeAspect="1"/>
          </p:cNvPicPr>
          <p:nvPr/>
        </p:nvPicPr>
        <p:blipFill>
          <a:blip r:embed="rId3"/>
          <a:stretch>
            <a:fillRect/>
          </a:stretch>
        </p:blipFill>
        <p:spPr>
          <a:xfrm>
            <a:off x="3188111" y="1904028"/>
            <a:ext cx="5373327" cy="3689039"/>
          </a:xfrm>
          <a:prstGeom prst="rect">
            <a:avLst/>
          </a:prstGeom>
        </p:spPr>
      </p:pic>
    </p:spTree>
    <p:extLst>
      <p:ext uri="{BB962C8B-B14F-4D97-AF65-F5344CB8AC3E}">
        <p14:creationId xmlns:p14="http://schemas.microsoft.com/office/powerpoint/2010/main" val="296284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smtClean="0"/>
              <a:pPr/>
              <a:t>8</a:t>
            </a:fld>
            <a:endParaRPr lang="en-US"/>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pPr lvl="1"/>
            <a:endParaRPr lang="en-US" sz="1600" dirty="0">
              <a:latin typeface="Arial"/>
              <a:cs typeface="Arial"/>
            </a:endParaRPr>
          </a:p>
          <a:p>
            <a:pPr lvl="1"/>
            <a:endParaRPr lang="en-US"/>
          </a:p>
          <a:p>
            <a:endParaRPr lang="en-US"/>
          </a:p>
        </p:txBody>
      </p:sp>
      <p:sp>
        <p:nvSpPr>
          <p:cNvPr id="11" name="Title 10">
            <a:extLst>
              <a:ext uri="{FF2B5EF4-FFF2-40B4-BE49-F238E27FC236}">
                <a16:creationId xmlns:a16="http://schemas.microsoft.com/office/drawing/2014/main" id="{2B5CC5CA-E0E8-768B-4C85-6F268360FCF0}"/>
              </a:ext>
            </a:extLst>
          </p:cNvPr>
          <p:cNvSpPr>
            <a:spLocks noGrp="1"/>
          </p:cNvSpPr>
          <p:nvPr>
            <p:ph type="title"/>
          </p:nvPr>
        </p:nvSpPr>
        <p:spPr/>
        <p:txBody>
          <a:bodyPr/>
          <a:lstStyle/>
          <a:p>
            <a:r>
              <a:rPr lang="en-US" dirty="0">
                <a:latin typeface="Arial"/>
                <a:cs typeface="Arial"/>
              </a:rPr>
              <a:t>Results and Conclusion</a:t>
            </a:r>
            <a:endParaRPr lang="en-US" dirty="0"/>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sp>
        <p:nvSpPr>
          <p:cNvPr id="13" name="TextBox 12">
            <a:extLst>
              <a:ext uri="{FF2B5EF4-FFF2-40B4-BE49-F238E27FC236}">
                <a16:creationId xmlns:a16="http://schemas.microsoft.com/office/drawing/2014/main" id="{3BB98F73-FE77-4CD9-335C-AB3A7DC296CD}"/>
              </a:ext>
            </a:extLst>
          </p:cNvPr>
          <p:cNvSpPr txBox="1"/>
          <p:nvPr/>
        </p:nvSpPr>
        <p:spPr>
          <a:xfrm>
            <a:off x="3539614" y="1628467"/>
            <a:ext cx="55060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Cross Validated Log Loss function</a:t>
            </a:r>
            <a:endParaRPr lang="en-US" dirty="0"/>
          </a:p>
        </p:txBody>
      </p:sp>
      <p:pic>
        <p:nvPicPr>
          <p:cNvPr id="3" name="Picture 7" descr="Chart&#10;&#10;Description automatically generated">
            <a:extLst>
              <a:ext uri="{FF2B5EF4-FFF2-40B4-BE49-F238E27FC236}">
                <a16:creationId xmlns:a16="http://schemas.microsoft.com/office/drawing/2014/main" id="{4C9339EF-33EE-DA46-CF95-65A6CD1CA45E}"/>
              </a:ext>
            </a:extLst>
          </p:cNvPr>
          <p:cNvPicPr>
            <a:picLocks noChangeAspect="1"/>
          </p:cNvPicPr>
          <p:nvPr/>
        </p:nvPicPr>
        <p:blipFill rotWithShape="1">
          <a:blip r:embed="rId3"/>
          <a:srcRect t="967" r="108" b="-154"/>
          <a:stretch/>
        </p:blipFill>
        <p:spPr>
          <a:xfrm>
            <a:off x="3249283" y="1890905"/>
            <a:ext cx="5686740" cy="3969041"/>
          </a:xfrm>
          <a:prstGeom prst="rect">
            <a:avLst/>
          </a:prstGeom>
        </p:spPr>
      </p:pic>
    </p:spTree>
    <p:extLst>
      <p:ext uri="{BB962C8B-B14F-4D97-AF65-F5344CB8AC3E}">
        <p14:creationId xmlns:p14="http://schemas.microsoft.com/office/powerpoint/2010/main" val="189015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7D07D0-7190-453B-9DF1-33477CE037C4}"/>
              </a:ext>
            </a:extLst>
          </p:cNvPr>
          <p:cNvSpPr>
            <a:spLocks noGrp="1"/>
          </p:cNvSpPr>
          <p:nvPr>
            <p:ph type="dt" sz="half" idx="10"/>
          </p:nvPr>
        </p:nvSpPr>
        <p:spPr/>
        <p:txBody>
          <a:bodyPr/>
          <a:lstStyle/>
          <a:p>
            <a:r>
              <a:rPr lang="en-GB"/>
              <a:t>08 November 2018</a:t>
            </a:r>
            <a:endParaRPr lang="it-IT"/>
          </a:p>
        </p:txBody>
      </p:sp>
      <p:sp>
        <p:nvSpPr>
          <p:cNvPr id="6" name="Slide Number Placeholder 5">
            <a:extLst>
              <a:ext uri="{FF2B5EF4-FFF2-40B4-BE49-F238E27FC236}">
                <a16:creationId xmlns:a16="http://schemas.microsoft.com/office/drawing/2014/main" id="{2ACBAB10-FDCD-BCD6-D796-9C2D5E7FB544}"/>
              </a:ext>
            </a:extLst>
          </p:cNvPr>
          <p:cNvSpPr>
            <a:spLocks noGrp="1"/>
          </p:cNvSpPr>
          <p:nvPr>
            <p:ph type="sldNum" sz="quarter" idx="12"/>
          </p:nvPr>
        </p:nvSpPr>
        <p:spPr/>
        <p:txBody>
          <a:bodyPr/>
          <a:lstStyle/>
          <a:p>
            <a:fld id="{5AF8BB4A-2800-4E55-B30D-45BFC493FB4B}" type="slidenum">
              <a:rPr lang="it-IT" smtClean="0"/>
              <a:pPr/>
              <a:t>9</a:t>
            </a:fld>
            <a:endParaRPr lang="en-US"/>
          </a:p>
        </p:txBody>
      </p:sp>
      <p:sp>
        <p:nvSpPr>
          <p:cNvPr id="7" name="TextBox 6">
            <a:extLst>
              <a:ext uri="{FF2B5EF4-FFF2-40B4-BE49-F238E27FC236}">
                <a16:creationId xmlns:a16="http://schemas.microsoft.com/office/drawing/2014/main" id="{3452808C-8DD0-9362-4FBD-1AFB0E5CCAFB}"/>
              </a:ext>
            </a:extLst>
          </p:cNvPr>
          <p:cNvSpPr txBox="1"/>
          <p:nvPr/>
        </p:nvSpPr>
        <p:spPr>
          <a:xfrm>
            <a:off x="1346546" y="6388273"/>
            <a:ext cx="1704975" cy="29238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chemeClr val="bg2">
                    <a:lumMod val="50000"/>
                  </a:schemeClr>
                </a:solidFill>
                <a:cs typeface="Calibri"/>
              </a:rPr>
              <a:t>1 March 2023</a:t>
            </a:r>
          </a:p>
        </p:txBody>
      </p:sp>
      <p:sp>
        <p:nvSpPr>
          <p:cNvPr id="9" name="Content Placeholder 8">
            <a:extLst>
              <a:ext uri="{FF2B5EF4-FFF2-40B4-BE49-F238E27FC236}">
                <a16:creationId xmlns:a16="http://schemas.microsoft.com/office/drawing/2014/main" id="{113B0C69-24B5-96D2-4714-124323DED21E}"/>
              </a:ext>
            </a:extLst>
          </p:cNvPr>
          <p:cNvSpPr>
            <a:spLocks noGrp="1"/>
          </p:cNvSpPr>
          <p:nvPr>
            <p:ph idx="1"/>
          </p:nvPr>
        </p:nvSpPr>
        <p:spPr>
          <a:xfrm>
            <a:off x="1917697" y="1805503"/>
            <a:ext cx="9436101" cy="4169054"/>
          </a:xfrm>
        </p:spPr>
        <p:txBody>
          <a:bodyPr vert="horz" lIns="91440" tIns="45720" rIns="91440" bIns="45720" rtlCol="0" anchor="t">
            <a:normAutofit/>
          </a:bodyPr>
          <a:lstStyle/>
          <a:p>
            <a:pPr lvl="1"/>
            <a:endParaRPr lang="en-US" sz="1600" dirty="0">
              <a:latin typeface="Arial"/>
              <a:cs typeface="Arial"/>
            </a:endParaRPr>
          </a:p>
          <a:p>
            <a:pPr lvl="1"/>
            <a:endParaRPr lang="en-US"/>
          </a:p>
          <a:p>
            <a:endParaRPr lang="en-US"/>
          </a:p>
        </p:txBody>
      </p:sp>
      <p:sp>
        <p:nvSpPr>
          <p:cNvPr id="11" name="Title 10">
            <a:extLst>
              <a:ext uri="{FF2B5EF4-FFF2-40B4-BE49-F238E27FC236}">
                <a16:creationId xmlns:a16="http://schemas.microsoft.com/office/drawing/2014/main" id="{2B5CC5CA-E0E8-768B-4C85-6F268360FCF0}"/>
              </a:ext>
            </a:extLst>
          </p:cNvPr>
          <p:cNvSpPr>
            <a:spLocks noGrp="1"/>
          </p:cNvSpPr>
          <p:nvPr>
            <p:ph type="title"/>
          </p:nvPr>
        </p:nvSpPr>
        <p:spPr/>
        <p:txBody>
          <a:bodyPr/>
          <a:lstStyle/>
          <a:p>
            <a:r>
              <a:rPr lang="en-US" dirty="0">
                <a:latin typeface="Arial"/>
                <a:cs typeface="Arial"/>
              </a:rPr>
              <a:t>Results and Conclusion</a:t>
            </a:r>
            <a:endParaRPr lang="en-US" dirty="0"/>
          </a:p>
        </p:txBody>
      </p:sp>
      <p:sp>
        <p:nvSpPr>
          <p:cNvPr id="5" name="Rectangle 4">
            <a:extLst>
              <a:ext uri="{FF2B5EF4-FFF2-40B4-BE49-F238E27FC236}">
                <a16:creationId xmlns:a16="http://schemas.microsoft.com/office/drawing/2014/main" id="{BA3FFF13-9024-2878-F694-6A7B405B0AC5}"/>
              </a:ext>
            </a:extLst>
          </p:cNvPr>
          <p:cNvSpPr/>
          <p:nvPr/>
        </p:nvSpPr>
        <p:spPr>
          <a:xfrm>
            <a:off x="4793226" y="6395065"/>
            <a:ext cx="2916902" cy="30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900">
              <a:solidFill>
                <a:schemeClr val="bg2">
                  <a:lumMod val="25000"/>
                </a:schemeClr>
              </a:solidFill>
              <a:latin typeface="Arial"/>
              <a:cs typeface="Arial"/>
            </a:endParaRPr>
          </a:p>
          <a:p>
            <a:endParaRPr lang="en-US" sz="900">
              <a:solidFill>
                <a:schemeClr val="bg2">
                  <a:lumMod val="25000"/>
                </a:schemeClr>
              </a:solidFill>
              <a:latin typeface="Arial"/>
              <a:cs typeface="Arial"/>
            </a:endParaRPr>
          </a:p>
          <a:p>
            <a:r>
              <a:rPr lang="en-US" sz="1300" dirty="0">
                <a:solidFill>
                  <a:schemeClr val="bg2">
                    <a:lumMod val="50000"/>
                  </a:schemeClr>
                </a:solidFill>
                <a:latin typeface="Calibri"/>
                <a:cs typeface="Arial"/>
              </a:rPr>
              <a:t>Machine Learning in Currency Trading</a:t>
            </a:r>
            <a:endParaRPr lang="en-US" dirty="0">
              <a:solidFill>
                <a:schemeClr val="bg2">
                  <a:lumMod val="50000"/>
                </a:schemeClr>
              </a:solidFill>
            </a:endParaRPr>
          </a:p>
          <a:p>
            <a:pPr algn="ctr"/>
            <a:endParaRPr lang="en-US" dirty="0">
              <a:cs typeface="Calibri"/>
            </a:endParaRPr>
          </a:p>
        </p:txBody>
      </p:sp>
      <p:pic>
        <p:nvPicPr>
          <p:cNvPr id="10" name="Picture 11" descr="Table&#10;&#10;Description automatically generated">
            <a:extLst>
              <a:ext uri="{FF2B5EF4-FFF2-40B4-BE49-F238E27FC236}">
                <a16:creationId xmlns:a16="http://schemas.microsoft.com/office/drawing/2014/main" id="{08539BEF-A3CF-72B1-98B3-FDC3C7114737}"/>
              </a:ext>
            </a:extLst>
          </p:cNvPr>
          <p:cNvPicPr>
            <a:picLocks noChangeAspect="1"/>
          </p:cNvPicPr>
          <p:nvPr/>
        </p:nvPicPr>
        <p:blipFill rotWithShape="1">
          <a:blip r:embed="rId3"/>
          <a:srcRect r="952" b="-162"/>
          <a:stretch/>
        </p:blipFill>
        <p:spPr>
          <a:xfrm>
            <a:off x="3224123" y="2024279"/>
            <a:ext cx="5748223" cy="3798814"/>
          </a:xfrm>
          <a:prstGeom prst="rect">
            <a:avLst/>
          </a:prstGeom>
        </p:spPr>
      </p:pic>
    </p:spTree>
    <p:extLst>
      <p:ext uri="{BB962C8B-B14F-4D97-AF65-F5344CB8AC3E}">
        <p14:creationId xmlns:p14="http://schemas.microsoft.com/office/powerpoint/2010/main" val="3752197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7</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Tema di Office</vt:lpstr>
      <vt:lpstr>PowerPoint Presentation</vt:lpstr>
      <vt:lpstr>Introduction </vt:lpstr>
      <vt:lpstr>CCT Returns for AUD and JPY</vt:lpstr>
      <vt:lpstr>What are Gradient Boosted Decision Trees</vt:lpstr>
      <vt:lpstr>What are Gradient Boosted Decision Trees</vt:lpstr>
      <vt:lpstr>What is our Model</vt:lpstr>
      <vt:lpstr>Classification</vt:lpstr>
      <vt:lpstr>Results and Conclusion</vt:lpstr>
      <vt:lpstr>Results and Conclusion</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236</cp:revision>
  <dcterms:created xsi:type="dcterms:W3CDTF">2023-02-28T09:51:03Z</dcterms:created>
  <dcterms:modified xsi:type="dcterms:W3CDTF">2023-03-01T02:10:51Z</dcterms:modified>
</cp:coreProperties>
</file>