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5143500" cx="9144000"/>
  <p:notesSz cx="6858000" cy="9144000"/>
  <p:embeddedFontLst>
    <p:embeddedFont>
      <p:font typeface="Lat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34c54339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34c54339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e34c54339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e34c54339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08e830987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08e830987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08e8309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08e8309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10 - 07 - adding objective - </a:t>
            </a:r>
            <a:br>
              <a:rPr lang="en"/>
            </a:br>
            <a:r>
              <a:rPr lang="en"/>
              <a:t>Need to carefully revise based on other diagrams.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V3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8e830987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8e830987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2024 10 - 07 -  for tensions 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02361176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c02361176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df478b67c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df478b67c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c023611767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c023611767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5904408f6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5904408f6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904408f6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904408f6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56bd37e039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56bd37e039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56bd37e039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56bd37e039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57b5e8e9a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57b5e8e9a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57b5e8e9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57b5e8e9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6bd37e039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6bd37e039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5ee67af5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5ee67af5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08e8309870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308e8309870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cacce35e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2cacce35e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c02361176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2c02361176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cacce35ed9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cacce35ed9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7861ecbf2e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7861ecbf2e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7861ecbf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7861ecbf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e34c54339d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e34c54339d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5904408f6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5904408f6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34c54339d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34c54339d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56bdefc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56bdefc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56bdefc7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56bdefc7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e34c54339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e34c54339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22"/>
          <p:cNvCxnSpPr/>
          <p:nvPr/>
        </p:nvCxnSpPr>
        <p:spPr>
          <a:xfrm flipH="1">
            <a:off x="3823475" y="1048675"/>
            <a:ext cx="7731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22"/>
          <p:cNvCxnSpPr/>
          <p:nvPr/>
        </p:nvCxnSpPr>
        <p:spPr>
          <a:xfrm>
            <a:off x="2057325" y="1038150"/>
            <a:ext cx="646500" cy="1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3" name="Google Shape;173;p22"/>
          <p:cNvSpPr txBox="1"/>
          <p:nvPr/>
        </p:nvSpPr>
        <p:spPr>
          <a:xfrm>
            <a:off x="612050" y="1891725"/>
            <a:ext cx="17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Individual or Collaborative Game Pattern Implementation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74" name="Google Shape;174;p22"/>
          <p:cNvGrpSpPr/>
          <p:nvPr/>
        </p:nvGrpSpPr>
        <p:grpSpPr>
          <a:xfrm>
            <a:off x="650796" y="342491"/>
            <a:ext cx="1585931" cy="1377259"/>
            <a:chOff x="2565000" y="835950"/>
            <a:chExt cx="4014000" cy="3485850"/>
          </a:xfrm>
        </p:grpSpPr>
        <p:sp>
          <p:nvSpPr>
            <p:cNvPr id="175" name="Google Shape;175;p22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2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7" name="Google Shape;177;p22"/>
          <p:cNvSpPr/>
          <p:nvPr/>
        </p:nvSpPr>
        <p:spPr>
          <a:xfrm>
            <a:off x="2835375" y="662750"/>
            <a:ext cx="454800" cy="79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22"/>
          <p:cNvSpPr/>
          <p:nvPr/>
        </p:nvSpPr>
        <p:spPr>
          <a:xfrm>
            <a:off x="3140175" y="662750"/>
            <a:ext cx="454800" cy="79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9" name="Google Shape;179;p22"/>
          <p:cNvGrpSpPr/>
          <p:nvPr/>
        </p:nvGrpSpPr>
        <p:grpSpPr>
          <a:xfrm>
            <a:off x="4653771" y="353566"/>
            <a:ext cx="1585931" cy="1377259"/>
            <a:chOff x="2565000" y="835950"/>
            <a:chExt cx="4014000" cy="3485850"/>
          </a:xfrm>
        </p:grpSpPr>
        <p:sp>
          <p:nvSpPr>
            <p:cNvPr id="180" name="Google Shape;180;p22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2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82" name="Google Shape;182;p22"/>
          <p:cNvSpPr txBox="1"/>
          <p:nvPr/>
        </p:nvSpPr>
        <p:spPr>
          <a:xfrm>
            <a:off x="4507138" y="1815525"/>
            <a:ext cx="17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Individual or Collaborative Game Pattern Implementation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83" name="Google Shape;183;p22"/>
          <p:cNvCxnSpPr/>
          <p:nvPr/>
        </p:nvCxnSpPr>
        <p:spPr>
          <a:xfrm flipH="1">
            <a:off x="3238625" y="350575"/>
            <a:ext cx="18300" cy="30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4" name="Google Shape;184;p22"/>
          <p:cNvSpPr txBox="1"/>
          <p:nvPr/>
        </p:nvSpPr>
        <p:spPr>
          <a:xfrm>
            <a:off x="3097448" y="112075"/>
            <a:ext cx="14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Shared object of concept of game design pattern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5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24"/>
          <p:cNvGrpSpPr/>
          <p:nvPr/>
        </p:nvGrpSpPr>
        <p:grpSpPr>
          <a:xfrm>
            <a:off x="2645054" y="1291667"/>
            <a:ext cx="2759224" cy="2396173"/>
            <a:chOff x="2565000" y="835950"/>
            <a:chExt cx="4014000" cy="3485850"/>
          </a:xfrm>
        </p:grpSpPr>
        <p:sp>
          <p:nvSpPr>
            <p:cNvPr id="196" name="Google Shape;196;p24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8" name="Google Shape;198;p24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99" name="Google Shape;199;p24"/>
          <p:cNvSpPr/>
          <p:nvPr/>
        </p:nvSpPr>
        <p:spPr>
          <a:xfrm>
            <a:off x="2876125" y="652925"/>
            <a:ext cx="2297100" cy="552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Tools: </a:t>
            </a:r>
            <a:r>
              <a:rPr lang="en" sz="900">
                <a:solidFill>
                  <a:schemeClr val="dk1"/>
                </a:solidFill>
              </a:rPr>
              <a:t>Laptop with Internet, supporting documentation and resources. 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1145100" y="2088400"/>
            <a:ext cx="2015100" cy="62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Subject: </a:t>
            </a:r>
            <a:r>
              <a:rPr lang="en" sz="1000">
                <a:solidFill>
                  <a:schemeClr val="dk1"/>
                </a:solidFill>
              </a:rPr>
              <a:t>Families and facilitators in game making programme</a:t>
            </a:r>
            <a:endParaRPr sz="1000"/>
          </a:p>
        </p:txBody>
      </p:sp>
      <p:sp>
        <p:nvSpPr>
          <p:cNvPr id="201" name="Google Shape;201;p24"/>
          <p:cNvSpPr/>
          <p:nvPr/>
        </p:nvSpPr>
        <p:spPr>
          <a:xfrm>
            <a:off x="485575" y="3737175"/>
            <a:ext cx="2567700" cy="8412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Rules: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900">
                <a:solidFill>
                  <a:schemeClr val="dk1"/>
                </a:solidFill>
              </a:rPr>
              <a:t>Some time spent in construction of games is expected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Participation in playful starting processes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Facilitators expected to help solve problems</a:t>
            </a:r>
            <a:br>
              <a:rPr lang="en" sz="10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202" name="Google Shape;202;p24"/>
          <p:cNvSpPr/>
          <p:nvPr/>
        </p:nvSpPr>
        <p:spPr>
          <a:xfrm>
            <a:off x="5385025" y="3737175"/>
            <a:ext cx="2851200" cy="105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Division of Labour: </a:t>
            </a:r>
            <a:r>
              <a:rPr lang="en" sz="900">
                <a:solidFill>
                  <a:schemeClr val="dk1"/>
                </a:solidFill>
              </a:rPr>
              <a:t>Young people as main drivers of game making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Parents as of activity brokers</a:t>
            </a:r>
            <a:br>
              <a:rPr lang="en" sz="900">
                <a:solidFill>
                  <a:schemeClr val="dk1"/>
                </a:solidFill>
              </a:rPr>
            </a:br>
            <a:r>
              <a:rPr lang="en" sz="900">
                <a:solidFill>
                  <a:schemeClr val="dk1"/>
                </a:solidFill>
              </a:rPr>
              <a:t>University staff and students as facilitators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Complex collaborative working patterns emerge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03" name="Google Shape;203;p24"/>
          <p:cNvSpPr/>
          <p:nvPr/>
        </p:nvSpPr>
        <p:spPr>
          <a:xfrm>
            <a:off x="3245625" y="3736050"/>
            <a:ext cx="1908300" cy="962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Community: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900">
                <a:solidFill>
                  <a:schemeClr val="dk1"/>
                </a:solidFill>
              </a:rPr>
              <a:t>Individuals and family groups as participants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Supporting facilitators</a:t>
            </a:r>
            <a:endParaRPr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204" name="Google Shape;204;p24"/>
          <p:cNvSpPr/>
          <p:nvPr/>
        </p:nvSpPr>
        <p:spPr>
          <a:xfrm>
            <a:off x="4852150" y="2088400"/>
            <a:ext cx="1697400" cy="629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Object:</a:t>
            </a:r>
            <a:r>
              <a:rPr b="1" lang="en" sz="1200">
                <a:solidFill>
                  <a:schemeClr val="dk1"/>
                </a:solidFill>
              </a:rPr>
              <a:t> </a:t>
            </a:r>
            <a:r>
              <a:rPr lang="en" sz="900">
                <a:solidFill>
                  <a:schemeClr val="dk1"/>
                </a:solidFill>
              </a:rPr>
              <a:t>G</a:t>
            </a:r>
            <a:r>
              <a:rPr lang="en" sz="900">
                <a:solidFill>
                  <a:schemeClr val="dk1"/>
                </a:solidFill>
              </a:rPr>
              <a:t>ame making programme and an emerging code based game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05" name="Google Shape;205;p24"/>
          <p:cNvSpPr/>
          <p:nvPr/>
        </p:nvSpPr>
        <p:spPr>
          <a:xfrm>
            <a:off x="7055225" y="2012200"/>
            <a:ext cx="1822800" cy="730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Objectives: </a:t>
            </a:r>
            <a:r>
              <a:rPr lang="en" sz="900">
                <a:solidFill>
                  <a:schemeClr val="dk1"/>
                </a:solidFill>
              </a:rPr>
              <a:t>L</a:t>
            </a:r>
            <a:r>
              <a:rPr lang="en" sz="900">
                <a:solidFill>
                  <a:schemeClr val="dk1"/>
                </a:solidFill>
              </a:rPr>
              <a:t>earning computer coding, social activity, research aims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206" name="Google Shape;206;p24"/>
          <p:cNvCxnSpPr/>
          <p:nvPr/>
        </p:nvCxnSpPr>
        <p:spPr>
          <a:xfrm>
            <a:off x="6549475" y="2401288"/>
            <a:ext cx="5223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5"/>
          <p:cNvGrpSpPr/>
          <p:nvPr/>
        </p:nvGrpSpPr>
        <p:grpSpPr>
          <a:xfrm>
            <a:off x="2645054" y="1291667"/>
            <a:ext cx="2759224" cy="2396173"/>
            <a:chOff x="2565000" y="835950"/>
            <a:chExt cx="4014000" cy="3485850"/>
          </a:xfrm>
        </p:grpSpPr>
        <p:sp>
          <p:nvSpPr>
            <p:cNvPr id="212" name="Google Shape;212;p25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5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4" name="Google Shape;214;p25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15" name="Google Shape;215;p25"/>
          <p:cNvSpPr/>
          <p:nvPr/>
        </p:nvSpPr>
        <p:spPr>
          <a:xfrm>
            <a:off x="3708350" y="933075"/>
            <a:ext cx="809700" cy="24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Tools 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6" name="Google Shape;216;p25"/>
          <p:cNvSpPr/>
          <p:nvPr/>
        </p:nvSpPr>
        <p:spPr>
          <a:xfrm>
            <a:off x="2366100" y="2395900"/>
            <a:ext cx="870300" cy="245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Subject</a:t>
            </a:r>
            <a:endParaRPr sz="1000"/>
          </a:p>
        </p:txBody>
      </p:sp>
      <p:sp>
        <p:nvSpPr>
          <p:cNvPr id="217" name="Google Shape;217;p25"/>
          <p:cNvSpPr/>
          <p:nvPr/>
        </p:nvSpPr>
        <p:spPr>
          <a:xfrm>
            <a:off x="2005850" y="3737175"/>
            <a:ext cx="8703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Rules                         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18" name="Google Shape;218;p25"/>
          <p:cNvSpPr/>
          <p:nvPr/>
        </p:nvSpPr>
        <p:spPr>
          <a:xfrm>
            <a:off x="4775950" y="2266300"/>
            <a:ext cx="10176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Object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219" name="Google Shape;219;p25"/>
          <p:cNvSpPr/>
          <p:nvPr/>
        </p:nvSpPr>
        <p:spPr>
          <a:xfrm>
            <a:off x="6445625" y="2266300"/>
            <a:ext cx="10176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Objectives:</a:t>
            </a:r>
            <a:endParaRPr sz="900">
              <a:solidFill>
                <a:schemeClr val="dk1"/>
              </a:solidFill>
            </a:endParaRPr>
          </a:p>
        </p:txBody>
      </p:sp>
      <p:cxnSp>
        <p:nvCxnSpPr>
          <p:cNvPr id="220" name="Google Shape;220;p25"/>
          <p:cNvCxnSpPr/>
          <p:nvPr/>
        </p:nvCxnSpPr>
        <p:spPr>
          <a:xfrm>
            <a:off x="5863675" y="2401288"/>
            <a:ext cx="522300" cy="3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1" name="Google Shape;221;p25"/>
          <p:cNvSpPr/>
          <p:nvPr/>
        </p:nvSpPr>
        <p:spPr>
          <a:xfrm>
            <a:off x="3606050" y="3737175"/>
            <a:ext cx="10779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Community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22" name="Google Shape;222;p25"/>
          <p:cNvSpPr/>
          <p:nvPr/>
        </p:nvSpPr>
        <p:spPr>
          <a:xfrm>
            <a:off x="5025800" y="3737175"/>
            <a:ext cx="1574400" cy="298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Division</a:t>
            </a:r>
            <a:r>
              <a:rPr b="1" lang="en" sz="1100">
                <a:solidFill>
                  <a:schemeClr val="dk1"/>
                </a:solidFill>
              </a:rPr>
              <a:t> of Labour</a:t>
            </a:r>
            <a:endParaRPr sz="1100">
              <a:solidFill>
                <a:schemeClr val="dk1"/>
              </a:solidFill>
            </a:endParaRPr>
          </a:p>
        </p:txBody>
      </p:sp>
      <p:cxnSp>
        <p:nvCxnSpPr>
          <p:cNvPr id="223" name="Google Shape;223;p25"/>
          <p:cNvCxnSpPr>
            <a:stCxn id="215" idx="3"/>
            <a:endCxn id="219" idx="0"/>
          </p:cNvCxnSpPr>
          <p:nvPr/>
        </p:nvCxnSpPr>
        <p:spPr>
          <a:xfrm>
            <a:off x="4518050" y="1055775"/>
            <a:ext cx="2436300" cy="1210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stealth"/>
            <a:tailEnd len="med" w="med" type="stealth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26"/>
          <p:cNvGrpSpPr/>
          <p:nvPr/>
        </p:nvGrpSpPr>
        <p:grpSpPr>
          <a:xfrm>
            <a:off x="3149101" y="1037480"/>
            <a:ext cx="2818631" cy="2447764"/>
            <a:chOff x="2565000" y="835950"/>
            <a:chExt cx="4014000" cy="3485850"/>
          </a:xfrm>
        </p:grpSpPr>
        <p:sp>
          <p:nvSpPr>
            <p:cNvPr id="229" name="Google Shape;229;p26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26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26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32" name="Google Shape;232;p26"/>
          <p:cNvSpPr/>
          <p:nvPr/>
        </p:nvSpPr>
        <p:spPr>
          <a:xfrm>
            <a:off x="3475400" y="170125"/>
            <a:ext cx="2165700" cy="84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Tools: </a:t>
            </a:r>
            <a:r>
              <a:rPr lang="en" sz="1000">
                <a:solidFill>
                  <a:schemeClr val="dk1"/>
                </a:solidFill>
              </a:rPr>
              <a:t>As above and: pixel art and sound editors, code examples, step-by-step tutorials, evolving concepts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33" name="Google Shape;233;p26"/>
          <p:cNvSpPr/>
          <p:nvPr/>
        </p:nvSpPr>
        <p:spPr>
          <a:xfrm>
            <a:off x="1684950" y="1804950"/>
            <a:ext cx="1992600" cy="6819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Subject: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Pair or individual child or adult</a:t>
            </a:r>
            <a:endParaRPr sz="1100"/>
          </a:p>
        </p:txBody>
      </p:sp>
      <p:sp>
        <p:nvSpPr>
          <p:cNvPr id="234" name="Google Shape;234;p26"/>
          <p:cNvSpPr/>
          <p:nvPr/>
        </p:nvSpPr>
        <p:spPr>
          <a:xfrm>
            <a:off x="756125" y="3432375"/>
            <a:ext cx="22971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Rules: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Choose achievable goals within technical scope of the project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235" name="Google Shape;235;p26"/>
          <p:cNvSpPr/>
          <p:nvPr/>
        </p:nvSpPr>
        <p:spPr>
          <a:xfrm>
            <a:off x="6070825" y="34323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Division of Labour: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Child as primary learner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Parent brokering access to help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Parent as active collaborator Parent providing emotional support / encouragement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236" name="Google Shape;236;p26"/>
          <p:cNvSpPr/>
          <p:nvPr/>
        </p:nvSpPr>
        <p:spPr>
          <a:xfrm>
            <a:off x="3245625" y="3736050"/>
            <a:ext cx="2632800" cy="13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Community: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Peer game makers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Student and researcher facilitators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37" name="Google Shape;237;p26"/>
          <p:cNvSpPr/>
          <p:nvPr/>
        </p:nvSpPr>
        <p:spPr>
          <a:xfrm>
            <a:off x="5475325" y="1787500"/>
            <a:ext cx="2019900" cy="8475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  -&gt; Outcome: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Implement a game feature 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" name="Google Shape;242;p27"/>
          <p:cNvGrpSpPr/>
          <p:nvPr/>
        </p:nvGrpSpPr>
        <p:grpSpPr>
          <a:xfrm>
            <a:off x="3178454" y="1291667"/>
            <a:ext cx="2759224" cy="2396173"/>
            <a:chOff x="2565000" y="835950"/>
            <a:chExt cx="4014000" cy="3485850"/>
          </a:xfrm>
        </p:grpSpPr>
        <p:sp>
          <p:nvSpPr>
            <p:cNvPr id="243" name="Google Shape;243;p27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7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5" name="Google Shape;245;p27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46" name="Google Shape;246;p27"/>
          <p:cNvSpPr/>
          <p:nvPr/>
        </p:nvSpPr>
        <p:spPr>
          <a:xfrm>
            <a:off x="3391150" y="287625"/>
            <a:ext cx="2297100" cy="99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Tools: </a:t>
            </a:r>
            <a:r>
              <a:rPr lang="en" sz="1000">
                <a:solidFill>
                  <a:schemeClr val="dk1"/>
                </a:solidFill>
              </a:rPr>
              <a:t>Laptop with Internet, playtesting, arcade game cabinets, code playground, game template, shared code and graphics workspaces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247" name="Google Shape;247;p27"/>
          <p:cNvSpPr/>
          <p:nvPr/>
        </p:nvSpPr>
        <p:spPr>
          <a:xfrm>
            <a:off x="1720200" y="1804950"/>
            <a:ext cx="2019900" cy="91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Subject: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Families and facilitators in game making programme </a:t>
            </a:r>
            <a:endParaRPr sz="1100"/>
          </a:p>
        </p:txBody>
      </p:sp>
      <p:sp>
        <p:nvSpPr>
          <p:cNvPr id="248" name="Google Shape;248;p27"/>
          <p:cNvSpPr/>
          <p:nvPr/>
        </p:nvSpPr>
        <p:spPr>
          <a:xfrm>
            <a:off x="756125" y="3432375"/>
            <a:ext cx="22971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Rules: </a:t>
            </a:r>
            <a:r>
              <a:rPr lang="en" sz="1000">
                <a:solidFill>
                  <a:schemeClr val="dk1"/>
                </a:solidFill>
              </a:rPr>
              <a:t>Club time spent in construction of games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Participation in starting games and process drama (optional but expected)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Participation in playful group reflections</a:t>
            </a:r>
            <a:br>
              <a:rPr lang="en" sz="10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249" name="Google Shape;249;p27"/>
          <p:cNvSpPr/>
          <p:nvPr/>
        </p:nvSpPr>
        <p:spPr>
          <a:xfrm>
            <a:off x="6070825" y="34323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Division of Labour: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Parents as brokers, active participants and supporters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University Facilitators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Designer / Researcher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Students or other audience as play testers of games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3245625" y="3736050"/>
            <a:ext cx="2632800" cy="13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Community: </a:t>
            </a:r>
            <a:r>
              <a:rPr lang="en" sz="1000">
                <a:solidFill>
                  <a:schemeClr val="dk1"/>
                </a:solidFill>
              </a:rPr>
              <a:t>Individuals and family groups at club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Student and Professional facilitators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Real and imagined game players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Professional web coding community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251" name="Google Shape;251;p27"/>
          <p:cNvSpPr/>
          <p:nvPr/>
        </p:nvSpPr>
        <p:spPr>
          <a:xfrm>
            <a:off x="5521850" y="1836575"/>
            <a:ext cx="1908300" cy="105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  -&gt; Outcome: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Making and sharing digital games for learning and enjoyment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8"/>
          <p:cNvGrpSpPr/>
          <p:nvPr/>
        </p:nvGrpSpPr>
        <p:grpSpPr>
          <a:xfrm>
            <a:off x="2943012" y="858539"/>
            <a:ext cx="3230467" cy="2805412"/>
            <a:chOff x="2565000" y="835950"/>
            <a:chExt cx="4014000" cy="3485850"/>
          </a:xfrm>
        </p:grpSpPr>
        <p:sp>
          <p:nvSpPr>
            <p:cNvPr id="257" name="Google Shape;257;p28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9" name="Google Shape;259;p28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60" name="Google Shape;260;p28"/>
          <p:cNvSpPr/>
          <p:nvPr/>
        </p:nvSpPr>
        <p:spPr>
          <a:xfrm>
            <a:off x="2165475" y="247975"/>
            <a:ext cx="2019900" cy="13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Tools: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Laptop with Internet, playtesting, arcade game cabinets, code playground, game template, shared code and graphics workspaces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1" name="Google Shape;261;p28"/>
          <p:cNvSpPr/>
          <p:nvPr/>
        </p:nvSpPr>
        <p:spPr>
          <a:xfrm>
            <a:off x="1720200" y="1804950"/>
            <a:ext cx="2019900" cy="91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Subject: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Families and facilitators in game making programme </a:t>
            </a:r>
            <a:endParaRPr sz="1100"/>
          </a:p>
        </p:txBody>
      </p:sp>
      <p:sp>
        <p:nvSpPr>
          <p:cNvPr id="262" name="Google Shape;262;p28"/>
          <p:cNvSpPr/>
          <p:nvPr/>
        </p:nvSpPr>
        <p:spPr>
          <a:xfrm>
            <a:off x="756125" y="3432375"/>
            <a:ext cx="22971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Rules: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Club time spent in construction of games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Participation in starting games and process drama (optional but expected)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Participation in playful group reflections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263" name="Google Shape;263;p28"/>
          <p:cNvSpPr/>
          <p:nvPr/>
        </p:nvSpPr>
        <p:spPr>
          <a:xfrm>
            <a:off x="6070825" y="34323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Division of Labour: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Parents as brokers, active participants and supporters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University Facilitators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Designer / Researcher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Students or other audience as play testers of games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4" name="Google Shape;264;p28"/>
          <p:cNvSpPr/>
          <p:nvPr/>
        </p:nvSpPr>
        <p:spPr>
          <a:xfrm>
            <a:off x="3245625" y="3736050"/>
            <a:ext cx="2632800" cy="13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Community: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Individuals and family groups at club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Student and Professional facilitators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Real and imagined game players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Professional web coding community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265" name="Google Shape;265;p28"/>
          <p:cNvSpPr/>
          <p:nvPr/>
        </p:nvSpPr>
        <p:spPr>
          <a:xfrm>
            <a:off x="5329375" y="10955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  -&gt; Outcome: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Making and sharing digital games for learning and enjoyment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9"/>
          <p:cNvGrpSpPr/>
          <p:nvPr/>
        </p:nvGrpSpPr>
        <p:grpSpPr>
          <a:xfrm>
            <a:off x="2943012" y="858539"/>
            <a:ext cx="3230467" cy="2805412"/>
            <a:chOff x="2565000" y="835950"/>
            <a:chExt cx="4014000" cy="3485850"/>
          </a:xfrm>
        </p:grpSpPr>
        <p:sp>
          <p:nvSpPr>
            <p:cNvPr id="271" name="Google Shape;271;p29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3" name="Google Shape;273;p29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74" name="Google Shape;274;p29"/>
          <p:cNvSpPr/>
          <p:nvPr/>
        </p:nvSpPr>
        <p:spPr>
          <a:xfrm>
            <a:off x="2165475" y="247975"/>
            <a:ext cx="2019900" cy="13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Tools: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As above, pixel art and sound editors, code examples, step-by-step tutorials, evolving concepts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5" name="Google Shape;275;p29"/>
          <p:cNvSpPr/>
          <p:nvPr/>
        </p:nvSpPr>
        <p:spPr>
          <a:xfrm>
            <a:off x="1720200" y="1804950"/>
            <a:ext cx="2019900" cy="91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Subject: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Pair or individual child or adult</a:t>
            </a:r>
            <a:endParaRPr sz="1100"/>
          </a:p>
        </p:txBody>
      </p:sp>
      <p:sp>
        <p:nvSpPr>
          <p:cNvPr id="276" name="Google Shape;276;p29"/>
          <p:cNvSpPr/>
          <p:nvPr/>
        </p:nvSpPr>
        <p:spPr>
          <a:xfrm>
            <a:off x="756125" y="3432375"/>
            <a:ext cx="22971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Rules: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Choose achievable goals within technical scope of the project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277" name="Google Shape;277;p29"/>
          <p:cNvSpPr/>
          <p:nvPr/>
        </p:nvSpPr>
        <p:spPr>
          <a:xfrm>
            <a:off x="6070825" y="34323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Division of Labour: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Child as primary learner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Parent brokering access to help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Parent as active collaborator Parent providing emotional support / encouragement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278" name="Google Shape;278;p29"/>
          <p:cNvSpPr/>
          <p:nvPr/>
        </p:nvSpPr>
        <p:spPr>
          <a:xfrm>
            <a:off x="3245625" y="3736050"/>
            <a:ext cx="2632800" cy="13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Community: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Peer game makers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Student and researcher facilitators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9" name="Google Shape;279;p29"/>
          <p:cNvSpPr/>
          <p:nvPr/>
        </p:nvSpPr>
        <p:spPr>
          <a:xfrm>
            <a:off x="5329375" y="10955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  -&gt; Outcome: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Implement a game feature 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30"/>
          <p:cNvGrpSpPr/>
          <p:nvPr/>
        </p:nvGrpSpPr>
        <p:grpSpPr>
          <a:xfrm>
            <a:off x="2943012" y="858539"/>
            <a:ext cx="3230467" cy="2805412"/>
            <a:chOff x="2565000" y="835950"/>
            <a:chExt cx="4014000" cy="3485850"/>
          </a:xfrm>
        </p:grpSpPr>
        <p:sp>
          <p:nvSpPr>
            <p:cNvPr id="285" name="Google Shape;285;p30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30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7" name="Google Shape;287;p30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288" name="Google Shape;288;p30"/>
          <p:cNvSpPr/>
          <p:nvPr/>
        </p:nvSpPr>
        <p:spPr>
          <a:xfrm>
            <a:off x="2165475" y="247975"/>
            <a:ext cx="2019900" cy="13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Tools: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As above, 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code examples, step-by-step tutorials, evolving concepts and technical processes 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9" name="Google Shape;289;p30"/>
          <p:cNvSpPr/>
          <p:nvPr/>
        </p:nvSpPr>
        <p:spPr>
          <a:xfrm>
            <a:off x="1720200" y="1804950"/>
            <a:ext cx="2019900" cy="91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Subject: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Pair or individual child or adult</a:t>
            </a:r>
            <a:endParaRPr sz="1100"/>
          </a:p>
        </p:txBody>
      </p:sp>
      <p:sp>
        <p:nvSpPr>
          <p:cNvPr id="290" name="Google Shape;290;p30"/>
          <p:cNvSpPr/>
          <p:nvPr/>
        </p:nvSpPr>
        <p:spPr>
          <a:xfrm>
            <a:off x="756125" y="3432375"/>
            <a:ext cx="22971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Rules: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Must check in regularly with family members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Must work both independently and collaboratively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Need to share projects openly online in community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1" name="Google Shape;291;p30"/>
          <p:cNvSpPr/>
          <p:nvPr/>
        </p:nvSpPr>
        <p:spPr>
          <a:xfrm>
            <a:off x="6070825" y="34323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Division of Labour: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Role as play tester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Role as coder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Role as digital designer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Role as story writer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2" name="Google Shape;292;p30"/>
          <p:cNvSpPr/>
          <p:nvPr/>
        </p:nvSpPr>
        <p:spPr>
          <a:xfrm>
            <a:off x="3245625" y="3736050"/>
            <a:ext cx="2632800" cy="13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Community: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Part classroom group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Attending with family member/s</a:t>
            </a:r>
            <a:br>
              <a:rPr lang="en" sz="1100">
                <a:solidFill>
                  <a:schemeClr val="dk1"/>
                </a:solidFill>
              </a:rPr>
            </a:br>
            <a:endParaRPr b="1" sz="1200">
              <a:solidFill>
                <a:schemeClr val="dk1"/>
              </a:solidFill>
            </a:endParaRPr>
          </a:p>
        </p:txBody>
      </p:sp>
      <p:sp>
        <p:nvSpPr>
          <p:cNvPr id="293" name="Google Shape;293;p30"/>
          <p:cNvSpPr/>
          <p:nvPr/>
        </p:nvSpPr>
        <p:spPr>
          <a:xfrm>
            <a:off x="5329375" y="10955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  -&gt; Outcome: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Implementing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chemeClr val="dk1"/>
                </a:solidFill>
              </a:rPr>
              <a:t>discrete</a:t>
            </a:r>
            <a:r>
              <a:rPr lang="en" sz="1100">
                <a:solidFill>
                  <a:schemeClr val="dk1"/>
                </a:solidFill>
              </a:rPr>
              <a:t> code constructs, or authoring graphical or audio assets.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1"/>
          <p:cNvSpPr/>
          <p:nvPr/>
        </p:nvSpPr>
        <p:spPr>
          <a:xfrm>
            <a:off x="2565000" y="835950"/>
            <a:ext cx="4014000" cy="34716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1"/>
          <p:cNvSpPr/>
          <p:nvPr/>
        </p:nvSpPr>
        <p:spPr>
          <a:xfrm flipH="1" rot="10800000">
            <a:off x="3575700" y="2598600"/>
            <a:ext cx="1992600" cy="17232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2956762" y="1169039"/>
            <a:ext cx="3230467" cy="2805412"/>
            <a:chOff x="2565000" y="835950"/>
            <a:chExt cx="4014000" cy="3485850"/>
          </a:xfrm>
        </p:grpSpPr>
        <p:sp>
          <p:nvSpPr>
            <p:cNvPr id="61" name="Google Shape;61;p14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" name="Google Shape;63;p14"/>
          <p:cNvSpPr txBox="1"/>
          <p:nvPr/>
        </p:nvSpPr>
        <p:spPr>
          <a:xfrm>
            <a:off x="4104450" y="8664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</a:t>
            </a:r>
            <a:endParaRPr b="1"/>
          </a:p>
        </p:txBody>
      </p:sp>
      <p:sp>
        <p:nvSpPr>
          <p:cNvPr id="64" name="Google Shape;64;p14"/>
          <p:cNvSpPr txBox="1"/>
          <p:nvPr/>
        </p:nvSpPr>
        <p:spPr>
          <a:xfrm>
            <a:off x="7089900" y="2340900"/>
            <a:ext cx="112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Outcome</a:t>
            </a:r>
            <a:endParaRPr b="1"/>
          </a:p>
        </p:txBody>
      </p:sp>
      <p:sp>
        <p:nvSpPr>
          <p:cNvPr id="65" name="Google Shape;65;p14"/>
          <p:cNvSpPr txBox="1"/>
          <p:nvPr/>
        </p:nvSpPr>
        <p:spPr>
          <a:xfrm>
            <a:off x="5473592" y="3905750"/>
            <a:ext cx="18567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Division of Labour</a:t>
            </a:r>
            <a:endParaRPr b="1"/>
          </a:p>
        </p:txBody>
      </p:sp>
      <p:sp>
        <p:nvSpPr>
          <p:cNvPr id="66" name="Google Shape;66;p14"/>
          <p:cNvSpPr txBox="1"/>
          <p:nvPr/>
        </p:nvSpPr>
        <p:spPr>
          <a:xfrm>
            <a:off x="5252150" y="2340900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</a:t>
            </a:r>
            <a:endParaRPr b="1"/>
          </a:p>
        </p:txBody>
      </p:sp>
      <p:sp>
        <p:nvSpPr>
          <p:cNvPr id="67" name="Google Shape;67;p14"/>
          <p:cNvSpPr txBox="1"/>
          <p:nvPr/>
        </p:nvSpPr>
        <p:spPr>
          <a:xfrm>
            <a:off x="2873450" y="2340900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Subject</a:t>
            </a:r>
            <a:endParaRPr b="1"/>
          </a:p>
        </p:txBody>
      </p:sp>
      <p:sp>
        <p:nvSpPr>
          <p:cNvPr id="68" name="Google Shape;68;p14"/>
          <p:cNvSpPr/>
          <p:nvPr/>
        </p:nvSpPr>
        <p:spPr>
          <a:xfrm>
            <a:off x="6265813" y="2482350"/>
            <a:ext cx="745500" cy="178800"/>
          </a:xfrm>
          <a:prstGeom prst="rightArrow">
            <a:avLst>
              <a:gd fmla="val 50000" name="adj1"/>
              <a:gd fmla="val 50000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2055172" y="3905750"/>
            <a:ext cx="18567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Rules</a:t>
            </a:r>
            <a:endParaRPr b="1"/>
          </a:p>
        </p:txBody>
      </p:sp>
      <p:sp>
        <p:nvSpPr>
          <p:cNvPr id="70" name="Google Shape;70;p14"/>
          <p:cNvSpPr txBox="1"/>
          <p:nvPr/>
        </p:nvSpPr>
        <p:spPr>
          <a:xfrm>
            <a:off x="3643638" y="3905750"/>
            <a:ext cx="1856700" cy="29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Community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2"/>
          <p:cNvGrpSpPr/>
          <p:nvPr/>
        </p:nvGrpSpPr>
        <p:grpSpPr>
          <a:xfrm>
            <a:off x="6037402" y="1766350"/>
            <a:ext cx="1854869" cy="1610811"/>
            <a:chOff x="2565000" y="835950"/>
            <a:chExt cx="4014000" cy="3485850"/>
          </a:xfrm>
        </p:grpSpPr>
        <p:sp>
          <p:nvSpPr>
            <p:cNvPr id="305" name="Google Shape;305;p32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32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7" name="Google Shape;307;p32"/>
          <p:cNvGrpSpPr/>
          <p:nvPr/>
        </p:nvGrpSpPr>
        <p:grpSpPr>
          <a:xfrm>
            <a:off x="2490352" y="3377150"/>
            <a:ext cx="1854869" cy="1610811"/>
            <a:chOff x="2565000" y="835950"/>
            <a:chExt cx="4014000" cy="3485850"/>
          </a:xfrm>
        </p:grpSpPr>
        <p:sp>
          <p:nvSpPr>
            <p:cNvPr id="308" name="Google Shape;308;p32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32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0" name="Google Shape;310;p32"/>
          <p:cNvGrpSpPr/>
          <p:nvPr/>
        </p:nvGrpSpPr>
        <p:grpSpPr>
          <a:xfrm>
            <a:off x="1281227" y="1837350"/>
            <a:ext cx="1854869" cy="1610811"/>
            <a:chOff x="2565000" y="835950"/>
            <a:chExt cx="4014000" cy="3485850"/>
          </a:xfrm>
        </p:grpSpPr>
        <p:sp>
          <p:nvSpPr>
            <p:cNvPr id="311" name="Google Shape;311;p32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32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3" name="Google Shape;313;p32"/>
          <p:cNvGrpSpPr/>
          <p:nvPr/>
        </p:nvGrpSpPr>
        <p:grpSpPr>
          <a:xfrm>
            <a:off x="2630102" y="155550"/>
            <a:ext cx="1854869" cy="1610811"/>
            <a:chOff x="2565000" y="835950"/>
            <a:chExt cx="4014000" cy="3485850"/>
          </a:xfrm>
        </p:grpSpPr>
        <p:sp>
          <p:nvSpPr>
            <p:cNvPr id="314" name="Google Shape;314;p32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32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16" name="Google Shape;316;p32"/>
          <p:cNvCxnSpPr/>
          <p:nvPr/>
        </p:nvCxnSpPr>
        <p:spPr>
          <a:xfrm flipH="1" rot="10800000">
            <a:off x="4167050" y="3561650"/>
            <a:ext cx="1585800" cy="60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7" name="Google Shape;317;p32"/>
          <p:cNvCxnSpPr/>
          <p:nvPr/>
        </p:nvCxnSpPr>
        <p:spPr>
          <a:xfrm>
            <a:off x="3314400" y="2585500"/>
            <a:ext cx="277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18" name="Google Shape;318;p32"/>
          <p:cNvCxnSpPr/>
          <p:nvPr/>
        </p:nvCxnSpPr>
        <p:spPr>
          <a:xfrm>
            <a:off x="4640750" y="1377200"/>
            <a:ext cx="1585800" cy="60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" name="Google Shape;323;p33"/>
          <p:cNvGrpSpPr/>
          <p:nvPr/>
        </p:nvGrpSpPr>
        <p:grpSpPr>
          <a:xfrm>
            <a:off x="2943012" y="858539"/>
            <a:ext cx="3230467" cy="2805412"/>
            <a:chOff x="2565000" y="835950"/>
            <a:chExt cx="4014000" cy="3485850"/>
          </a:xfrm>
        </p:grpSpPr>
        <p:sp>
          <p:nvSpPr>
            <p:cNvPr id="324" name="Google Shape;324;p33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33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27" name="Google Shape;327;p33"/>
          <p:cNvSpPr/>
          <p:nvPr/>
        </p:nvSpPr>
        <p:spPr>
          <a:xfrm>
            <a:off x="2165475" y="247975"/>
            <a:ext cx="2019900" cy="13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Tools: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Email and lists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Process drama activities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Game Making tools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Club Teaching resources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Arcade game cabinets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28" name="Google Shape;328;p33"/>
          <p:cNvSpPr/>
          <p:nvPr/>
        </p:nvSpPr>
        <p:spPr>
          <a:xfrm>
            <a:off x="1720200" y="1804950"/>
            <a:ext cx="2019900" cy="91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Subject: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Game Making Club</a:t>
            </a:r>
            <a:endParaRPr sz="1100"/>
          </a:p>
        </p:txBody>
      </p:sp>
      <p:sp>
        <p:nvSpPr>
          <p:cNvPr id="329" name="Google Shape;329;p33"/>
          <p:cNvSpPr/>
          <p:nvPr/>
        </p:nvSpPr>
        <p:spPr>
          <a:xfrm>
            <a:off x="756125" y="3432375"/>
            <a:ext cx="22971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Rules: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Club time spent in construction of games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Participation in starting games and process drama (optional but expected)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Participation in playful group reflections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330" name="Google Shape;330;p33"/>
          <p:cNvSpPr/>
          <p:nvPr/>
        </p:nvSpPr>
        <p:spPr>
          <a:xfrm>
            <a:off x="6070825" y="34323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Division of Labour: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Parents as brokers, active participants and supporters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University Facilitators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Designer / Researcher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Students or other audience as play testers of games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31" name="Google Shape;331;p33"/>
          <p:cNvSpPr/>
          <p:nvPr/>
        </p:nvSpPr>
        <p:spPr>
          <a:xfrm>
            <a:off x="3245625" y="3736050"/>
            <a:ext cx="2632800" cy="13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Community: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Individuals and family groups at club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Student and Professional facilitators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Research Community 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Professional web coding community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332" name="Google Shape;332;p33"/>
          <p:cNvSpPr/>
          <p:nvPr/>
        </p:nvSpPr>
        <p:spPr>
          <a:xfrm>
            <a:off x="5329375" y="10955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  -&gt; Outcome: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Making games to d</a:t>
            </a:r>
            <a:r>
              <a:rPr lang="en" sz="1100">
                <a:solidFill>
                  <a:schemeClr val="dk1"/>
                </a:solidFill>
              </a:rPr>
              <a:t>eveloping community of learners, associated resources and emergent game making </a:t>
            </a:r>
            <a:r>
              <a:rPr lang="en" sz="1100">
                <a:solidFill>
                  <a:schemeClr val="dk1"/>
                </a:solidFill>
              </a:rPr>
              <a:t>pedagogical</a:t>
            </a:r>
            <a:r>
              <a:rPr lang="en" sz="1100">
                <a:solidFill>
                  <a:schemeClr val="dk1"/>
                </a:solidFill>
              </a:rPr>
              <a:t> model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Google Shape;337;p34"/>
          <p:cNvGrpSpPr/>
          <p:nvPr/>
        </p:nvGrpSpPr>
        <p:grpSpPr>
          <a:xfrm>
            <a:off x="2943012" y="858539"/>
            <a:ext cx="3230467" cy="2805412"/>
            <a:chOff x="2565000" y="835950"/>
            <a:chExt cx="4014000" cy="3485850"/>
          </a:xfrm>
        </p:grpSpPr>
        <p:sp>
          <p:nvSpPr>
            <p:cNvPr id="338" name="Google Shape;338;p34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34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0" name="Google Shape;340;p34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1" name="Google Shape;341;p34"/>
          <p:cNvSpPr/>
          <p:nvPr/>
        </p:nvSpPr>
        <p:spPr>
          <a:xfrm>
            <a:off x="2165475" y="247975"/>
            <a:ext cx="2019900" cy="13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Tools: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</a:t>
            </a:r>
            <a:r>
              <a:rPr lang="en" sz="1100">
                <a:solidFill>
                  <a:schemeClr val="dk1"/>
                </a:solidFill>
              </a:rPr>
              <a:t>eb coding tools (as per individual)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Process drama narrative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2" name="Google Shape;342;p34"/>
          <p:cNvSpPr/>
          <p:nvPr/>
        </p:nvSpPr>
        <p:spPr>
          <a:xfrm>
            <a:off x="1720200" y="1804950"/>
            <a:ext cx="2019900" cy="91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Subject: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Family unit</a:t>
            </a:r>
            <a:endParaRPr sz="1100"/>
          </a:p>
        </p:txBody>
      </p:sp>
      <p:sp>
        <p:nvSpPr>
          <p:cNvPr id="343" name="Google Shape;343;p34"/>
          <p:cNvSpPr/>
          <p:nvPr/>
        </p:nvSpPr>
        <p:spPr>
          <a:xfrm>
            <a:off x="756125" y="3432375"/>
            <a:ext cx="22971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Rules: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Club time spent in construction of games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Participation in starting games and process drama (optional but expected)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Participation in playful group reflections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344" name="Google Shape;344;p34"/>
          <p:cNvSpPr/>
          <p:nvPr/>
        </p:nvSpPr>
        <p:spPr>
          <a:xfrm>
            <a:off x="6070825" y="34323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Division of Labour: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Parent as broker of experience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Child as primary learner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Parent as active participant and emotional supporter of child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5" name="Google Shape;345;p34"/>
          <p:cNvSpPr/>
          <p:nvPr/>
        </p:nvSpPr>
        <p:spPr>
          <a:xfrm>
            <a:off x="3245625" y="3736050"/>
            <a:ext cx="2632800" cy="13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Community: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Individuals in family group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Peer group present at game making club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Extended family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Student and Professional facilitators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46" name="Google Shape;346;p34"/>
          <p:cNvSpPr/>
          <p:nvPr/>
        </p:nvSpPr>
        <p:spPr>
          <a:xfrm>
            <a:off x="5329375" y="10955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  -&gt; Outcome: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Developing digital skills of child and family communication and problems solving skills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1" name="Google Shape;351;p35"/>
          <p:cNvGrpSpPr/>
          <p:nvPr/>
        </p:nvGrpSpPr>
        <p:grpSpPr>
          <a:xfrm>
            <a:off x="2943012" y="858539"/>
            <a:ext cx="3230467" cy="2805412"/>
            <a:chOff x="2565000" y="835950"/>
            <a:chExt cx="4014000" cy="3485850"/>
          </a:xfrm>
        </p:grpSpPr>
        <p:sp>
          <p:nvSpPr>
            <p:cNvPr id="352" name="Google Shape;352;p35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35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35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5" name="Google Shape;355;p35"/>
          <p:cNvSpPr/>
          <p:nvPr/>
        </p:nvSpPr>
        <p:spPr>
          <a:xfrm>
            <a:off x="2165475" y="247975"/>
            <a:ext cx="2019900" cy="13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Tools: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Laptop with Internet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Gitch.com code playground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Online Pixel Art Editor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Course code examples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Code Tutorials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6" name="Google Shape;356;p35"/>
          <p:cNvSpPr/>
          <p:nvPr/>
        </p:nvSpPr>
        <p:spPr>
          <a:xfrm>
            <a:off x="1720200" y="1804950"/>
            <a:ext cx="2019900" cy="91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Subject</a:t>
            </a:r>
            <a:r>
              <a:rPr b="1" lang="en" sz="1200">
                <a:solidFill>
                  <a:schemeClr val="dk1"/>
                </a:solidFill>
              </a:rPr>
              <a:t>: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Individual Child</a:t>
            </a:r>
            <a:endParaRPr sz="1100"/>
          </a:p>
        </p:txBody>
      </p:sp>
      <p:sp>
        <p:nvSpPr>
          <p:cNvPr id="357" name="Google Shape;357;p35"/>
          <p:cNvSpPr/>
          <p:nvPr/>
        </p:nvSpPr>
        <p:spPr>
          <a:xfrm>
            <a:off x="756125" y="3432375"/>
            <a:ext cx="22971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Rules</a:t>
            </a:r>
            <a:r>
              <a:rPr b="1" lang="en" sz="1200">
                <a:solidFill>
                  <a:schemeClr val="dk1"/>
                </a:solidFill>
              </a:rPr>
              <a:t>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Must check in regularly with family members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Must work both independently and collaboratively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Need to share projects openly online in community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8" name="Google Shape;358;p35"/>
          <p:cNvSpPr/>
          <p:nvPr/>
        </p:nvSpPr>
        <p:spPr>
          <a:xfrm>
            <a:off x="6070825" y="34323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Division of Labour</a:t>
            </a:r>
            <a:r>
              <a:rPr b="1" lang="en" sz="1200">
                <a:solidFill>
                  <a:schemeClr val="dk1"/>
                </a:solidFill>
              </a:rPr>
              <a:t>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Role as play tester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Role as coder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Role as digital designer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Role as story writer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59" name="Google Shape;359;p35"/>
          <p:cNvSpPr/>
          <p:nvPr/>
        </p:nvSpPr>
        <p:spPr>
          <a:xfrm>
            <a:off x="3245625" y="3736050"/>
            <a:ext cx="2632800" cy="13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Community</a:t>
            </a:r>
            <a:r>
              <a:rPr b="1" lang="en" sz="1200">
                <a:solidFill>
                  <a:schemeClr val="dk1"/>
                </a:solidFill>
              </a:rPr>
              <a:t>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Part classroom group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Attending with family member/s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Shared log in to community web game making tools</a:t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360" name="Google Shape;360;p35"/>
          <p:cNvSpPr/>
          <p:nvPr/>
        </p:nvSpPr>
        <p:spPr>
          <a:xfrm>
            <a:off x="5329375" y="10955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  -&gt; Outcome</a:t>
            </a:r>
            <a:r>
              <a:rPr b="1" lang="en" sz="1200">
                <a:solidFill>
                  <a:schemeClr val="dk1"/>
                </a:solidFill>
              </a:rPr>
              <a:t>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Developing the code of a Digital Game and component part to create a completed game to share with peers and family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5" name="Google Shape;365;p36"/>
          <p:cNvGrpSpPr/>
          <p:nvPr/>
        </p:nvGrpSpPr>
        <p:grpSpPr>
          <a:xfrm>
            <a:off x="2943012" y="858539"/>
            <a:ext cx="3230467" cy="2805412"/>
            <a:chOff x="2565000" y="835950"/>
            <a:chExt cx="4014000" cy="3485850"/>
          </a:xfrm>
        </p:grpSpPr>
        <p:sp>
          <p:nvSpPr>
            <p:cNvPr id="366" name="Google Shape;366;p36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36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8" name="Google Shape;368;p36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69" name="Google Shape;369;p36"/>
          <p:cNvSpPr/>
          <p:nvPr/>
        </p:nvSpPr>
        <p:spPr>
          <a:xfrm>
            <a:off x="2165475" y="247975"/>
            <a:ext cx="2019900" cy="1376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Tools: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Web coding tools (as per child)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Process drama narrative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0" name="Google Shape;370;p36"/>
          <p:cNvSpPr/>
          <p:nvPr/>
        </p:nvSpPr>
        <p:spPr>
          <a:xfrm>
            <a:off x="1720200" y="1804950"/>
            <a:ext cx="2019900" cy="91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Subject: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Parent Participant</a:t>
            </a:r>
            <a:endParaRPr sz="1100"/>
          </a:p>
        </p:txBody>
      </p:sp>
      <p:sp>
        <p:nvSpPr>
          <p:cNvPr id="371" name="Google Shape;371;p36"/>
          <p:cNvSpPr/>
          <p:nvPr/>
        </p:nvSpPr>
        <p:spPr>
          <a:xfrm>
            <a:off x="756125" y="3432375"/>
            <a:ext cx="22971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Rules: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Parents also involved in </a:t>
            </a:r>
            <a:r>
              <a:rPr lang="en" sz="1100">
                <a:solidFill>
                  <a:schemeClr val="dk1"/>
                </a:solidFill>
              </a:rPr>
              <a:t>construction of games, </a:t>
            </a:r>
            <a:r>
              <a:rPr lang="en" sz="1100">
                <a:solidFill>
                  <a:schemeClr val="dk1"/>
                </a:solidFill>
              </a:rPr>
              <a:t>starting games and process drama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Parents </a:t>
            </a:r>
            <a:r>
              <a:rPr lang="en" sz="1100">
                <a:solidFill>
                  <a:schemeClr val="dk1"/>
                </a:solidFill>
              </a:rPr>
              <a:t>encourage</a:t>
            </a:r>
            <a:r>
              <a:rPr lang="en" sz="1100">
                <a:solidFill>
                  <a:schemeClr val="dk1"/>
                </a:solidFill>
              </a:rPr>
              <a:t> child’s participation in reflective activities</a:t>
            </a:r>
            <a:br>
              <a:rPr lang="en" sz="11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372" name="Google Shape;372;p36"/>
          <p:cNvSpPr/>
          <p:nvPr/>
        </p:nvSpPr>
        <p:spPr>
          <a:xfrm>
            <a:off x="6070825" y="34323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Division of Labour: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Parent as broker of experience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Child as primary learner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Parent as active participant and emotional supporter of child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3" name="Google Shape;373;p36"/>
          <p:cNvSpPr/>
          <p:nvPr/>
        </p:nvSpPr>
        <p:spPr>
          <a:xfrm>
            <a:off x="3245625" y="3736050"/>
            <a:ext cx="2632800" cy="13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Community: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Child participating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Parental peer group present at game making club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Extended family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Student and Professional facilitators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74" name="Google Shape;374;p36"/>
          <p:cNvSpPr/>
          <p:nvPr/>
        </p:nvSpPr>
        <p:spPr>
          <a:xfrm>
            <a:off x="5329375" y="10955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  -&gt; Outcome: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Developing digital skills of child 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Improving family communication via learning about the child’s world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Problems solving skills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Previous versions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3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38"/>
          <p:cNvGrpSpPr/>
          <p:nvPr/>
        </p:nvGrpSpPr>
        <p:grpSpPr>
          <a:xfrm>
            <a:off x="6037402" y="1766350"/>
            <a:ext cx="1854869" cy="1610811"/>
            <a:chOff x="2565000" y="835950"/>
            <a:chExt cx="4014000" cy="3485850"/>
          </a:xfrm>
        </p:grpSpPr>
        <p:sp>
          <p:nvSpPr>
            <p:cNvPr id="386" name="Google Shape;386;p38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38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38"/>
          <p:cNvGrpSpPr/>
          <p:nvPr/>
        </p:nvGrpSpPr>
        <p:grpSpPr>
          <a:xfrm>
            <a:off x="2490352" y="3377150"/>
            <a:ext cx="1854869" cy="1610811"/>
            <a:chOff x="2565000" y="835950"/>
            <a:chExt cx="4014000" cy="3485850"/>
          </a:xfrm>
        </p:grpSpPr>
        <p:sp>
          <p:nvSpPr>
            <p:cNvPr id="389" name="Google Shape;389;p38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8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38"/>
          <p:cNvGrpSpPr/>
          <p:nvPr/>
        </p:nvGrpSpPr>
        <p:grpSpPr>
          <a:xfrm>
            <a:off x="1587928" y="1905218"/>
            <a:ext cx="1698323" cy="1474863"/>
            <a:chOff x="2565000" y="835950"/>
            <a:chExt cx="4014000" cy="3485850"/>
          </a:xfrm>
        </p:grpSpPr>
        <p:sp>
          <p:nvSpPr>
            <p:cNvPr id="392" name="Google Shape;392;p38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8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38"/>
          <p:cNvGrpSpPr/>
          <p:nvPr/>
        </p:nvGrpSpPr>
        <p:grpSpPr>
          <a:xfrm>
            <a:off x="2630102" y="155550"/>
            <a:ext cx="1854869" cy="1610811"/>
            <a:chOff x="2565000" y="835950"/>
            <a:chExt cx="4014000" cy="3485850"/>
          </a:xfrm>
        </p:grpSpPr>
        <p:sp>
          <p:nvSpPr>
            <p:cNvPr id="395" name="Google Shape;395;p38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8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397" name="Google Shape;397;p38"/>
          <p:cNvCxnSpPr/>
          <p:nvPr/>
        </p:nvCxnSpPr>
        <p:spPr>
          <a:xfrm flipH="1" rot="10800000">
            <a:off x="4167050" y="3561650"/>
            <a:ext cx="1585800" cy="60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8" name="Google Shape;398;p38"/>
          <p:cNvCxnSpPr/>
          <p:nvPr/>
        </p:nvCxnSpPr>
        <p:spPr>
          <a:xfrm>
            <a:off x="3314400" y="2585500"/>
            <a:ext cx="2778300" cy="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99" name="Google Shape;399;p38"/>
          <p:cNvCxnSpPr/>
          <p:nvPr/>
        </p:nvCxnSpPr>
        <p:spPr>
          <a:xfrm>
            <a:off x="4640750" y="1377200"/>
            <a:ext cx="1585800" cy="605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0" name="Google Shape;400;p38"/>
          <p:cNvSpPr txBox="1"/>
          <p:nvPr/>
        </p:nvSpPr>
        <p:spPr>
          <a:xfrm>
            <a:off x="1320025" y="635575"/>
            <a:ext cx="151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Objectives of home education</a:t>
            </a:r>
            <a:endParaRPr b="1" sz="1200"/>
          </a:p>
        </p:txBody>
      </p:sp>
      <p:sp>
        <p:nvSpPr>
          <p:cNvPr id="401" name="Google Shape;401;p38"/>
          <p:cNvSpPr txBox="1"/>
          <p:nvPr/>
        </p:nvSpPr>
        <p:spPr>
          <a:xfrm>
            <a:off x="344925" y="2354650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PhD Research and wider research activity</a:t>
            </a:r>
            <a:endParaRPr b="1" sz="1200"/>
          </a:p>
        </p:txBody>
      </p:sp>
      <p:sp>
        <p:nvSpPr>
          <p:cNvPr id="402" name="Google Shape;402;p38"/>
          <p:cNvSpPr txBox="1"/>
          <p:nvPr/>
        </p:nvSpPr>
        <p:spPr>
          <a:xfrm>
            <a:off x="1460000" y="4073725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Children’s social interactions</a:t>
            </a:r>
            <a:endParaRPr b="1" sz="1200"/>
          </a:p>
        </p:txBody>
      </p:sp>
      <p:sp>
        <p:nvSpPr>
          <p:cNvPr id="403" name="Google Shape;403;p38"/>
          <p:cNvSpPr txBox="1"/>
          <p:nvPr/>
        </p:nvSpPr>
        <p:spPr>
          <a:xfrm>
            <a:off x="6382325" y="1304650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Game Making Programme</a:t>
            </a:r>
            <a:endParaRPr b="1" sz="1200"/>
          </a:p>
        </p:txBody>
      </p:sp>
      <p:sp>
        <p:nvSpPr>
          <p:cNvPr id="404" name="Google Shape;404;p38"/>
          <p:cNvSpPr txBox="1"/>
          <p:nvPr/>
        </p:nvSpPr>
        <p:spPr>
          <a:xfrm>
            <a:off x="4922427" y="4321700"/>
            <a:ext cx="14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Game making communities and resources </a:t>
            </a:r>
            <a:endParaRPr b="1" sz="1200"/>
          </a:p>
        </p:txBody>
      </p:sp>
      <p:sp>
        <p:nvSpPr>
          <p:cNvPr id="405" name="Google Shape;405;p38"/>
          <p:cNvSpPr txBox="1"/>
          <p:nvPr/>
        </p:nvSpPr>
        <p:spPr>
          <a:xfrm>
            <a:off x="6674200" y="4321700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Digital play in friends and family</a:t>
            </a:r>
            <a:endParaRPr b="1" sz="1200"/>
          </a:p>
        </p:txBody>
      </p:sp>
      <p:cxnSp>
        <p:nvCxnSpPr>
          <p:cNvPr id="406" name="Google Shape;406;p38"/>
          <p:cNvCxnSpPr/>
          <p:nvPr/>
        </p:nvCxnSpPr>
        <p:spPr>
          <a:xfrm flipH="1" rot="10800000">
            <a:off x="5718200" y="3699500"/>
            <a:ext cx="319200" cy="622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7" name="Google Shape;407;p38"/>
          <p:cNvCxnSpPr/>
          <p:nvPr/>
        </p:nvCxnSpPr>
        <p:spPr>
          <a:xfrm rot="10800000">
            <a:off x="7178950" y="3707450"/>
            <a:ext cx="43200" cy="624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39"/>
          <p:cNvGrpSpPr/>
          <p:nvPr/>
        </p:nvGrpSpPr>
        <p:grpSpPr>
          <a:xfrm>
            <a:off x="6113602" y="1842550"/>
            <a:ext cx="1854869" cy="1610811"/>
            <a:chOff x="2565000" y="835950"/>
            <a:chExt cx="4014000" cy="3485850"/>
          </a:xfrm>
        </p:grpSpPr>
        <p:sp>
          <p:nvSpPr>
            <p:cNvPr id="413" name="Google Shape;413;p39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39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5" name="Google Shape;415;p39"/>
          <p:cNvGrpSpPr/>
          <p:nvPr/>
        </p:nvGrpSpPr>
        <p:grpSpPr>
          <a:xfrm>
            <a:off x="3544046" y="250806"/>
            <a:ext cx="1246347" cy="1082356"/>
            <a:chOff x="2565000" y="835950"/>
            <a:chExt cx="4014000" cy="3485850"/>
          </a:xfrm>
        </p:grpSpPr>
        <p:sp>
          <p:nvSpPr>
            <p:cNvPr id="416" name="Google Shape;416;p39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9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418" name="Google Shape;418;p39"/>
          <p:cNvCxnSpPr/>
          <p:nvPr/>
        </p:nvCxnSpPr>
        <p:spPr>
          <a:xfrm flipH="1" rot="10800000">
            <a:off x="3814725" y="3080200"/>
            <a:ext cx="1903500" cy="16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9" name="Google Shape;419;p39"/>
          <p:cNvCxnSpPr/>
          <p:nvPr/>
        </p:nvCxnSpPr>
        <p:spPr>
          <a:xfrm>
            <a:off x="3399475" y="2002300"/>
            <a:ext cx="2693100" cy="583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0" name="Google Shape;420;p39"/>
          <p:cNvCxnSpPr/>
          <p:nvPr/>
        </p:nvCxnSpPr>
        <p:spPr>
          <a:xfrm>
            <a:off x="4861125" y="1315775"/>
            <a:ext cx="1365300" cy="66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1" name="Google Shape;421;p39"/>
          <p:cNvSpPr txBox="1"/>
          <p:nvPr/>
        </p:nvSpPr>
        <p:spPr>
          <a:xfrm>
            <a:off x="1624825" y="406975"/>
            <a:ext cx="1512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Educational o</a:t>
            </a:r>
            <a:r>
              <a:rPr b="1" lang="en" sz="1200"/>
              <a:t>bjectives of home education</a:t>
            </a:r>
            <a:endParaRPr b="1" sz="1200"/>
          </a:p>
        </p:txBody>
      </p:sp>
      <p:sp>
        <p:nvSpPr>
          <p:cNvPr id="422" name="Google Shape;422;p39"/>
          <p:cNvSpPr txBox="1"/>
          <p:nvPr/>
        </p:nvSpPr>
        <p:spPr>
          <a:xfrm>
            <a:off x="837700" y="1690375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PhD Research and wider research activity</a:t>
            </a:r>
            <a:endParaRPr b="1" sz="1200"/>
          </a:p>
        </p:txBody>
      </p:sp>
      <p:sp>
        <p:nvSpPr>
          <p:cNvPr id="423" name="Google Shape;423;p39"/>
          <p:cNvSpPr txBox="1"/>
          <p:nvPr/>
        </p:nvSpPr>
        <p:spPr>
          <a:xfrm>
            <a:off x="1333950" y="2928450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Children’s social interactions</a:t>
            </a:r>
            <a:endParaRPr b="1" sz="1200"/>
          </a:p>
        </p:txBody>
      </p:sp>
      <p:sp>
        <p:nvSpPr>
          <p:cNvPr id="424" name="Google Shape;424;p39"/>
          <p:cNvSpPr txBox="1"/>
          <p:nvPr/>
        </p:nvSpPr>
        <p:spPr>
          <a:xfrm>
            <a:off x="6382325" y="1304650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Game Making Programme</a:t>
            </a:r>
            <a:endParaRPr b="1" sz="1200"/>
          </a:p>
        </p:txBody>
      </p:sp>
      <p:sp>
        <p:nvSpPr>
          <p:cNvPr id="425" name="Google Shape;425;p39"/>
          <p:cNvSpPr txBox="1"/>
          <p:nvPr/>
        </p:nvSpPr>
        <p:spPr>
          <a:xfrm>
            <a:off x="1689052" y="4354900"/>
            <a:ext cx="1480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Game making communities and resources </a:t>
            </a:r>
            <a:endParaRPr b="1" sz="1200"/>
          </a:p>
        </p:txBody>
      </p:sp>
      <p:sp>
        <p:nvSpPr>
          <p:cNvPr id="426" name="Google Shape;426;p39"/>
          <p:cNvSpPr txBox="1"/>
          <p:nvPr/>
        </p:nvSpPr>
        <p:spPr>
          <a:xfrm>
            <a:off x="6906750" y="4415800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Digital play in friends and family</a:t>
            </a:r>
            <a:endParaRPr b="1" sz="1200"/>
          </a:p>
        </p:txBody>
      </p:sp>
      <p:cxnSp>
        <p:nvCxnSpPr>
          <p:cNvPr id="427" name="Google Shape;427;p39"/>
          <p:cNvCxnSpPr/>
          <p:nvPr/>
        </p:nvCxnSpPr>
        <p:spPr>
          <a:xfrm flipH="1" rot="10800000">
            <a:off x="4235500" y="3699350"/>
            <a:ext cx="1801800" cy="5010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28" name="Google Shape;428;p39"/>
          <p:cNvCxnSpPr/>
          <p:nvPr/>
        </p:nvCxnSpPr>
        <p:spPr>
          <a:xfrm flipH="1" rot="10800000">
            <a:off x="6704825" y="3602400"/>
            <a:ext cx="116100" cy="54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429" name="Google Shape;429;p39"/>
          <p:cNvGrpSpPr/>
          <p:nvPr/>
        </p:nvGrpSpPr>
        <p:grpSpPr>
          <a:xfrm>
            <a:off x="2274821" y="1303856"/>
            <a:ext cx="1246347" cy="1082356"/>
            <a:chOff x="2565000" y="835950"/>
            <a:chExt cx="4014000" cy="3485850"/>
          </a:xfrm>
        </p:grpSpPr>
        <p:sp>
          <p:nvSpPr>
            <p:cNvPr id="430" name="Google Shape;430;p39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39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2" name="Google Shape;432;p39"/>
          <p:cNvGrpSpPr/>
          <p:nvPr/>
        </p:nvGrpSpPr>
        <p:grpSpPr>
          <a:xfrm>
            <a:off x="2507396" y="2636043"/>
            <a:ext cx="1246347" cy="1082356"/>
            <a:chOff x="2565000" y="835950"/>
            <a:chExt cx="4014000" cy="3485850"/>
          </a:xfrm>
        </p:grpSpPr>
        <p:sp>
          <p:nvSpPr>
            <p:cNvPr id="433" name="Google Shape;433;p39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4" name="Google Shape;434;p39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5" name="Google Shape;435;p39"/>
          <p:cNvGrpSpPr/>
          <p:nvPr/>
        </p:nvGrpSpPr>
        <p:grpSpPr>
          <a:xfrm>
            <a:off x="3137721" y="3820881"/>
            <a:ext cx="1246347" cy="1082356"/>
            <a:chOff x="29332" y="11106723"/>
            <a:chExt cx="4014000" cy="3485850"/>
          </a:xfrm>
        </p:grpSpPr>
        <p:sp>
          <p:nvSpPr>
            <p:cNvPr id="436" name="Google Shape;436;p39"/>
            <p:cNvSpPr/>
            <p:nvPr/>
          </p:nvSpPr>
          <p:spPr>
            <a:xfrm>
              <a:off x="29332" y="11106723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39"/>
            <p:cNvSpPr/>
            <p:nvPr/>
          </p:nvSpPr>
          <p:spPr>
            <a:xfrm flipH="1" rot="10800000">
              <a:off x="1040032" y="12869373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8" name="Google Shape;438;p39"/>
          <p:cNvGrpSpPr/>
          <p:nvPr/>
        </p:nvGrpSpPr>
        <p:grpSpPr>
          <a:xfrm>
            <a:off x="5804721" y="3897081"/>
            <a:ext cx="1246347" cy="1082356"/>
            <a:chOff x="29332" y="11106723"/>
            <a:chExt cx="4014000" cy="3485850"/>
          </a:xfrm>
        </p:grpSpPr>
        <p:sp>
          <p:nvSpPr>
            <p:cNvPr id="439" name="Google Shape;439;p39"/>
            <p:cNvSpPr/>
            <p:nvPr/>
          </p:nvSpPr>
          <p:spPr>
            <a:xfrm>
              <a:off x="29332" y="11106723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39"/>
            <p:cNvSpPr/>
            <p:nvPr/>
          </p:nvSpPr>
          <p:spPr>
            <a:xfrm flipH="1" rot="10800000">
              <a:off x="1040032" y="12869373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40"/>
          <p:cNvCxnSpPr/>
          <p:nvPr/>
        </p:nvCxnSpPr>
        <p:spPr>
          <a:xfrm flipH="1" rot="10800000">
            <a:off x="3985750" y="2052675"/>
            <a:ext cx="12300" cy="540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40"/>
          <p:cNvCxnSpPr/>
          <p:nvPr/>
        </p:nvCxnSpPr>
        <p:spPr>
          <a:xfrm rot="10800000">
            <a:off x="4916100" y="1054800"/>
            <a:ext cx="1192200" cy="123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7" name="Google Shape;447;p40"/>
          <p:cNvCxnSpPr/>
          <p:nvPr/>
        </p:nvCxnSpPr>
        <p:spPr>
          <a:xfrm>
            <a:off x="2133525" y="1114350"/>
            <a:ext cx="926700" cy="81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8" name="Google Shape;448;p40"/>
          <p:cNvSpPr txBox="1"/>
          <p:nvPr/>
        </p:nvSpPr>
        <p:spPr>
          <a:xfrm>
            <a:off x="496700" y="1750325"/>
            <a:ext cx="16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Learning objectives of home education practices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9" name="Google Shape;449;p40"/>
          <p:cNvSpPr txBox="1"/>
          <p:nvPr/>
        </p:nvSpPr>
        <p:spPr>
          <a:xfrm>
            <a:off x="6263925" y="1925725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PhD Research and wider research activity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50" name="Google Shape;450;p40"/>
          <p:cNvSpPr txBox="1"/>
          <p:nvPr/>
        </p:nvSpPr>
        <p:spPr>
          <a:xfrm>
            <a:off x="3199000" y="4140325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Children’s digital play and social interactions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51" name="Google Shape;451;p40"/>
          <p:cNvGrpSpPr/>
          <p:nvPr/>
        </p:nvGrpSpPr>
        <p:grpSpPr>
          <a:xfrm>
            <a:off x="3485819" y="444558"/>
            <a:ext cx="1086188" cy="943271"/>
            <a:chOff x="2001807" y="554354"/>
            <a:chExt cx="4014000" cy="3485850"/>
          </a:xfrm>
        </p:grpSpPr>
        <p:sp>
          <p:nvSpPr>
            <p:cNvPr id="452" name="Google Shape;452;p40"/>
            <p:cNvSpPr/>
            <p:nvPr/>
          </p:nvSpPr>
          <p:spPr>
            <a:xfrm>
              <a:off x="2001807" y="554354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0"/>
            <p:cNvSpPr/>
            <p:nvPr/>
          </p:nvSpPr>
          <p:spPr>
            <a:xfrm flipH="1" rot="10800000">
              <a:off x="3012507" y="2317004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4" name="Google Shape;454;p40"/>
          <p:cNvSpPr txBox="1"/>
          <p:nvPr/>
        </p:nvSpPr>
        <p:spPr>
          <a:xfrm>
            <a:off x="3280114" y="1506225"/>
            <a:ext cx="149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Shared object / system of Game Making Programme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455" name="Google Shape;455;p40"/>
          <p:cNvGrpSpPr/>
          <p:nvPr/>
        </p:nvGrpSpPr>
        <p:grpSpPr>
          <a:xfrm>
            <a:off x="650796" y="342491"/>
            <a:ext cx="1585931" cy="1377259"/>
            <a:chOff x="2565000" y="835950"/>
            <a:chExt cx="4014000" cy="3485850"/>
          </a:xfrm>
        </p:grpSpPr>
        <p:sp>
          <p:nvSpPr>
            <p:cNvPr id="456" name="Google Shape;456;p40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3198934" y="2678316"/>
            <a:ext cx="1585931" cy="1377259"/>
            <a:chOff x="2565000" y="835950"/>
            <a:chExt cx="4014000" cy="3485850"/>
          </a:xfrm>
        </p:grpSpPr>
        <p:sp>
          <p:nvSpPr>
            <p:cNvPr id="459" name="Google Shape;459;p40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6263859" y="494891"/>
            <a:ext cx="1585931" cy="1377259"/>
            <a:chOff x="2565000" y="835950"/>
            <a:chExt cx="4014000" cy="3485850"/>
          </a:xfrm>
        </p:grpSpPr>
        <p:sp>
          <p:nvSpPr>
            <p:cNvPr id="462" name="Google Shape;462;p40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8" name="Google Shape;468;p41"/>
          <p:cNvGrpSpPr/>
          <p:nvPr/>
        </p:nvGrpSpPr>
        <p:grpSpPr>
          <a:xfrm>
            <a:off x="3178454" y="1291667"/>
            <a:ext cx="2759224" cy="2396173"/>
            <a:chOff x="2565000" y="835950"/>
            <a:chExt cx="4014000" cy="3485850"/>
          </a:xfrm>
        </p:grpSpPr>
        <p:sp>
          <p:nvSpPr>
            <p:cNvPr id="469" name="Google Shape;469;p41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1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41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72" name="Google Shape;472;p41"/>
          <p:cNvSpPr/>
          <p:nvPr/>
        </p:nvSpPr>
        <p:spPr>
          <a:xfrm>
            <a:off x="3391150" y="555925"/>
            <a:ext cx="2297100" cy="644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Tools: </a:t>
            </a:r>
            <a:r>
              <a:rPr lang="en" sz="1000">
                <a:solidFill>
                  <a:schemeClr val="dk1"/>
                </a:solidFill>
              </a:rPr>
              <a:t>Laptop with Internet, supporting documentation and resources. 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473" name="Google Shape;473;p41"/>
          <p:cNvSpPr/>
          <p:nvPr/>
        </p:nvSpPr>
        <p:spPr>
          <a:xfrm>
            <a:off x="1720200" y="1804950"/>
            <a:ext cx="2019900" cy="91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Subject: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Family participants </a:t>
            </a:r>
            <a:r>
              <a:rPr lang="en" sz="1100">
                <a:solidFill>
                  <a:schemeClr val="dk1"/>
                </a:solidFill>
              </a:rPr>
              <a:t>in game making programme </a:t>
            </a:r>
            <a:endParaRPr sz="1100"/>
          </a:p>
        </p:txBody>
      </p:sp>
      <p:sp>
        <p:nvSpPr>
          <p:cNvPr id="474" name="Google Shape;474;p41"/>
          <p:cNvSpPr/>
          <p:nvPr/>
        </p:nvSpPr>
        <p:spPr>
          <a:xfrm>
            <a:off x="756125" y="3432375"/>
            <a:ext cx="2297100" cy="12660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Rules: </a:t>
            </a:r>
            <a:r>
              <a:rPr lang="en" sz="1000">
                <a:solidFill>
                  <a:schemeClr val="dk1"/>
                </a:solidFill>
              </a:rPr>
              <a:t>Some time spent in construction of games is expected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Participation in playful starting processes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Facilitators expected to help solve problems</a:t>
            </a:r>
            <a:br>
              <a:rPr lang="en" sz="10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475" name="Google Shape;475;p41"/>
          <p:cNvSpPr/>
          <p:nvPr/>
        </p:nvSpPr>
        <p:spPr>
          <a:xfrm>
            <a:off x="6070825" y="3432375"/>
            <a:ext cx="22971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Division of Labour: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Young people as main drivers of game making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Parents as of activity brokers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University staff and students as facilitators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Complex collaborative working patterns emerge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476" name="Google Shape;476;p41"/>
          <p:cNvSpPr/>
          <p:nvPr/>
        </p:nvSpPr>
        <p:spPr>
          <a:xfrm>
            <a:off x="3245625" y="3736050"/>
            <a:ext cx="2632800" cy="962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Community: </a:t>
            </a:r>
            <a:r>
              <a:rPr lang="en" sz="1000">
                <a:solidFill>
                  <a:schemeClr val="dk1"/>
                </a:solidFill>
              </a:rPr>
              <a:t>Individuals and family groups as participants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Supporting facilitators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477" name="Google Shape;477;p41"/>
          <p:cNvSpPr/>
          <p:nvPr/>
        </p:nvSpPr>
        <p:spPr>
          <a:xfrm>
            <a:off x="5521850" y="1836575"/>
            <a:ext cx="1908300" cy="105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  -&gt; Outcome: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Making digital games for learning and enjoyment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AND collaboration on a game making pedagogy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/>
          <p:nvPr/>
        </p:nvSpPr>
        <p:spPr>
          <a:xfrm>
            <a:off x="3562300" y="1997425"/>
            <a:ext cx="2019300" cy="1378200"/>
          </a:xfrm>
          <a:prstGeom prst="triangle">
            <a:avLst>
              <a:gd fmla="val 50000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 txBox="1"/>
          <p:nvPr/>
        </p:nvSpPr>
        <p:spPr>
          <a:xfrm>
            <a:off x="4135225" y="15357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Tools</a:t>
            </a:r>
            <a:endParaRPr b="1"/>
          </a:p>
        </p:txBody>
      </p:sp>
      <p:sp>
        <p:nvSpPr>
          <p:cNvPr id="77" name="Google Shape;77;p15"/>
          <p:cNvSpPr txBox="1"/>
          <p:nvPr/>
        </p:nvSpPr>
        <p:spPr>
          <a:xfrm>
            <a:off x="5781275" y="3110800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Object</a:t>
            </a:r>
            <a:endParaRPr b="1"/>
          </a:p>
        </p:txBody>
      </p:sp>
      <p:sp>
        <p:nvSpPr>
          <p:cNvPr id="78" name="Google Shape;78;p15"/>
          <p:cNvSpPr txBox="1"/>
          <p:nvPr/>
        </p:nvSpPr>
        <p:spPr>
          <a:xfrm>
            <a:off x="2399700" y="304227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Subject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3" name="Google Shape;83;p16"/>
          <p:cNvCxnSpPr/>
          <p:nvPr/>
        </p:nvCxnSpPr>
        <p:spPr>
          <a:xfrm flipH="1">
            <a:off x="3823475" y="1048675"/>
            <a:ext cx="773100" cy="7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4" name="Google Shape;84;p16"/>
          <p:cNvCxnSpPr/>
          <p:nvPr/>
        </p:nvCxnSpPr>
        <p:spPr>
          <a:xfrm>
            <a:off x="2057325" y="1038150"/>
            <a:ext cx="646500" cy="10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 txBox="1"/>
          <p:nvPr/>
        </p:nvSpPr>
        <p:spPr>
          <a:xfrm>
            <a:off x="612050" y="1891725"/>
            <a:ext cx="17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System 1	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86" name="Google Shape;86;p16"/>
          <p:cNvGrpSpPr/>
          <p:nvPr/>
        </p:nvGrpSpPr>
        <p:grpSpPr>
          <a:xfrm>
            <a:off x="650796" y="342491"/>
            <a:ext cx="1585931" cy="1377259"/>
            <a:chOff x="2565000" y="835950"/>
            <a:chExt cx="4014000" cy="3485850"/>
          </a:xfrm>
        </p:grpSpPr>
        <p:sp>
          <p:nvSpPr>
            <p:cNvPr id="87" name="Google Shape;87;p16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6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16"/>
          <p:cNvSpPr/>
          <p:nvPr/>
        </p:nvSpPr>
        <p:spPr>
          <a:xfrm>
            <a:off x="2835375" y="662750"/>
            <a:ext cx="454800" cy="79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3140175" y="662750"/>
            <a:ext cx="454800" cy="798900"/>
          </a:xfrm>
          <a:prstGeom prst="ellipse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1" name="Google Shape;91;p16"/>
          <p:cNvGrpSpPr/>
          <p:nvPr/>
        </p:nvGrpSpPr>
        <p:grpSpPr>
          <a:xfrm>
            <a:off x="4653771" y="353566"/>
            <a:ext cx="1585931" cy="1377259"/>
            <a:chOff x="2565000" y="835950"/>
            <a:chExt cx="4014000" cy="3485850"/>
          </a:xfrm>
        </p:grpSpPr>
        <p:sp>
          <p:nvSpPr>
            <p:cNvPr id="92" name="Google Shape;92;p16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6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4" name="Google Shape;94;p16"/>
          <p:cNvSpPr txBox="1"/>
          <p:nvPr/>
        </p:nvSpPr>
        <p:spPr>
          <a:xfrm>
            <a:off x="4507138" y="1815525"/>
            <a:ext cx="172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System 2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95" name="Google Shape;95;p16"/>
          <p:cNvCxnSpPr/>
          <p:nvPr/>
        </p:nvCxnSpPr>
        <p:spPr>
          <a:xfrm flipH="1">
            <a:off x="3238625" y="350575"/>
            <a:ext cx="18300" cy="3012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6" name="Google Shape;96;p16"/>
          <p:cNvSpPr txBox="1"/>
          <p:nvPr/>
        </p:nvSpPr>
        <p:spPr>
          <a:xfrm>
            <a:off x="3097448" y="112075"/>
            <a:ext cx="1409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latin typeface="Lato"/>
                <a:ea typeface="Lato"/>
                <a:cs typeface="Lato"/>
                <a:sym typeface="Lato"/>
              </a:rPr>
              <a:t>Shared object </a:t>
            </a:r>
            <a:endParaRPr sz="7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1805466" y="2266950"/>
            <a:ext cx="3965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From Engestrom / Lecusay - expansive learning  add Lecusay</a:t>
            </a:r>
            <a:endParaRPr sz="900"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oogle Shape;102;p17"/>
          <p:cNvGrpSpPr/>
          <p:nvPr/>
        </p:nvGrpSpPr>
        <p:grpSpPr>
          <a:xfrm>
            <a:off x="3178454" y="1291667"/>
            <a:ext cx="2759224" cy="2396173"/>
            <a:chOff x="2565000" y="835950"/>
            <a:chExt cx="4014000" cy="3485850"/>
          </a:xfrm>
        </p:grpSpPr>
        <p:sp>
          <p:nvSpPr>
            <p:cNvPr id="103" name="Google Shape;103;p17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7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7"/>
          <p:cNvSpPr txBox="1"/>
          <p:nvPr/>
        </p:nvSpPr>
        <p:spPr>
          <a:xfrm>
            <a:off x="4090700" y="555925"/>
            <a:ext cx="93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106" name="Google Shape;106;p17"/>
          <p:cNvSpPr/>
          <p:nvPr/>
        </p:nvSpPr>
        <p:spPr>
          <a:xfrm>
            <a:off x="3391150" y="287625"/>
            <a:ext cx="2297100" cy="9951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Tools: </a:t>
            </a:r>
            <a:r>
              <a:rPr lang="en" sz="1000">
                <a:solidFill>
                  <a:schemeClr val="dk1"/>
                </a:solidFill>
              </a:rPr>
              <a:t>Laptop with Internet, playtesting, arcade game cabinets, code playground, game template, shared code and graphics workspaces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7" name="Google Shape;107;p17"/>
          <p:cNvSpPr/>
          <p:nvPr/>
        </p:nvSpPr>
        <p:spPr>
          <a:xfrm>
            <a:off x="1720200" y="1804950"/>
            <a:ext cx="2019900" cy="9126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Subject:</a:t>
            </a:r>
            <a:br>
              <a:rPr b="1" lang="en" sz="12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Families and </a:t>
            </a:r>
            <a:r>
              <a:rPr lang="en" sz="1100">
                <a:solidFill>
                  <a:schemeClr val="dk1"/>
                </a:solidFill>
              </a:rPr>
              <a:t>facilitators</a:t>
            </a:r>
            <a:r>
              <a:rPr lang="en" sz="1100">
                <a:solidFill>
                  <a:schemeClr val="dk1"/>
                </a:solidFill>
              </a:rPr>
              <a:t> in game making programme </a:t>
            </a:r>
            <a:endParaRPr sz="1100"/>
          </a:p>
        </p:txBody>
      </p:sp>
      <p:sp>
        <p:nvSpPr>
          <p:cNvPr id="108" name="Google Shape;108;p17"/>
          <p:cNvSpPr/>
          <p:nvPr/>
        </p:nvSpPr>
        <p:spPr>
          <a:xfrm>
            <a:off x="756125" y="3432375"/>
            <a:ext cx="22971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Rules: </a:t>
            </a:r>
            <a:r>
              <a:rPr lang="en" sz="1000">
                <a:solidFill>
                  <a:schemeClr val="dk1"/>
                </a:solidFill>
              </a:rPr>
              <a:t>Club time spent in construction of games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Participation in starting games and process drama (optional but expected) 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Participation in playful group reflections</a:t>
            </a:r>
            <a:br>
              <a:rPr lang="en" sz="1000">
                <a:solidFill>
                  <a:schemeClr val="dk1"/>
                </a:solidFill>
              </a:rPr>
            </a:b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109" name="Google Shape;109;p17"/>
          <p:cNvSpPr/>
          <p:nvPr/>
        </p:nvSpPr>
        <p:spPr>
          <a:xfrm>
            <a:off x="6070825" y="3432375"/>
            <a:ext cx="2165700" cy="1539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Division of Labour: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Parents as brokers, active participants and supporters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University Facilitators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Designer / Researcher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Students or other audience as play testers of games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3245625" y="3736050"/>
            <a:ext cx="2632800" cy="1305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Community: </a:t>
            </a:r>
            <a:r>
              <a:rPr lang="en" sz="1000">
                <a:solidFill>
                  <a:schemeClr val="dk1"/>
                </a:solidFill>
              </a:rPr>
              <a:t>Individuals and family groups at club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Student and Professional facilitators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Real and imagined game players</a:t>
            </a:r>
            <a:br>
              <a:rPr lang="en" sz="1000">
                <a:solidFill>
                  <a:schemeClr val="dk1"/>
                </a:solidFill>
              </a:rPr>
            </a:br>
            <a:r>
              <a:rPr lang="en" sz="1000">
                <a:solidFill>
                  <a:schemeClr val="dk1"/>
                </a:solidFill>
              </a:rPr>
              <a:t>Professional web coding community</a:t>
            </a:r>
            <a:br>
              <a:rPr lang="en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</p:txBody>
      </p:sp>
      <p:sp>
        <p:nvSpPr>
          <p:cNvPr id="111" name="Google Shape;111;p17"/>
          <p:cNvSpPr/>
          <p:nvPr/>
        </p:nvSpPr>
        <p:spPr>
          <a:xfrm>
            <a:off x="5521850" y="1836575"/>
            <a:ext cx="1908300" cy="10584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</a:rPr>
              <a:t>Object  -&gt; Outcome:</a:t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Making and sharing digital games for learning and enjoyment</a:t>
            </a:r>
            <a:endParaRPr b="1"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3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Google Shape;122;p19"/>
          <p:cNvCxnSpPr/>
          <p:nvPr/>
        </p:nvCxnSpPr>
        <p:spPr>
          <a:xfrm flipH="1" rot="10800000">
            <a:off x="2766550" y="1878075"/>
            <a:ext cx="603300" cy="7155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3" name="Google Shape;123;p19"/>
          <p:cNvCxnSpPr/>
          <p:nvPr/>
        </p:nvCxnSpPr>
        <p:spPr>
          <a:xfrm rot="10800000">
            <a:off x="4694100" y="1038300"/>
            <a:ext cx="1414200" cy="288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4" name="Google Shape;124;p19"/>
          <p:cNvCxnSpPr/>
          <p:nvPr/>
        </p:nvCxnSpPr>
        <p:spPr>
          <a:xfrm>
            <a:off x="2133525" y="1114350"/>
            <a:ext cx="1331100" cy="69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25" name="Google Shape;125;p19"/>
          <p:cNvSpPr txBox="1"/>
          <p:nvPr/>
        </p:nvSpPr>
        <p:spPr>
          <a:xfrm>
            <a:off x="572900" y="1674125"/>
            <a:ext cx="169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H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ome education activity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6" name="Google Shape;126;p19"/>
          <p:cNvSpPr txBox="1"/>
          <p:nvPr/>
        </p:nvSpPr>
        <p:spPr>
          <a:xfrm>
            <a:off x="6277075" y="1750325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PhD research activity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7" name="Google Shape;127;p19"/>
          <p:cNvSpPr txBox="1"/>
          <p:nvPr/>
        </p:nvSpPr>
        <p:spPr>
          <a:xfrm>
            <a:off x="1579100" y="3455825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Participant</a:t>
            </a:r>
            <a:r>
              <a:rPr lang="en" sz="1000">
                <a:latin typeface="Lato"/>
                <a:ea typeface="Lato"/>
                <a:cs typeface="Lato"/>
                <a:sym typeface="Lato"/>
              </a:rPr>
              <a:t>’s digital play 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28" name="Google Shape;128;p19"/>
          <p:cNvGrpSpPr/>
          <p:nvPr/>
        </p:nvGrpSpPr>
        <p:grpSpPr>
          <a:xfrm>
            <a:off x="3485819" y="444558"/>
            <a:ext cx="1086188" cy="943271"/>
            <a:chOff x="2001807" y="554354"/>
            <a:chExt cx="4014000" cy="3485850"/>
          </a:xfrm>
        </p:grpSpPr>
        <p:sp>
          <p:nvSpPr>
            <p:cNvPr id="129" name="Google Shape;129;p19"/>
            <p:cNvSpPr/>
            <p:nvPr/>
          </p:nvSpPr>
          <p:spPr>
            <a:xfrm>
              <a:off x="2001807" y="554354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9"/>
            <p:cNvSpPr/>
            <p:nvPr/>
          </p:nvSpPr>
          <p:spPr>
            <a:xfrm flipH="1" rot="10800000">
              <a:off x="3012507" y="2317004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19"/>
          <p:cNvSpPr txBox="1"/>
          <p:nvPr/>
        </p:nvSpPr>
        <p:spPr>
          <a:xfrm>
            <a:off x="3203925" y="1353825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Lato"/>
                <a:ea typeface="Lato"/>
                <a:cs typeface="Lato"/>
                <a:sym typeface="Lato"/>
              </a:rPr>
              <a:t>Shared object / system (game making programme)</a:t>
            </a:r>
            <a:endParaRPr sz="9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32" name="Google Shape;132;p19"/>
          <p:cNvGrpSpPr/>
          <p:nvPr/>
        </p:nvGrpSpPr>
        <p:grpSpPr>
          <a:xfrm>
            <a:off x="650796" y="342491"/>
            <a:ext cx="1585931" cy="1377259"/>
            <a:chOff x="2565000" y="835950"/>
            <a:chExt cx="4014000" cy="3485850"/>
          </a:xfrm>
        </p:grpSpPr>
        <p:sp>
          <p:nvSpPr>
            <p:cNvPr id="133" name="Google Shape;133;p19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9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" name="Google Shape;135;p19"/>
          <p:cNvGrpSpPr/>
          <p:nvPr/>
        </p:nvGrpSpPr>
        <p:grpSpPr>
          <a:xfrm>
            <a:off x="1548159" y="2098941"/>
            <a:ext cx="1585931" cy="1377259"/>
            <a:chOff x="2565000" y="835950"/>
            <a:chExt cx="4014000" cy="3485850"/>
          </a:xfrm>
        </p:grpSpPr>
        <p:sp>
          <p:nvSpPr>
            <p:cNvPr id="136" name="Google Shape;136;p19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" name="Google Shape;138;p19"/>
          <p:cNvGrpSpPr/>
          <p:nvPr/>
        </p:nvGrpSpPr>
        <p:grpSpPr>
          <a:xfrm>
            <a:off x="6263859" y="342491"/>
            <a:ext cx="1585931" cy="1377259"/>
            <a:chOff x="2565000" y="835950"/>
            <a:chExt cx="4014000" cy="3485850"/>
          </a:xfrm>
        </p:grpSpPr>
        <p:sp>
          <p:nvSpPr>
            <p:cNvPr id="139" name="Google Shape;139;p19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9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141" name="Google Shape;141;p19"/>
          <p:cNvCxnSpPr/>
          <p:nvPr/>
        </p:nvCxnSpPr>
        <p:spPr>
          <a:xfrm rot="10800000">
            <a:off x="4776975" y="1848500"/>
            <a:ext cx="744900" cy="638400"/>
          </a:xfrm>
          <a:prstGeom prst="straightConnector1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9"/>
          <p:cNvSpPr txBox="1"/>
          <p:nvPr/>
        </p:nvSpPr>
        <p:spPr>
          <a:xfrm>
            <a:off x="5162700" y="3455825"/>
            <a:ext cx="1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ato"/>
                <a:ea typeface="Lato"/>
                <a:cs typeface="Lato"/>
                <a:sym typeface="Lato"/>
              </a:rPr>
              <a:t>Student helpers undergraduate activity</a:t>
            </a:r>
            <a:endParaRPr sz="1000"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143" name="Google Shape;143;p19"/>
          <p:cNvGrpSpPr/>
          <p:nvPr/>
        </p:nvGrpSpPr>
        <p:grpSpPr>
          <a:xfrm>
            <a:off x="5131759" y="2098941"/>
            <a:ext cx="1585931" cy="1377259"/>
            <a:chOff x="2565000" y="835950"/>
            <a:chExt cx="4014000" cy="3485850"/>
          </a:xfrm>
        </p:grpSpPr>
        <p:sp>
          <p:nvSpPr>
            <p:cNvPr id="144" name="Google Shape;144;p19"/>
            <p:cNvSpPr/>
            <p:nvPr/>
          </p:nvSpPr>
          <p:spPr>
            <a:xfrm>
              <a:off x="2565000" y="835950"/>
              <a:ext cx="4014000" cy="34716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9"/>
            <p:cNvSpPr/>
            <p:nvPr/>
          </p:nvSpPr>
          <p:spPr>
            <a:xfrm flipH="1" rot="10800000">
              <a:off x="3575700" y="2598600"/>
              <a:ext cx="1992600" cy="1723200"/>
            </a:xfrm>
            <a:prstGeom prst="triangle">
              <a:avLst>
                <a:gd fmla="val 50000" name="adj"/>
              </a:avLst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Chapter 4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43238" y="1094417"/>
            <a:ext cx="1032600" cy="1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Oct 2017 - Mar 2018</a:t>
            </a:r>
            <a:endParaRPr sz="600"/>
          </a:p>
        </p:txBody>
      </p:sp>
      <p:sp>
        <p:nvSpPr>
          <p:cNvPr id="157" name="Google Shape;157;p21"/>
          <p:cNvSpPr/>
          <p:nvPr/>
        </p:nvSpPr>
        <p:spPr>
          <a:xfrm>
            <a:off x="493825" y="607025"/>
            <a:ext cx="1722000" cy="263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P1</a:t>
            </a:r>
            <a:endParaRPr/>
          </a:p>
        </p:txBody>
      </p:sp>
      <p:sp>
        <p:nvSpPr>
          <p:cNvPr id="158" name="Google Shape;158;p21"/>
          <p:cNvSpPr/>
          <p:nvPr/>
        </p:nvSpPr>
        <p:spPr>
          <a:xfrm>
            <a:off x="3153850" y="607025"/>
            <a:ext cx="976200" cy="263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P2</a:t>
            </a:r>
            <a:endParaRPr/>
          </a:p>
        </p:txBody>
      </p:sp>
      <p:sp>
        <p:nvSpPr>
          <p:cNvPr id="159" name="Google Shape;159;p21"/>
          <p:cNvSpPr/>
          <p:nvPr/>
        </p:nvSpPr>
        <p:spPr>
          <a:xfrm>
            <a:off x="4552250" y="607025"/>
            <a:ext cx="976200" cy="263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P3</a:t>
            </a:r>
            <a:endParaRPr/>
          </a:p>
        </p:txBody>
      </p:sp>
      <p:sp>
        <p:nvSpPr>
          <p:cNvPr id="160" name="Google Shape;160;p21"/>
          <p:cNvSpPr/>
          <p:nvPr/>
        </p:nvSpPr>
        <p:spPr>
          <a:xfrm>
            <a:off x="5869725" y="607025"/>
            <a:ext cx="1629000" cy="263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P4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2132600" y="1375225"/>
            <a:ext cx="976200" cy="2631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</a:t>
            </a:r>
            <a:endParaRPr/>
          </a:p>
        </p:txBody>
      </p:sp>
      <p:sp>
        <p:nvSpPr>
          <p:cNvPr id="162" name="Google Shape;162;p21"/>
          <p:cNvSpPr/>
          <p:nvPr/>
        </p:nvSpPr>
        <p:spPr>
          <a:xfrm>
            <a:off x="2076188" y="1094431"/>
            <a:ext cx="1032600" cy="1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May - </a:t>
            </a:r>
            <a:r>
              <a:rPr lang="en" sz="600"/>
              <a:t>Dec </a:t>
            </a:r>
            <a:r>
              <a:rPr lang="en" sz="600"/>
              <a:t>2018</a:t>
            </a:r>
            <a:endParaRPr sz="600"/>
          </a:p>
        </p:txBody>
      </p:sp>
      <p:sp>
        <p:nvSpPr>
          <p:cNvPr id="163" name="Google Shape;163;p21"/>
          <p:cNvSpPr/>
          <p:nvPr/>
        </p:nvSpPr>
        <p:spPr>
          <a:xfrm>
            <a:off x="3180881" y="1094431"/>
            <a:ext cx="1032600" cy="1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Jan - Feb 2019</a:t>
            </a:r>
            <a:endParaRPr sz="600"/>
          </a:p>
        </p:txBody>
      </p:sp>
      <p:sp>
        <p:nvSpPr>
          <p:cNvPr id="164" name="Google Shape;164;p21"/>
          <p:cNvSpPr/>
          <p:nvPr/>
        </p:nvSpPr>
        <p:spPr>
          <a:xfrm>
            <a:off x="4524056" y="1094431"/>
            <a:ext cx="1032600" cy="1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May</a:t>
            </a:r>
            <a:r>
              <a:rPr lang="en" sz="600"/>
              <a:t> 2019</a:t>
            </a:r>
            <a:endParaRPr sz="600"/>
          </a:p>
        </p:txBody>
      </p:sp>
      <p:sp>
        <p:nvSpPr>
          <p:cNvPr id="165" name="Google Shape;165;p21"/>
          <p:cNvSpPr/>
          <p:nvPr/>
        </p:nvSpPr>
        <p:spPr>
          <a:xfrm>
            <a:off x="6048056" y="1094431"/>
            <a:ext cx="1032600" cy="1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/>
              <a:t>Nov 2019</a:t>
            </a:r>
            <a:r>
              <a:rPr lang="en" sz="600"/>
              <a:t> - Dec 2020</a:t>
            </a:r>
            <a:endParaRPr sz="600"/>
          </a:p>
        </p:txBody>
      </p:sp>
      <p:sp>
        <p:nvSpPr>
          <p:cNvPr id="166" name="Google Shape;166;p21"/>
          <p:cNvSpPr/>
          <p:nvPr/>
        </p:nvSpPr>
        <p:spPr>
          <a:xfrm>
            <a:off x="538725" y="1094425"/>
            <a:ext cx="7131600" cy="1284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