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xml" ContentType="application/vnd.openxmlformats-officedocument.presentationml.tags+xml"/>
  <Override PartName="/ppt/notesSlides/notesSlide35.xml" ContentType="application/vnd.openxmlformats-officedocument.presentationml.notesSlide+xml"/>
  <Override PartName="/ppt/tags/tag2.xml" ContentType="application/vnd.openxmlformats-officedocument.presentationml.tags+xml"/>
  <Override PartName="/ppt/notesSlides/notesSlide36.xml" ContentType="application/vnd.openxmlformats-officedocument.presentationml.notesSlide+xml"/>
  <Override PartName="/ppt/tags/tag3.xml" ContentType="application/vnd.openxmlformats-officedocument.presentationml.tags+xml"/>
  <Override PartName="/ppt/notesSlides/notesSlide37.xml" ContentType="application/vnd.openxmlformats-officedocument.presentationml.notesSlide+xml"/>
  <Override PartName="/ppt/tags/tag4.xml" ContentType="application/vnd.openxmlformats-officedocument.presentationml.tags+xml"/>
  <Override PartName="/ppt/notesSlides/notesSlide38.xml" ContentType="application/vnd.openxmlformats-officedocument.presentationml.notesSlide+xml"/>
  <Override PartName="/ppt/tags/tag5.xml" ContentType="application/vnd.openxmlformats-officedocument.presentationml.tags+xml"/>
  <Override PartName="/ppt/notesSlides/notesSlide39.xml" ContentType="application/vnd.openxmlformats-officedocument.presentationml.notesSlide+xml"/>
  <Override PartName="/ppt/tags/tag6.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52"/>
  </p:notesMasterIdLst>
  <p:handoutMasterIdLst>
    <p:handoutMasterId r:id="rId53"/>
  </p:handoutMasterIdLst>
  <p:sldIdLst>
    <p:sldId id="293" r:id="rId2"/>
    <p:sldId id="257" r:id="rId3"/>
    <p:sldId id="266" r:id="rId4"/>
    <p:sldId id="267" r:id="rId5"/>
    <p:sldId id="268" r:id="rId6"/>
    <p:sldId id="270" r:id="rId7"/>
    <p:sldId id="271" r:id="rId8"/>
    <p:sldId id="273" r:id="rId9"/>
    <p:sldId id="274" r:id="rId10"/>
    <p:sldId id="276" r:id="rId11"/>
    <p:sldId id="279" r:id="rId12"/>
    <p:sldId id="278" r:id="rId13"/>
    <p:sldId id="277" r:id="rId14"/>
    <p:sldId id="280" r:id="rId15"/>
    <p:sldId id="281" r:id="rId16"/>
    <p:sldId id="264" r:id="rId17"/>
    <p:sldId id="282" r:id="rId18"/>
    <p:sldId id="289" r:id="rId19"/>
    <p:sldId id="290"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258" r:id="rId48"/>
    <p:sldId id="288" r:id="rId49"/>
    <p:sldId id="321" r:id="rId50"/>
    <p:sldId id="322" r:id="rId51"/>
  </p:sldIdLst>
  <p:sldSz cx="12192000" cy="7407275"/>
  <p:notesSz cx="9601200" cy="7315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33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008000"/>
    <a:srgbClr val="000000"/>
    <a:srgbClr val="FFFFFF"/>
    <a:srgbClr val="FF9900"/>
    <a:srgbClr val="FFCC00"/>
    <a:srgbClr val="FF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49" autoAdjust="0"/>
    <p:restoredTop sz="94660"/>
  </p:normalViewPr>
  <p:slideViewPr>
    <p:cSldViewPr>
      <p:cViewPr varScale="1">
        <p:scale>
          <a:sx n="68" d="100"/>
          <a:sy n="68" d="100"/>
        </p:scale>
        <p:origin x="1128" y="60"/>
      </p:cViewPr>
      <p:guideLst>
        <p:guide orient="horz" pos="2333"/>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75" d="100"/>
          <a:sy n="75" d="100"/>
        </p:scale>
        <p:origin x="189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9.emf"/><Relationship Id="rId5" Type="http://schemas.openxmlformats.org/officeDocument/2006/relationships/image" Target="../media/image19.emf"/><Relationship Id="rId4"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4.emf"/><Relationship Id="rId1" Type="http://schemas.openxmlformats.org/officeDocument/2006/relationships/image" Target="../media/image9.emf"/><Relationship Id="rId4"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9.emf"/><Relationship Id="rId4"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 Id="rId4" Type="http://schemas.openxmlformats.org/officeDocument/2006/relationships/image" Target="../media/image37.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2.emf"/><Relationship Id="rId7" Type="http://schemas.openxmlformats.org/officeDocument/2006/relationships/image" Target="../media/image46.emf"/><Relationship Id="rId2" Type="http://schemas.openxmlformats.org/officeDocument/2006/relationships/image" Target="../media/image41.emf"/><Relationship Id="rId1" Type="http://schemas.openxmlformats.org/officeDocument/2006/relationships/image" Target="../media/image40.emf"/><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2.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7.emf"/><Relationship Id="rId4"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9.emf"/><Relationship Id="rId4"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9.emf"/><Relationship Id="rId5" Type="http://schemas.openxmlformats.org/officeDocument/2006/relationships/image" Target="../media/image17.emf"/><Relationship Id="rId4"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5438458" y="0"/>
            <a:ext cx="4160520" cy="367031"/>
          </a:xfrm>
          <a:prstGeom prst="rect">
            <a:avLst/>
          </a:prstGeom>
        </p:spPr>
        <p:txBody>
          <a:bodyPr vert="horz" lIns="96662" tIns="48331" rIns="96662" bIns="48331" rtlCol="0"/>
          <a:lstStyle>
            <a:lvl1pPr algn="r">
              <a:defRPr sz="1300"/>
            </a:lvl1pPr>
          </a:lstStyle>
          <a:p>
            <a:fld id="{1FA0A36A-6521-489A-98E2-E72BCC7E1302}" type="datetimeFigureOut">
              <a:rPr lang="en-US" smtClean="0"/>
              <a:t>4/7/2016</a:t>
            </a:fld>
            <a:endParaRPr lang="en-US"/>
          </a:p>
        </p:txBody>
      </p:sp>
      <p:sp>
        <p:nvSpPr>
          <p:cNvPr id="5" name="Slide Number Placeholder 4"/>
          <p:cNvSpPr>
            <a:spLocks noGrp="1"/>
          </p:cNvSpPr>
          <p:nvPr>
            <p:ph type="sldNum" sz="quarter" idx="3"/>
          </p:nvPr>
        </p:nvSpPr>
        <p:spPr>
          <a:xfrm>
            <a:off x="5438458" y="6948171"/>
            <a:ext cx="4160520" cy="367030"/>
          </a:xfrm>
          <a:prstGeom prst="rect">
            <a:avLst/>
          </a:prstGeom>
        </p:spPr>
        <p:txBody>
          <a:bodyPr vert="horz" lIns="96662" tIns="48331" rIns="96662" bIns="48331" rtlCol="0" anchor="b"/>
          <a:lstStyle>
            <a:lvl1pPr algn="r">
              <a:defRPr sz="1300"/>
            </a:lvl1pPr>
          </a:lstStyle>
          <a:p>
            <a:fld id="{D36B2ACF-3D0F-4E87-BD5F-143DFF9CFD3C}" type="slidenum">
              <a:rPr lang="en-US" smtClean="0"/>
              <a:t>‹#›</a:t>
            </a:fld>
            <a:endParaRPr lang="en-US"/>
          </a:p>
        </p:txBody>
      </p:sp>
    </p:spTree>
    <p:extLst>
      <p:ext uri="{BB962C8B-B14F-4D97-AF65-F5344CB8AC3E}">
        <p14:creationId xmlns:p14="http://schemas.microsoft.com/office/powerpoint/2010/main" val="1723678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1"/>
            <a:ext cx="416052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2" tIns="48331" rIns="96662" bIns="48331" numCol="1" anchor="t" anchorCtr="0" compatLnSpc="1">
            <a:prstTxWarp prst="textNoShape">
              <a:avLst/>
            </a:prstTxWarp>
          </a:bodyPr>
          <a:lstStyle>
            <a:lvl1pPr eaLnBrk="1" hangingPunct="1">
              <a:defRPr sz="1300" smtClean="0">
                <a:latin typeface="Arial" panose="020B0604020202020204" pitchFamily="34" charset="0"/>
              </a:defRPr>
            </a:lvl1pPr>
          </a:lstStyle>
          <a:p>
            <a:pPr>
              <a:defRPr/>
            </a:pPr>
            <a:endParaRPr lang="en-US"/>
          </a:p>
        </p:txBody>
      </p:sp>
      <p:sp>
        <p:nvSpPr>
          <p:cNvPr id="8195" name="Rectangle 3"/>
          <p:cNvSpPr>
            <a:spLocks noGrp="1" noChangeArrowheads="1"/>
          </p:cNvSpPr>
          <p:nvPr>
            <p:ph type="dt" idx="1"/>
          </p:nvPr>
        </p:nvSpPr>
        <p:spPr bwMode="auto">
          <a:xfrm>
            <a:off x="5438458" y="1"/>
            <a:ext cx="416052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2" tIns="48331" rIns="96662" bIns="48331" numCol="1" anchor="t" anchorCtr="0" compatLnSpc="1">
            <a:prstTxWarp prst="textNoShape">
              <a:avLst/>
            </a:prstTxWarp>
          </a:bodyPr>
          <a:lstStyle>
            <a:lvl1pPr algn="r" eaLnBrk="1" hangingPunct="1">
              <a:defRPr sz="1300" smtClean="0">
                <a:latin typeface="Arial" panose="020B0604020202020204"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543175" y="547688"/>
            <a:ext cx="4514850" cy="27447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60120" y="3474720"/>
            <a:ext cx="7680960" cy="329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2" tIns="48331" rIns="96662"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6948171"/>
            <a:ext cx="416052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2" tIns="48331" rIns="96662" bIns="48331" numCol="1" anchor="b" anchorCtr="0" compatLnSpc="1">
            <a:prstTxWarp prst="textNoShape">
              <a:avLst/>
            </a:prstTxWarp>
          </a:bodyPr>
          <a:lstStyle>
            <a:lvl1pPr eaLnBrk="1" hangingPunct="1">
              <a:defRPr sz="1300" smtClean="0">
                <a:latin typeface="Arial" panose="020B0604020202020204" pitchFamily="34" charset="0"/>
              </a:defRPr>
            </a:lvl1pPr>
          </a:lstStyle>
          <a:p>
            <a:pPr>
              <a:defRPr/>
            </a:pPr>
            <a:endParaRPr lang="en-US"/>
          </a:p>
        </p:txBody>
      </p:sp>
      <p:sp>
        <p:nvSpPr>
          <p:cNvPr id="8199" name="Rectangle 7"/>
          <p:cNvSpPr>
            <a:spLocks noGrp="1" noChangeArrowheads="1"/>
          </p:cNvSpPr>
          <p:nvPr>
            <p:ph type="sldNum" sz="quarter" idx="5"/>
          </p:nvPr>
        </p:nvSpPr>
        <p:spPr bwMode="auto">
          <a:xfrm>
            <a:off x="5438458" y="6948171"/>
            <a:ext cx="416052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2" tIns="48331" rIns="96662" bIns="48331" numCol="1" anchor="b" anchorCtr="0" compatLnSpc="1">
            <a:prstTxWarp prst="textNoShape">
              <a:avLst/>
            </a:prstTxWarp>
          </a:bodyPr>
          <a:lstStyle>
            <a:lvl1pPr algn="r" eaLnBrk="1" hangingPunct="1">
              <a:defRPr sz="1300" smtClean="0">
                <a:latin typeface="Arial" panose="020B0604020202020204" pitchFamily="34" charset="0"/>
              </a:defRPr>
            </a:lvl1pPr>
          </a:lstStyle>
          <a:p>
            <a:pPr>
              <a:defRPr/>
            </a:pPr>
            <a:fld id="{E4846E90-62A3-421B-BA67-308D9EEB4496}" type="slidenum">
              <a:rPr lang="en-US"/>
              <a:pPr>
                <a:defRPr/>
              </a:pPr>
              <a:t>‹#›</a:t>
            </a:fld>
            <a:endParaRPr lang="en-US"/>
          </a:p>
        </p:txBody>
      </p:sp>
    </p:spTree>
    <p:extLst>
      <p:ext uri="{BB962C8B-B14F-4D97-AF65-F5344CB8AC3E}">
        <p14:creationId xmlns:p14="http://schemas.microsoft.com/office/powerpoint/2010/main" val="27341344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4846E90-62A3-421B-BA67-308D9EEB4496}" type="slidenum">
              <a:rPr lang="en-US" smtClean="0"/>
              <a:pPr>
                <a:defRPr/>
              </a:pPr>
              <a:t>1</a:t>
            </a:fld>
            <a:endParaRPr lang="en-US"/>
          </a:p>
        </p:txBody>
      </p:sp>
    </p:spTree>
    <p:extLst>
      <p:ext uri="{BB962C8B-B14F-4D97-AF65-F5344CB8AC3E}">
        <p14:creationId xmlns:p14="http://schemas.microsoft.com/office/powerpoint/2010/main" val="2657349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F929529B-191D-4B00-8398-BDEFC88C06EC}" type="slidenum">
              <a:rPr lang="en-US" sz="1300">
                <a:latin typeface="Arial" panose="020B0604020202020204" pitchFamily="34" charset="0"/>
              </a:rPr>
              <a:pPr/>
              <a:t>10</a:t>
            </a:fld>
            <a:endParaRPr lang="en-US" sz="1300">
              <a:latin typeface="Arial" panose="020B0604020202020204" pitchFamily="34" charset="0"/>
            </a:endParaRPr>
          </a:p>
        </p:txBody>
      </p:sp>
      <p:sp>
        <p:nvSpPr>
          <p:cNvPr id="32771" name="Rectangle 2"/>
          <p:cNvSpPr>
            <a:spLocks noGrp="1" noRot="1" noChangeAspect="1" noChangeArrowheads="1" noTextEdit="1"/>
          </p:cNvSpPr>
          <p:nvPr>
            <p:ph type="sldImg"/>
          </p:nvPr>
        </p:nvSpPr>
        <p:spPr>
          <a:xfrm>
            <a:off x="2543175" y="547688"/>
            <a:ext cx="4514850" cy="2744787"/>
          </a:xfrm>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97153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6EBB6EC8-0B6C-4421-96C5-B8E8630F6601}" type="slidenum">
              <a:rPr lang="en-US" sz="1300">
                <a:latin typeface="Arial" panose="020B0604020202020204" pitchFamily="34" charset="0"/>
              </a:rPr>
              <a:pPr/>
              <a:t>11</a:t>
            </a:fld>
            <a:endParaRPr lang="en-US" sz="1300">
              <a:latin typeface="Arial" panose="020B0604020202020204" pitchFamily="34" charset="0"/>
            </a:endParaRPr>
          </a:p>
        </p:txBody>
      </p:sp>
      <p:sp>
        <p:nvSpPr>
          <p:cNvPr id="34819" name="Rectangle 2"/>
          <p:cNvSpPr>
            <a:spLocks noGrp="1" noRot="1" noChangeAspect="1" noChangeArrowheads="1" noTextEdit="1"/>
          </p:cNvSpPr>
          <p:nvPr>
            <p:ph type="sldImg"/>
          </p:nvPr>
        </p:nvSpPr>
        <p:spPr>
          <a:xfrm>
            <a:off x="2543175" y="547688"/>
            <a:ext cx="4514850" cy="2744787"/>
          </a:xfrm>
          <a:ln/>
        </p:spPr>
      </p:sp>
      <p:sp>
        <p:nvSpPr>
          <p:cNvPr id="3482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976047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24C6C176-2799-4755-9EDD-475FAE630AC2}" type="slidenum">
              <a:rPr lang="en-US" sz="1300">
                <a:latin typeface="Arial" panose="020B0604020202020204" pitchFamily="34" charset="0"/>
              </a:rPr>
              <a:pPr/>
              <a:t>12</a:t>
            </a:fld>
            <a:endParaRPr lang="en-US" sz="1300">
              <a:latin typeface="Arial" panose="020B0604020202020204" pitchFamily="34" charset="0"/>
            </a:endParaRPr>
          </a:p>
        </p:txBody>
      </p:sp>
      <p:sp>
        <p:nvSpPr>
          <p:cNvPr id="36867" name="Rectangle 2"/>
          <p:cNvSpPr>
            <a:spLocks noGrp="1" noRot="1" noChangeAspect="1" noChangeArrowheads="1" noTextEdit="1"/>
          </p:cNvSpPr>
          <p:nvPr>
            <p:ph type="sldImg"/>
          </p:nvPr>
        </p:nvSpPr>
        <p:spPr>
          <a:xfrm>
            <a:off x="2543175" y="547688"/>
            <a:ext cx="4514850" cy="2744787"/>
          </a:xfrm>
          <a:ln/>
        </p:spPr>
      </p:sp>
      <p:sp>
        <p:nvSpPr>
          <p:cNvPr id="368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7643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9697C02F-3A70-48B1-BE4A-FC16D7D46FD8}" type="slidenum">
              <a:rPr lang="en-US" sz="1300">
                <a:latin typeface="Arial" panose="020B0604020202020204" pitchFamily="34" charset="0"/>
              </a:rPr>
              <a:pPr/>
              <a:t>13</a:t>
            </a:fld>
            <a:endParaRPr lang="en-US"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xfrm>
            <a:off x="2543175" y="547688"/>
            <a:ext cx="4514850" cy="2744787"/>
          </a:xfrm>
          <a:ln/>
        </p:spPr>
      </p:sp>
      <p:sp>
        <p:nvSpPr>
          <p:cNvPr id="389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306306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81546011-4C2E-4014-BDF2-0A342FFB2136}" type="slidenum">
              <a:rPr lang="en-US" sz="1300">
                <a:latin typeface="Arial" panose="020B0604020202020204" pitchFamily="34" charset="0"/>
              </a:rPr>
              <a:pPr/>
              <a:t>14</a:t>
            </a:fld>
            <a:endParaRPr lang="en-US" sz="1300">
              <a:latin typeface="Arial" panose="020B0604020202020204" pitchFamily="34" charset="0"/>
            </a:endParaRPr>
          </a:p>
        </p:txBody>
      </p:sp>
      <p:sp>
        <p:nvSpPr>
          <p:cNvPr id="40963" name="Rectangle 2"/>
          <p:cNvSpPr>
            <a:spLocks noGrp="1" noRot="1" noChangeAspect="1" noChangeArrowheads="1" noTextEdit="1"/>
          </p:cNvSpPr>
          <p:nvPr>
            <p:ph type="sldImg"/>
          </p:nvPr>
        </p:nvSpPr>
        <p:spPr>
          <a:xfrm>
            <a:off x="2543175" y="547688"/>
            <a:ext cx="4514850" cy="2744787"/>
          </a:xfrm>
          <a:ln/>
        </p:spPr>
      </p:sp>
      <p:sp>
        <p:nvSpPr>
          <p:cNvPr id="409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19563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196E22EA-63FA-4F4B-8AF9-510291A88C09}" type="slidenum">
              <a:rPr lang="en-US" sz="1300">
                <a:latin typeface="Arial" panose="020B0604020202020204" pitchFamily="34" charset="0"/>
              </a:rPr>
              <a:pPr/>
              <a:t>15</a:t>
            </a:fld>
            <a:endParaRPr lang="en-US" sz="1300">
              <a:latin typeface="Arial" panose="020B0604020202020204" pitchFamily="34" charset="0"/>
            </a:endParaRPr>
          </a:p>
        </p:txBody>
      </p:sp>
      <p:sp>
        <p:nvSpPr>
          <p:cNvPr id="43011" name="Rectangle 2"/>
          <p:cNvSpPr>
            <a:spLocks noGrp="1" noRot="1" noChangeAspect="1" noChangeArrowheads="1" noTextEdit="1"/>
          </p:cNvSpPr>
          <p:nvPr>
            <p:ph type="sldImg"/>
          </p:nvPr>
        </p:nvSpPr>
        <p:spPr>
          <a:xfrm>
            <a:off x="2543175" y="547688"/>
            <a:ext cx="4514850" cy="2744787"/>
          </a:xfrm>
          <a:ln/>
        </p:spPr>
      </p:sp>
      <p:sp>
        <p:nvSpPr>
          <p:cNvPr id="430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346099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DF1C5A36-5CE5-4AF5-887A-145CD63FFAC7}" type="slidenum">
              <a:rPr lang="en-US" sz="1300">
                <a:latin typeface="Arial" panose="020B0604020202020204" pitchFamily="34" charset="0"/>
              </a:rPr>
              <a:pPr/>
              <a:t>16</a:t>
            </a:fld>
            <a:endParaRPr lang="en-US" sz="1300">
              <a:latin typeface="Arial" panose="020B0604020202020204" pitchFamily="34" charset="0"/>
            </a:endParaRPr>
          </a:p>
        </p:txBody>
      </p:sp>
      <p:sp>
        <p:nvSpPr>
          <p:cNvPr id="45059" name="Rectangle 2"/>
          <p:cNvSpPr>
            <a:spLocks noGrp="1" noRot="1" noChangeAspect="1" noChangeArrowheads="1" noTextEdit="1"/>
          </p:cNvSpPr>
          <p:nvPr>
            <p:ph type="sldImg"/>
          </p:nvPr>
        </p:nvSpPr>
        <p:spPr>
          <a:xfrm>
            <a:off x="2543175" y="547688"/>
            <a:ext cx="4514850" cy="2744787"/>
          </a:xfrm>
          <a:ln/>
        </p:spPr>
      </p:sp>
      <p:sp>
        <p:nvSpPr>
          <p:cNvPr id="450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01424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0F694FDA-EC27-445D-9283-F6502A83797E}" type="slidenum">
              <a:rPr lang="en-US" sz="1300">
                <a:latin typeface="Arial" panose="020B0604020202020204" pitchFamily="34" charset="0"/>
              </a:rPr>
              <a:pPr/>
              <a:t>17</a:t>
            </a:fld>
            <a:endParaRPr lang="en-US" sz="1300">
              <a:latin typeface="Arial" panose="020B0604020202020204" pitchFamily="34" charset="0"/>
            </a:endParaRPr>
          </a:p>
        </p:txBody>
      </p:sp>
      <p:sp>
        <p:nvSpPr>
          <p:cNvPr id="47107" name="Rectangle 2"/>
          <p:cNvSpPr>
            <a:spLocks noGrp="1" noRot="1" noChangeAspect="1" noChangeArrowheads="1" noTextEdit="1"/>
          </p:cNvSpPr>
          <p:nvPr>
            <p:ph type="sldImg"/>
          </p:nvPr>
        </p:nvSpPr>
        <p:spPr>
          <a:xfrm>
            <a:off x="2543175" y="547688"/>
            <a:ext cx="4514850" cy="2744787"/>
          </a:xfrm>
          <a:ln/>
        </p:spPr>
      </p:sp>
      <p:sp>
        <p:nvSpPr>
          <p:cNvPr id="4710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13420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ADB019-93AF-4B39-ADE8-66A4BEA75061}" type="slidenum">
              <a:rPr lang="en-US" altLang="am-ET" sz="1200" smtClean="0">
                <a:latin typeface="Arial" panose="020B0604020202020204" pitchFamily="34" charset="0"/>
              </a:rPr>
              <a:pPr/>
              <a:t>22</a:t>
            </a:fld>
            <a:endParaRPr lang="en-US" altLang="am-ET" sz="1200" smtClean="0">
              <a:latin typeface="Arial" panose="020B0604020202020204" pitchFamily="34" charset="0"/>
            </a:endParaRPr>
          </a:p>
        </p:txBody>
      </p:sp>
      <p:sp>
        <p:nvSpPr>
          <p:cNvPr id="17411" name="Rectangle 2"/>
          <p:cNvSpPr>
            <a:spLocks noRo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1645386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DE8BE0-E8E8-42B8-A150-66BE9DE1F918}" type="slidenum">
              <a:rPr lang="en-US" altLang="am-ET" sz="1200" smtClean="0">
                <a:latin typeface="Arial" panose="020B0604020202020204" pitchFamily="34" charset="0"/>
              </a:rPr>
              <a:pPr/>
              <a:t>23</a:t>
            </a:fld>
            <a:endParaRPr lang="en-US" altLang="am-ET" sz="1200" smtClean="0">
              <a:latin typeface="Arial" panose="020B0604020202020204" pitchFamily="34" charset="0"/>
            </a:endParaRPr>
          </a:p>
        </p:txBody>
      </p:sp>
      <p:sp>
        <p:nvSpPr>
          <p:cNvPr id="19459" name="Rectangle 2"/>
          <p:cNvSpPr>
            <a:spLocks noRo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778919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A19FA336-4D56-42AD-B5A2-A04E87E06A5E}" type="slidenum">
              <a:rPr lang="en-US" sz="1300">
                <a:latin typeface="Arial" panose="020B0604020202020204" pitchFamily="34" charset="0"/>
              </a:rPr>
              <a:pPr/>
              <a:t>2</a:t>
            </a:fld>
            <a:endParaRPr lang="en-US" sz="1300">
              <a:latin typeface="Arial" panose="020B0604020202020204" pitchFamily="34" charset="0"/>
            </a:endParaRPr>
          </a:p>
        </p:txBody>
      </p:sp>
      <p:sp>
        <p:nvSpPr>
          <p:cNvPr id="7171" name="Rectangle 2"/>
          <p:cNvSpPr>
            <a:spLocks noGrp="1" noRot="1" noChangeAspect="1" noChangeArrowheads="1" noTextEdit="1"/>
          </p:cNvSpPr>
          <p:nvPr>
            <p:ph type="sldImg"/>
          </p:nvPr>
        </p:nvSpPr>
        <p:spPr>
          <a:xfrm>
            <a:off x="2543175" y="547688"/>
            <a:ext cx="4514850" cy="2744787"/>
          </a:xfrm>
          <a:ln/>
        </p:spPr>
      </p:sp>
      <p:sp>
        <p:nvSpPr>
          <p:cNvPr id="71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00158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AEC697-5F84-4ABF-AD38-5E2CCEFAABE5}" type="slidenum">
              <a:rPr lang="en-US" altLang="am-ET" sz="1200" smtClean="0">
                <a:latin typeface="Arial" panose="020B0604020202020204" pitchFamily="34" charset="0"/>
              </a:rPr>
              <a:pPr/>
              <a:t>24</a:t>
            </a:fld>
            <a:endParaRPr lang="en-US" altLang="am-ET" sz="1200" smtClean="0">
              <a:latin typeface="Arial" panose="020B0604020202020204" pitchFamily="34" charset="0"/>
            </a:endParaRPr>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2773002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489F7E-A132-4CCD-8781-3707EE83523E}" type="slidenum">
              <a:rPr lang="en-US" altLang="am-ET" sz="1200" smtClean="0">
                <a:latin typeface="Arial" panose="020B0604020202020204" pitchFamily="34" charset="0"/>
              </a:rPr>
              <a:pPr/>
              <a:t>25</a:t>
            </a:fld>
            <a:endParaRPr lang="en-US" altLang="am-ET" sz="1200" smtClean="0">
              <a:latin typeface="Arial" panose="020B0604020202020204" pitchFamily="34" charset="0"/>
            </a:endParaRPr>
          </a:p>
        </p:txBody>
      </p:sp>
      <p:sp>
        <p:nvSpPr>
          <p:cNvPr id="23555" name="Rectangle 2"/>
          <p:cNvSpPr>
            <a:spLocks noRo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428134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B6FB58-73E6-4721-A491-2F5DA0AF3E9F}" type="slidenum">
              <a:rPr lang="en-US" altLang="am-ET" sz="1200" smtClean="0">
                <a:latin typeface="Arial" panose="020B0604020202020204" pitchFamily="34" charset="0"/>
              </a:rPr>
              <a:pPr/>
              <a:t>26</a:t>
            </a:fld>
            <a:endParaRPr lang="en-US" altLang="am-ET" sz="1200" smtClean="0">
              <a:latin typeface="Arial" panose="020B0604020202020204" pitchFamily="34" charset="0"/>
            </a:endParaRPr>
          </a:p>
        </p:txBody>
      </p:sp>
      <p:sp>
        <p:nvSpPr>
          <p:cNvPr id="25603" name="Rectangle 2"/>
          <p:cNvSpPr>
            <a:spLocks noRo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272942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BF6AF1-EF1D-4B99-9834-EA7B44789FBD}" type="slidenum">
              <a:rPr lang="en-US" altLang="am-ET" sz="1200" smtClean="0">
                <a:latin typeface="Arial" panose="020B0604020202020204" pitchFamily="34" charset="0"/>
              </a:rPr>
              <a:pPr/>
              <a:t>27</a:t>
            </a:fld>
            <a:endParaRPr lang="en-US" altLang="am-ET" sz="1200" smtClean="0">
              <a:latin typeface="Arial" panose="020B0604020202020204" pitchFamily="34" charset="0"/>
            </a:endParaRPr>
          </a:p>
        </p:txBody>
      </p:sp>
      <p:sp>
        <p:nvSpPr>
          <p:cNvPr id="27651" name="Rectangle 2"/>
          <p:cNvSpPr>
            <a:spLocks noRo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3587945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9E44A7-D943-4504-9AE9-94858A032222}" type="slidenum">
              <a:rPr lang="en-US" altLang="am-ET" sz="1200" smtClean="0">
                <a:latin typeface="Arial" panose="020B0604020202020204" pitchFamily="34" charset="0"/>
              </a:rPr>
              <a:pPr/>
              <a:t>28</a:t>
            </a:fld>
            <a:endParaRPr lang="en-US" altLang="am-ET" sz="1200" smtClean="0">
              <a:latin typeface="Arial" panose="020B0604020202020204" pitchFamily="34" charset="0"/>
            </a:endParaRPr>
          </a:p>
        </p:txBody>
      </p:sp>
      <p:sp>
        <p:nvSpPr>
          <p:cNvPr id="29699" name="Rectangle 2"/>
          <p:cNvSpPr>
            <a:spLocks noRo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201799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3C9FC9-E534-48A7-A367-9BCC598317F2}" type="slidenum">
              <a:rPr lang="en-US" altLang="am-ET" sz="1200" smtClean="0">
                <a:latin typeface="Arial" panose="020B0604020202020204" pitchFamily="34" charset="0"/>
              </a:rPr>
              <a:pPr/>
              <a:t>29</a:t>
            </a:fld>
            <a:endParaRPr lang="en-US" altLang="am-ET" sz="1200" smtClean="0">
              <a:latin typeface="Arial" panose="020B0604020202020204" pitchFamily="34" charset="0"/>
            </a:endParaRPr>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761760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747FF5-5CC5-4D25-932D-5F2982FC4A44}" type="slidenum">
              <a:rPr lang="en-US" altLang="am-ET" sz="1200" smtClean="0">
                <a:latin typeface="Arial" panose="020B0604020202020204" pitchFamily="34" charset="0"/>
              </a:rPr>
              <a:pPr/>
              <a:t>30</a:t>
            </a:fld>
            <a:endParaRPr lang="en-US" altLang="am-ET" sz="1200" smtClean="0">
              <a:latin typeface="Arial" panose="020B0604020202020204" pitchFamily="34" charset="0"/>
            </a:endParaRPr>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63915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767FDE-0506-42BD-8D4F-CB08875344EB}" type="slidenum">
              <a:rPr lang="en-US" altLang="am-ET" sz="1200" smtClean="0">
                <a:latin typeface="Arial" panose="020B0604020202020204" pitchFamily="34" charset="0"/>
              </a:rPr>
              <a:pPr/>
              <a:t>31</a:t>
            </a:fld>
            <a:endParaRPr lang="en-US" altLang="am-ET" sz="1200" smtClean="0">
              <a:latin typeface="Arial" panose="020B0604020202020204" pitchFamily="34" charset="0"/>
            </a:endParaRPr>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3803780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2A947A-B136-493F-A085-B26F4FEBB264}" type="slidenum">
              <a:rPr lang="en-US" altLang="am-ET" sz="1200" smtClean="0">
                <a:latin typeface="Arial" panose="020B0604020202020204" pitchFamily="34" charset="0"/>
              </a:rPr>
              <a:pPr/>
              <a:t>32</a:t>
            </a:fld>
            <a:endParaRPr lang="en-US" altLang="am-ET" sz="1200" smtClean="0">
              <a:latin typeface="Arial" panose="020B0604020202020204" pitchFamily="34" charset="0"/>
            </a:endParaRPr>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4056966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FBD7D1-FB6C-40C2-AEA9-CE8944D74BD5}" type="slidenum">
              <a:rPr lang="en-US" altLang="am-ET" sz="1200" smtClean="0">
                <a:latin typeface="Arial" panose="020B0604020202020204" pitchFamily="34" charset="0"/>
              </a:rPr>
              <a:pPr/>
              <a:t>33</a:t>
            </a:fld>
            <a:endParaRPr lang="en-US" altLang="am-ET" sz="1200" smtClean="0">
              <a:latin typeface="Arial" panose="020B0604020202020204" pitchFamily="34" charset="0"/>
            </a:endParaRPr>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1289626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7CDB5FC8-D29F-4110-8F1D-F9E2429B310F}" type="slidenum">
              <a:rPr lang="en-US" sz="1300">
                <a:latin typeface="Arial" panose="020B0604020202020204" pitchFamily="34" charset="0"/>
              </a:rPr>
              <a:pPr/>
              <a:t>3</a:t>
            </a:fld>
            <a:endParaRPr lang="en-US" sz="1300">
              <a:latin typeface="Arial" panose="020B0604020202020204" pitchFamily="34" charset="0"/>
            </a:endParaRPr>
          </a:p>
        </p:txBody>
      </p:sp>
      <p:sp>
        <p:nvSpPr>
          <p:cNvPr id="12291" name="Rectangle 2"/>
          <p:cNvSpPr>
            <a:spLocks noGrp="1" noRot="1" noChangeAspect="1" noChangeArrowheads="1" noTextEdit="1"/>
          </p:cNvSpPr>
          <p:nvPr>
            <p:ph type="sldImg"/>
          </p:nvPr>
        </p:nvSpPr>
        <p:spPr>
          <a:xfrm>
            <a:off x="2543175" y="547688"/>
            <a:ext cx="4514850" cy="2744787"/>
          </a:xfrm>
          <a:ln/>
        </p:spPr>
      </p:sp>
      <p:sp>
        <p:nvSpPr>
          <p:cNvPr id="122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469995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DFD89E-9CD5-4348-B215-05872D9ED16A}" type="slidenum">
              <a:rPr lang="en-US" altLang="am-ET" sz="1200" smtClean="0">
                <a:latin typeface="Arial" panose="020B0604020202020204" pitchFamily="34" charset="0"/>
              </a:rPr>
              <a:pPr/>
              <a:t>34</a:t>
            </a:fld>
            <a:endParaRPr lang="en-US" altLang="am-ET" sz="1200" smtClean="0">
              <a:latin typeface="Arial" panose="020B0604020202020204" pitchFamily="34" charset="0"/>
            </a:endParaRPr>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810659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2852FB-F58E-408A-AB8D-FE1F133E5A96}" type="slidenum">
              <a:rPr lang="en-US" altLang="am-ET" sz="1200" smtClean="0">
                <a:latin typeface="Arial" panose="020B0604020202020204" pitchFamily="34" charset="0"/>
              </a:rPr>
              <a:pPr/>
              <a:t>35</a:t>
            </a:fld>
            <a:endParaRPr lang="en-US" altLang="am-ET" sz="1200" smtClean="0">
              <a:latin typeface="Arial" panose="020B0604020202020204" pitchFamily="34" charset="0"/>
            </a:endParaRPr>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1824407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163EF0-2F75-47C6-BA43-ADD2DE7B8386}" type="slidenum">
              <a:rPr lang="en-US" altLang="am-ET" sz="1200" smtClean="0">
                <a:latin typeface="Arial" panose="020B0604020202020204" pitchFamily="34" charset="0"/>
              </a:rPr>
              <a:pPr/>
              <a:t>36</a:t>
            </a:fld>
            <a:endParaRPr lang="en-US" altLang="am-ET" sz="1200" smtClean="0">
              <a:latin typeface="Arial" panose="020B0604020202020204" pitchFamily="34" charset="0"/>
            </a:endParaRPr>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15382452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FD9002-9992-4A5C-8098-DD6BA6190A2C}" type="slidenum">
              <a:rPr lang="en-US" altLang="am-ET" sz="1200" smtClean="0">
                <a:latin typeface="Arial" panose="020B0604020202020204" pitchFamily="34" charset="0"/>
              </a:rPr>
              <a:pPr/>
              <a:t>37</a:t>
            </a:fld>
            <a:endParaRPr lang="en-US" altLang="am-ET" sz="1200" smtClean="0">
              <a:latin typeface="Arial" panose="020B0604020202020204" pitchFamily="34" charset="0"/>
            </a:endParaRPr>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20216062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D7E93F-7A4D-418D-A214-9C2A3A0A02A1}" type="slidenum">
              <a:rPr lang="en-US" altLang="am-ET" sz="1200" smtClean="0">
                <a:latin typeface="Arial" panose="020B0604020202020204" pitchFamily="34" charset="0"/>
              </a:rPr>
              <a:pPr/>
              <a:t>38</a:t>
            </a:fld>
            <a:endParaRPr lang="en-US" altLang="am-ET" sz="1200" smtClean="0">
              <a:latin typeface="Arial" panose="020B0604020202020204" pitchFamily="34" charset="0"/>
            </a:endParaRPr>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23215137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947AB7-BA0F-41D9-88DE-138A39D39FA1}" type="slidenum">
              <a:rPr lang="en-US" altLang="am-ET" sz="1200" smtClean="0">
                <a:latin typeface="Arial" panose="020B0604020202020204" pitchFamily="34" charset="0"/>
              </a:rPr>
              <a:pPr/>
              <a:t>39</a:t>
            </a:fld>
            <a:endParaRPr lang="en-US" altLang="am-ET" sz="1200" smtClean="0">
              <a:latin typeface="Arial" panose="020B0604020202020204" pitchFamily="34" charset="0"/>
            </a:endParaRPr>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26718169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B42642-E9B8-4B0E-8ED6-329466186E23}" type="slidenum">
              <a:rPr lang="en-US" altLang="am-ET" sz="1200" smtClean="0">
                <a:latin typeface="Arial" panose="020B0604020202020204" pitchFamily="34" charset="0"/>
              </a:rPr>
              <a:pPr/>
              <a:t>40</a:t>
            </a:fld>
            <a:endParaRPr lang="en-US" altLang="am-ET" sz="1200" smtClean="0">
              <a:latin typeface="Arial" panose="020B0604020202020204" pitchFamily="34" charset="0"/>
            </a:endParaRPr>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3516374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AE6350-1ADE-455D-94E6-19B6D7410521}" type="slidenum">
              <a:rPr lang="en-US" altLang="am-ET" sz="1200" smtClean="0">
                <a:latin typeface="Arial" panose="020B0604020202020204" pitchFamily="34" charset="0"/>
              </a:rPr>
              <a:pPr/>
              <a:t>41</a:t>
            </a:fld>
            <a:endParaRPr lang="en-US" altLang="am-ET" sz="1200" smtClean="0">
              <a:latin typeface="Arial" panose="020B0604020202020204" pitchFamily="34" charset="0"/>
            </a:endParaRPr>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1330990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001B53-5693-4374-AD96-47469D4581AF}" type="slidenum">
              <a:rPr lang="en-US" altLang="am-ET" sz="1200" smtClean="0">
                <a:latin typeface="Arial" panose="020B0604020202020204" pitchFamily="34" charset="0"/>
              </a:rPr>
              <a:pPr/>
              <a:t>42</a:t>
            </a:fld>
            <a:endParaRPr lang="en-US" altLang="am-ET" sz="1200" smtClean="0">
              <a:latin typeface="Arial" panose="020B0604020202020204" pitchFamily="34" charset="0"/>
            </a:endParaRPr>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4589479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92A22D-7EBB-4167-A9C5-AF502E7F35C7}" type="slidenum">
              <a:rPr lang="en-US" altLang="am-ET" sz="1200" smtClean="0">
                <a:latin typeface="Arial" panose="020B0604020202020204" pitchFamily="34" charset="0"/>
              </a:rPr>
              <a:pPr/>
              <a:t>43</a:t>
            </a:fld>
            <a:endParaRPr lang="en-US" altLang="am-ET" sz="1200" smtClean="0">
              <a:latin typeface="Arial" panose="020B0604020202020204" pitchFamily="34" charset="0"/>
            </a:endParaRPr>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382603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BE2D803D-0EEB-4D32-99DE-95030CB86E41}" type="slidenum">
              <a:rPr lang="en-US" sz="1300">
                <a:latin typeface="Arial" panose="020B0604020202020204" pitchFamily="34" charset="0"/>
              </a:rPr>
              <a:pPr/>
              <a:t>4</a:t>
            </a:fld>
            <a:endParaRPr lang="en-US" sz="1300">
              <a:latin typeface="Arial" panose="020B0604020202020204" pitchFamily="34" charset="0"/>
            </a:endParaRPr>
          </a:p>
        </p:txBody>
      </p:sp>
      <p:sp>
        <p:nvSpPr>
          <p:cNvPr id="14339" name="Rectangle 2"/>
          <p:cNvSpPr>
            <a:spLocks noGrp="1" noRot="1" noChangeAspect="1" noChangeArrowheads="1" noTextEdit="1"/>
          </p:cNvSpPr>
          <p:nvPr>
            <p:ph type="sldImg"/>
          </p:nvPr>
        </p:nvSpPr>
        <p:spPr>
          <a:xfrm>
            <a:off x="2543175" y="547688"/>
            <a:ext cx="4514850" cy="2744787"/>
          </a:xfrm>
          <a:ln/>
        </p:spPr>
      </p:sp>
      <p:sp>
        <p:nvSpPr>
          <p:cNvPr id="1434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9152540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D6EF52-5C0C-4E08-88A0-B8461BB378F2}" type="slidenum">
              <a:rPr lang="en-US" altLang="am-ET" sz="1200" smtClean="0">
                <a:latin typeface="Arial" panose="020B0604020202020204" pitchFamily="34" charset="0"/>
              </a:rPr>
              <a:pPr/>
              <a:t>46</a:t>
            </a:fld>
            <a:endParaRPr lang="en-US" altLang="am-ET" sz="1200" smtClean="0">
              <a:latin typeface="Arial" panose="020B0604020202020204" pitchFamily="34" charset="0"/>
            </a:endParaRPr>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15610142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50A809B0-306E-4A0E-99C7-C7058AAE82B4}" type="slidenum">
              <a:rPr lang="en-US" sz="1300">
                <a:latin typeface="Arial" panose="020B0604020202020204" pitchFamily="34" charset="0"/>
              </a:rPr>
              <a:pPr/>
              <a:t>47</a:t>
            </a:fld>
            <a:endParaRPr lang="en-US" sz="1300">
              <a:latin typeface="Arial" panose="020B0604020202020204" pitchFamily="34" charset="0"/>
            </a:endParaRPr>
          </a:p>
        </p:txBody>
      </p:sp>
      <p:sp>
        <p:nvSpPr>
          <p:cNvPr id="59395" name="Rectangle 2"/>
          <p:cNvSpPr>
            <a:spLocks noGrp="1" noRot="1" noChangeAspect="1" noChangeArrowheads="1" noTextEdit="1"/>
          </p:cNvSpPr>
          <p:nvPr>
            <p:ph type="sldImg"/>
          </p:nvPr>
        </p:nvSpPr>
        <p:spPr>
          <a:xfrm>
            <a:off x="2543175" y="547688"/>
            <a:ext cx="4514850" cy="2744787"/>
          </a:xfrm>
          <a:ln/>
        </p:spPr>
      </p:sp>
      <p:sp>
        <p:nvSpPr>
          <p:cNvPr id="593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7983736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C91C8094-0F3B-4454-87C8-EDB77F455BA6}" type="slidenum">
              <a:rPr lang="en-US" sz="1300">
                <a:latin typeface="Arial" panose="020B0604020202020204" pitchFamily="34" charset="0"/>
              </a:rPr>
              <a:pPr/>
              <a:t>48</a:t>
            </a:fld>
            <a:endParaRPr lang="en-US" sz="1300">
              <a:latin typeface="Arial" panose="020B0604020202020204" pitchFamily="34" charset="0"/>
            </a:endParaRPr>
          </a:p>
        </p:txBody>
      </p:sp>
      <p:sp>
        <p:nvSpPr>
          <p:cNvPr id="61443" name="Rectangle 2"/>
          <p:cNvSpPr>
            <a:spLocks noGrp="1" noRot="1" noChangeAspect="1" noChangeArrowheads="1" noTextEdit="1"/>
          </p:cNvSpPr>
          <p:nvPr>
            <p:ph type="sldImg"/>
          </p:nvPr>
        </p:nvSpPr>
        <p:spPr>
          <a:xfrm>
            <a:off x="2543175" y="547688"/>
            <a:ext cx="4514850" cy="2744787"/>
          </a:xfrm>
          <a:ln/>
        </p:spPr>
      </p:sp>
      <p:sp>
        <p:nvSpPr>
          <p:cNvPr id="614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4816902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DCE23C-3889-488E-9F76-10A91E08D34E}" type="slidenum">
              <a:rPr lang="en-US" altLang="am-ET" sz="1200" smtClean="0">
                <a:latin typeface="Arial" panose="020B0604020202020204" pitchFamily="34" charset="0"/>
              </a:rPr>
              <a:pPr/>
              <a:t>49</a:t>
            </a:fld>
            <a:endParaRPr lang="en-US" altLang="am-ET" sz="1200" smtClean="0">
              <a:latin typeface="Arial" panose="020B0604020202020204" pitchFamily="34" charset="0"/>
            </a:endParaRPr>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2945554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8C84AB-AA47-4E93-B286-A13F9A4D4625}" type="slidenum">
              <a:rPr lang="en-US" altLang="am-ET" sz="1200" smtClean="0">
                <a:latin typeface="Arial" panose="020B0604020202020204" pitchFamily="34" charset="0"/>
              </a:rPr>
              <a:pPr/>
              <a:t>50</a:t>
            </a:fld>
            <a:endParaRPr lang="en-US" altLang="am-ET" sz="1200" smtClean="0">
              <a:latin typeface="Arial" panose="020B0604020202020204" pitchFamily="34" charset="0"/>
            </a:endParaRPr>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am-ET" altLang="am-ET" smtClean="0"/>
          </a:p>
        </p:txBody>
      </p:sp>
    </p:spTree>
    <p:extLst>
      <p:ext uri="{BB962C8B-B14F-4D97-AF65-F5344CB8AC3E}">
        <p14:creationId xmlns:p14="http://schemas.microsoft.com/office/powerpoint/2010/main" val="3109949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7C3BD46A-0C75-492A-807E-50ACB27B0445}" type="slidenum">
              <a:rPr lang="en-US" sz="1300">
                <a:latin typeface="Arial" panose="020B0604020202020204" pitchFamily="34" charset="0"/>
              </a:rPr>
              <a:pPr/>
              <a:t>5</a:t>
            </a:fld>
            <a:endParaRPr lang="en-US" sz="1300">
              <a:latin typeface="Arial" panose="020B0604020202020204" pitchFamily="34" charset="0"/>
            </a:endParaRPr>
          </a:p>
        </p:txBody>
      </p:sp>
      <p:sp>
        <p:nvSpPr>
          <p:cNvPr id="16387" name="Rectangle 2"/>
          <p:cNvSpPr>
            <a:spLocks noGrp="1" noRot="1" noChangeAspect="1" noChangeArrowheads="1" noTextEdit="1"/>
          </p:cNvSpPr>
          <p:nvPr>
            <p:ph type="sldImg"/>
          </p:nvPr>
        </p:nvSpPr>
        <p:spPr>
          <a:xfrm>
            <a:off x="2543175" y="547688"/>
            <a:ext cx="4514850" cy="2744787"/>
          </a:xfrm>
          <a:ln/>
        </p:spPr>
      </p:sp>
      <p:sp>
        <p:nvSpPr>
          <p:cNvPr id="1638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9563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A35DB195-9FA6-4582-9FCF-F9F12874B542}" type="slidenum">
              <a:rPr lang="en-US" sz="1300">
                <a:latin typeface="Arial" panose="020B0604020202020204" pitchFamily="34" charset="0"/>
              </a:rPr>
              <a:pPr/>
              <a:t>6</a:t>
            </a:fld>
            <a:endParaRPr lang="en-US" sz="1300">
              <a:latin typeface="Arial" panose="020B0604020202020204" pitchFamily="34" charset="0"/>
            </a:endParaRPr>
          </a:p>
        </p:txBody>
      </p:sp>
      <p:sp>
        <p:nvSpPr>
          <p:cNvPr id="20483" name="Rectangle 2"/>
          <p:cNvSpPr>
            <a:spLocks noGrp="1" noRot="1" noChangeAspect="1" noChangeArrowheads="1" noTextEdit="1"/>
          </p:cNvSpPr>
          <p:nvPr>
            <p:ph type="sldImg"/>
          </p:nvPr>
        </p:nvSpPr>
        <p:spPr>
          <a:xfrm>
            <a:off x="2543175" y="547688"/>
            <a:ext cx="4514850" cy="2744787"/>
          </a:xfrm>
          <a:ln/>
        </p:spPr>
      </p:sp>
      <p:sp>
        <p:nvSpPr>
          <p:cNvPr id="204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008419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B2C2FCBB-65B2-4038-A3B2-ED1243FC2F8E}" type="slidenum">
              <a:rPr lang="en-US" sz="1300">
                <a:latin typeface="Arial" panose="020B0604020202020204" pitchFamily="34" charset="0"/>
              </a:rPr>
              <a:pPr/>
              <a:t>7</a:t>
            </a:fld>
            <a:endParaRPr lang="en-US" sz="1300">
              <a:latin typeface="Arial" panose="020B0604020202020204" pitchFamily="34" charset="0"/>
            </a:endParaRPr>
          </a:p>
        </p:txBody>
      </p:sp>
      <p:sp>
        <p:nvSpPr>
          <p:cNvPr id="22531" name="Rectangle 2"/>
          <p:cNvSpPr>
            <a:spLocks noGrp="1" noRot="1" noChangeAspect="1" noChangeArrowheads="1" noTextEdit="1"/>
          </p:cNvSpPr>
          <p:nvPr>
            <p:ph type="sldImg"/>
          </p:nvPr>
        </p:nvSpPr>
        <p:spPr>
          <a:xfrm>
            <a:off x="2543175" y="547688"/>
            <a:ext cx="4514850" cy="2744787"/>
          </a:xfrm>
          <a:ln/>
        </p:spPr>
      </p:sp>
      <p:sp>
        <p:nvSpPr>
          <p:cNvPr id="225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067800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A19C1F7E-4668-4ECD-987C-9E3DADFFECAA}" type="slidenum">
              <a:rPr lang="en-US" sz="1300">
                <a:latin typeface="Arial" panose="020B0604020202020204" pitchFamily="34" charset="0"/>
              </a:rPr>
              <a:pPr/>
              <a:t>8</a:t>
            </a:fld>
            <a:endParaRPr lang="en-US" sz="1300">
              <a:latin typeface="Arial" panose="020B0604020202020204" pitchFamily="34" charset="0"/>
            </a:endParaRPr>
          </a:p>
        </p:txBody>
      </p:sp>
      <p:sp>
        <p:nvSpPr>
          <p:cNvPr id="26627" name="Rectangle 2"/>
          <p:cNvSpPr>
            <a:spLocks noGrp="1" noRot="1" noChangeAspect="1" noChangeArrowheads="1" noTextEdit="1"/>
          </p:cNvSpPr>
          <p:nvPr>
            <p:ph type="sldImg"/>
          </p:nvPr>
        </p:nvSpPr>
        <p:spPr>
          <a:xfrm>
            <a:off x="2543175" y="547688"/>
            <a:ext cx="4514850" cy="2744787"/>
          </a:xfrm>
          <a:ln/>
        </p:spPr>
      </p:sp>
      <p:sp>
        <p:nvSpPr>
          <p:cNvPr id="2662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30423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500">
                <a:solidFill>
                  <a:schemeClr val="tx1"/>
                </a:solidFill>
                <a:latin typeface="Times New Roman" panose="02020603050405020304" pitchFamily="18" charset="0"/>
              </a:defRPr>
            </a:lvl1pPr>
            <a:lvl2pPr marL="785373" indent="-302067">
              <a:defRPr sz="2500">
                <a:solidFill>
                  <a:schemeClr val="tx1"/>
                </a:solidFill>
                <a:latin typeface="Times New Roman" panose="02020603050405020304" pitchFamily="18" charset="0"/>
              </a:defRPr>
            </a:lvl2pPr>
            <a:lvl3pPr marL="1208267" indent="-241654">
              <a:defRPr sz="2500">
                <a:solidFill>
                  <a:schemeClr val="tx1"/>
                </a:solidFill>
                <a:latin typeface="Times New Roman" panose="02020603050405020304" pitchFamily="18" charset="0"/>
              </a:defRPr>
            </a:lvl3pPr>
            <a:lvl4pPr marL="1691574" indent="-241654">
              <a:defRPr sz="2500">
                <a:solidFill>
                  <a:schemeClr val="tx1"/>
                </a:solidFill>
                <a:latin typeface="Times New Roman" panose="02020603050405020304" pitchFamily="18" charset="0"/>
              </a:defRPr>
            </a:lvl4pPr>
            <a:lvl5pPr marL="2174880" indent="-241654">
              <a:defRPr sz="2500">
                <a:solidFill>
                  <a:schemeClr val="tx1"/>
                </a:solidFill>
                <a:latin typeface="Times New Roman" panose="02020603050405020304" pitchFamily="18" charset="0"/>
              </a:defRPr>
            </a:lvl5pPr>
            <a:lvl6pPr marL="2658188" indent="-241654" eaLnBrk="0" fontAlgn="base" hangingPunct="0">
              <a:spcBef>
                <a:spcPct val="0"/>
              </a:spcBef>
              <a:spcAft>
                <a:spcPct val="0"/>
              </a:spcAft>
              <a:defRPr sz="2500">
                <a:solidFill>
                  <a:schemeClr val="tx1"/>
                </a:solidFill>
                <a:latin typeface="Times New Roman" panose="02020603050405020304" pitchFamily="18" charset="0"/>
              </a:defRPr>
            </a:lvl6pPr>
            <a:lvl7pPr marL="3141495" indent="-241654" eaLnBrk="0" fontAlgn="base" hangingPunct="0">
              <a:spcBef>
                <a:spcPct val="0"/>
              </a:spcBef>
              <a:spcAft>
                <a:spcPct val="0"/>
              </a:spcAft>
              <a:defRPr sz="2500">
                <a:solidFill>
                  <a:schemeClr val="tx1"/>
                </a:solidFill>
                <a:latin typeface="Times New Roman" panose="02020603050405020304" pitchFamily="18" charset="0"/>
              </a:defRPr>
            </a:lvl7pPr>
            <a:lvl8pPr marL="3624801" indent="-241654" eaLnBrk="0" fontAlgn="base" hangingPunct="0">
              <a:spcBef>
                <a:spcPct val="0"/>
              </a:spcBef>
              <a:spcAft>
                <a:spcPct val="0"/>
              </a:spcAft>
              <a:defRPr sz="2500">
                <a:solidFill>
                  <a:schemeClr val="tx1"/>
                </a:solidFill>
                <a:latin typeface="Times New Roman" panose="02020603050405020304" pitchFamily="18" charset="0"/>
              </a:defRPr>
            </a:lvl8pPr>
            <a:lvl9pPr marL="4108108" indent="-241654" eaLnBrk="0" fontAlgn="base" hangingPunct="0">
              <a:spcBef>
                <a:spcPct val="0"/>
              </a:spcBef>
              <a:spcAft>
                <a:spcPct val="0"/>
              </a:spcAft>
              <a:defRPr sz="2500">
                <a:solidFill>
                  <a:schemeClr val="tx1"/>
                </a:solidFill>
                <a:latin typeface="Times New Roman" panose="02020603050405020304" pitchFamily="18" charset="0"/>
              </a:defRPr>
            </a:lvl9pPr>
          </a:lstStyle>
          <a:p>
            <a:fld id="{C675066A-9B87-4FB5-B34D-184A719EA4CE}" type="slidenum">
              <a:rPr lang="en-US" sz="1300">
                <a:latin typeface="Arial" panose="020B0604020202020204" pitchFamily="34" charset="0"/>
              </a:rPr>
              <a:pPr/>
              <a:t>9</a:t>
            </a:fld>
            <a:endParaRPr lang="en-US" sz="1300">
              <a:latin typeface="Arial" panose="020B0604020202020204" pitchFamily="34" charset="0"/>
            </a:endParaRPr>
          </a:p>
        </p:txBody>
      </p:sp>
      <p:sp>
        <p:nvSpPr>
          <p:cNvPr id="28675" name="Rectangle 2"/>
          <p:cNvSpPr>
            <a:spLocks noGrp="1" noRot="1" noChangeAspect="1" noChangeArrowheads="1" noTextEdit="1"/>
          </p:cNvSpPr>
          <p:nvPr>
            <p:ph type="sldImg"/>
          </p:nvPr>
        </p:nvSpPr>
        <p:spPr>
          <a:xfrm>
            <a:off x="2543175" y="547688"/>
            <a:ext cx="4514850" cy="2744787"/>
          </a:xfrm>
          <a:ln/>
        </p:spPr>
      </p:sp>
      <p:sp>
        <p:nvSpPr>
          <p:cNvPr id="286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432131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2256"/>
            <a:ext cx="9144000" cy="2578829"/>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890535"/>
            <a:ext cx="9144000" cy="1788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911697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94008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94369"/>
            <a:ext cx="2628900" cy="627732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94369"/>
            <a:ext cx="7734300" cy="62773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7127209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7112000" y="6913457"/>
            <a:ext cx="4876800" cy="291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296" dirty="0" smtClean="0">
                <a:solidFill>
                  <a:srgbClr val="000000"/>
                </a:solidFill>
              </a:rPr>
              <a:t>Addis Ababa Science and Technology University</a:t>
            </a:r>
            <a:endParaRPr lang="en-US" sz="1296" dirty="0">
              <a:solidFill>
                <a:srgbClr val="000000"/>
              </a:solidFill>
            </a:endParaRPr>
          </a:p>
        </p:txBody>
      </p:sp>
      <p:sp>
        <p:nvSpPr>
          <p:cNvPr id="5" name="Text Box 16"/>
          <p:cNvSpPr txBox="1">
            <a:spLocks noChangeArrowheads="1"/>
          </p:cNvSpPr>
          <p:nvPr userDrawn="1"/>
        </p:nvSpPr>
        <p:spPr bwMode="auto">
          <a:xfrm>
            <a:off x="203200" y="6913457"/>
            <a:ext cx="3759200" cy="291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296" b="1" dirty="0" smtClean="0">
                <a:solidFill>
                  <a:srgbClr val="000000"/>
                </a:solidFill>
              </a:rPr>
              <a:t>Digital Logic Design</a:t>
            </a:r>
            <a:endParaRPr lang="en-US" sz="1296" b="1" dirty="0">
              <a:solidFill>
                <a:srgbClr val="000000"/>
              </a:solidFill>
            </a:endParaRPr>
          </a:p>
        </p:txBody>
      </p:sp>
    </p:spTree>
    <p:extLst>
      <p:ext uri="{BB962C8B-B14F-4D97-AF65-F5344CB8AC3E}">
        <p14:creationId xmlns:p14="http://schemas.microsoft.com/office/powerpoint/2010/main" val="27027319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37320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846676"/>
            <a:ext cx="10515600" cy="3081220"/>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957045"/>
            <a:ext cx="10515600" cy="162034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336734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971844"/>
            <a:ext cx="5181600" cy="46998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971844"/>
            <a:ext cx="5181600" cy="46998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741598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94369"/>
            <a:ext cx="10515600" cy="143173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815812"/>
            <a:ext cx="5157787" cy="8899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705713"/>
            <a:ext cx="5157787" cy="39796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815812"/>
            <a:ext cx="5183188" cy="8899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705713"/>
            <a:ext cx="5183188" cy="39796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4086233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39903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88547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93818"/>
            <a:ext cx="3932237" cy="172836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1066511"/>
            <a:ext cx="6172200" cy="52639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9" y="2222182"/>
            <a:ext cx="3932237" cy="411686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58210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93818"/>
            <a:ext cx="3932237" cy="1728364"/>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1066511"/>
            <a:ext cx="6172200" cy="526396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9" y="2222182"/>
            <a:ext cx="3932237" cy="411686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229B06-CF2A-459A-8CBC-F18C1D67D2BB}" type="slidenum">
              <a:rPr lang="en-US" smtClean="0"/>
              <a:t>‹#›</a:t>
            </a:fld>
            <a:endParaRPr lang="en-US" dirty="0"/>
          </a:p>
        </p:txBody>
      </p:sp>
    </p:spTree>
    <p:extLst>
      <p:ext uri="{BB962C8B-B14F-4D97-AF65-F5344CB8AC3E}">
        <p14:creationId xmlns:p14="http://schemas.microsoft.com/office/powerpoint/2010/main" val="36612489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94369"/>
            <a:ext cx="10515600" cy="143173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971844"/>
            <a:ext cx="10515600" cy="469984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865447"/>
            <a:ext cx="2743200" cy="394369"/>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865447"/>
            <a:ext cx="4114800" cy="39436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865447"/>
            <a:ext cx="2743200" cy="394369"/>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
        <p:nvSpPr>
          <p:cNvPr id="7" name="Text Box 8"/>
          <p:cNvSpPr txBox="1">
            <a:spLocks noChangeArrowheads="1"/>
          </p:cNvSpPr>
          <p:nvPr userDrawn="1"/>
        </p:nvSpPr>
        <p:spPr bwMode="auto">
          <a:xfrm>
            <a:off x="5181600" y="6913457"/>
            <a:ext cx="6807200" cy="291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296">
                <a:solidFill>
                  <a:srgbClr val="996633"/>
                </a:solidFill>
              </a:rPr>
              <a:t>© 2009 Pearson Education, Upper Saddle River, NJ 07458. All Rights Reserved</a:t>
            </a:r>
          </a:p>
        </p:txBody>
      </p:sp>
      <p:sp>
        <p:nvSpPr>
          <p:cNvPr id="8" name="Text Box 9"/>
          <p:cNvSpPr txBox="1">
            <a:spLocks noChangeArrowheads="1"/>
          </p:cNvSpPr>
          <p:nvPr userDrawn="1"/>
        </p:nvSpPr>
        <p:spPr bwMode="auto">
          <a:xfrm>
            <a:off x="203200" y="6913457"/>
            <a:ext cx="3759200" cy="291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296">
                <a:solidFill>
                  <a:srgbClr val="996633"/>
                </a:solidFill>
              </a:rPr>
              <a:t>Floyd, Digital Fundamentals, 10</a:t>
            </a:r>
            <a:r>
              <a:rPr lang="en-US" sz="1296" baseline="30000">
                <a:solidFill>
                  <a:srgbClr val="996633"/>
                </a:solidFill>
              </a:rPr>
              <a:t>th</a:t>
            </a:r>
            <a:r>
              <a:rPr lang="en-US" sz="1296">
                <a:solidFill>
                  <a:srgbClr val="996633"/>
                </a:solidFill>
              </a:rPr>
              <a:t> ed</a:t>
            </a:r>
          </a:p>
        </p:txBody>
      </p:sp>
    </p:spTree>
    <p:extLst>
      <p:ext uri="{BB962C8B-B14F-4D97-AF65-F5344CB8AC3E}">
        <p14:creationId xmlns:p14="http://schemas.microsoft.com/office/powerpoint/2010/main" val="316419658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0.xml"/><Relationship Id="rId7" Type="http://schemas.openxmlformats.org/officeDocument/2006/relationships/image" Target="../media/image18.e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30.bin"/><Relationship Id="rId5" Type="http://schemas.openxmlformats.org/officeDocument/2006/relationships/image" Target="../media/image6.emf"/><Relationship Id="rId4" Type="http://schemas.openxmlformats.org/officeDocument/2006/relationships/oleObject" Target="../embeddings/oleObject29.bin"/><Relationship Id="rId9" Type="http://schemas.openxmlformats.org/officeDocument/2006/relationships/image" Target="../media/image19.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19.emf"/><Relationship Id="rId3" Type="http://schemas.openxmlformats.org/officeDocument/2006/relationships/notesSlide" Target="../notesSlides/notesSlide11.xml"/><Relationship Id="rId7" Type="http://schemas.openxmlformats.org/officeDocument/2006/relationships/image" Target="../media/image20.emf"/><Relationship Id="rId12" Type="http://schemas.openxmlformats.org/officeDocument/2006/relationships/oleObject" Target="../embeddings/oleObject36.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oleObject" Target="../embeddings/oleObject33.bin"/><Relationship Id="rId11" Type="http://schemas.openxmlformats.org/officeDocument/2006/relationships/image" Target="../media/image18.emf"/><Relationship Id="rId5" Type="http://schemas.openxmlformats.org/officeDocument/2006/relationships/image" Target="../media/image9.e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21.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12.xml"/><Relationship Id="rId7" Type="http://schemas.openxmlformats.org/officeDocument/2006/relationships/image" Target="../media/image22.e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oleObject" Target="../embeddings/oleObject38.bin"/><Relationship Id="rId5" Type="http://schemas.openxmlformats.org/officeDocument/2006/relationships/image" Target="../media/image6.emf"/><Relationship Id="rId4" Type="http://schemas.openxmlformats.org/officeDocument/2006/relationships/oleObject" Target="../embeddings/oleObject37.bin"/><Relationship Id="rId9" Type="http://schemas.openxmlformats.org/officeDocument/2006/relationships/image" Target="../media/image23.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13.xml"/><Relationship Id="rId7" Type="http://schemas.openxmlformats.org/officeDocument/2006/relationships/image" Target="../media/image24.e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41.bin"/><Relationship Id="rId11" Type="http://schemas.openxmlformats.org/officeDocument/2006/relationships/image" Target="../media/image23.emf"/><Relationship Id="rId5" Type="http://schemas.openxmlformats.org/officeDocument/2006/relationships/image" Target="../media/image9.e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22.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14.xml"/><Relationship Id="rId7" Type="http://schemas.openxmlformats.org/officeDocument/2006/relationships/image" Target="../media/image25.e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45.bin"/><Relationship Id="rId5" Type="http://schemas.openxmlformats.org/officeDocument/2006/relationships/image" Target="../media/image6.emf"/><Relationship Id="rId4" Type="http://schemas.openxmlformats.org/officeDocument/2006/relationships/oleObject" Target="../embeddings/oleObject44.bin"/><Relationship Id="rId9" Type="http://schemas.openxmlformats.org/officeDocument/2006/relationships/image" Target="../media/image26.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15.xml"/><Relationship Id="rId7" Type="http://schemas.openxmlformats.org/officeDocument/2006/relationships/image" Target="../media/image25.emf"/><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48.bin"/><Relationship Id="rId11" Type="http://schemas.openxmlformats.org/officeDocument/2006/relationships/image" Target="../media/image27.emf"/><Relationship Id="rId5" Type="http://schemas.openxmlformats.org/officeDocument/2006/relationships/image" Target="../media/image9.e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26.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15.vml"/><Relationship Id="rId5" Type="http://schemas.openxmlformats.org/officeDocument/2006/relationships/image" Target="../media/image28.emf"/><Relationship Id="rId4" Type="http://schemas.openxmlformats.org/officeDocument/2006/relationships/oleObject" Target="../embeddings/oleObject5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16.vml"/><Relationship Id="rId5" Type="http://schemas.openxmlformats.org/officeDocument/2006/relationships/image" Target="../media/image29.emf"/><Relationship Id="rId4" Type="http://schemas.openxmlformats.org/officeDocument/2006/relationships/oleObject" Target="../embeddings/oleObject52.bin"/></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vmlDrawing" Target="../drawings/vmlDrawing17.vml"/><Relationship Id="rId5" Type="http://schemas.openxmlformats.org/officeDocument/2006/relationships/image" Target="../media/image33.emf"/><Relationship Id="rId4" Type="http://schemas.openxmlformats.org/officeDocument/2006/relationships/oleObject" Target="../embeddings/oleObject53.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24.xml"/><Relationship Id="rId7" Type="http://schemas.openxmlformats.org/officeDocument/2006/relationships/image" Target="../media/image35.emf"/><Relationship Id="rId12" Type="http://schemas.openxmlformats.org/officeDocument/2006/relationships/image" Target="../media/image37.emf"/><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oleObject" Target="../embeddings/oleObject55.bin"/><Relationship Id="rId11" Type="http://schemas.openxmlformats.org/officeDocument/2006/relationships/oleObject" Target="../embeddings/oleObject58.bin"/><Relationship Id="rId5" Type="http://schemas.openxmlformats.org/officeDocument/2006/relationships/image" Target="../media/image34.emf"/><Relationship Id="rId10" Type="http://schemas.openxmlformats.org/officeDocument/2006/relationships/image" Target="../media/image36.emf"/><Relationship Id="rId4" Type="http://schemas.openxmlformats.org/officeDocument/2006/relationships/oleObject" Target="../embeddings/oleObject54.bin"/><Relationship Id="rId9" Type="http://schemas.openxmlformats.org/officeDocument/2006/relationships/oleObject" Target="../embeddings/oleObject57.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25.xml"/><Relationship Id="rId7" Type="http://schemas.openxmlformats.org/officeDocument/2006/relationships/image" Target="../media/image38.emf"/><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oleObject" Target="../embeddings/oleObject60.bin"/><Relationship Id="rId5" Type="http://schemas.openxmlformats.org/officeDocument/2006/relationships/image" Target="../media/image36.emf"/><Relationship Id="rId4" Type="http://schemas.openxmlformats.org/officeDocument/2006/relationships/oleObject" Target="../embeddings/oleObject59.bin"/><Relationship Id="rId9" Type="http://schemas.openxmlformats.org/officeDocument/2006/relationships/image" Target="../media/image39.e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3.xml"/><Relationship Id="rId7" Type="http://schemas.openxmlformats.org/officeDocument/2006/relationships/image" Target="../media/image4.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5.emf"/><Relationship Id="rId5" Type="http://schemas.openxmlformats.org/officeDocument/2006/relationships/image" Target="../media/image3.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44.emf"/><Relationship Id="rId3" Type="http://schemas.openxmlformats.org/officeDocument/2006/relationships/notesSlide" Target="../notesSlides/notesSlide27.xml"/><Relationship Id="rId7" Type="http://schemas.openxmlformats.org/officeDocument/2006/relationships/image" Target="../media/image41.emf"/><Relationship Id="rId12" Type="http://schemas.openxmlformats.org/officeDocument/2006/relationships/oleObject" Target="../embeddings/oleObject66.bin"/><Relationship Id="rId17" Type="http://schemas.openxmlformats.org/officeDocument/2006/relationships/image" Target="../media/image46.emf"/><Relationship Id="rId2" Type="http://schemas.openxmlformats.org/officeDocument/2006/relationships/slideLayout" Target="../slideLayouts/slideLayout12.xml"/><Relationship Id="rId16" Type="http://schemas.openxmlformats.org/officeDocument/2006/relationships/oleObject" Target="../embeddings/oleObject68.bin"/><Relationship Id="rId1" Type="http://schemas.openxmlformats.org/officeDocument/2006/relationships/vmlDrawing" Target="../drawings/vmlDrawing20.vml"/><Relationship Id="rId6" Type="http://schemas.openxmlformats.org/officeDocument/2006/relationships/oleObject" Target="../embeddings/oleObject63.bin"/><Relationship Id="rId11" Type="http://schemas.openxmlformats.org/officeDocument/2006/relationships/image" Target="../media/image43.emf"/><Relationship Id="rId5" Type="http://schemas.openxmlformats.org/officeDocument/2006/relationships/image" Target="../media/image40.emf"/><Relationship Id="rId15" Type="http://schemas.openxmlformats.org/officeDocument/2006/relationships/image" Target="../media/image45.e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42.emf"/><Relationship Id="rId14" Type="http://schemas.openxmlformats.org/officeDocument/2006/relationships/oleObject" Target="../embeddings/oleObject6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48.emf"/><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oleObject" Target="../embeddings/oleObject70.bin"/><Relationship Id="rId5" Type="http://schemas.openxmlformats.org/officeDocument/2006/relationships/image" Target="../media/image47.emf"/><Relationship Id="rId4" Type="http://schemas.openxmlformats.org/officeDocument/2006/relationships/oleObject" Target="../embeddings/oleObject69.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50.emf"/><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oleObject" Target="../embeddings/oleObject72.bin"/><Relationship Id="rId5" Type="http://schemas.openxmlformats.org/officeDocument/2006/relationships/image" Target="../media/image49.emf"/><Relationship Id="rId4" Type="http://schemas.openxmlformats.org/officeDocument/2006/relationships/oleObject" Target="../embeddings/oleObject7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vmlDrawing" Target="../drawings/vmlDrawing23.vml"/><Relationship Id="rId5" Type="http://schemas.openxmlformats.org/officeDocument/2006/relationships/image" Target="../media/image51.emf"/><Relationship Id="rId4" Type="http://schemas.openxmlformats.org/officeDocument/2006/relationships/oleObject" Target="../embeddings/oleObject73.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xml"/><Relationship Id="rId1" Type="http://schemas.openxmlformats.org/officeDocument/2006/relationships/vmlDrawing" Target="../drawings/vmlDrawing24.vml"/><Relationship Id="rId6" Type="http://schemas.openxmlformats.org/officeDocument/2006/relationships/image" Target="../media/image52.emf"/><Relationship Id="rId5" Type="http://schemas.openxmlformats.org/officeDocument/2006/relationships/oleObject" Target="../embeddings/oleObject74.bin"/><Relationship Id="rId4"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4.xml"/><Relationship Id="rId7" Type="http://schemas.openxmlformats.org/officeDocument/2006/relationships/image" Target="../media/image7.e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6.emf"/><Relationship Id="rId4" Type="http://schemas.openxmlformats.org/officeDocument/2006/relationships/oleObject" Target="../embeddings/oleObject7.bin"/><Relationship Id="rId9" Type="http://schemas.openxmlformats.org/officeDocument/2006/relationships/image" Target="../media/image8.emf"/></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vmlDrawing" Target="../drawings/vmlDrawing25.vml"/><Relationship Id="rId6" Type="http://schemas.openxmlformats.org/officeDocument/2006/relationships/image" Target="../media/image53.emf"/><Relationship Id="rId5" Type="http://schemas.openxmlformats.org/officeDocument/2006/relationships/oleObject" Target="../embeddings/oleObject75.bin"/><Relationship Id="rId4"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slideLayout" Target="../slideLayouts/slideLayout12.xml"/><Relationship Id="rId7" Type="http://schemas.openxmlformats.org/officeDocument/2006/relationships/oleObject" Target="../embeddings/oleObject77.bin"/><Relationship Id="rId2" Type="http://schemas.openxmlformats.org/officeDocument/2006/relationships/tags" Target="../tags/tag3.xml"/><Relationship Id="rId1" Type="http://schemas.openxmlformats.org/officeDocument/2006/relationships/vmlDrawing" Target="../drawings/vmlDrawing26.vml"/><Relationship Id="rId6" Type="http://schemas.openxmlformats.org/officeDocument/2006/relationships/image" Target="../media/image52.emf"/><Relationship Id="rId5" Type="http://schemas.openxmlformats.org/officeDocument/2006/relationships/oleObject" Target="../embeddings/oleObject76.bin"/><Relationship Id="rId10" Type="http://schemas.openxmlformats.org/officeDocument/2006/relationships/image" Target="../media/image55.emf"/><Relationship Id="rId4" Type="http://schemas.openxmlformats.org/officeDocument/2006/relationships/notesSlide" Target="../notesSlides/notesSlide37.xml"/><Relationship Id="rId9" Type="http://schemas.openxmlformats.org/officeDocument/2006/relationships/oleObject" Target="../embeddings/oleObject78.bin"/></Relationships>
</file>

<file path=ppt/slides/_rels/slide42.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slideLayout" Target="../slideLayouts/slideLayout12.xml"/><Relationship Id="rId7" Type="http://schemas.openxmlformats.org/officeDocument/2006/relationships/oleObject" Target="../embeddings/oleObject80.bin"/><Relationship Id="rId2" Type="http://schemas.openxmlformats.org/officeDocument/2006/relationships/tags" Target="../tags/tag4.xml"/><Relationship Id="rId1" Type="http://schemas.openxmlformats.org/officeDocument/2006/relationships/vmlDrawing" Target="../drawings/vmlDrawing27.vml"/><Relationship Id="rId6" Type="http://schemas.openxmlformats.org/officeDocument/2006/relationships/image" Target="../media/image56.emf"/><Relationship Id="rId5" Type="http://schemas.openxmlformats.org/officeDocument/2006/relationships/oleObject" Target="../embeddings/oleObject79.bin"/><Relationship Id="rId4"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xml"/><Relationship Id="rId1" Type="http://schemas.openxmlformats.org/officeDocument/2006/relationships/vmlDrawing" Target="../drawings/vmlDrawing28.vml"/><Relationship Id="rId6" Type="http://schemas.openxmlformats.org/officeDocument/2006/relationships/image" Target="../media/image58.emf"/><Relationship Id="rId5" Type="http://schemas.openxmlformats.org/officeDocument/2006/relationships/oleObject" Target="../embeddings/oleObject81.bin"/><Relationship Id="rId4"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slideLayout" Target="../slideLayouts/slideLayout12.xml"/><Relationship Id="rId7" Type="http://schemas.openxmlformats.org/officeDocument/2006/relationships/oleObject" Target="../embeddings/oleObject83.bin"/><Relationship Id="rId2" Type="http://schemas.openxmlformats.org/officeDocument/2006/relationships/tags" Target="../tags/tag6.xml"/><Relationship Id="rId1" Type="http://schemas.openxmlformats.org/officeDocument/2006/relationships/vmlDrawing" Target="../drawings/vmlDrawing29.vml"/><Relationship Id="rId6" Type="http://schemas.openxmlformats.org/officeDocument/2006/relationships/image" Target="../media/image59.emf"/><Relationship Id="rId5" Type="http://schemas.openxmlformats.org/officeDocument/2006/relationships/oleObject" Target="../embeddings/oleObject82.bin"/><Relationship Id="rId4"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5.xml"/><Relationship Id="rId7" Type="http://schemas.openxmlformats.org/officeDocument/2006/relationships/image" Target="../media/image9.e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8.emf"/><Relationship Id="rId5" Type="http://schemas.openxmlformats.org/officeDocument/2006/relationships/image" Target="../media/image7.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0.emf"/></Relationships>
</file>

<file path=ppt/slides/_rels/slide50.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6.xml"/><Relationship Id="rId7" Type="http://schemas.openxmlformats.org/officeDocument/2006/relationships/image" Target="../media/image11.e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6.emf"/><Relationship Id="rId4" Type="http://schemas.openxmlformats.org/officeDocument/2006/relationships/oleObject" Target="../embeddings/oleObject14.bin"/><Relationship Id="rId9" Type="http://schemas.openxmlformats.org/officeDocument/2006/relationships/image" Target="../media/image12.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7.xml"/><Relationship Id="rId7" Type="http://schemas.openxmlformats.org/officeDocument/2006/relationships/image" Target="../media/image11.emf"/><Relationship Id="rId12" Type="http://schemas.openxmlformats.org/officeDocument/2006/relationships/slide" Target="slide20.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8.bin"/><Relationship Id="rId11" Type="http://schemas.openxmlformats.org/officeDocument/2006/relationships/image" Target="../media/image13.emf"/><Relationship Id="rId5" Type="http://schemas.openxmlformats.org/officeDocument/2006/relationships/image" Target="../media/image9.e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12.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8.xml"/><Relationship Id="rId7" Type="http://schemas.openxmlformats.org/officeDocument/2006/relationships/image" Target="../media/image14.e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22.bin"/><Relationship Id="rId5" Type="http://schemas.openxmlformats.org/officeDocument/2006/relationships/image" Target="../media/image6.emf"/><Relationship Id="rId4" Type="http://schemas.openxmlformats.org/officeDocument/2006/relationships/oleObject" Target="../embeddings/oleObject21.bin"/><Relationship Id="rId9" Type="http://schemas.openxmlformats.org/officeDocument/2006/relationships/image" Target="../media/image15.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17.emf"/><Relationship Id="rId3" Type="http://schemas.openxmlformats.org/officeDocument/2006/relationships/notesSlide" Target="../notesSlides/notesSlide9.xml"/><Relationship Id="rId7" Type="http://schemas.openxmlformats.org/officeDocument/2006/relationships/image" Target="../media/image14.emf"/><Relationship Id="rId12"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25.bin"/><Relationship Id="rId11" Type="http://schemas.openxmlformats.org/officeDocument/2006/relationships/image" Target="../media/image16.emf"/><Relationship Id="rId5" Type="http://schemas.openxmlformats.org/officeDocument/2006/relationships/image" Target="../media/image9.e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996633"/>
                </a:solidFill>
                <a:latin typeface="Brush Script Std" panose="03060802040607070404" pitchFamily="66" charset="0"/>
              </a:rPr>
              <a:t>Chapter 2</a:t>
            </a:r>
            <a:endParaRPr lang="en-US" dirty="0">
              <a:solidFill>
                <a:srgbClr val="996633"/>
              </a:solidFill>
              <a:latin typeface="Brush Script Std" panose="03060802040607070404" pitchFamily="66" charset="0"/>
            </a:endParaRPr>
          </a:p>
        </p:txBody>
      </p:sp>
      <p:sp>
        <p:nvSpPr>
          <p:cNvPr id="3" name="Subtitle 2"/>
          <p:cNvSpPr>
            <a:spLocks noGrp="1"/>
          </p:cNvSpPr>
          <p:nvPr>
            <p:ph type="subTitle" idx="1"/>
          </p:nvPr>
        </p:nvSpPr>
        <p:spPr/>
        <p:txBody>
          <a:bodyPr>
            <a:normAutofit/>
          </a:bodyPr>
          <a:lstStyle/>
          <a:p>
            <a:r>
              <a:rPr lang="en-US" sz="7777" dirty="0">
                <a:solidFill>
                  <a:srgbClr val="0070C0"/>
                </a:solidFill>
                <a:latin typeface="Matura MT Script Capitals" panose="03020802060602070202" pitchFamily="66" charset="0"/>
              </a:rPr>
              <a:t>Logic gates </a:t>
            </a:r>
            <a:r>
              <a:rPr lang="en-US" dirty="0"/>
              <a:t/>
            </a:r>
            <a:br>
              <a:rPr lang="en-US" dirty="0"/>
            </a:br>
            <a:endParaRPr lang="en-US" dirty="0"/>
          </a:p>
        </p:txBody>
      </p:sp>
    </p:spTree>
    <p:extLst>
      <p:ext uri="{BB962C8B-B14F-4D97-AF65-F5344CB8AC3E}">
        <p14:creationId xmlns:p14="http://schemas.microsoft.com/office/powerpoint/2010/main" val="1089712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063150" y="1892971"/>
            <a:ext cx="7818790"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The </a:t>
            </a:r>
            <a:r>
              <a:rPr lang="en-US" sz="2592" b="1"/>
              <a:t>NOR gate</a:t>
            </a:r>
            <a:r>
              <a:rPr lang="en-US" sz="2592"/>
              <a:t> produces a LOW output if any input is HIGH; if all inputs are HIGH, the output is LOW.  For a 2-input gate, the truth table is</a:t>
            </a:r>
          </a:p>
        </p:txBody>
      </p:sp>
      <p:sp>
        <p:nvSpPr>
          <p:cNvPr id="31749" name="Rectangle 5"/>
          <p:cNvSpPr>
            <a:spLocks noChangeArrowheads="1"/>
          </p:cNvSpPr>
          <p:nvPr/>
        </p:nvSpPr>
        <p:spPr bwMode="auto">
          <a:xfrm>
            <a:off x="2145454" y="1234547"/>
            <a:ext cx="2199641"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a:solidFill>
                  <a:srgbClr val="FFFF99"/>
                </a:solidFill>
              </a:rPr>
              <a:t>The NOR Gate</a:t>
            </a:r>
          </a:p>
        </p:txBody>
      </p:sp>
      <p:graphicFrame>
        <p:nvGraphicFramePr>
          <p:cNvPr id="31750" name="Object 7"/>
          <p:cNvGraphicFramePr>
            <a:graphicFrameLocks noChangeAspect="1"/>
          </p:cNvGraphicFramePr>
          <p:nvPr/>
        </p:nvGraphicFramePr>
        <p:xfrm>
          <a:off x="4696850" y="3209818"/>
          <a:ext cx="2170743" cy="2222183"/>
        </p:xfrm>
        <a:graphic>
          <a:graphicData uri="http://schemas.openxmlformats.org/presentationml/2006/ole">
            <mc:AlternateContent xmlns:mc="http://schemas.openxmlformats.org/markup-compatibility/2006">
              <mc:Choice xmlns:v="urn:schemas-microsoft-com:vml" Requires="v">
                <p:oleObj spid="_x0000_s31914" name="CorelDRAW" r:id="rId4" imgW="1154390" imgH="1181161" progId="CorelDRAW.Graphic.13">
                  <p:embed/>
                </p:oleObj>
              </mc:Choice>
              <mc:Fallback>
                <p:oleObj name="CorelDRAW" r:id="rId4" imgW="1154390" imgH="1181161" progId="CorelDRAW.Graphic.1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6850" y="3209818"/>
                        <a:ext cx="2170743" cy="222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1" name="Text Box 8"/>
          <p:cNvSpPr txBox="1">
            <a:spLocks noChangeArrowheads="1"/>
          </p:cNvSpPr>
          <p:nvPr/>
        </p:nvSpPr>
        <p:spPr bwMode="auto">
          <a:xfrm>
            <a:off x="4943757" y="3950547"/>
            <a:ext cx="905334"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160"/>
              <a:t>0    0</a:t>
            </a:r>
          </a:p>
          <a:p>
            <a:r>
              <a:rPr lang="en-US" sz="2160"/>
              <a:t>0    1</a:t>
            </a:r>
          </a:p>
          <a:p>
            <a:r>
              <a:rPr lang="en-US" sz="2160"/>
              <a:t>1    0</a:t>
            </a:r>
          </a:p>
          <a:p>
            <a:r>
              <a:rPr lang="en-US" sz="2160"/>
              <a:t>1    1</a:t>
            </a:r>
          </a:p>
        </p:txBody>
      </p:sp>
      <p:sp>
        <p:nvSpPr>
          <p:cNvPr id="129033" name="Text Box 9"/>
          <p:cNvSpPr txBox="1">
            <a:spLocks noChangeArrowheads="1"/>
          </p:cNvSpPr>
          <p:nvPr/>
        </p:nvSpPr>
        <p:spPr bwMode="auto">
          <a:xfrm>
            <a:off x="6178303" y="3950547"/>
            <a:ext cx="905334"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160">
                <a:solidFill>
                  <a:srgbClr val="FF0000"/>
                </a:solidFill>
              </a:rPr>
              <a:t>1</a:t>
            </a:r>
          </a:p>
          <a:p>
            <a:r>
              <a:rPr lang="en-US" sz="2160">
                <a:solidFill>
                  <a:srgbClr val="FF0000"/>
                </a:solidFill>
              </a:rPr>
              <a:t>0 </a:t>
            </a:r>
          </a:p>
          <a:p>
            <a:r>
              <a:rPr lang="en-US" sz="2160">
                <a:solidFill>
                  <a:srgbClr val="FF0000"/>
                </a:solidFill>
              </a:rPr>
              <a:t>0</a:t>
            </a:r>
          </a:p>
          <a:p>
            <a:r>
              <a:rPr lang="en-US" sz="2160">
                <a:solidFill>
                  <a:srgbClr val="FF0000"/>
                </a:solidFill>
              </a:rPr>
              <a:t>0</a:t>
            </a:r>
          </a:p>
        </p:txBody>
      </p:sp>
      <p:sp>
        <p:nvSpPr>
          <p:cNvPr id="31753" name="Text Box 10"/>
          <p:cNvSpPr txBox="1">
            <a:spLocks noChangeArrowheads="1"/>
          </p:cNvSpPr>
          <p:nvPr/>
        </p:nvSpPr>
        <p:spPr bwMode="auto">
          <a:xfrm>
            <a:off x="4614545"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31754" name="Text Box 11"/>
          <p:cNvSpPr txBox="1">
            <a:spLocks noChangeArrowheads="1"/>
          </p:cNvSpPr>
          <p:nvPr/>
        </p:nvSpPr>
        <p:spPr bwMode="auto">
          <a:xfrm>
            <a:off x="4614545" y="1496887"/>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31755" name="Text Box 12"/>
          <p:cNvSpPr txBox="1">
            <a:spLocks noChangeArrowheads="1"/>
          </p:cNvSpPr>
          <p:nvPr/>
        </p:nvSpPr>
        <p:spPr bwMode="auto">
          <a:xfrm>
            <a:off x="6096000"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sp>
        <p:nvSpPr>
          <p:cNvPr id="31756" name="Text Box 14"/>
          <p:cNvSpPr txBox="1">
            <a:spLocks noChangeArrowheads="1"/>
          </p:cNvSpPr>
          <p:nvPr/>
        </p:nvSpPr>
        <p:spPr bwMode="auto">
          <a:xfrm>
            <a:off x="7248243"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31757" name="Text Box 15"/>
          <p:cNvSpPr txBox="1">
            <a:spLocks noChangeArrowheads="1"/>
          </p:cNvSpPr>
          <p:nvPr/>
        </p:nvSpPr>
        <p:spPr bwMode="auto">
          <a:xfrm>
            <a:off x="7248243" y="1481456"/>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31758" name="Text Box 16"/>
          <p:cNvSpPr txBox="1">
            <a:spLocks noChangeArrowheads="1"/>
          </p:cNvSpPr>
          <p:nvPr/>
        </p:nvSpPr>
        <p:spPr bwMode="auto">
          <a:xfrm>
            <a:off x="8729698"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graphicFrame>
        <p:nvGraphicFramePr>
          <p:cNvPr id="31759" name="Object 18"/>
          <p:cNvGraphicFramePr>
            <a:graphicFrameLocks noChangeAspect="1"/>
          </p:cNvGraphicFramePr>
          <p:nvPr/>
        </p:nvGraphicFramePr>
        <p:xfrm>
          <a:off x="4933469" y="1296274"/>
          <a:ext cx="1481455" cy="519539"/>
        </p:xfrm>
        <a:graphic>
          <a:graphicData uri="http://schemas.openxmlformats.org/presentationml/2006/ole">
            <mc:AlternateContent xmlns:mc="http://schemas.openxmlformats.org/markup-compatibility/2006">
              <mc:Choice xmlns:v="urn:schemas-microsoft-com:vml" Requires="v">
                <p:oleObj spid="_x0000_s31915" name="CorelDRAW" r:id="rId6" imgW="692056" imgH="242540" progId="CorelDRAW.Graphic.13">
                  <p:embed/>
                </p:oleObj>
              </mc:Choice>
              <mc:Fallback>
                <p:oleObj name="CorelDRAW" r:id="rId6" imgW="692056" imgH="242540" progId="CorelDRAW.Graphic.1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3469" y="1296274"/>
                        <a:ext cx="1481455" cy="519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0" name="Object 19"/>
          <p:cNvGraphicFramePr>
            <a:graphicFrameLocks noChangeAspect="1"/>
          </p:cNvGraphicFramePr>
          <p:nvPr/>
        </p:nvGraphicFramePr>
        <p:xfrm>
          <a:off x="7536303" y="1224259"/>
          <a:ext cx="1481455" cy="670428"/>
        </p:xfrm>
        <a:graphic>
          <a:graphicData uri="http://schemas.openxmlformats.org/presentationml/2006/ole">
            <mc:AlternateContent xmlns:mc="http://schemas.openxmlformats.org/markup-compatibility/2006">
              <mc:Choice xmlns:v="urn:schemas-microsoft-com:vml" Requires="v">
                <p:oleObj spid="_x0000_s31916" name="CorelDRAW" r:id="rId8" imgW="697832" imgH="315366" progId="CorelDRAW.Graphic.13">
                  <p:embed/>
                </p:oleObj>
              </mc:Choice>
              <mc:Fallback>
                <p:oleObj name="CorelDRAW" r:id="rId8" imgW="697832" imgH="315366" progId="CorelDRAW.Graphic.1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36303" y="1224259"/>
                        <a:ext cx="1481455" cy="67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9045" name="Group 21"/>
          <p:cNvGrpSpPr>
            <a:grpSpLocks/>
          </p:cNvGrpSpPr>
          <p:nvPr/>
        </p:nvGrpSpPr>
        <p:grpSpPr bwMode="auto">
          <a:xfrm>
            <a:off x="1980847" y="5366844"/>
            <a:ext cx="8230306" cy="1289414"/>
            <a:chOff x="480" y="3130"/>
            <a:chExt cx="4800" cy="752"/>
          </a:xfrm>
        </p:grpSpPr>
        <p:sp>
          <p:nvSpPr>
            <p:cNvPr id="31762" name="Text Box 6"/>
            <p:cNvSpPr txBox="1">
              <a:spLocks noChangeArrowheads="1"/>
            </p:cNvSpPr>
            <p:nvPr/>
          </p:nvSpPr>
          <p:spPr bwMode="auto">
            <a:xfrm>
              <a:off x="480" y="3130"/>
              <a:ext cx="4800" cy="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The </a:t>
              </a:r>
              <a:r>
                <a:rPr lang="en-US" sz="2592" b="1"/>
                <a:t>NOR </a:t>
              </a:r>
              <a:r>
                <a:rPr lang="en-US" sz="2592"/>
                <a:t>operation is shown with a plus sign (+) between the variables and an overbar covering them. Thus, the NOR operation is written as </a:t>
              </a:r>
              <a:r>
                <a:rPr lang="en-US" sz="2592" i="1"/>
                <a:t>X</a:t>
              </a:r>
              <a:r>
                <a:rPr lang="en-US" sz="2592"/>
                <a:t> = </a:t>
              </a:r>
              <a:r>
                <a:rPr lang="en-US" sz="2592" i="1"/>
                <a:t>A </a:t>
              </a:r>
              <a:r>
                <a:rPr lang="en-US" sz="2592" b="1" i="1"/>
                <a:t>+ </a:t>
              </a:r>
              <a:r>
                <a:rPr lang="en-US" sz="2592" i="1"/>
                <a:t>B.</a:t>
              </a:r>
            </a:p>
          </p:txBody>
        </p:sp>
        <p:sp>
          <p:nvSpPr>
            <p:cNvPr id="31763" name="Line 20"/>
            <p:cNvSpPr>
              <a:spLocks noChangeShapeType="1"/>
            </p:cNvSpPr>
            <p:nvPr/>
          </p:nvSpPr>
          <p:spPr bwMode="auto">
            <a:xfrm>
              <a:off x="2640" y="36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592"/>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129033">
                                            <p:txEl>
                                              <p:pRg st="0" end="0"/>
                                            </p:txEl>
                                          </p:spTgt>
                                        </p:tgtEl>
                                        <p:attrNameLst>
                                          <p:attrName>style.visibility</p:attrName>
                                        </p:attrNameLst>
                                      </p:cBhvr>
                                      <p:to>
                                        <p:strVal val="visible"/>
                                      </p:to>
                                    </p:set>
                                    <p:animEffect transition="in" filter="wipe(up)">
                                      <p:cBhvr>
                                        <p:cTn id="7" dur="1000"/>
                                        <p:tgtEl>
                                          <p:spTgt spid="1290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129033">
                                            <p:txEl>
                                              <p:pRg st="1" end="1"/>
                                            </p:txEl>
                                          </p:spTgt>
                                        </p:tgtEl>
                                        <p:attrNameLst>
                                          <p:attrName>style.visibility</p:attrName>
                                        </p:attrNameLst>
                                      </p:cBhvr>
                                      <p:to>
                                        <p:strVal val="visible"/>
                                      </p:to>
                                    </p:set>
                                    <p:animEffect transition="in" filter="wipe(up)">
                                      <p:cBhvr>
                                        <p:cTn id="12" dur="1000"/>
                                        <p:tgtEl>
                                          <p:spTgt spid="1290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129033">
                                            <p:txEl>
                                              <p:pRg st="2" end="2"/>
                                            </p:txEl>
                                          </p:spTgt>
                                        </p:tgtEl>
                                        <p:attrNameLst>
                                          <p:attrName>style.visibility</p:attrName>
                                        </p:attrNameLst>
                                      </p:cBhvr>
                                      <p:to>
                                        <p:strVal val="visible"/>
                                      </p:to>
                                    </p:set>
                                    <p:animEffect transition="in" filter="wipe(up)">
                                      <p:cBhvr>
                                        <p:cTn id="17" dur="1000"/>
                                        <p:tgtEl>
                                          <p:spTgt spid="12903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129033">
                                            <p:txEl>
                                              <p:pRg st="3" end="3"/>
                                            </p:txEl>
                                          </p:spTgt>
                                        </p:tgtEl>
                                        <p:attrNameLst>
                                          <p:attrName>style.visibility</p:attrName>
                                        </p:attrNameLst>
                                      </p:cBhvr>
                                      <p:to>
                                        <p:strVal val="visible"/>
                                      </p:to>
                                    </p:set>
                                    <p:animEffect transition="in" filter="wipe(up)">
                                      <p:cBhvr>
                                        <p:cTn id="22" dur="1000"/>
                                        <p:tgtEl>
                                          <p:spTgt spid="12903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129045"/>
                                        </p:tgtEl>
                                        <p:attrNameLst>
                                          <p:attrName>style.visibility</p:attrName>
                                        </p:attrNameLst>
                                      </p:cBhvr>
                                      <p:to>
                                        <p:strVal val="visible"/>
                                      </p:to>
                                    </p:set>
                                    <p:animEffect transition="in" filter="fade">
                                      <p:cBhvr>
                                        <p:cTn id="27" dur="1000"/>
                                        <p:tgtEl>
                                          <p:spTgt spid="129045"/>
                                        </p:tgtEl>
                                      </p:cBhvr>
                                    </p:animEffect>
                                    <p:anim calcmode="lin" valueType="num">
                                      <p:cBhvr>
                                        <p:cTn id="28" dur="1000" fill="hold"/>
                                        <p:tgtEl>
                                          <p:spTgt spid="129045"/>
                                        </p:tgtEl>
                                        <p:attrNameLst>
                                          <p:attrName>ppt_x</p:attrName>
                                        </p:attrNameLst>
                                      </p:cBhvr>
                                      <p:tavLst>
                                        <p:tav tm="0">
                                          <p:val>
                                            <p:strVal val="#ppt_x"/>
                                          </p:val>
                                        </p:tav>
                                        <p:tav tm="100000">
                                          <p:val>
                                            <p:strVal val="#ppt_x"/>
                                          </p:val>
                                        </p:tav>
                                      </p:tavLst>
                                    </p:anim>
                                    <p:anim calcmode="lin" valueType="num">
                                      <p:cBhvr>
                                        <p:cTn id="29" dur="900" decel="100000" fill="hold"/>
                                        <p:tgtEl>
                                          <p:spTgt spid="12904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2904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2886183" y="2604549"/>
            <a:ext cx="1601480"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37219" name="Rectangle 3"/>
          <p:cNvSpPr>
            <a:spLocks noChangeArrowheads="1"/>
          </p:cNvSpPr>
          <p:nvPr/>
        </p:nvSpPr>
        <p:spPr bwMode="auto">
          <a:xfrm>
            <a:off x="4876887" y="2604549"/>
            <a:ext cx="1610053"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37220" name="Rectangle 4"/>
          <p:cNvSpPr>
            <a:spLocks noChangeArrowheads="1"/>
          </p:cNvSpPr>
          <p:nvPr/>
        </p:nvSpPr>
        <p:spPr bwMode="auto">
          <a:xfrm>
            <a:off x="6888167" y="2604549"/>
            <a:ext cx="1462594"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33799" name="Text Box 7"/>
          <p:cNvSpPr txBox="1">
            <a:spLocks noChangeArrowheads="1"/>
          </p:cNvSpPr>
          <p:nvPr/>
        </p:nvSpPr>
        <p:spPr bwMode="auto">
          <a:xfrm>
            <a:off x="2227757" y="1892971"/>
            <a:ext cx="345672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Example waveforms:</a:t>
            </a:r>
          </a:p>
        </p:txBody>
      </p:sp>
      <p:sp>
        <p:nvSpPr>
          <p:cNvPr id="33800" name="Text Box 8"/>
          <p:cNvSpPr txBox="1">
            <a:spLocks noChangeArrowheads="1"/>
          </p:cNvSpPr>
          <p:nvPr/>
        </p:nvSpPr>
        <p:spPr bwMode="auto">
          <a:xfrm>
            <a:off x="2310060" y="2469092"/>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A</a:t>
            </a:r>
          </a:p>
        </p:txBody>
      </p:sp>
      <p:sp>
        <p:nvSpPr>
          <p:cNvPr id="33801" name="Text Box 9"/>
          <p:cNvSpPr txBox="1">
            <a:spLocks noChangeArrowheads="1"/>
          </p:cNvSpPr>
          <p:nvPr/>
        </p:nvSpPr>
        <p:spPr bwMode="auto">
          <a:xfrm>
            <a:off x="2310060" y="3703638"/>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X</a:t>
            </a:r>
          </a:p>
        </p:txBody>
      </p:sp>
      <p:sp>
        <p:nvSpPr>
          <p:cNvPr id="137226" name="Text Box 10"/>
          <p:cNvSpPr txBox="1">
            <a:spLocks noChangeArrowheads="1"/>
          </p:cNvSpPr>
          <p:nvPr/>
        </p:nvSpPr>
        <p:spPr bwMode="auto">
          <a:xfrm>
            <a:off x="1980847" y="4197456"/>
            <a:ext cx="8394912"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160"/>
              <a:t>The NOR operation will produce a LOW if any input is HIGH. </a:t>
            </a:r>
          </a:p>
        </p:txBody>
      </p:sp>
      <p:sp>
        <p:nvSpPr>
          <p:cNvPr id="33803" name="Rectangle 11"/>
          <p:cNvSpPr>
            <a:spLocks noChangeArrowheads="1"/>
          </p:cNvSpPr>
          <p:nvPr/>
        </p:nvSpPr>
        <p:spPr bwMode="auto">
          <a:xfrm>
            <a:off x="2145454" y="1234547"/>
            <a:ext cx="2199641"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a:solidFill>
                  <a:srgbClr val="FFFF99"/>
                </a:solidFill>
              </a:rPr>
              <a:t>The NOR Gate</a:t>
            </a:r>
          </a:p>
        </p:txBody>
      </p:sp>
      <p:sp>
        <p:nvSpPr>
          <p:cNvPr id="33804" name="Text Box 12"/>
          <p:cNvSpPr txBox="1">
            <a:spLocks noChangeArrowheads="1"/>
          </p:cNvSpPr>
          <p:nvPr/>
        </p:nvSpPr>
        <p:spPr bwMode="auto">
          <a:xfrm>
            <a:off x="2310060" y="3045213"/>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B</a:t>
            </a:r>
          </a:p>
        </p:txBody>
      </p:sp>
      <p:graphicFrame>
        <p:nvGraphicFramePr>
          <p:cNvPr id="33805" name="Object 13"/>
          <p:cNvGraphicFramePr>
            <a:graphicFrameLocks noChangeAspect="1"/>
          </p:cNvGraphicFramePr>
          <p:nvPr/>
        </p:nvGraphicFramePr>
        <p:xfrm>
          <a:off x="2721576" y="2551396"/>
          <a:ext cx="6025270" cy="903620"/>
        </p:xfrm>
        <a:graphic>
          <a:graphicData uri="http://schemas.openxmlformats.org/presentationml/2006/ole">
            <mc:AlternateContent xmlns:mc="http://schemas.openxmlformats.org/markup-compatibility/2006">
              <mc:Choice xmlns:v="urn:schemas-microsoft-com:vml" Requires="v">
                <p:oleObj spid="_x0000_s34070" name="CorelDRAW" r:id="rId4" imgW="3079122" imgH="461345" progId="CorelDRAW.Graphic.13">
                  <p:embed/>
                </p:oleObj>
              </mc:Choice>
              <mc:Fallback>
                <p:oleObj name="CorelDRAW" r:id="rId4" imgW="3079122" imgH="461345" progId="CorelDRAW.Graphic.1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1576" y="2551396"/>
                        <a:ext cx="6025270" cy="90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30" name="WordArt 14"/>
          <p:cNvSpPr>
            <a:spLocks noChangeArrowheads="1" noChangeShapeType="1" noTextEdit="1"/>
          </p:cNvSpPr>
          <p:nvPr/>
        </p:nvSpPr>
        <p:spPr bwMode="auto">
          <a:xfrm>
            <a:off x="1816241" y="4773578"/>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p>
        </p:txBody>
      </p:sp>
      <p:sp>
        <p:nvSpPr>
          <p:cNvPr id="137231" name="Text Box 15"/>
          <p:cNvSpPr txBox="1">
            <a:spLocks noChangeArrowheads="1"/>
          </p:cNvSpPr>
          <p:nvPr/>
        </p:nvSpPr>
        <p:spPr bwMode="auto">
          <a:xfrm>
            <a:off x="3215393" y="4855881"/>
            <a:ext cx="6008123"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160"/>
              <a:t>When is the LED is ON for the circuit shown?</a:t>
            </a:r>
          </a:p>
        </p:txBody>
      </p:sp>
      <p:sp>
        <p:nvSpPr>
          <p:cNvPr id="137232" name="WordArt 16"/>
          <p:cNvSpPr>
            <a:spLocks noChangeArrowheads="1" noChangeShapeType="1" noTextEdit="1"/>
          </p:cNvSpPr>
          <p:nvPr/>
        </p:nvSpPr>
        <p:spPr bwMode="auto">
          <a:xfrm>
            <a:off x="1816241" y="5678912"/>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p>
        </p:txBody>
      </p:sp>
      <p:sp>
        <p:nvSpPr>
          <p:cNvPr id="137233" name="Text Box 17"/>
          <p:cNvSpPr txBox="1">
            <a:spLocks noChangeArrowheads="1"/>
          </p:cNvSpPr>
          <p:nvPr/>
        </p:nvSpPr>
        <p:spPr bwMode="auto">
          <a:xfrm>
            <a:off x="3297696" y="5678911"/>
            <a:ext cx="3950547"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160">
                <a:solidFill>
                  <a:srgbClr val="FF0000"/>
                </a:solidFill>
              </a:rPr>
              <a:t>The LED will be on when any of the four inputs are HIGH. </a:t>
            </a:r>
          </a:p>
        </p:txBody>
      </p:sp>
      <p:graphicFrame>
        <p:nvGraphicFramePr>
          <p:cNvPr id="137242" name="Object 26"/>
          <p:cNvGraphicFramePr>
            <a:graphicFrameLocks noChangeAspect="1"/>
          </p:cNvGraphicFramePr>
          <p:nvPr/>
        </p:nvGraphicFramePr>
        <p:xfrm>
          <a:off x="2721575" y="3703639"/>
          <a:ext cx="6008123" cy="360076"/>
        </p:xfrm>
        <a:graphic>
          <a:graphicData uri="http://schemas.openxmlformats.org/presentationml/2006/ole">
            <mc:AlternateContent xmlns:mc="http://schemas.openxmlformats.org/markup-compatibility/2006">
              <mc:Choice xmlns:v="urn:schemas-microsoft-com:vml" Requires="v">
                <p:oleObj spid="_x0000_s34071" name="CorelDRAW" r:id="rId6" imgW="4884500" imgH="294234" progId="CorelDRAW.Graphic.13">
                  <p:embed/>
                </p:oleObj>
              </mc:Choice>
              <mc:Fallback>
                <p:oleObj name="CorelDRAW" r:id="rId6" imgW="4884500" imgH="294234" progId="CorelDRAW.Graphic.1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1575" y="3703639"/>
                        <a:ext cx="6008123" cy="360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43" name="Object 27"/>
          <p:cNvGraphicFramePr>
            <a:graphicFrameLocks noChangeAspect="1"/>
          </p:cNvGraphicFramePr>
          <p:nvPr/>
        </p:nvGraphicFramePr>
        <p:xfrm>
          <a:off x="7495153" y="4608971"/>
          <a:ext cx="2645701" cy="1819241"/>
        </p:xfrm>
        <a:graphic>
          <a:graphicData uri="http://schemas.openxmlformats.org/presentationml/2006/ole">
            <mc:AlternateContent xmlns:mc="http://schemas.openxmlformats.org/markup-compatibility/2006">
              <mc:Choice xmlns:v="urn:schemas-microsoft-com:vml" Requires="v">
                <p:oleObj spid="_x0000_s34072" name="CorelDRAW" r:id="rId8" imgW="1241338" imgH="853765" progId="CorelDRAW.Graphic.13">
                  <p:embed/>
                </p:oleObj>
              </mc:Choice>
              <mc:Fallback>
                <p:oleObj name="CorelDRAW" r:id="rId8" imgW="1241338" imgH="853765" progId="CorelDRAW.Graphic.13">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95153" y="4608971"/>
                        <a:ext cx="2645701" cy="1819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12" name="Text Box 36"/>
          <p:cNvSpPr txBox="1">
            <a:spLocks noChangeArrowheads="1"/>
          </p:cNvSpPr>
          <p:nvPr/>
        </p:nvSpPr>
        <p:spPr bwMode="auto">
          <a:xfrm>
            <a:off x="4614545"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33813" name="Text Box 37"/>
          <p:cNvSpPr txBox="1">
            <a:spLocks noChangeArrowheads="1"/>
          </p:cNvSpPr>
          <p:nvPr/>
        </p:nvSpPr>
        <p:spPr bwMode="auto">
          <a:xfrm>
            <a:off x="4614545" y="1496887"/>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33814" name="Text Box 38"/>
          <p:cNvSpPr txBox="1">
            <a:spLocks noChangeArrowheads="1"/>
          </p:cNvSpPr>
          <p:nvPr/>
        </p:nvSpPr>
        <p:spPr bwMode="auto">
          <a:xfrm>
            <a:off x="6096000"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sp>
        <p:nvSpPr>
          <p:cNvPr id="33815" name="Text Box 39"/>
          <p:cNvSpPr txBox="1">
            <a:spLocks noChangeArrowheads="1"/>
          </p:cNvSpPr>
          <p:nvPr/>
        </p:nvSpPr>
        <p:spPr bwMode="auto">
          <a:xfrm>
            <a:off x="7248243"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33816" name="Text Box 40"/>
          <p:cNvSpPr txBox="1">
            <a:spLocks noChangeArrowheads="1"/>
          </p:cNvSpPr>
          <p:nvPr/>
        </p:nvSpPr>
        <p:spPr bwMode="auto">
          <a:xfrm>
            <a:off x="7248243" y="1481456"/>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33817" name="Text Box 41"/>
          <p:cNvSpPr txBox="1">
            <a:spLocks noChangeArrowheads="1"/>
          </p:cNvSpPr>
          <p:nvPr/>
        </p:nvSpPr>
        <p:spPr bwMode="auto">
          <a:xfrm>
            <a:off x="8729698"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graphicFrame>
        <p:nvGraphicFramePr>
          <p:cNvPr id="33818" name="Object 42"/>
          <p:cNvGraphicFramePr>
            <a:graphicFrameLocks noChangeAspect="1"/>
          </p:cNvGraphicFramePr>
          <p:nvPr/>
        </p:nvGraphicFramePr>
        <p:xfrm>
          <a:off x="4933469" y="1296274"/>
          <a:ext cx="1481455" cy="519539"/>
        </p:xfrm>
        <a:graphic>
          <a:graphicData uri="http://schemas.openxmlformats.org/presentationml/2006/ole">
            <mc:AlternateContent xmlns:mc="http://schemas.openxmlformats.org/markup-compatibility/2006">
              <mc:Choice xmlns:v="urn:schemas-microsoft-com:vml" Requires="v">
                <p:oleObj spid="_x0000_s34073" name="CorelDRAW" r:id="rId10" imgW="692056" imgH="242540" progId="CorelDRAW.Graphic.13">
                  <p:embed/>
                </p:oleObj>
              </mc:Choice>
              <mc:Fallback>
                <p:oleObj name="CorelDRAW" r:id="rId10" imgW="692056" imgH="242540" progId="CorelDRAW.Graphic.13">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3469" y="1296274"/>
                        <a:ext cx="1481455" cy="519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19" name="Object 43"/>
          <p:cNvGraphicFramePr>
            <a:graphicFrameLocks noChangeAspect="1"/>
          </p:cNvGraphicFramePr>
          <p:nvPr/>
        </p:nvGraphicFramePr>
        <p:xfrm>
          <a:off x="7536303" y="1224259"/>
          <a:ext cx="1481455" cy="670428"/>
        </p:xfrm>
        <a:graphic>
          <a:graphicData uri="http://schemas.openxmlformats.org/presentationml/2006/ole">
            <mc:AlternateContent xmlns:mc="http://schemas.openxmlformats.org/markup-compatibility/2006">
              <mc:Choice xmlns:v="urn:schemas-microsoft-com:vml" Requires="v">
                <p:oleObj spid="_x0000_s34074" name="CorelDRAW" r:id="rId12" imgW="697832" imgH="315366" progId="CorelDRAW.Graphic.13">
                  <p:embed/>
                </p:oleObj>
              </mc:Choice>
              <mc:Fallback>
                <p:oleObj name="CorelDRAW" r:id="rId12" imgW="697832" imgH="315366" progId="CorelDRAW.Graphic.13">
                  <p:embed/>
                  <p:pic>
                    <p:nvPicPr>
                      <p:cNvPr id="0"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36303" y="1224259"/>
                        <a:ext cx="1481455" cy="67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Effect transition="in" filter="wipe(left)">
                                      <p:cBhvr>
                                        <p:cTn id="7" dur="1000"/>
                                        <p:tgtEl>
                                          <p:spTgt spid="137218"/>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7219"/>
                                        </p:tgtEl>
                                        <p:attrNameLst>
                                          <p:attrName>style.visibility</p:attrName>
                                        </p:attrNameLst>
                                      </p:cBhvr>
                                      <p:to>
                                        <p:strVal val="visible"/>
                                      </p:to>
                                    </p:set>
                                    <p:animEffect transition="in" filter="wipe(left)">
                                      <p:cBhvr>
                                        <p:cTn id="11" dur="1000"/>
                                        <p:tgtEl>
                                          <p:spTgt spid="137219"/>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37220"/>
                                        </p:tgtEl>
                                        <p:attrNameLst>
                                          <p:attrName>style.visibility</p:attrName>
                                        </p:attrNameLst>
                                      </p:cBhvr>
                                      <p:to>
                                        <p:strVal val="visible"/>
                                      </p:to>
                                    </p:set>
                                    <p:animEffect transition="in" filter="wipe(left)">
                                      <p:cBhvr>
                                        <p:cTn id="15" dur="1000"/>
                                        <p:tgtEl>
                                          <p:spTgt spid="13722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37242"/>
                                        </p:tgtEl>
                                        <p:attrNameLst>
                                          <p:attrName>style.visibility</p:attrName>
                                        </p:attrNameLst>
                                      </p:cBhvr>
                                      <p:to>
                                        <p:strVal val="visible"/>
                                      </p:to>
                                    </p:set>
                                    <p:animEffect transition="in" filter="wipe(left)">
                                      <p:cBhvr>
                                        <p:cTn id="20" dur="2000"/>
                                        <p:tgtEl>
                                          <p:spTgt spid="13724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137226"/>
                                        </p:tgtEl>
                                        <p:attrNameLst>
                                          <p:attrName>style.visibility</p:attrName>
                                        </p:attrNameLst>
                                      </p:cBhvr>
                                      <p:to>
                                        <p:strVal val="visible"/>
                                      </p:to>
                                    </p:set>
                                    <p:animEffect transition="in" filter="fade">
                                      <p:cBhvr>
                                        <p:cTn id="25" dur="1000"/>
                                        <p:tgtEl>
                                          <p:spTgt spid="137226"/>
                                        </p:tgtEl>
                                      </p:cBhvr>
                                    </p:animEffect>
                                    <p:anim calcmode="lin" valueType="num">
                                      <p:cBhvr>
                                        <p:cTn id="26" dur="1000" fill="hold"/>
                                        <p:tgtEl>
                                          <p:spTgt spid="137226"/>
                                        </p:tgtEl>
                                        <p:attrNameLst>
                                          <p:attrName>ppt_x</p:attrName>
                                        </p:attrNameLst>
                                      </p:cBhvr>
                                      <p:tavLst>
                                        <p:tav tm="0">
                                          <p:val>
                                            <p:strVal val="#ppt_x"/>
                                          </p:val>
                                        </p:tav>
                                        <p:tav tm="100000">
                                          <p:val>
                                            <p:strVal val="#ppt_x"/>
                                          </p:val>
                                        </p:tav>
                                      </p:tavLst>
                                    </p:anim>
                                    <p:anim calcmode="lin" valueType="num">
                                      <p:cBhvr>
                                        <p:cTn id="27" dur="900" decel="100000" fill="hold"/>
                                        <p:tgtEl>
                                          <p:spTgt spid="13722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37226"/>
                                        </p:tgtEl>
                                        <p:attrNameLst>
                                          <p:attrName>ppt_y</p:attrName>
                                        </p:attrNameLst>
                                      </p:cBhvr>
                                      <p:tavLst>
                                        <p:tav tm="0">
                                          <p:val>
                                            <p:strVal val="#ppt_y-.03"/>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7230"/>
                                        </p:tgtEl>
                                        <p:attrNameLst>
                                          <p:attrName>style.visibility</p:attrName>
                                        </p:attrNameLst>
                                      </p:cBhvr>
                                      <p:to>
                                        <p:strVal val="visible"/>
                                      </p:to>
                                    </p:set>
                                    <p:animEffect transition="in" filter="dissolve">
                                      <p:cBhvr>
                                        <p:cTn id="33" dur="500"/>
                                        <p:tgtEl>
                                          <p:spTgt spid="137230"/>
                                        </p:tgtEl>
                                      </p:cBhvr>
                                    </p:animEffect>
                                  </p:childTnLst>
                                </p:cTn>
                              </p:par>
                              <p:par>
                                <p:cTn id="34" presetID="37" presetClass="entr" presetSubtype="0" fill="hold" grpId="0" nodeType="withEffect">
                                  <p:stCondLst>
                                    <p:cond delay="0"/>
                                  </p:stCondLst>
                                  <p:childTnLst>
                                    <p:set>
                                      <p:cBhvr>
                                        <p:cTn id="35" dur="1" fill="hold">
                                          <p:stCondLst>
                                            <p:cond delay="0"/>
                                          </p:stCondLst>
                                        </p:cTn>
                                        <p:tgtEl>
                                          <p:spTgt spid="137231"/>
                                        </p:tgtEl>
                                        <p:attrNameLst>
                                          <p:attrName>style.visibility</p:attrName>
                                        </p:attrNameLst>
                                      </p:cBhvr>
                                      <p:to>
                                        <p:strVal val="visible"/>
                                      </p:to>
                                    </p:set>
                                    <p:animEffect transition="in" filter="fade">
                                      <p:cBhvr>
                                        <p:cTn id="36" dur="1000"/>
                                        <p:tgtEl>
                                          <p:spTgt spid="137231"/>
                                        </p:tgtEl>
                                      </p:cBhvr>
                                    </p:animEffect>
                                    <p:anim calcmode="lin" valueType="num">
                                      <p:cBhvr>
                                        <p:cTn id="37" dur="1000" fill="hold"/>
                                        <p:tgtEl>
                                          <p:spTgt spid="137231"/>
                                        </p:tgtEl>
                                        <p:attrNameLst>
                                          <p:attrName>ppt_x</p:attrName>
                                        </p:attrNameLst>
                                      </p:cBhvr>
                                      <p:tavLst>
                                        <p:tav tm="0">
                                          <p:val>
                                            <p:strVal val="#ppt_x"/>
                                          </p:val>
                                        </p:tav>
                                        <p:tav tm="100000">
                                          <p:val>
                                            <p:strVal val="#ppt_x"/>
                                          </p:val>
                                        </p:tav>
                                      </p:tavLst>
                                    </p:anim>
                                    <p:anim calcmode="lin" valueType="num">
                                      <p:cBhvr>
                                        <p:cTn id="38" dur="900" decel="100000" fill="hold"/>
                                        <p:tgtEl>
                                          <p:spTgt spid="137231"/>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137231"/>
                                        </p:tgtEl>
                                        <p:attrNameLst>
                                          <p:attrName>ppt_y</p:attrName>
                                        </p:attrNameLst>
                                      </p:cBhvr>
                                      <p:tavLst>
                                        <p:tav tm="0">
                                          <p:val>
                                            <p:strVal val="#ppt_y-.03"/>
                                          </p:val>
                                        </p:tav>
                                        <p:tav tm="100000">
                                          <p:val>
                                            <p:strVal val="#ppt_y"/>
                                          </p:val>
                                        </p:tav>
                                      </p:tavLst>
                                    </p:anim>
                                  </p:childTnLst>
                                </p:cTn>
                              </p:par>
                              <p:par>
                                <p:cTn id="40" presetID="9" presetClass="entr" presetSubtype="0" fill="hold" nodeType="withEffect">
                                  <p:stCondLst>
                                    <p:cond delay="0"/>
                                  </p:stCondLst>
                                  <p:childTnLst>
                                    <p:set>
                                      <p:cBhvr>
                                        <p:cTn id="41" dur="1" fill="hold">
                                          <p:stCondLst>
                                            <p:cond delay="0"/>
                                          </p:stCondLst>
                                        </p:cTn>
                                        <p:tgtEl>
                                          <p:spTgt spid="137243"/>
                                        </p:tgtEl>
                                        <p:attrNameLst>
                                          <p:attrName>style.visibility</p:attrName>
                                        </p:attrNameLst>
                                      </p:cBhvr>
                                      <p:to>
                                        <p:strVal val="visible"/>
                                      </p:to>
                                    </p:set>
                                    <p:animEffect transition="in" filter="dissolve">
                                      <p:cBhvr>
                                        <p:cTn id="42" dur="500"/>
                                        <p:tgtEl>
                                          <p:spTgt spid="1372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37232"/>
                                        </p:tgtEl>
                                        <p:attrNameLst>
                                          <p:attrName>style.visibility</p:attrName>
                                        </p:attrNameLst>
                                      </p:cBhvr>
                                      <p:to>
                                        <p:strVal val="visible"/>
                                      </p:to>
                                    </p:set>
                                    <p:animEffect transition="in" filter="dissolve">
                                      <p:cBhvr>
                                        <p:cTn id="47" dur="500"/>
                                        <p:tgtEl>
                                          <p:spTgt spid="137232"/>
                                        </p:tgtEl>
                                      </p:cBhvr>
                                    </p:animEffect>
                                  </p:childTnLst>
                                </p:cTn>
                              </p:par>
                              <p:par>
                                <p:cTn id="48" presetID="17" presetClass="entr" presetSubtype="10" fill="hold" grpId="0" nodeType="withEffect">
                                  <p:stCondLst>
                                    <p:cond delay="0"/>
                                  </p:stCondLst>
                                  <p:childTnLst>
                                    <p:set>
                                      <p:cBhvr>
                                        <p:cTn id="49" dur="1" fill="hold">
                                          <p:stCondLst>
                                            <p:cond delay="0"/>
                                          </p:stCondLst>
                                        </p:cTn>
                                        <p:tgtEl>
                                          <p:spTgt spid="137233"/>
                                        </p:tgtEl>
                                        <p:attrNameLst>
                                          <p:attrName>style.visibility</p:attrName>
                                        </p:attrNameLst>
                                      </p:cBhvr>
                                      <p:to>
                                        <p:strVal val="visible"/>
                                      </p:to>
                                    </p:set>
                                    <p:anim calcmode="lin" valueType="num">
                                      <p:cBhvr>
                                        <p:cTn id="50" dur="500" fill="hold"/>
                                        <p:tgtEl>
                                          <p:spTgt spid="137233"/>
                                        </p:tgtEl>
                                        <p:attrNameLst>
                                          <p:attrName>ppt_w</p:attrName>
                                        </p:attrNameLst>
                                      </p:cBhvr>
                                      <p:tavLst>
                                        <p:tav tm="0">
                                          <p:val>
                                            <p:fltVal val="0"/>
                                          </p:val>
                                        </p:tav>
                                        <p:tav tm="100000">
                                          <p:val>
                                            <p:strVal val="#ppt_w"/>
                                          </p:val>
                                        </p:tav>
                                      </p:tavLst>
                                    </p:anim>
                                    <p:anim calcmode="lin" valueType="num">
                                      <p:cBhvr>
                                        <p:cTn id="51" dur="500" fill="hold"/>
                                        <p:tgtEl>
                                          <p:spTgt spid="1372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20" grpId="0" animBg="1"/>
      <p:bldP spid="137226" grpId="0"/>
      <p:bldP spid="137230" grpId="0" animBg="1"/>
      <p:bldP spid="137231" grpId="0"/>
      <p:bldP spid="137232" grpId="0" animBg="1"/>
      <p:bldP spid="13723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063150" y="1892971"/>
            <a:ext cx="8312609"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The </a:t>
            </a:r>
            <a:r>
              <a:rPr lang="en-US" sz="2592" b="1"/>
              <a:t>XOR gate</a:t>
            </a:r>
            <a:r>
              <a:rPr lang="en-US" sz="2592"/>
              <a:t> produces a HIGH output only when both inputs are at opposite logic levels.  The truth table is</a:t>
            </a:r>
          </a:p>
        </p:txBody>
      </p:sp>
      <p:sp>
        <p:nvSpPr>
          <p:cNvPr id="35845" name="Rectangle 5"/>
          <p:cNvSpPr>
            <a:spLocks noChangeArrowheads="1"/>
          </p:cNvSpPr>
          <p:nvPr/>
        </p:nvSpPr>
        <p:spPr bwMode="auto">
          <a:xfrm>
            <a:off x="2145454" y="1234547"/>
            <a:ext cx="2199641"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a:solidFill>
                  <a:srgbClr val="FFFF99"/>
                </a:solidFill>
              </a:rPr>
              <a:t>The XOR Gate</a:t>
            </a:r>
          </a:p>
        </p:txBody>
      </p:sp>
      <p:graphicFrame>
        <p:nvGraphicFramePr>
          <p:cNvPr id="35846" name="Object 6"/>
          <p:cNvGraphicFramePr>
            <a:graphicFrameLocks noChangeAspect="1"/>
          </p:cNvGraphicFramePr>
          <p:nvPr/>
        </p:nvGraphicFramePr>
        <p:xfrm>
          <a:off x="4696850" y="2798303"/>
          <a:ext cx="2170743" cy="2222183"/>
        </p:xfrm>
        <a:graphic>
          <a:graphicData uri="http://schemas.openxmlformats.org/presentationml/2006/ole">
            <mc:AlternateContent xmlns:mc="http://schemas.openxmlformats.org/markup-compatibility/2006">
              <mc:Choice xmlns:v="urn:schemas-microsoft-com:vml" Requires="v">
                <p:oleObj spid="_x0000_s36012" name="CorelDRAW" r:id="rId4" imgW="1154390" imgH="1181161" progId="CorelDRAW.Graphic.13">
                  <p:embed/>
                </p:oleObj>
              </mc:Choice>
              <mc:Fallback>
                <p:oleObj name="CorelDRAW" r:id="rId4" imgW="1154390" imgH="1181161" progId="CorelDRAW.Graphic.1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6850" y="2798303"/>
                        <a:ext cx="2170743" cy="222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7" name="Text Box 7"/>
          <p:cNvSpPr txBox="1">
            <a:spLocks noChangeArrowheads="1"/>
          </p:cNvSpPr>
          <p:nvPr/>
        </p:nvSpPr>
        <p:spPr bwMode="auto">
          <a:xfrm>
            <a:off x="4943757" y="3539032"/>
            <a:ext cx="905334"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160"/>
              <a:t>0    0</a:t>
            </a:r>
          </a:p>
          <a:p>
            <a:r>
              <a:rPr lang="en-US" sz="2160"/>
              <a:t>0    1</a:t>
            </a:r>
          </a:p>
          <a:p>
            <a:r>
              <a:rPr lang="en-US" sz="2160"/>
              <a:t>1    0</a:t>
            </a:r>
          </a:p>
          <a:p>
            <a:r>
              <a:rPr lang="en-US" sz="2160"/>
              <a:t>1    1</a:t>
            </a:r>
          </a:p>
        </p:txBody>
      </p:sp>
      <p:sp>
        <p:nvSpPr>
          <p:cNvPr id="135176" name="Text Box 8"/>
          <p:cNvSpPr txBox="1">
            <a:spLocks noChangeArrowheads="1"/>
          </p:cNvSpPr>
          <p:nvPr/>
        </p:nvSpPr>
        <p:spPr bwMode="auto">
          <a:xfrm>
            <a:off x="6178303" y="3539032"/>
            <a:ext cx="905334"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160">
                <a:solidFill>
                  <a:srgbClr val="FF0000"/>
                </a:solidFill>
              </a:rPr>
              <a:t>0</a:t>
            </a:r>
          </a:p>
          <a:p>
            <a:r>
              <a:rPr lang="en-US" sz="2160">
                <a:solidFill>
                  <a:srgbClr val="FF0000"/>
                </a:solidFill>
              </a:rPr>
              <a:t>1 </a:t>
            </a:r>
          </a:p>
          <a:p>
            <a:r>
              <a:rPr lang="en-US" sz="2160">
                <a:solidFill>
                  <a:srgbClr val="FF0000"/>
                </a:solidFill>
              </a:rPr>
              <a:t>1</a:t>
            </a:r>
          </a:p>
          <a:p>
            <a:r>
              <a:rPr lang="en-US" sz="2160">
                <a:solidFill>
                  <a:srgbClr val="FF0000"/>
                </a:solidFill>
              </a:rPr>
              <a:t>0</a:t>
            </a:r>
          </a:p>
        </p:txBody>
      </p:sp>
      <p:sp>
        <p:nvSpPr>
          <p:cNvPr id="35849" name="Text Box 9"/>
          <p:cNvSpPr txBox="1">
            <a:spLocks noChangeArrowheads="1"/>
          </p:cNvSpPr>
          <p:nvPr/>
        </p:nvSpPr>
        <p:spPr bwMode="auto">
          <a:xfrm>
            <a:off x="4614545"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35850" name="Text Box 10"/>
          <p:cNvSpPr txBox="1">
            <a:spLocks noChangeArrowheads="1"/>
          </p:cNvSpPr>
          <p:nvPr/>
        </p:nvSpPr>
        <p:spPr bwMode="auto">
          <a:xfrm>
            <a:off x="4614545" y="1496887"/>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35851" name="Text Box 11"/>
          <p:cNvSpPr txBox="1">
            <a:spLocks noChangeArrowheads="1"/>
          </p:cNvSpPr>
          <p:nvPr/>
        </p:nvSpPr>
        <p:spPr bwMode="auto">
          <a:xfrm>
            <a:off x="6096000"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sp>
        <p:nvSpPr>
          <p:cNvPr id="35852" name="Text Box 12"/>
          <p:cNvSpPr txBox="1">
            <a:spLocks noChangeArrowheads="1"/>
          </p:cNvSpPr>
          <p:nvPr/>
        </p:nvSpPr>
        <p:spPr bwMode="auto">
          <a:xfrm>
            <a:off x="7248243"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35853" name="Text Box 13"/>
          <p:cNvSpPr txBox="1">
            <a:spLocks noChangeArrowheads="1"/>
          </p:cNvSpPr>
          <p:nvPr/>
        </p:nvSpPr>
        <p:spPr bwMode="auto">
          <a:xfrm>
            <a:off x="7248243" y="1481456"/>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35854" name="Text Box 14"/>
          <p:cNvSpPr txBox="1">
            <a:spLocks noChangeArrowheads="1"/>
          </p:cNvSpPr>
          <p:nvPr/>
        </p:nvSpPr>
        <p:spPr bwMode="auto">
          <a:xfrm>
            <a:off x="8729698"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graphicFrame>
        <p:nvGraphicFramePr>
          <p:cNvPr id="35855" name="Object 21"/>
          <p:cNvGraphicFramePr>
            <a:graphicFrameLocks noChangeAspect="1"/>
          </p:cNvGraphicFramePr>
          <p:nvPr/>
        </p:nvGraphicFramePr>
        <p:xfrm>
          <a:off x="4943757" y="1316848"/>
          <a:ext cx="1563758" cy="500677"/>
        </p:xfrm>
        <a:graphic>
          <a:graphicData uri="http://schemas.openxmlformats.org/presentationml/2006/ole">
            <mc:AlternateContent xmlns:mc="http://schemas.openxmlformats.org/markup-compatibility/2006">
              <mc:Choice xmlns:v="urn:schemas-microsoft-com:vml" Requires="v">
                <p:oleObj spid="_x0000_s36013" name="CorelDRAW" r:id="rId6" imgW="1192570" imgH="383316" progId="CorelDRAW.Graphic.13">
                  <p:embed/>
                </p:oleObj>
              </mc:Choice>
              <mc:Fallback>
                <p:oleObj name="CorelDRAW" r:id="rId6" imgW="1192570" imgH="383316" progId="CorelDRAW.Graphic.1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3757" y="1316848"/>
                        <a:ext cx="1563758" cy="500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6" name="Object 23"/>
          <p:cNvGraphicFramePr>
            <a:graphicFrameLocks noChangeAspect="1"/>
          </p:cNvGraphicFramePr>
          <p:nvPr/>
        </p:nvGraphicFramePr>
        <p:xfrm>
          <a:off x="7577455" y="1234547"/>
          <a:ext cx="1399152" cy="627561"/>
        </p:xfrm>
        <a:graphic>
          <a:graphicData uri="http://schemas.openxmlformats.org/presentationml/2006/ole">
            <mc:AlternateContent xmlns:mc="http://schemas.openxmlformats.org/markup-compatibility/2006">
              <mc:Choice xmlns:v="urn:schemas-microsoft-com:vml" Requires="v">
                <p:oleObj spid="_x0000_s36014" name="CorelDRAW" r:id="rId8" imgW="817185" imgH="366735" progId="CorelDRAW.Graphic.13">
                  <p:embed/>
                </p:oleObj>
              </mc:Choice>
              <mc:Fallback>
                <p:oleObj name="CorelDRAW" r:id="rId8" imgW="817185" imgH="366735" progId="CorelDRAW.Graphic.1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7455" y="1234547"/>
                        <a:ext cx="1399152" cy="62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5199" name="Group 31"/>
          <p:cNvGrpSpPr>
            <a:grpSpLocks/>
          </p:cNvGrpSpPr>
          <p:nvPr/>
        </p:nvGrpSpPr>
        <p:grpSpPr bwMode="auto">
          <a:xfrm>
            <a:off x="1980847" y="5102788"/>
            <a:ext cx="7818790" cy="1289414"/>
            <a:chOff x="480" y="2976"/>
            <a:chExt cx="4560" cy="752"/>
          </a:xfrm>
        </p:grpSpPr>
        <p:sp>
          <p:nvSpPr>
            <p:cNvPr id="35858" name="Text Box 18"/>
            <p:cNvSpPr txBox="1">
              <a:spLocks noChangeArrowheads="1"/>
            </p:cNvSpPr>
            <p:nvPr/>
          </p:nvSpPr>
          <p:spPr bwMode="auto">
            <a:xfrm>
              <a:off x="480" y="2976"/>
              <a:ext cx="4560" cy="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The </a:t>
              </a:r>
              <a:r>
                <a:rPr lang="en-US" sz="2592" b="1"/>
                <a:t>XOR </a:t>
              </a:r>
              <a:r>
                <a:rPr lang="en-US" sz="2592"/>
                <a:t>operation is written as </a:t>
              </a:r>
              <a:r>
                <a:rPr lang="en-US" sz="2592" i="1"/>
                <a:t>X = AB + AB</a:t>
              </a:r>
              <a:r>
                <a:rPr lang="en-US" sz="2592"/>
                <a:t>. Alternatively, it can be written with a circled plus sign between the variables as </a:t>
              </a:r>
              <a:r>
                <a:rPr lang="en-US" sz="2592" i="1"/>
                <a:t>X = A + B.</a:t>
              </a:r>
            </a:p>
          </p:txBody>
        </p:sp>
        <p:sp>
          <p:nvSpPr>
            <p:cNvPr id="35859" name="Oval 24"/>
            <p:cNvSpPr>
              <a:spLocks noChangeArrowheads="1"/>
            </p:cNvSpPr>
            <p:nvPr/>
          </p:nvSpPr>
          <p:spPr bwMode="auto">
            <a:xfrm>
              <a:off x="2952" y="3504"/>
              <a:ext cx="159" cy="16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35860" name="Line 26"/>
            <p:cNvSpPr>
              <a:spLocks noChangeShapeType="1"/>
            </p:cNvSpPr>
            <p:nvPr/>
          </p:nvSpPr>
          <p:spPr bwMode="auto">
            <a:xfrm>
              <a:off x="3456" y="302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592"/>
            </a:p>
          </p:txBody>
        </p:sp>
        <p:sp>
          <p:nvSpPr>
            <p:cNvPr id="35861" name="Line 27"/>
            <p:cNvSpPr>
              <a:spLocks noChangeShapeType="1"/>
            </p:cNvSpPr>
            <p:nvPr/>
          </p:nvSpPr>
          <p:spPr bwMode="auto">
            <a:xfrm>
              <a:off x="4032" y="302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592"/>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135176">
                                            <p:txEl>
                                              <p:pRg st="0" end="0"/>
                                            </p:txEl>
                                          </p:spTgt>
                                        </p:tgtEl>
                                        <p:attrNameLst>
                                          <p:attrName>style.visibility</p:attrName>
                                        </p:attrNameLst>
                                      </p:cBhvr>
                                      <p:to>
                                        <p:strVal val="visible"/>
                                      </p:to>
                                    </p:set>
                                    <p:animEffect transition="in" filter="wipe(up)">
                                      <p:cBhvr>
                                        <p:cTn id="7" dur="1000"/>
                                        <p:tgtEl>
                                          <p:spTgt spid="1351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135176">
                                            <p:txEl>
                                              <p:pRg st="1" end="1"/>
                                            </p:txEl>
                                          </p:spTgt>
                                        </p:tgtEl>
                                        <p:attrNameLst>
                                          <p:attrName>style.visibility</p:attrName>
                                        </p:attrNameLst>
                                      </p:cBhvr>
                                      <p:to>
                                        <p:strVal val="visible"/>
                                      </p:to>
                                    </p:set>
                                    <p:animEffect transition="in" filter="wipe(up)">
                                      <p:cBhvr>
                                        <p:cTn id="12" dur="1000"/>
                                        <p:tgtEl>
                                          <p:spTgt spid="1351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135176">
                                            <p:txEl>
                                              <p:pRg st="2" end="2"/>
                                            </p:txEl>
                                          </p:spTgt>
                                        </p:tgtEl>
                                        <p:attrNameLst>
                                          <p:attrName>style.visibility</p:attrName>
                                        </p:attrNameLst>
                                      </p:cBhvr>
                                      <p:to>
                                        <p:strVal val="visible"/>
                                      </p:to>
                                    </p:set>
                                    <p:animEffect transition="in" filter="wipe(up)">
                                      <p:cBhvr>
                                        <p:cTn id="17" dur="1000"/>
                                        <p:tgtEl>
                                          <p:spTgt spid="13517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135176">
                                            <p:txEl>
                                              <p:pRg st="3" end="3"/>
                                            </p:txEl>
                                          </p:spTgt>
                                        </p:tgtEl>
                                        <p:attrNameLst>
                                          <p:attrName>style.visibility</p:attrName>
                                        </p:attrNameLst>
                                      </p:cBhvr>
                                      <p:to>
                                        <p:strVal val="visible"/>
                                      </p:to>
                                    </p:set>
                                    <p:animEffect transition="in" filter="wipe(up)">
                                      <p:cBhvr>
                                        <p:cTn id="22" dur="1000"/>
                                        <p:tgtEl>
                                          <p:spTgt spid="13517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135199"/>
                                        </p:tgtEl>
                                        <p:attrNameLst>
                                          <p:attrName>style.visibility</p:attrName>
                                        </p:attrNameLst>
                                      </p:cBhvr>
                                      <p:to>
                                        <p:strVal val="visible"/>
                                      </p:to>
                                    </p:set>
                                    <p:animEffect transition="in" filter="fade">
                                      <p:cBhvr>
                                        <p:cTn id="27" dur="1000"/>
                                        <p:tgtEl>
                                          <p:spTgt spid="135199"/>
                                        </p:tgtEl>
                                      </p:cBhvr>
                                    </p:animEffect>
                                    <p:anim calcmode="lin" valueType="num">
                                      <p:cBhvr>
                                        <p:cTn id="28" dur="1000" fill="hold"/>
                                        <p:tgtEl>
                                          <p:spTgt spid="135199"/>
                                        </p:tgtEl>
                                        <p:attrNameLst>
                                          <p:attrName>ppt_x</p:attrName>
                                        </p:attrNameLst>
                                      </p:cBhvr>
                                      <p:tavLst>
                                        <p:tav tm="0">
                                          <p:val>
                                            <p:strVal val="#ppt_x"/>
                                          </p:val>
                                        </p:tav>
                                        <p:tav tm="100000">
                                          <p:val>
                                            <p:strVal val="#ppt_x"/>
                                          </p:val>
                                        </p:tav>
                                      </p:tavLst>
                                    </p:anim>
                                    <p:anim calcmode="lin" valueType="num">
                                      <p:cBhvr>
                                        <p:cTn id="29" dur="900" decel="100000" fill="hold"/>
                                        <p:tgtEl>
                                          <p:spTgt spid="135199"/>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3519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6"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1113" name="Rectangle 41"/>
          <p:cNvSpPr>
            <a:spLocks noChangeArrowheads="1"/>
          </p:cNvSpPr>
          <p:nvPr/>
        </p:nvSpPr>
        <p:spPr bwMode="auto">
          <a:xfrm>
            <a:off x="8091849" y="2604549"/>
            <a:ext cx="246909"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31112" name="Rectangle 40"/>
          <p:cNvSpPr>
            <a:spLocks noChangeArrowheads="1"/>
          </p:cNvSpPr>
          <p:nvPr/>
        </p:nvSpPr>
        <p:spPr bwMode="auto">
          <a:xfrm>
            <a:off x="6919032" y="2604549"/>
            <a:ext cx="689288"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31111" name="Rectangle 39"/>
          <p:cNvSpPr>
            <a:spLocks noChangeArrowheads="1"/>
          </p:cNvSpPr>
          <p:nvPr/>
        </p:nvSpPr>
        <p:spPr bwMode="auto">
          <a:xfrm>
            <a:off x="6198879" y="2604549"/>
            <a:ext cx="308636"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31074" name="Rectangle 2"/>
          <p:cNvSpPr>
            <a:spLocks noChangeArrowheads="1"/>
          </p:cNvSpPr>
          <p:nvPr/>
        </p:nvSpPr>
        <p:spPr bwMode="auto">
          <a:xfrm>
            <a:off x="2886181" y="2604549"/>
            <a:ext cx="411515"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31075" name="Rectangle 3"/>
          <p:cNvSpPr>
            <a:spLocks noChangeArrowheads="1"/>
          </p:cNvSpPr>
          <p:nvPr/>
        </p:nvSpPr>
        <p:spPr bwMode="auto">
          <a:xfrm>
            <a:off x="4120727" y="2604549"/>
            <a:ext cx="365220"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31076" name="Rectangle 4"/>
          <p:cNvSpPr>
            <a:spLocks noChangeArrowheads="1"/>
          </p:cNvSpPr>
          <p:nvPr/>
        </p:nvSpPr>
        <p:spPr bwMode="auto">
          <a:xfrm>
            <a:off x="4861456" y="2604549"/>
            <a:ext cx="608700"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37898" name="Text Box 7"/>
          <p:cNvSpPr txBox="1">
            <a:spLocks noChangeArrowheads="1"/>
          </p:cNvSpPr>
          <p:nvPr/>
        </p:nvSpPr>
        <p:spPr bwMode="auto">
          <a:xfrm>
            <a:off x="2227757" y="1892971"/>
            <a:ext cx="345672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Example waveforms:</a:t>
            </a:r>
          </a:p>
        </p:txBody>
      </p:sp>
      <p:sp>
        <p:nvSpPr>
          <p:cNvPr id="37899" name="Text Box 8"/>
          <p:cNvSpPr txBox="1">
            <a:spLocks noChangeArrowheads="1"/>
          </p:cNvSpPr>
          <p:nvPr/>
        </p:nvSpPr>
        <p:spPr bwMode="auto">
          <a:xfrm>
            <a:off x="2310060" y="2469092"/>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A</a:t>
            </a:r>
          </a:p>
        </p:txBody>
      </p:sp>
      <p:sp>
        <p:nvSpPr>
          <p:cNvPr id="37900" name="Text Box 9"/>
          <p:cNvSpPr txBox="1">
            <a:spLocks noChangeArrowheads="1"/>
          </p:cNvSpPr>
          <p:nvPr/>
        </p:nvSpPr>
        <p:spPr bwMode="auto">
          <a:xfrm>
            <a:off x="2310060" y="3703638"/>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X</a:t>
            </a:r>
          </a:p>
        </p:txBody>
      </p:sp>
      <p:sp>
        <p:nvSpPr>
          <p:cNvPr id="131082" name="Text Box 10"/>
          <p:cNvSpPr txBox="1">
            <a:spLocks noChangeArrowheads="1"/>
          </p:cNvSpPr>
          <p:nvPr/>
        </p:nvSpPr>
        <p:spPr bwMode="auto">
          <a:xfrm>
            <a:off x="1980847" y="4197456"/>
            <a:ext cx="8394912"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160"/>
              <a:t>Notice that the XOR gate will produce a HIGH only when exactly one input is HIGH. </a:t>
            </a:r>
          </a:p>
        </p:txBody>
      </p:sp>
      <p:sp>
        <p:nvSpPr>
          <p:cNvPr id="37902" name="Rectangle 11"/>
          <p:cNvSpPr>
            <a:spLocks noChangeArrowheads="1"/>
          </p:cNvSpPr>
          <p:nvPr/>
        </p:nvSpPr>
        <p:spPr bwMode="auto">
          <a:xfrm>
            <a:off x="2145454" y="1234547"/>
            <a:ext cx="2199641"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a:solidFill>
                  <a:srgbClr val="FFFF99"/>
                </a:solidFill>
              </a:rPr>
              <a:t>The XOR Gate</a:t>
            </a:r>
          </a:p>
        </p:txBody>
      </p:sp>
      <p:sp>
        <p:nvSpPr>
          <p:cNvPr id="37903" name="Text Box 12"/>
          <p:cNvSpPr txBox="1">
            <a:spLocks noChangeArrowheads="1"/>
          </p:cNvSpPr>
          <p:nvPr/>
        </p:nvSpPr>
        <p:spPr bwMode="auto">
          <a:xfrm>
            <a:off x="2310060" y="3045213"/>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B</a:t>
            </a:r>
          </a:p>
        </p:txBody>
      </p:sp>
      <p:graphicFrame>
        <p:nvGraphicFramePr>
          <p:cNvPr id="37904" name="Object 13"/>
          <p:cNvGraphicFramePr>
            <a:graphicFrameLocks noChangeAspect="1"/>
          </p:cNvGraphicFramePr>
          <p:nvPr/>
        </p:nvGraphicFramePr>
        <p:xfrm>
          <a:off x="2721576" y="2551396"/>
          <a:ext cx="6025270" cy="903620"/>
        </p:xfrm>
        <a:graphic>
          <a:graphicData uri="http://schemas.openxmlformats.org/presentationml/2006/ole">
            <mc:AlternateContent xmlns:mc="http://schemas.openxmlformats.org/markup-compatibility/2006">
              <mc:Choice xmlns:v="urn:schemas-microsoft-com:vml" Requires="v">
                <p:oleObj spid="_x0000_s38117" name="CorelDRAW" r:id="rId4" imgW="3079122" imgH="461345" progId="CorelDRAW.Graphic.13">
                  <p:embed/>
                </p:oleObj>
              </mc:Choice>
              <mc:Fallback>
                <p:oleObj name="CorelDRAW" r:id="rId4" imgW="3079122" imgH="461345" progId="CorelDRAW.Graphic.1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1576" y="2551396"/>
                        <a:ext cx="6025270" cy="90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86" name="WordArt 14"/>
          <p:cNvSpPr>
            <a:spLocks noChangeArrowheads="1" noChangeShapeType="1" noTextEdit="1"/>
          </p:cNvSpPr>
          <p:nvPr/>
        </p:nvSpPr>
        <p:spPr bwMode="auto">
          <a:xfrm>
            <a:off x="1898544" y="5102790"/>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Question</a:t>
            </a:r>
          </a:p>
        </p:txBody>
      </p:sp>
      <p:sp>
        <p:nvSpPr>
          <p:cNvPr id="131096" name="Text Box 24"/>
          <p:cNvSpPr txBox="1">
            <a:spLocks noChangeArrowheads="1"/>
          </p:cNvSpPr>
          <p:nvPr/>
        </p:nvSpPr>
        <p:spPr bwMode="auto">
          <a:xfrm>
            <a:off x="3215393" y="5020487"/>
            <a:ext cx="7078063"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160"/>
              <a:t>If the </a:t>
            </a:r>
            <a:r>
              <a:rPr lang="en-US" sz="2160" i="1"/>
              <a:t>A</a:t>
            </a:r>
            <a:r>
              <a:rPr lang="en-US" sz="2160"/>
              <a:t> and </a:t>
            </a:r>
            <a:r>
              <a:rPr lang="en-US" sz="2160" i="1"/>
              <a:t>B</a:t>
            </a:r>
            <a:r>
              <a:rPr lang="en-US" sz="2160"/>
              <a:t> waveforms are both inverted for the above waveforms, how is the output affected?</a:t>
            </a:r>
          </a:p>
        </p:txBody>
      </p:sp>
      <p:sp>
        <p:nvSpPr>
          <p:cNvPr id="131098" name="Text Box 26"/>
          <p:cNvSpPr txBox="1">
            <a:spLocks noChangeArrowheads="1"/>
          </p:cNvSpPr>
          <p:nvPr/>
        </p:nvSpPr>
        <p:spPr bwMode="auto">
          <a:xfrm>
            <a:off x="3215393" y="5925820"/>
            <a:ext cx="403285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160">
                <a:solidFill>
                  <a:srgbClr val="FF0000"/>
                </a:solidFill>
              </a:rPr>
              <a:t>There is no change in the output. </a:t>
            </a:r>
          </a:p>
        </p:txBody>
      </p:sp>
      <p:graphicFrame>
        <p:nvGraphicFramePr>
          <p:cNvPr id="131114" name="Object 42"/>
          <p:cNvGraphicFramePr>
            <a:graphicFrameLocks noChangeAspect="1"/>
          </p:cNvGraphicFramePr>
          <p:nvPr/>
        </p:nvGraphicFramePr>
        <p:xfrm>
          <a:off x="2659847" y="3703639"/>
          <a:ext cx="6090426" cy="366934"/>
        </p:xfrm>
        <a:graphic>
          <a:graphicData uri="http://schemas.openxmlformats.org/presentationml/2006/ole">
            <mc:AlternateContent xmlns:mc="http://schemas.openxmlformats.org/markup-compatibility/2006">
              <mc:Choice xmlns:v="urn:schemas-microsoft-com:vml" Requires="v">
                <p:oleObj spid="_x0000_s38118" name="CorelDRAW" r:id="rId6" imgW="4915301" imgH="299110" progId="CorelDRAW.Graphic.13">
                  <p:embed/>
                </p:oleObj>
              </mc:Choice>
              <mc:Fallback>
                <p:oleObj name="CorelDRAW" r:id="rId6" imgW="4915301" imgH="299110" progId="CorelDRAW.Graphic.13">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9847" y="3703639"/>
                        <a:ext cx="6090426" cy="366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09" name="Text Box 43"/>
          <p:cNvSpPr txBox="1">
            <a:spLocks noChangeArrowheads="1"/>
          </p:cNvSpPr>
          <p:nvPr/>
        </p:nvSpPr>
        <p:spPr bwMode="auto">
          <a:xfrm>
            <a:off x="4614545"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37910" name="Text Box 44"/>
          <p:cNvSpPr txBox="1">
            <a:spLocks noChangeArrowheads="1"/>
          </p:cNvSpPr>
          <p:nvPr/>
        </p:nvSpPr>
        <p:spPr bwMode="auto">
          <a:xfrm>
            <a:off x="4614545" y="1496887"/>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37911" name="Text Box 45"/>
          <p:cNvSpPr txBox="1">
            <a:spLocks noChangeArrowheads="1"/>
          </p:cNvSpPr>
          <p:nvPr/>
        </p:nvSpPr>
        <p:spPr bwMode="auto">
          <a:xfrm>
            <a:off x="6096000"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sp>
        <p:nvSpPr>
          <p:cNvPr id="37912" name="Text Box 46"/>
          <p:cNvSpPr txBox="1">
            <a:spLocks noChangeArrowheads="1"/>
          </p:cNvSpPr>
          <p:nvPr/>
        </p:nvSpPr>
        <p:spPr bwMode="auto">
          <a:xfrm>
            <a:off x="7248243"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37913" name="Text Box 47"/>
          <p:cNvSpPr txBox="1">
            <a:spLocks noChangeArrowheads="1"/>
          </p:cNvSpPr>
          <p:nvPr/>
        </p:nvSpPr>
        <p:spPr bwMode="auto">
          <a:xfrm>
            <a:off x="7248243" y="1481456"/>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37914" name="Text Box 48"/>
          <p:cNvSpPr txBox="1">
            <a:spLocks noChangeArrowheads="1"/>
          </p:cNvSpPr>
          <p:nvPr/>
        </p:nvSpPr>
        <p:spPr bwMode="auto">
          <a:xfrm>
            <a:off x="8729698"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graphicFrame>
        <p:nvGraphicFramePr>
          <p:cNvPr id="37915" name="Object 49"/>
          <p:cNvGraphicFramePr>
            <a:graphicFrameLocks noChangeAspect="1"/>
          </p:cNvGraphicFramePr>
          <p:nvPr/>
        </p:nvGraphicFramePr>
        <p:xfrm>
          <a:off x="4943757" y="1316848"/>
          <a:ext cx="1563758" cy="500677"/>
        </p:xfrm>
        <a:graphic>
          <a:graphicData uri="http://schemas.openxmlformats.org/presentationml/2006/ole">
            <mc:AlternateContent xmlns:mc="http://schemas.openxmlformats.org/markup-compatibility/2006">
              <mc:Choice xmlns:v="urn:schemas-microsoft-com:vml" Requires="v">
                <p:oleObj spid="_x0000_s38119" name="CorelDRAW" r:id="rId8" imgW="1192570" imgH="383316" progId="CorelDRAW.Graphic.13">
                  <p:embed/>
                </p:oleObj>
              </mc:Choice>
              <mc:Fallback>
                <p:oleObj name="CorelDRAW" r:id="rId8" imgW="1192570" imgH="383316" progId="CorelDRAW.Graphic.13">
                  <p:embed/>
                  <p:pic>
                    <p:nvPicPr>
                      <p:cNvPr id="0" name="Object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3757" y="1316848"/>
                        <a:ext cx="1563758" cy="500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16" name="Object 50"/>
          <p:cNvGraphicFramePr>
            <a:graphicFrameLocks noChangeAspect="1"/>
          </p:cNvGraphicFramePr>
          <p:nvPr/>
        </p:nvGraphicFramePr>
        <p:xfrm>
          <a:off x="7577455" y="1234547"/>
          <a:ext cx="1399152" cy="627561"/>
        </p:xfrm>
        <a:graphic>
          <a:graphicData uri="http://schemas.openxmlformats.org/presentationml/2006/ole">
            <mc:AlternateContent xmlns:mc="http://schemas.openxmlformats.org/markup-compatibility/2006">
              <mc:Choice xmlns:v="urn:schemas-microsoft-com:vml" Requires="v">
                <p:oleObj spid="_x0000_s38120" name="CorelDRAW" r:id="rId10" imgW="817185" imgH="366735" progId="CorelDRAW.Graphic.13">
                  <p:embed/>
                </p:oleObj>
              </mc:Choice>
              <mc:Fallback>
                <p:oleObj name="CorelDRAW" r:id="rId10" imgW="817185" imgH="366735" progId="CorelDRAW.Graphic.13">
                  <p:embed/>
                  <p:pic>
                    <p:nvPicPr>
                      <p:cNvPr id="0" name="Object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77455" y="1234547"/>
                        <a:ext cx="1399152" cy="62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wipe(left)">
                                      <p:cBhvr>
                                        <p:cTn id="7" dur="500"/>
                                        <p:tgtEl>
                                          <p:spTgt spid="13107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1075"/>
                                        </p:tgtEl>
                                        <p:attrNameLst>
                                          <p:attrName>style.visibility</p:attrName>
                                        </p:attrNameLst>
                                      </p:cBhvr>
                                      <p:to>
                                        <p:strVal val="visible"/>
                                      </p:to>
                                    </p:set>
                                    <p:animEffect transition="in" filter="wipe(left)">
                                      <p:cBhvr>
                                        <p:cTn id="11" dur="500"/>
                                        <p:tgtEl>
                                          <p:spTgt spid="13107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1076"/>
                                        </p:tgtEl>
                                        <p:attrNameLst>
                                          <p:attrName>style.visibility</p:attrName>
                                        </p:attrNameLst>
                                      </p:cBhvr>
                                      <p:to>
                                        <p:strVal val="visible"/>
                                      </p:to>
                                    </p:set>
                                    <p:animEffect transition="in" filter="wipe(left)">
                                      <p:cBhvr>
                                        <p:cTn id="15" dur="500"/>
                                        <p:tgtEl>
                                          <p:spTgt spid="13107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1111"/>
                                        </p:tgtEl>
                                        <p:attrNameLst>
                                          <p:attrName>style.visibility</p:attrName>
                                        </p:attrNameLst>
                                      </p:cBhvr>
                                      <p:to>
                                        <p:strVal val="visible"/>
                                      </p:to>
                                    </p:set>
                                    <p:animEffect transition="in" filter="wipe(left)">
                                      <p:cBhvr>
                                        <p:cTn id="19" dur="500"/>
                                        <p:tgtEl>
                                          <p:spTgt spid="131111"/>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1112"/>
                                        </p:tgtEl>
                                        <p:attrNameLst>
                                          <p:attrName>style.visibility</p:attrName>
                                        </p:attrNameLst>
                                      </p:cBhvr>
                                      <p:to>
                                        <p:strVal val="visible"/>
                                      </p:to>
                                    </p:set>
                                    <p:animEffect transition="in" filter="wipe(left)">
                                      <p:cBhvr>
                                        <p:cTn id="23" dur="500"/>
                                        <p:tgtEl>
                                          <p:spTgt spid="13111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1113"/>
                                        </p:tgtEl>
                                        <p:attrNameLst>
                                          <p:attrName>style.visibility</p:attrName>
                                        </p:attrNameLst>
                                      </p:cBhvr>
                                      <p:to>
                                        <p:strVal val="visible"/>
                                      </p:to>
                                    </p:set>
                                    <p:animEffect transition="in" filter="wipe(left)">
                                      <p:cBhvr>
                                        <p:cTn id="27" dur="500"/>
                                        <p:tgtEl>
                                          <p:spTgt spid="1311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1114"/>
                                        </p:tgtEl>
                                        <p:attrNameLst>
                                          <p:attrName>style.visibility</p:attrName>
                                        </p:attrNameLst>
                                      </p:cBhvr>
                                      <p:to>
                                        <p:strVal val="visible"/>
                                      </p:to>
                                    </p:set>
                                    <p:animEffect transition="in" filter="wipe(left)">
                                      <p:cBhvr>
                                        <p:cTn id="32" dur="2000"/>
                                        <p:tgtEl>
                                          <p:spTgt spid="1311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grpId="0" nodeType="clickEffect">
                                  <p:stCondLst>
                                    <p:cond delay="0"/>
                                  </p:stCondLst>
                                  <p:childTnLst>
                                    <p:set>
                                      <p:cBhvr>
                                        <p:cTn id="36" dur="1" fill="hold">
                                          <p:stCondLst>
                                            <p:cond delay="0"/>
                                          </p:stCondLst>
                                        </p:cTn>
                                        <p:tgtEl>
                                          <p:spTgt spid="131082"/>
                                        </p:tgtEl>
                                        <p:attrNameLst>
                                          <p:attrName>style.visibility</p:attrName>
                                        </p:attrNameLst>
                                      </p:cBhvr>
                                      <p:to>
                                        <p:strVal val="visible"/>
                                      </p:to>
                                    </p:set>
                                    <p:animEffect transition="in" filter="fade">
                                      <p:cBhvr>
                                        <p:cTn id="37" dur="1000"/>
                                        <p:tgtEl>
                                          <p:spTgt spid="131082"/>
                                        </p:tgtEl>
                                      </p:cBhvr>
                                    </p:animEffect>
                                    <p:anim calcmode="lin" valueType="num">
                                      <p:cBhvr>
                                        <p:cTn id="38" dur="1000" fill="hold"/>
                                        <p:tgtEl>
                                          <p:spTgt spid="131082"/>
                                        </p:tgtEl>
                                        <p:attrNameLst>
                                          <p:attrName>ppt_x</p:attrName>
                                        </p:attrNameLst>
                                      </p:cBhvr>
                                      <p:tavLst>
                                        <p:tav tm="0">
                                          <p:val>
                                            <p:strVal val="#ppt_x"/>
                                          </p:val>
                                        </p:tav>
                                        <p:tav tm="100000">
                                          <p:val>
                                            <p:strVal val="#ppt_x"/>
                                          </p:val>
                                        </p:tav>
                                      </p:tavLst>
                                    </p:anim>
                                    <p:anim calcmode="lin" valueType="num">
                                      <p:cBhvr>
                                        <p:cTn id="39" dur="900" decel="100000" fill="hold"/>
                                        <p:tgtEl>
                                          <p:spTgt spid="131082"/>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31082"/>
                                        </p:tgtEl>
                                        <p:attrNameLst>
                                          <p:attrName>ppt_y</p:attrName>
                                        </p:attrNameLst>
                                      </p:cBhvr>
                                      <p:tavLst>
                                        <p:tav tm="0">
                                          <p:val>
                                            <p:strVal val="#ppt_y-.03"/>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31086"/>
                                        </p:tgtEl>
                                        <p:attrNameLst>
                                          <p:attrName>style.visibility</p:attrName>
                                        </p:attrNameLst>
                                      </p:cBhvr>
                                      <p:to>
                                        <p:strVal val="visible"/>
                                      </p:to>
                                    </p:set>
                                    <p:animEffect transition="in" filter="dissolve">
                                      <p:cBhvr>
                                        <p:cTn id="45" dur="500"/>
                                        <p:tgtEl>
                                          <p:spTgt spid="131086"/>
                                        </p:tgtEl>
                                      </p:cBhvr>
                                    </p:animEffect>
                                  </p:childTnLst>
                                </p:cTn>
                              </p:par>
                              <p:par>
                                <p:cTn id="46" presetID="37" presetClass="entr" presetSubtype="0" fill="hold" grpId="0" nodeType="withEffect">
                                  <p:stCondLst>
                                    <p:cond delay="0"/>
                                  </p:stCondLst>
                                  <p:childTnLst>
                                    <p:set>
                                      <p:cBhvr>
                                        <p:cTn id="47" dur="1" fill="hold">
                                          <p:stCondLst>
                                            <p:cond delay="0"/>
                                          </p:stCondLst>
                                        </p:cTn>
                                        <p:tgtEl>
                                          <p:spTgt spid="131096"/>
                                        </p:tgtEl>
                                        <p:attrNameLst>
                                          <p:attrName>style.visibility</p:attrName>
                                        </p:attrNameLst>
                                      </p:cBhvr>
                                      <p:to>
                                        <p:strVal val="visible"/>
                                      </p:to>
                                    </p:set>
                                    <p:animEffect transition="in" filter="fade">
                                      <p:cBhvr>
                                        <p:cTn id="48" dur="1000"/>
                                        <p:tgtEl>
                                          <p:spTgt spid="131096"/>
                                        </p:tgtEl>
                                      </p:cBhvr>
                                    </p:animEffect>
                                    <p:anim calcmode="lin" valueType="num">
                                      <p:cBhvr>
                                        <p:cTn id="49" dur="1000" fill="hold"/>
                                        <p:tgtEl>
                                          <p:spTgt spid="131096"/>
                                        </p:tgtEl>
                                        <p:attrNameLst>
                                          <p:attrName>ppt_x</p:attrName>
                                        </p:attrNameLst>
                                      </p:cBhvr>
                                      <p:tavLst>
                                        <p:tav tm="0">
                                          <p:val>
                                            <p:strVal val="#ppt_x"/>
                                          </p:val>
                                        </p:tav>
                                        <p:tav tm="100000">
                                          <p:val>
                                            <p:strVal val="#ppt_x"/>
                                          </p:val>
                                        </p:tav>
                                      </p:tavLst>
                                    </p:anim>
                                    <p:anim calcmode="lin" valueType="num">
                                      <p:cBhvr>
                                        <p:cTn id="50" dur="900" decel="100000" fill="hold"/>
                                        <p:tgtEl>
                                          <p:spTgt spid="131096"/>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131096"/>
                                        </p:tgtEl>
                                        <p:attrNameLst>
                                          <p:attrName>ppt_y</p:attrName>
                                        </p:attrNameLst>
                                      </p:cBhvr>
                                      <p:tavLst>
                                        <p:tav tm="0">
                                          <p:val>
                                            <p:strVal val="#ppt_y-.03"/>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10" fill="hold" grpId="0" nodeType="clickEffect">
                                  <p:stCondLst>
                                    <p:cond delay="0"/>
                                  </p:stCondLst>
                                  <p:childTnLst>
                                    <p:set>
                                      <p:cBhvr>
                                        <p:cTn id="55" dur="1" fill="hold">
                                          <p:stCondLst>
                                            <p:cond delay="0"/>
                                          </p:stCondLst>
                                        </p:cTn>
                                        <p:tgtEl>
                                          <p:spTgt spid="131098"/>
                                        </p:tgtEl>
                                        <p:attrNameLst>
                                          <p:attrName>style.visibility</p:attrName>
                                        </p:attrNameLst>
                                      </p:cBhvr>
                                      <p:to>
                                        <p:strVal val="visible"/>
                                      </p:to>
                                    </p:set>
                                    <p:anim calcmode="lin" valueType="num">
                                      <p:cBhvr>
                                        <p:cTn id="56" dur="500" fill="hold"/>
                                        <p:tgtEl>
                                          <p:spTgt spid="131098"/>
                                        </p:tgtEl>
                                        <p:attrNameLst>
                                          <p:attrName>ppt_w</p:attrName>
                                        </p:attrNameLst>
                                      </p:cBhvr>
                                      <p:tavLst>
                                        <p:tav tm="0">
                                          <p:val>
                                            <p:fltVal val="0"/>
                                          </p:val>
                                        </p:tav>
                                        <p:tav tm="100000">
                                          <p:val>
                                            <p:strVal val="#ppt_w"/>
                                          </p:val>
                                        </p:tav>
                                      </p:tavLst>
                                    </p:anim>
                                    <p:anim calcmode="lin" valueType="num">
                                      <p:cBhvr>
                                        <p:cTn id="57" dur="500" fill="hold"/>
                                        <p:tgtEl>
                                          <p:spTgt spid="1310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13" grpId="0" animBg="1"/>
      <p:bldP spid="131112" grpId="0" animBg="1"/>
      <p:bldP spid="131111" grpId="0" animBg="1"/>
      <p:bldP spid="131074" grpId="0" animBg="1"/>
      <p:bldP spid="131075" grpId="0" animBg="1"/>
      <p:bldP spid="131076" grpId="0" animBg="1"/>
      <p:bldP spid="131082" grpId="0"/>
      <p:bldP spid="131086" grpId="0" animBg="1"/>
      <p:bldP spid="131096" grpId="0"/>
      <p:bldP spid="131098"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063150" y="1892971"/>
            <a:ext cx="8312609"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The </a:t>
            </a:r>
            <a:r>
              <a:rPr lang="en-US" sz="2592" b="1"/>
              <a:t>XNOR gate</a:t>
            </a:r>
            <a:r>
              <a:rPr lang="en-US" sz="2592"/>
              <a:t> produces a HIGH output only when both inputs are at the same logic level.  The truth table is</a:t>
            </a:r>
          </a:p>
        </p:txBody>
      </p:sp>
      <p:sp>
        <p:nvSpPr>
          <p:cNvPr id="39941" name="Rectangle 5"/>
          <p:cNvSpPr>
            <a:spLocks noChangeArrowheads="1"/>
          </p:cNvSpPr>
          <p:nvPr/>
        </p:nvSpPr>
        <p:spPr bwMode="auto">
          <a:xfrm>
            <a:off x="2145455" y="1234547"/>
            <a:ext cx="2440092"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a:solidFill>
                  <a:srgbClr val="FFFF99"/>
                </a:solidFill>
              </a:rPr>
              <a:t>The XNOR Gate</a:t>
            </a:r>
          </a:p>
        </p:txBody>
      </p:sp>
      <p:graphicFrame>
        <p:nvGraphicFramePr>
          <p:cNvPr id="39942" name="Object 6"/>
          <p:cNvGraphicFramePr>
            <a:graphicFrameLocks noChangeAspect="1"/>
          </p:cNvGraphicFramePr>
          <p:nvPr/>
        </p:nvGraphicFramePr>
        <p:xfrm>
          <a:off x="4696850" y="2798303"/>
          <a:ext cx="2170743" cy="2222183"/>
        </p:xfrm>
        <a:graphic>
          <a:graphicData uri="http://schemas.openxmlformats.org/presentationml/2006/ole">
            <mc:AlternateContent xmlns:mc="http://schemas.openxmlformats.org/markup-compatibility/2006">
              <mc:Choice xmlns:v="urn:schemas-microsoft-com:vml" Requires="v">
                <p:oleObj spid="_x0000_s40108" name="CorelDRAW" r:id="rId4" imgW="1154390" imgH="1181161" progId="CorelDRAW.Graphic.13">
                  <p:embed/>
                </p:oleObj>
              </mc:Choice>
              <mc:Fallback>
                <p:oleObj name="CorelDRAW" r:id="rId4" imgW="1154390" imgH="1181161" progId="CorelDRAW.Graphic.1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6850" y="2798303"/>
                        <a:ext cx="2170743" cy="222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3" name="Text Box 7"/>
          <p:cNvSpPr txBox="1">
            <a:spLocks noChangeArrowheads="1"/>
          </p:cNvSpPr>
          <p:nvPr/>
        </p:nvSpPr>
        <p:spPr bwMode="auto">
          <a:xfrm>
            <a:off x="4943757" y="3539032"/>
            <a:ext cx="905334"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160"/>
              <a:t>0    0</a:t>
            </a:r>
          </a:p>
          <a:p>
            <a:r>
              <a:rPr lang="en-US" sz="2160"/>
              <a:t>0    1</a:t>
            </a:r>
          </a:p>
          <a:p>
            <a:r>
              <a:rPr lang="en-US" sz="2160"/>
              <a:t>1    0</a:t>
            </a:r>
          </a:p>
          <a:p>
            <a:r>
              <a:rPr lang="en-US" sz="2160"/>
              <a:t>1    1</a:t>
            </a:r>
          </a:p>
        </p:txBody>
      </p:sp>
      <p:sp>
        <p:nvSpPr>
          <p:cNvPr id="139272" name="Text Box 8"/>
          <p:cNvSpPr txBox="1">
            <a:spLocks noChangeArrowheads="1"/>
          </p:cNvSpPr>
          <p:nvPr/>
        </p:nvSpPr>
        <p:spPr bwMode="auto">
          <a:xfrm>
            <a:off x="6178303" y="3539032"/>
            <a:ext cx="905334"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160">
                <a:solidFill>
                  <a:srgbClr val="FF0000"/>
                </a:solidFill>
              </a:rPr>
              <a:t>1</a:t>
            </a:r>
          </a:p>
          <a:p>
            <a:r>
              <a:rPr lang="en-US" sz="2160">
                <a:solidFill>
                  <a:srgbClr val="FF0000"/>
                </a:solidFill>
              </a:rPr>
              <a:t>0 </a:t>
            </a:r>
          </a:p>
          <a:p>
            <a:r>
              <a:rPr lang="en-US" sz="2160">
                <a:solidFill>
                  <a:srgbClr val="FF0000"/>
                </a:solidFill>
              </a:rPr>
              <a:t>0</a:t>
            </a:r>
          </a:p>
          <a:p>
            <a:r>
              <a:rPr lang="en-US" sz="2160">
                <a:solidFill>
                  <a:srgbClr val="FF0000"/>
                </a:solidFill>
              </a:rPr>
              <a:t>1</a:t>
            </a:r>
          </a:p>
        </p:txBody>
      </p:sp>
      <p:sp>
        <p:nvSpPr>
          <p:cNvPr id="39945" name="Text Box 9"/>
          <p:cNvSpPr txBox="1">
            <a:spLocks noChangeArrowheads="1"/>
          </p:cNvSpPr>
          <p:nvPr/>
        </p:nvSpPr>
        <p:spPr bwMode="auto">
          <a:xfrm>
            <a:off x="4614545"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39946" name="Text Box 10"/>
          <p:cNvSpPr txBox="1">
            <a:spLocks noChangeArrowheads="1"/>
          </p:cNvSpPr>
          <p:nvPr/>
        </p:nvSpPr>
        <p:spPr bwMode="auto">
          <a:xfrm>
            <a:off x="4614545" y="1496887"/>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39947" name="Text Box 11"/>
          <p:cNvSpPr txBox="1">
            <a:spLocks noChangeArrowheads="1"/>
          </p:cNvSpPr>
          <p:nvPr/>
        </p:nvSpPr>
        <p:spPr bwMode="auto">
          <a:xfrm>
            <a:off x="6260606"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sp>
        <p:nvSpPr>
          <p:cNvPr id="39948" name="Text Box 12"/>
          <p:cNvSpPr txBox="1">
            <a:spLocks noChangeArrowheads="1"/>
          </p:cNvSpPr>
          <p:nvPr/>
        </p:nvSpPr>
        <p:spPr bwMode="auto">
          <a:xfrm>
            <a:off x="7248243"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39949" name="Text Box 13"/>
          <p:cNvSpPr txBox="1">
            <a:spLocks noChangeArrowheads="1"/>
          </p:cNvSpPr>
          <p:nvPr/>
        </p:nvSpPr>
        <p:spPr bwMode="auto">
          <a:xfrm>
            <a:off x="7248243" y="1481456"/>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39950" name="Text Box 14"/>
          <p:cNvSpPr txBox="1">
            <a:spLocks noChangeArrowheads="1"/>
          </p:cNvSpPr>
          <p:nvPr/>
        </p:nvSpPr>
        <p:spPr bwMode="auto">
          <a:xfrm>
            <a:off x="8729698"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grpSp>
        <p:nvGrpSpPr>
          <p:cNvPr id="139290" name="Group 26"/>
          <p:cNvGrpSpPr>
            <a:grpSpLocks/>
          </p:cNvGrpSpPr>
          <p:nvPr/>
        </p:nvGrpSpPr>
        <p:grpSpPr bwMode="auto">
          <a:xfrm>
            <a:off x="1980847" y="5020489"/>
            <a:ext cx="8230306" cy="1289415"/>
            <a:chOff x="480" y="2928"/>
            <a:chExt cx="4800" cy="752"/>
          </a:xfrm>
        </p:grpSpPr>
        <p:sp>
          <p:nvSpPr>
            <p:cNvPr id="39954" name="Text Box 18"/>
            <p:cNvSpPr txBox="1">
              <a:spLocks noChangeArrowheads="1"/>
            </p:cNvSpPr>
            <p:nvPr/>
          </p:nvSpPr>
          <p:spPr bwMode="auto">
            <a:xfrm>
              <a:off x="480" y="2928"/>
              <a:ext cx="4800" cy="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The </a:t>
              </a:r>
              <a:r>
                <a:rPr lang="en-US" sz="2592" b="1"/>
                <a:t>XNOR </a:t>
              </a:r>
              <a:r>
                <a:rPr lang="en-US" sz="2592"/>
                <a:t>operation shown as </a:t>
              </a:r>
              <a:r>
                <a:rPr lang="en-US" sz="2592" i="1"/>
                <a:t>X = AB + AB</a:t>
              </a:r>
              <a:r>
                <a:rPr lang="en-US" sz="2592"/>
                <a:t>. Alternatively, the XNOR operation can be shown with a circled dot between the variables. Thus, it can be shown as </a:t>
              </a:r>
              <a:r>
                <a:rPr lang="en-US" sz="2592" i="1"/>
                <a:t>X</a:t>
              </a:r>
              <a:r>
                <a:rPr lang="en-US" sz="2592"/>
                <a:t> = </a:t>
              </a:r>
              <a:r>
                <a:rPr lang="en-US" sz="2592" i="1"/>
                <a:t>A  </a:t>
              </a:r>
              <a:r>
                <a:rPr lang="en-US" sz="2592" b="1" i="1" baseline="30000"/>
                <a:t>.</a:t>
              </a:r>
              <a:r>
                <a:rPr lang="en-US" sz="2592" i="1"/>
                <a:t>  B.</a:t>
              </a:r>
            </a:p>
          </p:txBody>
        </p:sp>
        <p:sp>
          <p:nvSpPr>
            <p:cNvPr id="39955" name="Line 20"/>
            <p:cNvSpPr>
              <a:spLocks noChangeShapeType="1"/>
            </p:cNvSpPr>
            <p:nvPr/>
          </p:nvSpPr>
          <p:spPr bwMode="auto">
            <a:xfrm>
              <a:off x="3360" y="297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592"/>
            </a:p>
          </p:txBody>
        </p:sp>
        <p:sp>
          <p:nvSpPr>
            <p:cNvPr id="39956" name="Line 21"/>
            <p:cNvSpPr>
              <a:spLocks noChangeShapeType="1"/>
            </p:cNvSpPr>
            <p:nvPr/>
          </p:nvSpPr>
          <p:spPr bwMode="auto">
            <a:xfrm>
              <a:off x="3504" y="297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592"/>
            </a:p>
          </p:txBody>
        </p:sp>
        <p:sp>
          <p:nvSpPr>
            <p:cNvPr id="39957" name="Oval 24"/>
            <p:cNvSpPr>
              <a:spLocks noChangeArrowheads="1"/>
            </p:cNvSpPr>
            <p:nvPr/>
          </p:nvSpPr>
          <p:spPr bwMode="auto">
            <a:xfrm>
              <a:off x="4698" y="3456"/>
              <a:ext cx="162" cy="16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grpSp>
      <p:graphicFrame>
        <p:nvGraphicFramePr>
          <p:cNvPr id="39952" name="Object 27"/>
          <p:cNvGraphicFramePr>
            <a:graphicFrameLocks noChangeAspect="1"/>
          </p:cNvGraphicFramePr>
          <p:nvPr/>
        </p:nvGraphicFramePr>
        <p:xfrm>
          <a:off x="4943757" y="1282556"/>
          <a:ext cx="1646061" cy="528111"/>
        </p:xfrm>
        <a:graphic>
          <a:graphicData uri="http://schemas.openxmlformats.org/presentationml/2006/ole">
            <mc:AlternateContent xmlns:mc="http://schemas.openxmlformats.org/markup-compatibility/2006">
              <mc:Choice xmlns:v="urn:schemas-microsoft-com:vml" Requires="v">
                <p:oleObj spid="_x0000_s40109" name="CorelDRAW" r:id="rId6" imgW="1192570" imgH="383316" progId="CorelDRAW.Graphic.13">
                  <p:embed/>
                </p:oleObj>
              </mc:Choice>
              <mc:Fallback>
                <p:oleObj name="CorelDRAW" r:id="rId6" imgW="1192570" imgH="383316" progId="CorelDRAW.Graphic.1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3757" y="1282556"/>
                        <a:ext cx="1646061" cy="52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53" name="Object 28"/>
          <p:cNvGraphicFramePr>
            <a:graphicFrameLocks noChangeAspect="1"/>
          </p:cNvGraphicFramePr>
          <p:nvPr/>
        </p:nvGraphicFramePr>
        <p:xfrm>
          <a:off x="7577455" y="1234545"/>
          <a:ext cx="1481455" cy="665283"/>
        </p:xfrm>
        <a:graphic>
          <a:graphicData uri="http://schemas.openxmlformats.org/presentationml/2006/ole">
            <mc:AlternateContent xmlns:mc="http://schemas.openxmlformats.org/markup-compatibility/2006">
              <mc:Choice xmlns:v="urn:schemas-microsoft-com:vml" Requires="v">
                <p:oleObj spid="_x0000_s40110" name="CorelDRAW" r:id="rId8" imgW="817185" imgH="366735" progId="CorelDRAW.Graphic.13">
                  <p:embed/>
                </p:oleObj>
              </mc:Choice>
              <mc:Fallback>
                <p:oleObj name="CorelDRAW" r:id="rId8" imgW="817185" imgH="366735" progId="CorelDRAW.Graphic.1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7455" y="1234545"/>
                        <a:ext cx="1481455" cy="665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139272">
                                            <p:txEl>
                                              <p:pRg st="0" end="0"/>
                                            </p:txEl>
                                          </p:spTgt>
                                        </p:tgtEl>
                                        <p:attrNameLst>
                                          <p:attrName>style.visibility</p:attrName>
                                        </p:attrNameLst>
                                      </p:cBhvr>
                                      <p:to>
                                        <p:strVal val="visible"/>
                                      </p:to>
                                    </p:set>
                                    <p:animEffect transition="in" filter="wipe(up)">
                                      <p:cBhvr>
                                        <p:cTn id="7" dur="1000"/>
                                        <p:tgtEl>
                                          <p:spTgt spid="1392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139272">
                                            <p:txEl>
                                              <p:pRg st="1" end="1"/>
                                            </p:txEl>
                                          </p:spTgt>
                                        </p:tgtEl>
                                        <p:attrNameLst>
                                          <p:attrName>style.visibility</p:attrName>
                                        </p:attrNameLst>
                                      </p:cBhvr>
                                      <p:to>
                                        <p:strVal val="visible"/>
                                      </p:to>
                                    </p:set>
                                    <p:animEffect transition="in" filter="wipe(up)">
                                      <p:cBhvr>
                                        <p:cTn id="12" dur="1000"/>
                                        <p:tgtEl>
                                          <p:spTgt spid="1392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139272">
                                            <p:txEl>
                                              <p:pRg st="2" end="2"/>
                                            </p:txEl>
                                          </p:spTgt>
                                        </p:tgtEl>
                                        <p:attrNameLst>
                                          <p:attrName>style.visibility</p:attrName>
                                        </p:attrNameLst>
                                      </p:cBhvr>
                                      <p:to>
                                        <p:strVal val="visible"/>
                                      </p:to>
                                    </p:set>
                                    <p:animEffect transition="in" filter="wipe(up)">
                                      <p:cBhvr>
                                        <p:cTn id="17" dur="1000"/>
                                        <p:tgtEl>
                                          <p:spTgt spid="13927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139272">
                                            <p:txEl>
                                              <p:pRg st="3" end="3"/>
                                            </p:txEl>
                                          </p:spTgt>
                                        </p:tgtEl>
                                        <p:attrNameLst>
                                          <p:attrName>style.visibility</p:attrName>
                                        </p:attrNameLst>
                                      </p:cBhvr>
                                      <p:to>
                                        <p:strVal val="visible"/>
                                      </p:to>
                                    </p:set>
                                    <p:animEffect transition="in" filter="wipe(up)">
                                      <p:cBhvr>
                                        <p:cTn id="22" dur="1000"/>
                                        <p:tgtEl>
                                          <p:spTgt spid="13927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139290"/>
                                        </p:tgtEl>
                                        <p:attrNameLst>
                                          <p:attrName>style.visibility</p:attrName>
                                        </p:attrNameLst>
                                      </p:cBhvr>
                                      <p:to>
                                        <p:strVal val="visible"/>
                                      </p:to>
                                    </p:set>
                                    <p:animEffect transition="in" filter="fade">
                                      <p:cBhvr>
                                        <p:cTn id="27" dur="1000"/>
                                        <p:tgtEl>
                                          <p:spTgt spid="139290"/>
                                        </p:tgtEl>
                                      </p:cBhvr>
                                    </p:animEffect>
                                    <p:anim calcmode="lin" valueType="num">
                                      <p:cBhvr>
                                        <p:cTn id="28" dur="1000" fill="hold"/>
                                        <p:tgtEl>
                                          <p:spTgt spid="139290"/>
                                        </p:tgtEl>
                                        <p:attrNameLst>
                                          <p:attrName>ppt_x</p:attrName>
                                        </p:attrNameLst>
                                      </p:cBhvr>
                                      <p:tavLst>
                                        <p:tav tm="0">
                                          <p:val>
                                            <p:strVal val="#ppt_x"/>
                                          </p:val>
                                        </p:tav>
                                        <p:tav tm="100000">
                                          <p:val>
                                            <p:strVal val="#ppt_x"/>
                                          </p:val>
                                        </p:tav>
                                      </p:tavLst>
                                    </p:anim>
                                    <p:anim calcmode="lin" valueType="num">
                                      <p:cBhvr>
                                        <p:cTn id="29" dur="900" decel="100000" fill="hold"/>
                                        <p:tgtEl>
                                          <p:spTgt spid="139290"/>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3929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2"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1349" name="Rectangle 37"/>
          <p:cNvSpPr>
            <a:spLocks noChangeArrowheads="1"/>
          </p:cNvSpPr>
          <p:nvPr/>
        </p:nvSpPr>
        <p:spPr bwMode="auto">
          <a:xfrm>
            <a:off x="3287408" y="2604549"/>
            <a:ext cx="802455"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41314" name="Rectangle 2"/>
          <p:cNvSpPr>
            <a:spLocks noChangeArrowheads="1"/>
          </p:cNvSpPr>
          <p:nvPr/>
        </p:nvSpPr>
        <p:spPr bwMode="auto">
          <a:xfrm>
            <a:off x="8359334" y="2604549"/>
            <a:ext cx="370364"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41315" name="Rectangle 3"/>
          <p:cNvSpPr>
            <a:spLocks noChangeArrowheads="1"/>
          </p:cNvSpPr>
          <p:nvPr/>
        </p:nvSpPr>
        <p:spPr bwMode="auto">
          <a:xfrm>
            <a:off x="7598031" y="2604549"/>
            <a:ext cx="473243"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41316" name="Rectangle 4"/>
          <p:cNvSpPr>
            <a:spLocks noChangeArrowheads="1"/>
          </p:cNvSpPr>
          <p:nvPr/>
        </p:nvSpPr>
        <p:spPr bwMode="auto">
          <a:xfrm>
            <a:off x="6486939" y="2604549"/>
            <a:ext cx="390940"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41317" name="Rectangle 5"/>
          <p:cNvSpPr>
            <a:spLocks noChangeArrowheads="1"/>
          </p:cNvSpPr>
          <p:nvPr/>
        </p:nvSpPr>
        <p:spPr bwMode="auto">
          <a:xfrm>
            <a:off x="2731864" y="2604549"/>
            <a:ext cx="154318"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41318" name="Rectangle 6"/>
          <p:cNvSpPr>
            <a:spLocks noChangeArrowheads="1"/>
          </p:cNvSpPr>
          <p:nvPr/>
        </p:nvSpPr>
        <p:spPr bwMode="auto">
          <a:xfrm>
            <a:off x="4496237" y="2604549"/>
            <a:ext cx="365219"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41319" name="Rectangle 7"/>
          <p:cNvSpPr>
            <a:spLocks noChangeArrowheads="1"/>
          </p:cNvSpPr>
          <p:nvPr/>
        </p:nvSpPr>
        <p:spPr bwMode="auto">
          <a:xfrm>
            <a:off x="5437575" y="2604549"/>
            <a:ext cx="740728"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41995" name="Text Box 10"/>
          <p:cNvSpPr txBox="1">
            <a:spLocks noChangeArrowheads="1"/>
          </p:cNvSpPr>
          <p:nvPr/>
        </p:nvSpPr>
        <p:spPr bwMode="auto">
          <a:xfrm>
            <a:off x="2227757" y="1892971"/>
            <a:ext cx="345672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Example waveforms:</a:t>
            </a:r>
          </a:p>
        </p:txBody>
      </p:sp>
      <p:sp>
        <p:nvSpPr>
          <p:cNvPr id="41996" name="Text Box 11"/>
          <p:cNvSpPr txBox="1">
            <a:spLocks noChangeArrowheads="1"/>
          </p:cNvSpPr>
          <p:nvPr/>
        </p:nvSpPr>
        <p:spPr bwMode="auto">
          <a:xfrm>
            <a:off x="2310060" y="2469092"/>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A</a:t>
            </a:r>
          </a:p>
        </p:txBody>
      </p:sp>
      <p:sp>
        <p:nvSpPr>
          <p:cNvPr id="41997" name="Text Box 12"/>
          <p:cNvSpPr txBox="1">
            <a:spLocks noChangeArrowheads="1"/>
          </p:cNvSpPr>
          <p:nvPr/>
        </p:nvSpPr>
        <p:spPr bwMode="auto">
          <a:xfrm>
            <a:off x="2310060" y="3703638"/>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X</a:t>
            </a:r>
          </a:p>
        </p:txBody>
      </p:sp>
      <p:sp>
        <p:nvSpPr>
          <p:cNvPr id="141325" name="Text Box 13"/>
          <p:cNvSpPr txBox="1">
            <a:spLocks noChangeArrowheads="1"/>
          </p:cNvSpPr>
          <p:nvPr/>
        </p:nvSpPr>
        <p:spPr bwMode="auto">
          <a:xfrm>
            <a:off x="1980847" y="4197456"/>
            <a:ext cx="8394912"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160"/>
              <a:t>Notice that the XNOR gate will produce a HIGH when both inputs are the same. This makes it useful for comparison functions. </a:t>
            </a:r>
          </a:p>
        </p:txBody>
      </p:sp>
      <p:sp>
        <p:nvSpPr>
          <p:cNvPr id="41999" name="Rectangle 14"/>
          <p:cNvSpPr>
            <a:spLocks noChangeArrowheads="1"/>
          </p:cNvSpPr>
          <p:nvPr/>
        </p:nvSpPr>
        <p:spPr bwMode="auto">
          <a:xfrm>
            <a:off x="2145455" y="1234547"/>
            <a:ext cx="2440092"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a:solidFill>
                  <a:srgbClr val="FFFF99"/>
                </a:solidFill>
              </a:rPr>
              <a:t>The XNOR Gate</a:t>
            </a:r>
          </a:p>
        </p:txBody>
      </p:sp>
      <p:sp>
        <p:nvSpPr>
          <p:cNvPr id="42000" name="Text Box 15"/>
          <p:cNvSpPr txBox="1">
            <a:spLocks noChangeArrowheads="1"/>
          </p:cNvSpPr>
          <p:nvPr/>
        </p:nvSpPr>
        <p:spPr bwMode="auto">
          <a:xfrm>
            <a:off x="2310060" y="3045213"/>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B</a:t>
            </a:r>
          </a:p>
        </p:txBody>
      </p:sp>
      <p:graphicFrame>
        <p:nvGraphicFramePr>
          <p:cNvPr id="42001" name="Object 16"/>
          <p:cNvGraphicFramePr>
            <a:graphicFrameLocks noChangeAspect="1"/>
          </p:cNvGraphicFramePr>
          <p:nvPr/>
        </p:nvGraphicFramePr>
        <p:xfrm>
          <a:off x="2721576" y="2551396"/>
          <a:ext cx="6025270" cy="903620"/>
        </p:xfrm>
        <a:graphic>
          <a:graphicData uri="http://schemas.openxmlformats.org/presentationml/2006/ole">
            <mc:AlternateContent xmlns:mc="http://schemas.openxmlformats.org/markup-compatibility/2006">
              <mc:Choice xmlns:v="urn:schemas-microsoft-com:vml" Requires="v">
                <p:oleObj spid="_x0000_s42214" name="CorelDRAW" r:id="rId4" imgW="3079122" imgH="461345" progId="CorelDRAW.Graphic.13">
                  <p:embed/>
                </p:oleObj>
              </mc:Choice>
              <mc:Fallback>
                <p:oleObj name="CorelDRAW" r:id="rId4" imgW="3079122" imgH="461345" progId="CorelDRAW.Graphic.1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1576" y="2551396"/>
                        <a:ext cx="6025270" cy="90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29" name="WordArt 17"/>
          <p:cNvSpPr>
            <a:spLocks noChangeArrowheads="1" noChangeShapeType="1" noTextEdit="1"/>
          </p:cNvSpPr>
          <p:nvPr/>
        </p:nvSpPr>
        <p:spPr bwMode="auto">
          <a:xfrm>
            <a:off x="1898544" y="5102790"/>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Question</a:t>
            </a:r>
          </a:p>
        </p:txBody>
      </p:sp>
      <p:sp>
        <p:nvSpPr>
          <p:cNvPr id="141330" name="Text Box 18"/>
          <p:cNvSpPr txBox="1">
            <a:spLocks noChangeArrowheads="1"/>
          </p:cNvSpPr>
          <p:nvPr/>
        </p:nvSpPr>
        <p:spPr bwMode="auto">
          <a:xfrm>
            <a:off x="3215393" y="5020487"/>
            <a:ext cx="7078063"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160"/>
              <a:t>If the </a:t>
            </a:r>
            <a:r>
              <a:rPr lang="en-US" sz="2160" i="1"/>
              <a:t>A</a:t>
            </a:r>
            <a:r>
              <a:rPr lang="en-US" sz="2160"/>
              <a:t> waveform is inverted but </a:t>
            </a:r>
            <a:r>
              <a:rPr lang="en-US" sz="2160" i="1"/>
              <a:t>B</a:t>
            </a:r>
            <a:r>
              <a:rPr lang="en-US" sz="2160"/>
              <a:t> remains the same, how is the output affected?</a:t>
            </a:r>
          </a:p>
        </p:txBody>
      </p:sp>
      <p:sp>
        <p:nvSpPr>
          <p:cNvPr id="141331" name="Text Box 19"/>
          <p:cNvSpPr txBox="1">
            <a:spLocks noChangeArrowheads="1"/>
          </p:cNvSpPr>
          <p:nvPr/>
        </p:nvSpPr>
        <p:spPr bwMode="auto">
          <a:xfrm>
            <a:off x="3215393" y="5925820"/>
            <a:ext cx="3374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160">
                <a:solidFill>
                  <a:srgbClr val="FF0000"/>
                </a:solidFill>
              </a:rPr>
              <a:t>The output will be inverted.</a:t>
            </a:r>
          </a:p>
        </p:txBody>
      </p:sp>
      <p:sp>
        <p:nvSpPr>
          <p:cNvPr id="42005" name="Text Box 29"/>
          <p:cNvSpPr txBox="1">
            <a:spLocks noChangeArrowheads="1"/>
          </p:cNvSpPr>
          <p:nvPr/>
        </p:nvSpPr>
        <p:spPr bwMode="auto">
          <a:xfrm>
            <a:off x="4614545"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42006" name="Text Box 30"/>
          <p:cNvSpPr txBox="1">
            <a:spLocks noChangeArrowheads="1"/>
          </p:cNvSpPr>
          <p:nvPr/>
        </p:nvSpPr>
        <p:spPr bwMode="auto">
          <a:xfrm>
            <a:off x="4614545" y="1496887"/>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42007" name="Text Box 31"/>
          <p:cNvSpPr txBox="1">
            <a:spLocks noChangeArrowheads="1"/>
          </p:cNvSpPr>
          <p:nvPr/>
        </p:nvSpPr>
        <p:spPr bwMode="auto">
          <a:xfrm>
            <a:off x="6260606"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sp>
        <p:nvSpPr>
          <p:cNvPr id="42008" name="Text Box 32"/>
          <p:cNvSpPr txBox="1">
            <a:spLocks noChangeArrowheads="1"/>
          </p:cNvSpPr>
          <p:nvPr/>
        </p:nvSpPr>
        <p:spPr bwMode="auto">
          <a:xfrm>
            <a:off x="7248243"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42009" name="Text Box 33"/>
          <p:cNvSpPr txBox="1">
            <a:spLocks noChangeArrowheads="1"/>
          </p:cNvSpPr>
          <p:nvPr/>
        </p:nvSpPr>
        <p:spPr bwMode="auto">
          <a:xfrm>
            <a:off x="7248243" y="1481456"/>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42010" name="Text Box 34"/>
          <p:cNvSpPr txBox="1">
            <a:spLocks noChangeArrowheads="1"/>
          </p:cNvSpPr>
          <p:nvPr/>
        </p:nvSpPr>
        <p:spPr bwMode="auto">
          <a:xfrm>
            <a:off x="8729698"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graphicFrame>
        <p:nvGraphicFramePr>
          <p:cNvPr id="42011" name="Object 35"/>
          <p:cNvGraphicFramePr>
            <a:graphicFrameLocks noChangeAspect="1"/>
          </p:cNvGraphicFramePr>
          <p:nvPr/>
        </p:nvGraphicFramePr>
        <p:xfrm>
          <a:off x="4943757" y="1282556"/>
          <a:ext cx="1646061" cy="528111"/>
        </p:xfrm>
        <a:graphic>
          <a:graphicData uri="http://schemas.openxmlformats.org/presentationml/2006/ole">
            <mc:AlternateContent xmlns:mc="http://schemas.openxmlformats.org/markup-compatibility/2006">
              <mc:Choice xmlns:v="urn:schemas-microsoft-com:vml" Requires="v">
                <p:oleObj spid="_x0000_s42215" name="CorelDRAW" r:id="rId6" imgW="1192570" imgH="383316" progId="CorelDRAW.Graphic.13">
                  <p:embed/>
                </p:oleObj>
              </mc:Choice>
              <mc:Fallback>
                <p:oleObj name="CorelDRAW" r:id="rId6" imgW="1192570" imgH="383316" progId="CorelDRAW.Graphic.13">
                  <p:embed/>
                  <p:pic>
                    <p:nvPicPr>
                      <p:cNvPr id="0"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3757" y="1282556"/>
                        <a:ext cx="1646061" cy="52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12" name="Object 36"/>
          <p:cNvGraphicFramePr>
            <a:graphicFrameLocks noChangeAspect="1"/>
          </p:cNvGraphicFramePr>
          <p:nvPr/>
        </p:nvGraphicFramePr>
        <p:xfrm>
          <a:off x="7577455" y="1234545"/>
          <a:ext cx="1481455" cy="665283"/>
        </p:xfrm>
        <a:graphic>
          <a:graphicData uri="http://schemas.openxmlformats.org/presentationml/2006/ole">
            <mc:AlternateContent xmlns:mc="http://schemas.openxmlformats.org/markup-compatibility/2006">
              <mc:Choice xmlns:v="urn:schemas-microsoft-com:vml" Requires="v">
                <p:oleObj spid="_x0000_s42216" name="CorelDRAW" r:id="rId8" imgW="817185" imgH="366735" progId="CorelDRAW.Graphic.13">
                  <p:embed/>
                </p:oleObj>
              </mc:Choice>
              <mc:Fallback>
                <p:oleObj name="CorelDRAW" r:id="rId8" imgW="817185" imgH="366735" progId="CorelDRAW.Graphic.13">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7455" y="1234545"/>
                        <a:ext cx="1481455" cy="665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50" name="Object 38"/>
          <p:cNvGraphicFramePr>
            <a:graphicFrameLocks noChangeAspect="1"/>
          </p:cNvGraphicFramePr>
          <p:nvPr/>
        </p:nvGraphicFramePr>
        <p:xfrm>
          <a:off x="2695856" y="3703639"/>
          <a:ext cx="6035557" cy="366934"/>
        </p:xfrm>
        <a:graphic>
          <a:graphicData uri="http://schemas.openxmlformats.org/presentationml/2006/ole">
            <mc:AlternateContent xmlns:mc="http://schemas.openxmlformats.org/markup-compatibility/2006">
              <mc:Choice xmlns:v="urn:schemas-microsoft-com:vml" Requires="v">
                <p:oleObj spid="_x0000_s42217" name="CorelDRAW" r:id="rId10" imgW="4915301" imgH="299110" progId="CorelDRAW.Graphic.13">
                  <p:embed/>
                </p:oleObj>
              </mc:Choice>
              <mc:Fallback>
                <p:oleObj name="CorelDRAW" r:id="rId10" imgW="4915301" imgH="299110" progId="CorelDRAW.Graphic.13">
                  <p:embed/>
                  <p:pic>
                    <p:nvPicPr>
                      <p:cNvPr id="0"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5856" y="3703639"/>
                        <a:ext cx="6035557" cy="366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7"/>
                                        </p:tgtEl>
                                        <p:attrNameLst>
                                          <p:attrName>style.visibility</p:attrName>
                                        </p:attrNameLst>
                                      </p:cBhvr>
                                      <p:to>
                                        <p:strVal val="visible"/>
                                      </p:to>
                                    </p:set>
                                    <p:animEffect transition="in" filter="wipe(left)">
                                      <p:cBhvr>
                                        <p:cTn id="7" dur="500"/>
                                        <p:tgtEl>
                                          <p:spTgt spid="14131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1349"/>
                                        </p:tgtEl>
                                        <p:attrNameLst>
                                          <p:attrName>style.visibility</p:attrName>
                                        </p:attrNameLst>
                                      </p:cBhvr>
                                      <p:to>
                                        <p:strVal val="visible"/>
                                      </p:to>
                                    </p:set>
                                    <p:animEffect transition="in" filter="wipe(left)">
                                      <p:cBhvr>
                                        <p:cTn id="11" dur="500"/>
                                        <p:tgtEl>
                                          <p:spTgt spid="14134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1318"/>
                                        </p:tgtEl>
                                        <p:attrNameLst>
                                          <p:attrName>style.visibility</p:attrName>
                                        </p:attrNameLst>
                                      </p:cBhvr>
                                      <p:to>
                                        <p:strVal val="visible"/>
                                      </p:to>
                                    </p:set>
                                    <p:animEffect transition="in" filter="wipe(left)">
                                      <p:cBhvr>
                                        <p:cTn id="15" dur="500"/>
                                        <p:tgtEl>
                                          <p:spTgt spid="14131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1319"/>
                                        </p:tgtEl>
                                        <p:attrNameLst>
                                          <p:attrName>style.visibility</p:attrName>
                                        </p:attrNameLst>
                                      </p:cBhvr>
                                      <p:to>
                                        <p:strVal val="visible"/>
                                      </p:to>
                                    </p:set>
                                    <p:animEffect transition="in" filter="wipe(left)">
                                      <p:cBhvr>
                                        <p:cTn id="19" dur="500"/>
                                        <p:tgtEl>
                                          <p:spTgt spid="141319"/>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1316"/>
                                        </p:tgtEl>
                                        <p:attrNameLst>
                                          <p:attrName>style.visibility</p:attrName>
                                        </p:attrNameLst>
                                      </p:cBhvr>
                                      <p:to>
                                        <p:strVal val="visible"/>
                                      </p:to>
                                    </p:set>
                                    <p:animEffect transition="in" filter="wipe(left)">
                                      <p:cBhvr>
                                        <p:cTn id="23" dur="500"/>
                                        <p:tgtEl>
                                          <p:spTgt spid="141316"/>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41315"/>
                                        </p:tgtEl>
                                        <p:attrNameLst>
                                          <p:attrName>style.visibility</p:attrName>
                                        </p:attrNameLst>
                                      </p:cBhvr>
                                      <p:to>
                                        <p:strVal val="visible"/>
                                      </p:to>
                                    </p:set>
                                    <p:animEffect transition="in" filter="wipe(left)">
                                      <p:cBhvr>
                                        <p:cTn id="27" dur="500"/>
                                        <p:tgtEl>
                                          <p:spTgt spid="141315"/>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41314"/>
                                        </p:tgtEl>
                                        <p:attrNameLst>
                                          <p:attrName>style.visibility</p:attrName>
                                        </p:attrNameLst>
                                      </p:cBhvr>
                                      <p:to>
                                        <p:strVal val="visible"/>
                                      </p:to>
                                    </p:set>
                                    <p:animEffect transition="in" filter="wipe(left)">
                                      <p:cBhvr>
                                        <p:cTn id="31" dur="500"/>
                                        <p:tgtEl>
                                          <p:spTgt spid="1413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41350"/>
                                        </p:tgtEl>
                                        <p:attrNameLst>
                                          <p:attrName>style.visibility</p:attrName>
                                        </p:attrNameLst>
                                      </p:cBhvr>
                                      <p:to>
                                        <p:strVal val="visible"/>
                                      </p:to>
                                    </p:set>
                                    <p:animEffect transition="in" filter="wipe(left)">
                                      <p:cBhvr>
                                        <p:cTn id="36" dur="2000"/>
                                        <p:tgtEl>
                                          <p:spTgt spid="14135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7" presetClass="entr" presetSubtype="0" fill="hold" grpId="0" nodeType="clickEffect">
                                  <p:stCondLst>
                                    <p:cond delay="0"/>
                                  </p:stCondLst>
                                  <p:childTnLst>
                                    <p:set>
                                      <p:cBhvr>
                                        <p:cTn id="40" dur="1" fill="hold">
                                          <p:stCondLst>
                                            <p:cond delay="0"/>
                                          </p:stCondLst>
                                        </p:cTn>
                                        <p:tgtEl>
                                          <p:spTgt spid="141325"/>
                                        </p:tgtEl>
                                        <p:attrNameLst>
                                          <p:attrName>style.visibility</p:attrName>
                                        </p:attrNameLst>
                                      </p:cBhvr>
                                      <p:to>
                                        <p:strVal val="visible"/>
                                      </p:to>
                                    </p:set>
                                    <p:animEffect transition="in" filter="fade">
                                      <p:cBhvr>
                                        <p:cTn id="41" dur="1000"/>
                                        <p:tgtEl>
                                          <p:spTgt spid="141325"/>
                                        </p:tgtEl>
                                      </p:cBhvr>
                                    </p:animEffect>
                                    <p:anim calcmode="lin" valueType="num">
                                      <p:cBhvr>
                                        <p:cTn id="42" dur="1000" fill="hold"/>
                                        <p:tgtEl>
                                          <p:spTgt spid="141325"/>
                                        </p:tgtEl>
                                        <p:attrNameLst>
                                          <p:attrName>ppt_x</p:attrName>
                                        </p:attrNameLst>
                                      </p:cBhvr>
                                      <p:tavLst>
                                        <p:tav tm="0">
                                          <p:val>
                                            <p:strVal val="#ppt_x"/>
                                          </p:val>
                                        </p:tav>
                                        <p:tav tm="100000">
                                          <p:val>
                                            <p:strVal val="#ppt_x"/>
                                          </p:val>
                                        </p:tav>
                                      </p:tavLst>
                                    </p:anim>
                                    <p:anim calcmode="lin" valueType="num">
                                      <p:cBhvr>
                                        <p:cTn id="43" dur="900" decel="100000" fill="hold"/>
                                        <p:tgtEl>
                                          <p:spTgt spid="141325"/>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41325"/>
                                        </p:tgtEl>
                                        <p:attrNameLst>
                                          <p:attrName>ppt_y</p:attrName>
                                        </p:attrNameLst>
                                      </p:cBhvr>
                                      <p:tavLst>
                                        <p:tav tm="0">
                                          <p:val>
                                            <p:strVal val="#ppt_y-.03"/>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41329"/>
                                        </p:tgtEl>
                                        <p:attrNameLst>
                                          <p:attrName>style.visibility</p:attrName>
                                        </p:attrNameLst>
                                      </p:cBhvr>
                                      <p:to>
                                        <p:strVal val="visible"/>
                                      </p:to>
                                    </p:set>
                                    <p:animEffect transition="in" filter="dissolve">
                                      <p:cBhvr>
                                        <p:cTn id="49" dur="500"/>
                                        <p:tgtEl>
                                          <p:spTgt spid="141329"/>
                                        </p:tgtEl>
                                      </p:cBhvr>
                                    </p:animEffect>
                                  </p:childTnLst>
                                </p:cTn>
                              </p:par>
                              <p:par>
                                <p:cTn id="50" presetID="37" presetClass="entr" presetSubtype="0" fill="hold" grpId="0" nodeType="withEffect">
                                  <p:stCondLst>
                                    <p:cond delay="0"/>
                                  </p:stCondLst>
                                  <p:childTnLst>
                                    <p:set>
                                      <p:cBhvr>
                                        <p:cTn id="51" dur="1" fill="hold">
                                          <p:stCondLst>
                                            <p:cond delay="0"/>
                                          </p:stCondLst>
                                        </p:cTn>
                                        <p:tgtEl>
                                          <p:spTgt spid="141330"/>
                                        </p:tgtEl>
                                        <p:attrNameLst>
                                          <p:attrName>style.visibility</p:attrName>
                                        </p:attrNameLst>
                                      </p:cBhvr>
                                      <p:to>
                                        <p:strVal val="visible"/>
                                      </p:to>
                                    </p:set>
                                    <p:animEffect transition="in" filter="fade">
                                      <p:cBhvr>
                                        <p:cTn id="52" dur="1000"/>
                                        <p:tgtEl>
                                          <p:spTgt spid="141330"/>
                                        </p:tgtEl>
                                      </p:cBhvr>
                                    </p:animEffect>
                                    <p:anim calcmode="lin" valueType="num">
                                      <p:cBhvr>
                                        <p:cTn id="53" dur="1000" fill="hold"/>
                                        <p:tgtEl>
                                          <p:spTgt spid="141330"/>
                                        </p:tgtEl>
                                        <p:attrNameLst>
                                          <p:attrName>ppt_x</p:attrName>
                                        </p:attrNameLst>
                                      </p:cBhvr>
                                      <p:tavLst>
                                        <p:tav tm="0">
                                          <p:val>
                                            <p:strVal val="#ppt_x"/>
                                          </p:val>
                                        </p:tav>
                                        <p:tav tm="100000">
                                          <p:val>
                                            <p:strVal val="#ppt_x"/>
                                          </p:val>
                                        </p:tav>
                                      </p:tavLst>
                                    </p:anim>
                                    <p:anim calcmode="lin" valueType="num">
                                      <p:cBhvr>
                                        <p:cTn id="54" dur="900" decel="100000" fill="hold"/>
                                        <p:tgtEl>
                                          <p:spTgt spid="141330"/>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141330"/>
                                        </p:tgtEl>
                                        <p:attrNameLst>
                                          <p:attrName>ppt_y</p:attrName>
                                        </p:attrNameLst>
                                      </p:cBhvr>
                                      <p:tavLst>
                                        <p:tav tm="0">
                                          <p:val>
                                            <p:strVal val="#ppt_y-.03"/>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5" presetClass="entr" presetSubtype="0" fill="hold" grpId="0" nodeType="clickEffect">
                                  <p:stCondLst>
                                    <p:cond delay="0"/>
                                  </p:stCondLst>
                                  <p:childTnLst>
                                    <p:set>
                                      <p:cBhvr>
                                        <p:cTn id="59" dur="1" fill="hold">
                                          <p:stCondLst>
                                            <p:cond delay="0"/>
                                          </p:stCondLst>
                                        </p:cTn>
                                        <p:tgtEl>
                                          <p:spTgt spid="141331"/>
                                        </p:tgtEl>
                                        <p:attrNameLst>
                                          <p:attrName>style.visibility</p:attrName>
                                        </p:attrNameLst>
                                      </p:cBhvr>
                                      <p:to>
                                        <p:strVal val="visible"/>
                                      </p:to>
                                    </p:set>
                                    <p:anim calcmode="lin" valueType="num">
                                      <p:cBhvr>
                                        <p:cTn id="60" dur="1000" fill="hold"/>
                                        <p:tgtEl>
                                          <p:spTgt spid="141331"/>
                                        </p:tgtEl>
                                        <p:attrNameLst>
                                          <p:attrName>ppt_w</p:attrName>
                                        </p:attrNameLst>
                                      </p:cBhvr>
                                      <p:tavLst>
                                        <p:tav tm="0">
                                          <p:val>
                                            <p:fltVal val="0"/>
                                          </p:val>
                                        </p:tav>
                                        <p:tav tm="100000">
                                          <p:val>
                                            <p:strVal val="#ppt_w"/>
                                          </p:val>
                                        </p:tav>
                                      </p:tavLst>
                                    </p:anim>
                                    <p:anim calcmode="lin" valueType="num">
                                      <p:cBhvr>
                                        <p:cTn id="61" dur="1000" fill="hold"/>
                                        <p:tgtEl>
                                          <p:spTgt spid="141331"/>
                                        </p:tgtEl>
                                        <p:attrNameLst>
                                          <p:attrName>ppt_h</p:attrName>
                                        </p:attrNameLst>
                                      </p:cBhvr>
                                      <p:tavLst>
                                        <p:tav tm="0">
                                          <p:val>
                                            <p:fltVal val="0"/>
                                          </p:val>
                                        </p:tav>
                                        <p:tav tm="100000">
                                          <p:val>
                                            <p:strVal val="#ppt_h"/>
                                          </p:val>
                                        </p:tav>
                                      </p:tavLst>
                                    </p:anim>
                                    <p:anim calcmode="lin" valueType="num">
                                      <p:cBhvr>
                                        <p:cTn id="62" dur="1000" fill="hold"/>
                                        <p:tgtEl>
                                          <p:spTgt spid="141331"/>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14133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49" grpId="0" animBg="1"/>
      <p:bldP spid="141314" grpId="0" animBg="1"/>
      <p:bldP spid="141315" grpId="0" animBg="1"/>
      <p:bldP spid="141316" grpId="0" animBg="1"/>
      <p:bldP spid="141317" grpId="0" animBg="1"/>
      <p:bldP spid="141318" grpId="0" animBg="1"/>
      <p:bldP spid="141319" grpId="0" animBg="1"/>
      <p:bldP spid="141325" grpId="0"/>
      <p:bldP spid="141329" grpId="0" animBg="1"/>
      <p:bldP spid="141330" grpId="0"/>
      <p:bldP spid="14133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2063150" y="1975274"/>
            <a:ext cx="8312609"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Two major fixed function logic families are TTL and CMOS. A third technology is BiCMOS, which combines the first two. Packaging for fixed function logic is shown. </a:t>
            </a:r>
          </a:p>
        </p:txBody>
      </p:sp>
      <p:sp>
        <p:nvSpPr>
          <p:cNvPr id="44037" name="Rectangle 8"/>
          <p:cNvSpPr>
            <a:spLocks noChangeArrowheads="1"/>
          </p:cNvSpPr>
          <p:nvPr/>
        </p:nvSpPr>
        <p:spPr bwMode="auto">
          <a:xfrm>
            <a:off x="2145454" y="1234547"/>
            <a:ext cx="3071675"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a:solidFill>
                  <a:srgbClr val="FFFF99"/>
                </a:solidFill>
              </a:rPr>
              <a:t>Fixed Function Logic</a:t>
            </a:r>
          </a:p>
        </p:txBody>
      </p:sp>
      <p:graphicFrame>
        <p:nvGraphicFramePr>
          <p:cNvPr id="44038" name="Object 19"/>
          <p:cNvGraphicFramePr>
            <a:graphicFrameLocks noChangeAspect="1"/>
          </p:cNvGraphicFramePr>
          <p:nvPr/>
        </p:nvGraphicFramePr>
        <p:xfrm>
          <a:off x="2145454" y="3292122"/>
          <a:ext cx="7901093" cy="2777728"/>
        </p:xfrm>
        <a:graphic>
          <a:graphicData uri="http://schemas.openxmlformats.org/presentationml/2006/ole">
            <mc:AlternateContent xmlns:mc="http://schemas.openxmlformats.org/markup-compatibility/2006">
              <mc:Choice xmlns:v="urn:schemas-microsoft-com:vml" Requires="v">
                <p:oleObj spid="_x0000_s44090" name="CorelDRAW" r:id="rId4" imgW="4317893" imgH="1517660" progId="CorelDRAW.Graphic.13">
                  <p:embed/>
                </p:oleObj>
              </mc:Choice>
              <mc:Fallback>
                <p:oleObj name="CorelDRAW" r:id="rId4" imgW="4317893" imgH="1517660" progId="CorelDRAW.Graphic.1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5454" y="3292122"/>
                        <a:ext cx="7901093" cy="2777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9" name="Text Box 20"/>
          <p:cNvSpPr txBox="1">
            <a:spLocks noChangeArrowheads="1"/>
          </p:cNvSpPr>
          <p:nvPr/>
        </p:nvSpPr>
        <p:spPr bwMode="auto">
          <a:xfrm>
            <a:off x="3544606" y="6008124"/>
            <a:ext cx="6584244" cy="690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a:t>DIP package                           			SOIC package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063150" y="1810668"/>
            <a:ext cx="8312609"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Some common gate configurations are shown. </a:t>
            </a:r>
          </a:p>
        </p:txBody>
      </p:sp>
      <p:sp>
        <p:nvSpPr>
          <p:cNvPr id="46085" name="Rectangle 5"/>
          <p:cNvSpPr>
            <a:spLocks noChangeArrowheads="1"/>
          </p:cNvSpPr>
          <p:nvPr/>
        </p:nvSpPr>
        <p:spPr bwMode="auto">
          <a:xfrm>
            <a:off x="2145454" y="1234547"/>
            <a:ext cx="3071675"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a:solidFill>
                  <a:srgbClr val="FFFF99"/>
                </a:solidFill>
              </a:rPr>
              <a:t>Fixed Function Logic</a:t>
            </a:r>
          </a:p>
        </p:txBody>
      </p:sp>
      <p:graphicFrame>
        <p:nvGraphicFramePr>
          <p:cNvPr id="46086" name="Object 8"/>
          <p:cNvGraphicFramePr>
            <a:graphicFrameLocks noChangeAspect="1"/>
          </p:cNvGraphicFramePr>
          <p:nvPr/>
        </p:nvGraphicFramePr>
        <p:xfrm>
          <a:off x="2556970" y="2222182"/>
          <a:ext cx="6891167" cy="4403213"/>
        </p:xfrm>
        <a:graphic>
          <a:graphicData uri="http://schemas.openxmlformats.org/presentationml/2006/ole">
            <mc:AlternateContent xmlns:mc="http://schemas.openxmlformats.org/markup-compatibility/2006">
              <mc:Choice xmlns:v="urn:schemas-microsoft-com:vml" Requires="v">
                <p:oleObj spid="_x0000_s46137" name="CorelDRAW" r:id="rId4" imgW="5292932" imgH="3381898" progId="CorelDRAW.Graphic.13">
                  <p:embed/>
                </p:oleObj>
              </mc:Choice>
              <mc:Fallback>
                <p:oleObj name="CorelDRAW" r:id="rId4" imgW="5292932" imgH="3381898" progId="CorelDRAW.Graphic.1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6970" y="2222182"/>
                        <a:ext cx="6891167" cy="44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454" y="40573"/>
            <a:ext cx="7901093" cy="7235589"/>
          </a:xfrm>
          <a:prstGeom prst="rect">
            <a:avLst/>
          </a:prstGeom>
        </p:spPr>
      </p:pic>
    </p:spTree>
    <p:extLst>
      <p:ext uri="{BB962C8B-B14F-4D97-AF65-F5344CB8AC3E}">
        <p14:creationId xmlns:p14="http://schemas.microsoft.com/office/powerpoint/2010/main" val="3015995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196" y="576121"/>
            <a:ext cx="9607987" cy="5761214"/>
          </a:xfrm>
          <a:prstGeom prst="rect">
            <a:avLst/>
          </a:prstGeom>
        </p:spPr>
      </p:pic>
    </p:spTree>
    <p:extLst>
      <p:ext uri="{BB962C8B-B14F-4D97-AF65-F5344CB8AC3E}">
        <p14:creationId xmlns:p14="http://schemas.microsoft.com/office/powerpoint/2010/main" val="311588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Text Box 16"/>
          <p:cNvSpPr txBox="1">
            <a:spLocks noChangeArrowheads="1"/>
          </p:cNvSpPr>
          <p:nvPr/>
        </p:nvSpPr>
        <p:spPr bwMode="auto">
          <a:xfrm>
            <a:off x="2063150" y="1892971"/>
            <a:ext cx="8312609"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The inverter performs the Boolean </a:t>
            </a:r>
            <a:r>
              <a:rPr lang="en-US" sz="2592" b="1"/>
              <a:t>NOT</a:t>
            </a:r>
            <a:r>
              <a:rPr lang="en-US" sz="2592"/>
              <a:t> operation. When the input is LOW, the output is HIGH; when the input is HIGH, the output is LOW. </a:t>
            </a:r>
          </a:p>
        </p:txBody>
      </p:sp>
      <p:sp>
        <p:nvSpPr>
          <p:cNvPr id="6149" name="Rectangle 29"/>
          <p:cNvSpPr>
            <a:spLocks noChangeArrowheads="1"/>
          </p:cNvSpPr>
          <p:nvPr/>
        </p:nvSpPr>
        <p:spPr bwMode="auto">
          <a:xfrm>
            <a:off x="2145455" y="1234547"/>
            <a:ext cx="1838965"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a:solidFill>
                  <a:srgbClr val="FFFF99"/>
                </a:solidFill>
              </a:rPr>
              <a:t>The Inverter</a:t>
            </a:r>
          </a:p>
        </p:txBody>
      </p:sp>
      <p:graphicFrame>
        <p:nvGraphicFramePr>
          <p:cNvPr id="6150" name="Object 37"/>
          <p:cNvGraphicFramePr>
            <a:graphicFrameLocks noChangeAspect="1"/>
          </p:cNvGraphicFramePr>
          <p:nvPr/>
        </p:nvGraphicFramePr>
        <p:xfrm>
          <a:off x="4696848" y="1234545"/>
          <a:ext cx="1646061" cy="687574"/>
        </p:xfrm>
        <a:graphic>
          <a:graphicData uri="http://schemas.openxmlformats.org/presentationml/2006/ole">
            <mc:AlternateContent xmlns:mc="http://schemas.openxmlformats.org/markup-compatibility/2006">
              <mc:Choice xmlns:v="urn:schemas-microsoft-com:vml" Requires="v">
                <p:oleObj spid="_x0000_s6261" name="CorelDRAW" r:id="rId4" imgW="721173" imgH="301391" progId="CorelDRAW.Graphic.12">
                  <p:embed/>
                </p:oleObj>
              </mc:Choice>
              <mc:Fallback>
                <p:oleObj name="CorelDRAW" r:id="rId4" imgW="721173" imgH="301391" progId="CorelDRAW.Graphic.12">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6848" y="1234545"/>
                        <a:ext cx="1646061" cy="68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Text Box 41"/>
          <p:cNvSpPr txBox="1">
            <a:spLocks noChangeArrowheads="1"/>
          </p:cNvSpPr>
          <p:nvPr/>
        </p:nvSpPr>
        <p:spPr bwMode="auto">
          <a:xfrm>
            <a:off x="4696848" y="1069940"/>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A</a:t>
            </a:r>
          </a:p>
        </p:txBody>
      </p:sp>
      <p:sp>
        <p:nvSpPr>
          <p:cNvPr id="6152" name="Text Box 42"/>
          <p:cNvSpPr txBox="1">
            <a:spLocks noChangeArrowheads="1"/>
          </p:cNvSpPr>
          <p:nvPr/>
        </p:nvSpPr>
        <p:spPr bwMode="auto">
          <a:xfrm>
            <a:off x="5931394" y="1069940"/>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X</a:t>
            </a:r>
          </a:p>
        </p:txBody>
      </p:sp>
      <p:graphicFrame>
        <p:nvGraphicFramePr>
          <p:cNvPr id="6153" name="Object 43"/>
          <p:cNvGraphicFramePr>
            <a:graphicFrameLocks noChangeAspect="1"/>
          </p:cNvGraphicFramePr>
          <p:nvPr/>
        </p:nvGraphicFramePr>
        <p:xfrm>
          <a:off x="5108363" y="3376140"/>
          <a:ext cx="2469092" cy="1644346"/>
        </p:xfrm>
        <a:graphic>
          <a:graphicData uri="http://schemas.openxmlformats.org/presentationml/2006/ole">
            <mc:AlternateContent xmlns:mc="http://schemas.openxmlformats.org/markup-compatibility/2006">
              <mc:Choice xmlns:v="urn:schemas-microsoft-com:vml" Requires="v">
                <p:oleObj spid="_x0000_s6262" name="CorelDRAW" r:id="rId6" imgW="1154390" imgH="768259" progId="CorelDRAW.Graphic.13">
                  <p:embed/>
                </p:oleObj>
              </mc:Choice>
              <mc:Fallback>
                <p:oleObj name="CorelDRAW" r:id="rId6" imgW="1154390" imgH="768259" progId="CorelDRAW.Graphic.13">
                  <p:embed/>
                  <p:pic>
                    <p:nvPicPr>
                      <p:cNvPr id="0" name="Object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8363" y="3376140"/>
                        <a:ext cx="2469092" cy="1644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2" name="Text Box 40"/>
          <p:cNvSpPr txBox="1">
            <a:spLocks noChangeArrowheads="1"/>
          </p:cNvSpPr>
          <p:nvPr/>
        </p:nvSpPr>
        <p:spPr bwMode="auto">
          <a:xfrm>
            <a:off x="5026062" y="4209459"/>
            <a:ext cx="297319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160"/>
              <a:t>LOW (0)     </a:t>
            </a:r>
            <a:r>
              <a:rPr lang="en-US" sz="2160">
                <a:solidFill>
                  <a:srgbClr val="FF0000"/>
                </a:solidFill>
              </a:rPr>
              <a:t>HIGH (1)</a:t>
            </a:r>
          </a:p>
        </p:txBody>
      </p:sp>
      <p:sp>
        <p:nvSpPr>
          <p:cNvPr id="3116" name="Text Box 44"/>
          <p:cNvSpPr txBox="1">
            <a:spLocks noChangeArrowheads="1"/>
          </p:cNvSpPr>
          <p:nvPr/>
        </p:nvSpPr>
        <p:spPr bwMode="auto">
          <a:xfrm>
            <a:off x="5026062" y="4511237"/>
            <a:ext cx="297319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160"/>
              <a:t>HIGH (1)    </a:t>
            </a:r>
            <a:r>
              <a:rPr lang="en-US" sz="2160">
                <a:solidFill>
                  <a:srgbClr val="FF0000"/>
                </a:solidFill>
              </a:rPr>
              <a:t>LOW(0)</a:t>
            </a:r>
          </a:p>
        </p:txBody>
      </p:sp>
      <p:grpSp>
        <p:nvGrpSpPr>
          <p:cNvPr id="3121" name="Group 49"/>
          <p:cNvGrpSpPr>
            <a:grpSpLocks/>
          </p:cNvGrpSpPr>
          <p:nvPr/>
        </p:nvGrpSpPr>
        <p:grpSpPr bwMode="auto">
          <a:xfrm>
            <a:off x="2063150" y="5366850"/>
            <a:ext cx="8312609" cy="889902"/>
            <a:chOff x="528" y="3130"/>
            <a:chExt cx="4848" cy="519"/>
          </a:xfrm>
        </p:grpSpPr>
        <p:sp>
          <p:nvSpPr>
            <p:cNvPr id="6157" name="Text Box 46"/>
            <p:cNvSpPr txBox="1">
              <a:spLocks noChangeArrowheads="1"/>
            </p:cNvSpPr>
            <p:nvPr/>
          </p:nvSpPr>
          <p:spPr bwMode="auto">
            <a:xfrm>
              <a:off x="528" y="3130"/>
              <a:ext cx="4848"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The </a:t>
              </a:r>
              <a:r>
                <a:rPr lang="en-US" sz="2592" b="1"/>
                <a:t>NOT </a:t>
              </a:r>
              <a:r>
                <a:rPr lang="en-US" sz="2592"/>
                <a:t>operation (complement) is shown with an overbar. Thus, the Boolean expression for an inverter is </a:t>
              </a:r>
              <a:r>
                <a:rPr lang="en-US" sz="2592" i="1">
                  <a:solidFill>
                    <a:srgbClr val="FF0000"/>
                  </a:solidFill>
                </a:rPr>
                <a:t>X</a:t>
              </a:r>
              <a:r>
                <a:rPr lang="en-US" sz="2592">
                  <a:solidFill>
                    <a:srgbClr val="FF0000"/>
                  </a:solidFill>
                </a:rPr>
                <a:t> =</a:t>
              </a:r>
              <a:r>
                <a:rPr lang="en-US" sz="2592"/>
                <a:t> </a:t>
              </a:r>
              <a:r>
                <a:rPr lang="en-US" sz="2592" i="1">
                  <a:solidFill>
                    <a:srgbClr val="FF3300"/>
                  </a:solidFill>
                </a:rPr>
                <a:t>A</a:t>
              </a:r>
              <a:r>
                <a:rPr lang="en-US" sz="2592" i="1"/>
                <a:t>.</a:t>
              </a:r>
            </a:p>
          </p:txBody>
        </p:sp>
        <p:sp>
          <p:nvSpPr>
            <p:cNvPr id="6158" name="Line 47"/>
            <p:cNvSpPr>
              <a:spLocks noChangeShapeType="1"/>
            </p:cNvSpPr>
            <p:nvPr/>
          </p:nvSpPr>
          <p:spPr bwMode="auto">
            <a:xfrm>
              <a:off x="4524" y="3406"/>
              <a:ext cx="191" cy="1"/>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592"/>
            </a:p>
          </p:txBody>
        </p:sp>
      </p:gr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12"/>
                                        </p:tgtEl>
                                        <p:attrNameLst>
                                          <p:attrName>style.visibility</p:attrName>
                                        </p:attrNameLst>
                                      </p:cBhvr>
                                      <p:to>
                                        <p:strVal val="visible"/>
                                      </p:to>
                                    </p:set>
                                    <p:animEffect transition="in" filter="wipe(left)">
                                      <p:cBhvr>
                                        <p:cTn id="7" dur="500"/>
                                        <p:tgtEl>
                                          <p:spTgt spid="31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16"/>
                                        </p:tgtEl>
                                        <p:attrNameLst>
                                          <p:attrName>style.visibility</p:attrName>
                                        </p:attrNameLst>
                                      </p:cBhvr>
                                      <p:to>
                                        <p:strVal val="visible"/>
                                      </p:to>
                                    </p:set>
                                    <p:animEffect transition="in" filter="wipe(left)">
                                      <p:cBhvr>
                                        <p:cTn id="12" dur="500"/>
                                        <p:tgtEl>
                                          <p:spTgt spid="3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nodeType="clickEffect">
                                  <p:stCondLst>
                                    <p:cond delay="0"/>
                                  </p:stCondLst>
                                  <p:childTnLst>
                                    <p:set>
                                      <p:cBhvr>
                                        <p:cTn id="16" dur="1" fill="hold">
                                          <p:stCondLst>
                                            <p:cond delay="0"/>
                                          </p:stCondLst>
                                        </p:cTn>
                                        <p:tgtEl>
                                          <p:spTgt spid="3121"/>
                                        </p:tgtEl>
                                        <p:attrNameLst>
                                          <p:attrName>style.visibility</p:attrName>
                                        </p:attrNameLst>
                                      </p:cBhvr>
                                      <p:to>
                                        <p:strVal val="visible"/>
                                      </p:to>
                                    </p:set>
                                    <p:anim calcmode="lin" valueType="num">
                                      <p:cBhvr>
                                        <p:cTn id="17" dur="500" fill="hold"/>
                                        <p:tgtEl>
                                          <p:spTgt spid="3121"/>
                                        </p:tgtEl>
                                        <p:attrNameLst>
                                          <p:attrName>ppt_w</p:attrName>
                                        </p:attrNameLst>
                                      </p:cBhvr>
                                      <p:tavLst>
                                        <p:tav tm="0">
                                          <p:val>
                                            <p:fltVal val="0"/>
                                          </p:val>
                                        </p:tav>
                                        <p:tav tm="100000">
                                          <p:val>
                                            <p:strVal val="#ppt_w"/>
                                          </p:val>
                                        </p:tav>
                                      </p:tavLst>
                                    </p:anim>
                                    <p:anim calcmode="lin" valueType="num">
                                      <p:cBhvr>
                                        <p:cTn id="18" dur="500" fill="hold"/>
                                        <p:tgtEl>
                                          <p:spTgt spid="3121"/>
                                        </p:tgtEl>
                                        <p:attrNameLst>
                                          <p:attrName>ppt_h</p:attrName>
                                        </p:attrNameLst>
                                      </p:cBhvr>
                                      <p:tavLst>
                                        <p:tav tm="0">
                                          <p:val>
                                            <p:fltVal val="0"/>
                                          </p:val>
                                        </p:tav>
                                        <p:tav tm="100000">
                                          <p:val>
                                            <p:strVal val="#ppt_h"/>
                                          </p:val>
                                        </p:tav>
                                      </p:tavLst>
                                    </p:anim>
                                    <p:animEffect transition="in" filter="fade">
                                      <p:cBhvr>
                                        <p:cTn id="19" dur="500"/>
                                        <p:tgtEl>
                                          <p:spTgt spid="3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 grpId="0"/>
      <p:bldP spid="3116"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817" y="905333"/>
            <a:ext cx="9876367" cy="5582294"/>
          </a:xfrm>
          <a:prstGeom prst="rect">
            <a:avLst/>
          </a:prstGeom>
        </p:spPr>
      </p:pic>
      <p:sp>
        <p:nvSpPr>
          <p:cNvPr id="3" name="Rounded Rectangle 2"/>
          <p:cNvSpPr/>
          <p:nvPr/>
        </p:nvSpPr>
        <p:spPr>
          <a:xfrm>
            <a:off x="4532242" y="6666547"/>
            <a:ext cx="1810667" cy="493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592" dirty="0">
                <a:solidFill>
                  <a:schemeClr val="tx1"/>
                </a:solidFill>
                <a:latin typeface="Brush Script Std" panose="03060802040607070404" pitchFamily="66" charset="0"/>
                <a:hlinkClick r:id="rId3" action="ppaction://hlinksldjump"/>
              </a:rPr>
              <a:t>Back</a:t>
            </a:r>
            <a:endParaRPr lang="en-US" sz="2592" dirty="0">
              <a:solidFill>
                <a:schemeClr val="tx1"/>
              </a:solidFill>
              <a:latin typeface="Brush Script Std" panose="03060802040607070404" pitchFamily="66" charset="0"/>
            </a:endParaRPr>
          </a:p>
        </p:txBody>
      </p:sp>
    </p:spTree>
    <p:extLst>
      <p:ext uri="{BB962C8B-B14F-4D97-AF65-F5344CB8AC3E}">
        <p14:creationId xmlns:p14="http://schemas.microsoft.com/office/powerpoint/2010/main" val="4274334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8756" y="2880606"/>
            <a:ext cx="8806427" cy="3045213"/>
          </a:xfrm>
        </p:spPr>
        <p:txBody>
          <a:bodyPr rtlCol="0">
            <a:normAutofit/>
          </a:bodyPr>
          <a:lstStyle/>
          <a:p>
            <a:pPr algn="ctr">
              <a:defRPr/>
            </a:pPr>
            <a:r>
              <a:rPr lang="en-US" sz="7237" b="1" dirty="0">
                <a:latin typeface="Footlight MT Light" panose="0204060206030A020304" pitchFamily="18" charset="0"/>
              </a:rPr>
              <a:t>Boolean algebra and Logic Simplification</a:t>
            </a:r>
            <a:r>
              <a:rPr lang="en-US" b="1" dirty="0">
                <a:latin typeface="Footlight MT Light" panose="0204060206030A020304" pitchFamily="18" charset="0"/>
              </a:rPr>
              <a:t/>
            </a:r>
            <a:br>
              <a:rPr lang="en-US" b="1" dirty="0">
                <a:latin typeface="Footlight MT Light" panose="0204060206030A020304" pitchFamily="18" charset="0"/>
              </a:rPr>
            </a:br>
            <a:endParaRPr lang="en-US" sz="5184" b="1" dirty="0">
              <a:solidFill>
                <a:srgbClr val="0070C0"/>
              </a:solidFill>
              <a:latin typeface="Footlight MT Light" panose="0204060206030A020304" pitchFamily="18" charset="0"/>
            </a:endParaRPr>
          </a:p>
        </p:txBody>
      </p:sp>
      <p:sp>
        <p:nvSpPr>
          <p:cNvPr id="3" name="Slide Number Placeholder 2"/>
          <p:cNvSpPr>
            <a:spLocks noGrp="1"/>
          </p:cNvSpPr>
          <p:nvPr>
            <p:ph type="sldNum" sz="quarter" idx="12"/>
          </p:nvPr>
        </p:nvSpPr>
        <p:spPr/>
        <p:txBody>
          <a:bodyPr/>
          <a:lstStyle/>
          <a:p>
            <a:pPr>
              <a:defRPr/>
            </a:pPr>
            <a:fld id="{952939DD-61F2-4C87-BEF9-7FA62E567A2F}" type="slidenum">
              <a:rPr lang="en-US"/>
              <a:pPr>
                <a:defRPr/>
              </a:pPr>
              <a:t>21</a:t>
            </a:fld>
            <a:endParaRPr lang="en-US"/>
          </a:p>
        </p:txBody>
      </p:sp>
    </p:spTree>
    <p:extLst>
      <p:ext uri="{BB962C8B-B14F-4D97-AF65-F5344CB8AC3E}">
        <p14:creationId xmlns:p14="http://schemas.microsoft.com/office/powerpoint/2010/main" val="3756098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ext Box 16"/>
          <p:cNvSpPr txBox="1">
            <a:spLocks noChangeArrowheads="1"/>
          </p:cNvSpPr>
          <p:nvPr/>
        </p:nvSpPr>
        <p:spPr bwMode="auto">
          <a:xfrm>
            <a:off x="2063150" y="1892970"/>
            <a:ext cx="8312609"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dirty="0">
                <a:latin typeface="Times New Roman" panose="02020603050405020304" pitchFamily="18" charset="0"/>
              </a:rPr>
              <a:t>In Boolean algebra, a </a:t>
            </a:r>
            <a:r>
              <a:rPr lang="en-US" altLang="am-ET" sz="2592" b="1" dirty="0">
                <a:latin typeface="Times New Roman" panose="02020603050405020304" pitchFamily="18" charset="0"/>
              </a:rPr>
              <a:t>variable</a:t>
            </a:r>
            <a:r>
              <a:rPr lang="en-US" altLang="am-ET" sz="2592" dirty="0">
                <a:latin typeface="Times New Roman" panose="02020603050405020304" pitchFamily="18" charset="0"/>
              </a:rPr>
              <a:t> is a symbol used to represent an action, a condition, or data. A single variable can only have a value of 1 or 0.  </a:t>
            </a:r>
          </a:p>
        </p:txBody>
      </p:sp>
      <p:sp>
        <p:nvSpPr>
          <p:cNvPr id="16387" name="Rectangle 29"/>
          <p:cNvSpPr>
            <a:spLocks noChangeArrowheads="1"/>
          </p:cNvSpPr>
          <p:nvPr/>
        </p:nvSpPr>
        <p:spPr bwMode="auto">
          <a:xfrm>
            <a:off x="2145454" y="1234546"/>
            <a:ext cx="2545184"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Boolean Addition</a:t>
            </a:r>
          </a:p>
        </p:txBody>
      </p:sp>
      <p:sp>
        <p:nvSpPr>
          <p:cNvPr id="3100" name="Text Box 28"/>
          <p:cNvSpPr txBox="1">
            <a:spLocks noChangeArrowheads="1"/>
          </p:cNvSpPr>
          <p:nvPr/>
        </p:nvSpPr>
        <p:spPr bwMode="auto">
          <a:xfrm>
            <a:off x="2063150" y="3127515"/>
            <a:ext cx="83126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160" dirty="0">
                <a:latin typeface="Times New Roman" panose="02020603050405020304" pitchFamily="18" charset="0"/>
              </a:rPr>
              <a:t>The </a:t>
            </a:r>
            <a:r>
              <a:rPr lang="en-US" altLang="am-ET" sz="2160" b="1" dirty="0">
                <a:latin typeface="Times New Roman" panose="02020603050405020304" pitchFamily="18" charset="0"/>
              </a:rPr>
              <a:t>complement</a:t>
            </a:r>
            <a:r>
              <a:rPr lang="en-US" altLang="am-ET" sz="2160" dirty="0">
                <a:latin typeface="Times New Roman" panose="02020603050405020304" pitchFamily="18" charset="0"/>
              </a:rPr>
              <a:t> represents the inverse of a variable and is indicated with an overbar. Thus, the complement of </a:t>
            </a:r>
            <a:r>
              <a:rPr lang="en-US" altLang="am-ET" sz="2160" i="1" dirty="0">
                <a:latin typeface="Times New Roman" panose="02020603050405020304" pitchFamily="18" charset="0"/>
              </a:rPr>
              <a:t>A</a:t>
            </a:r>
            <a:r>
              <a:rPr lang="en-US" altLang="am-ET" sz="2160" dirty="0">
                <a:latin typeface="Times New Roman" panose="02020603050405020304" pitchFamily="18" charset="0"/>
              </a:rPr>
              <a:t> is </a:t>
            </a:r>
            <a:r>
              <a:rPr lang="en-US" altLang="am-ET" sz="2160" i="1" dirty="0">
                <a:latin typeface="Times New Roman" panose="02020603050405020304" pitchFamily="18" charset="0"/>
              </a:rPr>
              <a:t>A</a:t>
            </a:r>
            <a:r>
              <a:rPr lang="en-US" altLang="am-ET" sz="2160" dirty="0">
                <a:latin typeface="Times New Roman" panose="02020603050405020304" pitchFamily="18" charset="0"/>
              </a:rPr>
              <a:t>.</a:t>
            </a:r>
          </a:p>
        </p:txBody>
      </p:sp>
      <p:sp>
        <p:nvSpPr>
          <p:cNvPr id="3102" name="Line 30"/>
          <p:cNvSpPr>
            <a:spLocks noChangeShapeType="1"/>
          </p:cNvSpPr>
          <p:nvPr/>
        </p:nvSpPr>
        <p:spPr bwMode="auto">
          <a:xfrm>
            <a:off x="7330546" y="3539031"/>
            <a:ext cx="16460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3104" name="Text Box 32"/>
          <p:cNvSpPr txBox="1">
            <a:spLocks noChangeArrowheads="1"/>
          </p:cNvSpPr>
          <p:nvPr/>
        </p:nvSpPr>
        <p:spPr bwMode="auto">
          <a:xfrm>
            <a:off x="2063150" y="3950546"/>
            <a:ext cx="781879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160" dirty="0">
                <a:latin typeface="Times New Roman" panose="02020603050405020304" pitchFamily="18" charset="0"/>
              </a:rPr>
              <a:t>A </a:t>
            </a:r>
            <a:r>
              <a:rPr lang="en-US" altLang="am-ET" sz="2160" b="1" dirty="0">
                <a:latin typeface="Times New Roman" panose="02020603050405020304" pitchFamily="18" charset="0"/>
              </a:rPr>
              <a:t>literal</a:t>
            </a:r>
            <a:r>
              <a:rPr lang="en-US" altLang="am-ET" sz="2160" dirty="0">
                <a:latin typeface="Times New Roman" panose="02020603050405020304" pitchFamily="18" charset="0"/>
              </a:rPr>
              <a:t> is a variable or its complement.</a:t>
            </a:r>
          </a:p>
        </p:txBody>
      </p:sp>
      <p:sp>
        <p:nvSpPr>
          <p:cNvPr id="3105" name="Text Box 33"/>
          <p:cNvSpPr txBox="1">
            <a:spLocks noChangeArrowheads="1"/>
          </p:cNvSpPr>
          <p:nvPr/>
        </p:nvSpPr>
        <p:spPr bwMode="auto">
          <a:xfrm>
            <a:off x="2063150" y="4444365"/>
            <a:ext cx="83126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160">
                <a:latin typeface="Times New Roman" panose="02020603050405020304" pitchFamily="18" charset="0"/>
              </a:rPr>
              <a:t>Addition is equivalent to the OR operation. The sum term is 1 if one or more of the literals are 1. The sum term is zero only if each literal is 0.</a:t>
            </a:r>
          </a:p>
        </p:txBody>
      </p:sp>
      <p:sp>
        <p:nvSpPr>
          <p:cNvPr id="3106" name="WordArt 34"/>
          <p:cNvSpPr>
            <a:spLocks noChangeArrowheads="1" noChangeShapeType="1" noTextEdit="1"/>
          </p:cNvSpPr>
          <p:nvPr/>
        </p:nvSpPr>
        <p:spPr bwMode="auto">
          <a:xfrm>
            <a:off x="2145453" y="5349698"/>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grpSp>
        <p:nvGrpSpPr>
          <p:cNvPr id="3116" name="Group 44"/>
          <p:cNvGrpSpPr>
            <a:grpSpLocks/>
          </p:cNvGrpSpPr>
          <p:nvPr/>
        </p:nvGrpSpPr>
        <p:grpSpPr bwMode="auto">
          <a:xfrm>
            <a:off x="3544605" y="5267396"/>
            <a:ext cx="6913457" cy="757874"/>
            <a:chOff x="1392" y="3072"/>
            <a:chExt cx="4032" cy="442"/>
          </a:xfrm>
        </p:grpSpPr>
        <p:sp>
          <p:nvSpPr>
            <p:cNvPr id="16396" name="Text Box 35"/>
            <p:cNvSpPr txBox="1">
              <a:spLocks noChangeArrowheads="1"/>
            </p:cNvSpPr>
            <p:nvPr/>
          </p:nvSpPr>
          <p:spPr bwMode="auto">
            <a:xfrm>
              <a:off x="1392" y="3072"/>
              <a:ext cx="403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160">
                  <a:latin typeface="Times New Roman" panose="02020603050405020304" pitchFamily="18" charset="0"/>
                </a:rPr>
                <a:t>Determine the values of </a:t>
              </a:r>
              <a:r>
                <a:rPr lang="en-US" altLang="am-ET" sz="2160" i="1">
                  <a:latin typeface="Times New Roman" panose="02020603050405020304" pitchFamily="18" charset="0"/>
                </a:rPr>
                <a:t>A, B,</a:t>
              </a:r>
              <a:r>
                <a:rPr lang="en-US" altLang="am-ET" sz="2160">
                  <a:latin typeface="Times New Roman" panose="02020603050405020304" pitchFamily="18" charset="0"/>
                </a:rPr>
                <a:t> and </a:t>
              </a:r>
              <a:r>
                <a:rPr lang="en-US" altLang="am-ET" sz="2160" i="1">
                  <a:latin typeface="Times New Roman" panose="02020603050405020304" pitchFamily="18" charset="0"/>
                </a:rPr>
                <a:t>C</a:t>
              </a:r>
              <a:r>
                <a:rPr lang="en-US" altLang="am-ET" sz="2160">
                  <a:latin typeface="Times New Roman" panose="02020603050405020304" pitchFamily="18" charset="0"/>
                </a:rPr>
                <a:t> that make the sum term of the expression </a:t>
              </a:r>
              <a:r>
                <a:rPr lang="en-US" altLang="am-ET" sz="2160" i="1">
                  <a:latin typeface="Times New Roman" panose="02020603050405020304" pitchFamily="18" charset="0"/>
                </a:rPr>
                <a:t>A + B + C</a:t>
              </a:r>
              <a:r>
                <a:rPr lang="en-US" altLang="am-ET" sz="2160">
                  <a:latin typeface="Times New Roman" panose="02020603050405020304" pitchFamily="18" charset="0"/>
                </a:rPr>
                <a:t> = 0?</a:t>
              </a:r>
            </a:p>
          </p:txBody>
        </p:sp>
        <p:sp>
          <p:nvSpPr>
            <p:cNvPr id="16397" name="Line 37"/>
            <p:cNvSpPr>
              <a:spLocks noChangeShapeType="1"/>
            </p:cNvSpPr>
            <p:nvPr/>
          </p:nvSpPr>
          <p:spPr bwMode="auto">
            <a:xfrm>
              <a:off x="3120" y="3303"/>
              <a:ext cx="152"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16398" name="Line 38"/>
            <p:cNvSpPr>
              <a:spLocks noChangeShapeType="1"/>
            </p:cNvSpPr>
            <p:nvPr/>
          </p:nvSpPr>
          <p:spPr bwMode="auto">
            <a:xfrm>
              <a:off x="2544" y="3301"/>
              <a:ext cx="152"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sp>
        <p:nvSpPr>
          <p:cNvPr id="3113" name="WordArt 41"/>
          <p:cNvSpPr>
            <a:spLocks noChangeArrowheads="1" noChangeShapeType="1" noTextEdit="1"/>
          </p:cNvSpPr>
          <p:nvPr/>
        </p:nvSpPr>
        <p:spPr bwMode="auto">
          <a:xfrm>
            <a:off x="2145453" y="6090426"/>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sp>
        <p:nvSpPr>
          <p:cNvPr id="3114" name="Text Box 42"/>
          <p:cNvSpPr txBox="1">
            <a:spLocks noChangeArrowheads="1"/>
          </p:cNvSpPr>
          <p:nvPr/>
        </p:nvSpPr>
        <p:spPr bwMode="auto">
          <a:xfrm>
            <a:off x="3544606" y="6172728"/>
            <a:ext cx="658424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160">
                <a:solidFill>
                  <a:srgbClr val="FF0000"/>
                </a:solidFill>
                <a:latin typeface="Times New Roman" panose="02020603050405020304" pitchFamily="18" charset="0"/>
              </a:rPr>
              <a:t>Each literal must = 0; therefore </a:t>
            </a:r>
            <a:r>
              <a:rPr lang="en-US" altLang="am-ET" sz="2160" i="1">
                <a:solidFill>
                  <a:srgbClr val="FF0000"/>
                </a:solidFill>
                <a:latin typeface="Times New Roman" panose="02020603050405020304" pitchFamily="18" charset="0"/>
              </a:rPr>
              <a:t>A</a:t>
            </a:r>
            <a:r>
              <a:rPr lang="en-US" altLang="am-ET" sz="2160">
                <a:solidFill>
                  <a:srgbClr val="FF0000"/>
                </a:solidFill>
                <a:latin typeface="Times New Roman" panose="02020603050405020304" pitchFamily="18" charset="0"/>
              </a:rPr>
              <a:t> = 1, </a:t>
            </a:r>
            <a:r>
              <a:rPr lang="en-US" altLang="am-ET" sz="2160" i="1">
                <a:solidFill>
                  <a:srgbClr val="FF0000"/>
                </a:solidFill>
                <a:latin typeface="Times New Roman" panose="02020603050405020304" pitchFamily="18" charset="0"/>
              </a:rPr>
              <a:t>B</a:t>
            </a:r>
            <a:r>
              <a:rPr lang="en-US" altLang="am-ET" sz="2160">
                <a:solidFill>
                  <a:srgbClr val="FF0000"/>
                </a:solidFill>
                <a:latin typeface="Times New Roman" panose="02020603050405020304" pitchFamily="18" charset="0"/>
              </a:rPr>
              <a:t> = 0 and </a:t>
            </a:r>
            <a:r>
              <a:rPr lang="en-US" altLang="am-ET" sz="2160" i="1">
                <a:solidFill>
                  <a:srgbClr val="FF0000"/>
                </a:solidFill>
                <a:latin typeface="Times New Roman" panose="02020603050405020304" pitchFamily="18" charset="0"/>
              </a:rPr>
              <a:t>C</a:t>
            </a:r>
            <a:r>
              <a:rPr lang="en-US" altLang="am-ET" sz="2160">
                <a:solidFill>
                  <a:srgbClr val="FF0000"/>
                </a:solidFill>
                <a:latin typeface="Times New Roman" panose="02020603050405020304" pitchFamily="18" charset="0"/>
              </a:rPr>
              <a:t> = 1.</a:t>
            </a:r>
          </a:p>
        </p:txBody>
      </p:sp>
    </p:spTree>
    <p:extLst>
      <p:ext uri="{BB962C8B-B14F-4D97-AF65-F5344CB8AC3E}">
        <p14:creationId xmlns:p14="http://schemas.microsoft.com/office/powerpoint/2010/main" val="80168984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00"/>
                                        </p:tgtEl>
                                        <p:attrNameLst>
                                          <p:attrName>style.visibility</p:attrName>
                                        </p:attrNameLst>
                                      </p:cBhvr>
                                      <p:to>
                                        <p:strVal val="visible"/>
                                      </p:to>
                                    </p:set>
                                    <p:anim calcmode="lin" valueType="num">
                                      <p:cBhvr additive="base">
                                        <p:cTn id="7" dur="500" fill="hold"/>
                                        <p:tgtEl>
                                          <p:spTgt spid="3100"/>
                                        </p:tgtEl>
                                        <p:attrNameLst>
                                          <p:attrName>ppt_x</p:attrName>
                                        </p:attrNameLst>
                                      </p:cBhvr>
                                      <p:tavLst>
                                        <p:tav tm="0">
                                          <p:val>
                                            <p:strVal val="0-#ppt_w/2"/>
                                          </p:val>
                                        </p:tav>
                                        <p:tav tm="100000">
                                          <p:val>
                                            <p:strVal val="#ppt_x"/>
                                          </p:val>
                                        </p:tav>
                                      </p:tavLst>
                                    </p:anim>
                                    <p:anim calcmode="lin" valueType="num">
                                      <p:cBhvr additive="base">
                                        <p:cTn id="8" dur="500" fill="hold"/>
                                        <p:tgtEl>
                                          <p:spTgt spid="3100"/>
                                        </p:tgtEl>
                                        <p:attrNameLst>
                                          <p:attrName>ppt_y</p:attrName>
                                        </p:attrNameLst>
                                      </p:cBhvr>
                                      <p:tavLst>
                                        <p:tav tm="0">
                                          <p:val>
                                            <p:strVal val="#ppt_y"/>
                                          </p:val>
                                        </p:tav>
                                        <p:tav tm="100000">
                                          <p:val>
                                            <p:strVal val="#ppt_y"/>
                                          </p:val>
                                        </p:tav>
                                      </p:tavLst>
                                    </p:anim>
                                  </p:childTnLst>
                                </p:cTn>
                              </p:par>
                              <p:par>
                                <p:cTn id="9" presetID="15" presetClass="entr" presetSubtype="0" fill="hold" nodeType="withEffect">
                                  <p:stCondLst>
                                    <p:cond delay="0"/>
                                  </p:stCondLst>
                                  <p:childTnLst>
                                    <p:set>
                                      <p:cBhvr>
                                        <p:cTn id="10" dur="1" fill="hold">
                                          <p:stCondLst>
                                            <p:cond delay="0"/>
                                          </p:stCondLst>
                                        </p:cTn>
                                        <p:tgtEl>
                                          <p:spTgt spid="3102"/>
                                        </p:tgtEl>
                                        <p:attrNameLst>
                                          <p:attrName>style.visibility</p:attrName>
                                        </p:attrNameLst>
                                      </p:cBhvr>
                                      <p:to>
                                        <p:strVal val="visible"/>
                                      </p:to>
                                    </p:set>
                                    <p:anim calcmode="lin" valueType="num">
                                      <p:cBhvr>
                                        <p:cTn id="11" dur="1000" fill="hold"/>
                                        <p:tgtEl>
                                          <p:spTgt spid="3102"/>
                                        </p:tgtEl>
                                        <p:attrNameLst>
                                          <p:attrName>ppt_w</p:attrName>
                                        </p:attrNameLst>
                                      </p:cBhvr>
                                      <p:tavLst>
                                        <p:tav tm="0">
                                          <p:val>
                                            <p:fltVal val="0"/>
                                          </p:val>
                                        </p:tav>
                                        <p:tav tm="100000">
                                          <p:val>
                                            <p:strVal val="#ppt_w"/>
                                          </p:val>
                                        </p:tav>
                                      </p:tavLst>
                                    </p:anim>
                                    <p:anim calcmode="lin" valueType="num">
                                      <p:cBhvr>
                                        <p:cTn id="12" dur="1000" fill="hold"/>
                                        <p:tgtEl>
                                          <p:spTgt spid="3102"/>
                                        </p:tgtEl>
                                        <p:attrNameLst>
                                          <p:attrName>ppt_h</p:attrName>
                                        </p:attrNameLst>
                                      </p:cBhvr>
                                      <p:tavLst>
                                        <p:tav tm="0">
                                          <p:val>
                                            <p:fltVal val="0"/>
                                          </p:val>
                                        </p:tav>
                                        <p:tav tm="100000">
                                          <p:val>
                                            <p:strVal val="#ppt_h"/>
                                          </p:val>
                                        </p:tav>
                                      </p:tavLst>
                                    </p:anim>
                                    <p:anim calcmode="lin" valueType="num">
                                      <p:cBhvr>
                                        <p:cTn id="13" dur="1000" fill="hold"/>
                                        <p:tgtEl>
                                          <p:spTgt spid="3102"/>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310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04"/>
                                        </p:tgtEl>
                                        <p:attrNameLst>
                                          <p:attrName>style.visibility</p:attrName>
                                        </p:attrNameLst>
                                      </p:cBhvr>
                                      <p:to>
                                        <p:strVal val="visible"/>
                                      </p:to>
                                    </p:set>
                                    <p:anim calcmode="lin" valueType="num">
                                      <p:cBhvr additive="base">
                                        <p:cTn id="19" dur="500" fill="hold"/>
                                        <p:tgtEl>
                                          <p:spTgt spid="3104"/>
                                        </p:tgtEl>
                                        <p:attrNameLst>
                                          <p:attrName>ppt_x</p:attrName>
                                        </p:attrNameLst>
                                      </p:cBhvr>
                                      <p:tavLst>
                                        <p:tav tm="0">
                                          <p:val>
                                            <p:strVal val="0-#ppt_w/2"/>
                                          </p:val>
                                        </p:tav>
                                        <p:tav tm="100000">
                                          <p:val>
                                            <p:strVal val="#ppt_x"/>
                                          </p:val>
                                        </p:tav>
                                      </p:tavLst>
                                    </p:anim>
                                    <p:anim calcmode="lin" valueType="num">
                                      <p:cBhvr additive="base">
                                        <p:cTn id="20" dur="500" fill="hold"/>
                                        <p:tgtEl>
                                          <p:spTgt spid="31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05"/>
                                        </p:tgtEl>
                                        <p:attrNameLst>
                                          <p:attrName>style.visibility</p:attrName>
                                        </p:attrNameLst>
                                      </p:cBhvr>
                                      <p:to>
                                        <p:strVal val="visible"/>
                                      </p:to>
                                    </p:set>
                                    <p:anim calcmode="lin" valueType="num">
                                      <p:cBhvr additive="base">
                                        <p:cTn id="25" dur="500" fill="hold"/>
                                        <p:tgtEl>
                                          <p:spTgt spid="3105"/>
                                        </p:tgtEl>
                                        <p:attrNameLst>
                                          <p:attrName>ppt_x</p:attrName>
                                        </p:attrNameLst>
                                      </p:cBhvr>
                                      <p:tavLst>
                                        <p:tav tm="0">
                                          <p:val>
                                            <p:strVal val="0-#ppt_w/2"/>
                                          </p:val>
                                        </p:tav>
                                        <p:tav tm="100000">
                                          <p:val>
                                            <p:strVal val="#ppt_x"/>
                                          </p:val>
                                        </p:tav>
                                      </p:tavLst>
                                    </p:anim>
                                    <p:anim calcmode="lin" valueType="num">
                                      <p:cBhvr additive="base">
                                        <p:cTn id="26" dur="500" fill="hold"/>
                                        <p:tgtEl>
                                          <p:spTgt spid="310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3106"/>
                                        </p:tgtEl>
                                        <p:attrNameLst>
                                          <p:attrName>style.visibility</p:attrName>
                                        </p:attrNameLst>
                                      </p:cBhvr>
                                      <p:to>
                                        <p:strVal val="visible"/>
                                      </p:to>
                                    </p:set>
                                    <p:animEffect transition="in" filter="dissolve">
                                      <p:cBhvr>
                                        <p:cTn id="31" dur="500"/>
                                        <p:tgtEl>
                                          <p:spTgt spid="3106"/>
                                        </p:tgtEl>
                                      </p:cBhvr>
                                    </p:animEffect>
                                  </p:childTnLst>
                                </p:cTn>
                              </p:par>
                              <p:par>
                                <p:cTn id="32" presetID="2" presetClass="entr" presetSubtype="2" fill="hold" nodeType="withEffect">
                                  <p:stCondLst>
                                    <p:cond delay="0"/>
                                  </p:stCondLst>
                                  <p:childTnLst>
                                    <p:set>
                                      <p:cBhvr>
                                        <p:cTn id="33" dur="1" fill="hold">
                                          <p:stCondLst>
                                            <p:cond delay="0"/>
                                          </p:stCondLst>
                                        </p:cTn>
                                        <p:tgtEl>
                                          <p:spTgt spid="3116"/>
                                        </p:tgtEl>
                                        <p:attrNameLst>
                                          <p:attrName>style.visibility</p:attrName>
                                        </p:attrNameLst>
                                      </p:cBhvr>
                                      <p:to>
                                        <p:strVal val="visible"/>
                                      </p:to>
                                    </p:set>
                                    <p:anim calcmode="lin" valueType="num">
                                      <p:cBhvr additive="base">
                                        <p:cTn id="34" dur="500" fill="hold"/>
                                        <p:tgtEl>
                                          <p:spTgt spid="3116"/>
                                        </p:tgtEl>
                                        <p:attrNameLst>
                                          <p:attrName>ppt_x</p:attrName>
                                        </p:attrNameLst>
                                      </p:cBhvr>
                                      <p:tavLst>
                                        <p:tav tm="0">
                                          <p:val>
                                            <p:strVal val="1+#ppt_w/2"/>
                                          </p:val>
                                        </p:tav>
                                        <p:tav tm="100000">
                                          <p:val>
                                            <p:strVal val="#ppt_x"/>
                                          </p:val>
                                        </p:tav>
                                      </p:tavLst>
                                    </p:anim>
                                    <p:anim calcmode="lin" valueType="num">
                                      <p:cBhvr additive="base">
                                        <p:cTn id="35" dur="500" fill="hold"/>
                                        <p:tgtEl>
                                          <p:spTgt spid="3116"/>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3113"/>
                                        </p:tgtEl>
                                        <p:attrNameLst>
                                          <p:attrName>style.visibility</p:attrName>
                                        </p:attrNameLst>
                                      </p:cBhvr>
                                      <p:to>
                                        <p:strVal val="visible"/>
                                      </p:to>
                                    </p:set>
                                    <p:animEffect transition="in" filter="dissolve">
                                      <p:cBhvr>
                                        <p:cTn id="40" dur="500"/>
                                        <p:tgtEl>
                                          <p:spTgt spid="3113"/>
                                        </p:tgtEl>
                                      </p:cBhvr>
                                    </p:animEffect>
                                  </p:childTnLst>
                                </p:cTn>
                              </p:par>
                              <p:par>
                                <p:cTn id="41" presetID="2" presetClass="entr" presetSubtype="2" fill="hold" grpId="0" nodeType="withEffect">
                                  <p:stCondLst>
                                    <p:cond delay="0"/>
                                  </p:stCondLst>
                                  <p:childTnLst>
                                    <p:set>
                                      <p:cBhvr>
                                        <p:cTn id="42" dur="1" fill="hold">
                                          <p:stCondLst>
                                            <p:cond delay="0"/>
                                          </p:stCondLst>
                                        </p:cTn>
                                        <p:tgtEl>
                                          <p:spTgt spid="3114"/>
                                        </p:tgtEl>
                                        <p:attrNameLst>
                                          <p:attrName>style.visibility</p:attrName>
                                        </p:attrNameLst>
                                      </p:cBhvr>
                                      <p:to>
                                        <p:strVal val="visible"/>
                                      </p:to>
                                    </p:set>
                                    <p:anim calcmode="lin" valueType="num">
                                      <p:cBhvr additive="base">
                                        <p:cTn id="43" dur="500" fill="hold"/>
                                        <p:tgtEl>
                                          <p:spTgt spid="3114"/>
                                        </p:tgtEl>
                                        <p:attrNameLst>
                                          <p:attrName>ppt_x</p:attrName>
                                        </p:attrNameLst>
                                      </p:cBhvr>
                                      <p:tavLst>
                                        <p:tav tm="0">
                                          <p:val>
                                            <p:strVal val="1+#ppt_w/2"/>
                                          </p:val>
                                        </p:tav>
                                        <p:tav tm="100000">
                                          <p:val>
                                            <p:strVal val="#ppt_x"/>
                                          </p:val>
                                        </p:tav>
                                      </p:tavLst>
                                    </p:anim>
                                    <p:anim calcmode="lin" valueType="num">
                                      <p:cBhvr additive="base">
                                        <p:cTn id="44" dur="500" fill="hold"/>
                                        <p:tgtEl>
                                          <p:spTgt spid="31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p:bldP spid="3104" grpId="0"/>
      <p:bldP spid="3105" grpId="0"/>
      <p:bldP spid="3114"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063150" y="1892970"/>
            <a:ext cx="8312609"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dirty="0">
                <a:latin typeface="Times New Roman" panose="02020603050405020304" pitchFamily="18" charset="0"/>
              </a:rPr>
              <a:t>In Boolean algebra, multiplication is equivalent to the AND operation. The product of literals forms a product term. The product term will be 1 only if all of the literals are 1.</a:t>
            </a:r>
          </a:p>
        </p:txBody>
      </p:sp>
      <p:sp>
        <p:nvSpPr>
          <p:cNvPr id="18435" name="Rectangle 5"/>
          <p:cNvSpPr>
            <a:spLocks noChangeArrowheads="1"/>
          </p:cNvSpPr>
          <p:nvPr/>
        </p:nvSpPr>
        <p:spPr bwMode="auto">
          <a:xfrm>
            <a:off x="2145453" y="1234546"/>
            <a:ext cx="3284874"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Boolean Multiplication</a:t>
            </a:r>
          </a:p>
        </p:txBody>
      </p:sp>
      <p:sp>
        <p:nvSpPr>
          <p:cNvPr id="108554" name="WordArt 10"/>
          <p:cNvSpPr>
            <a:spLocks noChangeArrowheads="1" noChangeShapeType="1" noTextEdit="1"/>
          </p:cNvSpPr>
          <p:nvPr/>
        </p:nvSpPr>
        <p:spPr bwMode="auto">
          <a:xfrm>
            <a:off x="2145453" y="3456728"/>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grpSp>
        <p:nvGrpSpPr>
          <p:cNvPr id="108560" name="Group 16"/>
          <p:cNvGrpSpPr>
            <a:grpSpLocks/>
          </p:cNvGrpSpPr>
          <p:nvPr/>
        </p:nvGrpSpPr>
        <p:grpSpPr bwMode="auto">
          <a:xfrm>
            <a:off x="3544606" y="3374428"/>
            <a:ext cx="6584244" cy="889903"/>
            <a:chOff x="1392" y="1968"/>
            <a:chExt cx="3840" cy="519"/>
          </a:xfrm>
        </p:grpSpPr>
        <p:sp>
          <p:nvSpPr>
            <p:cNvPr id="18440" name="Text Box 11"/>
            <p:cNvSpPr txBox="1">
              <a:spLocks noChangeArrowheads="1"/>
            </p:cNvSpPr>
            <p:nvPr/>
          </p:nvSpPr>
          <p:spPr bwMode="auto">
            <a:xfrm>
              <a:off x="1392" y="1968"/>
              <a:ext cx="3840"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dirty="0">
                  <a:latin typeface="Times New Roman" panose="02020603050405020304" pitchFamily="18" charset="0"/>
                </a:rPr>
                <a:t>What are the values   of    </a:t>
              </a:r>
              <a:r>
                <a:rPr lang="en-US" altLang="am-ET" sz="2592" i="1" dirty="0">
                  <a:latin typeface="Times New Roman" panose="02020603050405020304" pitchFamily="18" charset="0"/>
                </a:rPr>
                <a:t>A</a:t>
              </a:r>
              <a:r>
                <a:rPr lang="en-US" altLang="am-ET" sz="2592" dirty="0">
                  <a:latin typeface="Times New Roman" panose="02020603050405020304" pitchFamily="18" charset="0"/>
                </a:rPr>
                <a:t>, </a:t>
              </a:r>
              <a:r>
                <a:rPr lang="en-US" altLang="am-ET" sz="2592" i="1" dirty="0">
                  <a:latin typeface="Times New Roman" panose="02020603050405020304" pitchFamily="18" charset="0"/>
                </a:rPr>
                <a:t>B</a:t>
              </a:r>
              <a:r>
                <a:rPr lang="en-US" altLang="am-ET" sz="2592" dirty="0">
                  <a:latin typeface="Times New Roman" panose="02020603050405020304" pitchFamily="18" charset="0"/>
                </a:rPr>
                <a:t> and </a:t>
              </a:r>
              <a:r>
                <a:rPr lang="en-US" altLang="am-ET" sz="2592" i="1" dirty="0">
                  <a:latin typeface="Times New Roman" panose="02020603050405020304" pitchFamily="18" charset="0"/>
                </a:rPr>
                <a:t>C</a:t>
              </a:r>
              <a:r>
                <a:rPr lang="en-US" altLang="am-ET" sz="2592" dirty="0">
                  <a:latin typeface="Times New Roman" panose="02020603050405020304" pitchFamily="18" charset="0"/>
                </a:rPr>
                <a:t> if the product term of </a:t>
              </a:r>
              <a:r>
                <a:rPr lang="en-US" altLang="am-ET" sz="2592" i="1" dirty="0">
                  <a:latin typeface="Times New Roman" panose="02020603050405020304" pitchFamily="18" charset="0"/>
                </a:rPr>
                <a:t>A</a:t>
              </a:r>
              <a:r>
                <a:rPr lang="en-US" altLang="am-ET" sz="2592" i="1" baseline="30000" dirty="0">
                  <a:latin typeface="Times New Roman" panose="02020603050405020304" pitchFamily="18" charset="0"/>
                </a:rPr>
                <a:t>.</a:t>
              </a:r>
              <a:r>
                <a:rPr lang="en-US" altLang="am-ET" sz="2592" i="1" dirty="0">
                  <a:latin typeface="Times New Roman" panose="02020603050405020304" pitchFamily="18" charset="0"/>
                </a:rPr>
                <a:t>B</a:t>
              </a:r>
              <a:r>
                <a:rPr lang="en-US" altLang="am-ET" sz="2592" i="1" baseline="30000" dirty="0">
                  <a:latin typeface="Times New Roman" panose="02020603050405020304" pitchFamily="18" charset="0"/>
                </a:rPr>
                <a:t>.</a:t>
              </a:r>
              <a:r>
                <a:rPr lang="en-US" altLang="am-ET" sz="2592" i="1" dirty="0">
                  <a:latin typeface="Times New Roman" panose="02020603050405020304" pitchFamily="18" charset="0"/>
                </a:rPr>
                <a:t>C</a:t>
              </a:r>
              <a:r>
                <a:rPr lang="en-US" altLang="am-ET" sz="2592" dirty="0">
                  <a:latin typeface="Times New Roman" panose="02020603050405020304" pitchFamily="18" charset="0"/>
                </a:rPr>
                <a:t> = 1?</a:t>
              </a:r>
            </a:p>
          </p:txBody>
        </p:sp>
        <p:sp>
          <p:nvSpPr>
            <p:cNvPr id="18441" name="Line 12"/>
            <p:cNvSpPr>
              <a:spLocks noChangeShapeType="1"/>
            </p:cNvSpPr>
            <p:nvPr/>
          </p:nvSpPr>
          <p:spPr bwMode="auto">
            <a:xfrm>
              <a:off x="2844" y="2240"/>
              <a:ext cx="1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18442" name="Line 13"/>
            <p:cNvSpPr>
              <a:spLocks noChangeShapeType="1"/>
            </p:cNvSpPr>
            <p:nvPr/>
          </p:nvSpPr>
          <p:spPr bwMode="auto">
            <a:xfrm>
              <a:off x="3016" y="2240"/>
              <a:ext cx="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sp>
        <p:nvSpPr>
          <p:cNvPr id="108558" name="WordArt 14"/>
          <p:cNvSpPr>
            <a:spLocks noChangeArrowheads="1" noChangeShapeType="1" noTextEdit="1"/>
          </p:cNvSpPr>
          <p:nvPr/>
        </p:nvSpPr>
        <p:spPr bwMode="auto">
          <a:xfrm>
            <a:off x="2145453" y="4279759"/>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sp>
        <p:nvSpPr>
          <p:cNvPr id="108559" name="Text Box 15"/>
          <p:cNvSpPr txBox="1">
            <a:spLocks noChangeArrowheads="1"/>
          </p:cNvSpPr>
          <p:nvPr/>
        </p:nvSpPr>
        <p:spPr bwMode="auto">
          <a:xfrm>
            <a:off x="3544606" y="4362061"/>
            <a:ext cx="658424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160">
                <a:solidFill>
                  <a:srgbClr val="FF0000"/>
                </a:solidFill>
                <a:latin typeface="Times New Roman" panose="02020603050405020304" pitchFamily="18" charset="0"/>
              </a:rPr>
              <a:t>Each literal must = 1; therefore </a:t>
            </a:r>
            <a:r>
              <a:rPr lang="en-US" altLang="am-ET" sz="2160" i="1">
                <a:solidFill>
                  <a:srgbClr val="FF0000"/>
                </a:solidFill>
                <a:latin typeface="Times New Roman" panose="02020603050405020304" pitchFamily="18" charset="0"/>
              </a:rPr>
              <a:t>A</a:t>
            </a:r>
            <a:r>
              <a:rPr lang="en-US" altLang="am-ET" sz="2160">
                <a:solidFill>
                  <a:srgbClr val="FF0000"/>
                </a:solidFill>
                <a:latin typeface="Times New Roman" panose="02020603050405020304" pitchFamily="18" charset="0"/>
              </a:rPr>
              <a:t> = 1, </a:t>
            </a:r>
            <a:r>
              <a:rPr lang="en-US" altLang="am-ET" sz="2160" i="1">
                <a:solidFill>
                  <a:srgbClr val="FF0000"/>
                </a:solidFill>
                <a:latin typeface="Times New Roman" panose="02020603050405020304" pitchFamily="18" charset="0"/>
              </a:rPr>
              <a:t>B</a:t>
            </a:r>
            <a:r>
              <a:rPr lang="en-US" altLang="am-ET" sz="2160">
                <a:solidFill>
                  <a:srgbClr val="FF0000"/>
                </a:solidFill>
                <a:latin typeface="Times New Roman" panose="02020603050405020304" pitchFamily="18" charset="0"/>
              </a:rPr>
              <a:t> = 0 and </a:t>
            </a:r>
            <a:r>
              <a:rPr lang="en-US" altLang="am-ET" sz="2160" i="1">
                <a:solidFill>
                  <a:srgbClr val="FF0000"/>
                </a:solidFill>
                <a:latin typeface="Times New Roman" panose="02020603050405020304" pitchFamily="18" charset="0"/>
              </a:rPr>
              <a:t>C</a:t>
            </a:r>
            <a:r>
              <a:rPr lang="en-US" altLang="am-ET" sz="2160">
                <a:solidFill>
                  <a:srgbClr val="FF0000"/>
                </a:solidFill>
                <a:latin typeface="Times New Roman" panose="02020603050405020304" pitchFamily="18" charset="0"/>
              </a:rPr>
              <a:t> = 0.</a:t>
            </a:r>
          </a:p>
        </p:txBody>
      </p:sp>
    </p:spTree>
    <p:extLst>
      <p:ext uri="{BB962C8B-B14F-4D97-AF65-F5344CB8AC3E}">
        <p14:creationId xmlns:p14="http://schemas.microsoft.com/office/powerpoint/2010/main" val="1995232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8554"/>
                                        </p:tgtEl>
                                        <p:attrNameLst>
                                          <p:attrName>style.visibility</p:attrName>
                                        </p:attrNameLst>
                                      </p:cBhvr>
                                      <p:to>
                                        <p:strVal val="visible"/>
                                      </p:to>
                                    </p:set>
                                    <p:animEffect transition="in" filter="dissolve">
                                      <p:cBhvr>
                                        <p:cTn id="7" dur="500"/>
                                        <p:tgtEl>
                                          <p:spTgt spid="108554"/>
                                        </p:tgtEl>
                                      </p:cBhvr>
                                    </p:animEffect>
                                  </p:childTnLst>
                                </p:cTn>
                              </p:par>
                              <p:par>
                                <p:cTn id="8" presetID="2" presetClass="entr" presetSubtype="2" fill="hold" nodeType="withEffect">
                                  <p:stCondLst>
                                    <p:cond delay="0"/>
                                  </p:stCondLst>
                                  <p:childTnLst>
                                    <p:set>
                                      <p:cBhvr>
                                        <p:cTn id="9" dur="1" fill="hold">
                                          <p:stCondLst>
                                            <p:cond delay="0"/>
                                          </p:stCondLst>
                                        </p:cTn>
                                        <p:tgtEl>
                                          <p:spTgt spid="108560"/>
                                        </p:tgtEl>
                                        <p:attrNameLst>
                                          <p:attrName>style.visibility</p:attrName>
                                        </p:attrNameLst>
                                      </p:cBhvr>
                                      <p:to>
                                        <p:strVal val="visible"/>
                                      </p:to>
                                    </p:set>
                                    <p:anim calcmode="lin" valueType="num">
                                      <p:cBhvr additive="base">
                                        <p:cTn id="10" dur="500" fill="hold"/>
                                        <p:tgtEl>
                                          <p:spTgt spid="108560"/>
                                        </p:tgtEl>
                                        <p:attrNameLst>
                                          <p:attrName>ppt_x</p:attrName>
                                        </p:attrNameLst>
                                      </p:cBhvr>
                                      <p:tavLst>
                                        <p:tav tm="0">
                                          <p:val>
                                            <p:strVal val="1+#ppt_w/2"/>
                                          </p:val>
                                        </p:tav>
                                        <p:tav tm="100000">
                                          <p:val>
                                            <p:strVal val="#ppt_x"/>
                                          </p:val>
                                        </p:tav>
                                      </p:tavLst>
                                    </p:anim>
                                    <p:anim calcmode="lin" valueType="num">
                                      <p:cBhvr additive="base">
                                        <p:cTn id="11" dur="500" fill="hold"/>
                                        <p:tgtEl>
                                          <p:spTgt spid="108560"/>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08558"/>
                                        </p:tgtEl>
                                        <p:attrNameLst>
                                          <p:attrName>style.visibility</p:attrName>
                                        </p:attrNameLst>
                                      </p:cBhvr>
                                      <p:to>
                                        <p:strVal val="visible"/>
                                      </p:to>
                                    </p:set>
                                    <p:animEffect transition="in" filter="dissolve">
                                      <p:cBhvr>
                                        <p:cTn id="16" dur="500"/>
                                        <p:tgtEl>
                                          <p:spTgt spid="108558"/>
                                        </p:tgtEl>
                                      </p:cBhvr>
                                    </p:animEffect>
                                  </p:childTnLst>
                                </p:cTn>
                              </p:par>
                              <p:par>
                                <p:cTn id="17" presetID="2" presetClass="entr" presetSubtype="2" fill="hold" grpId="0" nodeType="withEffect">
                                  <p:stCondLst>
                                    <p:cond delay="0"/>
                                  </p:stCondLst>
                                  <p:childTnLst>
                                    <p:set>
                                      <p:cBhvr>
                                        <p:cTn id="18" dur="1" fill="hold">
                                          <p:stCondLst>
                                            <p:cond delay="0"/>
                                          </p:stCondLst>
                                        </p:cTn>
                                        <p:tgtEl>
                                          <p:spTgt spid="108559"/>
                                        </p:tgtEl>
                                        <p:attrNameLst>
                                          <p:attrName>style.visibility</p:attrName>
                                        </p:attrNameLst>
                                      </p:cBhvr>
                                      <p:to>
                                        <p:strVal val="visible"/>
                                      </p:to>
                                    </p:set>
                                    <p:anim calcmode="lin" valueType="num">
                                      <p:cBhvr additive="base">
                                        <p:cTn id="19" dur="500" fill="hold"/>
                                        <p:tgtEl>
                                          <p:spTgt spid="108559"/>
                                        </p:tgtEl>
                                        <p:attrNameLst>
                                          <p:attrName>ppt_x</p:attrName>
                                        </p:attrNameLst>
                                      </p:cBhvr>
                                      <p:tavLst>
                                        <p:tav tm="0">
                                          <p:val>
                                            <p:strVal val="1+#ppt_w/2"/>
                                          </p:val>
                                        </p:tav>
                                        <p:tav tm="100000">
                                          <p:val>
                                            <p:strVal val="#ppt_x"/>
                                          </p:val>
                                        </p:tav>
                                      </p:tavLst>
                                    </p:anim>
                                    <p:anim calcmode="lin" valueType="num">
                                      <p:cBhvr additive="base">
                                        <p:cTn id="20" dur="500" fill="hold"/>
                                        <p:tgtEl>
                                          <p:spTgt spid="1085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9"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5"/>
          <p:cNvSpPr>
            <a:spLocks noChangeArrowheads="1"/>
          </p:cNvSpPr>
          <p:nvPr/>
        </p:nvSpPr>
        <p:spPr bwMode="auto">
          <a:xfrm>
            <a:off x="2145454" y="1234546"/>
            <a:ext cx="2800767"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Commutative Laws</a:t>
            </a:r>
          </a:p>
        </p:txBody>
      </p:sp>
      <p:sp>
        <p:nvSpPr>
          <p:cNvPr id="20483" name="Text Box 13"/>
          <p:cNvSpPr txBox="1">
            <a:spLocks noChangeArrowheads="1"/>
          </p:cNvSpPr>
          <p:nvPr/>
        </p:nvSpPr>
        <p:spPr bwMode="auto">
          <a:xfrm>
            <a:off x="2556969" y="2716001"/>
            <a:ext cx="7489578"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b="1">
                <a:latin typeface="Times New Roman" panose="02020603050405020304" pitchFamily="18" charset="0"/>
              </a:rPr>
              <a:t>In terms of the result, the order in which variables are ORed makes no difference.</a:t>
            </a:r>
          </a:p>
        </p:txBody>
      </p:sp>
      <p:sp>
        <p:nvSpPr>
          <p:cNvPr id="20484" name="Text Box 14"/>
          <p:cNvSpPr txBox="1">
            <a:spLocks noChangeArrowheads="1"/>
          </p:cNvSpPr>
          <p:nvPr/>
        </p:nvSpPr>
        <p:spPr bwMode="auto">
          <a:xfrm>
            <a:off x="2227757" y="1892970"/>
            <a:ext cx="7983396"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The </a:t>
            </a:r>
            <a:r>
              <a:rPr lang="en-US" altLang="am-ET" sz="2592" b="1">
                <a:latin typeface="Times New Roman" panose="02020603050405020304" pitchFamily="18" charset="0"/>
              </a:rPr>
              <a:t>commutative laws</a:t>
            </a:r>
            <a:r>
              <a:rPr lang="en-US" altLang="am-ET" sz="2592">
                <a:latin typeface="Times New Roman" panose="02020603050405020304" pitchFamily="18" charset="0"/>
              </a:rPr>
              <a:t> are applied to addition and multiplication. For addition, the commutative law states</a:t>
            </a:r>
            <a:endParaRPr lang="en-US" altLang="am-ET" sz="1944">
              <a:latin typeface="Times New Roman" panose="02020603050405020304" pitchFamily="18" charset="0"/>
            </a:endParaRPr>
          </a:p>
        </p:txBody>
      </p:sp>
      <p:sp>
        <p:nvSpPr>
          <p:cNvPr id="20485" name="Text Box 16"/>
          <p:cNvSpPr txBox="1">
            <a:spLocks noChangeArrowheads="1"/>
          </p:cNvSpPr>
          <p:nvPr/>
        </p:nvSpPr>
        <p:spPr bwMode="auto">
          <a:xfrm>
            <a:off x="4203030" y="3703637"/>
            <a:ext cx="2304486" cy="491225"/>
          </a:xfrm>
          <a:prstGeom prst="rect">
            <a:avLst/>
          </a:prstGeom>
          <a:noFill/>
          <a:ln w="9525">
            <a:solidFill>
              <a:srgbClr val="9966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i="1">
                <a:solidFill>
                  <a:srgbClr val="FF3300"/>
                </a:solidFill>
                <a:latin typeface="Times New Roman" panose="02020603050405020304" pitchFamily="18" charset="0"/>
              </a:rPr>
              <a:t>A + B = B + A</a:t>
            </a:r>
          </a:p>
        </p:txBody>
      </p:sp>
      <p:sp>
        <p:nvSpPr>
          <p:cNvPr id="110617" name="Text Box 25"/>
          <p:cNvSpPr txBox="1">
            <a:spLocks noChangeArrowheads="1"/>
          </p:cNvSpPr>
          <p:nvPr/>
        </p:nvSpPr>
        <p:spPr bwMode="auto">
          <a:xfrm>
            <a:off x="2556969" y="4938183"/>
            <a:ext cx="7489578"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b="1">
                <a:latin typeface="Times New Roman" panose="02020603050405020304" pitchFamily="18" charset="0"/>
              </a:rPr>
              <a:t>In terms of the result, the order in which variables are ANDed makes no difference.</a:t>
            </a:r>
          </a:p>
        </p:txBody>
      </p:sp>
      <p:sp>
        <p:nvSpPr>
          <p:cNvPr id="110618" name="Text Box 26"/>
          <p:cNvSpPr txBox="1">
            <a:spLocks noChangeArrowheads="1"/>
          </p:cNvSpPr>
          <p:nvPr/>
        </p:nvSpPr>
        <p:spPr bwMode="auto">
          <a:xfrm>
            <a:off x="2227757" y="4526668"/>
            <a:ext cx="7983396"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For multiplication, the commutative law states</a:t>
            </a:r>
            <a:endParaRPr lang="en-US" altLang="am-ET" sz="1944">
              <a:latin typeface="Times New Roman" panose="02020603050405020304" pitchFamily="18" charset="0"/>
            </a:endParaRPr>
          </a:p>
        </p:txBody>
      </p:sp>
      <p:sp>
        <p:nvSpPr>
          <p:cNvPr id="110619" name="Text Box 27"/>
          <p:cNvSpPr txBox="1">
            <a:spLocks noChangeArrowheads="1"/>
          </p:cNvSpPr>
          <p:nvPr/>
        </p:nvSpPr>
        <p:spPr bwMode="auto">
          <a:xfrm>
            <a:off x="4203030" y="5915532"/>
            <a:ext cx="1481455" cy="491225"/>
          </a:xfrm>
          <a:prstGeom prst="rect">
            <a:avLst/>
          </a:prstGeom>
          <a:noFill/>
          <a:ln w="9525">
            <a:solidFill>
              <a:srgbClr val="9966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i="1">
                <a:solidFill>
                  <a:srgbClr val="FF3300"/>
                </a:solidFill>
                <a:latin typeface="Times New Roman" panose="02020603050405020304" pitchFamily="18" charset="0"/>
              </a:rPr>
              <a:t>AB = BA</a:t>
            </a:r>
          </a:p>
        </p:txBody>
      </p:sp>
    </p:spTree>
    <p:extLst>
      <p:ext uri="{BB962C8B-B14F-4D97-AF65-F5344CB8AC3E}">
        <p14:creationId xmlns:p14="http://schemas.microsoft.com/office/powerpoint/2010/main" val="3141269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618"/>
                                        </p:tgtEl>
                                        <p:attrNameLst>
                                          <p:attrName>style.visibility</p:attrName>
                                        </p:attrNameLst>
                                      </p:cBhvr>
                                      <p:to>
                                        <p:strVal val="visible"/>
                                      </p:to>
                                    </p:set>
                                    <p:anim calcmode="lin" valueType="num">
                                      <p:cBhvr additive="base">
                                        <p:cTn id="7" dur="500" fill="hold"/>
                                        <p:tgtEl>
                                          <p:spTgt spid="110618"/>
                                        </p:tgtEl>
                                        <p:attrNameLst>
                                          <p:attrName>ppt_x</p:attrName>
                                        </p:attrNameLst>
                                      </p:cBhvr>
                                      <p:tavLst>
                                        <p:tav tm="0">
                                          <p:val>
                                            <p:strVal val="0-#ppt_w/2"/>
                                          </p:val>
                                        </p:tav>
                                        <p:tav tm="100000">
                                          <p:val>
                                            <p:strVal val="#ppt_x"/>
                                          </p:val>
                                        </p:tav>
                                      </p:tavLst>
                                    </p:anim>
                                    <p:anim calcmode="lin" valueType="num">
                                      <p:cBhvr additive="base">
                                        <p:cTn id="8" dur="500" fill="hold"/>
                                        <p:tgtEl>
                                          <p:spTgt spid="11061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0617"/>
                                        </p:tgtEl>
                                        <p:attrNameLst>
                                          <p:attrName>style.visibility</p:attrName>
                                        </p:attrNameLst>
                                      </p:cBhvr>
                                      <p:to>
                                        <p:strVal val="visible"/>
                                      </p:to>
                                    </p:set>
                                    <p:anim calcmode="lin" valueType="num">
                                      <p:cBhvr additive="base">
                                        <p:cTn id="11" dur="500" fill="hold"/>
                                        <p:tgtEl>
                                          <p:spTgt spid="110617"/>
                                        </p:tgtEl>
                                        <p:attrNameLst>
                                          <p:attrName>ppt_x</p:attrName>
                                        </p:attrNameLst>
                                      </p:cBhvr>
                                      <p:tavLst>
                                        <p:tav tm="0">
                                          <p:val>
                                            <p:strVal val="1+#ppt_w/2"/>
                                          </p:val>
                                        </p:tav>
                                        <p:tav tm="100000">
                                          <p:val>
                                            <p:strVal val="#ppt_x"/>
                                          </p:val>
                                        </p:tav>
                                      </p:tavLst>
                                    </p:anim>
                                    <p:anim calcmode="lin" valueType="num">
                                      <p:cBhvr additive="base">
                                        <p:cTn id="12" dur="500" fill="hold"/>
                                        <p:tgtEl>
                                          <p:spTgt spid="110617"/>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10619"/>
                                        </p:tgtEl>
                                        <p:attrNameLst>
                                          <p:attrName>style.visibility</p:attrName>
                                        </p:attrNameLst>
                                      </p:cBhvr>
                                      <p:to>
                                        <p:strVal val="visible"/>
                                      </p:to>
                                    </p:set>
                                    <p:anim calcmode="lin" valueType="num">
                                      <p:cBhvr additive="base">
                                        <p:cTn id="16" dur="500" fill="hold"/>
                                        <p:tgtEl>
                                          <p:spTgt spid="110619"/>
                                        </p:tgtEl>
                                        <p:attrNameLst>
                                          <p:attrName>ppt_x</p:attrName>
                                        </p:attrNameLst>
                                      </p:cBhvr>
                                      <p:tavLst>
                                        <p:tav tm="0">
                                          <p:val>
                                            <p:strVal val="#ppt_x"/>
                                          </p:val>
                                        </p:tav>
                                        <p:tav tm="100000">
                                          <p:val>
                                            <p:strVal val="#ppt_x"/>
                                          </p:val>
                                        </p:tav>
                                      </p:tavLst>
                                    </p:anim>
                                    <p:anim calcmode="lin" valueType="num">
                                      <p:cBhvr additive="base">
                                        <p:cTn id="17" dur="500" fill="hold"/>
                                        <p:tgtEl>
                                          <p:spTgt spid="110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7" grpId="0"/>
      <p:bldP spid="110618" grpId="0"/>
      <p:bldP spid="110619"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2145454" y="1234546"/>
            <a:ext cx="2544286"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Associative Laws</a:t>
            </a:r>
          </a:p>
        </p:txBody>
      </p:sp>
      <p:sp>
        <p:nvSpPr>
          <p:cNvPr id="22531" name="Text Box 5"/>
          <p:cNvSpPr txBox="1">
            <a:spLocks noChangeArrowheads="1"/>
          </p:cNvSpPr>
          <p:nvPr/>
        </p:nvSpPr>
        <p:spPr bwMode="auto">
          <a:xfrm>
            <a:off x="2556969" y="2716001"/>
            <a:ext cx="7654184"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b="1">
                <a:latin typeface="Times New Roman" panose="02020603050405020304" pitchFamily="18" charset="0"/>
              </a:rPr>
              <a:t>When ORing more than two variables, the result is the same regardless of the grouping of the variables.</a:t>
            </a:r>
          </a:p>
        </p:txBody>
      </p:sp>
      <p:sp>
        <p:nvSpPr>
          <p:cNvPr id="22532" name="Text Box 6"/>
          <p:cNvSpPr txBox="1">
            <a:spLocks noChangeArrowheads="1"/>
          </p:cNvSpPr>
          <p:nvPr/>
        </p:nvSpPr>
        <p:spPr bwMode="auto">
          <a:xfrm>
            <a:off x="2227757" y="1892970"/>
            <a:ext cx="7983396"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The </a:t>
            </a:r>
            <a:r>
              <a:rPr lang="en-US" altLang="am-ET" sz="2592" b="1">
                <a:latin typeface="Times New Roman" panose="02020603050405020304" pitchFamily="18" charset="0"/>
              </a:rPr>
              <a:t>associative laws</a:t>
            </a:r>
            <a:r>
              <a:rPr lang="en-US" altLang="am-ET" sz="2592">
                <a:latin typeface="Times New Roman" panose="02020603050405020304" pitchFamily="18" charset="0"/>
              </a:rPr>
              <a:t> are also applied to addition and multiplication. For addition, the associative law states</a:t>
            </a:r>
            <a:endParaRPr lang="en-US" altLang="am-ET" sz="1944">
              <a:latin typeface="Times New Roman" panose="02020603050405020304" pitchFamily="18" charset="0"/>
            </a:endParaRPr>
          </a:p>
        </p:txBody>
      </p:sp>
      <p:sp>
        <p:nvSpPr>
          <p:cNvPr id="22533" name="Text Box 7"/>
          <p:cNvSpPr txBox="1">
            <a:spLocks noChangeArrowheads="1"/>
          </p:cNvSpPr>
          <p:nvPr/>
        </p:nvSpPr>
        <p:spPr bwMode="auto">
          <a:xfrm>
            <a:off x="4203030" y="3703637"/>
            <a:ext cx="3868244" cy="491225"/>
          </a:xfrm>
          <a:prstGeom prst="rect">
            <a:avLst/>
          </a:prstGeom>
          <a:noFill/>
          <a:ln w="9525">
            <a:solidFill>
              <a:srgbClr val="9966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i="1">
                <a:solidFill>
                  <a:srgbClr val="FF3300"/>
                </a:solidFill>
                <a:latin typeface="Times New Roman" panose="02020603050405020304" pitchFamily="18" charset="0"/>
              </a:rPr>
              <a:t>A + </a:t>
            </a:r>
            <a:r>
              <a:rPr lang="en-US" altLang="am-ET" sz="2592">
                <a:solidFill>
                  <a:srgbClr val="FF3300"/>
                </a:solidFill>
                <a:latin typeface="Times New Roman" panose="02020603050405020304" pitchFamily="18" charset="0"/>
              </a:rPr>
              <a:t>(</a:t>
            </a:r>
            <a:r>
              <a:rPr lang="en-US" altLang="am-ET" sz="2592" i="1">
                <a:solidFill>
                  <a:srgbClr val="FF3300"/>
                </a:solidFill>
                <a:latin typeface="Times New Roman" panose="02020603050405020304" pitchFamily="18" charset="0"/>
              </a:rPr>
              <a:t>B +C</a:t>
            </a:r>
            <a:r>
              <a:rPr lang="en-US" altLang="am-ET" sz="2592">
                <a:solidFill>
                  <a:srgbClr val="FF3300"/>
                </a:solidFill>
                <a:latin typeface="Times New Roman" panose="02020603050405020304" pitchFamily="18" charset="0"/>
              </a:rPr>
              <a:t>)</a:t>
            </a:r>
            <a:r>
              <a:rPr lang="en-US" altLang="am-ET" sz="2592" i="1">
                <a:solidFill>
                  <a:srgbClr val="FF3300"/>
                </a:solidFill>
                <a:latin typeface="Times New Roman" panose="02020603050405020304" pitchFamily="18" charset="0"/>
              </a:rPr>
              <a:t> = </a:t>
            </a:r>
            <a:r>
              <a:rPr lang="en-US" altLang="am-ET" sz="2592">
                <a:solidFill>
                  <a:srgbClr val="FF3300"/>
                </a:solidFill>
                <a:latin typeface="Times New Roman" panose="02020603050405020304" pitchFamily="18" charset="0"/>
              </a:rPr>
              <a:t>(</a:t>
            </a:r>
            <a:r>
              <a:rPr lang="en-US" altLang="am-ET" sz="2592" i="1">
                <a:solidFill>
                  <a:srgbClr val="FF3300"/>
                </a:solidFill>
                <a:latin typeface="Times New Roman" panose="02020603050405020304" pitchFamily="18" charset="0"/>
              </a:rPr>
              <a:t>A + B</a:t>
            </a:r>
            <a:r>
              <a:rPr lang="en-US" altLang="am-ET" sz="2592">
                <a:solidFill>
                  <a:srgbClr val="FF3300"/>
                </a:solidFill>
                <a:latin typeface="Times New Roman" panose="02020603050405020304" pitchFamily="18" charset="0"/>
              </a:rPr>
              <a:t>)</a:t>
            </a:r>
            <a:r>
              <a:rPr lang="en-US" altLang="am-ET" sz="2592" i="1">
                <a:solidFill>
                  <a:srgbClr val="FF3300"/>
                </a:solidFill>
                <a:latin typeface="Times New Roman" panose="02020603050405020304" pitchFamily="18" charset="0"/>
              </a:rPr>
              <a:t> + C</a:t>
            </a:r>
          </a:p>
        </p:txBody>
      </p:sp>
      <p:sp>
        <p:nvSpPr>
          <p:cNvPr id="118793" name="Text Box 9"/>
          <p:cNvSpPr txBox="1">
            <a:spLocks noChangeArrowheads="1"/>
          </p:cNvSpPr>
          <p:nvPr/>
        </p:nvSpPr>
        <p:spPr bwMode="auto">
          <a:xfrm>
            <a:off x="2227757" y="4526668"/>
            <a:ext cx="7983396"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For multiplication, the associative law states</a:t>
            </a:r>
            <a:endParaRPr lang="en-US" altLang="am-ET" sz="1944">
              <a:latin typeface="Times New Roman" panose="02020603050405020304" pitchFamily="18" charset="0"/>
            </a:endParaRPr>
          </a:p>
        </p:txBody>
      </p:sp>
      <p:sp>
        <p:nvSpPr>
          <p:cNvPr id="118795" name="Text Box 11"/>
          <p:cNvSpPr txBox="1">
            <a:spLocks noChangeArrowheads="1"/>
          </p:cNvSpPr>
          <p:nvPr/>
        </p:nvSpPr>
        <p:spPr bwMode="auto">
          <a:xfrm>
            <a:off x="2556969" y="4938183"/>
            <a:ext cx="7654184"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b="1">
                <a:latin typeface="Times New Roman" panose="02020603050405020304" pitchFamily="18" charset="0"/>
              </a:rPr>
              <a:t>When ANDing more than two variables, the result is the same regardless of the grouping of the variables.</a:t>
            </a:r>
          </a:p>
        </p:txBody>
      </p:sp>
      <p:sp>
        <p:nvSpPr>
          <p:cNvPr id="118796" name="Text Box 12"/>
          <p:cNvSpPr txBox="1">
            <a:spLocks noChangeArrowheads="1"/>
          </p:cNvSpPr>
          <p:nvPr/>
        </p:nvSpPr>
        <p:spPr bwMode="auto">
          <a:xfrm>
            <a:off x="4203030" y="5915532"/>
            <a:ext cx="2386789" cy="491225"/>
          </a:xfrm>
          <a:prstGeom prst="rect">
            <a:avLst/>
          </a:prstGeom>
          <a:noFill/>
          <a:ln w="9525">
            <a:solidFill>
              <a:srgbClr val="9966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i="1">
                <a:solidFill>
                  <a:srgbClr val="FF3300"/>
                </a:solidFill>
                <a:latin typeface="Times New Roman" panose="02020603050405020304" pitchFamily="18" charset="0"/>
              </a:rPr>
              <a:t>A</a:t>
            </a:r>
            <a:r>
              <a:rPr lang="en-US" altLang="am-ET" sz="2592">
                <a:solidFill>
                  <a:srgbClr val="FF3300"/>
                </a:solidFill>
                <a:latin typeface="Times New Roman" panose="02020603050405020304" pitchFamily="18" charset="0"/>
              </a:rPr>
              <a:t>(</a:t>
            </a:r>
            <a:r>
              <a:rPr lang="en-US" altLang="am-ET" sz="2592" i="1">
                <a:solidFill>
                  <a:srgbClr val="FF3300"/>
                </a:solidFill>
                <a:latin typeface="Times New Roman" panose="02020603050405020304" pitchFamily="18" charset="0"/>
              </a:rPr>
              <a:t>BC</a:t>
            </a:r>
            <a:r>
              <a:rPr lang="en-US" altLang="am-ET" sz="2592">
                <a:solidFill>
                  <a:srgbClr val="FF3300"/>
                </a:solidFill>
                <a:latin typeface="Times New Roman" panose="02020603050405020304" pitchFamily="18" charset="0"/>
              </a:rPr>
              <a:t>)</a:t>
            </a:r>
            <a:r>
              <a:rPr lang="en-US" altLang="am-ET" sz="2592" i="1">
                <a:solidFill>
                  <a:srgbClr val="FF3300"/>
                </a:solidFill>
                <a:latin typeface="Times New Roman" panose="02020603050405020304" pitchFamily="18" charset="0"/>
              </a:rPr>
              <a:t> = </a:t>
            </a:r>
            <a:r>
              <a:rPr lang="en-US" altLang="am-ET" sz="2592">
                <a:solidFill>
                  <a:srgbClr val="FF3300"/>
                </a:solidFill>
                <a:latin typeface="Times New Roman" panose="02020603050405020304" pitchFamily="18" charset="0"/>
              </a:rPr>
              <a:t>(</a:t>
            </a:r>
            <a:r>
              <a:rPr lang="en-US" altLang="am-ET" sz="2592" i="1">
                <a:solidFill>
                  <a:srgbClr val="FF3300"/>
                </a:solidFill>
                <a:latin typeface="Times New Roman" panose="02020603050405020304" pitchFamily="18" charset="0"/>
              </a:rPr>
              <a:t>AB</a:t>
            </a:r>
            <a:r>
              <a:rPr lang="en-US" altLang="am-ET" sz="2592">
                <a:solidFill>
                  <a:srgbClr val="FF3300"/>
                </a:solidFill>
                <a:latin typeface="Times New Roman" panose="02020603050405020304" pitchFamily="18" charset="0"/>
              </a:rPr>
              <a:t>)</a:t>
            </a:r>
            <a:r>
              <a:rPr lang="en-US" altLang="am-ET" sz="2592" i="1">
                <a:solidFill>
                  <a:srgbClr val="FF3300"/>
                </a:solidFill>
                <a:latin typeface="Times New Roman" panose="02020603050405020304" pitchFamily="18" charset="0"/>
              </a:rPr>
              <a:t>C</a:t>
            </a:r>
          </a:p>
        </p:txBody>
      </p:sp>
    </p:spTree>
    <p:extLst>
      <p:ext uri="{BB962C8B-B14F-4D97-AF65-F5344CB8AC3E}">
        <p14:creationId xmlns:p14="http://schemas.microsoft.com/office/powerpoint/2010/main" val="3510864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793"/>
                                        </p:tgtEl>
                                        <p:attrNameLst>
                                          <p:attrName>style.visibility</p:attrName>
                                        </p:attrNameLst>
                                      </p:cBhvr>
                                      <p:to>
                                        <p:strVal val="visible"/>
                                      </p:to>
                                    </p:set>
                                    <p:anim calcmode="lin" valueType="num">
                                      <p:cBhvr additive="base">
                                        <p:cTn id="7" dur="500" fill="hold"/>
                                        <p:tgtEl>
                                          <p:spTgt spid="118793"/>
                                        </p:tgtEl>
                                        <p:attrNameLst>
                                          <p:attrName>ppt_x</p:attrName>
                                        </p:attrNameLst>
                                      </p:cBhvr>
                                      <p:tavLst>
                                        <p:tav tm="0">
                                          <p:val>
                                            <p:strVal val="0-#ppt_w/2"/>
                                          </p:val>
                                        </p:tav>
                                        <p:tav tm="100000">
                                          <p:val>
                                            <p:strVal val="#ppt_x"/>
                                          </p:val>
                                        </p:tav>
                                      </p:tavLst>
                                    </p:anim>
                                    <p:anim calcmode="lin" valueType="num">
                                      <p:cBhvr additive="base">
                                        <p:cTn id="8" dur="500" fill="hold"/>
                                        <p:tgtEl>
                                          <p:spTgt spid="1187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8795"/>
                                        </p:tgtEl>
                                        <p:attrNameLst>
                                          <p:attrName>style.visibility</p:attrName>
                                        </p:attrNameLst>
                                      </p:cBhvr>
                                      <p:to>
                                        <p:strVal val="visible"/>
                                      </p:to>
                                    </p:set>
                                    <p:anim calcmode="lin" valueType="num">
                                      <p:cBhvr additive="base">
                                        <p:cTn id="11" dur="500" fill="hold"/>
                                        <p:tgtEl>
                                          <p:spTgt spid="118795"/>
                                        </p:tgtEl>
                                        <p:attrNameLst>
                                          <p:attrName>ppt_x</p:attrName>
                                        </p:attrNameLst>
                                      </p:cBhvr>
                                      <p:tavLst>
                                        <p:tav tm="0">
                                          <p:val>
                                            <p:strVal val="1+#ppt_w/2"/>
                                          </p:val>
                                        </p:tav>
                                        <p:tav tm="100000">
                                          <p:val>
                                            <p:strVal val="#ppt_x"/>
                                          </p:val>
                                        </p:tav>
                                      </p:tavLst>
                                    </p:anim>
                                    <p:anim calcmode="lin" valueType="num">
                                      <p:cBhvr additive="base">
                                        <p:cTn id="12" dur="500" fill="hold"/>
                                        <p:tgtEl>
                                          <p:spTgt spid="118795"/>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18796"/>
                                        </p:tgtEl>
                                        <p:attrNameLst>
                                          <p:attrName>style.visibility</p:attrName>
                                        </p:attrNameLst>
                                      </p:cBhvr>
                                      <p:to>
                                        <p:strVal val="visible"/>
                                      </p:to>
                                    </p:set>
                                    <p:anim calcmode="lin" valueType="num">
                                      <p:cBhvr additive="base">
                                        <p:cTn id="16" dur="500" fill="hold"/>
                                        <p:tgtEl>
                                          <p:spTgt spid="118796"/>
                                        </p:tgtEl>
                                        <p:attrNameLst>
                                          <p:attrName>ppt_x</p:attrName>
                                        </p:attrNameLst>
                                      </p:cBhvr>
                                      <p:tavLst>
                                        <p:tav tm="0">
                                          <p:val>
                                            <p:strVal val="#ppt_x"/>
                                          </p:val>
                                        </p:tav>
                                        <p:tav tm="100000">
                                          <p:val>
                                            <p:strVal val="#ppt_x"/>
                                          </p:val>
                                        </p:tav>
                                      </p:tavLst>
                                    </p:anim>
                                    <p:anim calcmode="lin" valueType="num">
                                      <p:cBhvr additive="base">
                                        <p:cTn id="17" dur="500" fill="hold"/>
                                        <p:tgtEl>
                                          <p:spTgt spid="118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3" grpId="0"/>
      <p:bldP spid="118795" grpId="0"/>
      <p:bldP spid="11879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2074295" y="543543"/>
            <a:ext cx="2452916"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dirty="0">
                <a:solidFill>
                  <a:srgbClr val="FFFF99"/>
                </a:solidFill>
                <a:latin typeface="Times New Roman" panose="02020603050405020304" pitchFamily="18" charset="0"/>
              </a:rPr>
              <a:t>Distributive Law</a:t>
            </a:r>
          </a:p>
        </p:txBody>
      </p:sp>
      <p:sp>
        <p:nvSpPr>
          <p:cNvPr id="24579" name="Text Box 6"/>
          <p:cNvSpPr txBox="1">
            <a:spLocks noChangeArrowheads="1"/>
          </p:cNvSpPr>
          <p:nvPr/>
        </p:nvSpPr>
        <p:spPr bwMode="auto">
          <a:xfrm>
            <a:off x="2074294" y="1259580"/>
            <a:ext cx="8148003"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dirty="0">
                <a:latin typeface="Times New Roman" panose="02020603050405020304" pitchFamily="18" charset="0"/>
              </a:rPr>
              <a:t>The </a:t>
            </a:r>
            <a:r>
              <a:rPr lang="en-US" altLang="am-ET" sz="2592" b="1" dirty="0">
                <a:latin typeface="Times New Roman" panose="02020603050405020304" pitchFamily="18" charset="0"/>
              </a:rPr>
              <a:t>distributive law</a:t>
            </a:r>
            <a:r>
              <a:rPr lang="en-US" altLang="am-ET" sz="2592" dirty="0">
                <a:latin typeface="Times New Roman" panose="02020603050405020304" pitchFamily="18" charset="0"/>
              </a:rPr>
              <a:t> is the factoring law. A common variable can be factored from an expression just as in ordinary algebra. That is</a:t>
            </a:r>
            <a:endParaRPr lang="en-US" altLang="am-ET" sz="1944" dirty="0">
              <a:latin typeface="Times New Roman" panose="02020603050405020304" pitchFamily="18" charset="0"/>
            </a:endParaRPr>
          </a:p>
        </p:txBody>
      </p:sp>
      <p:sp>
        <p:nvSpPr>
          <p:cNvPr id="24580" name="Text Box 7"/>
          <p:cNvSpPr txBox="1">
            <a:spLocks noChangeArrowheads="1"/>
          </p:cNvSpPr>
          <p:nvPr/>
        </p:nvSpPr>
        <p:spPr bwMode="auto">
          <a:xfrm>
            <a:off x="2074295" y="2728591"/>
            <a:ext cx="7571881" cy="1089594"/>
          </a:xfrm>
          <a:prstGeom prst="rect">
            <a:avLst/>
          </a:prstGeom>
          <a:noFill/>
          <a:ln w="9525">
            <a:solidFill>
              <a:srgbClr val="9966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i="1" dirty="0">
                <a:solidFill>
                  <a:srgbClr val="FF3300"/>
                </a:solidFill>
                <a:latin typeface="Times New Roman" panose="02020603050405020304" pitchFamily="18" charset="0"/>
              </a:rPr>
              <a:t>A</a:t>
            </a:r>
            <a:r>
              <a:rPr lang="en-US" altLang="am-ET" sz="2592" dirty="0">
                <a:solidFill>
                  <a:srgbClr val="FF3300"/>
                </a:solidFill>
                <a:latin typeface="Times New Roman" panose="02020603050405020304" pitchFamily="18" charset="0"/>
              </a:rPr>
              <a:t>(</a:t>
            </a:r>
            <a:r>
              <a:rPr lang="en-US" altLang="am-ET" sz="2592" i="1" dirty="0">
                <a:solidFill>
                  <a:srgbClr val="FF3300"/>
                </a:solidFill>
                <a:latin typeface="Times New Roman" panose="02020603050405020304" pitchFamily="18" charset="0"/>
              </a:rPr>
              <a:t>B+ C</a:t>
            </a:r>
            <a:r>
              <a:rPr lang="en-US" altLang="am-ET" sz="2592" dirty="0">
                <a:solidFill>
                  <a:srgbClr val="FF3300"/>
                </a:solidFill>
                <a:latin typeface="Times New Roman" panose="02020603050405020304" pitchFamily="18" charset="0"/>
              </a:rPr>
              <a:t>)=</a:t>
            </a:r>
            <a:r>
              <a:rPr lang="en-US" altLang="am-ET" sz="2592" i="1" dirty="0">
                <a:solidFill>
                  <a:srgbClr val="FF3300"/>
                </a:solidFill>
                <a:latin typeface="Times New Roman" panose="02020603050405020304" pitchFamily="18" charset="0"/>
              </a:rPr>
              <a:t> AB + AC</a:t>
            </a:r>
            <a:r>
              <a:rPr lang="en-US" altLang="am-ET" sz="2592" dirty="0">
                <a:solidFill>
                  <a:srgbClr val="FF3300"/>
                </a:solidFill>
                <a:latin typeface="Times New Roman" panose="02020603050405020304" pitchFamily="18" charset="0"/>
              </a:rPr>
              <a:t>    and   </a:t>
            </a:r>
            <a:r>
              <a:rPr lang="en-US" altLang="am-ET" sz="2592" i="1" dirty="0">
                <a:solidFill>
                  <a:srgbClr val="FF3300"/>
                </a:solidFill>
                <a:latin typeface="Times New Roman" panose="02020603050405020304" pitchFamily="18" charset="0"/>
              </a:rPr>
              <a:t>A+(B.C) = (A+B)(A+ C</a:t>
            </a:r>
            <a:r>
              <a:rPr lang="en-US" altLang="am-ET" sz="2592" dirty="0">
                <a:solidFill>
                  <a:srgbClr val="FF3300"/>
                </a:solidFill>
                <a:latin typeface="Times New Roman" panose="02020603050405020304" pitchFamily="18" charset="0"/>
              </a:rPr>
              <a:t>)</a:t>
            </a:r>
            <a:endParaRPr lang="en-US" altLang="am-ET" sz="2592" i="1" dirty="0">
              <a:solidFill>
                <a:srgbClr val="FF3300"/>
              </a:solidFill>
              <a:latin typeface="Times New Roman" panose="02020603050405020304" pitchFamily="18" charset="0"/>
            </a:endParaRPr>
          </a:p>
          <a:p>
            <a:pPr eaLnBrk="1" hangingPunct="1">
              <a:lnSpc>
                <a:spcPct val="100000"/>
              </a:lnSpc>
              <a:spcBef>
                <a:spcPct val="50000"/>
              </a:spcBef>
              <a:buFontTx/>
              <a:buNone/>
            </a:pPr>
            <a:endParaRPr lang="en-US" altLang="am-ET" sz="2592" i="1" dirty="0">
              <a:solidFill>
                <a:srgbClr val="FF3300"/>
              </a:solidFill>
              <a:latin typeface="Times New Roman" panose="02020603050405020304" pitchFamily="18" charset="0"/>
            </a:endParaRPr>
          </a:p>
        </p:txBody>
      </p:sp>
      <p:sp>
        <p:nvSpPr>
          <p:cNvPr id="120843" name="Text Box 11"/>
          <p:cNvSpPr txBox="1">
            <a:spLocks noChangeArrowheads="1"/>
          </p:cNvSpPr>
          <p:nvPr/>
        </p:nvSpPr>
        <p:spPr bwMode="auto">
          <a:xfrm>
            <a:off x="2310060" y="3785940"/>
            <a:ext cx="8065699"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dirty="0">
                <a:latin typeface="Times New Roman" panose="02020603050405020304" pitchFamily="18" charset="0"/>
              </a:rPr>
              <a:t>The distributive law can be illustrated with equivalent circuits:</a:t>
            </a:r>
          </a:p>
        </p:txBody>
      </p:sp>
      <p:graphicFrame>
        <p:nvGraphicFramePr>
          <p:cNvPr id="120845" name="Object 13"/>
          <p:cNvGraphicFramePr>
            <a:graphicFrameLocks noChangeAspect="1"/>
          </p:cNvGraphicFramePr>
          <p:nvPr/>
        </p:nvGraphicFramePr>
        <p:xfrm>
          <a:off x="3297696" y="4691274"/>
          <a:ext cx="5432002" cy="1493458"/>
        </p:xfrm>
        <a:graphic>
          <a:graphicData uri="http://schemas.openxmlformats.org/presentationml/2006/ole">
            <mc:AlternateContent xmlns:mc="http://schemas.openxmlformats.org/markup-compatibility/2006">
              <mc:Choice xmlns:v="urn:schemas-microsoft-com:vml" Requires="v">
                <p:oleObj spid="_x0000_s47107" name="CorelDRAW" r:id="rId4" imgW="3023616" imgH="831982" progId="CorelDRAW.Graphic.13">
                  <p:embed/>
                </p:oleObj>
              </mc:Choice>
              <mc:Fallback>
                <p:oleObj name="CorelDRAW" r:id="rId4" imgW="3023616" imgH="831982" progId="CorelDRAW.Graphic.13">
                  <p:embed/>
                  <p:pic>
                    <p:nvPicPr>
                      <p:cNvPr id="120845"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7696" y="4691274"/>
                        <a:ext cx="5432002" cy="1493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46" name="Text Box 14"/>
          <p:cNvSpPr txBox="1">
            <a:spLocks noChangeArrowheads="1"/>
          </p:cNvSpPr>
          <p:nvPr/>
        </p:nvSpPr>
        <p:spPr bwMode="auto">
          <a:xfrm>
            <a:off x="6672121" y="6090426"/>
            <a:ext cx="1646061"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i="1">
                <a:solidFill>
                  <a:srgbClr val="FF3300"/>
                </a:solidFill>
                <a:latin typeface="Times New Roman" panose="02020603050405020304" pitchFamily="18" charset="0"/>
              </a:rPr>
              <a:t>AB + AC</a:t>
            </a:r>
          </a:p>
        </p:txBody>
      </p:sp>
      <p:sp>
        <p:nvSpPr>
          <p:cNvPr id="120847" name="Text Box 15"/>
          <p:cNvSpPr txBox="1">
            <a:spLocks noChangeArrowheads="1"/>
          </p:cNvSpPr>
          <p:nvPr/>
        </p:nvSpPr>
        <p:spPr bwMode="auto">
          <a:xfrm>
            <a:off x="3956121" y="6090426"/>
            <a:ext cx="156375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i="1">
                <a:solidFill>
                  <a:srgbClr val="FF3300"/>
                </a:solidFill>
                <a:latin typeface="Times New Roman" panose="02020603050405020304" pitchFamily="18" charset="0"/>
              </a:rPr>
              <a:t>A</a:t>
            </a:r>
            <a:r>
              <a:rPr lang="en-US" altLang="am-ET" sz="2592">
                <a:solidFill>
                  <a:srgbClr val="FF3300"/>
                </a:solidFill>
                <a:latin typeface="Times New Roman" panose="02020603050405020304" pitchFamily="18" charset="0"/>
              </a:rPr>
              <a:t>(</a:t>
            </a:r>
            <a:r>
              <a:rPr lang="en-US" altLang="am-ET" sz="2592" i="1">
                <a:solidFill>
                  <a:srgbClr val="FF3300"/>
                </a:solidFill>
                <a:latin typeface="Times New Roman" panose="02020603050405020304" pitchFamily="18" charset="0"/>
              </a:rPr>
              <a:t>B+ C</a:t>
            </a:r>
            <a:r>
              <a:rPr lang="en-US" altLang="am-ET" sz="2592">
                <a:solidFill>
                  <a:srgbClr val="FF3300"/>
                </a:solidFill>
                <a:latin typeface="Times New Roman" panose="02020603050405020304" pitchFamily="18" charset="0"/>
              </a:rPr>
              <a:t>)</a:t>
            </a:r>
            <a:endParaRPr lang="en-US" altLang="am-ET" sz="2592" i="1">
              <a:solidFill>
                <a:srgbClr val="FF3300"/>
              </a:solidFill>
              <a:latin typeface="Times New Roman" panose="02020603050405020304" pitchFamily="18" charset="0"/>
            </a:endParaRPr>
          </a:p>
        </p:txBody>
      </p:sp>
    </p:spTree>
    <p:extLst>
      <p:ext uri="{BB962C8B-B14F-4D97-AF65-F5344CB8AC3E}">
        <p14:creationId xmlns:p14="http://schemas.microsoft.com/office/powerpoint/2010/main" val="3568775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843"/>
                                        </p:tgtEl>
                                        <p:attrNameLst>
                                          <p:attrName>style.visibility</p:attrName>
                                        </p:attrNameLst>
                                      </p:cBhvr>
                                      <p:to>
                                        <p:strVal val="visible"/>
                                      </p:to>
                                    </p:set>
                                    <p:animEffect transition="in" filter="dissolve">
                                      <p:cBhvr>
                                        <p:cTn id="7" dur="500"/>
                                        <p:tgtEl>
                                          <p:spTgt spid="120843"/>
                                        </p:tgtEl>
                                      </p:cBhvr>
                                    </p:animEffect>
                                  </p:childTnLst>
                                </p:cTn>
                              </p:par>
                              <p:par>
                                <p:cTn id="8" presetID="37" presetClass="entr" presetSubtype="0" fill="hold" nodeType="withEffect">
                                  <p:stCondLst>
                                    <p:cond delay="0"/>
                                  </p:stCondLst>
                                  <p:childTnLst>
                                    <p:set>
                                      <p:cBhvr>
                                        <p:cTn id="9" dur="1" fill="hold">
                                          <p:stCondLst>
                                            <p:cond delay="0"/>
                                          </p:stCondLst>
                                        </p:cTn>
                                        <p:tgtEl>
                                          <p:spTgt spid="120845"/>
                                        </p:tgtEl>
                                        <p:attrNameLst>
                                          <p:attrName>style.visibility</p:attrName>
                                        </p:attrNameLst>
                                      </p:cBhvr>
                                      <p:to>
                                        <p:strVal val="visible"/>
                                      </p:to>
                                    </p:set>
                                    <p:animEffect transition="in" filter="fade">
                                      <p:cBhvr>
                                        <p:cTn id="10" dur="1000"/>
                                        <p:tgtEl>
                                          <p:spTgt spid="120845"/>
                                        </p:tgtEl>
                                      </p:cBhvr>
                                    </p:animEffect>
                                    <p:anim calcmode="lin" valueType="num">
                                      <p:cBhvr>
                                        <p:cTn id="11" dur="1000" fill="hold"/>
                                        <p:tgtEl>
                                          <p:spTgt spid="120845"/>
                                        </p:tgtEl>
                                        <p:attrNameLst>
                                          <p:attrName>ppt_x</p:attrName>
                                        </p:attrNameLst>
                                      </p:cBhvr>
                                      <p:tavLst>
                                        <p:tav tm="0">
                                          <p:val>
                                            <p:strVal val="#ppt_x"/>
                                          </p:val>
                                        </p:tav>
                                        <p:tav tm="100000">
                                          <p:val>
                                            <p:strVal val="#ppt_x"/>
                                          </p:val>
                                        </p:tav>
                                      </p:tavLst>
                                    </p:anim>
                                    <p:anim calcmode="lin" valueType="num">
                                      <p:cBhvr>
                                        <p:cTn id="12" dur="900" decel="100000" fill="hold"/>
                                        <p:tgtEl>
                                          <p:spTgt spid="120845"/>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120845"/>
                                        </p:tgtEl>
                                        <p:attrNameLst>
                                          <p:attrName>ppt_y</p:attrName>
                                        </p:attrNameLst>
                                      </p:cBhvr>
                                      <p:tavLst>
                                        <p:tav tm="0">
                                          <p:val>
                                            <p:strVal val="#ppt_y-.03"/>
                                          </p:val>
                                        </p:tav>
                                        <p:tav tm="100000">
                                          <p:val>
                                            <p:strVal val="#ppt_y"/>
                                          </p:val>
                                        </p:tav>
                                      </p:tavLst>
                                    </p:anim>
                                  </p:childTnLst>
                                </p:cTn>
                              </p:par>
                              <p:par>
                                <p:cTn id="14" presetID="15" presetClass="entr" presetSubtype="0" fill="hold" grpId="0" nodeType="withEffect">
                                  <p:stCondLst>
                                    <p:cond delay="0"/>
                                  </p:stCondLst>
                                  <p:childTnLst>
                                    <p:set>
                                      <p:cBhvr>
                                        <p:cTn id="15" dur="1" fill="hold">
                                          <p:stCondLst>
                                            <p:cond delay="0"/>
                                          </p:stCondLst>
                                        </p:cTn>
                                        <p:tgtEl>
                                          <p:spTgt spid="120847"/>
                                        </p:tgtEl>
                                        <p:attrNameLst>
                                          <p:attrName>style.visibility</p:attrName>
                                        </p:attrNameLst>
                                      </p:cBhvr>
                                      <p:to>
                                        <p:strVal val="visible"/>
                                      </p:to>
                                    </p:set>
                                    <p:anim calcmode="lin" valueType="num">
                                      <p:cBhvr>
                                        <p:cTn id="16" dur="1000" fill="hold"/>
                                        <p:tgtEl>
                                          <p:spTgt spid="120847"/>
                                        </p:tgtEl>
                                        <p:attrNameLst>
                                          <p:attrName>ppt_w</p:attrName>
                                        </p:attrNameLst>
                                      </p:cBhvr>
                                      <p:tavLst>
                                        <p:tav tm="0">
                                          <p:val>
                                            <p:fltVal val="0"/>
                                          </p:val>
                                        </p:tav>
                                        <p:tav tm="100000">
                                          <p:val>
                                            <p:strVal val="#ppt_w"/>
                                          </p:val>
                                        </p:tav>
                                      </p:tavLst>
                                    </p:anim>
                                    <p:anim calcmode="lin" valueType="num">
                                      <p:cBhvr>
                                        <p:cTn id="17" dur="1000" fill="hold"/>
                                        <p:tgtEl>
                                          <p:spTgt spid="120847"/>
                                        </p:tgtEl>
                                        <p:attrNameLst>
                                          <p:attrName>ppt_h</p:attrName>
                                        </p:attrNameLst>
                                      </p:cBhvr>
                                      <p:tavLst>
                                        <p:tav tm="0">
                                          <p:val>
                                            <p:fltVal val="0"/>
                                          </p:val>
                                        </p:tav>
                                        <p:tav tm="100000">
                                          <p:val>
                                            <p:strVal val="#ppt_h"/>
                                          </p:val>
                                        </p:tav>
                                      </p:tavLst>
                                    </p:anim>
                                    <p:anim calcmode="lin" valueType="num">
                                      <p:cBhvr>
                                        <p:cTn id="18" dur="1000" fill="hold"/>
                                        <p:tgtEl>
                                          <p:spTgt spid="120847"/>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20847"/>
                                        </p:tgtEl>
                                        <p:attrNameLst>
                                          <p:attrName>ppt_y</p:attrName>
                                        </p:attrNameLst>
                                      </p:cBhvr>
                                      <p:tavLst>
                                        <p:tav tm="0" fmla="#ppt_y+(sin(-2*pi*(1-$))*-#ppt_x+cos(-2*pi*(1-$))*(1-#ppt_y))*(1-$)">
                                          <p:val>
                                            <p:fltVal val="0"/>
                                          </p:val>
                                        </p:tav>
                                        <p:tav tm="100000">
                                          <p:val>
                                            <p:fltVal val="1"/>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120846"/>
                                        </p:tgtEl>
                                        <p:attrNameLst>
                                          <p:attrName>style.visibility</p:attrName>
                                        </p:attrNameLst>
                                      </p:cBhvr>
                                      <p:to>
                                        <p:strVal val="visible"/>
                                      </p:to>
                                    </p:set>
                                    <p:anim calcmode="lin" valueType="num">
                                      <p:cBhvr>
                                        <p:cTn id="22" dur="1000" fill="hold"/>
                                        <p:tgtEl>
                                          <p:spTgt spid="120846"/>
                                        </p:tgtEl>
                                        <p:attrNameLst>
                                          <p:attrName>ppt_w</p:attrName>
                                        </p:attrNameLst>
                                      </p:cBhvr>
                                      <p:tavLst>
                                        <p:tav tm="0">
                                          <p:val>
                                            <p:fltVal val="0"/>
                                          </p:val>
                                        </p:tav>
                                        <p:tav tm="100000">
                                          <p:val>
                                            <p:strVal val="#ppt_w"/>
                                          </p:val>
                                        </p:tav>
                                      </p:tavLst>
                                    </p:anim>
                                    <p:anim calcmode="lin" valueType="num">
                                      <p:cBhvr>
                                        <p:cTn id="23" dur="1000" fill="hold"/>
                                        <p:tgtEl>
                                          <p:spTgt spid="120846"/>
                                        </p:tgtEl>
                                        <p:attrNameLst>
                                          <p:attrName>ppt_h</p:attrName>
                                        </p:attrNameLst>
                                      </p:cBhvr>
                                      <p:tavLst>
                                        <p:tav tm="0">
                                          <p:val>
                                            <p:fltVal val="0"/>
                                          </p:val>
                                        </p:tav>
                                        <p:tav tm="100000">
                                          <p:val>
                                            <p:strVal val="#ppt_h"/>
                                          </p:val>
                                        </p:tav>
                                      </p:tavLst>
                                    </p:anim>
                                    <p:anim calcmode="lin" valueType="num">
                                      <p:cBhvr>
                                        <p:cTn id="24" dur="1000" fill="hold"/>
                                        <p:tgtEl>
                                          <p:spTgt spid="120846"/>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2084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3" grpId="0"/>
      <p:bldP spid="120846" grpId="0"/>
      <p:bldP spid="12084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2145454" y="1234546"/>
            <a:ext cx="3633623"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Rules of Boolean Algebra</a:t>
            </a:r>
          </a:p>
        </p:txBody>
      </p:sp>
      <p:sp>
        <p:nvSpPr>
          <p:cNvPr id="26627" name="Text Box 5"/>
          <p:cNvSpPr txBox="1">
            <a:spLocks noChangeArrowheads="1"/>
          </p:cNvSpPr>
          <p:nvPr/>
        </p:nvSpPr>
        <p:spPr bwMode="auto">
          <a:xfrm>
            <a:off x="2556968" y="1975274"/>
            <a:ext cx="2551395"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solidFill>
                  <a:schemeClr val="tx2"/>
                </a:solidFill>
                <a:latin typeface="Times New Roman" panose="02020603050405020304" pitchFamily="18" charset="0"/>
              </a:rPr>
              <a:t>1.  </a:t>
            </a:r>
            <a:r>
              <a:rPr lang="en-US" altLang="am-ET" sz="2592" i="1">
                <a:solidFill>
                  <a:schemeClr val="tx2"/>
                </a:solidFill>
                <a:latin typeface="Times New Roman" panose="02020603050405020304" pitchFamily="18" charset="0"/>
              </a:rPr>
              <a:t>A</a:t>
            </a:r>
            <a:r>
              <a:rPr lang="en-US" altLang="am-ET" sz="2592">
                <a:solidFill>
                  <a:schemeClr val="tx2"/>
                </a:solidFill>
                <a:latin typeface="Times New Roman" panose="02020603050405020304" pitchFamily="18" charset="0"/>
              </a:rPr>
              <a:t> + 0 = </a:t>
            </a:r>
            <a:r>
              <a:rPr lang="en-US" altLang="am-ET" sz="2592" i="1">
                <a:solidFill>
                  <a:schemeClr val="tx2"/>
                </a:solidFill>
                <a:latin typeface="Times New Roman" panose="02020603050405020304" pitchFamily="18" charset="0"/>
              </a:rPr>
              <a:t>A</a:t>
            </a:r>
          </a:p>
        </p:txBody>
      </p:sp>
      <p:sp>
        <p:nvSpPr>
          <p:cNvPr id="112646" name="Text Box 6"/>
          <p:cNvSpPr txBox="1">
            <a:spLocks noChangeArrowheads="1"/>
          </p:cNvSpPr>
          <p:nvPr/>
        </p:nvSpPr>
        <p:spPr bwMode="auto">
          <a:xfrm>
            <a:off x="2556968" y="2469092"/>
            <a:ext cx="2551395"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solidFill>
                  <a:schemeClr val="tx2"/>
                </a:solidFill>
                <a:latin typeface="Times New Roman" panose="02020603050405020304" pitchFamily="18" charset="0"/>
              </a:rPr>
              <a:t>2.  </a:t>
            </a:r>
            <a:r>
              <a:rPr lang="en-US" altLang="am-ET" sz="2592" i="1">
                <a:solidFill>
                  <a:schemeClr val="tx2"/>
                </a:solidFill>
                <a:latin typeface="Times New Roman" panose="02020603050405020304" pitchFamily="18" charset="0"/>
              </a:rPr>
              <a:t>A</a:t>
            </a:r>
            <a:r>
              <a:rPr lang="en-US" altLang="am-ET" sz="2592">
                <a:solidFill>
                  <a:schemeClr val="tx2"/>
                </a:solidFill>
                <a:latin typeface="Times New Roman" panose="02020603050405020304" pitchFamily="18" charset="0"/>
              </a:rPr>
              <a:t> + 1 = 1</a:t>
            </a:r>
          </a:p>
        </p:txBody>
      </p:sp>
      <p:sp>
        <p:nvSpPr>
          <p:cNvPr id="112647" name="Text Box 7"/>
          <p:cNvSpPr txBox="1">
            <a:spLocks noChangeArrowheads="1"/>
          </p:cNvSpPr>
          <p:nvPr/>
        </p:nvSpPr>
        <p:spPr bwMode="auto">
          <a:xfrm>
            <a:off x="2556968" y="3045213"/>
            <a:ext cx="2551395"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solidFill>
                  <a:schemeClr val="tx2"/>
                </a:solidFill>
                <a:latin typeface="Times New Roman" panose="02020603050405020304" pitchFamily="18" charset="0"/>
              </a:rPr>
              <a:t>3.  </a:t>
            </a:r>
            <a:r>
              <a:rPr lang="en-US" altLang="am-ET" sz="2592" i="1">
                <a:solidFill>
                  <a:schemeClr val="tx2"/>
                </a:solidFill>
                <a:latin typeface="Times New Roman" panose="02020603050405020304" pitchFamily="18" charset="0"/>
              </a:rPr>
              <a:t>A</a:t>
            </a:r>
            <a:r>
              <a:rPr lang="en-US" altLang="am-ET" sz="2592">
                <a:solidFill>
                  <a:schemeClr val="tx2"/>
                </a:solidFill>
                <a:latin typeface="Times New Roman" panose="02020603050405020304" pitchFamily="18" charset="0"/>
              </a:rPr>
              <a:t> </a:t>
            </a:r>
            <a:r>
              <a:rPr lang="en-US" altLang="am-ET" sz="2592" baseline="30000">
                <a:solidFill>
                  <a:schemeClr val="tx2"/>
                </a:solidFill>
                <a:latin typeface="Times New Roman" panose="02020603050405020304" pitchFamily="18" charset="0"/>
              </a:rPr>
              <a:t>.</a:t>
            </a:r>
            <a:r>
              <a:rPr lang="en-US" altLang="am-ET" sz="2592">
                <a:solidFill>
                  <a:schemeClr val="tx2"/>
                </a:solidFill>
                <a:latin typeface="Times New Roman" panose="02020603050405020304" pitchFamily="18" charset="0"/>
              </a:rPr>
              <a:t> 0 = 0</a:t>
            </a:r>
          </a:p>
        </p:txBody>
      </p:sp>
      <p:sp>
        <p:nvSpPr>
          <p:cNvPr id="112648" name="Text Box 8"/>
          <p:cNvSpPr txBox="1">
            <a:spLocks noChangeArrowheads="1"/>
          </p:cNvSpPr>
          <p:nvPr/>
        </p:nvSpPr>
        <p:spPr bwMode="auto">
          <a:xfrm>
            <a:off x="2556968" y="3621335"/>
            <a:ext cx="2551395"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solidFill>
                  <a:schemeClr val="tx2"/>
                </a:solidFill>
                <a:latin typeface="Times New Roman" panose="02020603050405020304" pitchFamily="18" charset="0"/>
              </a:rPr>
              <a:t>4.  </a:t>
            </a:r>
            <a:r>
              <a:rPr lang="en-US" altLang="am-ET" sz="2592" i="1">
                <a:solidFill>
                  <a:schemeClr val="tx2"/>
                </a:solidFill>
                <a:latin typeface="Times New Roman" panose="02020603050405020304" pitchFamily="18" charset="0"/>
              </a:rPr>
              <a:t>A</a:t>
            </a:r>
            <a:r>
              <a:rPr lang="en-US" altLang="am-ET" sz="2592">
                <a:solidFill>
                  <a:schemeClr val="tx2"/>
                </a:solidFill>
                <a:latin typeface="Times New Roman" panose="02020603050405020304" pitchFamily="18" charset="0"/>
              </a:rPr>
              <a:t> </a:t>
            </a:r>
            <a:r>
              <a:rPr lang="en-US" altLang="am-ET" sz="2592" baseline="30000">
                <a:solidFill>
                  <a:schemeClr val="tx2"/>
                </a:solidFill>
                <a:latin typeface="Times New Roman" panose="02020603050405020304" pitchFamily="18" charset="0"/>
              </a:rPr>
              <a:t>.</a:t>
            </a:r>
            <a:r>
              <a:rPr lang="en-US" altLang="am-ET" sz="2592">
                <a:solidFill>
                  <a:schemeClr val="tx2"/>
                </a:solidFill>
                <a:latin typeface="Times New Roman" panose="02020603050405020304" pitchFamily="18" charset="0"/>
              </a:rPr>
              <a:t> 1 = A</a:t>
            </a:r>
          </a:p>
        </p:txBody>
      </p:sp>
      <p:sp>
        <p:nvSpPr>
          <p:cNvPr id="112649" name="Text Box 9"/>
          <p:cNvSpPr txBox="1">
            <a:spLocks noChangeArrowheads="1"/>
          </p:cNvSpPr>
          <p:nvPr/>
        </p:nvSpPr>
        <p:spPr bwMode="auto">
          <a:xfrm>
            <a:off x="2556968" y="4197456"/>
            <a:ext cx="2551395"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solidFill>
                  <a:schemeClr val="tx2"/>
                </a:solidFill>
                <a:latin typeface="Times New Roman" panose="02020603050405020304" pitchFamily="18" charset="0"/>
              </a:rPr>
              <a:t>5.  </a:t>
            </a:r>
            <a:r>
              <a:rPr lang="en-US" altLang="am-ET" sz="2592" i="1">
                <a:solidFill>
                  <a:schemeClr val="tx2"/>
                </a:solidFill>
                <a:latin typeface="Times New Roman" panose="02020603050405020304" pitchFamily="18" charset="0"/>
              </a:rPr>
              <a:t>A</a:t>
            </a:r>
            <a:r>
              <a:rPr lang="en-US" altLang="am-ET" sz="2592">
                <a:solidFill>
                  <a:schemeClr val="tx2"/>
                </a:solidFill>
                <a:latin typeface="Times New Roman" panose="02020603050405020304" pitchFamily="18" charset="0"/>
              </a:rPr>
              <a:t> + </a:t>
            </a:r>
            <a:r>
              <a:rPr lang="en-US" altLang="am-ET" sz="2592" i="1">
                <a:solidFill>
                  <a:schemeClr val="tx2"/>
                </a:solidFill>
                <a:latin typeface="Times New Roman" panose="02020603050405020304" pitchFamily="18" charset="0"/>
              </a:rPr>
              <a:t>A</a:t>
            </a:r>
            <a:r>
              <a:rPr lang="en-US" altLang="am-ET" sz="2592">
                <a:solidFill>
                  <a:schemeClr val="tx2"/>
                </a:solidFill>
                <a:latin typeface="Times New Roman" panose="02020603050405020304" pitchFamily="18" charset="0"/>
              </a:rPr>
              <a:t> = </a:t>
            </a:r>
            <a:r>
              <a:rPr lang="en-US" altLang="am-ET" sz="2592" i="1">
                <a:solidFill>
                  <a:schemeClr val="tx2"/>
                </a:solidFill>
                <a:latin typeface="Times New Roman" panose="02020603050405020304" pitchFamily="18" charset="0"/>
              </a:rPr>
              <a:t>A</a:t>
            </a:r>
          </a:p>
        </p:txBody>
      </p:sp>
      <p:sp>
        <p:nvSpPr>
          <p:cNvPr id="112652" name="Text Box 12"/>
          <p:cNvSpPr txBox="1">
            <a:spLocks noChangeArrowheads="1"/>
          </p:cNvSpPr>
          <p:nvPr/>
        </p:nvSpPr>
        <p:spPr bwMode="auto">
          <a:xfrm>
            <a:off x="5766788" y="1975274"/>
            <a:ext cx="2551395"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solidFill>
                  <a:schemeClr val="tx2"/>
                </a:solidFill>
                <a:latin typeface="Times New Roman" panose="02020603050405020304" pitchFamily="18" charset="0"/>
              </a:rPr>
              <a:t>7.  </a:t>
            </a:r>
            <a:r>
              <a:rPr lang="en-US" altLang="am-ET" sz="2592" i="1">
                <a:solidFill>
                  <a:schemeClr val="tx2"/>
                </a:solidFill>
                <a:latin typeface="Times New Roman" panose="02020603050405020304" pitchFamily="18" charset="0"/>
              </a:rPr>
              <a:t>A</a:t>
            </a:r>
            <a:r>
              <a:rPr lang="en-US" altLang="am-ET" sz="2592">
                <a:solidFill>
                  <a:schemeClr val="tx2"/>
                </a:solidFill>
                <a:latin typeface="Times New Roman" panose="02020603050405020304" pitchFamily="18" charset="0"/>
              </a:rPr>
              <a:t> </a:t>
            </a:r>
            <a:r>
              <a:rPr lang="en-US" altLang="am-ET" sz="2592" baseline="30000">
                <a:solidFill>
                  <a:schemeClr val="tx2"/>
                </a:solidFill>
                <a:latin typeface="Times New Roman" panose="02020603050405020304" pitchFamily="18" charset="0"/>
              </a:rPr>
              <a:t>.</a:t>
            </a:r>
            <a:r>
              <a:rPr lang="en-US" altLang="am-ET" sz="2592">
                <a:solidFill>
                  <a:schemeClr val="tx2"/>
                </a:solidFill>
                <a:latin typeface="Times New Roman" panose="02020603050405020304" pitchFamily="18" charset="0"/>
              </a:rPr>
              <a:t> </a:t>
            </a:r>
            <a:r>
              <a:rPr lang="en-US" altLang="am-ET" sz="2592" i="1">
                <a:solidFill>
                  <a:schemeClr val="tx2"/>
                </a:solidFill>
                <a:latin typeface="Times New Roman" panose="02020603050405020304" pitchFamily="18" charset="0"/>
              </a:rPr>
              <a:t>A = A</a:t>
            </a:r>
          </a:p>
        </p:txBody>
      </p:sp>
      <p:grpSp>
        <p:nvGrpSpPr>
          <p:cNvPr id="112657" name="Group 17"/>
          <p:cNvGrpSpPr>
            <a:grpSpLocks/>
          </p:cNvGrpSpPr>
          <p:nvPr/>
        </p:nvGrpSpPr>
        <p:grpSpPr bwMode="auto">
          <a:xfrm>
            <a:off x="2556968" y="4773580"/>
            <a:ext cx="2551395" cy="490389"/>
            <a:chOff x="816" y="2304"/>
            <a:chExt cx="1488" cy="286"/>
          </a:xfrm>
        </p:grpSpPr>
        <p:sp>
          <p:nvSpPr>
            <p:cNvPr id="26645" name="Text Box 15"/>
            <p:cNvSpPr txBox="1">
              <a:spLocks noChangeArrowheads="1"/>
            </p:cNvSpPr>
            <p:nvPr/>
          </p:nvSpPr>
          <p:spPr bwMode="auto">
            <a:xfrm>
              <a:off x="816" y="2304"/>
              <a:ext cx="14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solidFill>
                    <a:schemeClr val="tx2"/>
                  </a:solidFill>
                  <a:latin typeface="Times New Roman" panose="02020603050405020304" pitchFamily="18" charset="0"/>
                </a:rPr>
                <a:t>6.  </a:t>
              </a:r>
              <a:r>
                <a:rPr lang="en-US" altLang="am-ET" sz="2592" i="1">
                  <a:solidFill>
                    <a:schemeClr val="tx2"/>
                  </a:solidFill>
                  <a:latin typeface="Times New Roman" panose="02020603050405020304" pitchFamily="18" charset="0"/>
                </a:rPr>
                <a:t>A</a:t>
              </a:r>
              <a:r>
                <a:rPr lang="en-US" altLang="am-ET" sz="2592">
                  <a:solidFill>
                    <a:schemeClr val="tx2"/>
                  </a:solidFill>
                  <a:latin typeface="Times New Roman" panose="02020603050405020304" pitchFamily="18" charset="0"/>
                </a:rPr>
                <a:t> + </a:t>
              </a:r>
              <a:r>
                <a:rPr lang="en-US" altLang="am-ET" sz="2592" i="1">
                  <a:solidFill>
                    <a:schemeClr val="tx2"/>
                  </a:solidFill>
                  <a:latin typeface="Times New Roman" panose="02020603050405020304" pitchFamily="18" charset="0"/>
                </a:rPr>
                <a:t>A</a:t>
              </a:r>
              <a:r>
                <a:rPr lang="en-US" altLang="am-ET" sz="2592">
                  <a:solidFill>
                    <a:schemeClr val="tx2"/>
                  </a:solidFill>
                  <a:latin typeface="Times New Roman" panose="02020603050405020304" pitchFamily="18" charset="0"/>
                </a:rPr>
                <a:t> = 1</a:t>
              </a:r>
            </a:p>
          </p:txBody>
        </p:sp>
        <p:sp>
          <p:nvSpPr>
            <p:cNvPr id="26646" name="Line 16"/>
            <p:cNvSpPr>
              <a:spLocks noChangeShapeType="1"/>
            </p:cNvSpPr>
            <p:nvPr/>
          </p:nvSpPr>
          <p:spPr bwMode="auto">
            <a:xfrm>
              <a:off x="1488" y="2352"/>
              <a:ext cx="9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pSp>
        <p:nvGrpSpPr>
          <p:cNvPr id="112661" name="Group 21"/>
          <p:cNvGrpSpPr>
            <a:grpSpLocks/>
          </p:cNvGrpSpPr>
          <p:nvPr/>
        </p:nvGrpSpPr>
        <p:grpSpPr bwMode="auto">
          <a:xfrm>
            <a:off x="5766788" y="2469096"/>
            <a:ext cx="2551395" cy="490389"/>
            <a:chOff x="816" y="2880"/>
            <a:chExt cx="1488" cy="286"/>
          </a:xfrm>
        </p:grpSpPr>
        <p:sp>
          <p:nvSpPr>
            <p:cNvPr id="26643" name="Text Box 13"/>
            <p:cNvSpPr txBox="1">
              <a:spLocks noChangeArrowheads="1"/>
            </p:cNvSpPr>
            <p:nvPr/>
          </p:nvSpPr>
          <p:spPr bwMode="auto">
            <a:xfrm>
              <a:off x="816" y="2880"/>
              <a:ext cx="14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solidFill>
                    <a:schemeClr val="tx2"/>
                  </a:solidFill>
                  <a:latin typeface="Times New Roman" panose="02020603050405020304" pitchFamily="18" charset="0"/>
                </a:rPr>
                <a:t>8.  </a:t>
              </a:r>
              <a:r>
                <a:rPr lang="en-US" altLang="am-ET" sz="2592" i="1">
                  <a:solidFill>
                    <a:schemeClr val="tx2"/>
                  </a:solidFill>
                  <a:latin typeface="Times New Roman" panose="02020603050405020304" pitchFamily="18" charset="0"/>
                </a:rPr>
                <a:t>A</a:t>
              </a:r>
              <a:r>
                <a:rPr lang="en-US" altLang="am-ET" sz="2592">
                  <a:solidFill>
                    <a:schemeClr val="tx2"/>
                  </a:solidFill>
                  <a:latin typeface="Times New Roman" panose="02020603050405020304" pitchFamily="18" charset="0"/>
                </a:rPr>
                <a:t> </a:t>
              </a:r>
              <a:r>
                <a:rPr lang="en-US" altLang="am-ET" sz="2592" baseline="30000">
                  <a:solidFill>
                    <a:schemeClr val="tx2"/>
                  </a:solidFill>
                  <a:latin typeface="Times New Roman" panose="02020603050405020304" pitchFamily="18" charset="0"/>
                </a:rPr>
                <a:t>.</a:t>
              </a:r>
              <a:r>
                <a:rPr lang="en-US" altLang="am-ET" sz="2592">
                  <a:solidFill>
                    <a:schemeClr val="tx2"/>
                  </a:solidFill>
                  <a:latin typeface="Times New Roman" panose="02020603050405020304" pitchFamily="18" charset="0"/>
                </a:rPr>
                <a:t> </a:t>
              </a:r>
              <a:r>
                <a:rPr lang="en-US" altLang="am-ET" sz="2592" i="1">
                  <a:solidFill>
                    <a:schemeClr val="tx2"/>
                  </a:solidFill>
                  <a:latin typeface="Times New Roman" panose="02020603050405020304" pitchFamily="18" charset="0"/>
                </a:rPr>
                <a:t>A</a:t>
              </a:r>
              <a:r>
                <a:rPr lang="en-US" altLang="am-ET" sz="2592">
                  <a:solidFill>
                    <a:schemeClr val="tx2"/>
                  </a:solidFill>
                  <a:latin typeface="Times New Roman" panose="02020603050405020304" pitchFamily="18" charset="0"/>
                </a:rPr>
                <a:t> = 0</a:t>
              </a:r>
            </a:p>
          </p:txBody>
        </p:sp>
        <p:sp>
          <p:nvSpPr>
            <p:cNvPr id="26644" name="Line 18"/>
            <p:cNvSpPr>
              <a:spLocks noChangeShapeType="1"/>
            </p:cNvSpPr>
            <p:nvPr/>
          </p:nvSpPr>
          <p:spPr bwMode="auto">
            <a:xfrm>
              <a:off x="1378" y="2928"/>
              <a:ext cx="104" cy="1"/>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pSp>
        <p:nvGrpSpPr>
          <p:cNvPr id="112660" name="Group 20"/>
          <p:cNvGrpSpPr>
            <a:grpSpLocks/>
          </p:cNvGrpSpPr>
          <p:nvPr/>
        </p:nvGrpSpPr>
        <p:grpSpPr bwMode="auto">
          <a:xfrm>
            <a:off x="5766788" y="2856605"/>
            <a:ext cx="2551395" cy="679001"/>
            <a:chOff x="816" y="3154"/>
            <a:chExt cx="1488" cy="396"/>
          </a:xfrm>
        </p:grpSpPr>
        <p:sp>
          <p:nvSpPr>
            <p:cNvPr id="26641" name="Text Box 14"/>
            <p:cNvSpPr txBox="1">
              <a:spLocks noChangeArrowheads="1"/>
            </p:cNvSpPr>
            <p:nvPr/>
          </p:nvSpPr>
          <p:spPr bwMode="auto">
            <a:xfrm>
              <a:off x="816" y="3264"/>
              <a:ext cx="14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solidFill>
                    <a:schemeClr val="tx2"/>
                  </a:solidFill>
                  <a:latin typeface="Times New Roman" panose="02020603050405020304" pitchFamily="18" charset="0"/>
                </a:rPr>
                <a:t>9.  </a:t>
              </a:r>
              <a:r>
                <a:rPr lang="en-US" altLang="am-ET" sz="2592" i="1">
                  <a:solidFill>
                    <a:schemeClr val="tx2"/>
                  </a:solidFill>
                  <a:latin typeface="Times New Roman" panose="02020603050405020304" pitchFamily="18" charset="0"/>
                </a:rPr>
                <a:t>A</a:t>
              </a:r>
              <a:r>
                <a:rPr lang="en-US" altLang="am-ET" sz="2592">
                  <a:solidFill>
                    <a:schemeClr val="tx2"/>
                  </a:solidFill>
                  <a:latin typeface="Times New Roman" panose="02020603050405020304" pitchFamily="18" charset="0"/>
                </a:rPr>
                <a:t> = </a:t>
              </a:r>
              <a:r>
                <a:rPr lang="en-US" altLang="am-ET" sz="2592" i="1">
                  <a:solidFill>
                    <a:schemeClr val="tx2"/>
                  </a:solidFill>
                  <a:latin typeface="Times New Roman" panose="02020603050405020304" pitchFamily="18" charset="0"/>
                </a:rPr>
                <a:t>A</a:t>
              </a:r>
            </a:p>
          </p:txBody>
        </p:sp>
        <p:sp>
          <p:nvSpPr>
            <p:cNvPr id="26642" name="Text Box 19"/>
            <p:cNvSpPr txBox="1">
              <a:spLocks noChangeArrowheads="1"/>
            </p:cNvSpPr>
            <p:nvPr/>
          </p:nvSpPr>
          <p:spPr bwMode="auto">
            <a:xfrm>
              <a:off x="1083" y="3154"/>
              <a:ext cx="24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solidFill>
                    <a:schemeClr val="tx2"/>
                  </a:solidFill>
                  <a:latin typeface="Times New Roman" panose="02020603050405020304" pitchFamily="18" charset="0"/>
                </a:rPr>
                <a:t>=</a:t>
              </a:r>
            </a:p>
          </p:txBody>
        </p:sp>
      </p:grpSp>
      <p:sp>
        <p:nvSpPr>
          <p:cNvPr id="112662" name="Text Box 22"/>
          <p:cNvSpPr txBox="1">
            <a:spLocks noChangeArrowheads="1"/>
          </p:cNvSpPr>
          <p:nvPr/>
        </p:nvSpPr>
        <p:spPr bwMode="auto">
          <a:xfrm>
            <a:off x="5684485" y="3621335"/>
            <a:ext cx="263369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solidFill>
                  <a:schemeClr val="tx2"/>
                </a:solidFill>
                <a:latin typeface="Times New Roman" panose="02020603050405020304" pitchFamily="18" charset="0"/>
              </a:rPr>
              <a:t>10.</a:t>
            </a:r>
            <a:r>
              <a:rPr lang="en-US" altLang="am-ET" sz="2592">
                <a:latin typeface="Times New Roman" panose="02020603050405020304" pitchFamily="18" charset="0"/>
              </a:rPr>
              <a:t>  </a:t>
            </a:r>
            <a:r>
              <a:rPr lang="en-US" altLang="am-ET" sz="2592" i="1">
                <a:solidFill>
                  <a:schemeClr val="tx2"/>
                </a:solidFill>
                <a:latin typeface="Times New Roman" panose="02020603050405020304" pitchFamily="18" charset="0"/>
              </a:rPr>
              <a:t>A + AB = A</a:t>
            </a:r>
          </a:p>
        </p:txBody>
      </p:sp>
      <p:sp>
        <p:nvSpPr>
          <p:cNvPr id="112664" name="Text Box 24"/>
          <p:cNvSpPr txBox="1">
            <a:spLocks noChangeArrowheads="1"/>
          </p:cNvSpPr>
          <p:nvPr/>
        </p:nvSpPr>
        <p:spPr bwMode="auto">
          <a:xfrm>
            <a:off x="5684485" y="4773577"/>
            <a:ext cx="4444365"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solidFill>
                  <a:schemeClr val="tx2"/>
                </a:solidFill>
                <a:latin typeface="Times New Roman" panose="02020603050405020304" pitchFamily="18" charset="0"/>
              </a:rPr>
              <a:t>12.</a:t>
            </a:r>
            <a:r>
              <a:rPr lang="en-US" altLang="am-ET" sz="2592">
                <a:latin typeface="Times New Roman" panose="02020603050405020304" pitchFamily="18" charset="0"/>
              </a:rPr>
              <a:t>  </a:t>
            </a:r>
            <a:r>
              <a:rPr lang="en-US" altLang="am-ET" sz="2592">
                <a:solidFill>
                  <a:schemeClr val="tx2"/>
                </a:solidFill>
                <a:latin typeface="Times New Roman" panose="02020603050405020304" pitchFamily="18" charset="0"/>
              </a:rPr>
              <a:t>(</a:t>
            </a:r>
            <a:r>
              <a:rPr lang="en-US" altLang="am-ET" sz="2592" i="1">
                <a:solidFill>
                  <a:schemeClr val="tx2"/>
                </a:solidFill>
                <a:latin typeface="Times New Roman" panose="02020603050405020304" pitchFamily="18" charset="0"/>
              </a:rPr>
              <a:t>A + B</a:t>
            </a:r>
            <a:r>
              <a:rPr lang="en-US" altLang="am-ET" sz="2592">
                <a:solidFill>
                  <a:schemeClr val="tx2"/>
                </a:solidFill>
                <a:latin typeface="Times New Roman" panose="02020603050405020304" pitchFamily="18" charset="0"/>
              </a:rPr>
              <a:t>)(</a:t>
            </a:r>
            <a:r>
              <a:rPr lang="en-US" altLang="am-ET" sz="2592" i="1">
                <a:solidFill>
                  <a:schemeClr val="tx2"/>
                </a:solidFill>
                <a:latin typeface="Times New Roman" panose="02020603050405020304" pitchFamily="18" charset="0"/>
              </a:rPr>
              <a:t>A + C</a:t>
            </a:r>
            <a:r>
              <a:rPr lang="en-US" altLang="am-ET" sz="2592">
                <a:solidFill>
                  <a:schemeClr val="tx2"/>
                </a:solidFill>
                <a:latin typeface="Times New Roman" panose="02020603050405020304" pitchFamily="18" charset="0"/>
              </a:rPr>
              <a:t>)</a:t>
            </a:r>
            <a:r>
              <a:rPr lang="en-US" altLang="am-ET" sz="2592" i="1">
                <a:solidFill>
                  <a:schemeClr val="tx2"/>
                </a:solidFill>
                <a:latin typeface="Times New Roman" panose="02020603050405020304" pitchFamily="18" charset="0"/>
              </a:rPr>
              <a:t> = A + BC</a:t>
            </a:r>
          </a:p>
        </p:txBody>
      </p:sp>
      <p:grpSp>
        <p:nvGrpSpPr>
          <p:cNvPr id="112666" name="Group 26"/>
          <p:cNvGrpSpPr>
            <a:grpSpLocks/>
          </p:cNvGrpSpPr>
          <p:nvPr/>
        </p:nvGrpSpPr>
        <p:grpSpPr bwMode="auto">
          <a:xfrm>
            <a:off x="5684485" y="4197461"/>
            <a:ext cx="3045213" cy="490390"/>
            <a:chOff x="2640" y="2448"/>
            <a:chExt cx="1776" cy="286"/>
          </a:xfrm>
        </p:grpSpPr>
        <p:sp>
          <p:nvSpPr>
            <p:cNvPr id="26639" name="Text Box 23"/>
            <p:cNvSpPr txBox="1">
              <a:spLocks noChangeArrowheads="1"/>
            </p:cNvSpPr>
            <p:nvPr/>
          </p:nvSpPr>
          <p:spPr bwMode="auto">
            <a:xfrm>
              <a:off x="2640" y="2448"/>
              <a:ext cx="177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solidFill>
                    <a:schemeClr val="tx2"/>
                  </a:solidFill>
                  <a:latin typeface="Times New Roman" panose="02020603050405020304" pitchFamily="18" charset="0"/>
                </a:rPr>
                <a:t>11.</a:t>
              </a:r>
              <a:r>
                <a:rPr lang="en-US" altLang="am-ET" sz="2592">
                  <a:latin typeface="Times New Roman" panose="02020603050405020304" pitchFamily="18" charset="0"/>
                </a:rPr>
                <a:t>  </a:t>
              </a:r>
              <a:r>
                <a:rPr lang="en-US" altLang="am-ET" sz="2592" i="1">
                  <a:solidFill>
                    <a:schemeClr val="tx2"/>
                  </a:solidFill>
                  <a:latin typeface="Times New Roman" panose="02020603050405020304" pitchFamily="18" charset="0"/>
                </a:rPr>
                <a:t>A + AB = A + B</a:t>
              </a:r>
            </a:p>
          </p:txBody>
        </p:sp>
        <p:sp>
          <p:nvSpPr>
            <p:cNvPr id="26640" name="Line 25"/>
            <p:cNvSpPr>
              <a:spLocks noChangeShapeType="1"/>
            </p:cNvSpPr>
            <p:nvPr/>
          </p:nvSpPr>
          <p:spPr bwMode="auto">
            <a:xfrm>
              <a:off x="3408" y="2496"/>
              <a:ext cx="9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spTree>
    <p:extLst>
      <p:ext uri="{BB962C8B-B14F-4D97-AF65-F5344CB8AC3E}">
        <p14:creationId xmlns:p14="http://schemas.microsoft.com/office/powerpoint/2010/main" val="320431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46"/>
                                        </p:tgtEl>
                                        <p:attrNameLst>
                                          <p:attrName>style.visibility</p:attrName>
                                        </p:attrNameLst>
                                      </p:cBhvr>
                                      <p:to>
                                        <p:strVal val="visible"/>
                                      </p:to>
                                    </p:set>
                                    <p:anim calcmode="lin" valueType="num">
                                      <p:cBhvr additive="base">
                                        <p:cTn id="7" dur="500" fill="hold"/>
                                        <p:tgtEl>
                                          <p:spTgt spid="112646"/>
                                        </p:tgtEl>
                                        <p:attrNameLst>
                                          <p:attrName>ppt_x</p:attrName>
                                        </p:attrNameLst>
                                      </p:cBhvr>
                                      <p:tavLst>
                                        <p:tav tm="0">
                                          <p:val>
                                            <p:strVal val="#ppt_x"/>
                                          </p:val>
                                        </p:tav>
                                        <p:tav tm="100000">
                                          <p:val>
                                            <p:strVal val="#ppt_x"/>
                                          </p:val>
                                        </p:tav>
                                      </p:tavLst>
                                    </p:anim>
                                    <p:anim calcmode="lin" valueType="num">
                                      <p:cBhvr additive="base">
                                        <p:cTn id="8" dur="500" fill="hold"/>
                                        <p:tgtEl>
                                          <p:spTgt spid="1126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47"/>
                                        </p:tgtEl>
                                        <p:attrNameLst>
                                          <p:attrName>style.visibility</p:attrName>
                                        </p:attrNameLst>
                                      </p:cBhvr>
                                      <p:to>
                                        <p:strVal val="visible"/>
                                      </p:to>
                                    </p:set>
                                    <p:anim calcmode="lin" valueType="num">
                                      <p:cBhvr additive="base">
                                        <p:cTn id="13" dur="500" fill="hold"/>
                                        <p:tgtEl>
                                          <p:spTgt spid="112647"/>
                                        </p:tgtEl>
                                        <p:attrNameLst>
                                          <p:attrName>ppt_x</p:attrName>
                                        </p:attrNameLst>
                                      </p:cBhvr>
                                      <p:tavLst>
                                        <p:tav tm="0">
                                          <p:val>
                                            <p:strVal val="#ppt_x"/>
                                          </p:val>
                                        </p:tav>
                                        <p:tav tm="100000">
                                          <p:val>
                                            <p:strVal val="#ppt_x"/>
                                          </p:val>
                                        </p:tav>
                                      </p:tavLst>
                                    </p:anim>
                                    <p:anim calcmode="lin" valueType="num">
                                      <p:cBhvr additive="base">
                                        <p:cTn id="14" dur="500" fill="hold"/>
                                        <p:tgtEl>
                                          <p:spTgt spid="11264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48"/>
                                        </p:tgtEl>
                                        <p:attrNameLst>
                                          <p:attrName>style.visibility</p:attrName>
                                        </p:attrNameLst>
                                      </p:cBhvr>
                                      <p:to>
                                        <p:strVal val="visible"/>
                                      </p:to>
                                    </p:set>
                                    <p:anim calcmode="lin" valueType="num">
                                      <p:cBhvr additive="base">
                                        <p:cTn id="19" dur="500" fill="hold"/>
                                        <p:tgtEl>
                                          <p:spTgt spid="112648"/>
                                        </p:tgtEl>
                                        <p:attrNameLst>
                                          <p:attrName>ppt_x</p:attrName>
                                        </p:attrNameLst>
                                      </p:cBhvr>
                                      <p:tavLst>
                                        <p:tav tm="0">
                                          <p:val>
                                            <p:strVal val="#ppt_x"/>
                                          </p:val>
                                        </p:tav>
                                        <p:tav tm="100000">
                                          <p:val>
                                            <p:strVal val="#ppt_x"/>
                                          </p:val>
                                        </p:tav>
                                      </p:tavLst>
                                    </p:anim>
                                    <p:anim calcmode="lin" valueType="num">
                                      <p:cBhvr additive="base">
                                        <p:cTn id="20" dur="500" fill="hold"/>
                                        <p:tgtEl>
                                          <p:spTgt spid="11264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49"/>
                                        </p:tgtEl>
                                        <p:attrNameLst>
                                          <p:attrName>style.visibility</p:attrName>
                                        </p:attrNameLst>
                                      </p:cBhvr>
                                      <p:to>
                                        <p:strVal val="visible"/>
                                      </p:to>
                                    </p:set>
                                    <p:anim calcmode="lin" valueType="num">
                                      <p:cBhvr additive="base">
                                        <p:cTn id="25" dur="500" fill="hold"/>
                                        <p:tgtEl>
                                          <p:spTgt spid="112649"/>
                                        </p:tgtEl>
                                        <p:attrNameLst>
                                          <p:attrName>ppt_x</p:attrName>
                                        </p:attrNameLst>
                                      </p:cBhvr>
                                      <p:tavLst>
                                        <p:tav tm="0">
                                          <p:val>
                                            <p:strVal val="#ppt_x"/>
                                          </p:val>
                                        </p:tav>
                                        <p:tav tm="100000">
                                          <p:val>
                                            <p:strVal val="#ppt_x"/>
                                          </p:val>
                                        </p:tav>
                                      </p:tavLst>
                                    </p:anim>
                                    <p:anim calcmode="lin" valueType="num">
                                      <p:cBhvr additive="base">
                                        <p:cTn id="26" dur="500" fill="hold"/>
                                        <p:tgtEl>
                                          <p:spTgt spid="11264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2657"/>
                                        </p:tgtEl>
                                        <p:attrNameLst>
                                          <p:attrName>style.visibility</p:attrName>
                                        </p:attrNameLst>
                                      </p:cBhvr>
                                      <p:to>
                                        <p:strVal val="visible"/>
                                      </p:to>
                                    </p:set>
                                    <p:anim calcmode="lin" valueType="num">
                                      <p:cBhvr additive="base">
                                        <p:cTn id="31" dur="500" fill="hold"/>
                                        <p:tgtEl>
                                          <p:spTgt spid="112657"/>
                                        </p:tgtEl>
                                        <p:attrNameLst>
                                          <p:attrName>ppt_x</p:attrName>
                                        </p:attrNameLst>
                                      </p:cBhvr>
                                      <p:tavLst>
                                        <p:tav tm="0">
                                          <p:val>
                                            <p:strVal val="#ppt_x"/>
                                          </p:val>
                                        </p:tav>
                                        <p:tav tm="100000">
                                          <p:val>
                                            <p:strVal val="#ppt_x"/>
                                          </p:val>
                                        </p:tav>
                                      </p:tavLst>
                                    </p:anim>
                                    <p:anim calcmode="lin" valueType="num">
                                      <p:cBhvr additive="base">
                                        <p:cTn id="32" dur="500" fill="hold"/>
                                        <p:tgtEl>
                                          <p:spTgt spid="11265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2652"/>
                                        </p:tgtEl>
                                        <p:attrNameLst>
                                          <p:attrName>style.visibility</p:attrName>
                                        </p:attrNameLst>
                                      </p:cBhvr>
                                      <p:to>
                                        <p:strVal val="visible"/>
                                      </p:to>
                                    </p:set>
                                    <p:anim calcmode="lin" valueType="num">
                                      <p:cBhvr additive="base">
                                        <p:cTn id="37" dur="500" fill="hold"/>
                                        <p:tgtEl>
                                          <p:spTgt spid="112652"/>
                                        </p:tgtEl>
                                        <p:attrNameLst>
                                          <p:attrName>ppt_x</p:attrName>
                                        </p:attrNameLst>
                                      </p:cBhvr>
                                      <p:tavLst>
                                        <p:tav tm="0">
                                          <p:val>
                                            <p:strVal val="#ppt_x"/>
                                          </p:val>
                                        </p:tav>
                                        <p:tav tm="100000">
                                          <p:val>
                                            <p:strVal val="#ppt_x"/>
                                          </p:val>
                                        </p:tav>
                                      </p:tavLst>
                                    </p:anim>
                                    <p:anim calcmode="lin" valueType="num">
                                      <p:cBhvr additive="base">
                                        <p:cTn id="38" dur="500" fill="hold"/>
                                        <p:tgtEl>
                                          <p:spTgt spid="11265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12661"/>
                                        </p:tgtEl>
                                        <p:attrNameLst>
                                          <p:attrName>style.visibility</p:attrName>
                                        </p:attrNameLst>
                                      </p:cBhvr>
                                      <p:to>
                                        <p:strVal val="visible"/>
                                      </p:to>
                                    </p:set>
                                    <p:anim calcmode="lin" valueType="num">
                                      <p:cBhvr additive="base">
                                        <p:cTn id="43" dur="500" fill="hold"/>
                                        <p:tgtEl>
                                          <p:spTgt spid="112661"/>
                                        </p:tgtEl>
                                        <p:attrNameLst>
                                          <p:attrName>ppt_x</p:attrName>
                                        </p:attrNameLst>
                                      </p:cBhvr>
                                      <p:tavLst>
                                        <p:tav tm="0">
                                          <p:val>
                                            <p:strVal val="#ppt_x"/>
                                          </p:val>
                                        </p:tav>
                                        <p:tav tm="100000">
                                          <p:val>
                                            <p:strVal val="#ppt_x"/>
                                          </p:val>
                                        </p:tav>
                                      </p:tavLst>
                                    </p:anim>
                                    <p:anim calcmode="lin" valueType="num">
                                      <p:cBhvr additive="base">
                                        <p:cTn id="44" dur="500" fill="hold"/>
                                        <p:tgtEl>
                                          <p:spTgt spid="11266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12660"/>
                                        </p:tgtEl>
                                        <p:attrNameLst>
                                          <p:attrName>style.visibility</p:attrName>
                                        </p:attrNameLst>
                                      </p:cBhvr>
                                      <p:to>
                                        <p:strVal val="visible"/>
                                      </p:to>
                                    </p:set>
                                    <p:anim calcmode="lin" valueType="num">
                                      <p:cBhvr additive="base">
                                        <p:cTn id="49" dur="500" fill="hold"/>
                                        <p:tgtEl>
                                          <p:spTgt spid="112660"/>
                                        </p:tgtEl>
                                        <p:attrNameLst>
                                          <p:attrName>ppt_x</p:attrName>
                                        </p:attrNameLst>
                                      </p:cBhvr>
                                      <p:tavLst>
                                        <p:tav tm="0">
                                          <p:val>
                                            <p:strVal val="#ppt_x"/>
                                          </p:val>
                                        </p:tav>
                                        <p:tav tm="100000">
                                          <p:val>
                                            <p:strVal val="#ppt_x"/>
                                          </p:val>
                                        </p:tav>
                                      </p:tavLst>
                                    </p:anim>
                                    <p:anim calcmode="lin" valueType="num">
                                      <p:cBhvr additive="base">
                                        <p:cTn id="50" dur="500" fill="hold"/>
                                        <p:tgtEl>
                                          <p:spTgt spid="112660"/>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2662"/>
                                        </p:tgtEl>
                                        <p:attrNameLst>
                                          <p:attrName>style.visibility</p:attrName>
                                        </p:attrNameLst>
                                      </p:cBhvr>
                                      <p:to>
                                        <p:strVal val="visible"/>
                                      </p:to>
                                    </p:set>
                                    <p:anim calcmode="lin" valueType="num">
                                      <p:cBhvr additive="base">
                                        <p:cTn id="55" dur="500" fill="hold"/>
                                        <p:tgtEl>
                                          <p:spTgt spid="112662"/>
                                        </p:tgtEl>
                                        <p:attrNameLst>
                                          <p:attrName>ppt_x</p:attrName>
                                        </p:attrNameLst>
                                      </p:cBhvr>
                                      <p:tavLst>
                                        <p:tav tm="0">
                                          <p:val>
                                            <p:strVal val="#ppt_x"/>
                                          </p:val>
                                        </p:tav>
                                        <p:tav tm="100000">
                                          <p:val>
                                            <p:strVal val="#ppt_x"/>
                                          </p:val>
                                        </p:tav>
                                      </p:tavLst>
                                    </p:anim>
                                    <p:anim calcmode="lin" valueType="num">
                                      <p:cBhvr additive="base">
                                        <p:cTn id="56" dur="500" fill="hold"/>
                                        <p:tgtEl>
                                          <p:spTgt spid="112662"/>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12666"/>
                                        </p:tgtEl>
                                        <p:attrNameLst>
                                          <p:attrName>style.visibility</p:attrName>
                                        </p:attrNameLst>
                                      </p:cBhvr>
                                      <p:to>
                                        <p:strVal val="visible"/>
                                      </p:to>
                                    </p:set>
                                    <p:anim calcmode="lin" valueType="num">
                                      <p:cBhvr additive="base">
                                        <p:cTn id="61" dur="500" fill="hold"/>
                                        <p:tgtEl>
                                          <p:spTgt spid="112666"/>
                                        </p:tgtEl>
                                        <p:attrNameLst>
                                          <p:attrName>ppt_x</p:attrName>
                                        </p:attrNameLst>
                                      </p:cBhvr>
                                      <p:tavLst>
                                        <p:tav tm="0">
                                          <p:val>
                                            <p:strVal val="#ppt_x"/>
                                          </p:val>
                                        </p:tav>
                                        <p:tav tm="100000">
                                          <p:val>
                                            <p:strVal val="#ppt_x"/>
                                          </p:val>
                                        </p:tav>
                                      </p:tavLst>
                                    </p:anim>
                                    <p:anim calcmode="lin" valueType="num">
                                      <p:cBhvr additive="base">
                                        <p:cTn id="62" dur="500" fill="hold"/>
                                        <p:tgtEl>
                                          <p:spTgt spid="112666"/>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112664"/>
                                        </p:tgtEl>
                                        <p:attrNameLst>
                                          <p:attrName>style.visibility</p:attrName>
                                        </p:attrNameLst>
                                      </p:cBhvr>
                                      <p:to>
                                        <p:strVal val="visible"/>
                                      </p:to>
                                    </p:set>
                                    <p:anim calcmode="lin" valueType="num">
                                      <p:cBhvr>
                                        <p:cTn id="67" dur="1000" fill="hold"/>
                                        <p:tgtEl>
                                          <p:spTgt spid="112664"/>
                                        </p:tgtEl>
                                        <p:attrNameLst>
                                          <p:attrName>ppt_w</p:attrName>
                                        </p:attrNameLst>
                                      </p:cBhvr>
                                      <p:tavLst>
                                        <p:tav tm="0">
                                          <p:val>
                                            <p:fltVal val="0"/>
                                          </p:val>
                                        </p:tav>
                                        <p:tav tm="100000">
                                          <p:val>
                                            <p:strVal val="#ppt_w"/>
                                          </p:val>
                                        </p:tav>
                                      </p:tavLst>
                                    </p:anim>
                                    <p:anim calcmode="lin" valueType="num">
                                      <p:cBhvr>
                                        <p:cTn id="68" dur="1000" fill="hold"/>
                                        <p:tgtEl>
                                          <p:spTgt spid="112664"/>
                                        </p:tgtEl>
                                        <p:attrNameLst>
                                          <p:attrName>ppt_h</p:attrName>
                                        </p:attrNameLst>
                                      </p:cBhvr>
                                      <p:tavLst>
                                        <p:tav tm="0">
                                          <p:val>
                                            <p:fltVal val="0"/>
                                          </p:val>
                                        </p:tav>
                                        <p:tav tm="100000">
                                          <p:val>
                                            <p:strVal val="#ppt_h"/>
                                          </p:val>
                                        </p:tav>
                                      </p:tavLst>
                                    </p:anim>
                                    <p:anim calcmode="lin" valueType="num">
                                      <p:cBhvr>
                                        <p:cTn id="69" dur="1000" fill="hold"/>
                                        <p:tgtEl>
                                          <p:spTgt spid="112664"/>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11266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6" grpId="0"/>
      <p:bldP spid="112647" grpId="0"/>
      <p:bldP spid="112648" grpId="0"/>
      <p:bldP spid="112649" grpId="0"/>
      <p:bldP spid="112652" grpId="0"/>
      <p:bldP spid="112662" grpId="0"/>
      <p:bldP spid="11266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145454" y="1234546"/>
            <a:ext cx="3633623"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Rules of Boolean Algebra</a:t>
            </a:r>
          </a:p>
        </p:txBody>
      </p:sp>
      <p:sp>
        <p:nvSpPr>
          <p:cNvPr id="28675" name="Text Box 25"/>
          <p:cNvSpPr txBox="1">
            <a:spLocks noChangeArrowheads="1"/>
          </p:cNvSpPr>
          <p:nvPr/>
        </p:nvSpPr>
        <p:spPr bwMode="auto">
          <a:xfrm>
            <a:off x="2392363" y="1892970"/>
            <a:ext cx="7654184" cy="890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latin typeface="Times New Roman" panose="02020603050405020304" pitchFamily="18" charset="0"/>
              </a:rPr>
              <a:t>Rules of Boolean algebra can be illustrated with </a:t>
            </a:r>
            <a:r>
              <a:rPr lang="en-US" altLang="am-ET" sz="2592" i="1">
                <a:latin typeface="Times New Roman" panose="02020603050405020304" pitchFamily="18" charset="0"/>
              </a:rPr>
              <a:t>Venn</a:t>
            </a:r>
            <a:r>
              <a:rPr lang="en-US" altLang="am-ET" sz="2592">
                <a:latin typeface="Times New Roman" panose="02020603050405020304" pitchFamily="18" charset="0"/>
              </a:rPr>
              <a:t> diagrams. The variable </a:t>
            </a:r>
            <a:r>
              <a:rPr lang="en-US" altLang="am-ET" sz="2592" i="1">
                <a:solidFill>
                  <a:srgbClr val="FFFF00"/>
                </a:solidFill>
                <a:latin typeface="Times New Roman" panose="02020603050405020304" pitchFamily="18" charset="0"/>
              </a:rPr>
              <a:t>A</a:t>
            </a:r>
            <a:r>
              <a:rPr lang="en-US" altLang="am-ET" sz="2592">
                <a:latin typeface="Times New Roman" panose="02020603050405020304" pitchFamily="18" charset="0"/>
              </a:rPr>
              <a:t> is shown as an area.</a:t>
            </a:r>
          </a:p>
        </p:txBody>
      </p:sp>
      <p:sp>
        <p:nvSpPr>
          <p:cNvPr id="149532" name="Text Box 28"/>
          <p:cNvSpPr txBox="1">
            <a:spLocks noChangeArrowheads="1"/>
          </p:cNvSpPr>
          <p:nvPr/>
        </p:nvSpPr>
        <p:spPr bwMode="auto">
          <a:xfrm>
            <a:off x="2392363" y="2716000"/>
            <a:ext cx="7654184" cy="75713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160">
                <a:latin typeface="Times New Roman" panose="02020603050405020304" pitchFamily="18" charset="0"/>
              </a:rPr>
              <a:t>The rule </a:t>
            </a:r>
            <a:r>
              <a:rPr lang="en-US" altLang="am-ET" sz="2160" i="1">
                <a:latin typeface="Times New Roman" panose="02020603050405020304" pitchFamily="18" charset="0"/>
              </a:rPr>
              <a:t>A + AB = A</a:t>
            </a:r>
            <a:r>
              <a:rPr lang="en-US" altLang="am-ET" sz="2160">
                <a:latin typeface="Times New Roman" panose="02020603050405020304" pitchFamily="18" charset="0"/>
              </a:rPr>
              <a:t> can be illustrated easily with a diagram. Add an overlapping area to represent the variable </a:t>
            </a:r>
            <a:r>
              <a:rPr lang="en-US" altLang="am-ET" sz="2160" i="1">
                <a:solidFill>
                  <a:srgbClr val="FF0000"/>
                </a:solidFill>
                <a:latin typeface="Times New Roman" panose="02020603050405020304" pitchFamily="18" charset="0"/>
              </a:rPr>
              <a:t>B</a:t>
            </a:r>
            <a:r>
              <a:rPr lang="en-US" altLang="am-ET" sz="2160">
                <a:latin typeface="Times New Roman" panose="02020603050405020304" pitchFamily="18" charset="0"/>
              </a:rPr>
              <a:t>.</a:t>
            </a:r>
          </a:p>
        </p:txBody>
      </p:sp>
      <p:graphicFrame>
        <p:nvGraphicFramePr>
          <p:cNvPr id="28677" name="Object 30"/>
          <p:cNvGraphicFramePr>
            <a:graphicFrameLocks noChangeAspect="1"/>
          </p:cNvGraphicFramePr>
          <p:nvPr/>
        </p:nvGraphicFramePr>
        <p:xfrm>
          <a:off x="2721575" y="3950546"/>
          <a:ext cx="2885751" cy="1872395"/>
        </p:xfrm>
        <a:graphic>
          <a:graphicData uri="http://schemas.openxmlformats.org/presentationml/2006/ole">
            <mc:AlternateContent xmlns:mc="http://schemas.openxmlformats.org/markup-compatibility/2006">
              <mc:Choice xmlns:v="urn:schemas-microsoft-com:vml" Requires="v">
                <p:oleObj spid="_x0000_s48135" name="CorelDRAW" r:id="rId4" imgW="2672220" imgH="1734045" progId="CorelDRAW.Graphic.12">
                  <p:embed/>
                </p:oleObj>
              </mc:Choice>
              <mc:Fallback>
                <p:oleObj name="CorelDRAW" r:id="rId4" imgW="2672220" imgH="1734045" progId="CorelDRAW.Graphic.12">
                  <p:embed/>
                  <p:pic>
                    <p:nvPicPr>
                      <p:cNvPr id="28677"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1575" y="3950546"/>
                        <a:ext cx="2885751" cy="1872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35" name="Text Box 31"/>
          <p:cNvSpPr txBox="1">
            <a:spLocks noChangeArrowheads="1"/>
          </p:cNvSpPr>
          <p:nvPr/>
        </p:nvSpPr>
        <p:spPr bwMode="auto">
          <a:xfrm>
            <a:off x="2392363" y="3456728"/>
            <a:ext cx="7654184" cy="4247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160">
                <a:latin typeface="Times New Roman" panose="02020603050405020304" pitchFamily="18" charset="0"/>
              </a:rPr>
              <a:t>The overlap region between A and B represents </a:t>
            </a:r>
            <a:r>
              <a:rPr lang="en-US" altLang="am-ET" sz="2160" i="1">
                <a:solidFill>
                  <a:srgbClr val="FA6F06"/>
                </a:solidFill>
                <a:latin typeface="Times New Roman" panose="02020603050405020304" pitchFamily="18" charset="0"/>
              </a:rPr>
              <a:t>AB</a:t>
            </a:r>
            <a:r>
              <a:rPr lang="en-US" altLang="am-ET" sz="2160">
                <a:latin typeface="Times New Roman" panose="02020603050405020304" pitchFamily="18" charset="0"/>
              </a:rPr>
              <a:t>. </a:t>
            </a:r>
          </a:p>
        </p:txBody>
      </p:sp>
      <p:graphicFrame>
        <p:nvGraphicFramePr>
          <p:cNvPr id="149536" name="Object 32"/>
          <p:cNvGraphicFramePr>
            <a:graphicFrameLocks noChangeAspect="1"/>
          </p:cNvGraphicFramePr>
          <p:nvPr/>
        </p:nvGraphicFramePr>
        <p:xfrm>
          <a:off x="6502372" y="3950546"/>
          <a:ext cx="2885750" cy="1872395"/>
        </p:xfrm>
        <a:graphic>
          <a:graphicData uri="http://schemas.openxmlformats.org/presentationml/2006/ole">
            <mc:AlternateContent xmlns:mc="http://schemas.openxmlformats.org/markup-compatibility/2006">
              <mc:Choice xmlns:v="urn:schemas-microsoft-com:vml" Requires="v">
                <p:oleObj spid="_x0000_s48136" name="CorelDRAW" r:id="rId6" imgW="2672220" imgH="1734045" progId="CorelDRAW.Graphic.12">
                  <p:embed/>
                </p:oleObj>
              </mc:Choice>
              <mc:Fallback>
                <p:oleObj name="CorelDRAW" r:id="rId6" imgW="2672220" imgH="1734045" progId="CorelDRAW.Graphic.12">
                  <p:embed/>
                  <p:pic>
                    <p:nvPicPr>
                      <p:cNvPr id="149536"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2372" y="3950546"/>
                        <a:ext cx="2885750" cy="187239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8680" name="Object 33"/>
          <p:cNvGraphicFramePr>
            <a:graphicFrameLocks noChangeAspect="1"/>
          </p:cNvGraphicFramePr>
          <p:nvPr/>
        </p:nvGraphicFramePr>
        <p:xfrm>
          <a:off x="2721575" y="3950546"/>
          <a:ext cx="2885751" cy="1872395"/>
        </p:xfrm>
        <a:graphic>
          <a:graphicData uri="http://schemas.openxmlformats.org/presentationml/2006/ole">
            <mc:AlternateContent xmlns:mc="http://schemas.openxmlformats.org/markup-compatibility/2006">
              <mc:Choice xmlns:v="urn:schemas-microsoft-com:vml" Requires="v">
                <p:oleObj spid="_x0000_s48137" name="CorelDRAW" r:id="rId8" imgW="2672220" imgH="1734045" progId="CorelDRAW.Graphic.12">
                  <p:embed/>
                </p:oleObj>
              </mc:Choice>
              <mc:Fallback>
                <p:oleObj name="CorelDRAW" r:id="rId8" imgW="2672220" imgH="1734045" progId="CorelDRAW.Graphic.12">
                  <p:embed/>
                  <p:pic>
                    <p:nvPicPr>
                      <p:cNvPr id="2868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1575" y="3950546"/>
                        <a:ext cx="2885751" cy="187239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49538" name="Object 34"/>
          <p:cNvGraphicFramePr>
            <a:graphicFrameLocks noChangeAspect="1"/>
          </p:cNvGraphicFramePr>
          <p:nvPr/>
        </p:nvGraphicFramePr>
        <p:xfrm>
          <a:off x="3873817" y="4197455"/>
          <a:ext cx="1373433" cy="1373433"/>
        </p:xfrm>
        <a:graphic>
          <a:graphicData uri="http://schemas.openxmlformats.org/presentationml/2006/ole">
            <mc:AlternateContent xmlns:mc="http://schemas.openxmlformats.org/markup-compatibility/2006">
              <mc:Choice xmlns:v="urn:schemas-microsoft-com:vml" Requires="v">
                <p:oleObj spid="_x0000_s48138" name="CorelDRAW" r:id="rId9" imgW="1220038" imgH="1220038" progId="CorelDRAW.Graphic.12">
                  <p:embed/>
                </p:oleObj>
              </mc:Choice>
              <mc:Fallback>
                <p:oleObj name="CorelDRAW" r:id="rId9" imgW="1220038" imgH="1220038" progId="CorelDRAW.Graphic.12">
                  <p:embed/>
                  <p:pic>
                    <p:nvPicPr>
                      <p:cNvPr id="149538"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3817" y="4197455"/>
                        <a:ext cx="1373433" cy="1373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aphicFrame>
        <p:nvGraphicFramePr>
          <p:cNvPr id="149539" name="Object 35"/>
          <p:cNvGraphicFramePr>
            <a:graphicFrameLocks noChangeAspect="1"/>
          </p:cNvGraphicFramePr>
          <p:nvPr/>
        </p:nvGraphicFramePr>
        <p:xfrm>
          <a:off x="2721575" y="3950546"/>
          <a:ext cx="2885751" cy="1872395"/>
        </p:xfrm>
        <a:graphic>
          <a:graphicData uri="http://schemas.openxmlformats.org/presentationml/2006/ole">
            <mc:AlternateContent xmlns:mc="http://schemas.openxmlformats.org/markup-compatibility/2006">
              <mc:Choice xmlns:v="urn:schemas-microsoft-com:vml" Requires="v">
                <p:oleObj spid="_x0000_s48139" name="CorelDRAW" r:id="rId11" imgW="2672220" imgH="1734045" progId="CorelDRAW.Graphic.12">
                  <p:embed/>
                </p:oleObj>
              </mc:Choice>
              <mc:Fallback>
                <p:oleObj name="CorelDRAW" r:id="rId11" imgW="2672220" imgH="1734045" progId="CorelDRAW.Graphic.12">
                  <p:embed/>
                  <p:pic>
                    <p:nvPicPr>
                      <p:cNvPr id="149539"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21575" y="3950546"/>
                        <a:ext cx="2885751" cy="187239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9540" name="Text Box 36"/>
          <p:cNvSpPr txBox="1">
            <a:spLocks noChangeArrowheads="1"/>
          </p:cNvSpPr>
          <p:nvPr/>
        </p:nvSpPr>
        <p:spPr bwMode="auto">
          <a:xfrm>
            <a:off x="2474666" y="5925819"/>
            <a:ext cx="7489578" cy="75713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160">
                <a:latin typeface="Times New Roman" panose="02020603050405020304" pitchFamily="18" charset="0"/>
              </a:rPr>
              <a:t>The diagram visually shows that </a:t>
            </a:r>
            <a:r>
              <a:rPr lang="en-US" altLang="am-ET" sz="2160" i="1">
                <a:solidFill>
                  <a:srgbClr val="FF0000"/>
                </a:solidFill>
                <a:latin typeface="Times New Roman" panose="02020603050405020304" pitchFamily="18" charset="0"/>
              </a:rPr>
              <a:t>A</a:t>
            </a:r>
            <a:r>
              <a:rPr lang="en-US" altLang="am-ET" sz="2160">
                <a:solidFill>
                  <a:srgbClr val="FF0000"/>
                </a:solidFill>
                <a:latin typeface="Times New Roman" panose="02020603050405020304" pitchFamily="18" charset="0"/>
              </a:rPr>
              <a:t> + </a:t>
            </a:r>
            <a:r>
              <a:rPr lang="en-US" altLang="am-ET" sz="2160" i="1">
                <a:solidFill>
                  <a:srgbClr val="FF0000"/>
                </a:solidFill>
                <a:latin typeface="Times New Roman" panose="02020603050405020304" pitchFamily="18" charset="0"/>
              </a:rPr>
              <a:t>AB</a:t>
            </a:r>
            <a:r>
              <a:rPr lang="en-US" altLang="am-ET" sz="2160">
                <a:solidFill>
                  <a:srgbClr val="FF0000"/>
                </a:solidFill>
                <a:latin typeface="Times New Roman" panose="02020603050405020304" pitchFamily="18" charset="0"/>
              </a:rPr>
              <a:t> = </a:t>
            </a:r>
            <a:r>
              <a:rPr lang="en-US" altLang="am-ET" sz="2160" i="1">
                <a:solidFill>
                  <a:srgbClr val="FF0000"/>
                </a:solidFill>
                <a:latin typeface="Times New Roman" panose="02020603050405020304" pitchFamily="18" charset="0"/>
              </a:rPr>
              <a:t>A</a:t>
            </a:r>
            <a:r>
              <a:rPr lang="en-US" altLang="am-ET" sz="2160" i="1">
                <a:latin typeface="Times New Roman" panose="02020603050405020304" pitchFamily="18" charset="0"/>
              </a:rPr>
              <a:t>. </a:t>
            </a:r>
            <a:r>
              <a:rPr lang="en-US" altLang="am-ET" sz="2160">
                <a:latin typeface="Times New Roman" panose="02020603050405020304" pitchFamily="18" charset="0"/>
              </a:rPr>
              <a:t>Other rules can be illustrated with the diagrams as well.</a:t>
            </a:r>
          </a:p>
        </p:txBody>
      </p:sp>
      <p:sp>
        <p:nvSpPr>
          <p:cNvPr id="149541" name="Text Box 37"/>
          <p:cNvSpPr txBox="1">
            <a:spLocks noChangeArrowheads="1"/>
          </p:cNvSpPr>
          <p:nvPr/>
        </p:nvSpPr>
        <p:spPr bwMode="auto">
          <a:xfrm>
            <a:off x="5931394" y="4608971"/>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solidFill>
                  <a:srgbClr val="FF3300"/>
                </a:solidFill>
                <a:latin typeface="Times New Roman" panose="02020603050405020304" pitchFamily="18" charset="0"/>
              </a:rPr>
              <a:t>=</a:t>
            </a:r>
          </a:p>
        </p:txBody>
      </p:sp>
    </p:spTree>
    <p:extLst>
      <p:ext uri="{BB962C8B-B14F-4D97-AF65-F5344CB8AC3E}">
        <p14:creationId xmlns:p14="http://schemas.microsoft.com/office/powerpoint/2010/main" val="272246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32"/>
                                        </p:tgtEl>
                                        <p:attrNameLst>
                                          <p:attrName>style.visibility</p:attrName>
                                        </p:attrNameLst>
                                      </p:cBhvr>
                                      <p:to>
                                        <p:strVal val="visible"/>
                                      </p:to>
                                    </p:set>
                                    <p:anim calcmode="lin" valueType="num">
                                      <p:cBhvr additive="base">
                                        <p:cTn id="7" dur="500" fill="hold"/>
                                        <p:tgtEl>
                                          <p:spTgt spid="149532"/>
                                        </p:tgtEl>
                                        <p:attrNameLst>
                                          <p:attrName>ppt_x</p:attrName>
                                        </p:attrNameLst>
                                      </p:cBhvr>
                                      <p:tavLst>
                                        <p:tav tm="0">
                                          <p:val>
                                            <p:strVal val="0-#ppt_w/2"/>
                                          </p:val>
                                        </p:tav>
                                        <p:tav tm="100000">
                                          <p:val>
                                            <p:strVal val="#ppt_x"/>
                                          </p:val>
                                        </p:tav>
                                      </p:tavLst>
                                    </p:anim>
                                    <p:anim calcmode="lin" valueType="num">
                                      <p:cBhvr additive="base">
                                        <p:cTn id="8" dur="500" fill="hold"/>
                                        <p:tgtEl>
                                          <p:spTgt spid="14953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5" presetClass="entr" presetSubtype="0" fill="hold" nodeType="afterEffect">
                                  <p:stCondLst>
                                    <p:cond delay="0"/>
                                  </p:stCondLst>
                                  <p:childTnLst>
                                    <p:set>
                                      <p:cBhvr>
                                        <p:cTn id="11" dur="1" fill="hold">
                                          <p:stCondLst>
                                            <p:cond delay="0"/>
                                          </p:stCondLst>
                                        </p:cTn>
                                        <p:tgtEl>
                                          <p:spTgt spid="149538"/>
                                        </p:tgtEl>
                                        <p:attrNameLst>
                                          <p:attrName>style.visibility</p:attrName>
                                        </p:attrNameLst>
                                      </p:cBhvr>
                                      <p:to>
                                        <p:strVal val="visible"/>
                                      </p:to>
                                    </p:set>
                                    <p:anim calcmode="lin" valueType="num">
                                      <p:cBhvr>
                                        <p:cTn id="12" dur="3000" fill="hold"/>
                                        <p:tgtEl>
                                          <p:spTgt spid="149538"/>
                                        </p:tgtEl>
                                        <p:attrNameLst>
                                          <p:attrName>ppt_w</p:attrName>
                                        </p:attrNameLst>
                                      </p:cBhvr>
                                      <p:tavLst>
                                        <p:tav tm="0">
                                          <p:val>
                                            <p:fltVal val="0"/>
                                          </p:val>
                                        </p:tav>
                                        <p:tav tm="100000">
                                          <p:val>
                                            <p:strVal val="#ppt_w"/>
                                          </p:val>
                                        </p:tav>
                                      </p:tavLst>
                                    </p:anim>
                                    <p:anim calcmode="lin" valueType="num">
                                      <p:cBhvr>
                                        <p:cTn id="13" dur="3000" fill="hold"/>
                                        <p:tgtEl>
                                          <p:spTgt spid="149538"/>
                                        </p:tgtEl>
                                        <p:attrNameLst>
                                          <p:attrName>ppt_h</p:attrName>
                                        </p:attrNameLst>
                                      </p:cBhvr>
                                      <p:tavLst>
                                        <p:tav tm="0">
                                          <p:val>
                                            <p:fltVal val="0"/>
                                          </p:val>
                                        </p:tav>
                                        <p:tav tm="100000">
                                          <p:val>
                                            <p:strVal val="#ppt_h"/>
                                          </p:val>
                                        </p:tav>
                                      </p:tavLst>
                                    </p:anim>
                                    <p:anim calcmode="lin" valueType="num">
                                      <p:cBhvr>
                                        <p:cTn id="14" dur="3000" fill="hold"/>
                                        <p:tgtEl>
                                          <p:spTgt spid="149538"/>
                                        </p:tgtEl>
                                        <p:attrNameLst>
                                          <p:attrName>ppt_x</p:attrName>
                                        </p:attrNameLst>
                                      </p:cBhvr>
                                      <p:tavLst>
                                        <p:tav tm="0" fmla="#ppt_x+(cos(-2*pi*(1-$))*-#ppt_x-sin(-2*pi*(1-$))*(1-#ppt_y))*(1-$)">
                                          <p:val>
                                            <p:fltVal val="0"/>
                                          </p:val>
                                        </p:tav>
                                        <p:tav tm="100000">
                                          <p:val>
                                            <p:fltVal val="1"/>
                                          </p:val>
                                        </p:tav>
                                      </p:tavLst>
                                    </p:anim>
                                    <p:anim calcmode="lin" valueType="num">
                                      <p:cBhvr>
                                        <p:cTn id="15" dur="3000" fill="hold"/>
                                        <p:tgtEl>
                                          <p:spTgt spid="149538"/>
                                        </p:tgtEl>
                                        <p:attrNameLst>
                                          <p:attrName>ppt_y</p:attrName>
                                        </p:attrNameLst>
                                      </p:cBhvr>
                                      <p:tavLst>
                                        <p:tav tm="0" fmla="#ppt_y+(sin(-2*pi*(1-$))*-#ppt_x+cos(-2*pi*(1-$))*(1-#ppt_y))*(1-$)">
                                          <p:val>
                                            <p:fltVal val="0"/>
                                          </p:val>
                                        </p:tav>
                                        <p:tav tm="100000">
                                          <p:val>
                                            <p:fltVal val="1"/>
                                          </p:val>
                                        </p:tav>
                                      </p:tavLst>
                                    </p:anim>
                                  </p:childTnLst>
                                </p:cTn>
                              </p:par>
                            </p:childTnLst>
                          </p:cTn>
                        </p:par>
                        <p:par>
                          <p:cTn id="16" fill="hold" nodeType="afterGroup">
                            <p:stCondLst>
                              <p:cond delay="3500"/>
                            </p:stCondLst>
                            <p:childTnLst>
                              <p:par>
                                <p:cTn id="17" presetID="9" presetClass="entr" presetSubtype="0" fill="hold" nodeType="afterEffect">
                                  <p:stCondLst>
                                    <p:cond delay="0"/>
                                  </p:stCondLst>
                                  <p:childTnLst>
                                    <p:set>
                                      <p:cBhvr>
                                        <p:cTn id="18" dur="1" fill="hold">
                                          <p:stCondLst>
                                            <p:cond delay="0"/>
                                          </p:stCondLst>
                                        </p:cTn>
                                        <p:tgtEl>
                                          <p:spTgt spid="149539"/>
                                        </p:tgtEl>
                                        <p:attrNameLst>
                                          <p:attrName>style.visibility</p:attrName>
                                        </p:attrNameLst>
                                      </p:cBhvr>
                                      <p:to>
                                        <p:strVal val="visible"/>
                                      </p:to>
                                    </p:set>
                                    <p:animEffect transition="in" filter="dissolve">
                                      <p:cBhvr>
                                        <p:cTn id="19" dur="500"/>
                                        <p:tgtEl>
                                          <p:spTgt spid="149539"/>
                                        </p:tgtEl>
                                      </p:cBhvr>
                                    </p:animEffect>
                                  </p:childTnLst>
                                </p:cTn>
                              </p:par>
                            </p:childTnLst>
                          </p:cTn>
                        </p:par>
                        <p:par>
                          <p:cTn id="20" fill="hold" nodeType="afterGroup">
                            <p:stCondLst>
                              <p:cond delay="4000"/>
                            </p:stCondLst>
                            <p:childTnLst>
                              <p:par>
                                <p:cTn id="21" presetID="2" presetClass="entr" presetSubtype="2" fill="hold" grpId="0" nodeType="afterEffect">
                                  <p:stCondLst>
                                    <p:cond delay="0"/>
                                  </p:stCondLst>
                                  <p:childTnLst>
                                    <p:set>
                                      <p:cBhvr>
                                        <p:cTn id="22" dur="1" fill="hold">
                                          <p:stCondLst>
                                            <p:cond delay="0"/>
                                          </p:stCondLst>
                                        </p:cTn>
                                        <p:tgtEl>
                                          <p:spTgt spid="149535"/>
                                        </p:tgtEl>
                                        <p:attrNameLst>
                                          <p:attrName>style.visibility</p:attrName>
                                        </p:attrNameLst>
                                      </p:cBhvr>
                                      <p:to>
                                        <p:strVal val="visible"/>
                                      </p:to>
                                    </p:set>
                                    <p:anim calcmode="lin" valueType="num">
                                      <p:cBhvr additive="base">
                                        <p:cTn id="23" dur="1000" fill="hold"/>
                                        <p:tgtEl>
                                          <p:spTgt spid="149535"/>
                                        </p:tgtEl>
                                        <p:attrNameLst>
                                          <p:attrName>ppt_x</p:attrName>
                                        </p:attrNameLst>
                                      </p:cBhvr>
                                      <p:tavLst>
                                        <p:tav tm="0">
                                          <p:val>
                                            <p:strVal val="1+#ppt_w/2"/>
                                          </p:val>
                                        </p:tav>
                                        <p:tav tm="100000">
                                          <p:val>
                                            <p:strVal val="#ppt_x"/>
                                          </p:val>
                                        </p:tav>
                                      </p:tavLst>
                                    </p:anim>
                                    <p:anim calcmode="lin" valueType="num">
                                      <p:cBhvr additive="base">
                                        <p:cTn id="24" dur="1000" fill="hold"/>
                                        <p:tgtEl>
                                          <p:spTgt spid="14953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149536"/>
                                        </p:tgtEl>
                                        <p:attrNameLst>
                                          <p:attrName>style.visibility</p:attrName>
                                        </p:attrNameLst>
                                      </p:cBhvr>
                                      <p:to>
                                        <p:strVal val="visible"/>
                                      </p:to>
                                    </p:set>
                                    <p:anim calcmode="lin" valueType="num">
                                      <p:cBhvr additive="base">
                                        <p:cTn id="29" dur="1000" fill="hold"/>
                                        <p:tgtEl>
                                          <p:spTgt spid="149536"/>
                                        </p:tgtEl>
                                        <p:attrNameLst>
                                          <p:attrName>ppt_x</p:attrName>
                                        </p:attrNameLst>
                                      </p:cBhvr>
                                      <p:tavLst>
                                        <p:tav tm="0">
                                          <p:val>
                                            <p:strVal val="1+#ppt_w/2"/>
                                          </p:val>
                                        </p:tav>
                                        <p:tav tm="100000">
                                          <p:val>
                                            <p:strVal val="#ppt_x"/>
                                          </p:val>
                                        </p:tav>
                                      </p:tavLst>
                                    </p:anim>
                                    <p:anim calcmode="lin" valueType="num">
                                      <p:cBhvr additive="base">
                                        <p:cTn id="30" dur="1000" fill="hold"/>
                                        <p:tgtEl>
                                          <p:spTgt spid="149536"/>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000"/>
                            </p:stCondLst>
                            <p:childTnLst>
                              <p:par>
                                <p:cTn id="32" presetID="2" presetClass="entr" presetSubtype="8" fill="hold" grpId="0" nodeType="afterEffect">
                                  <p:stCondLst>
                                    <p:cond delay="0"/>
                                  </p:stCondLst>
                                  <p:childTnLst>
                                    <p:set>
                                      <p:cBhvr>
                                        <p:cTn id="33" dur="1" fill="hold">
                                          <p:stCondLst>
                                            <p:cond delay="0"/>
                                          </p:stCondLst>
                                        </p:cTn>
                                        <p:tgtEl>
                                          <p:spTgt spid="149540"/>
                                        </p:tgtEl>
                                        <p:attrNameLst>
                                          <p:attrName>style.visibility</p:attrName>
                                        </p:attrNameLst>
                                      </p:cBhvr>
                                      <p:to>
                                        <p:strVal val="visible"/>
                                      </p:to>
                                    </p:set>
                                    <p:anim calcmode="lin" valueType="num">
                                      <p:cBhvr additive="base">
                                        <p:cTn id="34" dur="1000" fill="hold"/>
                                        <p:tgtEl>
                                          <p:spTgt spid="149540"/>
                                        </p:tgtEl>
                                        <p:attrNameLst>
                                          <p:attrName>ppt_x</p:attrName>
                                        </p:attrNameLst>
                                      </p:cBhvr>
                                      <p:tavLst>
                                        <p:tav tm="0">
                                          <p:val>
                                            <p:strVal val="0-#ppt_w/2"/>
                                          </p:val>
                                        </p:tav>
                                        <p:tav tm="100000">
                                          <p:val>
                                            <p:strVal val="#ppt_x"/>
                                          </p:val>
                                        </p:tav>
                                      </p:tavLst>
                                    </p:anim>
                                    <p:anim calcmode="lin" valueType="num">
                                      <p:cBhvr additive="base">
                                        <p:cTn id="35" dur="1000" fill="hold"/>
                                        <p:tgtEl>
                                          <p:spTgt spid="149540"/>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2000"/>
                            </p:stCondLst>
                            <p:childTnLst>
                              <p:par>
                                <p:cTn id="37" presetID="15" presetClass="entr" presetSubtype="0" fill="hold" grpId="0" nodeType="afterEffect">
                                  <p:stCondLst>
                                    <p:cond delay="0"/>
                                  </p:stCondLst>
                                  <p:childTnLst>
                                    <p:set>
                                      <p:cBhvr>
                                        <p:cTn id="38" dur="1" fill="hold">
                                          <p:stCondLst>
                                            <p:cond delay="0"/>
                                          </p:stCondLst>
                                        </p:cTn>
                                        <p:tgtEl>
                                          <p:spTgt spid="149541"/>
                                        </p:tgtEl>
                                        <p:attrNameLst>
                                          <p:attrName>style.visibility</p:attrName>
                                        </p:attrNameLst>
                                      </p:cBhvr>
                                      <p:to>
                                        <p:strVal val="visible"/>
                                      </p:to>
                                    </p:set>
                                    <p:anim calcmode="lin" valueType="num">
                                      <p:cBhvr>
                                        <p:cTn id="39" dur="1000" fill="hold"/>
                                        <p:tgtEl>
                                          <p:spTgt spid="149541"/>
                                        </p:tgtEl>
                                        <p:attrNameLst>
                                          <p:attrName>ppt_w</p:attrName>
                                        </p:attrNameLst>
                                      </p:cBhvr>
                                      <p:tavLst>
                                        <p:tav tm="0">
                                          <p:val>
                                            <p:fltVal val="0"/>
                                          </p:val>
                                        </p:tav>
                                        <p:tav tm="100000">
                                          <p:val>
                                            <p:strVal val="#ppt_w"/>
                                          </p:val>
                                        </p:tav>
                                      </p:tavLst>
                                    </p:anim>
                                    <p:anim calcmode="lin" valueType="num">
                                      <p:cBhvr>
                                        <p:cTn id="40" dur="1000" fill="hold"/>
                                        <p:tgtEl>
                                          <p:spTgt spid="149541"/>
                                        </p:tgtEl>
                                        <p:attrNameLst>
                                          <p:attrName>ppt_h</p:attrName>
                                        </p:attrNameLst>
                                      </p:cBhvr>
                                      <p:tavLst>
                                        <p:tav tm="0">
                                          <p:val>
                                            <p:fltVal val="0"/>
                                          </p:val>
                                        </p:tav>
                                        <p:tav tm="100000">
                                          <p:val>
                                            <p:strVal val="#ppt_h"/>
                                          </p:val>
                                        </p:tav>
                                      </p:tavLst>
                                    </p:anim>
                                    <p:anim calcmode="lin" valueType="num">
                                      <p:cBhvr>
                                        <p:cTn id="41" dur="1000" fill="hold"/>
                                        <p:tgtEl>
                                          <p:spTgt spid="149541"/>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4954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32" grpId="0" animBg="1"/>
      <p:bldP spid="149535" grpId="0" animBg="1"/>
      <p:bldP spid="149540" grpId="0" animBg="1"/>
      <p:bldP spid="149541"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51594" name="Group 42"/>
          <p:cNvGrpSpPr>
            <a:grpSpLocks/>
          </p:cNvGrpSpPr>
          <p:nvPr/>
        </p:nvGrpSpPr>
        <p:grpSpPr bwMode="auto">
          <a:xfrm>
            <a:off x="4938614" y="4794152"/>
            <a:ext cx="2885750" cy="1872395"/>
            <a:chOff x="432" y="2796"/>
            <a:chExt cx="1683" cy="1092"/>
          </a:xfrm>
        </p:grpSpPr>
        <p:sp>
          <p:nvSpPr>
            <p:cNvPr id="30742" name="AutoShape 35"/>
            <p:cNvSpPr>
              <a:spLocks noChangeAspect="1" noChangeArrowheads="1" noTextEdit="1"/>
            </p:cNvSpPr>
            <p:nvPr/>
          </p:nvSpPr>
          <p:spPr bwMode="auto">
            <a:xfrm>
              <a:off x="432" y="2796"/>
              <a:ext cx="1683"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m-ET" sz="2592"/>
            </a:p>
          </p:txBody>
        </p:sp>
        <p:sp>
          <p:nvSpPr>
            <p:cNvPr id="30743" name="Rectangle 37"/>
            <p:cNvSpPr>
              <a:spLocks noChangeArrowheads="1"/>
            </p:cNvSpPr>
            <p:nvPr/>
          </p:nvSpPr>
          <p:spPr bwMode="auto">
            <a:xfrm>
              <a:off x="444" y="2808"/>
              <a:ext cx="1656" cy="1068"/>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am-ET" altLang="am-ET" sz="2592">
                <a:latin typeface="Times New Roman" panose="02020603050405020304" pitchFamily="18" charset="0"/>
              </a:endParaRPr>
            </a:p>
          </p:txBody>
        </p:sp>
        <p:sp>
          <p:nvSpPr>
            <p:cNvPr id="30744" name="Rectangle 38"/>
            <p:cNvSpPr>
              <a:spLocks noChangeArrowheads="1"/>
            </p:cNvSpPr>
            <p:nvPr/>
          </p:nvSpPr>
          <p:spPr bwMode="auto">
            <a:xfrm>
              <a:off x="444" y="2808"/>
              <a:ext cx="1656" cy="106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am-ET" altLang="am-ET" sz="2592">
                <a:latin typeface="Times New Roman" panose="02020603050405020304" pitchFamily="18" charset="0"/>
              </a:endParaRPr>
            </a:p>
          </p:txBody>
        </p:sp>
        <p:sp>
          <p:nvSpPr>
            <p:cNvPr id="30745" name="Oval 39"/>
            <p:cNvSpPr>
              <a:spLocks noChangeArrowheads="1"/>
            </p:cNvSpPr>
            <p:nvPr/>
          </p:nvSpPr>
          <p:spPr bwMode="auto">
            <a:xfrm>
              <a:off x="666" y="2964"/>
              <a:ext cx="750" cy="756"/>
            </a:xfrm>
            <a:prstGeom prst="ellipse">
              <a:avLst/>
            </a:prstGeom>
            <a:solidFill>
              <a:srgbClr val="E5E5E5"/>
            </a:solidFill>
            <a:ln w="0">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am-ET" altLang="am-ET" sz="2592">
                <a:latin typeface="Times New Roman" panose="02020603050405020304" pitchFamily="18" charset="0"/>
              </a:endParaRPr>
            </a:p>
          </p:txBody>
        </p:sp>
        <p:sp>
          <p:nvSpPr>
            <p:cNvPr id="30746" name="Rectangle 40"/>
            <p:cNvSpPr>
              <a:spLocks noChangeArrowheads="1"/>
            </p:cNvSpPr>
            <p:nvPr/>
          </p:nvSpPr>
          <p:spPr bwMode="auto">
            <a:xfrm>
              <a:off x="584" y="2832"/>
              <a:ext cx="11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am-ET" sz="2484" i="1">
                  <a:solidFill>
                    <a:srgbClr val="000000"/>
                  </a:solidFill>
                  <a:latin typeface="Times New Roman" panose="02020603050405020304" pitchFamily="18" charset="0"/>
                </a:rPr>
                <a:t>A</a:t>
              </a:r>
              <a:endParaRPr lang="en-US" altLang="am-ET" sz="2592">
                <a:latin typeface="Times New Roman" panose="02020603050405020304" pitchFamily="18" charset="0"/>
              </a:endParaRPr>
            </a:p>
          </p:txBody>
        </p:sp>
        <p:sp>
          <p:nvSpPr>
            <p:cNvPr id="30747" name="Line 41"/>
            <p:cNvSpPr>
              <a:spLocks noChangeShapeType="1"/>
            </p:cNvSpPr>
            <p:nvPr/>
          </p:nvSpPr>
          <p:spPr bwMode="auto">
            <a:xfrm>
              <a:off x="594" y="2846"/>
              <a:ext cx="12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am-ET" sz="2592"/>
            </a:p>
          </p:txBody>
        </p:sp>
      </p:grpSp>
      <p:sp>
        <p:nvSpPr>
          <p:cNvPr id="30723" name="Rectangle 4"/>
          <p:cNvSpPr>
            <a:spLocks noChangeArrowheads="1"/>
          </p:cNvSpPr>
          <p:nvPr/>
        </p:nvSpPr>
        <p:spPr bwMode="auto">
          <a:xfrm>
            <a:off x="2145454" y="1234546"/>
            <a:ext cx="3633623"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Rules of Boolean Algebra</a:t>
            </a:r>
          </a:p>
        </p:txBody>
      </p:sp>
      <p:grpSp>
        <p:nvGrpSpPr>
          <p:cNvPr id="30724" name="Group 16"/>
          <p:cNvGrpSpPr>
            <a:grpSpLocks/>
          </p:cNvGrpSpPr>
          <p:nvPr/>
        </p:nvGrpSpPr>
        <p:grpSpPr bwMode="auto">
          <a:xfrm>
            <a:off x="6013697" y="1810669"/>
            <a:ext cx="2551395" cy="490389"/>
            <a:chOff x="2304" y="1152"/>
            <a:chExt cx="1488" cy="286"/>
          </a:xfrm>
        </p:grpSpPr>
        <p:sp>
          <p:nvSpPr>
            <p:cNvPr id="30740" name="Text Box 17"/>
            <p:cNvSpPr txBox="1">
              <a:spLocks noChangeArrowheads="1"/>
            </p:cNvSpPr>
            <p:nvPr/>
          </p:nvSpPr>
          <p:spPr bwMode="auto">
            <a:xfrm>
              <a:off x="2304" y="1152"/>
              <a:ext cx="14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i="1">
                  <a:solidFill>
                    <a:srgbClr val="FF0000"/>
                  </a:solidFill>
                  <a:latin typeface="Times New Roman" panose="02020603050405020304" pitchFamily="18" charset="0"/>
                </a:rPr>
                <a:t>A</a:t>
              </a:r>
              <a:r>
                <a:rPr lang="en-US" altLang="am-ET" sz="2592">
                  <a:solidFill>
                    <a:srgbClr val="FF0000"/>
                  </a:solidFill>
                  <a:latin typeface="Times New Roman" panose="02020603050405020304" pitchFamily="18" charset="0"/>
                </a:rPr>
                <a:t> + </a:t>
              </a:r>
              <a:r>
                <a:rPr lang="en-US" altLang="am-ET" sz="2592" i="1">
                  <a:solidFill>
                    <a:srgbClr val="FF0000"/>
                  </a:solidFill>
                  <a:latin typeface="Times New Roman" panose="02020603050405020304" pitchFamily="18" charset="0"/>
                </a:rPr>
                <a:t>AB</a:t>
              </a:r>
              <a:r>
                <a:rPr lang="en-US" altLang="am-ET" sz="2592">
                  <a:solidFill>
                    <a:srgbClr val="FF0000"/>
                  </a:solidFill>
                  <a:latin typeface="Times New Roman" panose="02020603050405020304" pitchFamily="18" charset="0"/>
                </a:rPr>
                <a:t> = </a:t>
              </a:r>
              <a:r>
                <a:rPr lang="en-US" altLang="am-ET" sz="2592" i="1">
                  <a:solidFill>
                    <a:srgbClr val="FF0000"/>
                  </a:solidFill>
                  <a:latin typeface="Times New Roman" panose="02020603050405020304" pitchFamily="18" charset="0"/>
                </a:rPr>
                <a:t>A + B</a:t>
              </a:r>
            </a:p>
          </p:txBody>
        </p:sp>
        <p:sp>
          <p:nvSpPr>
            <p:cNvPr id="30741" name="Line 18"/>
            <p:cNvSpPr>
              <a:spLocks noChangeShapeType="1"/>
            </p:cNvSpPr>
            <p:nvPr/>
          </p:nvSpPr>
          <p:spPr bwMode="auto">
            <a:xfrm>
              <a:off x="2704" y="1208"/>
              <a:ext cx="96"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pSp>
        <p:nvGrpSpPr>
          <p:cNvPr id="151571" name="Group 19"/>
          <p:cNvGrpSpPr>
            <a:grpSpLocks/>
          </p:cNvGrpSpPr>
          <p:nvPr/>
        </p:nvGrpSpPr>
        <p:grpSpPr bwMode="auto">
          <a:xfrm>
            <a:off x="2556968" y="3148092"/>
            <a:ext cx="6995760" cy="1289668"/>
            <a:chOff x="816" y="1728"/>
            <a:chExt cx="4080" cy="812"/>
          </a:xfrm>
        </p:grpSpPr>
        <p:sp>
          <p:nvSpPr>
            <p:cNvPr id="30738" name="Text Box 20"/>
            <p:cNvSpPr txBox="1">
              <a:spLocks noChangeArrowheads="1"/>
            </p:cNvSpPr>
            <p:nvPr/>
          </p:nvSpPr>
          <p:spPr bwMode="auto">
            <a:xfrm>
              <a:off x="816" y="1728"/>
              <a:ext cx="4080" cy="812"/>
            </a:xfrm>
            <a:prstGeom prst="rect">
              <a:avLst/>
            </a:prstGeom>
            <a:gradFill rotWithShape="1">
              <a:gsLst>
                <a:gs pos="0">
                  <a:srgbClr val="969696"/>
                </a:gs>
                <a:gs pos="100000">
                  <a:schemeClr val="bg1"/>
                </a:gs>
              </a:gsLst>
              <a:lin ang="2700000" scaled="1"/>
            </a:gradFill>
            <a:ln w="9525">
              <a:solidFill>
                <a:schemeClr val="tx2"/>
              </a:solidFill>
              <a:miter lim="800000"/>
              <a:headEnd/>
              <a:tailEnd/>
            </a:ln>
            <a:effectLst>
              <a:outerShdw dist="107763" dir="2700000" algn="ctr" rotWithShape="0">
                <a:schemeClr val="bg2">
                  <a:alpha val="50000"/>
                </a:schemeClr>
              </a:outerShdw>
            </a:effec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latin typeface="Times New Roman" panose="02020603050405020304" pitchFamily="18" charset="0"/>
                </a:rPr>
                <a:t>This time, </a:t>
              </a:r>
              <a:r>
                <a:rPr lang="en-US" altLang="am-ET" sz="2592" i="1">
                  <a:solidFill>
                    <a:srgbClr val="0066FF"/>
                  </a:solidFill>
                  <a:latin typeface="Times New Roman" panose="02020603050405020304" pitchFamily="18" charset="0"/>
                </a:rPr>
                <a:t>A</a:t>
              </a:r>
              <a:r>
                <a:rPr lang="en-US" altLang="am-ET" sz="2592">
                  <a:latin typeface="Times New Roman" panose="02020603050405020304" pitchFamily="18" charset="0"/>
                </a:rPr>
                <a:t> is represented by the blue area and </a:t>
              </a:r>
              <a:r>
                <a:rPr lang="en-US" altLang="am-ET" sz="2592" i="1">
                  <a:solidFill>
                    <a:srgbClr val="FF0000"/>
                  </a:solidFill>
                  <a:latin typeface="Times New Roman" panose="02020603050405020304" pitchFamily="18" charset="0"/>
                </a:rPr>
                <a:t>B</a:t>
              </a:r>
              <a:r>
                <a:rPr lang="en-US" altLang="am-ET" sz="2592">
                  <a:latin typeface="Times New Roman" panose="02020603050405020304" pitchFamily="18" charset="0"/>
                </a:rPr>
                <a:t> again by the red circle.</a:t>
              </a:r>
            </a:p>
            <a:p>
              <a:pPr eaLnBrk="1" hangingPunct="1">
                <a:lnSpc>
                  <a:spcPct val="100000"/>
                </a:lnSpc>
                <a:spcBef>
                  <a:spcPct val="0"/>
                </a:spcBef>
                <a:buFontTx/>
                <a:buNone/>
              </a:pPr>
              <a:r>
                <a:rPr lang="en-US" altLang="am-ET" sz="2592">
                  <a:latin typeface="Times New Roman" panose="02020603050405020304" pitchFamily="18" charset="0"/>
                </a:rPr>
                <a:t> </a:t>
              </a:r>
              <a:endParaRPr lang="en-US" altLang="am-ET" sz="2592" i="1">
                <a:solidFill>
                  <a:srgbClr val="FF0000"/>
                </a:solidFill>
                <a:latin typeface="Times New Roman" panose="02020603050405020304" pitchFamily="18" charset="0"/>
              </a:endParaRPr>
            </a:p>
          </p:txBody>
        </p:sp>
        <p:sp>
          <p:nvSpPr>
            <p:cNvPr id="30739" name="Line 21"/>
            <p:cNvSpPr>
              <a:spLocks noChangeShapeType="1"/>
            </p:cNvSpPr>
            <p:nvPr/>
          </p:nvSpPr>
          <p:spPr bwMode="auto">
            <a:xfrm>
              <a:off x="1680" y="1776"/>
              <a:ext cx="144"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aphicFrame>
        <p:nvGraphicFramePr>
          <p:cNvPr id="151575" name="Object 23"/>
          <p:cNvGraphicFramePr>
            <a:graphicFrameLocks noChangeAspect="1"/>
          </p:cNvGraphicFramePr>
          <p:nvPr/>
        </p:nvGraphicFramePr>
        <p:xfrm>
          <a:off x="6039418" y="5041062"/>
          <a:ext cx="1373432" cy="1373433"/>
        </p:xfrm>
        <a:graphic>
          <a:graphicData uri="http://schemas.openxmlformats.org/presentationml/2006/ole">
            <mc:AlternateContent xmlns:mc="http://schemas.openxmlformats.org/markup-compatibility/2006">
              <mc:Choice xmlns:v="urn:schemas-microsoft-com:vml" Requires="v">
                <p:oleObj spid="_x0000_s49157" name="CorelDRAW" r:id="rId4" imgW="1220038" imgH="1220038" progId="CorelDRAW.Graphic.12">
                  <p:embed/>
                </p:oleObj>
              </mc:Choice>
              <mc:Fallback>
                <p:oleObj name="CorelDRAW" r:id="rId4" imgW="1220038" imgH="1220038" progId="CorelDRAW.Graphic.12">
                  <p:embed/>
                  <p:pic>
                    <p:nvPicPr>
                      <p:cNvPr id="151575"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9418" y="5041062"/>
                        <a:ext cx="1373432" cy="1373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grpSp>
        <p:nvGrpSpPr>
          <p:cNvPr id="151576" name="Group 24"/>
          <p:cNvGrpSpPr>
            <a:grpSpLocks/>
          </p:cNvGrpSpPr>
          <p:nvPr/>
        </p:nvGrpSpPr>
        <p:grpSpPr bwMode="auto">
          <a:xfrm>
            <a:off x="2556969" y="3539034"/>
            <a:ext cx="7160366" cy="889903"/>
            <a:chOff x="816" y="1956"/>
            <a:chExt cx="4176" cy="519"/>
          </a:xfrm>
        </p:grpSpPr>
        <p:sp>
          <p:nvSpPr>
            <p:cNvPr id="30736" name="Text Box 25"/>
            <p:cNvSpPr txBox="1">
              <a:spLocks noChangeArrowheads="1"/>
            </p:cNvSpPr>
            <p:nvPr/>
          </p:nvSpPr>
          <p:spPr bwMode="auto">
            <a:xfrm>
              <a:off x="816" y="1956"/>
              <a:ext cx="417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                                      The intersection represents </a:t>
              </a:r>
              <a:r>
                <a:rPr lang="en-US" altLang="am-ET" sz="2592" i="1">
                  <a:solidFill>
                    <a:srgbClr val="6600FF"/>
                  </a:solidFill>
                  <a:latin typeface="Times New Roman" panose="02020603050405020304" pitchFamily="18" charset="0"/>
                </a:rPr>
                <a:t>AB</a:t>
              </a:r>
              <a:r>
                <a:rPr lang="en-US" altLang="am-ET" sz="2592">
                  <a:latin typeface="Times New Roman" panose="02020603050405020304" pitchFamily="18" charset="0"/>
                </a:rPr>
                <a:t>.</a:t>
              </a:r>
            </a:p>
          </p:txBody>
        </p:sp>
        <p:sp>
          <p:nvSpPr>
            <p:cNvPr id="30737" name="Line 26"/>
            <p:cNvSpPr>
              <a:spLocks noChangeShapeType="1"/>
            </p:cNvSpPr>
            <p:nvPr/>
          </p:nvSpPr>
          <p:spPr bwMode="auto">
            <a:xfrm>
              <a:off x="912" y="2226"/>
              <a:ext cx="96" cy="0"/>
            </a:xfrm>
            <a:prstGeom prst="line">
              <a:avLst/>
            </a:prstGeom>
            <a:noFill/>
            <a:ln w="9525">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pSp>
        <p:nvGrpSpPr>
          <p:cNvPr id="151579" name="Group 27"/>
          <p:cNvGrpSpPr>
            <a:grpSpLocks/>
          </p:cNvGrpSpPr>
          <p:nvPr/>
        </p:nvGrpSpPr>
        <p:grpSpPr bwMode="auto">
          <a:xfrm>
            <a:off x="3215393" y="3921403"/>
            <a:ext cx="4032850" cy="490390"/>
            <a:chOff x="1200" y="2179"/>
            <a:chExt cx="2352" cy="286"/>
          </a:xfrm>
        </p:grpSpPr>
        <p:sp>
          <p:nvSpPr>
            <p:cNvPr id="30734" name="Text Box 28"/>
            <p:cNvSpPr txBox="1">
              <a:spLocks noChangeArrowheads="1"/>
            </p:cNvSpPr>
            <p:nvPr/>
          </p:nvSpPr>
          <p:spPr bwMode="auto">
            <a:xfrm>
              <a:off x="1200" y="2179"/>
              <a:ext cx="235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Notice that </a:t>
              </a:r>
              <a:r>
                <a:rPr lang="en-US" altLang="am-ET" sz="2592" i="1">
                  <a:solidFill>
                    <a:srgbClr val="FF0000"/>
                  </a:solidFill>
                  <a:latin typeface="Times New Roman" panose="02020603050405020304" pitchFamily="18" charset="0"/>
                </a:rPr>
                <a:t>A</a:t>
              </a:r>
              <a:r>
                <a:rPr lang="en-US" altLang="am-ET" sz="2592">
                  <a:solidFill>
                    <a:srgbClr val="FF0000"/>
                  </a:solidFill>
                  <a:latin typeface="Times New Roman" panose="02020603050405020304" pitchFamily="18" charset="0"/>
                </a:rPr>
                <a:t> + </a:t>
              </a:r>
              <a:r>
                <a:rPr lang="en-US" altLang="am-ET" sz="2592" i="1">
                  <a:solidFill>
                    <a:srgbClr val="FF0000"/>
                  </a:solidFill>
                  <a:latin typeface="Times New Roman" panose="02020603050405020304" pitchFamily="18" charset="0"/>
                </a:rPr>
                <a:t>AB</a:t>
              </a:r>
              <a:r>
                <a:rPr lang="en-US" altLang="am-ET" sz="2592">
                  <a:solidFill>
                    <a:srgbClr val="FF0000"/>
                  </a:solidFill>
                  <a:latin typeface="Times New Roman" panose="02020603050405020304" pitchFamily="18" charset="0"/>
                </a:rPr>
                <a:t> = </a:t>
              </a:r>
              <a:r>
                <a:rPr lang="en-US" altLang="am-ET" sz="2592" i="1">
                  <a:solidFill>
                    <a:srgbClr val="FF0000"/>
                  </a:solidFill>
                  <a:latin typeface="Times New Roman" panose="02020603050405020304" pitchFamily="18" charset="0"/>
                </a:rPr>
                <a:t>A + B</a:t>
              </a:r>
              <a:endParaRPr lang="en-US" altLang="am-ET" sz="2592">
                <a:latin typeface="Times New Roman" panose="02020603050405020304" pitchFamily="18" charset="0"/>
              </a:endParaRPr>
            </a:p>
          </p:txBody>
        </p:sp>
        <p:sp>
          <p:nvSpPr>
            <p:cNvPr id="30735" name="Line 29"/>
            <p:cNvSpPr>
              <a:spLocks noChangeShapeType="1"/>
            </p:cNvSpPr>
            <p:nvPr/>
          </p:nvSpPr>
          <p:spPr bwMode="auto">
            <a:xfrm>
              <a:off x="2496" y="2227"/>
              <a:ext cx="96"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aphicFrame>
        <p:nvGraphicFramePr>
          <p:cNvPr id="151582" name="Object 30"/>
          <p:cNvGraphicFramePr>
            <a:graphicFrameLocks noChangeAspect="1"/>
          </p:cNvGraphicFramePr>
          <p:nvPr/>
        </p:nvGraphicFramePr>
        <p:xfrm>
          <a:off x="4943758" y="4794152"/>
          <a:ext cx="2885751" cy="1872395"/>
        </p:xfrm>
        <a:graphic>
          <a:graphicData uri="http://schemas.openxmlformats.org/presentationml/2006/ole">
            <mc:AlternateContent xmlns:mc="http://schemas.openxmlformats.org/markup-compatibility/2006">
              <mc:Choice xmlns:v="urn:schemas-microsoft-com:vml" Requires="v">
                <p:oleObj spid="_x0000_s49158" name="CorelDRAW" r:id="rId6" imgW="2672220" imgH="1734045" progId="CorelDRAW.Graphic.12">
                  <p:embed/>
                </p:oleObj>
              </mc:Choice>
              <mc:Fallback>
                <p:oleObj name="CorelDRAW" r:id="rId6" imgW="2672220" imgH="1734045" progId="CorelDRAW.Graphic.12">
                  <p:embed/>
                  <p:pic>
                    <p:nvPicPr>
                      <p:cNvPr id="151582"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3758" y="4794152"/>
                        <a:ext cx="2885751" cy="1872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83" name="Object 31"/>
          <p:cNvGraphicFramePr>
            <a:graphicFrameLocks noChangeAspect="1"/>
          </p:cNvGraphicFramePr>
          <p:nvPr/>
        </p:nvGraphicFramePr>
        <p:xfrm>
          <a:off x="5319266" y="5056495"/>
          <a:ext cx="1352856" cy="1352856"/>
        </p:xfrm>
        <a:graphic>
          <a:graphicData uri="http://schemas.openxmlformats.org/presentationml/2006/ole">
            <mc:AlternateContent xmlns:mc="http://schemas.openxmlformats.org/markup-compatibility/2006">
              <mc:Choice xmlns:v="urn:schemas-microsoft-com:vml" Requires="v">
                <p:oleObj spid="_x0000_s49159" name="CorelDRAW" r:id="rId8" imgW="1223467" imgH="1223467" progId="CorelDRAW.Graphic.12">
                  <p:embed/>
                </p:oleObj>
              </mc:Choice>
              <mc:Fallback>
                <p:oleObj name="CorelDRAW" r:id="rId8" imgW="1223467" imgH="1223467" progId="CorelDRAW.Graphic.12">
                  <p:embed/>
                  <p:pic>
                    <p:nvPicPr>
                      <p:cNvPr id="151583"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9266" y="5056495"/>
                        <a:ext cx="1352856" cy="135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1" name="WordArt 32"/>
          <p:cNvSpPr>
            <a:spLocks noChangeArrowheads="1" noChangeShapeType="1" noTextEdit="1"/>
          </p:cNvSpPr>
          <p:nvPr/>
        </p:nvSpPr>
        <p:spPr bwMode="auto">
          <a:xfrm>
            <a:off x="2227756" y="1892970"/>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sp>
        <p:nvSpPr>
          <p:cNvPr id="151585" name="WordArt 33"/>
          <p:cNvSpPr>
            <a:spLocks noChangeArrowheads="1" noChangeShapeType="1" noTextEdit="1"/>
          </p:cNvSpPr>
          <p:nvPr/>
        </p:nvSpPr>
        <p:spPr bwMode="auto">
          <a:xfrm>
            <a:off x="2227756" y="2551395"/>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sp>
        <p:nvSpPr>
          <p:cNvPr id="30733" name="Text Box 34"/>
          <p:cNvSpPr txBox="1">
            <a:spLocks noChangeArrowheads="1"/>
          </p:cNvSpPr>
          <p:nvPr/>
        </p:nvSpPr>
        <p:spPr bwMode="auto">
          <a:xfrm>
            <a:off x="3626909" y="1810667"/>
            <a:ext cx="6501941"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am-ET" sz="2592">
                <a:latin typeface="Times New Roman" panose="02020603050405020304" pitchFamily="18" charset="0"/>
              </a:rPr>
              <a:t>Illustrate the rule                            with a Venn diagram.</a:t>
            </a:r>
          </a:p>
        </p:txBody>
      </p:sp>
    </p:spTree>
    <p:extLst>
      <p:ext uri="{BB962C8B-B14F-4D97-AF65-F5344CB8AC3E}">
        <p14:creationId xmlns:p14="http://schemas.microsoft.com/office/powerpoint/2010/main" val="1737991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1585"/>
                                        </p:tgtEl>
                                        <p:attrNameLst>
                                          <p:attrName>style.visibility</p:attrName>
                                        </p:attrNameLst>
                                      </p:cBhvr>
                                      <p:to>
                                        <p:strVal val="visible"/>
                                      </p:to>
                                    </p:set>
                                    <p:animEffect transition="in" filter="dissolve">
                                      <p:cBhvr>
                                        <p:cTn id="7" dur="500"/>
                                        <p:tgtEl>
                                          <p:spTgt spid="151585"/>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51571"/>
                                        </p:tgtEl>
                                        <p:attrNameLst>
                                          <p:attrName>style.visibility</p:attrName>
                                        </p:attrNameLst>
                                      </p:cBhvr>
                                      <p:to>
                                        <p:strVal val="visible"/>
                                      </p:to>
                                    </p:set>
                                    <p:animEffect transition="in" filter="dissolve">
                                      <p:cBhvr>
                                        <p:cTn id="11" dur="500"/>
                                        <p:tgtEl>
                                          <p:spTgt spid="151571"/>
                                        </p:tgtEl>
                                      </p:cBhvr>
                                    </p:animEffect>
                                  </p:childTnLst>
                                </p:cTn>
                              </p:par>
                            </p:childTnLst>
                          </p:cTn>
                        </p:par>
                        <p:par>
                          <p:cTn id="12" fill="hold" nodeType="afterGroup">
                            <p:stCondLst>
                              <p:cond delay="1000"/>
                            </p:stCondLst>
                            <p:childTnLst>
                              <p:par>
                                <p:cTn id="13" presetID="8" presetClass="entr" presetSubtype="16" fill="hold" nodeType="afterEffect">
                                  <p:stCondLst>
                                    <p:cond delay="0"/>
                                  </p:stCondLst>
                                  <p:childTnLst>
                                    <p:set>
                                      <p:cBhvr>
                                        <p:cTn id="14" dur="1" fill="hold">
                                          <p:stCondLst>
                                            <p:cond delay="0"/>
                                          </p:stCondLst>
                                        </p:cTn>
                                        <p:tgtEl>
                                          <p:spTgt spid="151594"/>
                                        </p:tgtEl>
                                        <p:attrNameLst>
                                          <p:attrName>style.visibility</p:attrName>
                                        </p:attrNameLst>
                                      </p:cBhvr>
                                      <p:to>
                                        <p:strVal val="visible"/>
                                      </p:to>
                                    </p:set>
                                    <p:animEffect transition="in" filter="diamond(in)">
                                      <p:cBhvr>
                                        <p:cTn id="15" dur="1000"/>
                                        <p:tgtEl>
                                          <p:spTgt spid="151594"/>
                                        </p:tgtEl>
                                      </p:cBhvr>
                                    </p:animEffect>
                                  </p:childTnLst>
                                </p:cTn>
                              </p:par>
                            </p:childTnLst>
                          </p:cTn>
                        </p:par>
                        <p:par>
                          <p:cTn id="16" fill="hold" nodeType="afterGroup">
                            <p:stCondLst>
                              <p:cond delay="2000"/>
                            </p:stCondLst>
                            <p:childTnLst>
                              <p:par>
                                <p:cTn id="17" presetID="15" presetClass="entr" presetSubtype="0" fill="hold" nodeType="afterEffect">
                                  <p:stCondLst>
                                    <p:cond delay="0"/>
                                  </p:stCondLst>
                                  <p:childTnLst>
                                    <p:set>
                                      <p:cBhvr>
                                        <p:cTn id="18" dur="1" fill="hold">
                                          <p:stCondLst>
                                            <p:cond delay="0"/>
                                          </p:stCondLst>
                                        </p:cTn>
                                        <p:tgtEl>
                                          <p:spTgt spid="151575"/>
                                        </p:tgtEl>
                                        <p:attrNameLst>
                                          <p:attrName>style.visibility</p:attrName>
                                        </p:attrNameLst>
                                      </p:cBhvr>
                                      <p:to>
                                        <p:strVal val="visible"/>
                                      </p:to>
                                    </p:set>
                                    <p:anim calcmode="lin" valueType="num">
                                      <p:cBhvr>
                                        <p:cTn id="19" dur="2000" fill="hold"/>
                                        <p:tgtEl>
                                          <p:spTgt spid="151575"/>
                                        </p:tgtEl>
                                        <p:attrNameLst>
                                          <p:attrName>ppt_w</p:attrName>
                                        </p:attrNameLst>
                                      </p:cBhvr>
                                      <p:tavLst>
                                        <p:tav tm="0">
                                          <p:val>
                                            <p:fltVal val="0"/>
                                          </p:val>
                                        </p:tav>
                                        <p:tav tm="100000">
                                          <p:val>
                                            <p:strVal val="#ppt_w"/>
                                          </p:val>
                                        </p:tav>
                                      </p:tavLst>
                                    </p:anim>
                                    <p:anim calcmode="lin" valueType="num">
                                      <p:cBhvr>
                                        <p:cTn id="20" dur="2000" fill="hold"/>
                                        <p:tgtEl>
                                          <p:spTgt spid="151575"/>
                                        </p:tgtEl>
                                        <p:attrNameLst>
                                          <p:attrName>ppt_h</p:attrName>
                                        </p:attrNameLst>
                                      </p:cBhvr>
                                      <p:tavLst>
                                        <p:tav tm="0">
                                          <p:val>
                                            <p:fltVal val="0"/>
                                          </p:val>
                                        </p:tav>
                                        <p:tav tm="100000">
                                          <p:val>
                                            <p:strVal val="#ppt_h"/>
                                          </p:val>
                                        </p:tav>
                                      </p:tavLst>
                                    </p:anim>
                                    <p:anim calcmode="lin" valueType="num">
                                      <p:cBhvr>
                                        <p:cTn id="21" dur="2000" fill="hold"/>
                                        <p:tgtEl>
                                          <p:spTgt spid="151575"/>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15157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0" fill="hold" nodeType="clickEffect">
                                  <p:stCondLst>
                                    <p:cond delay="0"/>
                                  </p:stCondLst>
                                  <p:childTnLst>
                                    <p:set>
                                      <p:cBhvr>
                                        <p:cTn id="26" dur="1" fill="hold">
                                          <p:stCondLst>
                                            <p:cond delay="0"/>
                                          </p:stCondLst>
                                        </p:cTn>
                                        <p:tgtEl>
                                          <p:spTgt spid="151576"/>
                                        </p:tgtEl>
                                        <p:attrNameLst>
                                          <p:attrName>style.visibility</p:attrName>
                                        </p:attrNameLst>
                                      </p:cBhvr>
                                      <p:to>
                                        <p:strVal val="visible"/>
                                      </p:to>
                                    </p:set>
                                    <p:anim calcmode="lin" valueType="num">
                                      <p:cBhvr>
                                        <p:cTn id="27" dur="500" fill="hold"/>
                                        <p:tgtEl>
                                          <p:spTgt spid="151576"/>
                                        </p:tgtEl>
                                        <p:attrNameLst>
                                          <p:attrName>ppt_w</p:attrName>
                                        </p:attrNameLst>
                                      </p:cBhvr>
                                      <p:tavLst>
                                        <p:tav tm="0">
                                          <p:val>
                                            <p:fltVal val="0"/>
                                          </p:val>
                                        </p:tav>
                                        <p:tav tm="100000">
                                          <p:val>
                                            <p:strVal val="#ppt_w"/>
                                          </p:val>
                                        </p:tav>
                                      </p:tavLst>
                                    </p:anim>
                                    <p:anim calcmode="lin" valueType="num">
                                      <p:cBhvr>
                                        <p:cTn id="28" dur="500" fill="hold"/>
                                        <p:tgtEl>
                                          <p:spTgt spid="151576"/>
                                        </p:tgtEl>
                                        <p:attrNameLst>
                                          <p:attrName>ppt_h</p:attrName>
                                        </p:attrNameLst>
                                      </p:cBhvr>
                                      <p:tavLst>
                                        <p:tav tm="0">
                                          <p:val>
                                            <p:fltVal val="0"/>
                                          </p:val>
                                        </p:tav>
                                        <p:tav tm="100000">
                                          <p:val>
                                            <p:strVal val="#ppt_h"/>
                                          </p:val>
                                        </p:tav>
                                      </p:tavLst>
                                    </p:anim>
                                    <p:animEffect transition="in" filter="fade">
                                      <p:cBhvr>
                                        <p:cTn id="29" dur="500"/>
                                        <p:tgtEl>
                                          <p:spTgt spid="151576"/>
                                        </p:tgtEl>
                                      </p:cBhvr>
                                    </p:animEffect>
                                  </p:childTnLst>
                                </p:cTn>
                              </p:par>
                            </p:childTnLst>
                          </p:cTn>
                        </p:par>
                        <p:par>
                          <p:cTn id="30" fill="hold" nodeType="afterGroup">
                            <p:stCondLst>
                              <p:cond delay="500"/>
                            </p:stCondLst>
                            <p:childTnLst>
                              <p:par>
                                <p:cTn id="31" presetID="55" presetClass="entr" presetSubtype="0" fill="hold" nodeType="afterEffect">
                                  <p:stCondLst>
                                    <p:cond delay="0"/>
                                  </p:stCondLst>
                                  <p:childTnLst>
                                    <p:set>
                                      <p:cBhvr>
                                        <p:cTn id="32" dur="1" fill="hold">
                                          <p:stCondLst>
                                            <p:cond delay="0"/>
                                          </p:stCondLst>
                                        </p:cTn>
                                        <p:tgtEl>
                                          <p:spTgt spid="151582"/>
                                        </p:tgtEl>
                                        <p:attrNameLst>
                                          <p:attrName>style.visibility</p:attrName>
                                        </p:attrNameLst>
                                      </p:cBhvr>
                                      <p:to>
                                        <p:strVal val="visible"/>
                                      </p:to>
                                    </p:set>
                                    <p:anim calcmode="lin" valueType="num">
                                      <p:cBhvr>
                                        <p:cTn id="33" dur="2000" fill="hold"/>
                                        <p:tgtEl>
                                          <p:spTgt spid="151582"/>
                                        </p:tgtEl>
                                        <p:attrNameLst>
                                          <p:attrName>ppt_w</p:attrName>
                                        </p:attrNameLst>
                                      </p:cBhvr>
                                      <p:tavLst>
                                        <p:tav tm="0">
                                          <p:val>
                                            <p:strVal val="#ppt_w*0.70"/>
                                          </p:val>
                                        </p:tav>
                                        <p:tav tm="100000">
                                          <p:val>
                                            <p:strVal val="#ppt_w"/>
                                          </p:val>
                                        </p:tav>
                                      </p:tavLst>
                                    </p:anim>
                                    <p:anim calcmode="lin" valueType="num">
                                      <p:cBhvr>
                                        <p:cTn id="34" dur="2000" fill="hold"/>
                                        <p:tgtEl>
                                          <p:spTgt spid="151582"/>
                                        </p:tgtEl>
                                        <p:attrNameLst>
                                          <p:attrName>ppt_h</p:attrName>
                                        </p:attrNameLst>
                                      </p:cBhvr>
                                      <p:tavLst>
                                        <p:tav tm="0">
                                          <p:val>
                                            <p:strVal val="#ppt_h"/>
                                          </p:val>
                                        </p:tav>
                                        <p:tav tm="100000">
                                          <p:val>
                                            <p:strVal val="#ppt_h"/>
                                          </p:val>
                                        </p:tav>
                                      </p:tavLst>
                                    </p:anim>
                                    <p:animEffect transition="in" filter="fade">
                                      <p:cBhvr>
                                        <p:cTn id="35" dur="2000"/>
                                        <p:tgtEl>
                                          <p:spTgt spid="15158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5" presetClass="entr" presetSubtype="0" fill="hold" nodeType="clickEffect">
                                  <p:stCondLst>
                                    <p:cond delay="0"/>
                                  </p:stCondLst>
                                  <p:childTnLst>
                                    <p:set>
                                      <p:cBhvr>
                                        <p:cTn id="39" dur="1" fill="hold">
                                          <p:stCondLst>
                                            <p:cond delay="0"/>
                                          </p:stCondLst>
                                        </p:cTn>
                                        <p:tgtEl>
                                          <p:spTgt spid="151583"/>
                                        </p:tgtEl>
                                        <p:attrNameLst>
                                          <p:attrName>style.visibility</p:attrName>
                                        </p:attrNameLst>
                                      </p:cBhvr>
                                      <p:to>
                                        <p:strVal val="visible"/>
                                      </p:to>
                                    </p:set>
                                    <p:anim calcmode="lin" valueType="num">
                                      <p:cBhvr>
                                        <p:cTn id="40" dur="1000" fill="hold"/>
                                        <p:tgtEl>
                                          <p:spTgt spid="151583"/>
                                        </p:tgtEl>
                                        <p:attrNameLst>
                                          <p:attrName>ppt_w</p:attrName>
                                        </p:attrNameLst>
                                      </p:cBhvr>
                                      <p:tavLst>
                                        <p:tav tm="0">
                                          <p:val>
                                            <p:fltVal val="0"/>
                                          </p:val>
                                        </p:tav>
                                        <p:tav tm="100000">
                                          <p:val>
                                            <p:strVal val="#ppt_w"/>
                                          </p:val>
                                        </p:tav>
                                      </p:tavLst>
                                    </p:anim>
                                    <p:anim calcmode="lin" valueType="num">
                                      <p:cBhvr>
                                        <p:cTn id="41" dur="1000" fill="hold"/>
                                        <p:tgtEl>
                                          <p:spTgt spid="151583"/>
                                        </p:tgtEl>
                                        <p:attrNameLst>
                                          <p:attrName>ppt_h</p:attrName>
                                        </p:attrNameLst>
                                      </p:cBhvr>
                                      <p:tavLst>
                                        <p:tav tm="0">
                                          <p:val>
                                            <p:fltVal val="0"/>
                                          </p:val>
                                        </p:tav>
                                        <p:tav tm="100000">
                                          <p:val>
                                            <p:strVal val="#ppt_h"/>
                                          </p:val>
                                        </p:tav>
                                      </p:tavLst>
                                    </p:anim>
                                    <p:anim calcmode="lin" valueType="num">
                                      <p:cBhvr>
                                        <p:cTn id="42" dur="1000" fill="hold"/>
                                        <p:tgtEl>
                                          <p:spTgt spid="151583"/>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15158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nodeType="clickEffect">
                                  <p:stCondLst>
                                    <p:cond delay="0"/>
                                  </p:stCondLst>
                                  <p:childTnLst>
                                    <p:set>
                                      <p:cBhvr>
                                        <p:cTn id="47" dur="1" fill="hold">
                                          <p:stCondLst>
                                            <p:cond delay="0"/>
                                          </p:stCondLst>
                                        </p:cTn>
                                        <p:tgtEl>
                                          <p:spTgt spid="151579"/>
                                        </p:tgtEl>
                                        <p:attrNameLst>
                                          <p:attrName>style.visibility</p:attrName>
                                        </p:attrNameLst>
                                      </p:cBhvr>
                                      <p:to>
                                        <p:strVal val="visible"/>
                                      </p:to>
                                    </p:set>
                                    <p:anim calcmode="lin" valueType="num">
                                      <p:cBhvr additive="base">
                                        <p:cTn id="48" dur="1000" fill="hold"/>
                                        <p:tgtEl>
                                          <p:spTgt spid="151579"/>
                                        </p:tgtEl>
                                        <p:attrNameLst>
                                          <p:attrName>ppt_x</p:attrName>
                                        </p:attrNameLst>
                                      </p:cBhvr>
                                      <p:tavLst>
                                        <p:tav tm="0">
                                          <p:val>
                                            <p:strVal val="1+#ppt_w/2"/>
                                          </p:val>
                                        </p:tav>
                                        <p:tav tm="100000">
                                          <p:val>
                                            <p:strVal val="#ppt_x"/>
                                          </p:val>
                                        </p:tav>
                                      </p:tavLst>
                                    </p:anim>
                                    <p:anim calcmode="lin" valueType="num">
                                      <p:cBhvr additive="base">
                                        <p:cTn id="49" dur="1000" fill="hold"/>
                                        <p:tgtEl>
                                          <p:spTgt spid="1515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8" name="Rectangle 5"/>
          <p:cNvSpPr>
            <a:spLocks noChangeArrowheads="1"/>
          </p:cNvSpPr>
          <p:nvPr/>
        </p:nvSpPr>
        <p:spPr bwMode="auto">
          <a:xfrm>
            <a:off x="2145455" y="1234547"/>
            <a:ext cx="1838965"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a:solidFill>
                  <a:srgbClr val="FFFF99"/>
                </a:solidFill>
              </a:rPr>
              <a:t>The Inverter</a:t>
            </a:r>
          </a:p>
        </p:txBody>
      </p:sp>
      <p:graphicFrame>
        <p:nvGraphicFramePr>
          <p:cNvPr id="108550" name="Object 6"/>
          <p:cNvGraphicFramePr>
            <a:graphicFrameLocks noChangeAspect="1"/>
          </p:cNvGraphicFramePr>
          <p:nvPr/>
        </p:nvGraphicFramePr>
        <p:xfrm>
          <a:off x="2639272" y="2566828"/>
          <a:ext cx="5843517" cy="380652"/>
        </p:xfrm>
        <a:graphic>
          <a:graphicData uri="http://schemas.openxmlformats.org/presentationml/2006/ole">
            <mc:AlternateContent xmlns:mc="http://schemas.openxmlformats.org/markup-compatibility/2006">
              <mc:Choice xmlns:v="urn:schemas-microsoft-com:vml" Requires="v">
                <p:oleObj spid="_x0000_s11487" name="CorelDRAW" r:id="rId4" imgW="3290811" imgH="213627" progId="CorelDRAW.Graphic.12">
                  <p:embed/>
                </p:oleObj>
              </mc:Choice>
              <mc:Fallback>
                <p:oleObj name="CorelDRAW" r:id="rId4" imgW="3290811" imgH="213627" progId="CorelDRAW.Graphic.1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9272" y="2566828"/>
                        <a:ext cx="5843517" cy="380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51" name="Object 7"/>
          <p:cNvGraphicFramePr>
            <a:graphicFrameLocks noChangeAspect="1"/>
          </p:cNvGraphicFramePr>
          <p:nvPr/>
        </p:nvGraphicFramePr>
        <p:xfrm>
          <a:off x="2639272" y="3062360"/>
          <a:ext cx="5843517" cy="380652"/>
        </p:xfrm>
        <a:graphic>
          <a:graphicData uri="http://schemas.openxmlformats.org/presentationml/2006/ole">
            <mc:AlternateContent xmlns:mc="http://schemas.openxmlformats.org/markup-compatibility/2006">
              <mc:Choice xmlns:v="urn:schemas-microsoft-com:vml" Requires="v">
                <p:oleObj spid="_x0000_s11488" name="CorelDRAW" r:id="rId6" imgW="3290811" imgH="213627" progId="CorelDRAW.Graphic.12">
                  <p:embed/>
                </p:oleObj>
              </mc:Choice>
              <mc:Fallback>
                <p:oleObj name="CorelDRAW" r:id="rId6" imgW="3290811" imgH="213627" progId="CorelDRAW.Graphic.12">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9272" y="3062360"/>
                        <a:ext cx="5843517" cy="380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1" name="Text Box 8"/>
          <p:cNvSpPr txBox="1">
            <a:spLocks noChangeArrowheads="1"/>
          </p:cNvSpPr>
          <p:nvPr/>
        </p:nvSpPr>
        <p:spPr bwMode="auto">
          <a:xfrm>
            <a:off x="2227757" y="1892971"/>
            <a:ext cx="345672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Example waveforms:</a:t>
            </a:r>
          </a:p>
        </p:txBody>
      </p:sp>
      <p:sp>
        <p:nvSpPr>
          <p:cNvPr id="108553" name="Text Box 9"/>
          <p:cNvSpPr txBox="1">
            <a:spLocks noChangeArrowheads="1"/>
          </p:cNvSpPr>
          <p:nvPr/>
        </p:nvSpPr>
        <p:spPr bwMode="auto">
          <a:xfrm>
            <a:off x="2310060" y="2469092"/>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A</a:t>
            </a:r>
          </a:p>
        </p:txBody>
      </p:sp>
      <p:sp>
        <p:nvSpPr>
          <p:cNvPr id="108554" name="Text Box 10"/>
          <p:cNvSpPr txBox="1">
            <a:spLocks noChangeArrowheads="1"/>
          </p:cNvSpPr>
          <p:nvPr/>
        </p:nvSpPr>
        <p:spPr bwMode="auto">
          <a:xfrm>
            <a:off x="2310060" y="3045213"/>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X</a:t>
            </a:r>
          </a:p>
        </p:txBody>
      </p:sp>
      <p:graphicFrame>
        <p:nvGraphicFramePr>
          <p:cNvPr id="11274" name="Object 11"/>
          <p:cNvGraphicFramePr>
            <a:graphicFrameLocks noChangeAspect="1"/>
          </p:cNvGraphicFramePr>
          <p:nvPr/>
        </p:nvGraphicFramePr>
        <p:xfrm>
          <a:off x="4532242" y="1234545"/>
          <a:ext cx="1646061" cy="687574"/>
        </p:xfrm>
        <a:graphic>
          <a:graphicData uri="http://schemas.openxmlformats.org/presentationml/2006/ole">
            <mc:AlternateContent xmlns:mc="http://schemas.openxmlformats.org/markup-compatibility/2006">
              <mc:Choice xmlns:v="urn:schemas-microsoft-com:vml" Requires="v">
                <p:oleObj spid="_x0000_s11489" name="CorelDRAW" r:id="rId8" imgW="721173" imgH="301391" progId="CorelDRAW.Graphic.12">
                  <p:embed/>
                </p:oleObj>
              </mc:Choice>
              <mc:Fallback>
                <p:oleObj name="CorelDRAW" r:id="rId8" imgW="721173" imgH="301391" progId="CorelDRAW.Graphic.12">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2242" y="1234545"/>
                        <a:ext cx="1646061" cy="68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5" name="Text Box 12"/>
          <p:cNvSpPr txBox="1">
            <a:spLocks noChangeArrowheads="1"/>
          </p:cNvSpPr>
          <p:nvPr/>
        </p:nvSpPr>
        <p:spPr bwMode="auto">
          <a:xfrm>
            <a:off x="4532242" y="1069940"/>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A</a:t>
            </a:r>
          </a:p>
        </p:txBody>
      </p:sp>
      <p:sp>
        <p:nvSpPr>
          <p:cNvPr id="11276" name="Text Box 13"/>
          <p:cNvSpPr txBox="1">
            <a:spLocks noChangeArrowheads="1"/>
          </p:cNvSpPr>
          <p:nvPr/>
        </p:nvSpPr>
        <p:spPr bwMode="auto">
          <a:xfrm>
            <a:off x="5766788" y="1069940"/>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X</a:t>
            </a:r>
          </a:p>
        </p:txBody>
      </p:sp>
      <p:sp>
        <p:nvSpPr>
          <p:cNvPr id="108561" name="Text Box 17"/>
          <p:cNvSpPr txBox="1">
            <a:spLocks noChangeArrowheads="1"/>
          </p:cNvSpPr>
          <p:nvPr/>
        </p:nvSpPr>
        <p:spPr bwMode="auto">
          <a:xfrm>
            <a:off x="1898544" y="3621335"/>
            <a:ext cx="8230306"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592"/>
              <a:t>A group of inverters can be used to form the 1’s complement of a binary number:</a:t>
            </a:r>
          </a:p>
        </p:txBody>
      </p:sp>
      <p:graphicFrame>
        <p:nvGraphicFramePr>
          <p:cNvPr id="108562" name="Object 18"/>
          <p:cNvGraphicFramePr>
            <a:graphicFrameLocks noChangeAspect="1"/>
          </p:cNvGraphicFramePr>
          <p:nvPr/>
        </p:nvGraphicFramePr>
        <p:xfrm>
          <a:off x="4696849" y="4725568"/>
          <a:ext cx="4929611" cy="1368288"/>
        </p:xfrm>
        <a:graphic>
          <a:graphicData uri="http://schemas.openxmlformats.org/presentationml/2006/ole">
            <mc:AlternateContent xmlns:mc="http://schemas.openxmlformats.org/markup-compatibility/2006">
              <mc:Choice xmlns:v="urn:schemas-microsoft-com:vml" Requires="v">
                <p:oleObj spid="_x0000_s11490" name="CorelDRAW" r:id="rId10" imgW="2270920" imgH="630083" progId="CorelDRAW.Graphic.13">
                  <p:embed/>
                </p:oleObj>
              </mc:Choice>
              <mc:Fallback>
                <p:oleObj name="CorelDRAW" r:id="rId10" imgW="2270920" imgH="630083" progId="CorelDRAW.Graphic.1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96849" y="4725568"/>
                        <a:ext cx="4929611" cy="1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63" name="Text Box 19"/>
          <p:cNvSpPr txBox="1">
            <a:spLocks noChangeArrowheads="1"/>
          </p:cNvSpPr>
          <p:nvPr/>
        </p:nvSpPr>
        <p:spPr bwMode="auto">
          <a:xfrm>
            <a:off x="6399495" y="4115154"/>
            <a:ext cx="2980056"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944"/>
              <a:t>Binary number</a:t>
            </a:r>
          </a:p>
        </p:txBody>
      </p:sp>
      <p:sp>
        <p:nvSpPr>
          <p:cNvPr id="108564" name="Text Box 20"/>
          <p:cNvSpPr txBox="1">
            <a:spLocks noChangeArrowheads="1"/>
          </p:cNvSpPr>
          <p:nvPr/>
        </p:nvSpPr>
        <p:spPr bwMode="auto">
          <a:xfrm>
            <a:off x="6416641" y="6289326"/>
            <a:ext cx="2980056"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944"/>
              <a:t>1’s complement</a:t>
            </a:r>
          </a:p>
        </p:txBody>
      </p:sp>
      <p:sp>
        <p:nvSpPr>
          <p:cNvPr id="108565" name="Text Box 21"/>
          <p:cNvSpPr txBox="1">
            <a:spLocks noChangeArrowheads="1"/>
          </p:cNvSpPr>
          <p:nvPr/>
        </p:nvSpPr>
        <p:spPr bwMode="auto">
          <a:xfrm>
            <a:off x="4974621" y="4372350"/>
            <a:ext cx="4651838"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a:t>1       0        0       0       1       1        0       1</a:t>
            </a:r>
          </a:p>
        </p:txBody>
      </p:sp>
      <p:sp>
        <p:nvSpPr>
          <p:cNvPr id="108566" name="Text Box 22"/>
          <p:cNvSpPr txBox="1">
            <a:spLocks noChangeArrowheads="1"/>
          </p:cNvSpPr>
          <p:nvPr/>
        </p:nvSpPr>
        <p:spPr bwMode="auto">
          <a:xfrm>
            <a:off x="4974621" y="5975545"/>
            <a:ext cx="4651838"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a:solidFill>
                  <a:srgbClr val="FF0000"/>
                </a:solidFill>
              </a:rPr>
              <a:t>0       1        1       1       0       0        1       0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8553"/>
                                        </p:tgtEl>
                                        <p:attrNameLst>
                                          <p:attrName>style.visibility</p:attrName>
                                        </p:attrNameLst>
                                      </p:cBhvr>
                                      <p:to>
                                        <p:strVal val="visible"/>
                                      </p:to>
                                    </p:set>
                                    <p:animEffect transition="in" filter="wipe(left)">
                                      <p:cBhvr>
                                        <p:cTn id="7" dur="1000"/>
                                        <p:tgtEl>
                                          <p:spTgt spid="108553"/>
                                        </p:tgtEl>
                                      </p:cBhvr>
                                    </p:animEffect>
                                  </p:childTnLst>
                                </p:cTn>
                              </p:par>
                              <p:par>
                                <p:cTn id="8" presetID="22" presetClass="entr" presetSubtype="8" fill="hold" nodeType="withEffect">
                                  <p:stCondLst>
                                    <p:cond delay="0"/>
                                  </p:stCondLst>
                                  <p:childTnLst>
                                    <p:set>
                                      <p:cBhvr>
                                        <p:cTn id="9" dur="1" fill="hold">
                                          <p:stCondLst>
                                            <p:cond delay="0"/>
                                          </p:stCondLst>
                                        </p:cTn>
                                        <p:tgtEl>
                                          <p:spTgt spid="108550"/>
                                        </p:tgtEl>
                                        <p:attrNameLst>
                                          <p:attrName>style.visibility</p:attrName>
                                        </p:attrNameLst>
                                      </p:cBhvr>
                                      <p:to>
                                        <p:strVal val="visible"/>
                                      </p:to>
                                    </p:set>
                                    <p:animEffect transition="in" filter="wipe(left)">
                                      <p:cBhvr>
                                        <p:cTn id="10" dur="1000"/>
                                        <p:tgtEl>
                                          <p:spTgt spid="10855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8554"/>
                                        </p:tgtEl>
                                        <p:attrNameLst>
                                          <p:attrName>style.visibility</p:attrName>
                                        </p:attrNameLst>
                                      </p:cBhvr>
                                      <p:to>
                                        <p:strVal val="visible"/>
                                      </p:to>
                                    </p:set>
                                    <p:animEffect transition="in" filter="wipe(left)">
                                      <p:cBhvr>
                                        <p:cTn id="15" dur="1000"/>
                                        <p:tgtEl>
                                          <p:spTgt spid="108554"/>
                                        </p:tgtEl>
                                      </p:cBhvr>
                                    </p:animEffect>
                                  </p:childTnLst>
                                </p:cTn>
                              </p:par>
                              <p:par>
                                <p:cTn id="16" presetID="22" presetClass="entr" presetSubtype="8" fill="hold" nodeType="withEffect">
                                  <p:stCondLst>
                                    <p:cond delay="0"/>
                                  </p:stCondLst>
                                  <p:childTnLst>
                                    <p:set>
                                      <p:cBhvr>
                                        <p:cTn id="17" dur="1" fill="hold">
                                          <p:stCondLst>
                                            <p:cond delay="0"/>
                                          </p:stCondLst>
                                        </p:cTn>
                                        <p:tgtEl>
                                          <p:spTgt spid="108551"/>
                                        </p:tgtEl>
                                        <p:attrNameLst>
                                          <p:attrName>style.visibility</p:attrName>
                                        </p:attrNameLst>
                                      </p:cBhvr>
                                      <p:to>
                                        <p:strVal val="visible"/>
                                      </p:to>
                                    </p:set>
                                    <p:animEffect transition="in" filter="wipe(left)">
                                      <p:cBhvr>
                                        <p:cTn id="18" dur="1000"/>
                                        <p:tgtEl>
                                          <p:spTgt spid="1085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08561"/>
                                        </p:tgtEl>
                                        <p:attrNameLst>
                                          <p:attrName>style.visibility</p:attrName>
                                        </p:attrNameLst>
                                      </p:cBhvr>
                                      <p:to>
                                        <p:strVal val="visible"/>
                                      </p:to>
                                    </p:set>
                                    <p:animEffect transition="in" filter="fade">
                                      <p:cBhvr>
                                        <p:cTn id="23" dur="1000"/>
                                        <p:tgtEl>
                                          <p:spTgt spid="108561"/>
                                        </p:tgtEl>
                                      </p:cBhvr>
                                    </p:animEffect>
                                    <p:anim calcmode="lin" valueType="num">
                                      <p:cBhvr>
                                        <p:cTn id="24" dur="1000" fill="hold"/>
                                        <p:tgtEl>
                                          <p:spTgt spid="108561"/>
                                        </p:tgtEl>
                                        <p:attrNameLst>
                                          <p:attrName>ppt_x</p:attrName>
                                        </p:attrNameLst>
                                      </p:cBhvr>
                                      <p:tavLst>
                                        <p:tav tm="0">
                                          <p:val>
                                            <p:strVal val="#ppt_x"/>
                                          </p:val>
                                        </p:tav>
                                        <p:tav tm="100000">
                                          <p:val>
                                            <p:strVal val="#ppt_x"/>
                                          </p:val>
                                        </p:tav>
                                      </p:tavLst>
                                    </p:anim>
                                    <p:anim calcmode="lin" valueType="num">
                                      <p:cBhvr>
                                        <p:cTn id="25" dur="900" decel="100000" fill="hold"/>
                                        <p:tgtEl>
                                          <p:spTgt spid="108561"/>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08561"/>
                                        </p:tgtEl>
                                        <p:attrNameLst>
                                          <p:attrName>ppt_y</p:attrName>
                                        </p:attrNameLst>
                                      </p:cBhvr>
                                      <p:tavLst>
                                        <p:tav tm="0">
                                          <p:val>
                                            <p:strVal val="#ppt_y-.03"/>
                                          </p:val>
                                        </p:tav>
                                        <p:tav tm="100000">
                                          <p:val>
                                            <p:strVal val="#ppt_y"/>
                                          </p:val>
                                        </p:tav>
                                      </p:tavLst>
                                    </p:anim>
                                  </p:childTnLst>
                                </p:cTn>
                              </p:par>
                              <p:par>
                                <p:cTn id="27" presetID="9" presetClass="entr" presetSubtype="0" fill="hold" nodeType="withEffect">
                                  <p:stCondLst>
                                    <p:cond delay="0"/>
                                  </p:stCondLst>
                                  <p:childTnLst>
                                    <p:set>
                                      <p:cBhvr>
                                        <p:cTn id="28" dur="1" fill="hold">
                                          <p:stCondLst>
                                            <p:cond delay="0"/>
                                          </p:stCondLst>
                                        </p:cTn>
                                        <p:tgtEl>
                                          <p:spTgt spid="108562"/>
                                        </p:tgtEl>
                                        <p:attrNameLst>
                                          <p:attrName>style.visibility</p:attrName>
                                        </p:attrNameLst>
                                      </p:cBhvr>
                                      <p:to>
                                        <p:strVal val="visible"/>
                                      </p:to>
                                    </p:set>
                                    <p:animEffect transition="in" filter="dissolve">
                                      <p:cBhvr>
                                        <p:cTn id="29" dur="500"/>
                                        <p:tgtEl>
                                          <p:spTgt spid="108562"/>
                                        </p:tgtEl>
                                      </p:cBhvr>
                                    </p:animEffect>
                                  </p:childTnLst>
                                </p:cTn>
                              </p:par>
                            </p:childTnLst>
                          </p:cTn>
                        </p:par>
                        <p:par>
                          <p:cTn id="30" fill="hold" nodeType="afterGroup">
                            <p:stCondLst>
                              <p:cond delay="1000"/>
                            </p:stCondLst>
                            <p:childTnLst>
                              <p:par>
                                <p:cTn id="31" presetID="2" presetClass="entr" presetSubtype="2" fill="hold" grpId="0" nodeType="afterEffect">
                                  <p:stCondLst>
                                    <p:cond delay="0"/>
                                  </p:stCondLst>
                                  <p:childTnLst>
                                    <p:set>
                                      <p:cBhvr>
                                        <p:cTn id="32" dur="1" fill="hold">
                                          <p:stCondLst>
                                            <p:cond delay="0"/>
                                          </p:stCondLst>
                                        </p:cTn>
                                        <p:tgtEl>
                                          <p:spTgt spid="108563"/>
                                        </p:tgtEl>
                                        <p:attrNameLst>
                                          <p:attrName>style.visibility</p:attrName>
                                        </p:attrNameLst>
                                      </p:cBhvr>
                                      <p:to>
                                        <p:strVal val="visible"/>
                                      </p:to>
                                    </p:set>
                                    <p:anim calcmode="lin" valueType="num">
                                      <p:cBhvr additive="base">
                                        <p:cTn id="33" dur="500" fill="hold"/>
                                        <p:tgtEl>
                                          <p:spTgt spid="108563"/>
                                        </p:tgtEl>
                                        <p:attrNameLst>
                                          <p:attrName>ppt_x</p:attrName>
                                        </p:attrNameLst>
                                      </p:cBhvr>
                                      <p:tavLst>
                                        <p:tav tm="0">
                                          <p:val>
                                            <p:strVal val="1+#ppt_w/2"/>
                                          </p:val>
                                        </p:tav>
                                        <p:tav tm="100000">
                                          <p:val>
                                            <p:strVal val="#ppt_x"/>
                                          </p:val>
                                        </p:tav>
                                      </p:tavLst>
                                    </p:anim>
                                    <p:anim calcmode="lin" valueType="num">
                                      <p:cBhvr additive="base">
                                        <p:cTn id="34" dur="500" fill="hold"/>
                                        <p:tgtEl>
                                          <p:spTgt spid="108563"/>
                                        </p:tgtEl>
                                        <p:attrNameLst>
                                          <p:attrName>ppt_y</p:attrName>
                                        </p:attrNameLst>
                                      </p:cBhvr>
                                      <p:tavLst>
                                        <p:tav tm="0">
                                          <p:val>
                                            <p:strVal val="#ppt_y"/>
                                          </p:val>
                                        </p:tav>
                                        <p:tav tm="100000">
                                          <p:val>
                                            <p:strVal val="#ppt_y"/>
                                          </p:val>
                                        </p:tav>
                                      </p:tavLst>
                                    </p:anim>
                                  </p:childTnLst>
                                </p:cTn>
                              </p:par>
                              <p:par>
                                <p:cTn id="35" presetID="22" presetClass="entr" presetSubtype="8" fill="hold" grpId="0" nodeType="withEffect">
                                  <p:stCondLst>
                                    <p:cond delay="0"/>
                                  </p:stCondLst>
                                  <p:childTnLst>
                                    <p:set>
                                      <p:cBhvr>
                                        <p:cTn id="36" dur="1" fill="hold">
                                          <p:stCondLst>
                                            <p:cond delay="0"/>
                                          </p:stCondLst>
                                        </p:cTn>
                                        <p:tgtEl>
                                          <p:spTgt spid="108565"/>
                                        </p:tgtEl>
                                        <p:attrNameLst>
                                          <p:attrName>style.visibility</p:attrName>
                                        </p:attrNameLst>
                                      </p:cBhvr>
                                      <p:to>
                                        <p:strVal val="visible"/>
                                      </p:to>
                                    </p:set>
                                    <p:animEffect transition="in" filter="wipe(left)">
                                      <p:cBhvr>
                                        <p:cTn id="37" dur="1000"/>
                                        <p:tgtEl>
                                          <p:spTgt spid="1085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8566"/>
                                        </p:tgtEl>
                                        <p:attrNameLst>
                                          <p:attrName>style.visibility</p:attrName>
                                        </p:attrNameLst>
                                      </p:cBhvr>
                                      <p:to>
                                        <p:strVal val="visible"/>
                                      </p:to>
                                    </p:set>
                                    <p:animEffect transition="in" filter="wipe(left)">
                                      <p:cBhvr>
                                        <p:cTn id="42" dur="2000"/>
                                        <p:tgtEl>
                                          <p:spTgt spid="108566"/>
                                        </p:tgtEl>
                                      </p:cBhvr>
                                    </p:animEffect>
                                  </p:childTnLst>
                                </p:cTn>
                              </p:par>
                            </p:childTnLst>
                          </p:cTn>
                        </p:par>
                        <p:par>
                          <p:cTn id="43" fill="hold" nodeType="afterGroup">
                            <p:stCondLst>
                              <p:cond delay="2000"/>
                            </p:stCondLst>
                            <p:childTnLst>
                              <p:par>
                                <p:cTn id="44" presetID="2" presetClass="entr" presetSubtype="2" fill="hold" grpId="0" nodeType="afterEffect">
                                  <p:stCondLst>
                                    <p:cond delay="0"/>
                                  </p:stCondLst>
                                  <p:childTnLst>
                                    <p:set>
                                      <p:cBhvr>
                                        <p:cTn id="45" dur="1" fill="hold">
                                          <p:stCondLst>
                                            <p:cond delay="0"/>
                                          </p:stCondLst>
                                        </p:cTn>
                                        <p:tgtEl>
                                          <p:spTgt spid="108564"/>
                                        </p:tgtEl>
                                        <p:attrNameLst>
                                          <p:attrName>style.visibility</p:attrName>
                                        </p:attrNameLst>
                                      </p:cBhvr>
                                      <p:to>
                                        <p:strVal val="visible"/>
                                      </p:to>
                                    </p:set>
                                    <p:anim calcmode="lin" valueType="num">
                                      <p:cBhvr additive="base">
                                        <p:cTn id="46" dur="500" fill="hold"/>
                                        <p:tgtEl>
                                          <p:spTgt spid="108564"/>
                                        </p:tgtEl>
                                        <p:attrNameLst>
                                          <p:attrName>ppt_x</p:attrName>
                                        </p:attrNameLst>
                                      </p:cBhvr>
                                      <p:tavLst>
                                        <p:tav tm="0">
                                          <p:val>
                                            <p:strVal val="1+#ppt_w/2"/>
                                          </p:val>
                                        </p:tav>
                                        <p:tav tm="100000">
                                          <p:val>
                                            <p:strVal val="#ppt_x"/>
                                          </p:val>
                                        </p:tav>
                                      </p:tavLst>
                                    </p:anim>
                                    <p:anim calcmode="lin" valueType="num">
                                      <p:cBhvr additive="base">
                                        <p:cTn id="47" dur="500" fill="hold"/>
                                        <p:tgtEl>
                                          <p:spTgt spid="108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3" grpId="0"/>
      <p:bldP spid="108554" grpId="0"/>
      <p:bldP spid="108561" grpId="0"/>
      <p:bldP spid="108563" grpId="0"/>
      <p:bldP spid="108564" grpId="0"/>
      <p:bldP spid="108565" grpId="0"/>
      <p:bldP spid="10856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2145454" y="1234546"/>
            <a:ext cx="3633623"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Rules of Boolean Algebra</a:t>
            </a:r>
          </a:p>
        </p:txBody>
      </p:sp>
      <p:sp>
        <p:nvSpPr>
          <p:cNvPr id="32771" name="Text Box 24"/>
          <p:cNvSpPr txBox="1">
            <a:spLocks noChangeArrowheads="1"/>
          </p:cNvSpPr>
          <p:nvPr/>
        </p:nvSpPr>
        <p:spPr bwMode="auto">
          <a:xfrm>
            <a:off x="2310060" y="1810667"/>
            <a:ext cx="7736487"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latin typeface="Times New Roman" panose="02020603050405020304" pitchFamily="18" charset="0"/>
              </a:rPr>
              <a:t>Rule 12, which states that </a:t>
            </a:r>
            <a:r>
              <a:rPr lang="en-US" altLang="am-ET" sz="2592">
                <a:solidFill>
                  <a:srgbClr val="FF0000"/>
                </a:solidFill>
                <a:latin typeface="Times New Roman" panose="02020603050405020304" pitchFamily="18" charset="0"/>
              </a:rPr>
              <a:t>(</a:t>
            </a:r>
            <a:r>
              <a:rPr lang="en-US" altLang="am-ET" sz="2592" i="1">
                <a:solidFill>
                  <a:srgbClr val="FF0000"/>
                </a:solidFill>
                <a:latin typeface="Times New Roman" panose="02020603050405020304" pitchFamily="18" charset="0"/>
              </a:rPr>
              <a:t>A</a:t>
            </a:r>
            <a:r>
              <a:rPr lang="en-US" altLang="am-ET" sz="2592">
                <a:solidFill>
                  <a:srgbClr val="FF0000"/>
                </a:solidFill>
                <a:latin typeface="Times New Roman" panose="02020603050405020304" pitchFamily="18" charset="0"/>
              </a:rPr>
              <a:t> + </a:t>
            </a:r>
            <a:r>
              <a:rPr lang="en-US" altLang="am-ET" sz="2592" i="1">
                <a:solidFill>
                  <a:srgbClr val="FF0000"/>
                </a:solidFill>
                <a:latin typeface="Times New Roman" panose="02020603050405020304" pitchFamily="18" charset="0"/>
              </a:rPr>
              <a:t>B</a:t>
            </a:r>
            <a:r>
              <a:rPr lang="en-US" altLang="am-ET" sz="2592">
                <a:solidFill>
                  <a:srgbClr val="FF0000"/>
                </a:solidFill>
                <a:latin typeface="Times New Roman" panose="02020603050405020304" pitchFamily="18" charset="0"/>
              </a:rPr>
              <a:t>)(</a:t>
            </a:r>
            <a:r>
              <a:rPr lang="en-US" altLang="am-ET" sz="2592" i="1">
                <a:solidFill>
                  <a:srgbClr val="FF0000"/>
                </a:solidFill>
                <a:latin typeface="Times New Roman" panose="02020603050405020304" pitchFamily="18" charset="0"/>
              </a:rPr>
              <a:t>A + C</a:t>
            </a:r>
            <a:r>
              <a:rPr lang="en-US" altLang="am-ET" sz="2592">
                <a:solidFill>
                  <a:srgbClr val="FF0000"/>
                </a:solidFill>
                <a:latin typeface="Times New Roman" panose="02020603050405020304" pitchFamily="18" charset="0"/>
              </a:rPr>
              <a:t>) = </a:t>
            </a:r>
            <a:r>
              <a:rPr lang="en-US" altLang="am-ET" sz="2592" i="1">
                <a:solidFill>
                  <a:srgbClr val="FF0000"/>
                </a:solidFill>
                <a:latin typeface="Times New Roman" panose="02020603050405020304" pitchFamily="18" charset="0"/>
              </a:rPr>
              <a:t>A + BC</a:t>
            </a:r>
            <a:r>
              <a:rPr lang="en-US" altLang="am-ET" sz="2592">
                <a:latin typeface="Times New Roman" panose="02020603050405020304" pitchFamily="18" charset="0"/>
              </a:rPr>
              <a:t>,</a:t>
            </a:r>
            <a:r>
              <a:rPr lang="en-US" altLang="am-ET" sz="2592" i="1">
                <a:solidFill>
                  <a:srgbClr val="FF0000"/>
                </a:solidFill>
                <a:latin typeface="Times New Roman" panose="02020603050405020304" pitchFamily="18" charset="0"/>
              </a:rPr>
              <a:t> </a:t>
            </a:r>
            <a:r>
              <a:rPr lang="en-US" altLang="am-ET" sz="2592">
                <a:latin typeface="Times New Roman" panose="02020603050405020304" pitchFamily="18" charset="0"/>
              </a:rPr>
              <a:t>can be proven by applying earlier rules as follows:</a:t>
            </a:r>
          </a:p>
        </p:txBody>
      </p:sp>
      <p:sp>
        <p:nvSpPr>
          <p:cNvPr id="153627" name="Text Box 27"/>
          <p:cNvSpPr txBox="1">
            <a:spLocks noChangeArrowheads="1"/>
          </p:cNvSpPr>
          <p:nvPr/>
        </p:nvSpPr>
        <p:spPr bwMode="auto">
          <a:xfrm>
            <a:off x="2803878" y="2753723"/>
            <a:ext cx="7571881" cy="328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dirty="0">
                <a:solidFill>
                  <a:srgbClr val="FF0000"/>
                </a:solidFill>
                <a:latin typeface="Times New Roman" panose="02020603050405020304" pitchFamily="18" charset="0"/>
              </a:rPr>
              <a:t>(</a:t>
            </a:r>
            <a:r>
              <a:rPr lang="en-US" altLang="am-ET" sz="2592" i="1" dirty="0">
                <a:solidFill>
                  <a:srgbClr val="FF0000"/>
                </a:solidFill>
                <a:latin typeface="Times New Roman" panose="02020603050405020304" pitchFamily="18" charset="0"/>
              </a:rPr>
              <a:t>A</a:t>
            </a:r>
            <a:r>
              <a:rPr lang="en-US" altLang="am-ET" sz="2592" dirty="0">
                <a:solidFill>
                  <a:srgbClr val="FF0000"/>
                </a:solidFill>
                <a:latin typeface="Times New Roman" panose="02020603050405020304" pitchFamily="18" charset="0"/>
              </a:rPr>
              <a:t> + </a:t>
            </a:r>
            <a:r>
              <a:rPr lang="en-US" altLang="am-ET" sz="2592" i="1" dirty="0">
                <a:solidFill>
                  <a:srgbClr val="FF0000"/>
                </a:solidFill>
                <a:latin typeface="Times New Roman" panose="02020603050405020304" pitchFamily="18" charset="0"/>
              </a:rPr>
              <a:t>B</a:t>
            </a:r>
            <a:r>
              <a:rPr lang="en-US" altLang="am-ET" sz="2592" dirty="0">
                <a:solidFill>
                  <a:srgbClr val="FF0000"/>
                </a:solidFill>
                <a:latin typeface="Times New Roman" panose="02020603050405020304" pitchFamily="18" charset="0"/>
              </a:rPr>
              <a:t>)(</a:t>
            </a:r>
            <a:r>
              <a:rPr lang="en-US" altLang="am-ET" sz="2592" i="1" dirty="0">
                <a:solidFill>
                  <a:srgbClr val="FF0000"/>
                </a:solidFill>
                <a:latin typeface="Times New Roman" panose="02020603050405020304" pitchFamily="18" charset="0"/>
              </a:rPr>
              <a:t>A + C</a:t>
            </a:r>
            <a:r>
              <a:rPr lang="en-US" altLang="am-ET" sz="2592" dirty="0">
                <a:solidFill>
                  <a:srgbClr val="FF0000"/>
                </a:solidFill>
                <a:latin typeface="Times New Roman" panose="02020603050405020304" pitchFamily="18" charset="0"/>
              </a:rPr>
              <a:t>) </a:t>
            </a:r>
            <a:r>
              <a:rPr lang="en-US" altLang="am-ET" sz="2592" dirty="0">
                <a:latin typeface="Times New Roman" panose="02020603050405020304" pitchFamily="18" charset="0"/>
              </a:rPr>
              <a:t>= </a:t>
            </a:r>
            <a:r>
              <a:rPr lang="en-US" altLang="am-ET" sz="2592" i="1" dirty="0">
                <a:latin typeface="Times New Roman" panose="02020603050405020304" pitchFamily="18" charset="0"/>
              </a:rPr>
              <a:t>AA + AC + AB + BC</a:t>
            </a:r>
          </a:p>
          <a:p>
            <a:pPr eaLnBrk="1" hangingPunct="1">
              <a:lnSpc>
                <a:spcPct val="100000"/>
              </a:lnSpc>
              <a:spcBef>
                <a:spcPct val="0"/>
              </a:spcBef>
              <a:buFontTx/>
              <a:buNone/>
            </a:pPr>
            <a:r>
              <a:rPr lang="en-US" altLang="am-ET" sz="2592" i="1" dirty="0">
                <a:latin typeface="Times New Roman" panose="02020603050405020304" pitchFamily="18" charset="0"/>
              </a:rPr>
              <a:t>		 = A + AC + AB + BC</a:t>
            </a:r>
          </a:p>
          <a:p>
            <a:pPr eaLnBrk="1" hangingPunct="1">
              <a:lnSpc>
                <a:spcPct val="100000"/>
              </a:lnSpc>
              <a:spcBef>
                <a:spcPct val="0"/>
              </a:spcBef>
              <a:buFontTx/>
              <a:buNone/>
            </a:pPr>
            <a:r>
              <a:rPr lang="en-US" altLang="am-ET" sz="2592" i="1" dirty="0">
                <a:latin typeface="Times New Roman" panose="02020603050405020304" pitchFamily="18" charset="0"/>
              </a:rPr>
              <a:t>		 = A</a:t>
            </a:r>
            <a:r>
              <a:rPr lang="en-US" altLang="am-ET" sz="2592" dirty="0">
                <a:latin typeface="Times New Roman" panose="02020603050405020304" pitchFamily="18" charset="0"/>
              </a:rPr>
              <a:t>(1</a:t>
            </a:r>
            <a:r>
              <a:rPr lang="en-US" altLang="am-ET" sz="2592" i="1" dirty="0">
                <a:latin typeface="Times New Roman" panose="02020603050405020304" pitchFamily="18" charset="0"/>
              </a:rPr>
              <a:t> + C + B</a:t>
            </a:r>
            <a:r>
              <a:rPr lang="en-US" altLang="am-ET" sz="2592" dirty="0">
                <a:latin typeface="Times New Roman" panose="02020603050405020304" pitchFamily="18" charset="0"/>
              </a:rPr>
              <a:t>)</a:t>
            </a:r>
            <a:r>
              <a:rPr lang="en-US" altLang="am-ET" sz="2592" i="1" dirty="0">
                <a:latin typeface="Times New Roman" panose="02020603050405020304" pitchFamily="18" charset="0"/>
              </a:rPr>
              <a:t> + BC</a:t>
            </a:r>
          </a:p>
          <a:p>
            <a:pPr eaLnBrk="1" hangingPunct="1">
              <a:lnSpc>
                <a:spcPct val="100000"/>
              </a:lnSpc>
              <a:spcBef>
                <a:spcPct val="0"/>
              </a:spcBef>
              <a:buFontTx/>
              <a:buNone/>
            </a:pPr>
            <a:r>
              <a:rPr lang="en-US" altLang="am-ET" sz="2592" i="1" dirty="0">
                <a:latin typeface="Times New Roman" panose="02020603050405020304" pitchFamily="18" charset="0"/>
              </a:rPr>
              <a:t>		 = A </a:t>
            </a:r>
            <a:r>
              <a:rPr lang="en-US" altLang="am-ET" sz="2592" i="1" baseline="30000" dirty="0">
                <a:latin typeface="Times New Roman" panose="02020603050405020304" pitchFamily="18" charset="0"/>
              </a:rPr>
              <a:t>.</a:t>
            </a:r>
            <a:r>
              <a:rPr lang="en-US" altLang="am-ET" sz="2592" i="1" dirty="0">
                <a:latin typeface="Times New Roman" panose="02020603050405020304" pitchFamily="18" charset="0"/>
              </a:rPr>
              <a:t> </a:t>
            </a:r>
            <a:r>
              <a:rPr lang="en-US" altLang="am-ET" sz="2592" dirty="0">
                <a:latin typeface="Times New Roman" panose="02020603050405020304" pitchFamily="18" charset="0"/>
              </a:rPr>
              <a:t>1 </a:t>
            </a:r>
            <a:r>
              <a:rPr lang="en-US" altLang="am-ET" sz="2592" i="1" dirty="0">
                <a:latin typeface="Times New Roman" panose="02020603050405020304" pitchFamily="18" charset="0"/>
              </a:rPr>
              <a:t>+ BC</a:t>
            </a:r>
          </a:p>
          <a:p>
            <a:pPr eaLnBrk="1" hangingPunct="1">
              <a:lnSpc>
                <a:spcPct val="100000"/>
              </a:lnSpc>
              <a:spcBef>
                <a:spcPct val="0"/>
              </a:spcBef>
              <a:buFontTx/>
              <a:buNone/>
            </a:pPr>
            <a:r>
              <a:rPr lang="en-US" altLang="am-ET" sz="2592" i="1" dirty="0">
                <a:latin typeface="Times New Roman" panose="02020603050405020304" pitchFamily="18" charset="0"/>
              </a:rPr>
              <a:t>		 </a:t>
            </a:r>
            <a:r>
              <a:rPr lang="en-US" altLang="am-ET" sz="2592" i="1" dirty="0">
                <a:solidFill>
                  <a:srgbClr val="FF3300"/>
                </a:solidFill>
                <a:latin typeface="Times New Roman" panose="02020603050405020304" pitchFamily="18" charset="0"/>
              </a:rPr>
              <a:t>= A + BC</a:t>
            </a:r>
          </a:p>
          <a:p>
            <a:pPr eaLnBrk="1" hangingPunct="1">
              <a:lnSpc>
                <a:spcPct val="100000"/>
              </a:lnSpc>
              <a:spcBef>
                <a:spcPct val="0"/>
              </a:spcBef>
              <a:buFontTx/>
              <a:buNone/>
            </a:pPr>
            <a:endParaRPr lang="en-US" altLang="am-ET" sz="2592" dirty="0">
              <a:latin typeface="Times New Roman" panose="02020603050405020304" pitchFamily="18" charset="0"/>
            </a:endParaRPr>
          </a:p>
          <a:p>
            <a:pPr eaLnBrk="1" hangingPunct="1">
              <a:lnSpc>
                <a:spcPct val="100000"/>
              </a:lnSpc>
              <a:spcBef>
                <a:spcPct val="0"/>
              </a:spcBef>
              <a:buFontTx/>
              <a:buNone/>
            </a:pPr>
            <a:r>
              <a:rPr lang="en-US" altLang="am-ET" sz="2592" dirty="0">
                <a:latin typeface="Times New Roman" panose="02020603050405020304" pitchFamily="18" charset="0"/>
              </a:rPr>
              <a:t>This can also be  shown with a Venn diagram, as given on the following slide…</a:t>
            </a:r>
          </a:p>
        </p:txBody>
      </p:sp>
    </p:spTree>
    <p:extLst>
      <p:ext uri="{BB962C8B-B14F-4D97-AF65-F5344CB8AC3E}">
        <p14:creationId xmlns:p14="http://schemas.microsoft.com/office/powerpoint/2010/main" val="36104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27">
                                            <p:txEl>
                                              <p:pRg st="0" end="0"/>
                                            </p:txEl>
                                          </p:spTgt>
                                        </p:tgtEl>
                                        <p:attrNameLst>
                                          <p:attrName>style.visibility</p:attrName>
                                        </p:attrNameLst>
                                      </p:cBhvr>
                                      <p:to>
                                        <p:strVal val="visible"/>
                                      </p:to>
                                    </p:set>
                                    <p:animEffect transition="in" filter="wipe(left)">
                                      <p:cBhvr>
                                        <p:cTn id="7" dur="1000"/>
                                        <p:tgtEl>
                                          <p:spTgt spid="153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27">
                                            <p:txEl>
                                              <p:pRg st="1" end="1"/>
                                            </p:txEl>
                                          </p:spTgt>
                                        </p:tgtEl>
                                        <p:attrNameLst>
                                          <p:attrName>style.visibility</p:attrName>
                                        </p:attrNameLst>
                                      </p:cBhvr>
                                      <p:to>
                                        <p:strVal val="visible"/>
                                      </p:to>
                                    </p:set>
                                    <p:animEffect transition="in" filter="wipe(left)">
                                      <p:cBhvr>
                                        <p:cTn id="12" dur="1000"/>
                                        <p:tgtEl>
                                          <p:spTgt spid="153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27">
                                            <p:txEl>
                                              <p:pRg st="2" end="2"/>
                                            </p:txEl>
                                          </p:spTgt>
                                        </p:tgtEl>
                                        <p:attrNameLst>
                                          <p:attrName>style.visibility</p:attrName>
                                        </p:attrNameLst>
                                      </p:cBhvr>
                                      <p:to>
                                        <p:strVal val="visible"/>
                                      </p:to>
                                    </p:set>
                                    <p:animEffect transition="in" filter="wipe(left)">
                                      <p:cBhvr>
                                        <p:cTn id="17" dur="1000"/>
                                        <p:tgtEl>
                                          <p:spTgt spid="153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27">
                                            <p:txEl>
                                              <p:pRg st="3" end="3"/>
                                            </p:txEl>
                                          </p:spTgt>
                                        </p:tgtEl>
                                        <p:attrNameLst>
                                          <p:attrName>style.visibility</p:attrName>
                                        </p:attrNameLst>
                                      </p:cBhvr>
                                      <p:to>
                                        <p:strVal val="visible"/>
                                      </p:to>
                                    </p:set>
                                    <p:animEffect transition="in" filter="wipe(left)">
                                      <p:cBhvr>
                                        <p:cTn id="22" dur="1000"/>
                                        <p:tgtEl>
                                          <p:spTgt spid="1536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27">
                                            <p:txEl>
                                              <p:pRg st="4" end="4"/>
                                            </p:txEl>
                                          </p:spTgt>
                                        </p:tgtEl>
                                        <p:attrNameLst>
                                          <p:attrName>style.visibility</p:attrName>
                                        </p:attrNameLst>
                                      </p:cBhvr>
                                      <p:to>
                                        <p:strVal val="visible"/>
                                      </p:to>
                                    </p:set>
                                    <p:animEffect transition="in" filter="wipe(left)">
                                      <p:cBhvr>
                                        <p:cTn id="27" dur="1000"/>
                                        <p:tgtEl>
                                          <p:spTgt spid="1536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3627">
                                            <p:txEl>
                                              <p:pRg st="6" end="6"/>
                                            </p:txEl>
                                          </p:spTgt>
                                        </p:tgtEl>
                                        <p:attrNameLst>
                                          <p:attrName>style.visibility</p:attrName>
                                        </p:attrNameLst>
                                      </p:cBhvr>
                                      <p:to>
                                        <p:strVal val="visible"/>
                                      </p:to>
                                    </p:set>
                                    <p:animEffect transition="in" filter="wipe(left)">
                                      <p:cBhvr>
                                        <p:cTn id="32" dur="1000"/>
                                        <p:tgtEl>
                                          <p:spTgt spid="153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7"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4818" name="Object 7"/>
          <p:cNvGraphicFramePr>
            <a:graphicFrameLocks noChangeAspect="1"/>
          </p:cNvGraphicFramePr>
          <p:nvPr/>
        </p:nvGraphicFramePr>
        <p:xfrm>
          <a:off x="2392363" y="4608971"/>
          <a:ext cx="2885751" cy="2117590"/>
        </p:xfrm>
        <a:graphic>
          <a:graphicData uri="http://schemas.openxmlformats.org/presentationml/2006/ole">
            <mc:AlternateContent xmlns:mc="http://schemas.openxmlformats.org/markup-compatibility/2006">
              <mc:Choice xmlns:v="urn:schemas-microsoft-com:vml" Requires="v">
                <p:oleObj spid="_x0000_s50185" name="CorelDRAW" r:id="rId4" imgW="2672220" imgH="1960016" progId="CorelDRAW.Graphic.12">
                  <p:embed/>
                </p:oleObj>
              </mc:Choice>
              <mc:Fallback>
                <p:oleObj name="CorelDRAW" r:id="rId4" imgW="2672220" imgH="1960016" progId="CorelDRAW.Graphic.12">
                  <p:embed/>
                  <p:pic>
                    <p:nvPicPr>
                      <p:cNvPr id="3481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2363" y="4608971"/>
                        <a:ext cx="2885751" cy="211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657" name="Object 9"/>
          <p:cNvGraphicFramePr>
            <a:graphicFrameLocks noChangeAspect="1"/>
          </p:cNvGraphicFramePr>
          <p:nvPr/>
        </p:nvGraphicFramePr>
        <p:xfrm>
          <a:off x="2392363" y="4608971"/>
          <a:ext cx="2885751" cy="2117590"/>
        </p:xfrm>
        <a:graphic>
          <a:graphicData uri="http://schemas.openxmlformats.org/presentationml/2006/ole">
            <mc:AlternateContent xmlns:mc="http://schemas.openxmlformats.org/markup-compatibility/2006">
              <mc:Choice xmlns:v="urn:schemas-microsoft-com:vml" Requires="v">
                <p:oleObj spid="_x0000_s50186" name="CorelDRAW" r:id="rId6" imgW="2672220" imgH="1960016" progId="CorelDRAW.Graphic.12">
                  <p:embed/>
                </p:oleObj>
              </mc:Choice>
              <mc:Fallback>
                <p:oleObj name="CorelDRAW" r:id="rId6" imgW="2672220" imgH="1960016" progId="CorelDRAW.Graphic.12">
                  <p:embed/>
                  <p:pic>
                    <p:nvPicPr>
                      <p:cNvPr id="15565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2363" y="4608971"/>
                        <a:ext cx="2885751" cy="211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5658" name="Text Box 10"/>
          <p:cNvSpPr txBox="1">
            <a:spLocks noChangeArrowheads="1"/>
          </p:cNvSpPr>
          <p:nvPr/>
        </p:nvSpPr>
        <p:spPr bwMode="auto">
          <a:xfrm>
            <a:off x="2392363" y="1646061"/>
            <a:ext cx="7407275" cy="4912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The area representing </a:t>
            </a:r>
            <a:r>
              <a:rPr lang="en-US" altLang="am-ET" sz="2592" i="1">
                <a:solidFill>
                  <a:srgbClr val="FFFF00"/>
                </a:solidFill>
                <a:latin typeface="Times New Roman" panose="02020603050405020304" pitchFamily="18" charset="0"/>
              </a:rPr>
              <a:t>A + B</a:t>
            </a:r>
            <a:r>
              <a:rPr lang="en-US" altLang="am-ET" sz="2592">
                <a:latin typeface="Times New Roman" panose="02020603050405020304" pitchFamily="18" charset="0"/>
              </a:rPr>
              <a:t> is shown in </a:t>
            </a:r>
            <a:r>
              <a:rPr lang="en-US" altLang="am-ET" sz="2592">
                <a:solidFill>
                  <a:srgbClr val="FFFF00"/>
                </a:solidFill>
                <a:latin typeface="Times New Roman" panose="02020603050405020304" pitchFamily="18" charset="0"/>
              </a:rPr>
              <a:t>yellow</a:t>
            </a:r>
            <a:r>
              <a:rPr lang="en-US" altLang="am-ET" sz="2592">
                <a:latin typeface="Times New Roman" panose="02020603050405020304" pitchFamily="18" charset="0"/>
              </a:rPr>
              <a:t>.</a:t>
            </a:r>
          </a:p>
        </p:txBody>
      </p:sp>
      <p:sp>
        <p:nvSpPr>
          <p:cNvPr id="155659" name="Text Box 11"/>
          <p:cNvSpPr txBox="1">
            <a:spLocks noChangeArrowheads="1"/>
          </p:cNvSpPr>
          <p:nvPr/>
        </p:nvSpPr>
        <p:spPr bwMode="auto">
          <a:xfrm>
            <a:off x="2392363" y="2139880"/>
            <a:ext cx="7407275" cy="4912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The area representing </a:t>
            </a:r>
            <a:r>
              <a:rPr lang="en-US" altLang="am-ET" sz="2592" i="1">
                <a:solidFill>
                  <a:srgbClr val="FF3300"/>
                </a:solidFill>
                <a:latin typeface="Times New Roman" panose="02020603050405020304" pitchFamily="18" charset="0"/>
              </a:rPr>
              <a:t>A</a:t>
            </a:r>
            <a:r>
              <a:rPr lang="en-US" altLang="am-ET" sz="2592">
                <a:solidFill>
                  <a:srgbClr val="FF3300"/>
                </a:solidFill>
                <a:latin typeface="Times New Roman" panose="02020603050405020304" pitchFamily="18" charset="0"/>
              </a:rPr>
              <a:t> + </a:t>
            </a:r>
            <a:r>
              <a:rPr lang="en-US" altLang="am-ET" sz="2592" i="1">
                <a:solidFill>
                  <a:srgbClr val="FF3300"/>
                </a:solidFill>
                <a:latin typeface="Times New Roman" panose="02020603050405020304" pitchFamily="18" charset="0"/>
              </a:rPr>
              <a:t>C</a:t>
            </a:r>
            <a:r>
              <a:rPr lang="en-US" altLang="am-ET" sz="2592">
                <a:latin typeface="Times New Roman" panose="02020603050405020304" pitchFamily="18" charset="0"/>
              </a:rPr>
              <a:t> is shown in </a:t>
            </a:r>
            <a:r>
              <a:rPr lang="en-US" altLang="am-ET" sz="2592">
                <a:solidFill>
                  <a:srgbClr val="FF3300"/>
                </a:solidFill>
                <a:latin typeface="Times New Roman" panose="02020603050405020304" pitchFamily="18" charset="0"/>
              </a:rPr>
              <a:t>red</a:t>
            </a:r>
            <a:r>
              <a:rPr lang="en-US" altLang="am-ET" sz="2592">
                <a:latin typeface="Times New Roman" panose="02020603050405020304" pitchFamily="18" charset="0"/>
              </a:rPr>
              <a:t>.</a:t>
            </a:r>
          </a:p>
        </p:txBody>
      </p:sp>
      <p:sp>
        <p:nvSpPr>
          <p:cNvPr id="155660" name="Text Box 12"/>
          <p:cNvSpPr txBox="1">
            <a:spLocks noChangeArrowheads="1"/>
          </p:cNvSpPr>
          <p:nvPr/>
        </p:nvSpPr>
        <p:spPr bwMode="auto">
          <a:xfrm>
            <a:off x="2392363" y="1152243"/>
            <a:ext cx="7407275" cy="4912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Three areas represent the variables </a:t>
            </a:r>
            <a:r>
              <a:rPr lang="en-US" altLang="am-ET" sz="2592" i="1">
                <a:latin typeface="Times New Roman" panose="02020603050405020304" pitchFamily="18" charset="0"/>
              </a:rPr>
              <a:t>A</a:t>
            </a:r>
            <a:r>
              <a:rPr lang="en-US" altLang="am-ET" sz="2592">
                <a:latin typeface="Times New Roman" panose="02020603050405020304" pitchFamily="18" charset="0"/>
              </a:rPr>
              <a:t>, </a:t>
            </a:r>
            <a:r>
              <a:rPr lang="en-US" altLang="am-ET" sz="2592" i="1">
                <a:latin typeface="Times New Roman" panose="02020603050405020304" pitchFamily="18" charset="0"/>
              </a:rPr>
              <a:t>B</a:t>
            </a:r>
            <a:r>
              <a:rPr lang="en-US" altLang="am-ET" sz="2592">
                <a:latin typeface="Times New Roman" panose="02020603050405020304" pitchFamily="18" charset="0"/>
              </a:rPr>
              <a:t>, and </a:t>
            </a:r>
            <a:r>
              <a:rPr lang="en-US" altLang="am-ET" sz="2592" i="1">
                <a:latin typeface="Times New Roman" panose="02020603050405020304" pitchFamily="18" charset="0"/>
              </a:rPr>
              <a:t>C</a:t>
            </a:r>
            <a:r>
              <a:rPr lang="en-US" altLang="am-ET" sz="2592">
                <a:latin typeface="Times New Roman" panose="02020603050405020304" pitchFamily="18" charset="0"/>
              </a:rPr>
              <a:t>.</a:t>
            </a:r>
          </a:p>
        </p:txBody>
      </p:sp>
      <p:graphicFrame>
        <p:nvGraphicFramePr>
          <p:cNvPr id="155661" name="Object 13"/>
          <p:cNvGraphicFramePr>
            <a:graphicFrameLocks noChangeAspect="1"/>
          </p:cNvGraphicFramePr>
          <p:nvPr/>
        </p:nvGraphicFramePr>
        <p:xfrm>
          <a:off x="2392363" y="4608971"/>
          <a:ext cx="2885751" cy="2117590"/>
        </p:xfrm>
        <a:graphic>
          <a:graphicData uri="http://schemas.openxmlformats.org/presentationml/2006/ole">
            <mc:AlternateContent xmlns:mc="http://schemas.openxmlformats.org/markup-compatibility/2006">
              <mc:Choice xmlns:v="urn:schemas-microsoft-com:vml" Requires="v">
                <p:oleObj spid="_x0000_s50187" name="CorelDRAW" r:id="rId8" imgW="2672220" imgH="1960016" progId="CorelDRAW.Graphic.12">
                  <p:embed/>
                </p:oleObj>
              </mc:Choice>
              <mc:Fallback>
                <p:oleObj name="CorelDRAW" r:id="rId8" imgW="2672220" imgH="1960016" progId="CorelDRAW.Graphic.12">
                  <p:embed/>
                  <p:pic>
                    <p:nvPicPr>
                      <p:cNvPr id="155661"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2363" y="4608971"/>
                        <a:ext cx="2885751" cy="211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5662" name="Text Box 14"/>
          <p:cNvSpPr txBox="1">
            <a:spLocks noChangeArrowheads="1"/>
          </p:cNvSpPr>
          <p:nvPr/>
        </p:nvSpPr>
        <p:spPr bwMode="auto">
          <a:xfrm>
            <a:off x="2392363" y="2633698"/>
            <a:ext cx="7407275" cy="4912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The overlap of </a:t>
            </a:r>
            <a:r>
              <a:rPr lang="en-US" altLang="am-ET" sz="2592">
                <a:solidFill>
                  <a:srgbClr val="FF3300"/>
                </a:solidFill>
                <a:latin typeface="Times New Roman" panose="02020603050405020304" pitchFamily="18" charset="0"/>
              </a:rPr>
              <a:t>red</a:t>
            </a:r>
            <a:r>
              <a:rPr lang="en-US" altLang="am-ET" sz="2592">
                <a:latin typeface="Times New Roman" panose="02020603050405020304" pitchFamily="18" charset="0"/>
              </a:rPr>
              <a:t> and </a:t>
            </a:r>
            <a:r>
              <a:rPr lang="en-US" altLang="am-ET" sz="2592">
                <a:solidFill>
                  <a:srgbClr val="FFFF66"/>
                </a:solidFill>
                <a:latin typeface="Times New Roman" panose="02020603050405020304" pitchFamily="18" charset="0"/>
              </a:rPr>
              <a:t>yellow</a:t>
            </a:r>
            <a:r>
              <a:rPr lang="en-US" altLang="am-ET" sz="2592">
                <a:latin typeface="Times New Roman" panose="02020603050405020304" pitchFamily="18" charset="0"/>
              </a:rPr>
              <a:t> is shown in </a:t>
            </a:r>
            <a:r>
              <a:rPr lang="en-US" altLang="am-ET" sz="2592">
                <a:solidFill>
                  <a:srgbClr val="FF9900"/>
                </a:solidFill>
                <a:latin typeface="Times New Roman" panose="02020603050405020304" pitchFamily="18" charset="0"/>
              </a:rPr>
              <a:t>orange</a:t>
            </a:r>
            <a:r>
              <a:rPr lang="en-US" altLang="am-ET" sz="2592">
                <a:latin typeface="Times New Roman" panose="02020603050405020304" pitchFamily="18" charset="0"/>
              </a:rPr>
              <a:t>.</a:t>
            </a:r>
          </a:p>
        </p:txBody>
      </p:sp>
      <p:graphicFrame>
        <p:nvGraphicFramePr>
          <p:cNvPr id="155663" name="Object 15"/>
          <p:cNvGraphicFramePr>
            <a:graphicFrameLocks noChangeAspect="1"/>
          </p:cNvGraphicFramePr>
          <p:nvPr/>
        </p:nvGraphicFramePr>
        <p:xfrm>
          <a:off x="6589819" y="4608971"/>
          <a:ext cx="2885751" cy="2117590"/>
        </p:xfrm>
        <a:graphic>
          <a:graphicData uri="http://schemas.openxmlformats.org/presentationml/2006/ole">
            <mc:AlternateContent xmlns:mc="http://schemas.openxmlformats.org/markup-compatibility/2006">
              <mc:Choice xmlns:v="urn:schemas-microsoft-com:vml" Requires="v">
                <p:oleObj spid="_x0000_s50188" name="CorelDRAW" r:id="rId10" imgW="2672220" imgH="1960016" progId="CorelDRAW.Graphic.12">
                  <p:embed/>
                </p:oleObj>
              </mc:Choice>
              <mc:Fallback>
                <p:oleObj name="CorelDRAW" r:id="rId10" imgW="2672220" imgH="1960016" progId="CorelDRAW.Graphic.12">
                  <p:embed/>
                  <p:pic>
                    <p:nvPicPr>
                      <p:cNvPr id="155663"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89819" y="4608971"/>
                        <a:ext cx="2885751" cy="211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664" name="Object 16"/>
          <p:cNvGraphicFramePr>
            <a:graphicFrameLocks noChangeAspect="1"/>
          </p:cNvGraphicFramePr>
          <p:nvPr/>
        </p:nvGraphicFramePr>
        <p:xfrm>
          <a:off x="6589819" y="4608971"/>
          <a:ext cx="2885751" cy="2117590"/>
        </p:xfrm>
        <a:graphic>
          <a:graphicData uri="http://schemas.openxmlformats.org/presentationml/2006/ole">
            <mc:AlternateContent xmlns:mc="http://schemas.openxmlformats.org/markup-compatibility/2006">
              <mc:Choice xmlns:v="urn:schemas-microsoft-com:vml" Requires="v">
                <p:oleObj spid="_x0000_s50189" name="CorelDRAW" r:id="rId12" imgW="2672220" imgH="1960016" progId="CorelDRAW.Graphic.12">
                  <p:embed/>
                </p:oleObj>
              </mc:Choice>
              <mc:Fallback>
                <p:oleObj name="CorelDRAW" r:id="rId12" imgW="2672220" imgH="1960016" progId="CorelDRAW.Graphic.12">
                  <p:embed/>
                  <p:pic>
                    <p:nvPicPr>
                      <p:cNvPr id="155664"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89819" y="4608971"/>
                        <a:ext cx="2885751" cy="211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7" name="Rectangle 17"/>
          <p:cNvSpPr>
            <a:spLocks noChangeArrowheads="1"/>
          </p:cNvSpPr>
          <p:nvPr/>
        </p:nvSpPr>
        <p:spPr bwMode="auto">
          <a:xfrm>
            <a:off x="2310060" y="1069939"/>
            <a:ext cx="7571881" cy="2139879"/>
          </a:xfrm>
          <a:prstGeom prst="rect">
            <a:avLst/>
          </a:prstGeom>
          <a:noFill/>
          <a:ln w="57150" cmpd="thinThick">
            <a:solidFill>
              <a:srgbClr val="9966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am-ET" altLang="am-ET" sz="2592">
              <a:latin typeface="Times New Roman" panose="02020603050405020304" pitchFamily="18" charset="0"/>
            </a:endParaRPr>
          </a:p>
        </p:txBody>
      </p:sp>
      <p:sp>
        <p:nvSpPr>
          <p:cNvPr id="155666" name="Text Box 18"/>
          <p:cNvSpPr txBox="1">
            <a:spLocks noChangeArrowheads="1"/>
          </p:cNvSpPr>
          <p:nvPr/>
        </p:nvSpPr>
        <p:spPr bwMode="auto">
          <a:xfrm>
            <a:off x="2392363" y="3950547"/>
            <a:ext cx="7407275" cy="4912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ORing with </a:t>
            </a:r>
            <a:r>
              <a:rPr lang="en-US" altLang="am-ET" sz="2592" i="1">
                <a:solidFill>
                  <a:srgbClr val="FFFF66"/>
                </a:solidFill>
                <a:latin typeface="Times New Roman" panose="02020603050405020304" pitchFamily="18" charset="0"/>
              </a:rPr>
              <a:t>A</a:t>
            </a:r>
            <a:r>
              <a:rPr lang="en-US" altLang="am-ET" sz="2592">
                <a:latin typeface="Times New Roman" panose="02020603050405020304" pitchFamily="18" charset="0"/>
              </a:rPr>
              <a:t> gives the same area as before.</a:t>
            </a:r>
          </a:p>
        </p:txBody>
      </p:sp>
      <p:sp>
        <p:nvSpPr>
          <p:cNvPr id="34829" name="Rectangle 19"/>
          <p:cNvSpPr>
            <a:spLocks noChangeArrowheads="1"/>
          </p:cNvSpPr>
          <p:nvPr/>
        </p:nvSpPr>
        <p:spPr bwMode="auto">
          <a:xfrm>
            <a:off x="2310060" y="3374425"/>
            <a:ext cx="7571881" cy="1152243"/>
          </a:xfrm>
          <a:prstGeom prst="rect">
            <a:avLst/>
          </a:prstGeom>
          <a:noFill/>
          <a:ln w="57150" cmpd="thinThick">
            <a:solidFill>
              <a:srgbClr val="9966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am-ET" altLang="am-ET" sz="2592">
              <a:latin typeface="Times New Roman" panose="02020603050405020304" pitchFamily="18" charset="0"/>
            </a:endParaRPr>
          </a:p>
        </p:txBody>
      </p:sp>
      <p:graphicFrame>
        <p:nvGraphicFramePr>
          <p:cNvPr id="155668" name="Object 20"/>
          <p:cNvGraphicFramePr>
            <a:graphicFrameLocks noChangeAspect="1"/>
          </p:cNvGraphicFramePr>
          <p:nvPr/>
        </p:nvGraphicFramePr>
        <p:xfrm>
          <a:off x="6589819" y="4608971"/>
          <a:ext cx="2885751" cy="2117590"/>
        </p:xfrm>
        <a:graphic>
          <a:graphicData uri="http://schemas.openxmlformats.org/presentationml/2006/ole">
            <mc:AlternateContent xmlns:mc="http://schemas.openxmlformats.org/markup-compatibility/2006">
              <mc:Choice xmlns:v="urn:schemas-microsoft-com:vml" Requires="v">
                <p:oleObj spid="_x0000_s50190" name="CorelDRAW" r:id="rId14" imgW="2672220" imgH="1960016" progId="CorelDRAW.Graphic.12">
                  <p:embed/>
                </p:oleObj>
              </mc:Choice>
              <mc:Fallback>
                <p:oleObj name="CorelDRAW" r:id="rId14" imgW="2672220" imgH="1960016" progId="CorelDRAW.Graphic.12">
                  <p:embed/>
                  <p:pic>
                    <p:nvPicPr>
                      <p:cNvPr id="155668"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89819" y="4608971"/>
                        <a:ext cx="2885751" cy="211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5669" name="Text Box 21"/>
          <p:cNvSpPr txBox="1">
            <a:spLocks noChangeArrowheads="1"/>
          </p:cNvSpPr>
          <p:nvPr/>
        </p:nvSpPr>
        <p:spPr bwMode="auto">
          <a:xfrm>
            <a:off x="5766788" y="5432002"/>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solidFill>
                  <a:srgbClr val="FF3300"/>
                </a:solidFill>
                <a:latin typeface="Times New Roman" panose="02020603050405020304" pitchFamily="18" charset="0"/>
              </a:rPr>
              <a:t>=</a:t>
            </a:r>
          </a:p>
        </p:txBody>
      </p:sp>
      <p:graphicFrame>
        <p:nvGraphicFramePr>
          <p:cNvPr id="155670" name="Object 22"/>
          <p:cNvGraphicFramePr>
            <a:graphicFrameLocks noChangeAspect="1"/>
          </p:cNvGraphicFramePr>
          <p:nvPr/>
        </p:nvGraphicFramePr>
        <p:xfrm>
          <a:off x="2392363" y="4608971"/>
          <a:ext cx="2885751" cy="2117590"/>
        </p:xfrm>
        <a:graphic>
          <a:graphicData uri="http://schemas.openxmlformats.org/presentationml/2006/ole">
            <mc:AlternateContent xmlns:mc="http://schemas.openxmlformats.org/markup-compatibility/2006">
              <mc:Choice xmlns:v="urn:schemas-microsoft-com:vml" Requires="v">
                <p:oleObj spid="_x0000_s50191" name="CorelDRAW" r:id="rId16" imgW="2672220" imgH="1960016" progId="CorelDRAW.Graphic.12">
                  <p:embed/>
                </p:oleObj>
              </mc:Choice>
              <mc:Fallback>
                <p:oleObj name="CorelDRAW" r:id="rId16" imgW="2672220" imgH="1960016" progId="CorelDRAW.Graphic.12">
                  <p:embed/>
                  <p:pic>
                    <p:nvPicPr>
                      <p:cNvPr id="15567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92363" y="4608971"/>
                        <a:ext cx="2885751" cy="211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5671" name="Group 23"/>
          <p:cNvGrpSpPr>
            <a:grpSpLocks/>
          </p:cNvGrpSpPr>
          <p:nvPr/>
        </p:nvGrpSpPr>
        <p:grpSpPr bwMode="auto">
          <a:xfrm>
            <a:off x="1898544" y="5432003"/>
            <a:ext cx="2222183" cy="1313420"/>
            <a:chOff x="432" y="3168"/>
            <a:chExt cx="1296" cy="766"/>
          </a:xfrm>
        </p:grpSpPr>
        <p:sp>
          <p:nvSpPr>
            <p:cNvPr id="34838" name="Text Box 24"/>
            <p:cNvSpPr txBox="1">
              <a:spLocks noChangeArrowheads="1"/>
            </p:cNvSpPr>
            <p:nvPr/>
          </p:nvSpPr>
          <p:spPr bwMode="auto">
            <a:xfrm>
              <a:off x="432" y="3648"/>
              <a:ext cx="1296" cy="286"/>
            </a:xfrm>
            <a:prstGeom prst="rect">
              <a:avLst/>
            </a:prstGeom>
            <a:solidFill>
              <a:srgbClr val="DDDDDD"/>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solidFill>
                    <a:srgbClr val="FF3300"/>
                  </a:solidFill>
                  <a:latin typeface="Times New Roman" panose="02020603050405020304" pitchFamily="18" charset="0"/>
                </a:rPr>
                <a:t>(</a:t>
              </a:r>
              <a:r>
                <a:rPr lang="en-US" altLang="am-ET" sz="2592" i="1">
                  <a:solidFill>
                    <a:srgbClr val="FF3300"/>
                  </a:solidFill>
                  <a:latin typeface="Times New Roman" panose="02020603050405020304" pitchFamily="18" charset="0"/>
                </a:rPr>
                <a:t>A</a:t>
              </a:r>
              <a:r>
                <a:rPr lang="en-US" altLang="am-ET" sz="2592">
                  <a:solidFill>
                    <a:srgbClr val="FF3300"/>
                  </a:solidFill>
                  <a:latin typeface="Times New Roman" panose="02020603050405020304" pitchFamily="18" charset="0"/>
                </a:rPr>
                <a:t> + </a:t>
              </a:r>
              <a:r>
                <a:rPr lang="en-US" altLang="am-ET" sz="2592" i="1">
                  <a:solidFill>
                    <a:srgbClr val="FF3300"/>
                  </a:solidFill>
                  <a:latin typeface="Times New Roman" panose="02020603050405020304" pitchFamily="18" charset="0"/>
                </a:rPr>
                <a:t>B</a:t>
              </a:r>
              <a:r>
                <a:rPr lang="en-US" altLang="am-ET" sz="2592">
                  <a:solidFill>
                    <a:srgbClr val="FF3300"/>
                  </a:solidFill>
                  <a:latin typeface="Times New Roman" panose="02020603050405020304" pitchFamily="18" charset="0"/>
                </a:rPr>
                <a:t>)(</a:t>
              </a:r>
              <a:r>
                <a:rPr lang="en-US" altLang="am-ET" sz="2592" i="1">
                  <a:solidFill>
                    <a:srgbClr val="FF3300"/>
                  </a:solidFill>
                  <a:latin typeface="Times New Roman" panose="02020603050405020304" pitchFamily="18" charset="0"/>
                </a:rPr>
                <a:t>A + C</a:t>
              </a:r>
              <a:r>
                <a:rPr lang="en-US" altLang="am-ET" sz="2592">
                  <a:solidFill>
                    <a:srgbClr val="FF3300"/>
                  </a:solidFill>
                  <a:latin typeface="Times New Roman" panose="02020603050405020304" pitchFamily="18" charset="0"/>
                </a:rPr>
                <a:t>)</a:t>
              </a:r>
              <a:r>
                <a:rPr lang="en-US" altLang="am-ET" sz="2592">
                  <a:latin typeface="Times New Roman" panose="02020603050405020304" pitchFamily="18" charset="0"/>
                </a:rPr>
                <a:t> </a:t>
              </a:r>
            </a:p>
          </p:txBody>
        </p:sp>
        <p:sp>
          <p:nvSpPr>
            <p:cNvPr id="34839" name="Line 25"/>
            <p:cNvSpPr>
              <a:spLocks noChangeShapeType="1"/>
            </p:cNvSpPr>
            <p:nvPr/>
          </p:nvSpPr>
          <p:spPr bwMode="auto">
            <a:xfrm flipV="1">
              <a:off x="912" y="3168"/>
              <a:ext cx="288" cy="52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pSp>
        <p:nvGrpSpPr>
          <p:cNvPr id="155674" name="Group 26"/>
          <p:cNvGrpSpPr>
            <a:grpSpLocks/>
          </p:cNvGrpSpPr>
          <p:nvPr/>
        </p:nvGrpSpPr>
        <p:grpSpPr bwMode="auto">
          <a:xfrm>
            <a:off x="6178303" y="5432003"/>
            <a:ext cx="1234546" cy="1313420"/>
            <a:chOff x="2928" y="3168"/>
            <a:chExt cx="720" cy="766"/>
          </a:xfrm>
        </p:grpSpPr>
        <p:sp>
          <p:nvSpPr>
            <p:cNvPr id="34836" name="Text Box 27"/>
            <p:cNvSpPr txBox="1">
              <a:spLocks noChangeArrowheads="1"/>
            </p:cNvSpPr>
            <p:nvPr/>
          </p:nvSpPr>
          <p:spPr bwMode="auto">
            <a:xfrm>
              <a:off x="2928" y="3648"/>
              <a:ext cx="720" cy="286"/>
            </a:xfrm>
            <a:prstGeom prst="rect">
              <a:avLst/>
            </a:prstGeom>
            <a:solidFill>
              <a:srgbClr val="DDDDDD"/>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i="1">
                  <a:solidFill>
                    <a:srgbClr val="FF3300"/>
                  </a:solidFill>
                  <a:latin typeface="Times New Roman" panose="02020603050405020304" pitchFamily="18" charset="0"/>
                </a:rPr>
                <a:t>A + BC</a:t>
              </a:r>
            </a:p>
          </p:txBody>
        </p:sp>
        <p:sp>
          <p:nvSpPr>
            <p:cNvPr id="34837" name="Line 28"/>
            <p:cNvSpPr>
              <a:spLocks noChangeShapeType="1"/>
            </p:cNvSpPr>
            <p:nvPr/>
          </p:nvSpPr>
          <p:spPr bwMode="auto">
            <a:xfrm flipV="1">
              <a:off x="3360" y="3168"/>
              <a:ext cx="240" cy="52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sp>
        <p:nvSpPr>
          <p:cNvPr id="155677" name="Text Box 29"/>
          <p:cNvSpPr txBox="1">
            <a:spLocks noChangeArrowheads="1"/>
          </p:cNvSpPr>
          <p:nvPr/>
        </p:nvSpPr>
        <p:spPr bwMode="auto">
          <a:xfrm>
            <a:off x="2392363" y="3456728"/>
            <a:ext cx="7407275" cy="4912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The overlapping area between </a:t>
            </a:r>
            <a:r>
              <a:rPr lang="en-US" altLang="am-ET" sz="2592" i="1">
                <a:latin typeface="Times New Roman" panose="02020603050405020304" pitchFamily="18" charset="0"/>
              </a:rPr>
              <a:t>B</a:t>
            </a:r>
            <a:r>
              <a:rPr lang="en-US" altLang="am-ET" sz="2592">
                <a:latin typeface="Times New Roman" panose="02020603050405020304" pitchFamily="18" charset="0"/>
              </a:rPr>
              <a:t> and C represents </a:t>
            </a:r>
            <a:r>
              <a:rPr lang="en-US" altLang="am-ET" sz="2592" i="1">
                <a:solidFill>
                  <a:srgbClr val="996633"/>
                </a:solidFill>
                <a:latin typeface="Times New Roman" panose="02020603050405020304" pitchFamily="18" charset="0"/>
              </a:rPr>
              <a:t>BC</a:t>
            </a:r>
            <a:r>
              <a:rPr lang="en-US" altLang="am-ET" sz="2592" i="1">
                <a:latin typeface="Times New Roman" panose="02020603050405020304" pitchFamily="18" charset="0"/>
              </a:rPr>
              <a:t>.</a:t>
            </a:r>
          </a:p>
        </p:txBody>
      </p:sp>
    </p:spTree>
    <p:extLst>
      <p:ext uri="{BB962C8B-B14F-4D97-AF65-F5344CB8AC3E}">
        <p14:creationId xmlns:p14="http://schemas.microsoft.com/office/powerpoint/2010/main" val="3629305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5660"/>
                                        </p:tgtEl>
                                        <p:attrNameLst>
                                          <p:attrName>style.visibility</p:attrName>
                                        </p:attrNameLst>
                                      </p:cBhvr>
                                      <p:to>
                                        <p:strVal val="visible"/>
                                      </p:to>
                                    </p:set>
                                    <p:animEffect transition="in" filter="wipe(left)">
                                      <p:cBhvr>
                                        <p:cTn id="7" dur="1000"/>
                                        <p:tgtEl>
                                          <p:spTgt spid="155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5658"/>
                                        </p:tgtEl>
                                        <p:attrNameLst>
                                          <p:attrName>style.visibility</p:attrName>
                                        </p:attrNameLst>
                                      </p:cBhvr>
                                      <p:to>
                                        <p:strVal val="visible"/>
                                      </p:to>
                                    </p:set>
                                    <p:animEffect transition="in" filter="wipe(left)">
                                      <p:cBhvr>
                                        <p:cTn id="12" dur="1000"/>
                                        <p:tgtEl>
                                          <p:spTgt spid="155658"/>
                                        </p:tgtEl>
                                      </p:cBhvr>
                                    </p:animEffect>
                                  </p:childTnLst>
                                </p:cTn>
                              </p:par>
                            </p:childTnLst>
                          </p:cTn>
                        </p:par>
                        <p:par>
                          <p:cTn id="13" fill="hold" nodeType="afterGroup">
                            <p:stCondLst>
                              <p:cond delay="1000"/>
                            </p:stCondLst>
                            <p:childTnLst>
                              <p:par>
                                <p:cTn id="14" presetID="55" presetClass="entr" presetSubtype="0" fill="hold" nodeType="afterEffect">
                                  <p:stCondLst>
                                    <p:cond delay="0"/>
                                  </p:stCondLst>
                                  <p:childTnLst>
                                    <p:set>
                                      <p:cBhvr>
                                        <p:cTn id="15" dur="1" fill="hold">
                                          <p:stCondLst>
                                            <p:cond delay="0"/>
                                          </p:stCondLst>
                                        </p:cTn>
                                        <p:tgtEl>
                                          <p:spTgt spid="155657"/>
                                        </p:tgtEl>
                                        <p:attrNameLst>
                                          <p:attrName>style.visibility</p:attrName>
                                        </p:attrNameLst>
                                      </p:cBhvr>
                                      <p:to>
                                        <p:strVal val="visible"/>
                                      </p:to>
                                    </p:set>
                                    <p:anim calcmode="lin" valueType="num">
                                      <p:cBhvr>
                                        <p:cTn id="16" dur="1000" fill="hold"/>
                                        <p:tgtEl>
                                          <p:spTgt spid="155657"/>
                                        </p:tgtEl>
                                        <p:attrNameLst>
                                          <p:attrName>ppt_w</p:attrName>
                                        </p:attrNameLst>
                                      </p:cBhvr>
                                      <p:tavLst>
                                        <p:tav tm="0">
                                          <p:val>
                                            <p:strVal val="#ppt_w*0.70"/>
                                          </p:val>
                                        </p:tav>
                                        <p:tav tm="100000">
                                          <p:val>
                                            <p:strVal val="#ppt_w"/>
                                          </p:val>
                                        </p:tav>
                                      </p:tavLst>
                                    </p:anim>
                                    <p:anim calcmode="lin" valueType="num">
                                      <p:cBhvr>
                                        <p:cTn id="17" dur="1000" fill="hold"/>
                                        <p:tgtEl>
                                          <p:spTgt spid="155657"/>
                                        </p:tgtEl>
                                        <p:attrNameLst>
                                          <p:attrName>ppt_h</p:attrName>
                                        </p:attrNameLst>
                                      </p:cBhvr>
                                      <p:tavLst>
                                        <p:tav tm="0">
                                          <p:val>
                                            <p:strVal val="#ppt_h"/>
                                          </p:val>
                                        </p:tav>
                                        <p:tav tm="100000">
                                          <p:val>
                                            <p:strVal val="#ppt_h"/>
                                          </p:val>
                                        </p:tav>
                                      </p:tavLst>
                                    </p:anim>
                                    <p:animEffect transition="in" filter="fade">
                                      <p:cBhvr>
                                        <p:cTn id="18" dur="1000"/>
                                        <p:tgtEl>
                                          <p:spTgt spid="15565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5659"/>
                                        </p:tgtEl>
                                        <p:attrNameLst>
                                          <p:attrName>style.visibility</p:attrName>
                                        </p:attrNameLst>
                                      </p:cBhvr>
                                      <p:to>
                                        <p:strVal val="visible"/>
                                      </p:to>
                                    </p:set>
                                    <p:animEffect transition="in" filter="wipe(left)">
                                      <p:cBhvr>
                                        <p:cTn id="23" dur="1000"/>
                                        <p:tgtEl>
                                          <p:spTgt spid="155659"/>
                                        </p:tgtEl>
                                      </p:cBhvr>
                                    </p:animEffect>
                                  </p:childTnLst>
                                </p:cTn>
                              </p:par>
                            </p:childTnLst>
                          </p:cTn>
                        </p:par>
                        <p:par>
                          <p:cTn id="24" fill="hold" nodeType="afterGroup">
                            <p:stCondLst>
                              <p:cond delay="1000"/>
                            </p:stCondLst>
                            <p:childTnLst>
                              <p:par>
                                <p:cTn id="25" presetID="55" presetClass="entr" presetSubtype="0" fill="hold" nodeType="afterEffect">
                                  <p:stCondLst>
                                    <p:cond delay="0"/>
                                  </p:stCondLst>
                                  <p:childTnLst>
                                    <p:set>
                                      <p:cBhvr>
                                        <p:cTn id="26" dur="1" fill="hold">
                                          <p:stCondLst>
                                            <p:cond delay="0"/>
                                          </p:stCondLst>
                                        </p:cTn>
                                        <p:tgtEl>
                                          <p:spTgt spid="155661"/>
                                        </p:tgtEl>
                                        <p:attrNameLst>
                                          <p:attrName>style.visibility</p:attrName>
                                        </p:attrNameLst>
                                      </p:cBhvr>
                                      <p:to>
                                        <p:strVal val="visible"/>
                                      </p:to>
                                    </p:set>
                                    <p:anim calcmode="lin" valueType="num">
                                      <p:cBhvr>
                                        <p:cTn id="27" dur="1000" fill="hold"/>
                                        <p:tgtEl>
                                          <p:spTgt spid="155661"/>
                                        </p:tgtEl>
                                        <p:attrNameLst>
                                          <p:attrName>ppt_w</p:attrName>
                                        </p:attrNameLst>
                                      </p:cBhvr>
                                      <p:tavLst>
                                        <p:tav tm="0">
                                          <p:val>
                                            <p:strVal val="#ppt_w*0.70"/>
                                          </p:val>
                                        </p:tav>
                                        <p:tav tm="100000">
                                          <p:val>
                                            <p:strVal val="#ppt_w"/>
                                          </p:val>
                                        </p:tav>
                                      </p:tavLst>
                                    </p:anim>
                                    <p:anim calcmode="lin" valueType="num">
                                      <p:cBhvr>
                                        <p:cTn id="28" dur="1000" fill="hold"/>
                                        <p:tgtEl>
                                          <p:spTgt spid="155661"/>
                                        </p:tgtEl>
                                        <p:attrNameLst>
                                          <p:attrName>ppt_h</p:attrName>
                                        </p:attrNameLst>
                                      </p:cBhvr>
                                      <p:tavLst>
                                        <p:tav tm="0">
                                          <p:val>
                                            <p:strVal val="#ppt_h"/>
                                          </p:val>
                                        </p:tav>
                                        <p:tav tm="100000">
                                          <p:val>
                                            <p:strVal val="#ppt_h"/>
                                          </p:val>
                                        </p:tav>
                                      </p:tavLst>
                                    </p:anim>
                                    <p:animEffect transition="in" filter="fade">
                                      <p:cBhvr>
                                        <p:cTn id="29" dur="1000"/>
                                        <p:tgtEl>
                                          <p:spTgt spid="15566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5662"/>
                                        </p:tgtEl>
                                        <p:attrNameLst>
                                          <p:attrName>style.visibility</p:attrName>
                                        </p:attrNameLst>
                                      </p:cBhvr>
                                      <p:to>
                                        <p:strVal val="visible"/>
                                      </p:to>
                                    </p:set>
                                    <p:animEffect transition="in" filter="wipe(left)">
                                      <p:cBhvr>
                                        <p:cTn id="34" dur="1000"/>
                                        <p:tgtEl>
                                          <p:spTgt spid="155662"/>
                                        </p:tgtEl>
                                      </p:cBhvr>
                                    </p:animEffect>
                                  </p:childTnLst>
                                </p:cTn>
                              </p:par>
                            </p:childTnLst>
                          </p:cTn>
                        </p:par>
                        <p:par>
                          <p:cTn id="35" fill="hold" nodeType="afterGroup">
                            <p:stCondLst>
                              <p:cond delay="1000"/>
                            </p:stCondLst>
                            <p:childTnLst>
                              <p:par>
                                <p:cTn id="36" presetID="55" presetClass="entr" presetSubtype="0" fill="hold" nodeType="afterEffect">
                                  <p:stCondLst>
                                    <p:cond delay="0"/>
                                  </p:stCondLst>
                                  <p:childTnLst>
                                    <p:set>
                                      <p:cBhvr>
                                        <p:cTn id="37" dur="1" fill="hold">
                                          <p:stCondLst>
                                            <p:cond delay="0"/>
                                          </p:stCondLst>
                                        </p:cTn>
                                        <p:tgtEl>
                                          <p:spTgt spid="155670"/>
                                        </p:tgtEl>
                                        <p:attrNameLst>
                                          <p:attrName>style.visibility</p:attrName>
                                        </p:attrNameLst>
                                      </p:cBhvr>
                                      <p:to>
                                        <p:strVal val="visible"/>
                                      </p:to>
                                    </p:set>
                                    <p:anim calcmode="lin" valueType="num">
                                      <p:cBhvr>
                                        <p:cTn id="38" dur="1000" fill="hold"/>
                                        <p:tgtEl>
                                          <p:spTgt spid="155670"/>
                                        </p:tgtEl>
                                        <p:attrNameLst>
                                          <p:attrName>ppt_w</p:attrName>
                                        </p:attrNameLst>
                                      </p:cBhvr>
                                      <p:tavLst>
                                        <p:tav tm="0">
                                          <p:val>
                                            <p:strVal val="#ppt_w*0.70"/>
                                          </p:val>
                                        </p:tav>
                                        <p:tav tm="100000">
                                          <p:val>
                                            <p:strVal val="#ppt_w"/>
                                          </p:val>
                                        </p:tav>
                                      </p:tavLst>
                                    </p:anim>
                                    <p:anim calcmode="lin" valueType="num">
                                      <p:cBhvr>
                                        <p:cTn id="39" dur="1000" fill="hold"/>
                                        <p:tgtEl>
                                          <p:spTgt spid="155670"/>
                                        </p:tgtEl>
                                        <p:attrNameLst>
                                          <p:attrName>ppt_h</p:attrName>
                                        </p:attrNameLst>
                                      </p:cBhvr>
                                      <p:tavLst>
                                        <p:tav tm="0">
                                          <p:val>
                                            <p:strVal val="#ppt_h"/>
                                          </p:val>
                                        </p:tav>
                                        <p:tav tm="100000">
                                          <p:val>
                                            <p:strVal val="#ppt_h"/>
                                          </p:val>
                                        </p:tav>
                                      </p:tavLst>
                                    </p:anim>
                                    <p:animEffect transition="in" filter="fade">
                                      <p:cBhvr>
                                        <p:cTn id="40" dur="1000"/>
                                        <p:tgtEl>
                                          <p:spTgt spid="155670"/>
                                        </p:tgtEl>
                                      </p:cBhvr>
                                    </p:animEffect>
                                  </p:childTnLst>
                                </p:cTn>
                              </p:par>
                            </p:childTnLst>
                          </p:cTn>
                        </p:par>
                        <p:par>
                          <p:cTn id="41" fill="hold" nodeType="afterGroup">
                            <p:stCondLst>
                              <p:cond delay="2000"/>
                            </p:stCondLst>
                            <p:childTnLst>
                              <p:par>
                                <p:cTn id="42" presetID="2" presetClass="entr" presetSubtype="4" fill="hold" nodeType="afterEffect">
                                  <p:stCondLst>
                                    <p:cond delay="0"/>
                                  </p:stCondLst>
                                  <p:childTnLst>
                                    <p:set>
                                      <p:cBhvr>
                                        <p:cTn id="43" dur="1" fill="hold">
                                          <p:stCondLst>
                                            <p:cond delay="0"/>
                                          </p:stCondLst>
                                        </p:cTn>
                                        <p:tgtEl>
                                          <p:spTgt spid="155671"/>
                                        </p:tgtEl>
                                        <p:attrNameLst>
                                          <p:attrName>style.visibility</p:attrName>
                                        </p:attrNameLst>
                                      </p:cBhvr>
                                      <p:to>
                                        <p:strVal val="visible"/>
                                      </p:to>
                                    </p:set>
                                    <p:anim calcmode="lin" valueType="num">
                                      <p:cBhvr additive="base">
                                        <p:cTn id="44" dur="1000" fill="hold"/>
                                        <p:tgtEl>
                                          <p:spTgt spid="155671"/>
                                        </p:tgtEl>
                                        <p:attrNameLst>
                                          <p:attrName>ppt_x</p:attrName>
                                        </p:attrNameLst>
                                      </p:cBhvr>
                                      <p:tavLst>
                                        <p:tav tm="0">
                                          <p:val>
                                            <p:strVal val="#ppt_x"/>
                                          </p:val>
                                        </p:tav>
                                        <p:tav tm="100000">
                                          <p:val>
                                            <p:strVal val="#ppt_x"/>
                                          </p:val>
                                        </p:tav>
                                      </p:tavLst>
                                    </p:anim>
                                    <p:anim calcmode="lin" valueType="num">
                                      <p:cBhvr additive="base">
                                        <p:cTn id="45" dur="1000" fill="hold"/>
                                        <p:tgtEl>
                                          <p:spTgt spid="155671"/>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55" presetClass="entr" presetSubtype="0" fill="hold" nodeType="clickEffect">
                                  <p:stCondLst>
                                    <p:cond delay="0"/>
                                  </p:stCondLst>
                                  <p:childTnLst>
                                    <p:set>
                                      <p:cBhvr>
                                        <p:cTn id="49" dur="1" fill="hold">
                                          <p:stCondLst>
                                            <p:cond delay="0"/>
                                          </p:stCondLst>
                                        </p:cTn>
                                        <p:tgtEl>
                                          <p:spTgt spid="155663"/>
                                        </p:tgtEl>
                                        <p:attrNameLst>
                                          <p:attrName>style.visibility</p:attrName>
                                        </p:attrNameLst>
                                      </p:cBhvr>
                                      <p:to>
                                        <p:strVal val="visible"/>
                                      </p:to>
                                    </p:set>
                                    <p:anim calcmode="lin" valueType="num">
                                      <p:cBhvr>
                                        <p:cTn id="50" dur="1000" fill="hold"/>
                                        <p:tgtEl>
                                          <p:spTgt spid="155663"/>
                                        </p:tgtEl>
                                        <p:attrNameLst>
                                          <p:attrName>ppt_w</p:attrName>
                                        </p:attrNameLst>
                                      </p:cBhvr>
                                      <p:tavLst>
                                        <p:tav tm="0">
                                          <p:val>
                                            <p:strVal val="#ppt_w*0.70"/>
                                          </p:val>
                                        </p:tav>
                                        <p:tav tm="100000">
                                          <p:val>
                                            <p:strVal val="#ppt_w"/>
                                          </p:val>
                                        </p:tav>
                                      </p:tavLst>
                                    </p:anim>
                                    <p:anim calcmode="lin" valueType="num">
                                      <p:cBhvr>
                                        <p:cTn id="51" dur="1000" fill="hold"/>
                                        <p:tgtEl>
                                          <p:spTgt spid="155663"/>
                                        </p:tgtEl>
                                        <p:attrNameLst>
                                          <p:attrName>ppt_h</p:attrName>
                                        </p:attrNameLst>
                                      </p:cBhvr>
                                      <p:tavLst>
                                        <p:tav tm="0">
                                          <p:val>
                                            <p:strVal val="#ppt_h"/>
                                          </p:val>
                                        </p:tav>
                                        <p:tav tm="100000">
                                          <p:val>
                                            <p:strVal val="#ppt_h"/>
                                          </p:val>
                                        </p:tav>
                                      </p:tavLst>
                                    </p:anim>
                                    <p:animEffect transition="in" filter="fade">
                                      <p:cBhvr>
                                        <p:cTn id="52" dur="1000"/>
                                        <p:tgtEl>
                                          <p:spTgt spid="15566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5677"/>
                                        </p:tgtEl>
                                        <p:attrNameLst>
                                          <p:attrName>style.visibility</p:attrName>
                                        </p:attrNameLst>
                                      </p:cBhvr>
                                      <p:to>
                                        <p:strVal val="visible"/>
                                      </p:to>
                                    </p:set>
                                    <p:animEffect transition="in" filter="wipe(left)">
                                      <p:cBhvr>
                                        <p:cTn id="57" dur="1000"/>
                                        <p:tgtEl>
                                          <p:spTgt spid="155677"/>
                                        </p:tgtEl>
                                      </p:cBhvr>
                                    </p:animEffect>
                                  </p:childTnLst>
                                </p:cTn>
                              </p:par>
                            </p:childTnLst>
                          </p:cTn>
                        </p:par>
                        <p:par>
                          <p:cTn id="58" fill="hold" nodeType="afterGroup">
                            <p:stCondLst>
                              <p:cond delay="1000"/>
                            </p:stCondLst>
                            <p:childTnLst>
                              <p:par>
                                <p:cTn id="59" presetID="55" presetClass="entr" presetSubtype="0" fill="hold" nodeType="afterEffect">
                                  <p:stCondLst>
                                    <p:cond delay="0"/>
                                  </p:stCondLst>
                                  <p:childTnLst>
                                    <p:set>
                                      <p:cBhvr>
                                        <p:cTn id="60" dur="1" fill="hold">
                                          <p:stCondLst>
                                            <p:cond delay="0"/>
                                          </p:stCondLst>
                                        </p:cTn>
                                        <p:tgtEl>
                                          <p:spTgt spid="155664"/>
                                        </p:tgtEl>
                                        <p:attrNameLst>
                                          <p:attrName>style.visibility</p:attrName>
                                        </p:attrNameLst>
                                      </p:cBhvr>
                                      <p:to>
                                        <p:strVal val="visible"/>
                                      </p:to>
                                    </p:set>
                                    <p:anim calcmode="lin" valueType="num">
                                      <p:cBhvr>
                                        <p:cTn id="61" dur="2000" fill="hold"/>
                                        <p:tgtEl>
                                          <p:spTgt spid="155664"/>
                                        </p:tgtEl>
                                        <p:attrNameLst>
                                          <p:attrName>ppt_w</p:attrName>
                                        </p:attrNameLst>
                                      </p:cBhvr>
                                      <p:tavLst>
                                        <p:tav tm="0">
                                          <p:val>
                                            <p:strVal val="#ppt_w*0.70"/>
                                          </p:val>
                                        </p:tav>
                                        <p:tav tm="100000">
                                          <p:val>
                                            <p:strVal val="#ppt_w"/>
                                          </p:val>
                                        </p:tav>
                                      </p:tavLst>
                                    </p:anim>
                                    <p:anim calcmode="lin" valueType="num">
                                      <p:cBhvr>
                                        <p:cTn id="62" dur="2000" fill="hold"/>
                                        <p:tgtEl>
                                          <p:spTgt spid="155664"/>
                                        </p:tgtEl>
                                        <p:attrNameLst>
                                          <p:attrName>ppt_h</p:attrName>
                                        </p:attrNameLst>
                                      </p:cBhvr>
                                      <p:tavLst>
                                        <p:tav tm="0">
                                          <p:val>
                                            <p:strVal val="#ppt_h"/>
                                          </p:val>
                                        </p:tav>
                                        <p:tav tm="100000">
                                          <p:val>
                                            <p:strVal val="#ppt_h"/>
                                          </p:val>
                                        </p:tav>
                                      </p:tavLst>
                                    </p:anim>
                                    <p:animEffect transition="in" filter="fade">
                                      <p:cBhvr>
                                        <p:cTn id="63" dur="2000"/>
                                        <p:tgtEl>
                                          <p:spTgt spid="15566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55666"/>
                                        </p:tgtEl>
                                        <p:attrNameLst>
                                          <p:attrName>style.visibility</p:attrName>
                                        </p:attrNameLst>
                                      </p:cBhvr>
                                      <p:to>
                                        <p:strVal val="visible"/>
                                      </p:to>
                                    </p:set>
                                    <p:animEffect transition="in" filter="wipe(left)">
                                      <p:cBhvr>
                                        <p:cTn id="68" dur="1000"/>
                                        <p:tgtEl>
                                          <p:spTgt spid="155666"/>
                                        </p:tgtEl>
                                      </p:cBhvr>
                                    </p:animEffect>
                                  </p:childTnLst>
                                </p:cTn>
                              </p:par>
                            </p:childTnLst>
                          </p:cTn>
                        </p:par>
                        <p:par>
                          <p:cTn id="69" fill="hold" nodeType="afterGroup">
                            <p:stCondLst>
                              <p:cond delay="1000"/>
                            </p:stCondLst>
                            <p:childTnLst>
                              <p:par>
                                <p:cTn id="70" presetID="55" presetClass="entr" presetSubtype="0" fill="hold" nodeType="afterEffect">
                                  <p:stCondLst>
                                    <p:cond delay="0"/>
                                  </p:stCondLst>
                                  <p:childTnLst>
                                    <p:set>
                                      <p:cBhvr>
                                        <p:cTn id="71" dur="1" fill="hold">
                                          <p:stCondLst>
                                            <p:cond delay="0"/>
                                          </p:stCondLst>
                                        </p:cTn>
                                        <p:tgtEl>
                                          <p:spTgt spid="155668"/>
                                        </p:tgtEl>
                                        <p:attrNameLst>
                                          <p:attrName>style.visibility</p:attrName>
                                        </p:attrNameLst>
                                      </p:cBhvr>
                                      <p:to>
                                        <p:strVal val="visible"/>
                                      </p:to>
                                    </p:set>
                                    <p:anim calcmode="lin" valueType="num">
                                      <p:cBhvr>
                                        <p:cTn id="72" dur="1000" fill="hold"/>
                                        <p:tgtEl>
                                          <p:spTgt spid="155668"/>
                                        </p:tgtEl>
                                        <p:attrNameLst>
                                          <p:attrName>ppt_w</p:attrName>
                                        </p:attrNameLst>
                                      </p:cBhvr>
                                      <p:tavLst>
                                        <p:tav tm="0">
                                          <p:val>
                                            <p:strVal val="#ppt_w*0.70"/>
                                          </p:val>
                                        </p:tav>
                                        <p:tav tm="100000">
                                          <p:val>
                                            <p:strVal val="#ppt_w"/>
                                          </p:val>
                                        </p:tav>
                                      </p:tavLst>
                                    </p:anim>
                                    <p:anim calcmode="lin" valueType="num">
                                      <p:cBhvr>
                                        <p:cTn id="73" dur="1000" fill="hold"/>
                                        <p:tgtEl>
                                          <p:spTgt spid="155668"/>
                                        </p:tgtEl>
                                        <p:attrNameLst>
                                          <p:attrName>ppt_h</p:attrName>
                                        </p:attrNameLst>
                                      </p:cBhvr>
                                      <p:tavLst>
                                        <p:tav tm="0">
                                          <p:val>
                                            <p:strVal val="#ppt_h"/>
                                          </p:val>
                                        </p:tav>
                                        <p:tav tm="100000">
                                          <p:val>
                                            <p:strVal val="#ppt_h"/>
                                          </p:val>
                                        </p:tav>
                                      </p:tavLst>
                                    </p:anim>
                                    <p:animEffect transition="in" filter="fade">
                                      <p:cBhvr>
                                        <p:cTn id="74" dur="1000"/>
                                        <p:tgtEl>
                                          <p:spTgt spid="155668"/>
                                        </p:tgtEl>
                                      </p:cBhvr>
                                    </p:animEffect>
                                  </p:childTnLst>
                                </p:cTn>
                              </p:par>
                            </p:childTnLst>
                          </p:cTn>
                        </p:par>
                        <p:par>
                          <p:cTn id="75" fill="hold" nodeType="afterGroup">
                            <p:stCondLst>
                              <p:cond delay="2000"/>
                            </p:stCondLst>
                            <p:childTnLst>
                              <p:par>
                                <p:cTn id="76" presetID="2" presetClass="entr" presetSubtype="4" fill="hold" nodeType="afterEffect">
                                  <p:stCondLst>
                                    <p:cond delay="0"/>
                                  </p:stCondLst>
                                  <p:childTnLst>
                                    <p:set>
                                      <p:cBhvr>
                                        <p:cTn id="77" dur="1" fill="hold">
                                          <p:stCondLst>
                                            <p:cond delay="0"/>
                                          </p:stCondLst>
                                        </p:cTn>
                                        <p:tgtEl>
                                          <p:spTgt spid="155674"/>
                                        </p:tgtEl>
                                        <p:attrNameLst>
                                          <p:attrName>style.visibility</p:attrName>
                                        </p:attrNameLst>
                                      </p:cBhvr>
                                      <p:to>
                                        <p:strVal val="visible"/>
                                      </p:to>
                                    </p:set>
                                    <p:anim calcmode="lin" valueType="num">
                                      <p:cBhvr additive="base">
                                        <p:cTn id="78" dur="1000" fill="hold"/>
                                        <p:tgtEl>
                                          <p:spTgt spid="155674"/>
                                        </p:tgtEl>
                                        <p:attrNameLst>
                                          <p:attrName>ppt_x</p:attrName>
                                        </p:attrNameLst>
                                      </p:cBhvr>
                                      <p:tavLst>
                                        <p:tav tm="0">
                                          <p:val>
                                            <p:strVal val="#ppt_x"/>
                                          </p:val>
                                        </p:tav>
                                        <p:tav tm="100000">
                                          <p:val>
                                            <p:strVal val="#ppt_x"/>
                                          </p:val>
                                        </p:tav>
                                      </p:tavLst>
                                    </p:anim>
                                    <p:anim calcmode="lin" valueType="num">
                                      <p:cBhvr additive="base">
                                        <p:cTn id="79" dur="1000" fill="hold"/>
                                        <p:tgtEl>
                                          <p:spTgt spid="155674"/>
                                        </p:tgtEl>
                                        <p:attrNameLst>
                                          <p:attrName>ppt_y</p:attrName>
                                        </p:attrNameLst>
                                      </p:cBhvr>
                                      <p:tavLst>
                                        <p:tav tm="0">
                                          <p:val>
                                            <p:strVal val="1+#ppt_h/2"/>
                                          </p:val>
                                        </p:tav>
                                        <p:tav tm="100000">
                                          <p:val>
                                            <p:strVal val="#ppt_y"/>
                                          </p:val>
                                        </p:tav>
                                      </p:tavLst>
                                    </p:anim>
                                  </p:childTnLst>
                                </p:cTn>
                              </p:par>
                            </p:childTnLst>
                          </p:cTn>
                        </p:par>
                        <p:par>
                          <p:cTn id="80" fill="hold" nodeType="afterGroup">
                            <p:stCondLst>
                              <p:cond delay="3000"/>
                            </p:stCondLst>
                            <p:childTnLst>
                              <p:par>
                                <p:cTn id="81" presetID="15" presetClass="entr" presetSubtype="0" fill="hold" grpId="0" nodeType="afterEffect">
                                  <p:stCondLst>
                                    <p:cond delay="0"/>
                                  </p:stCondLst>
                                  <p:childTnLst>
                                    <p:set>
                                      <p:cBhvr>
                                        <p:cTn id="82" dur="1" fill="hold">
                                          <p:stCondLst>
                                            <p:cond delay="0"/>
                                          </p:stCondLst>
                                        </p:cTn>
                                        <p:tgtEl>
                                          <p:spTgt spid="155669"/>
                                        </p:tgtEl>
                                        <p:attrNameLst>
                                          <p:attrName>style.visibility</p:attrName>
                                        </p:attrNameLst>
                                      </p:cBhvr>
                                      <p:to>
                                        <p:strVal val="visible"/>
                                      </p:to>
                                    </p:set>
                                    <p:anim calcmode="lin" valueType="num">
                                      <p:cBhvr>
                                        <p:cTn id="83" dur="1000" fill="hold"/>
                                        <p:tgtEl>
                                          <p:spTgt spid="155669"/>
                                        </p:tgtEl>
                                        <p:attrNameLst>
                                          <p:attrName>ppt_w</p:attrName>
                                        </p:attrNameLst>
                                      </p:cBhvr>
                                      <p:tavLst>
                                        <p:tav tm="0">
                                          <p:val>
                                            <p:fltVal val="0"/>
                                          </p:val>
                                        </p:tav>
                                        <p:tav tm="100000">
                                          <p:val>
                                            <p:strVal val="#ppt_w"/>
                                          </p:val>
                                        </p:tav>
                                      </p:tavLst>
                                    </p:anim>
                                    <p:anim calcmode="lin" valueType="num">
                                      <p:cBhvr>
                                        <p:cTn id="84" dur="1000" fill="hold"/>
                                        <p:tgtEl>
                                          <p:spTgt spid="155669"/>
                                        </p:tgtEl>
                                        <p:attrNameLst>
                                          <p:attrName>ppt_h</p:attrName>
                                        </p:attrNameLst>
                                      </p:cBhvr>
                                      <p:tavLst>
                                        <p:tav tm="0">
                                          <p:val>
                                            <p:fltVal val="0"/>
                                          </p:val>
                                        </p:tav>
                                        <p:tav tm="100000">
                                          <p:val>
                                            <p:strVal val="#ppt_h"/>
                                          </p:val>
                                        </p:tav>
                                      </p:tavLst>
                                    </p:anim>
                                    <p:anim calcmode="lin" valueType="num">
                                      <p:cBhvr>
                                        <p:cTn id="85" dur="1000" fill="hold"/>
                                        <p:tgtEl>
                                          <p:spTgt spid="155669"/>
                                        </p:tgtEl>
                                        <p:attrNameLst>
                                          <p:attrName>ppt_x</p:attrName>
                                        </p:attrNameLst>
                                      </p:cBhvr>
                                      <p:tavLst>
                                        <p:tav tm="0" fmla="#ppt_x+(cos(-2*pi*(1-$))*-#ppt_x-sin(-2*pi*(1-$))*(1-#ppt_y))*(1-$)">
                                          <p:val>
                                            <p:fltVal val="0"/>
                                          </p:val>
                                        </p:tav>
                                        <p:tav tm="100000">
                                          <p:val>
                                            <p:fltVal val="1"/>
                                          </p:val>
                                        </p:tav>
                                      </p:tavLst>
                                    </p:anim>
                                    <p:anim calcmode="lin" valueType="num">
                                      <p:cBhvr>
                                        <p:cTn id="86" dur="1000" fill="hold"/>
                                        <p:tgtEl>
                                          <p:spTgt spid="15566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8" grpId="0" animBg="1"/>
      <p:bldP spid="155659" grpId="0" animBg="1"/>
      <p:bldP spid="155660" grpId="0" animBg="1"/>
      <p:bldP spid="155662" grpId="0" animBg="1"/>
      <p:bldP spid="155666" grpId="0" animBg="1"/>
      <p:bldP spid="155669" grpId="0"/>
      <p:bldP spid="155677"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2145453" y="1234546"/>
            <a:ext cx="3119828"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DeMorgan’s Theorem</a:t>
            </a:r>
          </a:p>
        </p:txBody>
      </p:sp>
      <p:sp>
        <p:nvSpPr>
          <p:cNvPr id="36867" name="Text Box 5"/>
          <p:cNvSpPr txBox="1">
            <a:spLocks noChangeArrowheads="1"/>
          </p:cNvSpPr>
          <p:nvPr/>
        </p:nvSpPr>
        <p:spPr bwMode="auto">
          <a:xfrm>
            <a:off x="2886181" y="2386789"/>
            <a:ext cx="7160366"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b="1">
                <a:latin typeface="Times New Roman" panose="02020603050405020304" pitchFamily="18" charset="0"/>
              </a:rPr>
              <a:t>The complement of a product of variables is equal to the sum of the complemented variables.</a:t>
            </a:r>
          </a:p>
        </p:txBody>
      </p:sp>
      <p:sp>
        <p:nvSpPr>
          <p:cNvPr id="36868" name="Text Box 6"/>
          <p:cNvSpPr txBox="1">
            <a:spLocks noChangeArrowheads="1"/>
          </p:cNvSpPr>
          <p:nvPr/>
        </p:nvSpPr>
        <p:spPr bwMode="auto">
          <a:xfrm>
            <a:off x="2556969" y="1892971"/>
            <a:ext cx="6584244"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u="sng">
                <a:latin typeface="Times New Roman" panose="02020603050405020304" pitchFamily="18" charset="0"/>
              </a:rPr>
              <a:t>DeMorgan’s 1</a:t>
            </a:r>
            <a:r>
              <a:rPr lang="en-US" altLang="am-ET" sz="2592" u="sng" baseline="30000">
                <a:latin typeface="Times New Roman" panose="02020603050405020304" pitchFamily="18" charset="0"/>
              </a:rPr>
              <a:t>st</a:t>
            </a:r>
            <a:r>
              <a:rPr lang="en-US" altLang="am-ET" sz="2592" u="sng">
                <a:latin typeface="Times New Roman" panose="02020603050405020304" pitchFamily="18" charset="0"/>
              </a:rPr>
              <a:t> Theorem</a:t>
            </a:r>
            <a:endParaRPr lang="en-US" altLang="am-ET" sz="1944" u="sng">
              <a:latin typeface="Times New Roman" panose="02020603050405020304" pitchFamily="18" charset="0"/>
            </a:endParaRPr>
          </a:p>
        </p:txBody>
      </p:sp>
      <p:grpSp>
        <p:nvGrpSpPr>
          <p:cNvPr id="36869" name="Group 7"/>
          <p:cNvGrpSpPr>
            <a:grpSpLocks/>
          </p:cNvGrpSpPr>
          <p:nvPr/>
        </p:nvGrpSpPr>
        <p:grpSpPr bwMode="auto">
          <a:xfrm>
            <a:off x="4779151" y="3292125"/>
            <a:ext cx="2057576" cy="490389"/>
            <a:chOff x="2256" y="2352"/>
            <a:chExt cx="1200" cy="286"/>
          </a:xfrm>
        </p:grpSpPr>
        <p:sp>
          <p:nvSpPr>
            <p:cNvPr id="36873" name="Text Box 8"/>
            <p:cNvSpPr txBox="1">
              <a:spLocks noChangeArrowheads="1"/>
            </p:cNvSpPr>
            <p:nvPr/>
          </p:nvSpPr>
          <p:spPr bwMode="auto">
            <a:xfrm>
              <a:off x="2256" y="2352"/>
              <a:ext cx="120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i="1">
                  <a:solidFill>
                    <a:srgbClr val="FF3300"/>
                  </a:solidFill>
                  <a:latin typeface="Times New Roman" panose="02020603050405020304" pitchFamily="18" charset="0"/>
                </a:rPr>
                <a:t>AB = A + B</a:t>
              </a:r>
            </a:p>
          </p:txBody>
        </p:sp>
        <p:sp>
          <p:nvSpPr>
            <p:cNvPr id="36874" name="Line 9"/>
            <p:cNvSpPr>
              <a:spLocks noChangeShapeType="1"/>
            </p:cNvSpPr>
            <p:nvPr/>
          </p:nvSpPr>
          <p:spPr bwMode="auto">
            <a:xfrm>
              <a:off x="2352" y="2400"/>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36875" name="Line 10"/>
            <p:cNvSpPr>
              <a:spLocks noChangeShapeType="1"/>
            </p:cNvSpPr>
            <p:nvPr/>
          </p:nvSpPr>
          <p:spPr bwMode="auto">
            <a:xfrm>
              <a:off x="2784" y="2400"/>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36876" name="Line 11"/>
            <p:cNvSpPr>
              <a:spLocks noChangeShapeType="1"/>
            </p:cNvSpPr>
            <p:nvPr/>
          </p:nvSpPr>
          <p:spPr bwMode="auto">
            <a:xfrm>
              <a:off x="3120" y="2400"/>
              <a:ext cx="1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sp>
        <p:nvSpPr>
          <p:cNvPr id="114700" name="Text Box 12"/>
          <p:cNvSpPr txBox="1">
            <a:spLocks noChangeArrowheads="1"/>
          </p:cNvSpPr>
          <p:nvPr/>
        </p:nvSpPr>
        <p:spPr bwMode="auto">
          <a:xfrm>
            <a:off x="2968484" y="3785941"/>
            <a:ext cx="7078063"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Applying DeMorgan’s first theorem to gates:</a:t>
            </a:r>
          </a:p>
        </p:txBody>
      </p:sp>
      <p:graphicFrame>
        <p:nvGraphicFramePr>
          <p:cNvPr id="114704" name="Object 16"/>
          <p:cNvGraphicFramePr>
            <a:graphicFrameLocks noChangeAspect="1"/>
          </p:cNvGraphicFramePr>
          <p:nvPr/>
        </p:nvGraphicFramePr>
        <p:xfrm>
          <a:off x="7742061" y="4444365"/>
          <a:ext cx="2551395" cy="2251332"/>
        </p:xfrm>
        <a:graphic>
          <a:graphicData uri="http://schemas.openxmlformats.org/presentationml/2006/ole">
            <mc:AlternateContent xmlns:mc="http://schemas.openxmlformats.org/markup-compatibility/2006">
              <mc:Choice xmlns:v="urn:schemas-microsoft-com:vml" Requires="v">
                <p:oleObj spid="_x0000_s51204" name="CorelDRAW" r:id="rId4" imgW="1194816" imgH="1054689" progId="CorelDRAW.Graphic.13">
                  <p:embed/>
                </p:oleObj>
              </mc:Choice>
              <mc:Fallback>
                <p:oleObj name="CorelDRAW" r:id="rId4" imgW="1194816" imgH="1054689" progId="CorelDRAW.Graphic.13">
                  <p:embed/>
                  <p:pic>
                    <p:nvPicPr>
                      <p:cNvPr id="114704"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2061" y="4444365"/>
                        <a:ext cx="2551395" cy="2251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705" name="Object 17"/>
          <p:cNvGraphicFramePr>
            <a:graphicFrameLocks noChangeAspect="1"/>
          </p:cNvGraphicFramePr>
          <p:nvPr/>
        </p:nvGraphicFramePr>
        <p:xfrm>
          <a:off x="2803878" y="4444364"/>
          <a:ext cx="4773577" cy="1140241"/>
        </p:xfrm>
        <a:graphic>
          <a:graphicData uri="http://schemas.openxmlformats.org/presentationml/2006/ole">
            <mc:AlternateContent xmlns:mc="http://schemas.openxmlformats.org/markup-compatibility/2006">
              <mc:Choice xmlns:v="urn:schemas-microsoft-com:vml" Requires="v">
                <p:oleObj spid="_x0000_s51205" name="CorelDRAW" r:id="rId6" imgW="2285358" imgH="545551" progId="CorelDRAW.Graphic.13">
                  <p:embed/>
                </p:oleObj>
              </mc:Choice>
              <mc:Fallback>
                <p:oleObj name="CorelDRAW" r:id="rId6" imgW="2285358" imgH="545551" progId="CorelDRAW.Graphic.13">
                  <p:embed/>
                  <p:pic>
                    <p:nvPicPr>
                      <p:cNvPr id="114705"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3878" y="4444364"/>
                        <a:ext cx="4773577" cy="114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90629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700"/>
                                        </p:tgtEl>
                                        <p:attrNameLst>
                                          <p:attrName>style.visibility</p:attrName>
                                        </p:attrNameLst>
                                      </p:cBhvr>
                                      <p:to>
                                        <p:strVal val="visible"/>
                                      </p:to>
                                    </p:set>
                                    <p:animEffect transition="in" filter="wipe(left)">
                                      <p:cBhvr>
                                        <p:cTn id="7" dur="1000"/>
                                        <p:tgtEl>
                                          <p:spTgt spid="114700"/>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114705"/>
                                        </p:tgtEl>
                                        <p:attrNameLst>
                                          <p:attrName>style.visibility</p:attrName>
                                        </p:attrNameLst>
                                      </p:cBhvr>
                                      <p:to>
                                        <p:strVal val="visible"/>
                                      </p:to>
                                    </p:set>
                                    <p:animEffect transition="in" filter="dissolve">
                                      <p:cBhvr>
                                        <p:cTn id="11" dur="500"/>
                                        <p:tgtEl>
                                          <p:spTgt spid="1147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6" fill="hold" nodeType="clickEffect">
                                  <p:stCondLst>
                                    <p:cond delay="0"/>
                                  </p:stCondLst>
                                  <p:childTnLst>
                                    <p:set>
                                      <p:cBhvr>
                                        <p:cTn id="15" dur="1" fill="hold">
                                          <p:stCondLst>
                                            <p:cond delay="0"/>
                                          </p:stCondLst>
                                        </p:cTn>
                                        <p:tgtEl>
                                          <p:spTgt spid="114704"/>
                                        </p:tgtEl>
                                        <p:attrNameLst>
                                          <p:attrName>style.visibility</p:attrName>
                                        </p:attrNameLst>
                                      </p:cBhvr>
                                      <p:to>
                                        <p:strVal val="visible"/>
                                      </p:to>
                                    </p:set>
                                    <p:anim calcmode="lin" valueType="num">
                                      <p:cBhvr additive="base">
                                        <p:cTn id="16" dur="500" fill="hold"/>
                                        <p:tgtEl>
                                          <p:spTgt spid="114704"/>
                                        </p:tgtEl>
                                        <p:attrNameLst>
                                          <p:attrName>ppt_x</p:attrName>
                                        </p:attrNameLst>
                                      </p:cBhvr>
                                      <p:tavLst>
                                        <p:tav tm="0">
                                          <p:val>
                                            <p:strVal val="1+#ppt_w/2"/>
                                          </p:val>
                                        </p:tav>
                                        <p:tav tm="100000">
                                          <p:val>
                                            <p:strVal val="#ppt_x"/>
                                          </p:val>
                                        </p:tav>
                                      </p:tavLst>
                                    </p:anim>
                                    <p:anim calcmode="lin" valueType="num">
                                      <p:cBhvr additive="base">
                                        <p:cTn id="17" dur="500" fill="hold"/>
                                        <p:tgtEl>
                                          <p:spTgt spid="1147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0"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2145453" y="1234546"/>
            <a:ext cx="3119828"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DeMorgan’s Theorem</a:t>
            </a:r>
          </a:p>
        </p:txBody>
      </p:sp>
      <p:sp>
        <p:nvSpPr>
          <p:cNvPr id="38915" name="Text Box 6"/>
          <p:cNvSpPr txBox="1">
            <a:spLocks noChangeArrowheads="1"/>
          </p:cNvSpPr>
          <p:nvPr/>
        </p:nvSpPr>
        <p:spPr bwMode="auto">
          <a:xfrm>
            <a:off x="2556969" y="1892971"/>
            <a:ext cx="6584244"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u="sng">
                <a:latin typeface="Times New Roman" panose="02020603050405020304" pitchFamily="18" charset="0"/>
              </a:rPr>
              <a:t>DeMorgan’s 2</a:t>
            </a:r>
            <a:r>
              <a:rPr lang="en-US" altLang="am-ET" sz="2592" u="sng" baseline="30000">
                <a:latin typeface="Times New Roman" panose="02020603050405020304" pitchFamily="18" charset="0"/>
              </a:rPr>
              <a:t>nd</a:t>
            </a:r>
            <a:r>
              <a:rPr lang="en-US" altLang="am-ET" sz="2592" u="sng">
                <a:latin typeface="Times New Roman" panose="02020603050405020304" pitchFamily="18" charset="0"/>
              </a:rPr>
              <a:t>  Theorem</a:t>
            </a:r>
            <a:endParaRPr lang="en-US" altLang="am-ET" sz="1944" u="sng">
              <a:latin typeface="Times New Roman" panose="02020603050405020304" pitchFamily="18" charset="0"/>
            </a:endParaRPr>
          </a:p>
        </p:txBody>
      </p:sp>
      <p:sp>
        <p:nvSpPr>
          <p:cNvPr id="38916" name="Text Box 16"/>
          <p:cNvSpPr txBox="1">
            <a:spLocks noChangeArrowheads="1"/>
          </p:cNvSpPr>
          <p:nvPr/>
        </p:nvSpPr>
        <p:spPr bwMode="auto">
          <a:xfrm>
            <a:off x="2886181" y="2386789"/>
            <a:ext cx="7078063"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b="1">
                <a:latin typeface="Times New Roman" panose="02020603050405020304" pitchFamily="18" charset="0"/>
              </a:rPr>
              <a:t>The complement of a sum of variables is equal to the product of the complemented variables.</a:t>
            </a:r>
          </a:p>
        </p:txBody>
      </p:sp>
      <p:sp>
        <p:nvSpPr>
          <p:cNvPr id="38917" name="Text Box 18"/>
          <p:cNvSpPr txBox="1">
            <a:spLocks noChangeArrowheads="1"/>
          </p:cNvSpPr>
          <p:nvPr/>
        </p:nvSpPr>
        <p:spPr bwMode="auto">
          <a:xfrm>
            <a:off x="4696848" y="3292122"/>
            <a:ext cx="2057576"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i="1">
                <a:solidFill>
                  <a:srgbClr val="FF3300"/>
                </a:solidFill>
                <a:latin typeface="Times New Roman" panose="02020603050405020304" pitchFamily="18" charset="0"/>
              </a:rPr>
              <a:t>A + B = A </a:t>
            </a:r>
            <a:r>
              <a:rPr lang="en-US" altLang="am-ET" sz="2592" i="1" baseline="30000">
                <a:solidFill>
                  <a:srgbClr val="FF3300"/>
                </a:solidFill>
                <a:latin typeface="Times New Roman" panose="02020603050405020304" pitchFamily="18" charset="0"/>
              </a:rPr>
              <a:t>.</a:t>
            </a:r>
            <a:r>
              <a:rPr lang="en-US" altLang="am-ET" sz="2592" i="1">
                <a:solidFill>
                  <a:srgbClr val="FF3300"/>
                </a:solidFill>
                <a:latin typeface="Times New Roman" panose="02020603050405020304" pitchFamily="18" charset="0"/>
              </a:rPr>
              <a:t> B</a:t>
            </a:r>
          </a:p>
        </p:txBody>
      </p:sp>
      <p:sp>
        <p:nvSpPr>
          <p:cNvPr id="38918" name="Line 19"/>
          <p:cNvSpPr>
            <a:spLocks noChangeShapeType="1"/>
          </p:cNvSpPr>
          <p:nvPr/>
        </p:nvSpPr>
        <p:spPr bwMode="auto">
          <a:xfrm>
            <a:off x="4861454" y="3374425"/>
            <a:ext cx="65842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38919" name="Line 20"/>
          <p:cNvSpPr>
            <a:spLocks noChangeShapeType="1"/>
          </p:cNvSpPr>
          <p:nvPr/>
        </p:nvSpPr>
        <p:spPr bwMode="auto">
          <a:xfrm>
            <a:off x="5931394" y="3374425"/>
            <a:ext cx="24690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38920" name="Line 21"/>
          <p:cNvSpPr>
            <a:spLocks noChangeShapeType="1"/>
          </p:cNvSpPr>
          <p:nvPr/>
        </p:nvSpPr>
        <p:spPr bwMode="auto">
          <a:xfrm>
            <a:off x="6342909" y="3374425"/>
            <a:ext cx="24690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122902" name="Text Box 22"/>
          <p:cNvSpPr txBox="1">
            <a:spLocks noChangeArrowheads="1"/>
          </p:cNvSpPr>
          <p:nvPr/>
        </p:nvSpPr>
        <p:spPr bwMode="auto">
          <a:xfrm>
            <a:off x="3050787" y="3868243"/>
            <a:ext cx="6831154"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Applying DeMorgan’s second theorem to gates:</a:t>
            </a:r>
          </a:p>
        </p:txBody>
      </p:sp>
      <p:graphicFrame>
        <p:nvGraphicFramePr>
          <p:cNvPr id="122909" name="Object 29"/>
          <p:cNvGraphicFramePr>
            <a:graphicFrameLocks noChangeAspect="1"/>
          </p:cNvGraphicFramePr>
          <p:nvPr/>
        </p:nvGraphicFramePr>
        <p:xfrm>
          <a:off x="7659758" y="4444364"/>
          <a:ext cx="2633698" cy="2285625"/>
        </p:xfrm>
        <a:graphic>
          <a:graphicData uri="http://schemas.openxmlformats.org/presentationml/2006/ole">
            <mc:AlternateContent xmlns:mc="http://schemas.openxmlformats.org/markup-compatibility/2006">
              <mc:Choice xmlns:v="urn:schemas-microsoft-com:vml" Requires="v">
                <p:oleObj spid="_x0000_s52228" name="CorelDRAW" r:id="rId4" imgW="1205404" imgH="1046561" progId="CorelDRAW.Graphic.13">
                  <p:embed/>
                </p:oleObj>
              </mc:Choice>
              <mc:Fallback>
                <p:oleObj name="CorelDRAW" r:id="rId4" imgW="1205404" imgH="1046561" progId="CorelDRAW.Graphic.13">
                  <p:embed/>
                  <p:pic>
                    <p:nvPicPr>
                      <p:cNvPr id="122909"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9758" y="4444364"/>
                        <a:ext cx="2633698" cy="228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1" name="Object 31"/>
          <p:cNvGraphicFramePr>
            <a:graphicFrameLocks noChangeAspect="1"/>
          </p:cNvGraphicFramePr>
          <p:nvPr/>
        </p:nvGraphicFramePr>
        <p:xfrm>
          <a:off x="2474666" y="4444365"/>
          <a:ext cx="5020486" cy="1198539"/>
        </p:xfrm>
        <a:graphic>
          <a:graphicData uri="http://schemas.openxmlformats.org/presentationml/2006/ole">
            <mc:AlternateContent xmlns:mc="http://schemas.openxmlformats.org/markup-compatibility/2006">
              <mc:Choice xmlns:v="urn:schemas-microsoft-com:vml" Requires="v">
                <p:oleObj spid="_x0000_s52229" name="CorelDRAW" r:id="rId6" imgW="2285358" imgH="545876" progId="CorelDRAW.Graphic.13">
                  <p:embed/>
                </p:oleObj>
              </mc:Choice>
              <mc:Fallback>
                <p:oleObj name="CorelDRAW" r:id="rId6" imgW="2285358" imgH="545876" progId="CorelDRAW.Graphic.13">
                  <p:embed/>
                  <p:pic>
                    <p:nvPicPr>
                      <p:cNvPr id="122911"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4666" y="4444365"/>
                        <a:ext cx="5020486" cy="1198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56190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2"/>
                                        </p:tgtEl>
                                        <p:attrNameLst>
                                          <p:attrName>style.visibility</p:attrName>
                                        </p:attrNameLst>
                                      </p:cBhvr>
                                      <p:to>
                                        <p:strVal val="visible"/>
                                      </p:to>
                                    </p:set>
                                    <p:animEffect transition="in" filter="wipe(left)">
                                      <p:cBhvr>
                                        <p:cTn id="7" dur="1000"/>
                                        <p:tgtEl>
                                          <p:spTgt spid="122902"/>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122911"/>
                                        </p:tgtEl>
                                        <p:attrNameLst>
                                          <p:attrName>style.visibility</p:attrName>
                                        </p:attrNameLst>
                                      </p:cBhvr>
                                      <p:to>
                                        <p:strVal val="visible"/>
                                      </p:to>
                                    </p:set>
                                    <p:animEffect transition="in" filter="dissolve">
                                      <p:cBhvr>
                                        <p:cTn id="11" dur="500"/>
                                        <p:tgtEl>
                                          <p:spTgt spid="1229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6" fill="hold" nodeType="clickEffect">
                                  <p:stCondLst>
                                    <p:cond delay="0"/>
                                  </p:stCondLst>
                                  <p:childTnLst>
                                    <p:set>
                                      <p:cBhvr>
                                        <p:cTn id="15" dur="1" fill="hold">
                                          <p:stCondLst>
                                            <p:cond delay="0"/>
                                          </p:stCondLst>
                                        </p:cTn>
                                        <p:tgtEl>
                                          <p:spTgt spid="122909"/>
                                        </p:tgtEl>
                                        <p:attrNameLst>
                                          <p:attrName>style.visibility</p:attrName>
                                        </p:attrNameLst>
                                      </p:cBhvr>
                                      <p:to>
                                        <p:strVal val="visible"/>
                                      </p:to>
                                    </p:set>
                                    <p:anim calcmode="lin" valueType="num">
                                      <p:cBhvr additive="base">
                                        <p:cTn id="16" dur="500" fill="hold"/>
                                        <p:tgtEl>
                                          <p:spTgt spid="122909"/>
                                        </p:tgtEl>
                                        <p:attrNameLst>
                                          <p:attrName>ppt_x</p:attrName>
                                        </p:attrNameLst>
                                      </p:cBhvr>
                                      <p:tavLst>
                                        <p:tav tm="0">
                                          <p:val>
                                            <p:strVal val="1+#ppt_w/2"/>
                                          </p:val>
                                        </p:tav>
                                        <p:tav tm="100000">
                                          <p:val>
                                            <p:strVal val="#ppt_x"/>
                                          </p:val>
                                        </p:tav>
                                      </p:tavLst>
                                    </p:anim>
                                    <p:anim calcmode="lin" valueType="num">
                                      <p:cBhvr additive="base">
                                        <p:cTn id="17" dur="500" fill="hold"/>
                                        <p:tgtEl>
                                          <p:spTgt spid="1229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Text Box 6"/>
          <p:cNvSpPr txBox="1">
            <a:spLocks noChangeArrowheads="1"/>
          </p:cNvSpPr>
          <p:nvPr/>
        </p:nvSpPr>
        <p:spPr bwMode="auto">
          <a:xfrm>
            <a:off x="3544605" y="2222183"/>
            <a:ext cx="6831154" cy="1348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15000"/>
              </a:spcBef>
              <a:buFontTx/>
              <a:buNone/>
            </a:pPr>
            <a:r>
              <a:rPr lang="en-US" altLang="am-ET" sz="2592">
                <a:latin typeface="Times New Roman" panose="02020603050405020304" pitchFamily="18" charset="0"/>
              </a:rPr>
              <a:t>Apply DeMorgan’s theorem to remove the overbar covering both terms from the </a:t>
            </a:r>
          </a:p>
          <a:p>
            <a:pPr eaLnBrk="1" hangingPunct="1">
              <a:lnSpc>
                <a:spcPct val="100000"/>
              </a:lnSpc>
              <a:spcBef>
                <a:spcPct val="15000"/>
              </a:spcBef>
              <a:buFontTx/>
              <a:buNone/>
            </a:pPr>
            <a:r>
              <a:rPr lang="en-US" altLang="am-ET" sz="2592">
                <a:latin typeface="Times New Roman" panose="02020603050405020304" pitchFamily="18" charset="0"/>
              </a:rPr>
              <a:t>expression </a:t>
            </a:r>
            <a:r>
              <a:rPr lang="en-US" altLang="am-ET" sz="2592" i="1">
                <a:latin typeface="Times New Roman" panose="02020603050405020304" pitchFamily="18" charset="0"/>
              </a:rPr>
              <a:t>X</a:t>
            </a:r>
            <a:r>
              <a:rPr lang="en-US" altLang="am-ET" sz="2592">
                <a:latin typeface="Times New Roman" panose="02020603050405020304" pitchFamily="18" charset="0"/>
              </a:rPr>
              <a:t> = </a:t>
            </a:r>
            <a:r>
              <a:rPr lang="en-US" altLang="am-ET" sz="2592" i="1">
                <a:latin typeface="Times New Roman" panose="02020603050405020304" pitchFamily="18" charset="0"/>
              </a:rPr>
              <a:t>C</a:t>
            </a:r>
            <a:r>
              <a:rPr lang="en-US" altLang="am-ET" sz="2592">
                <a:latin typeface="Times New Roman" panose="02020603050405020304" pitchFamily="18" charset="0"/>
              </a:rPr>
              <a:t> + </a:t>
            </a:r>
            <a:r>
              <a:rPr lang="en-US" altLang="am-ET" sz="2592" i="1">
                <a:latin typeface="Times New Roman" panose="02020603050405020304" pitchFamily="18" charset="0"/>
              </a:rPr>
              <a:t>D</a:t>
            </a:r>
            <a:r>
              <a:rPr lang="en-US" altLang="am-ET" sz="2592">
                <a:latin typeface="Times New Roman" panose="02020603050405020304" pitchFamily="18" charset="0"/>
              </a:rPr>
              <a:t>.</a:t>
            </a:r>
          </a:p>
        </p:txBody>
      </p:sp>
      <p:sp>
        <p:nvSpPr>
          <p:cNvPr id="40963" name="Rectangle 16"/>
          <p:cNvSpPr>
            <a:spLocks noChangeArrowheads="1"/>
          </p:cNvSpPr>
          <p:nvPr/>
        </p:nvSpPr>
        <p:spPr bwMode="auto">
          <a:xfrm>
            <a:off x="2145453" y="1234546"/>
            <a:ext cx="3119828"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DeMorgan’s Theorem</a:t>
            </a:r>
          </a:p>
        </p:txBody>
      </p:sp>
      <p:sp>
        <p:nvSpPr>
          <p:cNvPr id="40964" name="WordArt 17"/>
          <p:cNvSpPr>
            <a:spLocks noChangeArrowheads="1" noChangeShapeType="1" noTextEdit="1"/>
          </p:cNvSpPr>
          <p:nvPr/>
        </p:nvSpPr>
        <p:spPr bwMode="auto">
          <a:xfrm>
            <a:off x="2063150" y="2222182"/>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sp>
        <p:nvSpPr>
          <p:cNvPr id="116754" name="WordArt 18"/>
          <p:cNvSpPr>
            <a:spLocks noChangeArrowheads="1" noChangeShapeType="1" noTextEdit="1"/>
          </p:cNvSpPr>
          <p:nvPr/>
        </p:nvSpPr>
        <p:spPr bwMode="auto">
          <a:xfrm>
            <a:off x="2063150" y="3950547"/>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sp>
        <p:nvSpPr>
          <p:cNvPr id="40966" name="Line 19"/>
          <p:cNvSpPr>
            <a:spLocks noChangeShapeType="1"/>
          </p:cNvSpPr>
          <p:nvPr/>
        </p:nvSpPr>
        <p:spPr bwMode="auto">
          <a:xfrm>
            <a:off x="5651907" y="3096652"/>
            <a:ext cx="82303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0967" name="Line 20"/>
          <p:cNvSpPr>
            <a:spLocks noChangeShapeType="1"/>
          </p:cNvSpPr>
          <p:nvPr/>
        </p:nvSpPr>
        <p:spPr bwMode="auto">
          <a:xfrm>
            <a:off x="5675912" y="3160094"/>
            <a:ext cx="2469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nvGrpSpPr>
          <p:cNvPr id="116759" name="Group 23"/>
          <p:cNvGrpSpPr>
            <a:grpSpLocks/>
          </p:cNvGrpSpPr>
          <p:nvPr/>
        </p:nvGrpSpPr>
        <p:grpSpPr bwMode="auto">
          <a:xfrm>
            <a:off x="3462302" y="3950547"/>
            <a:ext cx="6913457" cy="1747226"/>
            <a:chOff x="1344" y="2304"/>
            <a:chExt cx="4032" cy="1019"/>
          </a:xfrm>
        </p:grpSpPr>
        <p:sp>
          <p:nvSpPr>
            <p:cNvPr id="40969" name="Text Box 9"/>
            <p:cNvSpPr txBox="1">
              <a:spLocks noChangeArrowheads="1"/>
            </p:cNvSpPr>
            <p:nvPr/>
          </p:nvSpPr>
          <p:spPr bwMode="auto">
            <a:xfrm>
              <a:off x="1344" y="2304"/>
              <a:ext cx="4032" cy="1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15000"/>
                </a:spcBef>
                <a:buFontTx/>
                <a:buNone/>
              </a:pPr>
              <a:r>
                <a:rPr lang="en-US" altLang="am-ET" sz="2592">
                  <a:latin typeface="Times New Roman" panose="02020603050405020304" pitchFamily="18" charset="0"/>
                </a:rPr>
                <a:t>To apply DeMorgan’s theorem to the expression, you can break the overbar covering both terms and change the sign between the terms. This results in</a:t>
              </a:r>
            </a:p>
            <a:p>
              <a:pPr eaLnBrk="1" hangingPunct="1">
                <a:lnSpc>
                  <a:spcPct val="100000"/>
                </a:lnSpc>
                <a:spcBef>
                  <a:spcPct val="15000"/>
                </a:spcBef>
                <a:buFontTx/>
                <a:buNone/>
              </a:pPr>
              <a:r>
                <a:rPr lang="en-US" altLang="am-ET" sz="2592" i="1">
                  <a:latin typeface="Times New Roman" panose="02020603050405020304" pitchFamily="18" charset="0"/>
                </a:rPr>
                <a:t>X</a:t>
              </a:r>
              <a:r>
                <a:rPr lang="en-US" altLang="am-ET" sz="2592">
                  <a:latin typeface="Times New Roman" panose="02020603050405020304" pitchFamily="18" charset="0"/>
                </a:rPr>
                <a:t> = </a:t>
              </a:r>
              <a:r>
                <a:rPr lang="en-US" altLang="am-ET" sz="2592" i="1">
                  <a:latin typeface="Times New Roman" panose="02020603050405020304" pitchFamily="18" charset="0"/>
                </a:rPr>
                <a:t>C</a:t>
              </a:r>
              <a:r>
                <a:rPr lang="en-US" altLang="am-ET" sz="2592">
                  <a:latin typeface="Times New Roman" panose="02020603050405020304" pitchFamily="18" charset="0"/>
                </a:rPr>
                <a:t> </a:t>
              </a:r>
              <a:r>
                <a:rPr lang="en-US" altLang="am-ET" sz="2592" baseline="30000">
                  <a:latin typeface="Times New Roman" panose="02020603050405020304" pitchFamily="18" charset="0"/>
                </a:rPr>
                <a:t>.</a:t>
              </a:r>
              <a:r>
                <a:rPr lang="en-US" altLang="am-ET" sz="2592">
                  <a:latin typeface="Times New Roman" panose="02020603050405020304" pitchFamily="18" charset="0"/>
                </a:rPr>
                <a:t> </a:t>
              </a:r>
              <a:r>
                <a:rPr lang="en-US" altLang="am-ET" sz="2592" i="1">
                  <a:latin typeface="Times New Roman" panose="02020603050405020304" pitchFamily="18" charset="0"/>
                </a:rPr>
                <a:t>D</a:t>
              </a:r>
              <a:r>
                <a:rPr lang="en-US" altLang="am-ET" sz="2592">
                  <a:latin typeface="Times New Roman" panose="02020603050405020304" pitchFamily="18" charset="0"/>
                </a:rPr>
                <a:t>. Deleting the double bar gives</a:t>
              </a:r>
              <a:r>
                <a:rPr lang="en-US" altLang="am-ET" sz="2592">
                  <a:solidFill>
                    <a:srgbClr val="FF3300"/>
                  </a:solidFill>
                  <a:latin typeface="Times New Roman" panose="02020603050405020304" pitchFamily="18" charset="0"/>
                </a:rPr>
                <a:t> </a:t>
              </a:r>
              <a:r>
                <a:rPr lang="en-US" altLang="am-ET" sz="2592" i="1">
                  <a:solidFill>
                    <a:srgbClr val="FF3300"/>
                  </a:solidFill>
                  <a:latin typeface="Times New Roman" panose="02020603050405020304" pitchFamily="18" charset="0"/>
                </a:rPr>
                <a:t>X</a:t>
              </a:r>
              <a:r>
                <a:rPr lang="en-US" altLang="am-ET" sz="2592">
                  <a:solidFill>
                    <a:srgbClr val="FF3300"/>
                  </a:solidFill>
                  <a:latin typeface="Times New Roman" panose="02020603050405020304" pitchFamily="18" charset="0"/>
                </a:rPr>
                <a:t> = </a:t>
              </a:r>
              <a:r>
                <a:rPr lang="en-US" altLang="am-ET" sz="2592" i="1">
                  <a:solidFill>
                    <a:srgbClr val="FF3300"/>
                  </a:solidFill>
                  <a:latin typeface="Times New Roman" panose="02020603050405020304" pitchFamily="18" charset="0"/>
                </a:rPr>
                <a:t>C</a:t>
              </a:r>
              <a:r>
                <a:rPr lang="en-US" altLang="am-ET" sz="2592">
                  <a:solidFill>
                    <a:srgbClr val="FF3300"/>
                  </a:solidFill>
                  <a:latin typeface="Times New Roman" panose="02020603050405020304" pitchFamily="18" charset="0"/>
                </a:rPr>
                <a:t> </a:t>
              </a:r>
              <a:r>
                <a:rPr lang="en-US" altLang="am-ET" sz="2592" baseline="30000">
                  <a:solidFill>
                    <a:srgbClr val="FF3300"/>
                  </a:solidFill>
                  <a:latin typeface="Times New Roman" panose="02020603050405020304" pitchFamily="18" charset="0"/>
                </a:rPr>
                <a:t>.</a:t>
              </a:r>
              <a:r>
                <a:rPr lang="en-US" altLang="am-ET" sz="2592">
                  <a:solidFill>
                    <a:srgbClr val="FF3300"/>
                  </a:solidFill>
                  <a:latin typeface="Times New Roman" panose="02020603050405020304" pitchFamily="18" charset="0"/>
                </a:rPr>
                <a:t> </a:t>
              </a:r>
              <a:r>
                <a:rPr lang="en-US" altLang="am-ET" sz="2592" i="1">
                  <a:solidFill>
                    <a:srgbClr val="FF3300"/>
                  </a:solidFill>
                  <a:latin typeface="Times New Roman" panose="02020603050405020304" pitchFamily="18" charset="0"/>
                </a:rPr>
                <a:t>D</a:t>
              </a:r>
              <a:r>
                <a:rPr lang="en-US" altLang="am-ET" sz="2592">
                  <a:solidFill>
                    <a:srgbClr val="FF3300"/>
                  </a:solidFill>
                  <a:latin typeface="Times New Roman" panose="02020603050405020304" pitchFamily="18" charset="0"/>
                </a:rPr>
                <a:t>.</a:t>
              </a:r>
              <a:r>
                <a:rPr lang="en-US" altLang="am-ET" sz="2592">
                  <a:latin typeface="Times New Roman" panose="02020603050405020304" pitchFamily="18" charset="0"/>
                </a:rPr>
                <a:t> </a:t>
              </a:r>
            </a:p>
          </p:txBody>
        </p:sp>
        <p:sp>
          <p:nvSpPr>
            <p:cNvPr id="40970" name="Line 13"/>
            <p:cNvSpPr>
              <a:spLocks noChangeShapeType="1"/>
            </p:cNvSpPr>
            <p:nvPr/>
          </p:nvSpPr>
          <p:spPr bwMode="auto">
            <a:xfrm>
              <a:off x="2016" y="307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0971" name="Text Box 21"/>
            <p:cNvSpPr txBox="1">
              <a:spLocks noChangeArrowheads="1"/>
            </p:cNvSpPr>
            <p:nvPr/>
          </p:nvSpPr>
          <p:spPr bwMode="auto">
            <a:xfrm>
              <a:off x="1721" y="2893"/>
              <a:ext cx="43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3024">
                  <a:latin typeface="Times New Roman" panose="02020603050405020304" pitchFamily="18" charset="0"/>
                </a:rPr>
                <a:t>=</a:t>
              </a:r>
            </a:p>
          </p:txBody>
        </p:sp>
        <p:sp>
          <p:nvSpPr>
            <p:cNvPr id="40972" name="Line 22"/>
            <p:cNvSpPr>
              <a:spLocks noChangeShapeType="1"/>
            </p:cNvSpPr>
            <p:nvPr/>
          </p:nvSpPr>
          <p:spPr bwMode="auto">
            <a:xfrm>
              <a:off x="5088" y="3072"/>
              <a:ext cx="144"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spTree>
    <p:extLst>
      <p:ext uri="{BB962C8B-B14F-4D97-AF65-F5344CB8AC3E}">
        <p14:creationId xmlns:p14="http://schemas.microsoft.com/office/powerpoint/2010/main" val="2791283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6754"/>
                                        </p:tgtEl>
                                        <p:attrNameLst>
                                          <p:attrName>style.visibility</p:attrName>
                                        </p:attrNameLst>
                                      </p:cBhvr>
                                      <p:to>
                                        <p:strVal val="visible"/>
                                      </p:to>
                                    </p:set>
                                    <p:animEffect transition="in" filter="dissolve">
                                      <p:cBhvr>
                                        <p:cTn id="7" dur="500"/>
                                        <p:tgtEl>
                                          <p:spTgt spid="116754"/>
                                        </p:tgtEl>
                                      </p:cBhvr>
                                    </p:animEffect>
                                  </p:childTnLst>
                                </p:cTn>
                              </p:par>
                              <p:par>
                                <p:cTn id="8" presetID="2" presetClass="entr" presetSubtype="2" fill="hold" nodeType="withEffect">
                                  <p:stCondLst>
                                    <p:cond delay="0"/>
                                  </p:stCondLst>
                                  <p:childTnLst>
                                    <p:set>
                                      <p:cBhvr>
                                        <p:cTn id="9" dur="1" fill="hold">
                                          <p:stCondLst>
                                            <p:cond delay="0"/>
                                          </p:stCondLst>
                                        </p:cTn>
                                        <p:tgtEl>
                                          <p:spTgt spid="116759"/>
                                        </p:tgtEl>
                                        <p:attrNameLst>
                                          <p:attrName>style.visibility</p:attrName>
                                        </p:attrNameLst>
                                      </p:cBhvr>
                                      <p:to>
                                        <p:strVal val="visible"/>
                                      </p:to>
                                    </p:set>
                                    <p:anim calcmode="lin" valueType="num">
                                      <p:cBhvr additive="base">
                                        <p:cTn id="10" dur="500" fill="hold"/>
                                        <p:tgtEl>
                                          <p:spTgt spid="116759"/>
                                        </p:tgtEl>
                                        <p:attrNameLst>
                                          <p:attrName>ppt_x</p:attrName>
                                        </p:attrNameLst>
                                      </p:cBhvr>
                                      <p:tavLst>
                                        <p:tav tm="0">
                                          <p:val>
                                            <p:strVal val="1+#ppt_w/2"/>
                                          </p:val>
                                        </p:tav>
                                        <p:tav tm="100000">
                                          <p:val>
                                            <p:strVal val="#ppt_x"/>
                                          </p:val>
                                        </p:tav>
                                      </p:tavLst>
                                    </p:anim>
                                    <p:anim calcmode="lin" valueType="num">
                                      <p:cBhvr additive="base">
                                        <p:cTn id="11" dur="500" fill="hold"/>
                                        <p:tgtEl>
                                          <p:spTgt spid="1167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4967" name="Object 39"/>
          <p:cNvGraphicFramePr>
            <a:graphicFrameLocks noChangeAspect="1"/>
          </p:cNvGraphicFramePr>
          <p:nvPr/>
        </p:nvGraphicFramePr>
        <p:xfrm>
          <a:off x="3626908" y="4526667"/>
          <a:ext cx="5761214" cy="1174534"/>
        </p:xfrm>
        <a:graphic>
          <a:graphicData uri="http://schemas.openxmlformats.org/presentationml/2006/ole">
            <mc:AlternateContent xmlns:mc="http://schemas.openxmlformats.org/markup-compatibility/2006">
              <mc:Choice xmlns:v="urn:schemas-microsoft-com:vml" Requires="v">
                <p:oleObj spid="_x0000_s53251" name="CorelDRAW" r:id="rId4" imgW="2731329" imgH="557256" progId="CorelDRAW.Graphic.13">
                  <p:embed/>
                </p:oleObj>
              </mc:Choice>
              <mc:Fallback>
                <p:oleObj name="CorelDRAW" r:id="rId4" imgW="2731329" imgH="557256" progId="CorelDRAW.Graphic.13">
                  <p:embed/>
                  <p:pic>
                    <p:nvPicPr>
                      <p:cNvPr id="124967"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6908" y="4526667"/>
                        <a:ext cx="5761214" cy="1174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1" name="Rectangle 5"/>
          <p:cNvSpPr>
            <a:spLocks noChangeArrowheads="1"/>
          </p:cNvSpPr>
          <p:nvPr/>
        </p:nvSpPr>
        <p:spPr bwMode="auto">
          <a:xfrm>
            <a:off x="2145453" y="1234546"/>
            <a:ext cx="4885568"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Boolean Analysis of Logic Circuits</a:t>
            </a:r>
          </a:p>
        </p:txBody>
      </p:sp>
      <p:sp>
        <p:nvSpPr>
          <p:cNvPr id="43012" name="Text Box 15"/>
          <p:cNvSpPr txBox="1">
            <a:spLocks noChangeArrowheads="1"/>
          </p:cNvSpPr>
          <p:nvPr/>
        </p:nvSpPr>
        <p:spPr bwMode="auto">
          <a:xfrm>
            <a:off x="2474666" y="1975273"/>
            <a:ext cx="7901093"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latin typeface="Times New Roman" panose="02020603050405020304" pitchFamily="18" charset="0"/>
              </a:rPr>
              <a:t>Combinational logic circuits can be analyzed by writing the expression for each gate and combining the expressions according to the rules for Boolean algebra.</a:t>
            </a:r>
          </a:p>
        </p:txBody>
      </p:sp>
      <p:sp>
        <p:nvSpPr>
          <p:cNvPr id="124944" name="Text Box 16"/>
          <p:cNvSpPr txBox="1">
            <a:spLocks noChangeArrowheads="1"/>
          </p:cNvSpPr>
          <p:nvPr/>
        </p:nvSpPr>
        <p:spPr bwMode="auto">
          <a:xfrm>
            <a:off x="3297696" y="3292122"/>
            <a:ext cx="7078063"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15000"/>
              </a:spcBef>
              <a:buFontTx/>
              <a:buNone/>
            </a:pPr>
            <a:r>
              <a:rPr lang="en-US" altLang="am-ET" sz="2160">
                <a:latin typeface="Times New Roman" panose="02020603050405020304" pitchFamily="18" charset="0"/>
              </a:rPr>
              <a:t>Apply Boolean algebra to derive the expression for </a:t>
            </a:r>
            <a:r>
              <a:rPr lang="en-US" altLang="am-ET" sz="2160" i="1">
                <a:latin typeface="Times New Roman" panose="02020603050405020304" pitchFamily="18" charset="0"/>
              </a:rPr>
              <a:t>X</a:t>
            </a:r>
            <a:r>
              <a:rPr lang="en-US" altLang="am-ET" sz="2160">
                <a:latin typeface="Times New Roman" panose="02020603050405020304" pitchFamily="18" charset="0"/>
              </a:rPr>
              <a:t>.</a:t>
            </a:r>
          </a:p>
        </p:txBody>
      </p:sp>
      <p:sp>
        <p:nvSpPr>
          <p:cNvPr id="124945" name="WordArt 17"/>
          <p:cNvSpPr>
            <a:spLocks noChangeArrowheads="1" noChangeShapeType="1" noTextEdit="1"/>
          </p:cNvSpPr>
          <p:nvPr/>
        </p:nvSpPr>
        <p:spPr bwMode="auto">
          <a:xfrm>
            <a:off x="1898544" y="3348705"/>
            <a:ext cx="1316849" cy="48524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sp>
        <p:nvSpPr>
          <p:cNvPr id="124949" name="WordArt 21"/>
          <p:cNvSpPr>
            <a:spLocks noChangeArrowheads="1" noChangeShapeType="1" noTextEdit="1"/>
          </p:cNvSpPr>
          <p:nvPr/>
        </p:nvSpPr>
        <p:spPr bwMode="auto">
          <a:xfrm>
            <a:off x="1898544" y="3868243"/>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sp>
        <p:nvSpPr>
          <p:cNvPr id="124955" name="Text Box 27"/>
          <p:cNvSpPr txBox="1">
            <a:spLocks noChangeArrowheads="1"/>
          </p:cNvSpPr>
          <p:nvPr/>
        </p:nvSpPr>
        <p:spPr bwMode="auto">
          <a:xfrm>
            <a:off x="3297696" y="3868243"/>
            <a:ext cx="683115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15000"/>
              </a:spcBef>
              <a:buFontTx/>
              <a:buNone/>
            </a:pPr>
            <a:r>
              <a:rPr lang="en-US" altLang="am-ET" sz="2160">
                <a:latin typeface="Times New Roman" panose="02020603050405020304" pitchFamily="18" charset="0"/>
              </a:rPr>
              <a:t>Write the expression for each gate:</a:t>
            </a:r>
          </a:p>
        </p:txBody>
      </p:sp>
      <p:sp>
        <p:nvSpPr>
          <p:cNvPr id="124976" name="Text Box 48"/>
          <p:cNvSpPr txBox="1">
            <a:spLocks noChangeArrowheads="1"/>
          </p:cNvSpPr>
          <p:nvPr/>
        </p:nvSpPr>
        <p:spPr bwMode="auto">
          <a:xfrm>
            <a:off x="2310059" y="5761213"/>
            <a:ext cx="740727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160">
                <a:latin typeface="Times New Roman" panose="02020603050405020304" pitchFamily="18" charset="0"/>
              </a:rPr>
              <a:t>Applying DeMorgan’s theorem and the distribution law:</a:t>
            </a:r>
          </a:p>
        </p:txBody>
      </p:sp>
      <p:grpSp>
        <p:nvGrpSpPr>
          <p:cNvPr id="124988" name="Group 60"/>
          <p:cNvGrpSpPr>
            <a:grpSpLocks/>
          </p:cNvGrpSpPr>
          <p:nvPr/>
        </p:nvGrpSpPr>
        <p:grpSpPr bwMode="auto">
          <a:xfrm>
            <a:off x="6260606" y="4526667"/>
            <a:ext cx="1399152" cy="425232"/>
            <a:chOff x="2976" y="2640"/>
            <a:chExt cx="816" cy="248"/>
          </a:xfrm>
        </p:grpSpPr>
        <p:sp>
          <p:nvSpPr>
            <p:cNvPr id="43032" name="Line 45"/>
            <p:cNvSpPr>
              <a:spLocks noChangeShapeType="1"/>
            </p:cNvSpPr>
            <p:nvPr/>
          </p:nvSpPr>
          <p:spPr bwMode="auto">
            <a:xfrm>
              <a:off x="3216" y="2688"/>
              <a:ext cx="336" cy="0"/>
            </a:xfrm>
            <a:prstGeom prst="line">
              <a:avLst/>
            </a:prstGeom>
            <a:noFill/>
            <a:ln w="127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3033" name="Text Box 50"/>
            <p:cNvSpPr txBox="1">
              <a:spLocks noChangeArrowheads="1"/>
            </p:cNvSpPr>
            <p:nvPr/>
          </p:nvSpPr>
          <p:spPr bwMode="auto">
            <a:xfrm>
              <a:off x="2976" y="2640"/>
              <a:ext cx="81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1728" i="1">
                  <a:solidFill>
                    <a:srgbClr val="FF3399"/>
                  </a:solidFill>
                  <a:latin typeface="Arial" panose="020B0604020202020204" pitchFamily="34" charset="0"/>
                </a:rPr>
                <a:t>C </a:t>
              </a:r>
              <a:r>
                <a:rPr lang="en-US" altLang="am-ET" sz="2160">
                  <a:solidFill>
                    <a:srgbClr val="FF3399"/>
                  </a:solidFill>
                  <a:latin typeface="Arial" panose="020B0604020202020204" pitchFamily="34" charset="0"/>
                </a:rPr>
                <a:t>(</a:t>
              </a:r>
              <a:r>
                <a:rPr lang="en-US" altLang="am-ET" sz="1728" i="1">
                  <a:solidFill>
                    <a:srgbClr val="FF3399"/>
                  </a:solidFill>
                  <a:latin typeface="Arial" panose="020B0604020202020204" pitchFamily="34" charset="0"/>
                </a:rPr>
                <a:t>A + B </a:t>
              </a:r>
              <a:r>
                <a:rPr lang="en-US" altLang="am-ET" sz="2160">
                  <a:solidFill>
                    <a:srgbClr val="FF3399"/>
                  </a:solidFill>
                  <a:latin typeface="Arial" panose="020B0604020202020204" pitchFamily="34" charset="0"/>
                </a:rPr>
                <a:t>)</a:t>
              </a:r>
              <a:endParaRPr lang="en-US" altLang="am-ET" sz="1728" i="1">
                <a:solidFill>
                  <a:srgbClr val="FF3399"/>
                </a:solidFill>
                <a:latin typeface="Arial" panose="020B0604020202020204" pitchFamily="34" charset="0"/>
              </a:endParaRPr>
            </a:p>
          </p:txBody>
        </p:sp>
      </p:grpSp>
      <p:grpSp>
        <p:nvGrpSpPr>
          <p:cNvPr id="124987" name="Group 59"/>
          <p:cNvGrpSpPr>
            <a:grpSpLocks/>
          </p:cNvGrpSpPr>
          <p:nvPr/>
        </p:nvGrpSpPr>
        <p:grpSpPr bwMode="auto">
          <a:xfrm>
            <a:off x="7659758" y="5020485"/>
            <a:ext cx="2386789" cy="425232"/>
            <a:chOff x="3792" y="2928"/>
            <a:chExt cx="1392" cy="248"/>
          </a:xfrm>
        </p:grpSpPr>
        <p:sp>
          <p:nvSpPr>
            <p:cNvPr id="43030" name="Text Box 47"/>
            <p:cNvSpPr txBox="1">
              <a:spLocks noChangeArrowheads="1"/>
            </p:cNvSpPr>
            <p:nvPr/>
          </p:nvSpPr>
          <p:spPr bwMode="auto">
            <a:xfrm>
              <a:off x="3792" y="2928"/>
              <a:ext cx="139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1728" i="1">
                  <a:solidFill>
                    <a:srgbClr val="FF3399"/>
                  </a:solidFill>
                  <a:latin typeface="Arial" panose="020B0604020202020204" pitchFamily="34" charset="0"/>
                </a:rPr>
                <a:t>   = C </a:t>
              </a:r>
              <a:r>
                <a:rPr lang="en-US" altLang="am-ET" sz="2160">
                  <a:solidFill>
                    <a:srgbClr val="FF3399"/>
                  </a:solidFill>
                  <a:latin typeface="Arial" panose="020B0604020202020204" pitchFamily="34" charset="0"/>
                </a:rPr>
                <a:t>(</a:t>
              </a:r>
              <a:r>
                <a:rPr lang="en-US" altLang="am-ET" sz="1728" i="1">
                  <a:solidFill>
                    <a:srgbClr val="FF3399"/>
                  </a:solidFill>
                  <a:latin typeface="Arial" panose="020B0604020202020204" pitchFamily="34" charset="0"/>
                </a:rPr>
                <a:t>A + B </a:t>
              </a:r>
              <a:r>
                <a:rPr lang="en-US" altLang="am-ET" sz="2160">
                  <a:solidFill>
                    <a:srgbClr val="FF3399"/>
                  </a:solidFill>
                  <a:latin typeface="Arial" panose="020B0604020202020204" pitchFamily="34" charset="0"/>
                </a:rPr>
                <a:t>)</a:t>
              </a:r>
              <a:r>
                <a:rPr lang="en-US" altLang="am-ET" sz="1728" i="1">
                  <a:solidFill>
                    <a:srgbClr val="FF3399"/>
                  </a:solidFill>
                  <a:latin typeface="Arial" panose="020B0604020202020204" pitchFamily="34" charset="0"/>
                </a:rPr>
                <a:t>+ D</a:t>
              </a:r>
            </a:p>
          </p:txBody>
        </p:sp>
        <p:sp>
          <p:nvSpPr>
            <p:cNvPr id="43031" name="Line 51"/>
            <p:cNvSpPr>
              <a:spLocks noChangeShapeType="1"/>
            </p:cNvSpPr>
            <p:nvPr/>
          </p:nvSpPr>
          <p:spPr bwMode="auto">
            <a:xfrm>
              <a:off x="4251" y="2963"/>
              <a:ext cx="336" cy="0"/>
            </a:xfrm>
            <a:prstGeom prst="line">
              <a:avLst/>
            </a:prstGeom>
            <a:noFill/>
            <a:ln w="127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pSp>
        <p:nvGrpSpPr>
          <p:cNvPr id="124989" name="Group 61"/>
          <p:cNvGrpSpPr>
            <a:grpSpLocks/>
          </p:cNvGrpSpPr>
          <p:nvPr/>
        </p:nvGrpSpPr>
        <p:grpSpPr bwMode="auto">
          <a:xfrm>
            <a:off x="4743144" y="4291761"/>
            <a:ext cx="1399152" cy="425232"/>
            <a:chOff x="2091" y="2503"/>
            <a:chExt cx="816" cy="248"/>
          </a:xfrm>
        </p:grpSpPr>
        <p:sp>
          <p:nvSpPr>
            <p:cNvPr id="43028" name="Line 52"/>
            <p:cNvSpPr>
              <a:spLocks noChangeShapeType="1"/>
            </p:cNvSpPr>
            <p:nvPr/>
          </p:nvSpPr>
          <p:spPr bwMode="auto">
            <a:xfrm>
              <a:off x="2208" y="2544"/>
              <a:ext cx="336" cy="0"/>
            </a:xfrm>
            <a:prstGeom prst="line">
              <a:avLst/>
            </a:prstGeom>
            <a:noFill/>
            <a:ln w="127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3029" name="Text Box 53"/>
            <p:cNvSpPr txBox="1">
              <a:spLocks noChangeArrowheads="1"/>
            </p:cNvSpPr>
            <p:nvPr/>
          </p:nvSpPr>
          <p:spPr bwMode="auto">
            <a:xfrm>
              <a:off x="2091" y="2503"/>
              <a:ext cx="81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160">
                  <a:solidFill>
                    <a:srgbClr val="FF3399"/>
                  </a:solidFill>
                  <a:latin typeface="Arial" panose="020B0604020202020204" pitchFamily="34" charset="0"/>
                </a:rPr>
                <a:t>(</a:t>
              </a:r>
              <a:r>
                <a:rPr lang="en-US" altLang="am-ET" sz="1728" i="1">
                  <a:solidFill>
                    <a:srgbClr val="FF3399"/>
                  </a:solidFill>
                  <a:latin typeface="Arial" panose="020B0604020202020204" pitchFamily="34" charset="0"/>
                </a:rPr>
                <a:t>A + B </a:t>
              </a:r>
              <a:r>
                <a:rPr lang="en-US" altLang="am-ET" sz="2160">
                  <a:solidFill>
                    <a:srgbClr val="FF3399"/>
                  </a:solidFill>
                  <a:latin typeface="Arial" panose="020B0604020202020204" pitchFamily="34" charset="0"/>
                </a:rPr>
                <a:t>)</a:t>
              </a:r>
              <a:endParaRPr lang="en-US" altLang="am-ET" sz="1728" i="1">
                <a:solidFill>
                  <a:srgbClr val="FF3399"/>
                </a:solidFill>
                <a:latin typeface="Arial" panose="020B0604020202020204" pitchFamily="34" charset="0"/>
              </a:endParaRPr>
            </a:p>
          </p:txBody>
        </p:sp>
      </p:grpSp>
      <p:grpSp>
        <p:nvGrpSpPr>
          <p:cNvPr id="124986" name="Group 58"/>
          <p:cNvGrpSpPr>
            <a:grpSpLocks/>
          </p:cNvGrpSpPr>
          <p:nvPr/>
        </p:nvGrpSpPr>
        <p:grpSpPr bwMode="auto">
          <a:xfrm>
            <a:off x="3544605" y="6255041"/>
            <a:ext cx="3950547" cy="425233"/>
            <a:chOff x="1392" y="3648"/>
            <a:chExt cx="2304" cy="248"/>
          </a:xfrm>
        </p:grpSpPr>
        <p:sp>
          <p:nvSpPr>
            <p:cNvPr id="43023" name="Text Box 49"/>
            <p:cNvSpPr txBox="1">
              <a:spLocks noChangeArrowheads="1"/>
            </p:cNvSpPr>
            <p:nvPr/>
          </p:nvSpPr>
          <p:spPr bwMode="auto">
            <a:xfrm>
              <a:off x="1392" y="3648"/>
              <a:ext cx="230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160" i="1">
                  <a:solidFill>
                    <a:srgbClr val="FF3399"/>
                  </a:solidFill>
                  <a:latin typeface="Arial" panose="020B0604020202020204" pitchFamily="34" charset="0"/>
                </a:rPr>
                <a:t>X = C (A  B) + D = A B C + D</a:t>
              </a:r>
            </a:p>
          </p:txBody>
        </p:sp>
        <p:sp>
          <p:nvSpPr>
            <p:cNvPr id="43024" name="Line 54"/>
            <p:cNvSpPr>
              <a:spLocks noChangeShapeType="1"/>
            </p:cNvSpPr>
            <p:nvPr/>
          </p:nvSpPr>
          <p:spPr bwMode="auto">
            <a:xfrm flipV="1">
              <a:off x="1937" y="3669"/>
              <a:ext cx="125" cy="2"/>
            </a:xfrm>
            <a:prstGeom prst="line">
              <a:avLst/>
            </a:prstGeom>
            <a:noFill/>
            <a:ln w="127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3025" name="Line 55"/>
            <p:cNvSpPr>
              <a:spLocks noChangeShapeType="1"/>
            </p:cNvSpPr>
            <p:nvPr/>
          </p:nvSpPr>
          <p:spPr bwMode="auto">
            <a:xfrm flipV="1">
              <a:off x="2131" y="3669"/>
              <a:ext cx="125" cy="2"/>
            </a:xfrm>
            <a:prstGeom prst="line">
              <a:avLst/>
            </a:prstGeom>
            <a:noFill/>
            <a:ln w="127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3026" name="Line 56"/>
            <p:cNvSpPr>
              <a:spLocks noChangeShapeType="1"/>
            </p:cNvSpPr>
            <p:nvPr/>
          </p:nvSpPr>
          <p:spPr bwMode="auto">
            <a:xfrm flipV="1">
              <a:off x="2746" y="3669"/>
              <a:ext cx="125" cy="2"/>
            </a:xfrm>
            <a:prstGeom prst="line">
              <a:avLst/>
            </a:prstGeom>
            <a:noFill/>
            <a:ln w="127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3027" name="Line 57"/>
            <p:cNvSpPr>
              <a:spLocks noChangeShapeType="1"/>
            </p:cNvSpPr>
            <p:nvPr/>
          </p:nvSpPr>
          <p:spPr bwMode="auto">
            <a:xfrm flipV="1">
              <a:off x="2940" y="3669"/>
              <a:ext cx="125" cy="2"/>
            </a:xfrm>
            <a:prstGeom prst="line">
              <a:avLst/>
            </a:prstGeom>
            <a:noFill/>
            <a:ln w="127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sp>
        <p:nvSpPr>
          <p:cNvPr id="124990" name="Text Box 62"/>
          <p:cNvSpPr txBox="1">
            <a:spLocks noChangeArrowheads="1"/>
          </p:cNvSpPr>
          <p:nvPr/>
        </p:nvSpPr>
        <p:spPr bwMode="auto">
          <a:xfrm>
            <a:off x="7608318" y="5083929"/>
            <a:ext cx="987637" cy="35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1728" i="1">
                <a:solidFill>
                  <a:srgbClr val="FF3399"/>
                </a:solidFill>
                <a:latin typeface="Arial" panose="020B0604020202020204" pitchFamily="34" charset="0"/>
              </a:rPr>
              <a:t>X</a:t>
            </a:r>
          </a:p>
        </p:txBody>
      </p:sp>
    </p:spTree>
    <p:extLst>
      <p:ext uri="{BB962C8B-B14F-4D97-AF65-F5344CB8AC3E}">
        <p14:creationId xmlns:p14="http://schemas.microsoft.com/office/powerpoint/2010/main" val="743384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4945"/>
                                        </p:tgtEl>
                                        <p:attrNameLst>
                                          <p:attrName>style.visibility</p:attrName>
                                        </p:attrNameLst>
                                      </p:cBhvr>
                                      <p:to>
                                        <p:strVal val="visible"/>
                                      </p:to>
                                    </p:set>
                                    <p:anim calcmode="lin" valueType="num">
                                      <p:cBhvr additive="base">
                                        <p:cTn id="7" dur="500" fill="hold"/>
                                        <p:tgtEl>
                                          <p:spTgt spid="124945"/>
                                        </p:tgtEl>
                                        <p:attrNameLst>
                                          <p:attrName>ppt_x</p:attrName>
                                        </p:attrNameLst>
                                      </p:cBhvr>
                                      <p:tavLst>
                                        <p:tav tm="0">
                                          <p:val>
                                            <p:strVal val="0-#ppt_w/2"/>
                                          </p:val>
                                        </p:tav>
                                        <p:tav tm="100000">
                                          <p:val>
                                            <p:strVal val="#ppt_x"/>
                                          </p:val>
                                        </p:tav>
                                      </p:tavLst>
                                    </p:anim>
                                    <p:anim calcmode="lin" valueType="num">
                                      <p:cBhvr additive="base">
                                        <p:cTn id="8" dur="500" fill="hold"/>
                                        <p:tgtEl>
                                          <p:spTgt spid="12494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4944"/>
                                        </p:tgtEl>
                                        <p:attrNameLst>
                                          <p:attrName>style.visibility</p:attrName>
                                        </p:attrNameLst>
                                      </p:cBhvr>
                                      <p:to>
                                        <p:strVal val="visible"/>
                                      </p:to>
                                    </p:set>
                                    <p:anim calcmode="lin" valueType="num">
                                      <p:cBhvr additive="base">
                                        <p:cTn id="11" dur="500" fill="hold"/>
                                        <p:tgtEl>
                                          <p:spTgt spid="124944"/>
                                        </p:tgtEl>
                                        <p:attrNameLst>
                                          <p:attrName>ppt_x</p:attrName>
                                        </p:attrNameLst>
                                      </p:cBhvr>
                                      <p:tavLst>
                                        <p:tav tm="0">
                                          <p:val>
                                            <p:strVal val="1+#ppt_w/2"/>
                                          </p:val>
                                        </p:tav>
                                        <p:tav tm="100000">
                                          <p:val>
                                            <p:strVal val="#ppt_x"/>
                                          </p:val>
                                        </p:tav>
                                      </p:tavLst>
                                    </p:anim>
                                    <p:anim calcmode="lin" valueType="num">
                                      <p:cBhvr additive="base">
                                        <p:cTn id="12" dur="500" fill="hold"/>
                                        <p:tgtEl>
                                          <p:spTgt spid="124944"/>
                                        </p:tgtEl>
                                        <p:attrNameLst>
                                          <p:attrName>ppt_y</p:attrName>
                                        </p:attrNameLst>
                                      </p:cBhvr>
                                      <p:tavLst>
                                        <p:tav tm="0">
                                          <p:val>
                                            <p:strVal val="#ppt_y"/>
                                          </p:val>
                                        </p:tav>
                                        <p:tav tm="100000">
                                          <p:val>
                                            <p:strVal val="#ppt_y"/>
                                          </p:val>
                                        </p:tav>
                                      </p:tavLst>
                                    </p:anim>
                                  </p:childTnLst>
                                </p:cTn>
                              </p:par>
                              <p:par>
                                <p:cTn id="13" presetID="9" presetClass="entr" presetSubtype="0" fill="hold" nodeType="withEffect">
                                  <p:stCondLst>
                                    <p:cond delay="0"/>
                                  </p:stCondLst>
                                  <p:childTnLst>
                                    <p:set>
                                      <p:cBhvr>
                                        <p:cTn id="14" dur="1" fill="hold">
                                          <p:stCondLst>
                                            <p:cond delay="0"/>
                                          </p:stCondLst>
                                        </p:cTn>
                                        <p:tgtEl>
                                          <p:spTgt spid="124967"/>
                                        </p:tgtEl>
                                        <p:attrNameLst>
                                          <p:attrName>style.visibility</p:attrName>
                                        </p:attrNameLst>
                                      </p:cBhvr>
                                      <p:to>
                                        <p:strVal val="visible"/>
                                      </p:to>
                                    </p:set>
                                    <p:animEffect transition="in" filter="dissolve">
                                      <p:cBhvr>
                                        <p:cTn id="15" dur="500"/>
                                        <p:tgtEl>
                                          <p:spTgt spid="124967"/>
                                        </p:tgtEl>
                                      </p:cBhvr>
                                    </p:animEffect>
                                  </p:childTnLst>
                                </p:cTn>
                              </p:par>
                              <p:par>
                                <p:cTn id="16" presetID="2" presetClass="entr" presetSubtype="4" fill="hold" grpId="0" nodeType="withEffect">
                                  <p:stCondLst>
                                    <p:cond delay="0"/>
                                  </p:stCondLst>
                                  <p:childTnLst>
                                    <p:set>
                                      <p:cBhvr>
                                        <p:cTn id="17" dur="1" fill="hold">
                                          <p:stCondLst>
                                            <p:cond delay="0"/>
                                          </p:stCondLst>
                                        </p:cTn>
                                        <p:tgtEl>
                                          <p:spTgt spid="124990"/>
                                        </p:tgtEl>
                                        <p:attrNameLst>
                                          <p:attrName>style.visibility</p:attrName>
                                        </p:attrNameLst>
                                      </p:cBhvr>
                                      <p:to>
                                        <p:strVal val="visible"/>
                                      </p:to>
                                    </p:set>
                                    <p:anim calcmode="lin" valueType="num">
                                      <p:cBhvr additive="base">
                                        <p:cTn id="18" dur="500" fill="hold"/>
                                        <p:tgtEl>
                                          <p:spTgt spid="124990"/>
                                        </p:tgtEl>
                                        <p:attrNameLst>
                                          <p:attrName>ppt_x</p:attrName>
                                        </p:attrNameLst>
                                      </p:cBhvr>
                                      <p:tavLst>
                                        <p:tav tm="0">
                                          <p:val>
                                            <p:strVal val="#ppt_x"/>
                                          </p:val>
                                        </p:tav>
                                        <p:tav tm="100000">
                                          <p:val>
                                            <p:strVal val="#ppt_x"/>
                                          </p:val>
                                        </p:tav>
                                      </p:tavLst>
                                    </p:anim>
                                    <p:anim calcmode="lin" valueType="num">
                                      <p:cBhvr additive="base">
                                        <p:cTn id="19" dur="500" fill="hold"/>
                                        <p:tgtEl>
                                          <p:spTgt spid="12499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24949"/>
                                        </p:tgtEl>
                                        <p:attrNameLst>
                                          <p:attrName>style.visibility</p:attrName>
                                        </p:attrNameLst>
                                      </p:cBhvr>
                                      <p:to>
                                        <p:strVal val="visible"/>
                                      </p:to>
                                    </p:set>
                                    <p:animEffect transition="in" filter="dissolve">
                                      <p:cBhvr>
                                        <p:cTn id="24" dur="500"/>
                                        <p:tgtEl>
                                          <p:spTgt spid="124949"/>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124955"/>
                                        </p:tgtEl>
                                        <p:attrNameLst>
                                          <p:attrName>style.visibility</p:attrName>
                                        </p:attrNameLst>
                                      </p:cBhvr>
                                      <p:to>
                                        <p:strVal val="visible"/>
                                      </p:to>
                                    </p:set>
                                    <p:anim calcmode="lin" valueType="num">
                                      <p:cBhvr additive="base">
                                        <p:cTn id="27" dur="500" fill="hold"/>
                                        <p:tgtEl>
                                          <p:spTgt spid="124955"/>
                                        </p:tgtEl>
                                        <p:attrNameLst>
                                          <p:attrName>ppt_x</p:attrName>
                                        </p:attrNameLst>
                                      </p:cBhvr>
                                      <p:tavLst>
                                        <p:tav tm="0">
                                          <p:val>
                                            <p:strVal val="1+#ppt_w/2"/>
                                          </p:val>
                                        </p:tav>
                                        <p:tav tm="100000">
                                          <p:val>
                                            <p:strVal val="#ppt_x"/>
                                          </p:val>
                                        </p:tav>
                                      </p:tavLst>
                                    </p:anim>
                                    <p:anim calcmode="lin" valueType="num">
                                      <p:cBhvr additive="base">
                                        <p:cTn id="28" dur="500" fill="hold"/>
                                        <p:tgtEl>
                                          <p:spTgt spid="124955"/>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2" presetClass="entr" presetSubtype="0" fill="hold" nodeType="clickEffect">
                                  <p:stCondLst>
                                    <p:cond delay="0"/>
                                  </p:stCondLst>
                                  <p:childTnLst>
                                    <p:set>
                                      <p:cBhvr>
                                        <p:cTn id="32" dur="1" fill="hold">
                                          <p:stCondLst>
                                            <p:cond delay="0"/>
                                          </p:stCondLst>
                                        </p:cTn>
                                        <p:tgtEl>
                                          <p:spTgt spid="124989"/>
                                        </p:tgtEl>
                                        <p:attrNameLst>
                                          <p:attrName>style.visibility</p:attrName>
                                        </p:attrNameLst>
                                      </p:cBhvr>
                                      <p:to>
                                        <p:strVal val="visible"/>
                                      </p:to>
                                    </p:set>
                                    <p:animScale>
                                      <p:cBhvr>
                                        <p:cTn id="33" dur="1000" decel="50000" fill="hold">
                                          <p:stCondLst>
                                            <p:cond delay="0"/>
                                          </p:stCondLst>
                                        </p:cTn>
                                        <p:tgtEl>
                                          <p:spTgt spid="12498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124989"/>
                                        </p:tgtEl>
                                        <p:attrNameLst>
                                          <p:attrName>ppt_x</p:attrName>
                                          <p:attrName>ppt_y</p:attrName>
                                        </p:attrNameLst>
                                      </p:cBhvr>
                                    </p:animMotion>
                                    <p:animEffect transition="in" filter="fade">
                                      <p:cBhvr>
                                        <p:cTn id="35" dur="1000"/>
                                        <p:tgtEl>
                                          <p:spTgt spid="12498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2" presetClass="entr" presetSubtype="0" fill="hold" nodeType="clickEffect">
                                  <p:stCondLst>
                                    <p:cond delay="0"/>
                                  </p:stCondLst>
                                  <p:childTnLst>
                                    <p:set>
                                      <p:cBhvr>
                                        <p:cTn id="39" dur="1" fill="hold">
                                          <p:stCondLst>
                                            <p:cond delay="0"/>
                                          </p:stCondLst>
                                        </p:cTn>
                                        <p:tgtEl>
                                          <p:spTgt spid="124988"/>
                                        </p:tgtEl>
                                        <p:attrNameLst>
                                          <p:attrName>style.visibility</p:attrName>
                                        </p:attrNameLst>
                                      </p:cBhvr>
                                      <p:to>
                                        <p:strVal val="visible"/>
                                      </p:to>
                                    </p:set>
                                    <p:animScale>
                                      <p:cBhvr>
                                        <p:cTn id="40" dur="1000" decel="50000" fill="hold">
                                          <p:stCondLst>
                                            <p:cond delay="0"/>
                                          </p:stCondLst>
                                        </p:cTn>
                                        <p:tgtEl>
                                          <p:spTgt spid="12498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124988"/>
                                        </p:tgtEl>
                                        <p:attrNameLst>
                                          <p:attrName>ppt_x</p:attrName>
                                          <p:attrName>ppt_y</p:attrName>
                                        </p:attrNameLst>
                                      </p:cBhvr>
                                    </p:animMotion>
                                    <p:animEffect transition="in" filter="fade">
                                      <p:cBhvr>
                                        <p:cTn id="42" dur="1000"/>
                                        <p:tgtEl>
                                          <p:spTgt spid="12498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2" presetClass="entr" presetSubtype="0" fill="hold" nodeType="clickEffect">
                                  <p:stCondLst>
                                    <p:cond delay="0"/>
                                  </p:stCondLst>
                                  <p:childTnLst>
                                    <p:set>
                                      <p:cBhvr>
                                        <p:cTn id="46" dur="1" fill="hold">
                                          <p:stCondLst>
                                            <p:cond delay="0"/>
                                          </p:stCondLst>
                                        </p:cTn>
                                        <p:tgtEl>
                                          <p:spTgt spid="124987"/>
                                        </p:tgtEl>
                                        <p:attrNameLst>
                                          <p:attrName>style.visibility</p:attrName>
                                        </p:attrNameLst>
                                      </p:cBhvr>
                                      <p:to>
                                        <p:strVal val="visible"/>
                                      </p:to>
                                    </p:set>
                                    <p:animScale>
                                      <p:cBhvr>
                                        <p:cTn id="47" dur="1000" decel="50000" fill="hold">
                                          <p:stCondLst>
                                            <p:cond delay="0"/>
                                          </p:stCondLst>
                                        </p:cTn>
                                        <p:tgtEl>
                                          <p:spTgt spid="12498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124987"/>
                                        </p:tgtEl>
                                        <p:attrNameLst>
                                          <p:attrName>ppt_x</p:attrName>
                                          <p:attrName>ppt_y</p:attrName>
                                        </p:attrNameLst>
                                      </p:cBhvr>
                                    </p:animMotion>
                                    <p:animEffect transition="in" filter="fade">
                                      <p:cBhvr>
                                        <p:cTn id="49" dur="1000"/>
                                        <p:tgtEl>
                                          <p:spTgt spid="12498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4976"/>
                                        </p:tgtEl>
                                        <p:attrNameLst>
                                          <p:attrName>style.visibility</p:attrName>
                                        </p:attrNameLst>
                                      </p:cBhvr>
                                      <p:to>
                                        <p:strVal val="visible"/>
                                      </p:to>
                                    </p:set>
                                    <p:animEffect transition="in" filter="wipe(left)">
                                      <p:cBhvr>
                                        <p:cTn id="54" dur="1000"/>
                                        <p:tgtEl>
                                          <p:spTgt spid="124976"/>
                                        </p:tgtEl>
                                      </p:cBhvr>
                                    </p:animEffect>
                                  </p:childTnLst>
                                </p:cTn>
                              </p:par>
                            </p:childTnLst>
                          </p:cTn>
                        </p:par>
                        <p:par>
                          <p:cTn id="55" fill="hold" nodeType="afterGroup">
                            <p:stCondLst>
                              <p:cond delay="1000"/>
                            </p:stCondLst>
                            <p:childTnLst>
                              <p:par>
                                <p:cTn id="56" presetID="53" presetClass="entr" presetSubtype="0" fill="hold" nodeType="afterEffect">
                                  <p:stCondLst>
                                    <p:cond delay="0"/>
                                  </p:stCondLst>
                                  <p:childTnLst>
                                    <p:set>
                                      <p:cBhvr>
                                        <p:cTn id="57" dur="1" fill="hold">
                                          <p:stCondLst>
                                            <p:cond delay="0"/>
                                          </p:stCondLst>
                                        </p:cTn>
                                        <p:tgtEl>
                                          <p:spTgt spid="124986"/>
                                        </p:tgtEl>
                                        <p:attrNameLst>
                                          <p:attrName>style.visibility</p:attrName>
                                        </p:attrNameLst>
                                      </p:cBhvr>
                                      <p:to>
                                        <p:strVal val="visible"/>
                                      </p:to>
                                    </p:set>
                                    <p:anim calcmode="lin" valueType="num">
                                      <p:cBhvr>
                                        <p:cTn id="58" dur="500" fill="hold"/>
                                        <p:tgtEl>
                                          <p:spTgt spid="124986"/>
                                        </p:tgtEl>
                                        <p:attrNameLst>
                                          <p:attrName>ppt_w</p:attrName>
                                        </p:attrNameLst>
                                      </p:cBhvr>
                                      <p:tavLst>
                                        <p:tav tm="0">
                                          <p:val>
                                            <p:fltVal val="0"/>
                                          </p:val>
                                        </p:tav>
                                        <p:tav tm="100000">
                                          <p:val>
                                            <p:strVal val="#ppt_w"/>
                                          </p:val>
                                        </p:tav>
                                      </p:tavLst>
                                    </p:anim>
                                    <p:anim calcmode="lin" valueType="num">
                                      <p:cBhvr>
                                        <p:cTn id="59" dur="500" fill="hold"/>
                                        <p:tgtEl>
                                          <p:spTgt spid="124986"/>
                                        </p:tgtEl>
                                        <p:attrNameLst>
                                          <p:attrName>ppt_h</p:attrName>
                                        </p:attrNameLst>
                                      </p:cBhvr>
                                      <p:tavLst>
                                        <p:tav tm="0">
                                          <p:val>
                                            <p:fltVal val="0"/>
                                          </p:val>
                                        </p:tav>
                                        <p:tav tm="100000">
                                          <p:val>
                                            <p:strVal val="#ppt_h"/>
                                          </p:val>
                                        </p:tav>
                                      </p:tavLst>
                                    </p:anim>
                                    <p:animEffect transition="in" filter="fade">
                                      <p:cBhvr>
                                        <p:cTn id="60" dur="500"/>
                                        <p:tgtEl>
                                          <p:spTgt spid="124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44" grpId="0"/>
      <p:bldP spid="124955" grpId="0"/>
      <p:bldP spid="124976" grpId="0"/>
      <p:bldP spid="124990"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2145453" y="1234546"/>
            <a:ext cx="2897460"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SOP and POS forms</a:t>
            </a:r>
          </a:p>
        </p:txBody>
      </p:sp>
      <p:sp>
        <p:nvSpPr>
          <p:cNvPr id="45059" name="Text Box 6"/>
          <p:cNvSpPr txBox="1">
            <a:spLocks noChangeArrowheads="1"/>
          </p:cNvSpPr>
          <p:nvPr/>
        </p:nvSpPr>
        <p:spPr bwMode="auto">
          <a:xfrm>
            <a:off x="2145453" y="1892971"/>
            <a:ext cx="8148003" cy="26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latin typeface="Times New Roman" panose="02020603050405020304" pitchFamily="18" charset="0"/>
              </a:rPr>
              <a:t>Boolean expressions can be written in the </a:t>
            </a:r>
            <a:r>
              <a:rPr lang="en-US" altLang="am-ET" sz="2592" b="1">
                <a:latin typeface="Times New Roman" panose="02020603050405020304" pitchFamily="18" charset="0"/>
              </a:rPr>
              <a:t>sum-of-products</a:t>
            </a:r>
            <a:r>
              <a:rPr lang="en-US" altLang="am-ET" sz="2592">
                <a:latin typeface="Times New Roman" panose="02020603050405020304" pitchFamily="18" charset="0"/>
              </a:rPr>
              <a:t> form (</a:t>
            </a:r>
            <a:r>
              <a:rPr lang="en-US" altLang="am-ET" sz="2592" b="1">
                <a:latin typeface="Times New Roman" panose="02020603050405020304" pitchFamily="18" charset="0"/>
              </a:rPr>
              <a:t>SOP</a:t>
            </a:r>
            <a:r>
              <a:rPr lang="en-US" altLang="am-ET" sz="2592">
                <a:latin typeface="Times New Roman" panose="02020603050405020304" pitchFamily="18" charset="0"/>
              </a:rPr>
              <a:t>) or in the </a:t>
            </a:r>
            <a:r>
              <a:rPr lang="en-US" altLang="am-ET" sz="2592" b="1">
                <a:latin typeface="Times New Roman" panose="02020603050405020304" pitchFamily="18" charset="0"/>
              </a:rPr>
              <a:t>product-of-sums</a:t>
            </a:r>
            <a:r>
              <a:rPr lang="en-US" altLang="am-ET" sz="2592">
                <a:latin typeface="Times New Roman" panose="02020603050405020304" pitchFamily="18" charset="0"/>
              </a:rPr>
              <a:t> form (</a:t>
            </a:r>
            <a:r>
              <a:rPr lang="en-US" altLang="am-ET" sz="2592" b="1">
                <a:latin typeface="Times New Roman" panose="02020603050405020304" pitchFamily="18" charset="0"/>
              </a:rPr>
              <a:t>POS</a:t>
            </a:r>
            <a:r>
              <a:rPr lang="en-US" altLang="am-ET" sz="2592">
                <a:latin typeface="Times New Roman" panose="02020603050405020304" pitchFamily="18" charset="0"/>
              </a:rPr>
              <a:t>). These forms can simplify the implementation of combinational logic, particularly with PLDs. In both forms, an overbar cannot extend over more than one variable.</a:t>
            </a:r>
          </a:p>
          <a:p>
            <a:pPr>
              <a:lnSpc>
                <a:spcPct val="100000"/>
              </a:lnSpc>
              <a:spcBef>
                <a:spcPct val="50000"/>
              </a:spcBef>
              <a:buFontTx/>
              <a:buNone/>
            </a:pPr>
            <a:endParaRPr lang="en-US" altLang="am-ET" sz="2592">
              <a:latin typeface="Times New Roman" panose="02020603050405020304" pitchFamily="18" charset="0"/>
            </a:endParaRPr>
          </a:p>
        </p:txBody>
      </p:sp>
      <p:sp>
        <p:nvSpPr>
          <p:cNvPr id="131083" name="Text Box 11"/>
          <p:cNvSpPr txBox="1">
            <a:spLocks noChangeArrowheads="1"/>
          </p:cNvSpPr>
          <p:nvPr/>
        </p:nvSpPr>
        <p:spPr bwMode="auto">
          <a:xfrm>
            <a:off x="2145453" y="3950546"/>
            <a:ext cx="8148003"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160">
                <a:latin typeface="Times New Roman" panose="02020603050405020304" pitchFamily="18" charset="0"/>
              </a:rPr>
              <a:t>An expression is in SOP form when two or more product terms are summed as in the following examples:</a:t>
            </a:r>
          </a:p>
        </p:txBody>
      </p:sp>
      <p:sp>
        <p:nvSpPr>
          <p:cNvPr id="131087" name="Text Box 15"/>
          <p:cNvSpPr txBox="1">
            <a:spLocks noChangeArrowheads="1"/>
          </p:cNvSpPr>
          <p:nvPr/>
        </p:nvSpPr>
        <p:spPr bwMode="auto">
          <a:xfrm>
            <a:off x="2145453" y="5167945"/>
            <a:ext cx="8148003"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160">
                <a:latin typeface="Times New Roman" panose="02020603050405020304" pitchFamily="18" charset="0"/>
              </a:rPr>
              <a:t>An expression is in POS form when two or more sum terms are multiplied as in the following examples:</a:t>
            </a:r>
          </a:p>
        </p:txBody>
      </p:sp>
      <p:grpSp>
        <p:nvGrpSpPr>
          <p:cNvPr id="131100" name="Group 28"/>
          <p:cNvGrpSpPr>
            <a:grpSpLocks/>
          </p:cNvGrpSpPr>
          <p:nvPr/>
        </p:nvGrpSpPr>
        <p:grpSpPr bwMode="auto">
          <a:xfrm>
            <a:off x="2310059" y="4691273"/>
            <a:ext cx="8312609" cy="425232"/>
            <a:chOff x="672" y="2736"/>
            <a:chExt cx="4848" cy="248"/>
          </a:xfrm>
        </p:grpSpPr>
        <p:sp>
          <p:nvSpPr>
            <p:cNvPr id="45068" name="Text Box 13"/>
            <p:cNvSpPr txBox="1">
              <a:spLocks noChangeArrowheads="1"/>
            </p:cNvSpPr>
            <p:nvPr/>
          </p:nvSpPr>
          <p:spPr bwMode="auto">
            <a:xfrm>
              <a:off x="672" y="2736"/>
              <a:ext cx="484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160" i="1">
                  <a:latin typeface="Times New Roman" panose="02020603050405020304" pitchFamily="18" charset="0"/>
                </a:rPr>
                <a:t>A B C + A B           	A B C + C D		C D + E</a:t>
              </a:r>
            </a:p>
          </p:txBody>
        </p:sp>
        <p:sp>
          <p:nvSpPr>
            <p:cNvPr id="45069" name="Line 18"/>
            <p:cNvSpPr>
              <a:spLocks noChangeShapeType="1"/>
            </p:cNvSpPr>
            <p:nvPr/>
          </p:nvSpPr>
          <p:spPr bwMode="auto">
            <a:xfrm>
              <a:off x="743" y="276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5070" name="Line 19"/>
            <p:cNvSpPr>
              <a:spLocks noChangeShapeType="1"/>
            </p:cNvSpPr>
            <p:nvPr/>
          </p:nvSpPr>
          <p:spPr bwMode="auto">
            <a:xfrm>
              <a:off x="880" y="276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5071" name="Line 20"/>
            <p:cNvSpPr>
              <a:spLocks noChangeShapeType="1"/>
            </p:cNvSpPr>
            <p:nvPr/>
          </p:nvSpPr>
          <p:spPr bwMode="auto">
            <a:xfrm>
              <a:off x="1017" y="276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5072" name="Line 21"/>
            <p:cNvSpPr>
              <a:spLocks noChangeShapeType="1"/>
            </p:cNvSpPr>
            <p:nvPr/>
          </p:nvSpPr>
          <p:spPr bwMode="auto">
            <a:xfrm>
              <a:off x="3079" y="276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5073" name="Line 22"/>
            <p:cNvSpPr>
              <a:spLocks noChangeShapeType="1"/>
            </p:cNvSpPr>
            <p:nvPr/>
          </p:nvSpPr>
          <p:spPr bwMode="auto">
            <a:xfrm>
              <a:off x="3216" y="276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5074" name="Line 23"/>
            <p:cNvSpPr>
              <a:spLocks noChangeShapeType="1"/>
            </p:cNvSpPr>
            <p:nvPr/>
          </p:nvSpPr>
          <p:spPr bwMode="auto">
            <a:xfrm>
              <a:off x="2771" y="276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5075" name="Line 24"/>
            <p:cNvSpPr>
              <a:spLocks noChangeShapeType="1"/>
            </p:cNvSpPr>
            <p:nvPr/>
          </p:nvSpPr>
          <p:spPr bwMode="auto">
            <a:xfrm>
              <a:off x="4656" y="276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pSp>
        <p:nvGrpSpPr>
          <p:cNvPr id="131101" name="Group 29"/>
          <p:cNvGrpSpPr>
            <a:grpSpLocks/>
          </p:cNvGrpSpPr>
          <p:nvPr/>
        </p:nvGrpSpPr>
        <p:grpSpPr bwMode="auto">
          <a:xfrm>
            <a:off x="2227756" y="5925819"/>
            <a:ext cx="8312609" cy="425232"/>
            <a:chOff x="624" y="3456"/>
            <a:chExt cx="4848" cy="248"/>
          </a:xfrm>
        </p:grpSpPr>
        <p:sp>
          <p:nvSpPr>
            <p:cNvPr id="45064" name="Text Box 16"/>
            <p:cNvSpPr txBox="1">
              <a:spLocks noChangeArrowheads="1"/>
            </p:cNvSpPr>
            <p:nvPr/>
          </p:nvSpPr>
          <p:spPr bwMode="auto">
            <a:xfrm>
              <a:off x="624" y="3456"/>
              <a:ext cx="484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160">
                  <a:latin typeface="Times New Roman" panose="02020603050405020304" pitchFamily="18" charset="0"/>
                </a:rPr>
                <a:t>(</a:t>
              </a:r>
              <a:r>
                <a:rPr lang="en-US" altLang="am-ET" sz="2160" i="1">
                  <a:latin typeface="Times New Roman" panose="02020603050405020304" pitchFamily="18" charset="0"/>
                </a:rPr>
                <a:t>A + B</a:t>
              </a:r>
              <a:r>
                <a:rPr lang="en-US" altLang="am-ET" sz="2160">
                  <a:latin typeface="Times New Roman" panose="02020603050405020304" pitchFamily="18" charset="0"/>
                </a:rPr>
                <a:t>)(</a:t>
              </a:r>
              <a:r>
                <a:rPr lang="en-US" altLang="am-ET" sz="2160" i="1">
                  <a:latin typeface="Times New Roman" panose="02020603050405020304" pitchFamily="18" charset="0"/>
                </a:rPr>
                <a:t>A + C</a:t>
              </a:r>
              <a:r>
                <a:rPr lang="en-US" altLang="am-ET" sz="2160">
                  <a:latin typeface="Times New Roman" panose="02020603050405020304" pitchFamily="18" charset="0"/>
                </a:rPr>
                <a:t>)</a:t>
              </a:r>
              <a:r>
                <a:rPr lang="en-US" altLang="am-ET" sz="2160" i="1">
                  <a:latin typeface="Times New Roman" panose="02020603050405020304" pitchFamily="18" charset="0"/>
                </a:rPr>
                <a:t>          	 </a:t>
              </a:r>
              <a:r>
                <a:rPr lang="en-US" altLang="am-ET" sz="2160">
                  <a:latin typeface="Times New Roman" panose="02020603050405020304" pitchFamily="18" charset="0"/>
                </a:rPr>
                <a:t>(</a:t>
              </a:r>
              <a:r>
                <a:rPr lang="en-US" altLang="am-ET" sz="2160" i="1">
                  <a:latin typeface="Times New Roman" panose="02020603050405020304" pitchFamily="18" charset="0"/>
                </a:rPr>
                <a:t>A + B + C</a:t>
              </a:r>
              <a:r>
                <a:rPr lang="en-US" altLang="am-ET" sz="2160">
                  <a:latin typeface="Times New Roman" panose="02020603050405020304" pitchFamily="18" charset="0"/>
                </a:rPr>
                <a:t>)(</a:t>
              </a:r>
              <a:r>
                <a:rPr lang="en-US" altLang="am-ET" sz="2160" i="1">
                  <a:latin typeface="Times New Roman" panose="02020603050405020304" pitchFamily="18" charset="0"/>
                </a:rPr>
                <a:t>B </a:t>
              </a:r>
              <a:r>
                <a:rPr lang="en-US" altLang="am-ET" sz="2160">
                  <a:latin typeface="Times New Roman" panose="02020603050405020304" pitchFamily="18" charset="0"/>
                </a:rPr>
                <a:t>+ </a:t>
              </a:r>
              <a:r>
                <a:rPr lang="en-US" altLang="am-ET" sz="2160" i="1">
                  <a:latin typeface="Times New Roman" panose="02020603050405020304" pitchFamily="18" charset="0"/>
                </a:rPr>
                <a:t>D</a:t>
              </a:r>
              <a:r>
                <a:rPr lang="en-US" altLang="am-ET" sz="2160">
                  <a:latin typeface="Times New Roman" panose="02020603050405020304" pitchFamily="18" charset="0"/>
                </a:rPr>
                <a:t>) </a:t>
              </a:r>
              <a:r>
                <a:rPr lang="en-US" altLang="am-ET" sz="2160" i="1">
                  <a:latin typeface="Times New Roman" panose="02020603050405020304" pitchFamily="18" charset="0"/>
                </a:rPr>
                <a:t>	 </a:t>
              </a:r>
              <a:r>
                <a:rPr lang="en-US" altLang="am-ET" sz="2160">
                  <a:latin typeface="Times New Roman" panose="02020603050405020304" pitchFamily="18" charset="0"/>
                </a:rPr>
                <a:t>(</a:t>
              </a:r>
              <a:r>
                <a:rPr lang="en-US" altLang="am-ET" sz="2160" i="1">
                  <a:latin typeface="Times New Roman" panose="02020603050405020304" pitchFamily="18" charset="0"/>
                </a:rPr>
                <a:t>A + B</a:t>
              </a:r>
              <a:r>
                <a:rPr lang="en-US" altLang="am-ET" sz="2160">
                  <a:latin typeface="Times New Roman" panose="02020603050405020304" pitchFamily="18" charset="0"/>
                </a:rPr>
                <a:t>)</a:t>
              </a:r>
              <a:r>
                <a:rPr lang="en-US" altLang="am-ET" sz="2160" i="1">
                  <a:latin typeface="Times New Roman" panose="02020603050405020304" pitchFamily="18" charset="0"/>
                </a:rPr>
                <a:t>C</a:t>
              </a:r>
              <a:endParaRPr lang="en-US" altLang="am-ET" sz="2160">
                <a:latin typeface="Times New Roman" panose="02020603050405020304" pitchFamily="18" charset="0"/>
              </a:endParaRPr>
            </a:p>
          </p:txBody>
        </p:sp>
        <p:sp>
          <p:nvSpPr>
            <p:cNvPr id="45065" name="Line 25"/>
            <p:cNvSpPr>
              <a:spLocks noChangeShapeType="1"/>
            </p:cNvSpPr>
            <p:nvPr/>
          </p:nvSpPr>
          <p:spPr bwMode="auto">
            <a:xfrm>
              <a:off x="3072" y="348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5066" name="Line 26"/>
            <p:cNvSpPr>
              <a:spLocks noChangeShapeType="1"/>
            </p:cNvSpPr>
            <p:nvPr/>
          </p:nvSpPr>
          <p:spPr bwMode="auto">
            <a:xfrm>
              <a:off x="4258" y="348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5067" name="Line 27"/>
            <p:cNvSpPr>
              <a:spLocks noChangeShapeType="1"/>
            </p:cNvSpPr>
            <p:nvPr/>
          </p:nvSpPr>
          <p:spPr bwMode="auto">
            <a:xfrm>
              <a:off x="1248" y="348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spTree>
    <p:extLst>
      <p:ext uri="{BB962C8B-B14F-4D97-AF65-F5344CB8AC3E}">
        <p14:creationId xmlns:p14="http://schemas.microsoft.com/office/powerpoint/2010/main" val="2154835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83"/>
                                        </p:tgtEl>
                                        <p:attrNameLst>
                                          <p:attrName>style.visibility</p:attrName>
                                        </p:attrNameLst>
                                      </p:cBhvr>
                                      <p:to>
                                        <p:strVal val="visible"/>
                                      </p:to>
                                    </p:set>
                                    <p:anim calcmode="lin" valueType="num">
                                      <p:cBhvr additive="base">
                                        <p:cTn id="7" dur="500" fill="hold"/>
                                        <p:tgtEl>
                                          <p:spTgt spid="131083"/>
                                        </p:tgtEl>
                                        <p:attrNameLst>
                                          <p:attrName>ppt_x</p:attrName>
                                        </p:attrNameLst>
                                      </p:cBhvr>
                                      <p:tavLst>
                                        <p:tav tm="0">
                                          <p:val>
                                            <p:strVal val="0-#ppt_w/2"/>
                                          </p:val>
                                        </p:tav>
                                        <p:tav tm="100000">
                                          <p:val>
                                            <p:strVal val="#ppt_x"/>
                                          </p:val>
                                        </p:tav>
                                      </p:tavLst>
                                    </p:anim>
                                    <p:anim calcmode="lin" valueType="num">
                                      <p:cBhvr additive="base">
                                        <p:cTn id="8" dur="500" fill="hold"/>
                                        <p:tgtEl>
                                          <p:spTgt spid="1310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131100"/>
                                        </p:tgtEl>
                                        <p:attrNameLst>
                                          <p:attrName>style.visibility</p:attrName>
                                        </p:attrNameLst>
                                      </p:cBhvr>
                                      <p:to>
                                        <p:strVal val="visible"/>
                                      </p:to>
                                    </p:set>
                                    <p:animEffect transition="in" filter="dissolve">
                                      <p:cBhvr>
                                        <p:cTn id="12" dur="500"/>
                                        <p:tgtEl>
                                          <p:spTgt spid="1311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1087"/>
                                        </p:tgtEl>
                                        <p:attrNameLst>
                                          <p:attrName>style.visibility</p:attrName>
                                        </p:attrNameLst>
                                      </p:cBhvr>
                                      <p:to>
                                        <p:strVal val="visible"/>
                                      </p:to>
                                    </p:set>
                                    <p:anim calcmode="lin" valueType="num">
                                      <p:cBhvr additive="base">
                                        <p:cTn id="17" dur="500" fill="hold"/>
                                        <p:tgtEl>
                                          <p:spTgt spid="131087"/>
                                        </p:tgtEl>
                                        <p:attrNameLst>
                                          <p:attrName>ppt_x</p:attrName>
                                        </p:attrNameLst>
                                      </p:cBhvr>
                                      <p:tavLst>
                                        <p:tav tm="0">
                                          <p:val>
                                            <p:strVal val="0-#ppt_w/2"/>
                                          </p:val>
                                        </p:tav>
                                        <p:tav tm="100000">
                                          <p:val>
                                            <p:strVal val="#ppt_x"/>
                                          </p:val>
                                        </p:tav>
                                      </p:tavLst>
                                    </p:anim>
                                    <p:anim calcmode="lin" valueType="num">
                                      <p:cBhvr additive="base">
                                        <p:cTn id="18" dur="500" fill="hold"/>
                                        <p:tgtEl>
                                          <p:spTgt spid="131087"/>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9" presetClass="entr" presetSubtype="0" fill="hold" nodeType="afterEffect">
                                  <p:stCondLst>
                                    <p:cond delay="0"/>
                                  </p:stCondLst>
                                  <p:childTnLst>
                                    <p:set>
                                      <p:cBhvr>
                                        <p:cTn id="21" dur="1" fill="hold">
                                          <p:stCondLst>
                                            <p:cond delay="0"/>
                                          </p:stCondLst>
                                        </p:cTn>
                                        <p:tgtEl>
                                          <p:spTgt spid="131101"/>
                                        </p:tgtEl>
                                        <p:attrNameLst>
                                          <p:attrName>style.visibility</p:attrName>
                                        </p:attrNameLst>
                                      </p:cBhvr>
                                      <p:to>
                                        <p:strVal val="visible"/>
                                      </p:to>
                                    </p:set>
                                    <p:animEffect transition="in" filter="dissolve">
                                      <p:cBhvr>
                                        <p:cTn id="22" dur="500"/>
                                        <p:tgtEl>
                                          <p:spTgt spid="131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3" grpId="0"/>
      <p:bldP spid="131087"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2145454" y="1234546"/>
            <a:ext cx="2777235"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SOP Standard form</a:t>
            </a:r>
          </a:p>
        </p:txBody>
      </p:sp>
      <p:sp>
        <p:nvSpPr>
          <p:cNvPr id="47107" name="Text Box 5"/>
          <p:cNvSpPr txBox="1">
            <a:spLocks noChangeArrowheads="1"/>
          </p:cNvSpPr>
          <p:nvPr/>
        </p:nvSpPr>
        <p:spPr bwMode="auto">
          <a:xfrm>
            <a:off x="2145453" y="1892970"/>
            <a:ext cx="8148003"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latin typeface="Times New Roman" panose="02020603050405020304" pitchFamily="18" charset="0"/>
              </a:rPr>
              <a:t>In </a:t>
            </a:r>
            <a:r>
              <a:rPr lang="en-US" altLang="am-ET" sz="2592" b="1">
                <a:latin typeface="Times New Roman" panose="02020603050405020304" pitchFamily="18" charset="0"/>
              </a:rPr>
              <a:t>SOP</a:t>
            </a:r>
            <a:r>
              <a:rPr lang="en-US" altLang="am-ET" sz="2592">
                <a:latin typeface="Times New Roman" panose="02020603050405020304" pitchFamily="18" charset="0"/>
              </a:rPr>
              <a:t> </a:t>
            </a:r>
            <a:r>
              <a:rPr lang="en-US" altLang="am-ET" sz="2592" b="1">
                <a:latin typeface="Times New Roman" panose="02020603050405020304" pitchFamily="18" charset="0"/>
              </a:rPr>
              <a:t>standard form</a:t>
            </a:r>
            <a:r>
              <a:rPr lang="en-US" altLang="am-ET" sz="2592">
                <a:latin typeface="Times New Roman" panose="02020603050405020304" pitchFamily="18" charset="0"/>
              </a:rPr>
              <a:t>, every variable in the domain must appear in each term. This form is useful for constructing truth tables or for implementing logic in PLDs.</a:t>
            </a:r>
          </a:p>
        </p:txBody>
      </p:sp>
      <p:sp>
        <p:nvSpPr>
          <p:cNvPr id="133142" name="Text Box 22"/>
          <p:cNvSpPr txBox="1">
            <a:spLocks noChangeArrowheads="1"/>
          </p:cNvSpPr>
          <p:nvPr/>
        </p:nvSpPr>
        <p:spPr bwMode="auto">
          <a:xfrm>
            <a:off x="2145453" y="3127516"/>
            <a:ext cx="8148003"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160">
                <a:latin typeface="Times New Roman" panose="02020603050405020304" pitchFamily="18" charset="0"/>
              </a:rPr>
              <a:t>You can expand a nonstandard term to standard form by multiplying the term by a term consisting of the sum of the missing variable and its complement.</a:t>
            </a:r>
          </a:p>
        </p:txBody>
      </p:sp>
      <p:sp>
        <p:nvSpPr>
          <p:cNvPr id="133144" name="WordArt 24"/>
          <p:cNvSpPr>
            <a:spLocks noChangeArrowheads="1" noChangeShapeType="1" noTextEdit="1"/>
          </p:cNvSpPr>
          <p:nvPr/>
        </p:nvSpPr>
        <p:spPr bwMode="auto">
          <a:xfrm>
            <a:off x="1898544" y="4418645"/>
            <a:ext cx="1316849" cy="48524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sp>
        <p:nvSpPr>
          <p:cNvPr id="133145" name="WordArt 25"/>
          <p:cNvSpPr>
            <a:spLocks noChangeArrowheads="1" noChangeShapeType="1" noTextEdit="1"/>
          </p:cNvSpPr>
          <p:nvPr/>
        </p:nvSpPr>
        <p:spPr bwMode="auto">
          <a:xfrm>
            <a:off x="1898544" y="4938183"/>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grpSp>
        <p:nvGrpSpPr>
          <p:cNvPr id="133162" name="Group 42"/>
          <p:cNvGrpSpPr>
            <a:grpSpLocks/>
          </p:cNvGrpSpPr>
          <p:nvPr/>
        </p:nvGrpSpPr>
        <p:grpSpPr bwMode="auto">
          <a:xfrm>
            <a:off x="3297696" y="4444364"/>
            <a:ext cx="7078063" cy="425232"/>
            <a:chOff x="1248" y="2592"/>
            <a:chExt cx="4128" cy="248"/>
          </a:xfrm>
        </p:grpSpPr>
        <p:sp>
          <p:nvSpPr>
            <p:cNvPr id="47125" name="Text Box 23"/>
            <p:cNvSpPr txBox="1">
              <a:spLocks noChangeArrowheads="1"/>
            </p:cNvSpPr>
            <p:nvPr/>
          </p:nvSpPr>
          <p:spPr bwMode="auto">
            <a:xfrm>
              <a:off x="1248" y="2592"/>
              <a:ext cx="412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15000"/>
                </a:spcBef>
                <a:buFontTx/>
                <a:buNone/>
              </a:pPr>
              <a:r>
                <a:rPr lang="en-US" altLang="am-ET" sz="2160">
                  <a:latin typeface="Times New Roman" panose="02020603050405020304" pitchFamily="18" charset="0"/>
                </a:rPr>
                <a:t>Convert </a:t>
              </a:r>
              <a:r>
                <a:rPr lang="en-US" altLang="am-ET" sz="2160" i="1">
                  <a:latin typeface="Times New Roman" panose="02020603050405020304" pitchFamily="18" charset="0"/>
                </a:rPr>
                <a:t>X = A B + A B C</a:t>
              </a:r>
              <a:r>
                <a:rPr lang="en-US" altLang="am-ET" sz="2160">
                  <a:latin typeface="Times New Roman" panose="02020603050405020304" pitchFamily="18" charset="0"/>
                </a:rPr>
                <a:t> to standard form. </a:t>
              </a:r>
            </a:p>
          </p:txBody>
        </p:sp>
        <p:sp>
          <p:nvSpPr>
            <p:cNvPr id="47126" name="Line 30"/>
            <p:cNvSpPr>
              <a:spLocks noChangeShapeType="1"/>
            </p:cNvSpPr>
            <p:nvPr/>
          </p:nvSpPr>
          <p:spPr bwMode="auto">
            <a:xfrm>
              <a:off x="2304" y="264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7127" name="Line 31"/>
            <p:cNvSpPr>
              <a:spLocks noChangeShapeType="1"/>
            </p:cNvSpPr>
            <p:nvPr/>
          </p:nvSpPr>
          <p:spPr bwMode="auto">
            <a:xfrm>
              <a:off x="2160" y="264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pSp>
        <p:nvGrpSpPr>
          <p:cNvPr id="133163" name="Group 43"/>
          <p:cNvGrpSpPr>
            <a:grpSpLocks/>
          </p:cNvGrpSpPr>
          <p:nvPr/>
        </p:nvGrpSpPr>
        <p:grpSpPr bwMode="auto">
          <a:xfrm>
            <a:off x="3297696" y="4938184"/>
            <a:ext cx="6831154" cy="757874"/>
            <a:chOff x="1248" y="2880"/>
            <a:chExt cx="3984" cy="442"/>
          </a:xfrm>
        </p:grpSpPr>
        <p:sp>
          <p:nvSpPr>
            <p:cNvPr id="47123" name="Text Box 26"/>
            <p:cNvSpPr txBox="1">
              <a:spLocks noChangeArrowheads="1"/>
            </p:cNvSpPr>
            <p:nvPr/>
          </p:nvSpPr>
          <p:spPr bwMode="auto">
            <a:xfrm>
              <a:off x="1248" y="2880"/>
              <a:ext cx="398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15000"/>
                </a:spcBef>
                <a:buFontTx/>
                <a:buNone/>
              </a:pPr>
              <a:r>
                <a:rPr lang="en-US" altLang="am-ET" sz="2160">
                  <a:latin typeface="Times New Roman" panose="02020603050405020304" pitchFamily="18" charset="0"/>
                </a:rPr>
                <a:t>The first term does not include the variable </a:t>
              </a:r>
              <a:r>
                <a:rPr lang="en-US" altLang="am-ET" sz="2160" i="1">
                  <a:latin typeface="Times New Roman" panose="02020603050405020304" pitchFamily="18" charset="0"/>
                </a:rPr>
                <a:t>C</a:t>
              </a:r>
              <a:r>
                <a:rPr lang="en-US" altLang="am-ET" sz="2160">
                  <a:latin typeface="Times New Roman" panose="02020603050405020304" pitchFamily="18" charset="0"/>
                </a:rPr>
                <a:t>. Therefore, multiply it by the (</a:t>
              </a:r>
              <a:r>
                <a:rPr lang="en-US" altLang="am-ET" sz="2160" i="1">
                  <a:latin typeface="Times New Roman" panose="02020603050405020304" pitchFamily="18" charset="0"/>
                </a:rPr>
                <a:t>C + C</a:t>
              </a:r>
              <a:r>
                <a:rPr lang="en-US" altLang="am-ET" sz="2160">
                  <a:latin typeface="Times New Roman" panose="02020603050405020304" pitchFamily="18" charset="0"/>
                </a:rPr>
                <a:t>), which is = 1:</a:t>
              </a:r>
            </a:p>
          </p:txBody>
        </p:sp>
        <p:sp>
          <p:nvSpPr>
            <p:cNvPr id="47124" name="Line 34"/>
            <p:cNvSpPr>
              <a:spLocks noChangeShapeType="1"/>
            </p:cNvSpPr>
            <p:nvPr/>
          </p:nvSpPr>
          <p:spPr bwMode="auto">
            <a:xfrm>
              <a:off x="2832" y="312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pSp>
        <p:nvGrpSpPr>
          <p:cNvPr id="133164" name="Group 44"/>
          <p:cNvGrpSpPr>
            <a:grpSpLocks/>
          </p:cNvGrpSpPr>
          <p:nvPr/>
        </p:nvGrpSpPr>
        <p:grpSpPr bwMode="auto">
          <a:xfrm>
            <a:off x="3297696" y="5694339"/>
            <a:ext cx="7078063" cy="807598"/>
            <a:chOff x="1248" y="3321"/>
            <a:chExt cx="4128" cy="471"/>
          </a:xfrm>
        </p:grpSpPr>
        <p:sp>
          <p:nvSpPr>
            <p:cNvPr id="47114" name="Text Box 32"/>
            <p:cNvSpPr txBox="1">
              <a:spLocks noChangeArrowheads="1"/>
            </p:cNvSpPr>
            <p:nvPr/>
          </p:nvSpPr>
          <p:spPr bwMode="auto">
            <a:xfrm>
              <a:off x="1248" y="3321"/>
              <a:ext cx="4128" cy="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15000"/>
                </a:spcBef>
                <a:buFontTx/>
                <a:buNone/>
              </a:pPr>
              <a:r>
                <a:rPr lang="en-US" altLang="am-ET" sz="2160" i="1">
                  <a:latin typeface="Times New Roman" panose="02020603050405020304" pitchFamily="18" charset="0"/>
                </a:rPr>
                <a:t>X = A B </a:t>
              </a:r>
              <a:r>
                <a:rPr lang="en-US" altLang="am-ET" sz="2160">
                  <a:latin typeface="Times New Roman" panose="02020603050405020304" pitchFamily="18" charset="0"/>
                </a:rPr>
                <a:t>(</a:t>
              </a:r>
              <a:r>
                <a:rPr lang="en-US" altLang="am-ET" sz="2160" i="1">
                  <a:latin typeface="Times New Roman" panose="02020603050405020304" pitchFamily="18" charset="0"/>
                </a:rPr>
                <a:t>C + C</a:t>
              </a:r>
              <a:r>
                <a:rPr lang="en-US" altLang="am-ET" sz="2160">
                  <a:latin typeface="Times New Roman" panose="02020603050405020304" pitchFamily="18" charset="0"/>
                </a:rPr>
                <a:t>)</a:t>
              </a:r>
              <a:r>
                <a:rPr lang="en-US" altLang="am-ET" sz="2160" i="1">
                  <a:latin typeface="Times New Roman" panose="02020603050405020304" pitchFamily="18" charset="0"/>
                </a:rPr>
                <a:t> + A B C</a:t>
              </a:r>
              <a:r>
                <a:rPr lang="en-US" altLang="am-ET" sz="2160">
                  <a:latin typeface="Times New Roman" panose="02020603050405020304" pitchFamily="18" charset="0"/>
                </a:rPr>
                <a:t> </a:t>
              </a:r>
            </a:p>
            <a:p>
              <a:pPr eaLnBrk="1" hangingPunct="1">
                <a:lnSpc>
                  <a:spcPct val="100000"/>
                </a:lnSpc>
                <a:spcBef>
                  <a:spcPct val="15000"/>
                </a:spcBef>
                <a:buFontTx/>
                <a:buNone/>
              </a:pPr>
              <a:r>
                <a:rPr lang="en-US" altLang="am-ET" sz="2160">
                  <a:latin typeface="Times New Roman" panose="02020603050405020304" pitchFamily="18" charset="0"/>
                </a:rPr>
                <a:t>    </a:t>
              </a:r>
              <a:r>
                <a:rPr lang="en-US" altLang="am-ET" sz="2160" i="1">
                  <a:latin typeface="Times New Roman" panose="02020603050405020304" pitchFamily="18" charset="0"/>
                </a:rPr>
                <a:t>= </a:t>
              </a:r>
              <a:r>
                <a:rPr lang="en-US" altLang="am-ET" sz="2160" i="1">
                  <a:solidFill>
                    <a:srgbClr val="FF0000"/>
                  </a:solidFill>
                  <a:latin typeface="Times New Roman" panose="02020603050405020304" pitchFamily="18" charset="0"/>
                </a:rPr>
                <a:t>A B C + A B C + A B C</a:t>
              </a:r>
            </a:p>
          </p:txBody>
        </p:sp>
        <p:sp>
          <p:nvSpPr>
            <p:cNvPr id="47115" name="Line 33"/>
            <p:cNvSpPr>
              <a:spLocks noChangeShapeType="1"/>
            </p:cNvSpPr>
            <p:nvPr/>
          </p:nvSpPr>
          <p:spPr bwMode="auto">
            <a:xfrm>
              <a:off x="2256" y="3365"/>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7116" name="Line 35"/>
            <p:cNvSpPr>
              <a:spLocks noChangeShapeType="1"/>
            </p:cNvSpPr>
            <p:nvPr/>
          </p:nvSpPr>
          <p:spPr bwMode="auto">
            <a:xfrm>
              <a:off x="1762" y="3365"/>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7117" name="Line 36"/>
            <p:cNvSpPr>
              <a:spLocks noChangeShapeType="1"/>
            </p:cNvSpPr>
            <p:nvPr/>
          </p:nvSpPr>
          <p:spPr bwMode="auto">
            <a:xfrm>
              <a:off x="1618" y="3365"/>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7118" name="Line 37"/>
            <p:cNvSpPr>
              <a:spLocks noChangeShapeType="1"/>
            </p:cNvSpPr>
            <p:nvPr/>
          </p:nvSpPr>
          <p:spPr bwMode="auto">
            <a:xfrm>
              <a:off x="1768" y="3585"/>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7119" name="Line 38"/>
            <p:cNvSpPr>
              <a:spLocks noChangeShapeType="1"/>
            </p:cNvSpPr>
            <p:nvPr/>
          </p:nvSpPr>
          <p:spPr bwMode="auto">
            <a:xfrm>
              <a:off x="1624" y="3585"/>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7120" name="Line 39"/>
            <p:cNvSpPr>
              <a:spLocks noChangeShapeType="1"/>
            </p:cNvSpPr>
            <p:nvPr/>
          </p:nvSpPr>
          <p:spPr bwMode="auto">
            <a:xfrm>
              <a:off x="2343" y="3585"/>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7121" name="Line 40"/>
            <p:cNvSpPr>
              <a:spLocks noChangeShapeType="1"/>
            </p:cNvSpPr>
            <p:nvPr/>
          </p:nvSpPr>
          <p:spPr bwMode="auto">
            <a:xfrm>
              <a:off x="2199" y="3585"/>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7122" name="Line 41"/>
            <p:cNvSpPr>
              <a:spLocks noChangeShapeType="1"/>
            </p:cNvSpPr>
            <p:nvPr/>
          </p:nvSpPr>
          <p:spPr bwMode="auto">
            <a:xfrm>
              <a:off x="2487" y="3585"/>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spTree>
    <p:extLst>
      <p:ext uri="{BB962C8B-B14F-4D97-AF65-F5344CB8AC3E}">
        <p14:creationId xmlns:p14="http://schemas.microsoft.com/office/powerpoint/2010/main" val="4091454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2"/>
                                        </p:tgtEl>
                                        <p:attrNameLst>
                                          <p:attrName>style.visibility</p:attrName>
                                        </p:attrNameLst>
                                      </p:cBhvr>
                                      <p:to>
                                        <p:strVal val="visible"/>
                                      </p:to>
                                    </p:set>
                                    <p:anim calcmode="lin" valueType="num">
                                      <p:cBhvr additive="base">
                                        <p:cTn id="7" dur="500" fill="hold"/>
                                        <p:tgtEl>
                                          <p:spTgt spid="133142"/>
                                        </p:tgtEl>
                                        <p:attrNameLst>
                                          <p:attrName>ppt_x</p:attrName>
                                        </p:attrNameLst>
                                      </p:cBhvr>
                                      <p:tavLst>
                                        <p:tav tm="0">
                                          <p:val>
                                            <p:strVal val="0-#ppt_w/2"/>
                                          </p:val>
                                        </p:tav>
                                        <p:tav tm="100000">
                                          <p:val>
                                            <p:strVal val="#ppt_x"/>
                                          </p:val>
                                        </p:tav>
                                      </p:tavLst>
                                    </p:anim>
                                    <p:anim calcmode="lin" valueType="num">
                                      <p:cBhvr additive="base">
                                        <p:cTn id="8" dur="500" fill="hold"/>
                                        <p:tgtEl>
                                          <p:spTgt spid="1331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3144"/>
                                        </p:tgtEl>
                                        <p:attrNameLst>
                                          <p:attrName>style.visibility</p:attrName>
                                        </p:attrNameLst>
                                      </p:cBhvr>
                                      <p:to>
                                        <p:strVal val="visible"/>
                                      </p:to>
                                    </p:set>
                                    <p:anim calcmode="lin" valueType="num">
                                      <p:cBhvr additive="base">
                                        <p:cTn id="13" dur="500" fill="hold"/>
                                        <p:tgtEl>
                                          <p:spTgt spid="133144"/>
                                        </p:tgtEl>
                                        <p:attrNameLst>
                                          <p:attrName>ppt_x</p:attrName>
                                        </p:attrNameLst>
                                      </p:cBhvr>
                                      <p:tavLst>
                                        <p:tav tm="0">
                                          <p:val>
                                            <p:strVal val="0-#ppt_w/2"/>
                                          </p:val>
                                        </p:tav>
                                        <p:tav tm="100000">
                                          <p:val>
                                            <p:strVal val="#ppt_x"/>
                                          </p:val>
                                        </p:tav>
                                      </p:tavLst>
                                    </p:anim>
                                    <p:anim calcmode="lin" valueType="num">
                                      <p:cBhvr additive="base">
                                        <p:cTn id="14" dur="500" fill="hold"/>
                                        <p:tgtEl>
                                          <p:spTgt spid="133144"/>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33162"/>
                                        </p:tgtEl>
                                        <p:attrNameLst>
                                          <p:attrName>style.visibility</p:attrName>
                                        </p:attrNameLst>
                                      </p:cBhvr>
                                      <p:to>
                                        <p:strVal val="visible"/>
                                      </p:to>
                                    </p:set>
                                    <p:anim calcmode="lin" valueType="num">
                                      <p:cBhvr additive="base">
                                        <p:cTn id="17" dur="500" fill="hold"/>
                                        <p:tgtEl>
                                          <p:spTgt spid="133162"/>
                                        </p:tgtEl>
                                        <p:attrNameLst>
                                          <p:attrName>ppt_x</p:attrName>
                                        </p:attrNameLst>
                                      </p:cBhvr>
                                      <p:tavLst>
                                        <p:tav tm="0">
                                          <p:val>
                                            <p:strVal val="1+#ppt_w/2"/>
                                          </p:val>
                                        </p:tav>
                                        <p:tav tm="100000">
                                          <p:val>
                                            <p:strVal val="#ppt_x"/>
                                          </p:val>
                                        </p:tav>
                                      </p:tavLst>
                                    </p:anim>
                                    <p:anim calcmode="lin" valueType="num">
                                      <p:cBhvr additive="base">
                                        <p:cTn id="18" dur="500" fill="hold"/>
                                        <p:tgtEl>
                                          <p:spTgt spid="13316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33145"/>
                                        </p:tgtEl>
                                        <p:attrNameLst>
                                          <p:attrName>style.visibility</p:attrName>
                                        </p:attrNameLst>
                                      </p:cBhvr>
                                      <p:to>
                                        <p:strVal val="visible"/>
                                      </p:to>
                                    </p:set>
                                    <p:animEffect transition="in" filter="dissolve">
                                      <p:cBhvr>
                                        <p:cTn id="23" dur="500"/>
                                        <p:tgtEl>
                                          <p:spTgt spid="133145"/>
                                        </p:tgtEl>
                                      </p:cBhvr>
                                    </p:animEffect>
                                  </p:childTnLst>
                                </p:cTn>
                              </p:par>
                            </p:childTnLst>
                          </p:cTn>
                        </p:par>
                        <p:par>
                          <p:cTn id="24" fill="hold" nodeType="afterGroup">
                            <p:stCondLst>
                              <p:cond delay="500"/>
                            </p:stCondLst>
                            <p:childTnLst>
                              <p:par>
                                <p:cTn id="25" presetID="2" presetClass="entr" presetSubtype="2" fill="hold" nodeType="afterEffect">
                                  <p:stCondLst>
                                    <p:cond delay="0"/>
                                  </p:stCondLst>
                                  <p:childTnLst>
                                    <p:set>
                                      <p:cBhvr>
                                        <p:cTn id="26" dur="1" fill="hold">
                                          <p:stCondLst>
                                            <p:cond delay="0"/>
                                          </p:stCondLst>
                                        </p:cTn>
                                        <p:tgtEl>
                                          <p:spTgt spid="133163"/>
                                        </p:tgtEl>
                                        <p:attrNameLst>
                                          <p:attrName>style.visibility</p:attrName>
                                        </p:attrNameLst>
                                      </p:cBhvr>
                                      <p:to>
                                        <p:strVal val="visible"/>
                                      </p:to>
                                    </p:set>
                                    <p:anim calcmode="lin" valueType="num">
                                      <p:cBhvr additive="base">
                                        <p:cTn id="27" dur="500" fill="hold"/>
                                        <p:tgtEl>
                                          <p:spTgt spid="133163"/>
                                        </p:tgtEl>
                                        <p:attrNameLst>
                                          <p:attrName>ppt_x</p:attrName>
                                        </p:attrNameLst>
                                      </p:cBhvr>
                                      <p:tavLst>
                                        <p:tav tm="0">
                                          <p:val>
                                            <p:strVal val="1+#ppt_w/2"/>
                                          </p:val>
                                        </p:tav>
                                        <p:tav tm="100000">
                                          <p:val>
                                            <p:strVal val="#ppt_x"/>
                                          </p:val>
                                        </p:tav>
                                      </p:tavLst>
                                    </p:anim>
                                    <p:anim calcmode="lin" valueType="num">
                                      <p:cBhvr additive="base">
                                        <p:cTn id="28" dur="500" fill="hold"/>
                                        <p:tgtEl>
                                          <p:spTgt spid="133163"/>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7" presetClass="entr" presetSubtype="0" fill="hold" nodeType="clickEffect">
                                  <p:stCondLst>
                                    <p:cond delay="0"/>
                                  </p:stCondLst>
                                  <p:childTnLst>
                                    <p:set>
                                      <p:cBhvr>
                                        <p:cTn id="32" dur="1" fill="hold">
                                          <p:stCondLst>
                                            <p:cond delay="0"/>
                                          </p:stCondLst>
                                        </p:cTn>
                                        <p:tgtEl>
                                          <p:spTgt spid="133164"/>
                                        </p:tgtEl>
                                        <p:attrNameLst>
                                          <p:attrName>style.visibility</p:attrName>
                                        </p:attrNameLst>
                                      </p:cBhvr>
                                      <p:to>
                                        <p:strVal val="visible"/>
                                      </p:to>
                                    </p:set>
                                    <p:animEffect transition="in" filter="fade">
                                      <p:cBhvr>
                                        <p:cTn id="33" dur="1000"/>
                                        <p:tgtEl>
                                          <p:spTgt spid="133164"/>
                                        </p:tgtEl>
                                      </p:cBhvr>
                                    </p:animEffect>
                                    <p:anim calcmode="lin" valueType="num">
                                      <p:cBhvr>
                                        <p:cTn id="34" dur="1000" fill="hold"/>
                                        <p:tgtEl>
                                          <p:spTgt spid="133164"/>
                                        </p:tgtEl>
                                        <p:attrNameLst>
                                          <p:attrName>ppt_x</p:attrName>
                                        </p:attrNameLst>
                                      </p:cBhvr>
                                      <p:tavLst>
                                        <p:tav tm="0">
                                          <p:val>
                                            <p:strVal val="#ppt_x"/>
                                          </p:val>
                                        </p:tav>
                                        <p:tav tm="100000">
                                          <p:val>
                                            <p:strVal val="#ppt_x"/>
                                          </p:val>
                                        </p:tav>
                                      </p:tavLst>
                                    </p:anim>
                                    <p:anim calcmode="lin" valueType="num">
                                      <p:cBhvr>
                                        <p:cTn id="35" dur="900" decel="100000" fill="hold"/>
                                        <p:tgtEl>
                                          <p:spTgt spid="133164"/>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3316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2"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2145453" y="1234546"/>
            <a:ext cx="2789546"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POS Standard form</a:t>
            </a:r>
          </a:p>
        </p:txBody>
      </p:sp>
      <p:sp>
        <p:nvSpPr>
          <p:cNvPr id="49155" name="Text Box 11"/>
          <p:cNvSpPr txBox="1">
            <a:spLocks noChangeArrowheads="1"/>
          </p:cNvSpPr>
          <p:nvPr/>
        </p:nvSpPr>
        <p:spPr bwMode="auto">
          <a:xfrm>
            <a:off x="2145453" y="1892970"/>
            <a:ext cx="8148003"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latin typeface="Times New Roman" panose="02020603050405020304" pitchFamily="18" charset="0"/>
              </a:rPr>
              <a:t>In </a:t>
            </a:r>
            <a:r>
              <a:rPr lang="en-US" altLang="am-ET" sz="2592" b="1">
                <a:latin typeface="Times New Roman" panose="02020603050405020304" pitchFamily="18" charset="0"/>
              </a:rPr>
              <a:t>POS</a:t>
            </a:r>
            <a:r>
              <a:rPr lang="en-US" altLang="am-ET" sz="2592">
                <a:latin typeface="Times New Roman" panose="02020603050405020304" pitchFamily="18" charset="0"/>
              </a:rPr>
              <a:t> </a:t>
            </a:r>
            <a:r>
              <a:rPr lang="en-US" altLang="am-ET" sz="2592" b="1">
                <a:latin typeface="Times New Roman" panose="02020603050405020304" pitchFamily="18" charset="0"/>
              </a:rPr>
              <a:t>standard form</a:t>
            </a:r>
            <a:r>
              <a:rPr lang="en-US" altLang="am-ET" sz="2592">
                <a:latin typeface="Times New Roman" panose="02020603050405020304" pitchFamily="18" charset="0"/>
              </a:rPr>
              <a:t>, every variable in the domain must appear in each sum term of the expression. </a:t>
            </a:r>
          </a:p>
        </p:txBody>
      </p:sp>
      <p:sp>
        <p:nvSpPr>
          <p:cNvPr id="139276" name="Text Box 12"/>
          <p:cNvSpPr txBox="1">
            <a:spLocks noChangeArrowheads="1"/>
          </p:cNvSpPr>
          <p:nvPr/>
        </p:nvSpPr>
        <p:spPr bwMode="auto">
          <a:xfrm>
            <a:off x="2145453" y="2716001"/>
            <a:ext cx="8148003"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160">
                <a:latin typeface="Times New Roman" panose="02020603050405020304" pitchFamily="18" charset="0"/>
              </a:rPr>
              <a:t>You can expand a nonstandard POS expression to standard form by adding the product of the missing variable and its complement and applying rule 12, which states that (</a:t>
            </a:r>
            <a:r>
              <a:rPr lang="en-US" altLang="am-ET" sz="2160" i="1">
                <a:latin typeface="Times New Roman" panose="02020603050405020304" pitchFamily="18" charset="0"/>
              </a:rPr>
              <a:t>A + B</a:t>
            </a:r>
            <a:r>
              <a:rPr lang="en-US" altLang="am-ET" sz="2160">
                <a:latin typeface="Times New Roman" panose="02020603050405020304" pitchFamily="18" charset="0"/>
              </a:rPr>
              <a:t>)(</a:t>
            </a:r>
            <a:r>
              <a:rPr lang="en-US" altLang="am-ET" sz="2160" i="1">
                <a:latin typeface="Times New Roman" panose="02020603050405020304" pitchFamily="18" charset="0"/>
              </a:rPr>
              <a:t>A + C</a:t>
            </a:r>
            <a:r>
              <a:rPr lang="en-US" altLang="am-ET" sz="2160">
                <a:latin typeface="Times New Roman" panose="02020603050405020304" pitchFamily="18" charset="0"/>
              </a:rPr>
              <a:t>)</a:t>
            </a:r>
            <a:r>
              <a:rPr lang="en-US" altLang="am-ET" sz="2160" i="1">
                <a:latin typeface="Times New Roman" panose="02020603050405020304" pitchFamily="18" charset="0"/>
              </a:rPr>
              <a:t> = A + BC.</a:t>
            </a:r>
          </a:p>
        </p:txBody>
      </p:sp>
      <p:sp>
        <p:nvSpPr>
          <p:cNvPr id="139277" name="WordArt 13"/>
          <p:cNvSpPr>
            <a:spLocks noChangeArrowheads="1" noChangeShapeType="1" noTextEdit="1"/>
          </p:cNvSpPr>
          <p:nvPr/>
        </p:nvSpPr>
        <p:spPr bwMode="auto">
          <a:xfrm>
            <a:off x="1898544" y="4032850"/>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sp>
        <p:nvSpPr>
          <p:cNvPr id="139278" name="WordArt 14"/>
          <p:cNvSpPr>
            <a:spLocks noChangeArrowheads="1" noChangeShapeType="1" noTextEdit="1"/>
          </p:cNvSpPr>
          <p:nvPr/>
        </p:nvSpPr>
        <p:spPr bwMode="auto">
          <a:xfrm>
            <a:off x="1898544" y="4855880"/>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grpSp>
        <p:nvGrpSpPr>
          <p:cNvPr id="139305" name="Group 41"/>
          <p:cNvGrpSpPr>
            <a:grpSpLocks/>
          </p:cNvGrpSpPr>
          <p:nvPr/>
        </p:nvGrpSpPr>
        <p:grpSpPr bwMode="auto">
          <a:xfrm>
            <a:off x="3297696" y="4098005"/>
            <a:ext cx="7078063" cy="425232"/>
            <a:chOff x="1248" y="2256"/>
            <a:chExt cx="4128" cy="248"/>
          </a:xfrm>
        </p:grpSpPr>
        <p:sp>
          <p:nvSpPr>
            <p:cNvPr id="49174" name="Text Box 16"/>
            <p:cNvSpPr txBox="1">
              <a:spLocks noChangeArrowheads="1"/>
            </p:cNvSpPr>
            <p:nvPr/>
          </p:nvSpPr>
          <p:spPr bwMode="auto">
            <a:xfrm>
              <a:off x="1248" y="2256"/>
              <a:ext cx="412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15000"/>
                </a:spcBef>
                <a:buFontTx/>
                <a:buNone/>
              </a:pPr>
              <a:r>
                <a:rPr lang="en-US" altLang="am-ET" sz="2160">
                  <a:latin typeface="Times New Roman" panose="02020603050405020304" pitchFamily="18" charset="0"/>
                </a:rPr>
                <a:t>Convert </a:t>
              </a:r>
              <a:r>
                <a:rPr lang="en-US" altLang="am-ET" sz="2160" i="1">
                  <a:latin typeface="Times New Roman" panose="02020603050405020304" pitchFamily="18" charset="0"/>
                </a:rPr>
                <a:t>X = </a:t>
              </a:r>
              <a:r>
                <a:rPr lang="en-US" altLang="am-ET" sz="2160">
                  <a:latin typeface="Times New Roman" panose="02020603050405020304" pitchFamily="18" charset="0"/>
                </a:rPr>
                <a:t>(</a:t>
              </a:r>
              <a:r>
                <a:rPr lang="en-US" altLang="am-ET" sz="2160" i="1">
                  <a:latin typeface="Times New Roman" panose="02020603050405020304" pitchFamily="18" charset="0"/>
                </a:rPr>
                <a:t>A + B</a:t>
              </a:r>
              <a:r>
                <a:rPr lang="en-US" altLang="am-ET" sz="2160">
                  <a:latin typeface="Times New Roman" panose="02020603050405020304" pitchFamily="18" charset="0"/>
                </a:rPr>
                <a:t>)(</a:t>
              </a:r>
              <a:r>
                <a:rPr lang="en-US" altLang="am-ET" sz="2160" i="1">
                  <a:latin typeface="Times New Roman" panose="02020603050405020304" pitchFamily="18" charset="0"/>
                </a:rPr>
                <a:t>A + B + C</a:t>
              </a:r>
              <a:r>
                <a:rPr lang="en-US" altLang="am-ET" sz="2160">
                  <a:latin typeface="Times New Roman" panose="02020603050405020304" pitchFamily="18" charset="0"/>
                </a:rPr>
                <a:t>) to standard form. </a:t>
              </a:r>
            </a:p>
          </p:txBody>
        </p:sp>
        <p:sp>
          <p:nvSpPr>
            <p:cNvPr id="49175" name="Line 17"/>
            <p:cNvSpPr>
              <a:spLocks noChangeShapeType="1"/>
            </p:cNvSpPr>
            <p:nvPr/>
          </p:nvSpPr>
          <p:spPr bwMode="auto">
            <a:xfrm>
              <a:off x="2496" y="230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9176" name="Line 18"/>
            <p:cNvSpPr>
              <a:spLocks noChangeShapeType="1"/>
            </p:cNvSpPr>
            <p:nvPr/>
          </p:nvSpPr>
          <p:spPr bwMode="auto">
            <a:xfrm>
              <a:off x="2208" y="230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pSp>
        <p:nvGrpSpPr>
          <p:cNvPr id="139307" name="Group 43"/>
          <p:cNvGrpSpPr>
            <a:grpSpLocks/>
          </p:cNvGrpSpPr>
          <p:nvPr/>
        </p:nvGrpSpPr>
        <p:grpSpPr bwMode="auto">
          <a:xfrm>
            <a:off x="3297696" y="4855881"/>
            <a:ext cx="6831154" cy="757874"/>
            <a:chOff x="1248" y="2880"/>
            <a:chExt cx="3984" cy="442"/>
          </a:xfrm>
        </p:grpSpPr>
        <p:sp>
          <p:nvSpPr>
            <p:cNvPr id="49172" name="Text Box 20"/>
            <p:cNvSpPr txBox="1">
              <a:spLocks noChangeArrowheads="1"/>
            </p:cNvSpPr>
            <p:nvPr/>
          </p:nvSpPr>
          <p:spPr bwMode="auto">
            <a:xfrm>
              <a:off x="1248" y="2880"/>
              <a:ext cx="398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15000"/>
                </a:spcBef>
                <a:buFontTx/>
                <a:buNone/>
              </a:pPr>
              <a:r>
                <a:rPr lang="en-US" altLang="am-ET" sz="2160">
                  <a:latin typeface="Times New Roman" panose="02020603050405020304" pitchFamily="18" charset="0"/>
                </a:rPr>
                <a:t>The first sum term does not include the variable </a:t>
              </a:r>
              <a:r>
                <a:rPr lang="en-US" altLang="am-ET" sz="2160" i="1">
                  <a:latin typeface="Times New Roman" panose="02020603050405020304" pitchFamily="18" charset="0"/>
                </a:rPr>
                <a:t>C</a:t>
              </a:r>
              <a:r>
                <a:rPr lang="en-US" altLang="am-ET" sz="2160">
                  <a:latin typeface="Times New Roman" panose="02020603050405020304" pitchFamily="18" charset="0"/>
                </a:rPr>
                <a:t>. Therefore, add </a:t>
              </a:r>
              <a:r>
                <a:rPr lang="en-US" altLang="am-ET" sz="2160" i="1">
                  <a:latin typeface="Times New Roman" panose="02020603050405020304" pitchFamily="18" charset="0"/>
                </a:rPr>
                <a:t>C C</a:t>
              </a:r>
              <a:r>
                <a:rPr lang="en-US" altLang="am-ET" sz="2160">
                  <a:latin typeface="Times New Roman" panose="02020603050405020304" pitchFamily="18" charset="0"/>
                </a:rPr>
                <a:t> and expand the result by rule 12.</a:t>
              </a:r>
            </a:p>
          </p:txBody>
        </p:sp>
        <p:sp>
          <p:nvSpPr>
            <p:cNvPr id="49173" name="Line 21"/>
            <p:cNvSpPr>
              <a:spLocks noChangeShapeType="1"/>
            </p:cNvSpPr>
            <p:nvPr/>
          </p:nvSpPr>
          <p:spPr bwMode="auto">
            <a:xfrm>
              <a:off x="2448" y="312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pSp>
        <p:nvGrpSpPr>
          <p:cNvPr id="139308" name="Group 44"/>
          <p:cNvGrpSpPr>
            <a:grpSpLocks/>
          </p:cNvGrpSpPr>
          <p:nvPr/>
        </p:nvGrpSpPr>
        <p:grpSpPr bwMode="auto">
          <a:xfrm>
            <a:off x="3297696" y="5596611"/>
            <a:ext cx="7078063" cy="807600"/>
            <a:chOff x="1248" y="3312"/>
            <a:chExt cx="4128" cy="471"/>
          </a:xfrm>
        </p:grpSpPr>
        <p:sp>
          <p:nvSpPr>
            <p:cNvPr id="49162" name="Text Box 32"/>
            <p:cNvSpPr txBox="1">
              <a:spLocks noChangeArrowheads="1"/>
            </p:cNvSpPr>
            <p:nvPr/>
          </p:nvSpPr>
          <p:spPr bwMode="auto">
            <a:xfrm>
              <a:off x="1248" y="3312"/>
              <a:ext cx="4128" cy="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15000"/>
                </a:spcBef>
                <a:buFontTx/>
                <a:buNone/>
              </a:pPr>
              <a:r>
                <a:rPr lang="en-US" altLang="am-ET" sz="2160" i="1">
                  <a:latin typeface="Times New Roman" panose="02020603050405020304" pitchFamily="18" charset="0"/>
                </a:rPr>
                <a:t>X = </a:t>
              </a:r>
              <a:r>
                <a:rPr lang="en-US" altLang="am-ET" sz="2160">
                  <a:latin typeface="Times New Roman" panose="02020603050405020304" pitchFamily="18" charset="0"/>
                </a:rPr>
                <a:t>(</a:t>
              </a:r>
              <a:r>
                <a:rPr lang="en-US" altLang="am-ET" sz="2160" i="1">
                  <a:latin typeface="Times New Roman" panose="02020603050405020304" pitchFamily="18" charset="0"/>
                </a:rPr>
                <a:t>A + B + C C</a:t>
              </a:r>
              <a:r>
                <a:rPr lang="en-US" altLang="am-ET" sz="2160">
                  <a:latin typeface="Times New Roman" panose="02020603050405020304" pitchFamily="18" charset="0"/>
                </a:rPr>
                <a:t>)(</a:t>
              </a:r>
              <a:r>
                <a:rPr lang="en-US" altLang="am-ET" sz="2160" i="1">
                  <a:latin typeface="Times New Roman" panose="02020603050405020304" pitchFamily="18" charset="0"/>
                </a:rPr>
                <a:t>A + B + C</a:t>
              </a:r>
              <a:r>
                <a:rPr lang="en-US" altLang="am-ET" sz="2160">
                  <a:latin typeface="Times New Roman" panose="02020603050405020304" pitchFamily="18" charset="0"/>
                </a:rPr>
                <a:t>)</a:t>
              </a:r>
            </a:p>
            <a:p>
              <a:pPr eaLnBrk="1" hangingPunct="1">
                <a:lnSpc>
                  <a:spcPct val="100000"/>
                </a:lnSpc>
                <a:spcBef>
                  <a:spcPct val="15000"/>
                </a:spcBef>
                <a:buFontTx/>
                <a:buNone/>
              </a:pPr>
              <a:r>
                <a:rPr lang="en-US" altLang="am-ET" sz="2160">
                  <a:latin typeface="Times New Roman" panose="02020603050405020304" pitchFamily="18" charset="0"/>
                </a:rPr>
                <a:t>    = </a:t>
              </a:r>
              <a:r>
                <a:rPr lang="en-US" altLang="am-ET" sz="2160">
                  <a:solidFill>
                    <a:srgbClr val="FF0000"/>
                  </a:solidFill>
                  <a:latin typeface="Times New Roman" panose="02020603050405020304" pitchFamily="18" charset="0"/>
                </a:rPr>
                <a:t>(</a:t>
              </a:r>
              <a:r>
                <a:rPr lang="en-US" altLang="am-ET" sz="2160" i="1">
                  <a:solidFill>
                    <a:srgbClr val="FF0000"/>
                  </a:solidFill>
                  <a:latin typeface="Times New Roman" panose="02020603050405020304" pitchFamily="18" charset="0"/>
                </a:rPr>
                <a:t>A +B + C</a:t>
              </a:r>
              <a:r>
                <a:rPr lang="en-US" altLang="am-ET" sz="2160">
                  <a:solidFill>
                    <a:srgbClr val="FF0000"/>
                  </a:solidFill>
                  <a:latin typeface="Times New Roman" panose="02020603050405020304" pitchFamily="18" charset="0"/>
                </a:rPr>
                <a:t> )(</a:t>
              </a:r>
              <a:r>
                <a:rPr lang="en-US" altLang="am-ET" sz="2160" i="1">
                  <a:solidFill>
                    <a:srgbClr val="FF0000"/>
                  </a:solidFill>
                  <a:latin typeface="Times New Roman" panose="02020603050405020304" pitchFamily="18" charset="0"/>
                </a:rPr>
                <a:t>A + B + C</a:t>
              </a:r>
              <a:r>
                <a:rPr lang="en-US" altLang="am-ET" sz="2160">
                  <a:solidFill>
                    <a:srgbClr val="FF0000"/>
                  </a:solidFill>
                  <a:latin typeface="Times New Roman" panose="02020603050405020304" pitchFamily="18" charset="0"/>
                </a:rPr>
                <a:t>)(</a:t>
              </a:r>
              <a:r>
                <a:rPr lang="en-US" altLang="am-ET" sz="2160" i="1">
                  <a:solidFill>
                    <a:srgbClr val="FF0000"/>
                  </a:solidFill>
                  <a:latin typeface="Times New Roman" panose="02020603050405020304" pitchFamily="18" charset="0"/>
                </a:rPr>
                <a:t>A + B + C</a:t>
              </a:r>
              <a:r>
                <a:rPr lang="en-US" altLang="am-ET" sz="2160">
                  <a:solidFill>
                    <a:srgbClr val="FF0000"/>
                  </a:solidFill>
                  <a:latin typeface="Times New Roman" panose="02020603050405020304" pitchFamily="18" charset="0"/>
                </a:rPr>
                <a:t>)</a:t>
              </a:r>
            </a:p>
          </p:txBody>
        </p:sp>
        <p:grpSp>
          <p:nvGrpSpPr>
            <p:cNvPr id="49163" name="Group 42"/>
            <p:cNvGrpSpPr>
              <a:grpSpLocks/>
            </p:cNvGrpSpPr>
            <p:nvPr/>
          </p:nvGrpSpPr>
          <p:grpSpPr bwMode="auto">
            <a:xfrm>
              <a:off x="1673" y="3360"/>
              <a:ext cx="1447" cy="213"/>
              <a:chOff x="1673" y="3360"/>
              <a:chExt cx="1447" cy="213"/>
            </a:xfrm>
          </p:grpSpPr>
          <p:sp>
            <p:nvSpPr>
              <p:cNvPr id="49164" name="Line 33"/>
              <p:cNvSpPr>
                <a:spLocks noChangeShapeType="1"/>
              </p:cNvSpPr>
              <p:nvPr/>
            </p:nvSpPr>
            <p:spPr bwMode="auto">
              <a:xfrm>
                <a:off x="1680" y="336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9165" name="Line 34"/>
              <p:cNvSpPr>
                <a:spLocks noChangeShapeType="1"/>
              </p:cNvSpPr>
              <p:nvPr/>
            </p:nvSpPr>
            <p:spPr bwMode="auto">
              <a:xfrm>
                <a:off x="1968" y="336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9166" name="Line 35"/>
              <p:cNvSpPr>
                <a:spLocks noChangeShapeType="1"/>
              </p:cNvSpPr>
              <p:nvPr/>
            </p:nvSpPr>
            <p:spPr bwMode="auto">
              <a:xfrm>
                <a:off x="2400" y="336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9167" name="Line 36"/>
              <p:cNvSpPr>
                <a:spLocks noChangeShapeType="1"/>
              </p:cNvSpPr>
              <p:nvPr/>
            </p:nvSpPr>
            <p:spPr bwMode="auto">
              <a:xfrm>
                <a:off x="1673" y="3573"/>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9168" name="Line 37"/>
              <p:cNvSpPr>
                <a:spLocks noChangeShapeType="1"/>
              </p:cNvSpPr>
              <p:nvPr/>
            </p:nvSpPr>
            <p:spPr bwMode="auto">
              <a:xfrm>
                <a:off x="1920" y="3573"/>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9169" name="Line 38"/>
              <p:cNvSpPr>
                <a:spLocks noChangeShapeType="1"/>
              </p:cNvSpPr>
              <p:nvPr/>
            </p:nvSpPr>
            <p:spPr bwMode="auto">
              <a:xfrm>
                <a:off x="2448" y="3573"/>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9170" name="Line 39"/>
              <p:cNvSpPr>
                <a:spLocks noChangeShapeType="1"/>
              </p:cNvSpPr>
              <p:nvPr/>
            </p:nvSpPr>
            <p:spPr bwMode="auto">
              <a:xfrm>
                <a:off x="2736" y="3573"/>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49171" name="Line 40"/>
              <p:cNvSpPr>
                <a:spLocks noChangeShapeType="1"/>
              </p:cNvSpPr>
              <p:nvPr/>
            </p:nvSpPr>
            <p:spPr bwMode="auto">
              <a:xfrm>
                <a:off x="3024" y="3573"/>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pSp>
    </p:spTree>
    <p:extLst>
      <p:ext uri="{BB962C8B-B14F-4D97-AF65-F5344CB8AC3E}">
        <p14:creationId xmlns:p14="http://schemas.microsoft.com/office/powerpoint/2010/main" val="3174365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76"/>
                                        </p:tgtEl>
                                        <p:attrNameLst>
                                          <p:attrName>style.visibility</p:attrName>
                                        </p:attrNameLst>
                                      </p:cBhvr>
                                      <p:to>
                                        <p:strVal val="visible"/>
                                      </p:to>
                                    </p:set>
                                    <p:anim calcmode="lin" valueType="num">
                                      <p:cBhvr additive="base">
                                        <p:cTn id="7" dur="500" fill="hold"/>
                                        <p:tgtEl>
                                          <p:spTgt spid="139276"/>
                                        </p:tgtEl>
                                        <p:attrNameLst>
                                          <p:attrName>ppt_x</p:attrName>
                                        </p:attrNameLst>
                                      </p:cBhvr>
                                      <p:tavLst>
                                        <p:tav tm="0">
                                          <p:val>
                                            <p:strVal val="0-#ppt_w/2"/>
                                          </p:val>
                                        </p:tav>
                                        <p:tav tm="100000">
                                          <p:val>
                                            <p:strVal val="#ppt_x"/>
                                          </p:val>
                                        </p:tav>
                                      </p:tavLst>
                                    </p:anim>
                                    <p:anim calcmode="lin" valueType="num">
                                      <p:cBhvr additive="base">
                                        <p:cTn id="8" dur="500" fill="hold"/>
                                        <p:tgtEl>
                                          <p:spTgt spid="1392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9277"/>
                                        </p:tgtEl>
                                        <p:attrNameLst>
                                          <p:attrName>style.visibility</p:attrName>
                                        </p:attrNameLst>
                                      </p:cBhvr>
                                      <p:to>
                                        <p:strVal val="visible"/>
                                      </p:to>
                                    </p:set>
                                    <p:anim calcmode="lin" valueType="num">
                                      <p:cBhvr additive="base">
                                        <p:cTn id="13" dur="500" fill="hold"/>
                                        <p:tgtEl>
                                          <p:spTgt spid="139277"/>
                                        </p:tgtEl>
                                        <p:attrNameLst>
                                          <p:attrName>ppt_x</p:attrName>
                                        </p:attrNameLst>
                                      </p:cBhvr>
                                      <p:tavLst>
                                        <p:tav tm="0">
                                          <p:val>
                                            <p:strVal val="0-#ppt_w/2"/>
                                          </p:val>
                                        </p:tav>
                                        <p:tav tm="100000">
                                          <p:val>
                                            <p:strVal val="#ppt_x"/>
                                          </p:val>
                                        </p:tav>
                                      </p:tavLst>
                                    </p:anim>
                                    <p:anim calcmode="lin" valueType="num">
                                      <p:cBhvr additive="base">
                                        <p:cTn id="14" dur="500" fill="hold"/>
                                        <p:tgtEl>
                                          <p:spTgt spid="13927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39305"/>
                                        </p:tgtEl>
                                        <p:attrNameLst>
                                          <p:attrName>style.visibility</p:attrName>
                                        </p:attrNameLst>
                                      </p:cBhvr>
                                      <p:to>
                                        <p:strVal val="visible"/>
                                      </p:to>
                                    </p:set>
                                    <p:anim calcmode="lin" valueType="num">
                                      <p:cBhvr additive="base">
                                        <p:cTn id="17" dur="500" fill="hold"/>
                                        <p:tgtEl>
                                          <p:spTgt spid="139305"/>
                                        </p:tgtEl>
                                        <p:attrNameLst>
                                          <p:attrName>ppt_x</p:attrName>
                                        </p:attrNameLst>
                                      </p:cBhvr>
                                      <p:tavLst>
                                        <p:tav tm="0">
                                          <p:val>
                                            <p:strVal val="1+#ppt_w/2"/>
                                          </p:val>
                                        </p:tav>
                                        <p:tav tm="100000">
                                          <p:val>
                                            <p:strVal val="#ppt_x"/>
                                          </p:val>
                                        </p:tav>
                                      </p:tavLst>
                                    </p:anim>
                                    <p:anim calcmode="lin" valueType="num">
                                      <p:cBhvr additive="base">
                                        <p:cTn id="18" dur="500" fill="hold"/>
                                        <p:tgtEl>
                                          <p:spTgt spid="13930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39278"/>
                                        </p:tgtEl>
                                        <p:attrNameLst>
                                          <p:attrName>style.visibility</p:attrName>
                                        </p:attrNameLst>
                                      </p:cBhvr>
                                      <p:to>
                                        <p:strVal val="visible"/>
                                      </p:to>
                                    </p:set>
                                    <p:animEffect transition="in" filter="dissolve">
                                      <p:cBhvr>
                                        <p:cTn id="23" dur="500"/>
                                        <p:tgtEl>
                                          <p:spTgt spid="139278"/>
                                        </p:tgtEl>
                                      </p:cBhvr>
                                    </p:animEffect>
                                  </p:childTnLst>
                                </p:cTn>
                              </p:par>
                              <p:par>
                                <p:cTn id="24" presetID="17" presetClass="entr" presetSubtype="10" fill="hold" nodeType="withEffect">
                                  <p:stCondLst>
                                    <p:cond delay="0"/>
                                  </p:stCondLst>
                                  <p:childTnLst>
                                    <p:set>
                                      <p:cBhvr>
                                        <p:cTn id="25" dur="1" fill="hold">
                                          <p:stCondLst>
                                            <p:cond delay="0"/>
                                          </p:stCondLst>
                                        </p:cTn>
                                        <p:tgtEl>
                                          <p:spTgt spid="139307"/>
                                        </p:tgtEl>
                                        <p:attrNameLst>
                                          <p:attrName>style.visibility</p:attrName>
                                        </p:attrNameLst>
                                      </p:cBhvr>
                                      <p:to>
                                        <p:strVal val="visible"/>
                                      </p:to>
                                    </p:set>
                                    <p:anim calcmode="lin" valueType="num">
                                      <p:cBhvr>
                                        <p:cTn id="26" dur="500" fill="hold"/>
                                        <p:tgtEl>
                                          <p:spTgt spid="139307"/>
                                        </p:tgtEl>
                                        <p:attrNameLst>
                                          <p:attrName>ppt_w</p:attrName>
                                        </p:attrNameLst>
                                      </p:cBhvr>
                                      <p:tavLst>
                                        <p:tav tm="0">
                                          <p:val>
                                            <p:fltVal val="0"/>
                                          </p:val>
                                        </p:tav>
                                        <p:tav tm="100000">
                                          <p:val>
                                            <p:strVal val="#ppt_w"/>
                                          </p:val>
                                        </p:tav>
                                      </p:tavLst>
                                    </p:anim>
                                    <p:anim calcmode="lin" valueType="num">
                                      <p:cBhvr>
                                        <p:cTn id="27" dur="500" fill="hold"/>
                                        <p:tgtEl>
                                          <p:spTgt spid="139307"/>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9308"/>
                                        </p:tgtEl>
                                        <p:attrNameLst>
                                          <p:attrName>style.visibility</p:attrName>
                                        </p:attrNameLst>
                                      </p:cBhvr>
                                      <p:to>
                                        <p:strVal val="visible"/>
                                      </p:to>
                                    </p:set>
                                    <p:animEffect transition="in" filter="wipe(left)">
                                      <p:cBhvr>
                                        <p:cTn id="32" dur="2000"/>
                                        <p:tgtEl>
                                          <p:spTgt spid="139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7"/>
          <p:cNvSpPr txBox="1">
            <a:spLocks noChangeArrowheads="1"/>
          </p:cNvSpPr>
          <p:nvPr/>
        </p:nvSpPr>
        <p:spPr bwMode="auto">
          <a:xfrm>
            <a:off x="2392363" y="1728364"/>
            <a:ext cx="7901093"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The Karnaugh map (K-map) is a tool for simplifying combinational logic with 3 or 4 variables. For 3 variables, 8 cells are required (2</a:t>
            </a:r>
            <a:r>
              <a:rPr lang="en-US" altLang="am-ET" sz="2592" baseline="30000">
                <a:latin typeface="Times New Roman" panose="02020603050405020304" pitchFamily="18" charset="0"/>
              </a:rPr>
              <a:t>3</a:t>
            </a:r>
            <a:r>
              <a:rPr lang="en-US" altLang="am-ET" sz="2592">
                <a:latin typeface="Times New Roman" panose="02020603050405020304" pitchFamily="18" charset="0"/>
              </a:rPr>
              <a:t>). </a:t>
            </a:r>
          </a:p>
        </p:txBody>
      </p:sp>
      <p:sp>
        <p:nvSpPr>
          <p:cNvPr id="159752" name="Text Box 8"/>
          <p:cNvSpPr txBox="1">
            <a:spLocks noChangeArrowheads="1"/>
          </p:cNvSpPr>
          <p:nvPr/>
        </p:nvSpPr>
        <p:spPr bwMode="auto">
          <a:xfrm>
            <a:off x="2392363" y="3127516"/>
            <a:ext cx="5102789" cy="22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30000"/>
              </a:spcBef>
              <a:buFontTx/>
              <a:buNone/>
            </a:pPr>
            <a:r>
              <a:rPr lang="en-US" altLang="am-ET" sz="2592">
                <a:latin typeface="Times New Roman" panose="02020603050405020304" pitchFamily="18" charset="0"/>
              </a:rPr>
              <a:t>The map shown is for three variables labeled </a:t>
            </a:r>
            <a:r>
              <a:rPr lang="en-US" altLang="am-ET" sz="2592" i="1">
                <a:latin typeface="Times New Roman" panose="02020603050405020304" pitchFamily="18" charset="0"/>
              </a:rPr>
              <a:t>A, B,</a:t>
            </a:r>
            <a:r>
              <a:rPr lang="en-US" altLang="am-ET" sz="2592">
                <a:latin typeface="Times New Roman" panose="02020603050405020304" pitchFamily="18" charset="0"/>
              </a:rPr>
              <a:t> and </a:t>
            </a:r>
            <a:r>
              <a:rPr lang="en-US" altLang="am-ET" sz="2592" i="1">
                <a:latin typeface="Times New Roman" panose="02020603050405020304" pitchFamily="18" charset="0"/>
              </a:rPr>
              <a:t>C</a:t>
            </a:r>
            <a:r>
              <a:rPr lang="en-US" altLang="am-ET" sz="2592">
                <a:latin typeface="Times New Roman" panose="02020603050405020304" pitchFamily="18" charset="0"/>
              </a:rPr>
              <a:t>. Each cell represents one possible product term.</a:t>
            </a:r>
          </a:p>
          <a:p>
            <a:pPr eaLnBrk="1" hangingPunct="1">
              <a:lnSpc>
                <a:spcPct val="100000"/>
              </a:lnSpc>
              <a:spcBef>
                <a:spcPct val="30000"/>
              </a:spcBef>
              <a:buFontTx/>
              <a:buNone/>
            </a:pPr>
            <a:r>
              <a:rPr lang="en-US" altLang="am-ET" sz="2592">
                <a:latin typeface="Times New Roman" panose="02020603050405020304" pitchFamily="18" charset="0"/>
              </a:rPr>
              <a:t>Each cell differs from an adjacent cell by only one variable. </a:t>
            </a:r>
          </a:p>
        </p:txBody>
      </p:sp>
      <p:graphicFrame>
        <p:nvGraphicFramePr>
          <p:cNvPr id="51204" name="Object 9"/>
          <p:cNvGraphicFramePr>
            <a:graphicFrameLocks noChangeAspect="1"/>
          </p:cNvGraphicFramePr>
          <p:nvPr/>
        </p:nvGraphicFramePr>
        <p:xfrm>
          <a:off x="7577455" y="3045213"/>
          <a:ext cx="2551395" cy="3539031"/>
        </p:xfrm>
        <a:graphic>
          <a:graphicData uri="http://schemas.openxmlformats.org/presentationml/2006/ole">
            <mc:AlternateContent xmlns:mc="http://schemas.openxmlformats.org/markup-compatibility/2006">
              <mc:Choice xmlns:v="urn:schemas-microsoft-com:vml" Requires="v">
                <p:oleObj spid="_x0000_s54275" name="CorelDRAW" r:id="rId5" imgW="1163117" imgH="1614373" progId="CorelDRAW.Graphic.12">
                  <p:embed/>
                </p:oleObj>
              </mc:Choice>
              <mc:Fallback>
                <p:oleObj name="CorelDRAW" r:id="rId5" imgW="1163117" imgH="1614373" progId="CorelDRAW.Graphic.12">
                  <p:embed/>
                  <p:pic>
                    <p:nvPicPr>
                      <p:cNvPr id="51204"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455" y="3045213"/>
                        <a:ext cx="2551395" cy="353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5" name="Rectangle 24"/>
          <p:cNvSpPr>
            <a:spLocks noChangeArrowheads="1"/>
          </p:cNvSpPr>
          <p:nvPr/>
        </p:nvSpPr>
        <p:spPr bwMode="auto">
          <a:xfrm>
            <a:off x="2145454" y="1234546"/>
            <a:ext cx="2282997"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Karnaugh maps</a:t>
            </a:r>
          </a:p>
        </p:txBody>
      </p:sp>
    </p:spTree>
    <p:custDataLst>
      <p:tags r:id="rId2"/>
    </p:custDataLst>
    <p:extLst>
      <p:ext uri="{BB962C8B-B14F-4D97-AF65-F5344CB8AC3E}">
        <p14:creationId xmlns:p14="http://schemas.microsoft.com/office/powerpoint/2010/main" val="87889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52">
                                            <p:txEl>
                                              <p:pRg st="0" end="0"/>
                                            </p:txEl>
                                          </p:spTgt>
                                        </p:tgtEl>
                                        <p:attrNameLst>
                                          <p:attrName>style.visibility</p:attrName>
                                        </p:attrNameLst>
                                      </p:cBhvr>
                                      <p:to>
                                        <p:strVal val="visible"/>
                                      </p:to>
                                    </p:set>
                                    <p:animEffect transition="in" filter="wipe(left)">
                                      <p:cBhvr>
                                        <p:cTn id="7" dur="1000"/>
                                        <p:tgtEl>
                                          <p:spTgt spid="1597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52">
                                            <p:txEl>
                                              <p:pRg st="1" end="1"/>
                                            </p:txEl>
                                          </p:spTgt>
                                        </p:tgtEl>
                                        <p:attrNameLst>
                                          <p:attrName>style.visibility</p:attrName>
                                        </p:attrNameLst>
                                      </p:cBhvr>
                                      <p:to>
                                        <p:strVal val="visible"/>
                                      </p:to>
                                    </p:set>
                                    <p:animEffect transition="in" filter="wipe(left)">
                                      <p:cBhvr>
                                        <p:cTn id="12" dur="1000"/>
                                        <p:tgtEl>
                                          <p:spTgt spid="1597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063150" y="1892971"/>
            <a:ext cx="8148003"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The </a:t>
            </a:r>
            <a:r>
              <a:rPr lang="en-US" sz="2592" b="1"/>
              <a:t>AND gate</a:t>
            </a:r>
            <a:r>
              <a:rPr lang="en-US" sz="2592"/>
              <a:t> produces a HIGH output when all inputs are HIGH; otherwise, the output is LOW.  For a 2-input gate, the truth table is</a:t>
            </a:r>
          </a:p>
        </p:txBody>
      </p:sp>
      <p:sp>
        <p:nvSpPr>
          <p:cNvPr id="13317" name="Rectangle 5"/>
          <p:cNvSpPr>
            <a:spLocks noChangeArrowheads="1"/>
          </p:cNvSpPr>
          <p:nvPr/>
        </p:nvSpPr>
        <p:spPr bwMode="auto">
          <a:xfrm>
            <a:off x="2145455" y="1234547"/>
            <a:ext cx="2200539"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a:solidFill>
                  <a:srgbClr val="FFFF99"/>
                </a:solidFill>
              </a:rPr>
              <a:t>The AND Gate</a:t>
            </a:r>
          </a:p>
        </p:txBody>
      </p:sp>
      <p:sp>
        <p:nvSpPr>
          <p:cNvPr id="110605" name="Text Box 13"/>
          <p:cNvSpPr txBox="1">
            <a:spLocks noChangeArrowheads="1"/>
          </p:cNvSpPr>
          <p:nvPr/>
        </p:nvSpPr>
        <p:spPr bwMode="auto">
          <a:xfrm>
            <a:off x="1980847" y="5185093"/>
            <a:ext cx="8230306"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The </a:t>
            </a:r>
            <a:r>
              <a:rPr lang="en-US" sz="2592" b="1"/>
              <a:t>AND </a:t>
            </a:r>
            <a:r>
              <a:rPr lang="en-US" sz="2592"/>
              <a:t>operation is usually shown with a dot between the variables but it may be implied (no dot). Thus, the AND operation is written as </a:t>
            </a:r>
            <a:r>
              <a:rPr lang="en-US" sz="2592" i="1"/>
              <a:t>X</a:t>
            </a:r>
            <a:r>
              <a:rPr lang="en-US" sz="2592"/>
              <a:t> = </a:t>
            </a:r>
            <a:r>
              <a:rPr lang="en-US" sz="2592" i="1"/>
              <a:t>A </a:t>
            </a:r>
            <a:r>
              <a:rPr lang="en-US" sz="2592" b="1" i="1" baseline="30000"/>
              <a:t>.</a:t>
            </a:r>
            <a:r>
              <a:rPr lang="en-US" sz="2592" i="1"/>
              <a:t>B </a:t>
            </a:r>
            <a:r>
              <a:rPr lang="en-US" sz="2592"/>
              <a:t>or </a:t>
            </a:r>
            <a:r>
              <a:rPr lang="en-US" sz="2592" i="1"/>
              <a:t>X = AB.</a:t>
            </a:r>
          </a:p>
        </p:txBody>
      </p:sp>
      <p:graphicFrame>
        <p:nvGraphicFramePr>
          <p:cNvPr id="13319" name="Object 15"/>
          <p:cNvGraphicFramePr>
            <a:graphicFrameLocks noChangeAspect="1"/>
          </p:cNvGraphicFramePr>
          <p:nvPr/>
        </p:nvGraphicFramePr>
        <p:xfrm>
          <a:off x="4779153" y="2880606"/>
          <a:ext cx="2170743" cy="2222183"/>
        </p:xfrm>
        <a:graphic>
          <a:graphicData uri="http://schemas.openxmlformats.org/presentationml/2006/ole">
            <mc:AlternateContent xmlns:mc="http://schemas.openxmlformats.org/markup-compatibility/2006">
              <mc:Choice xmlns:v="urn:schemas-microsoft-com:vml" Requires="v">
                <p:oleObj spid="_x0000_s13480" name="CorelDRAW" r:id="rId4" imgW="1154390" imgH="1181161" progId="CorelDRAW.Graphic.13">
                  <p:embed/>
                </p:oleObj>
              </mc:Choice>
              <mc:Fallback>
                <p:oleObj name="CorelDRAW" r:id="rId4" imgW="1154390" imgH="1181161" progId="CorelDRAW.Graphic.1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9153" y="2880606"/>
                        <a:ext cx="2170743" cy="222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0" name="Text Box 16"/>
          <p:cNvSpPr txBox="1">
            <a:spLocks noChangeArrowheads="1"/>
          </p:cNvSpPr>
          <p:nvPr/>
        </p:nvSpPr>
        <p:spPr bwMode="auto">
          <a:xfrm>
            <a:off x="5026060" y="3621335"/>
            <a:ext cx="905334"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160"/>
              <a:t>0    0</a:t>
            </a:r>
          </a:p>
          <a:p>
            <a:r>
              <a:rPr lang="en-US" sz="2160"/>
              <a:t>0    1</a:t>
            </a:r>
          </a:p>
          <a:p>
            <a:r>
              <a:rPr lang="en-US" sz="2160"/>
              <a:t>1    0</a:t>
            </a:r>
          </a:p>
          <a:p>
            <a:r>
              <a:rPr lang="en-US" sz="2160"/>
              <a:t>1    1</a:t>
            </a:r>
          </a:p>
        </p:txBody>
      </p:sp>
      <p:sp>
        <p:nvSpPr>
          <p:cNvPr id="110609" name="Text Box 17"/>
          <p:cNvSpPr txBox="1">
            <a:spLocks noChangeArrowheads="1"/>
          </p:cNvSpPr>
          <p:nvPr/>
        </p:nvSpPr>
        <p:spPr bwMode="auto">
          <a:xfrm>
            <a:off x="6260606" y="3621335"/>
            <a:ext cx="905334"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160">
                <a:solidFill>
                  <a:srgbClr val="FF0000"/>
                </a:solidFill>
              </a:rPr>
              <a:t>0</a:t>
            </a:r>
          </a:p>
          <a:p>
            <a:r>
              <a:rPr lang="en-US" sz="2160">
                <a:solidFill>
                  <a:srgbClr val="FF0000"/>
                </a:solidFill>
              </a:rPr>
              <a:t>0 </a:t>
            </a:r>
          </a:p>
          <a:p>
            <a:r>
              <a:rPr lang="en-US" sz="2160">
                <a:solidFill>
                  <a:srgbClr val="FF0000"/>
                </a:solidFill>
              </a:rPr>
              <a:t>0</a:t>
            </a:r>
          </a:p>
          <a:p>
            <a:r>
              <a:rPr lang="en-US" sz="2160">
                <a:solidFill>
                  <a:srgbClr val="FF0000"/>
                </a:solidFill>
              </a:rPr>
              <a:t>1</a:t>
            </a:r>
          </a:p>
        </p:txBody>
      </p:sp>
      <p:graphicFrame>
        <p:nvGraphicFramePr>
          <p:cNvPr id="13322" name="Object 18"/>
          <p:cNvGraphicFramePr>
            <a:graphicFrameLocks noChangeAspect="1"/>
          </p:cNvGraphicFramePr>
          <p:nvPr/>
        </p:nvGraphicFramePr>
        <p:xfrm>
          <a:off x="4943757" y="1234547"/>
          <a:ext cx="1646061" cy="560690"/>
        </p:xfrm>
        <a:graphic>
          <a:graphicData uri="http://schemas.openxmlformats.org/presentationml/2006/ole">
            <mc:AlternateContent xmlns:mc="http://schemas.openxmlformats.org/markup-compatibility/2006">
              <mc:Choice xmlns:v="urn:schemas-microsoft-com:vml" Requires="v">
                <p:oleObj spid="_x0000_s13481" name="CorelDRAW" r:id="rId6" imgW="703286" imgH="238963" progId="CorelDRAW.Graphic.13">
                  <p:embed/>
                </p:oleObj>
              </mc:Choice>
              <mc:Fallback>
                <p:oleObj name="CorelDRAW" r:id="rId6" imgW="703286" imgH="238963" progId="CorelDRAW.Graphic.1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3757" y="1234547"/>
                        <a:ext cx="1646061" cy="560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3" name="Text Box 19"/>
          <p:cNvSpPr txBox="1">
            <a:spLocks noChangeArrowheads="1"/>
          </p:cNvSpPr>
          <p:nvPr/>
        </p:nvSpPr>
        <p:spPr bwMode="auto">
          <a:xfrm>
            <a:off x="4614545" y="1085372"/>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13324" name="Text Box 20"/>
          <p:cNvSpPr txBox="1">
            <a:spLocks noChangeArrowheads="1"/>
          </p:cNvSpPr>
          <p:nvPr/>
        </p:nvSpPr>
        <p:spPr bwMode="auto">
          <a:xfrm>
            <a:off x="4614545" y="1496887"/>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13325" name="Text Box 21"/>
          <p:cNvSpPr txBox="1">
            <a:spLocks noChangeArrowheads="1"/>
          </p:cNvSpPr>
          <p:nvPr/>
        </p:nvSpPr>
        <p:spPr bwMode="auto">
          <a:xfrm>
            <a:off x="6260606"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graphicFrame>
        <p:nvGraphicFramePr>
          <p:cNvPr id="13326" name="Object 22"/>
          <p:cNvGraphicFramePr>
            <a:graphicFrameLocks noChangeAspect="1"/>
          </p:cNvGraphicFramePr>
          <p:nvPr/>
        </p:nvGraphicFramePr>
        <p:xfrm>
          <a:off x="7330546" y="1234545"/>
          <a:ext cx="1563758" cy="639564"/>
        </p:xfrm>
        <a:graphic>
          <a:graphicData uri="http://schemas.openxmlformats.org/presentationml/2006/ole">
            <mc:AlternateContent xmlns:mc="http://schemas.openxmlformats.org/markup-compatibility/2006">
              <mc:Choice xmlns:v="urn:schemas-microsoft-com:vml" Requires="v">
                <p:oleObj spid="_x0000_s13482" name="CorelDRAW" r:id="rId8" imgW="703286" imgH="286756" progId="CorelDRAW.Graphic.13">
                  <p:embed/>
                </p:oleObj>
              </mc:Choice>
              <mc:Fallback>
                <p:oleObj name="CorelDRAW" r:id="rId8" imgW="703286" imgH="286756" progId="CorelDRAW.Graphic.1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30546" y="1234545"/>
                        <a:ext cx="1563758" cy="639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7" name="Text Box 23"/>
          <p:cNvSpPr txBox="1">
            <a:spLocks noChangeArrowheads="1"/>
          </p:cNvSpPr>
          <p:nvPr/>
        </p:nvSpPr>
        <p:spPr bwMode="auto">
          <a:xfrm>
            <a:off x="7330546" y="987638"/>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13328" name="Text Box 24"/>
          <p:cNvSpPr txBox="1">
            <a:spLocks noChangeArrowheads="1"/>
          </p:cNvSpPr>
          <p:nvPr/>
        </p:nvSpPr>
        <p:spPr bwMode="auto">
          <a:xfrm>
            <a:off x="7330546" y="1399153"/>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13329" name="Text Box 25"/>
          <p:cNvSpPr txBox="1">
            <a:spLocks noChangeArrowheads="1"/>
          </p:cNvSpPr>
          <p:nvPr/>
        </p:nvSpPr>
        <p:spPr bwMode="auto">
          <a:xfrm>
            <a:off x="8523940" y="1193395"/>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110609">
                                            <p:txEl>
                                              <p:pRg st="0" end="0"/>
                                            </p:txEl>
                                          </p:spTgt>
                                        </p:tgtEl>
                                        <p:attrNameLst>
                                          <p:attrName>style.visibility</p:attrName>
                                        </p:attrNameLst>
                                      </p:cBhvr>
                                      <p:to>
                                        <p:strVal val="visible"/>
                                      </p:to>
                                    </p:set>
                                    <p:animEffect transition="in" filter="wipe(up)">
                                      <p:cBhvr>
                                        <p:cTn id="7" dur="1000"/>
                                        <p:tgtEl>
                                          <p:spTgt spid="1106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110609">
                                            <p:txEl>
                                              <p:pRg st="1" end="1"/>
                                            </p:txEl>
                                          </p:spTgt>
                                        </p:tgtEl>
                                        <p:attrNameLst>
                                          <p:attrName>style.visibility</p:attrName>
                                        </p:attrNameLst>
                                      </p:cBhvr>
                                      <p:to>
                                        <p:strVal val="visible"/>
                                      </p:to>
                                    </p:set>
                                    <p:animEffect transition="in" filter="wipe(up)">
                                      <p:cBhvr>
                                        <p:cTn id="12" dur="1000"/>
                                        <p:tgtEl>
                                          <p:spTgt spid="1106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110609">
                                            <p:txEl>
                                              <p:pRg st="2" end="2"/>
                                            </p:txEl>
                                          </p:spTgt>
                                        </p:tgtEl>
                                        <p:attrNameLst>
                                          <p:attrName>style.visibility</p:attrName>
                                        </p:attrNameLst>
                                      </p:cBhvr>
                                      <p:to>
                                        <p:strVal val="visible"/>
                                      </p:to>
                                    </p:set>
                                    <p:animEffect transition="in" filter="wipe(up)">
                                      <p:cBhvr>
                                        <p:cTn id="17" dur="1000"/>
                                        <p:tgtEl>
                                          <p:spTgt spid="11060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110609">
                                            <p:txEl>
                                              <p:pRg st="3" end="3"/>
                                            </p:txEl>
                                          </p:spTgt>
                                        </p:tgtEl>
                                        <p:attrNameLst>
                                          <p:attrName>style.visibility</p:attrName>
                                        </p:attrNameLst>
                                      </p:cBhvr>
                                      <p:to>
                                        <p:strVal val="visible"/>
                                      </p:to>
                                    </p:set>
                                    <p:animEffect transition="in" filter="wipe(up)">
                                      <p:cBhvr>
                                        <p:cTn id="22" dur="1000"/>
                                        <p:tgtEl>
                                          <p:spTgt spid="11060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10605"/>
                                        </p:tgtEl>
                                        <p:attrNameLst>
                                          <p:attrName>style.visibility</p:attrName>
                                        </p:attrNameLst>
                                      </p:cBhvr>
                                      <p:to>
                                        <p:strVal val="visible"/>
                                      </p:to>
                                    </p:set>
                                    <p:animEffect transition="in" filter="fade">
                                      <p:cBhvr>
                                        <p:cTn id="27" dur="1000"/>
                                        <p:tgtEl>
                                          <p:spTgt spid="110605"/>
                                        </p:tgtEl>
                                      </p:cBhvr>
                                    </p:animEffect>
                                    <p:anim calcmode="lin" valueType="num">
                                      <p:cBhvr>
                                        <p:cTn id="28" dur="1000" fill="hold"/>
                                        <p:tgtEl>
                                          <p:spTgt spid="110605"/>
                                        </p:tgtEl>
                                        <p:attrNameLst>
                                          <p:attrName>ppt_x</p:attrName>
                                        </p:attrNameLst>
                                      </p:cBhvr>
                                      <p:tavLst>
                                        <p:tav tm="0">
                                          <p:val>
                                            <p:strVal val="#ppt_x"/>
                                          </p:val>
                                        </p:tav>
                                        <p:tav tm="100000">
                                          <p:val>
                                            <p:strVal val="#ppt_x"/>
                                          </p:val>
                                        </p:tav>
                                      </p:tavLst>
                                    </p:anim>
                                    <p:anim calcmode="lin" valueType="num">
                                      <p:cBhvr>
                                        <p:cTn id="29" dur="900" decel="100000" fill="hold"/>
                                        <p:tgtEl>
                                          <p:spTgt spid="11060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1060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5" grpId="0"/>
      <p:bldP spid="11060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3"/>
          <p:cNvGraphicFramePr>
            <a:graphicFrameLocks noChangeAspect="1"/>
          </p:cNvGraphicFramePr>
          <p:nvPr/>
        </p:nvGraphicFramePr>
        <p:xfrm>
          <a:off x="2474666" y="2880607"/>
          <a:ext cx="2577115" cy="3621334"/>
        </p:xfrm>
        <a:graphic>
          <a:graphicData uri="http://schemas.openxmlformats.org/presentationml/2006/ole">
            <mc:AlternateContent xmlns:mc="http://schemas.openxmlformats.org/markup-compatibility/2006">
              <mc:Choice xmlns:v="urn:schemas-microsoft-com:vml" Requires="v">
                <p:oleObj spid="_x0000_s55299" name="CorelDRAW" r:id="rId5" imgW="1088296" imgH="1530665" progId="CorelDRAW.Graphic.13">
                  <p:embed/>
                </p:oleObj>
              </mc:Choice>
              <mc:Fallback>
                <p:oleObj name="CorelDRAW" r:id="rId5" imgW="1088296" imgH="1530665" progId="CorelDRAW.Graphic.13">
                  <p:embed/>
                  <p:pic>
                    <p:nvPicPr>
                      <p:cNvPr id="5325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4666" y="2880607"/>
                        <a:ext cx="2577115" cy="3621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1" name="Text Box 7"/>
          <p:cNvSpPr txBox="1">
            <a:spLocks noChangeArrowheads="1"/>
          </p:cNvSpPr>
          <p:nvPr/>
        </p:nvSpPr>
        <p:spPr bwMode="auto">
          <a:xfrm>
            <a:off x="2392363" y="1892970"/>
            <a:ext cx="7901093"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Cells are usually labeled using 0’s and 1’s to represent the variable and its complement.  </a:t>
            </a:r>
          </a:p>
        </p:txBody>
      </p:sp>
      <p:grpSp>
        <p:nvGrpSpPr>
          <p:cNvPr id="163850" name="Group 10"/>
          <p:cNvGrpSpPr>
            <a:grpSpLocks/>
          </p:cNvGrpSpPr>
          <p:nvPr/>
        </p:nvGrpSpPr>
        <p:grpSpPr bwMode="auto">
          <a:xfrm>
            <a:off x="1733938" y="3456728"/>
            <a:ext cx="1563758" cy="2798304"/>
            <a:chOff x="336" y="2016"/>
            <a:chExt cx="912" cy="1632"/>
          </a:xfrm>
        </p:grpSpPr>
        <p:sp>
          <p:nvSpPr>
            <p:cNvPr id="53256" name="Oval 11"/>
            <p:cNvSpPr>
              <a:spLocks noChangeArrowheads="1"/>
            </p:cNvSpPr>
            <p:nvPr/>
          </p:nvSpPr>
          <p:spPr bwMode="auto">
            <a:xfrm>
              <a:off x="912" y="2016"/>
              <a:ext cx="336" cy="1632"/>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am-ET" altLang="am-ET" sz="2592">
                <a:latin typeface="Times New Roman" panose="02020603050405020304" pitchFamily="18" charset="0"/>
              </a:endParaRPr>
            </a:p>
          </p:txBody>
        </p:sp>
        <p:sp>
          <p:nvSpPr>
            <p:cNvPr id="53257" name="Text Box 12"/>
            <p:cNvSpPr txBox="1">
              <a:spLocks noChangeArrowheads="1"/>
            </p:cNvSpPr>
            <p:nvPr/>
          </p:nvSpPr>
          <p:spPr bwMode="auto">
            <a:xfrm>
              <a:off x="336" y="2496"/>
              <a:ext cx="576" cy="519"/>
            </a:xfrm>
            <a:prstGeom prst="rect">
              <a:avLst/>
            </a:prstGeom>
            <a:gradFill rotWithShape="1">
              <a:gsLst>
                <a:gs pos="0">
                  <a:srgbClr val="777777"/>
                </a:gs>
                <a:gs pos="100000">
                  <a:srgbClr val="DDDDDD"/>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solidFill>
                    <a:schemeClr val="tx2"/>
                  </a:solidFill>
                  <a:latin typeface="Times New Roman" panose="02020603050405020304" pitchFamily="18" charset="0"/>
                </a:rPr>
                <a:t>Gray code</a:t>
              </a:r>
            </a:p>
          </p:txBody>
        </p:sp>
      </p:grpSp>
      <p:sp>
        <p:nvSpPr>
          <p:cNvPr id="53253" name="Rectangle 15"/>
          <p:cNvSpPr>
            <a:spLocks noChangeArrowheads="1"/>
          </p:cNvSpPr>
          <p:nvPr/>
        </p:nvSpPr>
        <p:spPr bwMode="auto">
          <a:xfrm>
            <a:off x="2145454" y="1234546"/>
            <a:ext cx="2282997"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Karnaugh maps</a:t>
            </a:r>
          </a:p>
        </p:txBody>
      </p:sp>
      <p:sp>
        <p:nvSpPr>
          <p:cNvPr id="163848" name="Text Box 8"/>
          <p:cNvSpPr txBox="1">
            <a:spLocks noChangeArrowheads="1"/>
          </p:cNvSpPr>
          <p:nvPr/>
        </p:nvSpPr>
        <p:spPr bwMode="auto">
          <a:xfrm>
            <a:off x="5437576" y="4149446"/>
            <a:ext cx="4691274"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lang="en-US" altLang="am-ET" sz="2592">
                <a:latin typeface="Times New Roman" panose="02020603050405020304" pitchFamily="18" charset="0"/>
              </a:rPr>
              <a:t>Ones are read as the true variable and zeros are read as the complemented variable. </a:t>
            </a:r>
          </a:p>
        </p:txBody>
      </p:sp>
      <p:sp>
        <p:nvSpPr>
          <p:cNvPr id="163862" name="Text Box 22"/>
          <p:cNvSpPr txBox="1">
            <a:spLocks noChangeArrowheads="1"/>
          </p:cNvSpPr>
          <p:nvPr/>
        </p:nvSpPr>
        <p:spPr bwMode="auto">
          <a:xfrm>
            <a:off x="5437576" y="2798303"/>
            <a:ext cx="4691274"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a:latin typeface="Times New Roman" panose="02020603050405020304" pitchFamily="18" charset="0"/>
              </a:rPr>
              <a:t>The numbers are entered in gray code, to force adjacent cells to be different by only one variable.</a:t>
            </a:r>
          </a:p>
        </p:txBody>
      </p:sp>
    </p:spTree>
    <p:custDataLst>
      <p:tags r:id="rId2"/>
    </p:custDataLst>
    <p:extLst>
      <p:ext uri="{BB962C8B-B14F-4D97-AF65-F5344CB8AC3E}">
        <p14:creationId xmlns:p14="http://schemas.microsoft.com/office/powerpoint/2010/main" val="2135441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3862"/>
                                        </p:tgtEl>
                                        <p:attrNameLst>
                                          <p:attrName>style.visibility</p:attrName>
                                        </p:attrNameLst>
                                      </p:cBhvr>
                                      <p:to>
                                        <p:strVal val="visible"/>
                                      </p:to>
                                    </p:set>
                                    <p:animEffect transition="in" filter="wipe(up)">
                                      <p:cBhvr>
                                        <p:cTn id="7" dur="500"/>
                                        <p:tgtEl>
                                          <p:spTgt spid="163862"/>
                                        </p:tgtEl>
                                      </p:cBhvr>
                                    </p:animEffect>
                                  </p:childTnLst>
                                </p:cTn>
                              </p:par>
                              <p:par>
                                <p:cTn id="8" presetID="53" presetClass="entr" presetSubtype="0" fill="hold" nodeType="withEffect">
                                  <p:stCondLst>
                                    <p:cond delay="0"/>
                                  </p:stCondLst>
                                  <p:childTnLst>
                                    <p:set>
                                      <p:cBhvr>
                                        <p:cTn id="9" dur="1" fill="hold">
                                          <p:stCondLst>
                                            <p:cond delay="0"/>
                                          </p:stCondLst>
                                        </p:cTn>
                                        <p:tgtEl>
                                          <p:spTgt spid="163850"/>
                                        </p:tgtEl>
                                        <p:attrNameLst>
                                          <p:attrName>style.visibility</p:attrName>
                                        </p:attrNameLst>
                                      </p:cBhvr>
                                      <p:to>
                                        <p:strVal val="visible"/>
                                      </p:to>
                                    </p:set>
                                    <p:anim calcmode="lin" valueType="num">
                                      <p:cBhvr>
                                        <p:cTn id="10" dur="2000" fill="hold"/>
                                        <p:tgtEl>
                                          <p:spTgt spid="163850"/>
                                        </p:tgtEl>
                                        <p:attrNameLst>
                                          <p:attrName>ppt_w</p:attrName>
                                        </p:attrNameLst>
                                      </p:cBhvr>
                                      <p:tavLst>
                                        <p:tav tm="0">
                                          <p:val>
                                            <p:fltVal val="0"/>
                                          </p:val>
                                        </p:tav>
                                        <p:tav tm="100000">
                                          <p:val>
                                            <p:strVal val="#ppt_w"/>
                                          </p:val>
                                        </p:tav>
                                      </p:tavLst>
                                    </p:anim>
                                    <p:anim calcmode="lin" valueType="num">
                                      <p:cBhvr>
                                        <p:cTn id="11" dur="2000" fill="hold"/>
                                        <p:tgtEl>
                                          <p:spTgt spid="163850"/>
                                        </p:tgtEl>
                                        <p:attrNameLst>
                                          <p:attrName>ppt_h</p:attrName>
                                        </p:attrNameLst>
                                      </p:cBhvr>
                                      <p:tavLst>
                                        <p:tav tm="0">
                                          <p:val>
                                            <p:fltVal val="0"/>
                                          </p:val>
                                        </p:tav>
                                        <p:tav tm="100000">
                                          <p:val>
                                            <p:strVal val="#ppt_h"/>
                                          </p:val>
                                        </p:tav>
                                      </p:tavLst>
                                    </p:anim>
                                    <p:animEffect transition="in" filter="fade">
                                      <p:cBhvr>
                                        <p:cTn id="12" dur="2000"/>
                                        <p:tgtEl>
                                          <p:spTgt spid="163850"/>
                                        </p:tgtEl>
                                      </p:cBhvr>
                                    </p:animEffect>
                                  </p:childTnLst>
                                  <p:subTnLst>
                                    <p:set>
                                      <p:cBhvr override="childStyle">
                                        <p:cTn dur="1" fill="hold" display="0" masterRel="nextClick" afterEffect="1"/>
                                        <p:tgtEl>
                                          <p:spTgt spid="16385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63848"/>
                                        </p:tgtEl>
                                        <p:attrNameLst>
                                          <p:attrName>style.visibility</p:attrName>
                                        </p:attrNameLst>
                                      </p:cBhvr>
                                      <p:to>
                                        <p:strVal val="visible"/>
                                      </p:to>
                                    </p:set>
                                    <p:anim calcmode="lin" valueType="num">
                                      <p:cBhvr additive="base">
                                        <p:cTn id="17" dur="500" fill="hold"/>
                                        <p:tgtEl>
                                          <p:spTgt spid="163848"/>
                                        </p:tgtEl>
                                        <p:attrNameLst>
                                          <p:attrName>ppt_x</p:attrName>
                                        </p:attrNameLst>
                                      </p:cBhvr>
                                      <p:tavLst>
                                        <p:tav tm="0">
                                          <p:val>
                                            <p:strVal val="1+#ppt_w/2"/>
                                          </p:val>
                                        </p:tav>
                                        <p:tav tm="100000">
                                          <p:val>
                                            <p:strVal val="#ppt_x"/>
                                          </p:val>
                                        </p:tav>
                                      </p:tavLst>
                                    </p:anim>
                                    <p:anim calcmode="lin" valueType="num">
                                      <p:cBhvr additive="base">
                                        <p:cTn id="18" dur="500" fill="hold"/>
                                        <p:tgtEl>
                                          <p:spTgt spid="1638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8" grpId="0"/>
      <p:bldP spid="16386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7"/>
          <p:cNvGraphicFramePr>
            <a:graphicFrameLocks noChangeAspect="1"/>
          </p:cNvGraphicFramePr>
          <p:nvPr/>
        </p:nvGraphicFramePr>
        <p:xfrm>
          <a:off x="7165940" y="2962910"/>
          <a:ext cx="2551395" cy="3539031"/>
        </p:xfrm>
        <a:graphic>
          <a:graphicData uri="http://schemas.openxmlformats.org/presentationml/2006/ole">
            <mc:AlternateContent xmlns:mc="http://schemas.openxmlformats.org/markup-compatibility/2006">
              <mc:Choice xmlns:v="urn:schemas-microsoft-com:vml" Requires="v">
                <p:oleObj spid="_x0000_s56325" name="CorelDRAW" r:id="rId5" imgW="1163117" imgH="1614373" progId="CorelDRAW.Graphic.12">
                  <p:embed/>
                </p:oleObj>
              </mc:Choice>
              <mc:Fallback>
                <p:oleObj name="CorelDRAW" r:id="rId5" imgW="1163117" imgH="1614373" progId="CorelDRAW.Graphic.12">
                  <p:embed/>
                  <p:pic>
                    <p:nvPicPr>
                      <p:cNvPr id="5529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5940" y="2962910"/>
                        <a:ext cx="2551395" cy="353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299" name="Text Box 8"/>
          <p:cNvSpPr txBox="1">
            <a:spLocks noChangeArrowheads="1"/>
          </p:cNvSpPr>
          <p:nvPr/>
        </p:nvSpPr>
        <p:spPr bwMode="auto">
          <a:xfrm>
            <a:off x="7165939" y="3585327"/>
            <a:ext cx="740728" cy="2302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1728" i="1">
                <a:latin typeface="Times New Roman" panose="02020603050405020304" pitchFamily="18" charset="0"/>
              </a:rPr>
              <a:t>AB</a:t>
            </a:r>
          </a:p>
          <a:p>
            <a:pPr>
              <a:lnSpc>
                <a:spcPct val="100000"/>
              </a:lnSpc>
              <a:spcBef>
                <a:spcPct val="50000"/>
              </a:spcBef>
              <a:buFontTx/>
              <a:buNone/>
            </a:pPr>
            <a:endParaRPr lang="en-US" altLang="am-ET" sz="1080" i="1">
              <a:latin typeface="Times New Roman" panose="02020603050405020304" pitchFamily="18" charset="0"/>
            </a:endParaRPr>
          </a:p>
          <a:p>
            <a:pPr>
              <a:lnSpc>
                <a:spcPct val="100000"/>
              </a:lnSpc>
              <a:spcBef>
                <a:spcPct val="50000"/>
              </a:spcBef>
              <a:buFontTx/>
              <a:buNone/>
            </a:pPr>
            <a:r>
              <a:rPr lang="en-US" altLang="am-ET" sz="1728" i="1">
                <a:latin typeface="Times New Roman" panose="02020603050405020304" pitchFamily="18" charset="0"/>
              </a:rPr>
              <a:t>AB</a:t>
            </a:r>
          </a:p>
          <a:p>
            <a:pPr>
              <a:lnSpc>
                <a:spcPct val="100000"/>
              </a:lnSpc>
              <a:spcBef>
                <a:spcPct val="50000"/>
              </a:spcBef>
              <a:buFontTx/>
              <a:buNone/>
            </a:pPr>
            <a:endParaRPr lang="en-US" altLang="am-ET" sz="1080" i="1">
              <a:latin typeface="Times New Roman" panose="02020603050405020304" pitchFamily="18" charset="0"/>
            </a:endParaRPr>
          </a:p>
          <a:p>
            <a:pPr>
              <a:lnSpc>
                <a:spcPct val="100000"/>
              </a:lnSpc>
              <a:spcBef>
                <a:spcPct val="50000"/>
              </a:spcBef>
              <a:buFontTx/>
              <a:buNone/>
            </a:pPr>
            <a:r>
              <a:rPr lang="en-US" altLang="am-ET" sz="1728" i="1">
                <a:latin typeface="Times New Roman" panose="02020603050405020304" pitchFamily="18" charset="0"/>
              </a:rPr>
              <a:t>AB</a:t>
            </a:r>
          </a:p>
          <a:p>
            <a:pPr>
              <a:lnSpc>
                <a:spcPct val="100000"/>
              </a:lnSpc>
              <a:spcBef>
                <a:spcPct val="50000"/>
              </a:spcBef>
              <a:buFontTx/>
              <a:buNone/>
            </a:pPr>
            <a:endParaRPr lang="en-US" altLang="am-ET" sz="1080" i="1">
              <a:latin typeface="Times New Roman" panose="02020603050405020304" pitchFamily="18" charset="0"/>
            </a:endParaRPr>
          </a:p>
          <a:p>
            <a:pPr>
              <a:lnSpc>
                <a:spcPct val="100000"/>
              </a:lnSpc>
              <a:spcBef>
                <a:spcPct val="50000"/>
              </a:spcBef>
              <a:buFontTx/>
              <a:buNone/>
            </a:pPr>
            <a:r>
              <a:rPr lang="en-US" altLang="am-ET" sz="1728" i="1">
                <a:latin typeface="Times New Roman" panose="02020603050405020304" pitchFamily="18" charset="0"/>
              </a:rPr>
              <a:t>AB</a:t>
            </a:r>
          </a:p>
        </p:txBody>
      </p:sp>
      <p:sp>
        <p:nvSpPr>
          <p:cNvPr id="55300" name="Line 9"/>
          <p:cNvSpPr>
            <a:spLocks noChangeShapeType="1"/>
          </p:cNvSpPr>
          <p:nvPr/>
        </p:nvSpPr>
        <p:spPr bwMode="auto">
          <a:xfrm>
            <a:off x="7294539" y="3641910"/>
            <a:ext cx="823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55301" name="Line 10"/>
          <p:cNvSpPr>
            <a:spLocks noChangeShapeType="1"/>
          </p:cNvSpPr>
          <p:nvPr/>
        </p:nvSpPr>
        <p:spPr bwMode="auto">
          <a:xfrm>
            <a:off x="7438569" y="3641910"/>
            <a:ext cx="823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55302" name="Line 11"/>
          <p:cNvSpPr>
            <a:spLocks noChangeShapeType="1"/>
          </p:cNvSpPr>
          <p:nvPr/>
        </p:nvSpPr>
        <p:spPr bwMode="auto">
          <a:xfrm>
            <a:off x="7299682" y="4295191"/>
            <a:ext cx="823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55303" name="Line 12"/>
          <p:cNvSpPr>
            <a:spLocks noChangeShapeType="1"/>
          </p:cNvSpPr>
          <p:nvPr/>
        </p:nvSpPr>
        <p:spPr bwMode="auto">
          <a:xfrm>
            <a:off x="7454000" y="5601752"/>
            <a:ext cx="823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55304" name="Text Box 13"/>
          <p:cNvSpPr txBox="1">
            <a:spLocks noChangeArrowheads="1"/>
          </p:cNvSpPr>
          <p:nvPr/>
        </p:nvSpPr>
        <p:spPr bwMode="auto">
          <a:xfrm>
            <a:off x="7824364" y="3127516"/>
            <a:ext cx="1234546" cy="35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1728" i="1">
                <a:latin typeface="Times New Roman" panose="02020603050405020304" pitchFamily="18" charset="0"/>
              </a:rPr>
              <a:t>C           C</a:t>
            </a:r>
          </a:p>
        </p:txBody>
      </p:sp>
      <p:sp>
        <p:nvSpPr>
          <p:cNvPr id="55305" name="Line 14"/>
          <p:cNvSpPr>
            <a:spLocks noChangeShapeType="1"/>
          </p:cNvSpPr>
          <p:nvPr/>
        </p:nvSpPr>
        <p:spPr bwMode="auto">
          <a:xfrm>
            <a:off x="7932388" y="3209819"/>
            <a:ext cx="1388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55306" name="Text Box 15"/>
          <p:cNvSpPr txBox="1">
            <a:spLocks noChangeArrowheads="1"/>
          </p:cNvSpPr>
          <p:nvPr/>
        </p:nvSpPr>
        <p:spPr bwMode="auto">
          <a:xfrm>
            <a:off x="2392363" y="1892970"/>
            <a:ext cx="7901093"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Alternatively, cells can be labeled with the variable letters.  This makes it simple to read, but it takes more time preparing the map.</a:t>
            </a:r>
          </a:p>
        </p:txBody>
      </p:sp>
      <p:sp>
        <p:nvSpPr>
          <p:cNvPr id="55307" name="Rectangle 16"/>
          <p:cNvSpPr>
            <a:spLocks noChangeArrowheads="1"/>
          </p:cNvSpPr>
          <p:nvPr/>
        </p:nvSpPr>
        <p:spPr bwMode="auto">
          <a:xfrm>
            <a:off x="2145454" y="1234546"/>
            <a:ext cx="2282997"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Karnaugh maps</a:t>
            </a:r>
          </a:p>
        </p:txBody>
      </p:sp>
      <p:graphicFrame>
        <p:nvGraphicFramePr>
          <p:cNvPr id="174099" name="Object 19"/>
          <p:cNvGraphicFramePr>
            <a:graphicFrameLocks noChangeAspect="1"/>
          </p:cNvGraphicFramePr>
          <p:nvPr/>
        </p:nvGraphicFramePr>
        <p:xfrm>
          <a:off x="7165940" y="2962910"/>
          <a:ext cx="2549681" cy="3539031"/>
        </p:xfrm>
        <a:graphic>
          <a:graphicData uri="http://schemas.openxmlformats.org/presentationml/2006/ole">
            <mc:AlternateContent xmlns:mc="http://schemas.openxmlformats.org/markup-compatibility/2006">
              <mc:Choice xmlns:v="urn:schemas-microsoft-com:vml" Requires="v">
                <p:oleObj spid="_x0000_s56326" name="CorelDRAW" r:id="rId7" imgW="1163117" imgH="1614373" progId="CorelDRAW.Graphic.12">
                  <p:embed/>
                </p:oleObj>
              </mc:Choice>
              <mc:Fallback>
                <p:oleObj name="CorelDRAW" r:id="rId7" imgW="1163117" imgH="1614373" progId="CorelDRAW.Graphic.12">
                  <p:embed/>
                  <p:pic>
                    <p:nvPicPr>
                      <p:cNvPr id="174099"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5940" y="2962910"/>
                        <a:ext cx="2549681" cy="353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00" name="Object 20"/>
          <p:cNvGraphicFramePr>
            <a:graphicFrameLocks noChangeAspect="1"/>
          </p:cNvGraphicFramePr>
          <p:nvPr/>
        </p:nvGraphicFramePr>
        <p:xfrm>
          <a:off x="7167655" y="2962910"/>
          <a:ext cx="2549680" cy="3539031"/>
        </p:xfrm>
        <a:graphic>
          <a:graphicData uri="http://schemas.openxmlformats.org/presentationml/2006/ole">
            <mc:AlternateContent xmlns:mc="http://schemas.openxmlformats.org/markup-compatibility/2006">
              <mc:Choice xmlns:v="urn:schemas-microsoft-com:vml" Requires="v">
                <p:oleObj spid="_x0000_s56327" name="CorelDRAW" r:id="rId9" imgW="1163117" imgH="1614373" progId="CorelDRAW.Graphic.12">
                  <p:embed/>
                </p:oleObj>
              </mc:Choice>
              <mc:Fallback>
                <p:oleObj name="CorelDRAW" r:id="rId9" imgW="1163117" imgH="1614373" progId="CorelDRAW.Graphic.12">
                  <p:embed/>
                  <p:pic>
                    <p:nvPicPr>
                      <p:cNvPr id="17410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7655" y="2962910"/>
                        <a:ext cx="2549680" cy="353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01" name="Rectangle 21"/>
          <p:cNvSpPr>
            <a:spLocks noChangeArrowheads="1"/>
          </p:cNvSpPr>
          <p:nvPr/>
        </p:nvSpPr>
        <p:spPr bwMode="auto">
          <a:xfrm>
            <a:off x="3626908" y="3374425"/>
            <a:ext cx="3374425"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Read the terms for the yellow cells.</a:t>
            </a:r>
          </a:p>
        </p:txBody>
      </p:sp>
      <p:sp>
        <p:nvSpPr>
          <p:cNvPr id="174102" name="WordArt 22"/>
          <p:cNvSpPr>
            <a:spLocks noChangeArrowheads="1" noChangeShapeType="1" noTextEdit="1"/>
          </p:cNvSpPr>
          <p:nvPr/>
        </p:nvSpPr>
        <p:spPr bwMode="auto">
          <a:xfrm>
            <a:off x="2227756" y="3374425"/>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sp>
        <p:nvSpPr>
          <p:cNvPr id="174103" name="WordArt 23"/>
          <p:cNvSpPr>
            <a:spLocks noChangeArrowheads="1" noChangeShapeType="1" noTextEdit="1"/>
          </p:cNvSpPr>
          <p:nvPr/>
        </p:nvSpPr>
        <p:spPr bwMode="auto">
          <a:xfrm>
            <a:off x="2310059" y="4279759"/>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grpSp>
        <p:nvGrpSpPr>
          <p:cNvPr id="174104" name="Group 24"/>
          <p:cNvGrpSpPr>
            <a:grpSpLocks/>
          </p:cNvGrpSpPr>
          <p:nvPr/>
        </p:nvGrpSpPr>
        <p:grpSpPr bwMode="auto">
          <a:xfrm>
            <a:off x="2803878" y="4855885"/>
            <a:ext cx="3950547" cy="490390"/>
            <a:chOff x="2688" y="1728"/>
            <a:chExt cx="2304" cy="286"/>
          </a:xfrm>
        </p:grpSpPr>
        <p:sp>
          <p:nvSpPr>
            <p:cNvPr id="55314" name="Text Box 25"/>
            <p:cNvSpPr txBox="1">
              <a:spLocks noChangeArrowheads="1"/>
            </p:cNvSpPr>
            <p:nvPr/>
          </p:nvSpPr>
          <p:spPr bwMode="auto">
            <a:xfrm>
              <a:off x="2688" y="1728"/>
              <a:ext cx="230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The cells are </a:t>
              </a:r>
              <a:r>
                <a:rPr lang="en-US" altLang="am-ET" sz="2592" i="1">
                  <a:solidFill>
                    <a:srgbClr val="FF3300"/>
                  </a:solidFill>
                  <a:latin typeface="Times New Roman" panose="02020603050405020304" pitchFamily="18" charset="0"/>
                </a:rPr>
                <a:t>ABC</a:t>
              </a:r>
              <a:r>
                <a:rPr lang="en-US" altLang="am-ET" sz="2592">
                  <a:latin typeface="Times New Roman" panose="02020603050405020304" pitchFamily="18" charset="0"/>
                </a:rPr>
                <a:t> and </a:t>
              </a:r>
              <a:r>
                <a:rPr lang="en-US" altLang="am-ET" sz="2592" i="1">
                  <a:solidFill>
                    <a:srgbClr val="FF3300"/>
                  </a:solidFill>
                  <a:latin typeface="Times New Roman" panose="02020603050405020304" pitchFamily="18" charset="0"/>
                </a:rPr>
                <a:t>ABC</a:t>
              </a:r>
              <a:r>
                <a:rPr lang="en-US" altLang="am-ET" sz="2592">
                  <a:latin typeface="Times New Roman" panose="02020603050405020304" pitchFamily="18" charset="0"/>
                </a:rPr>
                <a:t>. </a:t>
              </a:r>
            </a:p>
          </p:txBody>
        </p:sp>
        <p:sp>
          <p:nvSpPr>
            <p:cNvPr id="55315" name="Line 26"/>
            <p:cNvSpPr>
              <a:spLocks noChangeShapeType="1"/>
            </p:cNvSpPr>
            <p:nvPr/>
          </p:nvSpPr>
          <p:spPr bwMode="auto">
            <a:xfrm>
              <a:off x="3792" y="1776"/>
              <a:ext cx="96"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55316" name="Line 27"/>
            <p:cNvSpPr>
              <a:spLocks noChangeShapeType="1"/>
            </p:cNvSpPr>
            <p:nvPr/>
          </p:nvSpPr>
          <p:spPr bwMode="auto">
            <a:xfrm>
              <a:off x="4608" y="1776"/>
              <a:ext cx="96"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55317" name="Line 28"/>
            <p:cNvSpPr>
              <a:spLocks noChangeShapeType="1"/>
            </p:cNvSpPr>
            <p:nvPr/>
          </p:nvSpPr>
          <p:spPr bwMode="auto">
            <a:xfrm>
              <a:off x="4032" y="1776"/>
              <a:ext cx="96"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spTree>
    <p:custDataLst>
      <p:tags r:id="rId2"/>
    </p:custDataLst>
    <p:extLst>
      <p:ext uri="{BB962C8B-B14F-4D97-AF65-F5344CB8AC3E}">
        <p14:creationId xmlns:p14="http://schemas.microsoft.com/office/powerpoint/2010/main" val="2117905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4102"/>
                                        </p:tgtEl>
                                        <p:attrNameLst>
                                          <p:attrName>style.visibility</p:attrName>
                                        </p:attrNameLst>
                                      </p:cBhvr>
                                      <p:to>
                                        <p:strVal val="visible"/>
                                      </p:to>
                                    </p:set>
                                    <p:anim calcmode="lin" valueType="num">
                                      <p:cBhvr additive="base">
                                        <p:cTn id="7" dur="500" fill="hold"/>
                                        <p:tgtEl>
                                          <p:spTgt spid="174102"/>
                                        </p:tgtEl>
                                        <p:attrNameLst>
                                          <p:attrName>ppt_x</p:attrName>
                                        </p:attrNameLst>
                                      </p:cBhvr>
                                      <p:tavLst>
                                        <p:tav tm="0">
                                          <p:val>
                                            <p:strVal val="0-#ppt_w/2"/>
                                          </p:val>
                                        </p:tav>
                                        <p:tav tm="100000">
                                          <p:val>
                                            <p:strVal val="#ppt_x"/>
                                          </p:val>
                                        </p:tav>
                                      </p:tavLst>
                                    </p:anim>
                                    <p:anim calcmode="lin" valueType="num">
                                      <p:cBhvr additive="base">
                                        <p:cTn id="8" dur="500" fill="hold"/>
                                        <p:tgtEl>
                                          <p:spTgt spid="174102"/>
                                        </p:tgtEl>
                                        <p:attrNameLst>
                                          <p:attrName>ppt_y</p:attrName>
                                        </p:attrNameLst>
                                      </p:cBhvr>
                                      <p:tavLst>
                                        <p:tav tm="0">
                                          <p:val>
                                            <p:strVal val="#ppt_y"/>
                                          </p:val>
                                        </p:tav>
                                        <p:tav tm="100000">
                                          <p:val>
                                            <p:strVal val="#ppt_y"/>
                                          </p:val>
                                        </p:tav>
                                      </p:tavLst>
                                    </p:anim>
                                  </p:childTnLst>
                                </p:cTn>
                              </p:par>
                              <p:par>
                                <p:cTn id="9" presetID="37" presetClass="entr" presetSubtype="0" fill="hold" grpId="0" nodeType="withEffect">
                                  <p:stCondLst>
                                    <p:cond delay="0"/>
                                  </p:stCondLst>
                                  <p:childTnLst>
                                    <p:set>
                                      <p:cBhvr>
                                        <p:cTn id="10" dur="1" fill="hold">
                                          <p:stCondLst>
                                            <p:cond delay="0"/>
                                          </p:stCondLst>
                                        </p:cTn>
                                        <p:tgtEl>
                                          <p:spTgt spid="174101"/>
                                        </p:tgtEl>
                                        <p:attrNameLst>
                                          <p:attrName>style.visibility</p:attrName>
                                        </p:attrNameLst>
                                      </p:cBhvr>
                                      <p:to>
                                        <p:strVal val="visible"/>
                                      </p:to>
                                    </p:set>
                                    <p:animEffect transition="in" filter="fade">
                                      <p:cBhvr>
                                        <p:cTn id="11" dur="1000"/>
                                        <p:tgtEl>
                                          <p:spTgt spid="174101"/>
                                        </p:tgtEl>
                                      </p:cBhvr>
                                    </p:animEffect>
                                    <p:anim calcmode="lin" valueType="num">
                                      <p:cBhvr>
                                        <p:cTn id="12" dur="1000" fill="hold"/>
                                        <p:tgtEl>
                                          <p:spTgt spid="174101"/>
                                        </p:tgtEl>
                                        <p:attrNameLst>
                                          <p:attrName>ppt_x</p:attrName>
                                        </p:attrNameLst>
                                      </p:cBhvr>
                                      <p:tavLst>
                                        <p:tav tm="0">
                                          <p:val>
                                            <p:strVal val="#ppt_x"/>
                                          </p:val>
                                        </p:tav>
                                        <p:tav tm="100000">
                                          <p:val>
                                            <p:strVal val="#ppt_x"/>
                                          </p:val>
                                        </p:tav>
                                      </p:tavLst>
                                    </p:anim>
                                    <p:anim calcmode="lin" valueType="num">
                                      <p:cBhvr>
                                        <p:cTn id="13" dur="900" decel="100000" fill="hold"/>
                                        <p:tgtEl>
                                          <p:spTgt spid="174101"/>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74101"/>
                                        </p:tgtEl>
                                        <p:attrNameLst>
                                          <p:attrName>ppt_y</p:attrName>
                                        </p:attrNameLst>
                                      </p:cBhvr>
                                      <p:tavLst>
                                        <p:tav tm="0">
                                          <p:val>
                                            <p:strVal val="#ppt_y-.03"/>
                                          </p:val>
                                        </p:tav>
                                        <p:tav tm="100000">
                                          <p:val>
                                            <p:strVal val="#ppt_y"/>
                                          </p:val>
                                        </p:tav>
                                      </p:tavLst>
                                    </p:anim>
                                  </p:childTnLst>
                                </p:cTn>
                              </p:par>
                              <p:par>
                                <p:cTn id="15" presetID="9" presetClass="entr" presetSubtype="0" fill="hold" nodeType="withEffect">
                                  <p:stCondLst>
                                    <p:cond delay="0"/>
                                  </p:stCondLst>
                                  <p:childTnLst>
                                    <p:set>
                                      <p:cBhvr>
                                        <p:cTn id="16" dur="1" fill="hold">
                                          <p:stCondLst>
                                            <p:cond delay="0"/>
                                          </p:stCondLst>
                                        </p:cTn>
                                        <p:tgtEl>
                                          <p:spTgt spid="174099"/>
                                        </p:tgtEl>
                                        <p:attrNameLst>
                                          <p:attrName>style.visibility</p:attrName>
                                        </p:attrNameLst>
                                      </p:cBhvr>
                                      <p:to>
                                        <p:strVal val="visible"/>
                                      </p:to>
                                    </p:set>
                                    <p:animEffect transition="in" filter="dissolve">
                                      <p:cBhvr>
                                        <p:cTn id="17" dur="500"/>
                                        <p:tgtEl>
                                          <p:spTgt spid="1740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4103"/>
                                        </p:tgtEl>
                                        <p:attrNameLst>
                                          <p:attrName>style.visibility</p:attrName>
                                        </p:attrNameLst>
                                      </p:cBhvr>
                                      <p:to>
                                        <p:strVal val="visible"/>
                                      </p:to>
                                    </p:set>
                                    <p:animEffect transition="in" filter="dissolve">
                                      <p:cBhvr>
                                        <p:cTn id="22" dur="500"/>
                                        <p:tgtEl>
                                          <p:spTgt spid="174103"/>
                                        </p:tgtEl>
                                      </p:cBhvr>
                                    </p:animEffect>
                                  </p:childTnLst>
                                </p:cTn>
                              </p:par>
                            </p:childTnLst>
                          </p:cTn>
                        </p:par>
                        <p:par>
                          <p:cTn id="23" fill="hold" nodeType="afterGroup">
                            <p:stCondLst>
                              <p:cond delay="500"/>
                            </p:stCondLst>
                            <p:childTnLst>
                              <p:par>
                                <p:cTn id="24" presetID="55" presetClass="entr" presetSubtype="0" fill="hold" nodeType="afterEffect">
                                  <p:stCondLst>
                                    <p:cond delay="0"/>
                                  </p:stCondLst>
                                  <p:childTnLst>
                                    <p:set>
                                      <p:cBhvr>
                                        <p:cTn id="25" dur="1" fill="hold">
                                          <p:stCondLst>
                                            <p:cond delay="0"/>
                                          </p:stCondLst>
                                        </p:cTn>
                                        <p:tgtEl>
                                          <p:spTgt spid="174100"/>
                                        </p:tgtEl>
                                        <p:attrNameLst>
                                          <p:attrName>style.visibility</p:attrName>
                                        </p:attrNameLst>
                                      </p:cBhvr>
                                      <p:to>
                                        <p:strVal val="visible"/>
                                      </p:to>
                                    </p:set>
                                    <p:anim calcmode="lin" valueType="num">
                                      <p:cBhvr>
                                        <p:cTn id="26" dur="1000" fill="hold"/>
                                        <p:tgtEl>
                                          <p:spTgt spid="174100"/>
                                        </p:tgtEl>
                                        <p:attrNameLst>
                                          <p:attrName>ppt_w</p:attrName>
                                        </p:attrNameLst>
                                      </p:cBhvr>
                                      <p:tavLst>
                                        <p:tav tm="0">
                                          <p:val>
                                            <p:strVal val="#ppt_w*0.70"/>
                                          </p:val>
                                        </p:tav>
                                        <p:tav tm="100000">
                                          <p:val>
                                            <p:strVal val="#ppt_w"/>
                                          </p:val>
                                        </p:tav>
                                      </p:tavLst>
                                    </p:anim>
                                    <p:anim calcmode="lin" valueType="num">
                                      <p:cBhvr>
                                        <p:cTn id="27" dur="1000" fill="hold"/>
                                        <p:tgtEl>
                                          <p:spTgt spid="174100"/>
                                        </p:tgtEl>
                                        <p:attrNameLst>
                                          <p:attrName>ppt_h</p:attrName>
                                        </p:attrNameLst>
                                      </p:cBhvr>
                                      <p:tavLst>
                                        <p:tav tm="0">
                                          <p:val>
                                            <p:strVal val="#ppt_h"/>
                                          </p:val>
                                        </p:tav>
                                        <p:tav tm="100000">
                                          <p:val>
                                            <p:strVal val="#ppt_h"/>
                                          </p:val>
                                        </p:tav>
                                      </p:tavLst>
                                    </p:anim>
                                    <p:animEffect transition="in" filter="fade">
                                      <p:cBhvr>
                                        <p:cTn id="28" dur="1000"/>
                                        <p:tgtEl>
                                          <p:spTgt spid="174100"/>
                                        </p:tgtEl>
                                      </p:cBhvr>
                                    </p:animEffect>
                                  </p:childTnLst>
                                </p:cTn>
                              </p:par>
                              <p:par>
                                <p:cTn id="29" presetID="22" presetClass="entr" presetSubtype="8" fill="hold" nodeType="withEffect">
                                  <p:stCondLst>
                                    <p:cond delay="0"/>
                                  </p:stCondLst>
                                  <p:childTnLst>
                                    <p:set>
                                      <p:cBhvr>
                                        <p:cTn id="30" dur="1" fill="hold">
                                          <p:stCondLst>
                                            <p:cond delay="0"/>
                                          </p:stCondLst>
                                        </p:cTn>
                                        <p:tgtEl>
                                          <p:spTgt spid="174104"/>
                                        </p:tgtEl>
                                        <p:attrNameLst>
                                          <p:attrName>style.visibility</p:attrName>
                                        </p:attrNameLst>
                                      </p:cBhvr>
                                      <p:to>
                                        <p:strVal val="visible"/>
                                      </p:to>
                                    </p:set>
                                    <p:animEffect transition="in" filter="wipe(left)">
                                      <p:cBhvr>
                                        <p:cTn id="31" dur="1000"/>
                                        <p:tgtEl>
                                          <p:spTgt spid="174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6" name="Text Box 8"/>
          <p:cNvSpPr txBox="1">
            <a:spLocks noChangeArrowheads="1"/>
          </p:cNvSpPr>
          <p:nvPr/>
        </p:nvSpPr>
        <p:spPr bwMode="auto">
          <a:xfrm>
            <a:off x="5355273" y="3539031"/>
            <a:ext cx="4938183" cy="155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r>
              <a:rPr lang="en-US" altLang="am-ET" sz="2160"/>
              <a:t>1.</a:t>
            </a:r>
            <a:r>
              <a:rPr lang="en-US" altLang="am-ET" sz="2592"/>
              <a:t>  </a:t>
            </a:r>
            <a:r>
              <a:rPr lang="en-US" altLang="am-ET" sz="2160"/>
              <a:t>Group the 1’s into two overlapping groups as indicated.</a:t>
            </a:r>
          </a:p>
          <a:p>
            <a:pPr eaLnBrk="1" hangingPunct="1">
              <a:spcBef>
                <a:spcPct val="20000"/>
              </a:spcBef>
              <a:buFontTx/>
              <a:buAutoNum type="arabicPeriod" startAt="2"/>
            </a:pPr>
            <a:r>
              <a:rPr lang="en-US" altLang="am-ET" sz="2160"/>
              <a:t>Read each group by eliminating any variable that changes across a boundary. </a:t>
            </a:r>
          </a:p>
        </p:txBody>
      </p:sp>
      <p:grpSp>
        <p:nvGrpSpPr>
          <p:cNvPr id="165926" name="Group 38"/>
          <p:cNvGrpSpPr>
            <a:grpSpLocks/>
          </p:cNvGrpSpPr>
          <p:nvPr/>
        </p:nvGrpSpPr>
        <p:grpSpPr bwMode="auto">
          <a:xfrm>
            <a:off x="5355273" y="5267400"/>
            <a:ext cx="4938183" cy="490389"/>
            <a:chOff x="2448" y="3216"/>
            <a:chExt cx="2880" cy="286"/>
          </a:xfrm>
        </p:grpSpPr>
        <p:sp>
          <p:nvSpPr>
            <p:cNvPr id="57371" name="Line 16"/>
            <p:cNvSpPr>
              <a:spLocks noChangeShapeType="1"/>
            </p:cNvSpPr>
            <p:nvPr/>
          </p:nvSpPr>
          <p:spPr bwMode="auto">
            <a:xfrm>
              <a:off x="4416" y="326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57372" name="Line 17"/>
            <p:cNvSpPr>
              <a:spLocks noChangeShapeType="1"/>
            </p:cNvSpPr>
            <p:nvPr/>
          </p:nvSpPr>
          <p:spPr bwMode="auto">
            <a:xfrm>
              <a:off x="4560" y="326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57373" name="Text Box 18"/>
            <p:cNvSpPr txBox="1">
              <a:spLocks noChangeArrowheads="1"/>
            </p:cNvSpPr>
            <p:nvPr/>
          </p:nvSpPr>
          <p:spPr bwMode="auto">
            <a:xfrm>
              <a:off x="2448" y="3216"/>
              <a:ext cx="288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AutoNum type="arabicPeriod" startAt="3"/>
              </a:pPr>
              <a:r>
                <a:rPr lang="en-US" altLang="am-ET" sz="2160"/>
                <a:t>The vertical group is read </a:t>
              </a:r>
              <a:r>
                <a:rPr lang="en-US" altLang="am-ET" sz="2160" i="1"/>
                <a:t>AC</a:t>
              </a:r>
              <a:r>
                <a:rPr lang="en-US" altLang="am-ET" sz="2160"/>
                <a:t>.</a:t>
              </a:r>
              <a:r>
                <a:rPr lang="en-US" altLang="am-ET" sz="2592"/>
                <a:t> </a:t>
              </a:r>
            </a:p>
          </p:txBody>
        </p:sp>
      </p:grpSp>
      <p:sp>
        <p:nvSpPr>
          <p:cNvPr id="57348" name="Text Box 30"/>
          <p:cNvSpPr txBox="1">
            <a:spLocks noChangeArrowheads="1"/>
          </p:cNvSpPr>
          <p:nvPr/>
        </p:nvSpPr>
        <p:spPr bwMode="auto">
          <a:xfrm>
            <a:off x="2392363" y="1728364"/>
            <a:ext cx="7983396"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latin typeface="Times New Roman" panose="02020603050405020304" pitchFamily="18" charset="0"/>
              </a:rPr>
              <a:t>K-maps can simplify combinational logic by grouping cells and eliminating variables that change. </a:t>
            </a:r>
          </a:p>
        </p:txBody>
      </p:sp>
      <p:sp>
        <p:nvSpPr>
          <p:cNvPr id="57349" name="Rectangle 31"/>
          <p:cNvSpPr>
            <a:spLocks noChangeArrowheads="1"/>
          </p:cNvSpPr>
          <p:nvPr/>
        </p:nvSpPr>
        <p:spPr bwMode="auto">
          <a:xfrm>
            <a:off x="2145454" y="1234546"/>
            <a:ext cx="2282997"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Karnaugh maps</a:t>
            </a:r>
          </a:p>
        </p:txBody>
      </p:sp>
      <p:graphicFrame>
        <p:nvGraphicFramePr>
          <p:cNvPr id="57350" name="Object 32"/>
          <p:cNvGraphicFramePr>
            <a:graphicFrameLocks noChangeAspect="1"/>
          </p:cNvGraphicFramePr>
          <p:nvPr/>
        </p:nvGraphicFramePr>
        <p:xfrm>
          <a:off x="2556969" y="3209819"/>
          <a:ext cx="2283910" cy="3209819"/>
        </p:xfrm>
        <a:graphic>
          <a:graphicData uri="http://schemas.openxmlformats.org/presentationml/2006/ole">
            <mc:AlternateContent xmlns:mc="http://schemas.openxmlformats.org/markup-compatibility/2006">
              <mc:Choice xmlns:v="urn:schemas-microsoft-com:vml" Requires="v">
                <p:oleObj spid="_x0000_s57348" name="CorelDRAW" r:id="rId5" imgW="1088296" imgH="1530665" progId="CorelDRAW.Graphic.13">
                  <p:embed/>
                </p:oleObj>
              </mc:Choice>
              <mc:Fallback>
                <p:oleObj name="CorelDRAW" r:id="rId5" imgW="1088296" imgH="1530665" progId="CorelDRAW.Graphic.13">
                  <p:embed/>
                  <p:pic>
                    <p:nvPicPr>
                      <p:cNvPr id="5735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6969" y="3209819"/>
                        <a:ext cx="2283910" cy="3209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921" name="Object 33"/>
          <p:cNvGraphicFramePr>
            <a:graphicFrameLocks noChangeAspect="1"/>
          </p:cNvGraphicFramePr>
          <p:nvPr/>
        </p:nvGraphicFramePr>
        <p:xfrm>
          <a:off x="2543252" y="3190958"/>
          <a:ext cx="2299342" cy="3228680"/>
        </p:xfrm>
        <a:graphic>
          <a:graphicData uri="http://schemas.openxmlformats.org/presentationml/2006/ole">
            <mc:AlternateContent xmlns:mc="http://schemas.openxmlformats.org/markup-compatibility/2006">
              <mc:Choice xmlns:v="urn:schemas-microsoft-com:vml" Requires="v">
                <p:oleObj spid="_x0000_s57349" name="CorelDRAW" r:id="rId7" imgW="1219200" imgH="1694688" progId="CorelDRAW.Graphic.13">
                  <p:embed/>
                </p:oleObj>
              </mc:Choice>
              <mc:Fallback>
                <p:oleObj name="CorelDRAW" r:id="rId7" imgW="1219200" imgH="1694688" progId="CorelDRAW.Graphic.13">
                  <p:embed/>
                  <p:pic>
                    <p:nvPicPr>
                      <p:cNvPr id="165921"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3252" y="3190958"/>
                        <a:ext cx="2299342" cy="322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5922" name="Rectangle 34"/>
          <p:cNvSpPr>
            <a:spLocks noChangeArrowheads="1"/>
          </p:cNvSpPr>
          <p:nvPr/>
        </p:nvSpPr>
        <p:spPr bwMode="auto">
          <a:xfrm>
            <a:off x="3791515" y="2633697"/>
            <a:ext cx="641963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160">
                <a:latin typeface="Times New Roman" panose="02020603050405020304" pitchFamily="18" charset="0"/>
              </a:rPr>
              <a:t>Group the 1’s on the map and read the minimum logic.</a:t>
            </a:r>
          </a:p>
        </p:txBody>
      </p:sp>
      <p:sp>
        <p:nvSpPr>
          <p:cNvPr id="165923" name="WordArt 35"/>
          <p:cNvSpPr>
            <a:spLocks noChangeArrowheads="1" noChangeShapeType="1" noTextEdit="1"/>
          </p:cNvSpPr>
          <p:nvPr/>
        </p:nvSpPr>
        <p:spPr bwMode="auto">
          <a:xfrm>
            <a:off x="2392362" y="2633698"/>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grpSp>
        <p:nvGrpSpPr>
          <p:cNvPr id="165899" name="Group 11"/>
          <p:cNvGrpSpPr>
            <a:grpSpLocks/>
          </p:cNvGrpSpPr>
          <p:nvPr/>
        </p:nvGrpSpPr>
        <p:grpSpPr bwMode="auto">
          <a:xfrm>
            <a:off x="1312136" y="3737929"/>
            <a:ext cx="2150167" cy="1249977"/>
            <a:chOff x="144" y="2056"/>
            <a:chExt cx="1254" cy="729"/>
          </a:xfrm>
        </p:grpSpPr>
        <p:sp>
          <p:nvSpPr>
            <p:cNvPr id="57368" name="Line 12"/>
            <p:cNvSpPr>
              <a:spLocks noChangeShapeType="1"/>
            </p:cNvSpPr>
            <p:nvPr/>
          </p:nvSpPr>
          <p:spPr bwMode="auto">
            <a:xfrm>
              <a:off x="816" y="2352"/>
              <a:ext cx="582" cy="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57369" name="Text Box 13"/>
            <p:cNvSpPr txBox="1">
              <a:spLocks noChangeArrowheads="1"/>
            </p:cNvSpPr>
            <p:nvPr/>
          </p:nvSpPr>
          <p:spPr bwMode="auto">
            <a:xfrm>
              <a:off x="144" y="2208"/>
              <a:ext cx="720" cy="577"/>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1944" i="1">
                  <a:latin typeface="Times New Roman" panose="02020603050405020304" pitchFamily="18" charset="0"/>
                </a:rPr>
                <a:t>B</a:t>
              </a:r>
              <a:r>
                <a:rPr lang="en-US" altLang="am-ET" sz="1944">
                  <a:latin typeface="Times New Roman" panose="02020603050405020304" pitchFamily="18" charset="0"/>
                </a:rPr>
                <a:t> changes across this boundary</a:t>
              </a:r>
            </a:p>
          </p:txBody>
        </p:sp>
        <p:sp>
          <p:nvSpPr>
            <p:cNvPr id="57370" name="Oval 14"/>
            <p:cNvSpPr>
              <a:spLocks noChangeArrowheads="1"/>
            </p:cNvSpPr>
            <p:nvPr/>
          </p:nvSpPr>
          <p:spPr bwMode="auto">
            <a:xfrm>
              <a:off x="1016" y="2056"/>
              <a:ext cx="144" cy="624"/>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am-ET" altLang="am-ET" sz="2592">
                <a:latin typeface="Times New Roman" panose="02020603050405020304" pitchFamily="18" charset="0"/>
              </a:endParaRPr>
            </a:p>
          </p:txBody>
        </p:sp>
      </p:grpSp>
      <p:grpSp>
        <p:nvGrpSpPr>
          <p:cNvPr id="165910" name="Group 22"/>
          <p:cNvGrpSpPr>
            <a:grpSpLocks/>
          </p:cNvGrpSpPr>
          <p:nvPr/>
        </p:nvGrpSpPr>
        <p:grpSpPr bwMode="auto">
          <a:xfrm>
            <a:off x="3064504" y="3292122"/>
            <a:ext cx="1399152" cy="3170382"/>
            <a:chOff x="1200" y="1760"/>
            <a:chExt cx="816" cy="1849"/>
          </a:xfrm>
        </p:grpSpPr>
        <p:sp>
          <p:nvSpPr>
            <p:cNvPr id="57365" name="Line 23"/>
            <p:cNvSpPr>
              <a:spLocks noChangeShapeType="1"/>
            </p:cNvSpPr>
            <p:nvPr/>
          </p:nvSpPr>
          <p:spPr bwMode="auto">
            <a:xfrm flipV="1">
              <a:off x="1616" y="2592"/>
              <a:ext cx="0" cy="4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57366" name="Text Box 24"/>
            <p:cNvSpPr txBox="1">
              <a:spLocks noChangeArrowheads="1"/>
            </p:cNvSpPr>
            <p:nvPr/>
          </p:nvSpPr>
          <p:spPr bwMode="auto">
            <a:xfrm>
              <a:off x="1248" y="3032"/>
              <a:ext cx="720" cy="577"/>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1944" i="1">
                  <a:latin typeface="Times New Roman" panose="02020603050405020304" pitchFamily="18" charset="0"/>
                </a:rPr>
                <a:t>C</a:t>
              </a:r>
              <a:r>
                <a:rPr lang="en-US" altLang="am-ET" sz="1944">
                  <a:latin typeface="Times New Roman" panose="02020603050405020304" pitchFamily="18" charset="0"/>
                </a:rPr>
                <a:t> changes across this boundary</a:t>
              </a:r>
            </a:p>
          </p:txBody>
        </p:sp>
        <p:sp>
          <p:nvSpPr>
            <p:cNvPr id="57367" name="Oval 25"/>
            <p:cNvSpPr>
              <a:spLocks noChangeArrowheads="1"/>
            </p:cNvSpPr>
            <p:nvPr/>
          </p:nvSpPr>
          <p:spPr bwMode="auto">
            <a:xfrm rot="-5400000">
              <a:off x="1512" y="1448"/>
              <a:ext cx="192" cy="816"/>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am-ET" altLang="am-ET" sz="2592">
                <a:latin typeface="Times New Roman" panose="02020603050405020304" pitchFamily="18" charset="0"/>
              </a:endParaRPr>
            </a:p>
          </p:txBody>
        </p:sp>
      </p:grpSp>
      <p:sp>
        <p:nvSpPr>
          <p:cNvPr id="165924" name="WordArt 36"/>
          <p:cNvSpPr>
            <a:spLocks noChangeArrowheads="1" noChangeShapeType="1" noTextEdit="1"/>
          </p:cNvSpPr>
          <p:nvPr/>
        </p:nvSpPr>
        <p:spPr bwMode="auto">
          <a:xfrm>
            <a:off x="5190666" y="3045213"/>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grpSp>
        <p:nvGrpSpPr>
          <p:cNvPr id="165925" name="Group 37"/>
          <p:cNvGrpSpPr>
            <a:grpSpLocks/>
          </p:cNvGrpSpPr>
          <p:nvPr/>
        </p:nvGrpSpPr>
        <p:grpSpPr bwMode="auto">
          <a:xfrm>
            <a:off x="5355273" y="5678916"/>
            <a:ext cx="4938183" cy="490389"/>
            <a:chOff x="2448" y="3504"/>
            <a:chExt cx="2880" cy="286"/>
          </a:xfrm>
        </p:grpSpPr>
        <p:sp>
          <p:nvSpPr>
            <p:cNvPr id="57363" name="Text Box 21"/>
            <p:cNvSpPr txBox="1">
              <a:spLocks noChangeArrowheads="1"/>
            </p:cNvSpPr>
            <p:nvPr/>
          </p:nvSpPr>
          <p:spPr bwMode="auto">
            <a:xfrm>
              <a:off x="2448" y="3504"/>
              <a:ext cx="288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AutoNum type="arabicPeriod" startAt="4"/>
              </a:pPr>
              <a:r>
                <a:rPr lang="en-US" altLang="am-ET" sz="2160"/>
                <a:t>The horizontal group is read </a:t>
              </a:r>
              <a:r>
                <a:rPr lang="en-US" altLang="am-ET" sz="2160" i="1"/>
                <a:t>AB</a:t>
              </a:r>
              <a:r>
                <a:rPr lang="en-US" altLang="am-ET" sz="2160"/>
                <a:t>.</a:t>
              </a:r>
              <a:r>
                <a:rPr lang="en-US" altLang="am-ET" sz="2592"/>
                <a:t> </a:t>
              </a:r>
            </a:p>
          </p:txBody>
        </p:sp>
        <p:sp>
          <p:nvSpPr>
            <p:cNvPr id="57364" name="Line 20"/>
            <p:cNvSpPr>
              <a:spLocks noChangeShapeType="1"/>
            </p:cNvSpPr>
            <p:nvPr/>
          </p:nvSpPr>
          <p:spPr bwMode="auto">
            <a:xfrm>
              <a:off x="4576" y="3560"/>
              <a:ext cx="105"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pSp>
        <p:nvGrpSpPr>
          <p:cNvPr id="165932" name="Group 44"/>
          <p:cNvGrpSpPr>
            <a:grpSpLocks/>
          </p:cNvGrpSpPr>
          <p:nvPr/>
        </p:nvGrpSpPr>
        <p:grpSpPr bwMode="auto">
          <a:xfrm>
            <a:off x="6260606" y="6172734"/>
            <a:ext cx="2139879" cy="490389"/>
            <a:chOff x="2688" y="3600"/>
            <a:chExt cx="1248" cy="286"/>
          </a:xfrm>
        </p:grpSpPr>
        <p:sp>
          <p:nvSpPr>
            <p:cNvPr id="57359" name="Text Box 39"/>
            <p:cNvSpPr txBox="1">
              <a:spLocks noChangeArrowheads="1"/>
            </p:cNvSpPr>
            <p:nvPr/>
          </p:nvSpPr>
          <p:spPr bwMode="auto">
            <a:xfrm>
              <a:off x="2688" y="3600"/>
              <a:ext cx="124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i="1">
                  <a:solidFill>
                    <a:srgbClr val="FF0000"/>
                  </a:solidFill>
                  <a:latin typeface="Times New Roman" panose="02020603050405020304" pitchFamily="18" charset="0"/>
                </a:rPr>
                <a:t>X = AC +AB</a:t>
              </a:r>
            </a:p>
          </p:txBody>
        </p:sp>
        <p:sp>
          <p:nvSpPr>
            <p:cNvPr id="57360" name="Line 41"/>
            <p:cNvSpPr>
              <a:spLocks noChangeShapeType="1"/>
            </p:cNvSpPr>
            <p:nvPr/>
          </p:nvSpPr>
          <p:spPr bwMode="auto">
            <a:xfrm>
              <a:off x="3120" y="3648"/>
              <a:ext cx="96" cy="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57361" name="Line 42"/>
            <p:cNvSpPr>
              <a:spLocks noChangeShapeType="1"/>
            </p:cNvSpPr>
            <p:nvPr/>
          </p:nvSpPr>
          <p:spPr bwMode="auto">
            <a:xfrm>
              <a:off x="3264" y="3648"/>
              <a:ext cx="96" cy="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57362" name="Line 43"/>
            <p:cNvSpPr>
              <a:spLocks noChangeShapeType="1"/>
            </p:cNvSpPr>
            <p:nvPr/>
          </p:nvSpPr>
          <p:spPr bwMode="auto">
            <a:xfrm>
              <a:off x="3552" y="3648"/>
              <a:ext cx="96" cy="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spTree>
    <p:custDataLst>
      <p:tags r:id="rId2"/>
    </p:custDataLst>
    <p:extLst>
      <p:ext uri="{BB962C8B-B14F-4D97-AF65-F5344CB8AC3E}">
        <p14:creationId xmlns:p14="http://schemas.microsoft.com/office/powerpoint/2010/main" val="2382990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5923"/>
                                        </p:tgtEl>
                                        <p:attrNameLst>
                                          <p:attrName>style.visibility</p:attrName>
                                        </p:attrNameLst>
                                      </p:cBhvr>
                                      <p:to>
                                        <p:strVal val="visible"/>
                                      </p:to>
                                    </p:set>
                                    <p:anim calcmode="lin" valueType="num">
                                      <p:cBhvr additive="base">
                                        <p:cTn id="7" dur="500" fill="hold"/>
                                        <p:tgtEl>
                                          <p:spTgt spid="165923"/>
                                        </p:tgtEl>
                                        <p:attrNameLst>
                                          <p:attrName>ppt_x</p:attrName>
                                        </p:attrNameLst>
                                      </p:cBhvr>
                                      <p:tavLst>
                                        <p:tav tm="0">
                                          <p:val>
                                            <p:strVal val="0-#ppt_w/2"/>
                                          </p:val>
                                        </p:tav>
                                        <p:tav tm="100000">
                                          <p:val>
                                            <p:strVal val="#ppt_x"/>
                                          </p:val>
                                        </p:tav>
                                      </p:tavLst>
                                    </p:anim>
                                    <p:anim calcmode="lin" valueType="num">
                                      <p:cBhvr additive="base">
                                        <p:cTn id="8" dur="500" fill="hold"/>
                                        <p:tgtEl>
                                          <p:spTgt spid="165923"/>
                                        </p:tgtEl>
                                        <p:attrNameLst>
                                          <p:attrName>ppt_y</p:attrName>
                                        </p:attrNameLst>
                                      </p:cBhvr>
                                      <p:tavLst>
                                        <p:tav tm="0">
                                          <p:val>
                                            <p:strVal val="#ppt_y"/>
                                          </p:val>
                                        </p:tav>
                                        <p:tav tm="100000">
                                          <p:val>
                                            <p:strVal val="#ppt_y"/>
                                          </p:val>
                                        </p:tav>
                                      </p:tavLst>
                                    </p:anim>
                                  </p:childTnLst>
                                </p:cTn>
                              </p:par>
                              <p:par>
                                <p:cTn id="9" presetID="37" presetClass="entr" presetSubtype="0" fill="hold" grpId="0" nodeType="withEffect">
                                  <p:stCondLst>
                                    <p:cond delay="0"/>
                                  </p:stCondLst>
                                  <p:childTnLst>
                                    <p:set>
                                      <p:cBhvr>
                                        <p:cTn id="10" dur="1" fill="hold">
                                          <p:stCondLst>
                                            <p:cond delay="0"/>
                                          </p:stCondLst>
                                        </p:cTn>
                                        <p:tgtEl>
                                          <p:spTgt spid="165922"/>
                                        </p:tgtEl>
                                        <p:attrNameLst>
                                          <p:attrName>style.visibility</p:attrName>
                                        </p:attrNameLst>
                                      </p:cBhvr>
                                      <p:to>
                                        <p:strVal val="visible"/>
                                      </p:to>
                                    </p:set>
                                    <p:animEffect transition="in" filter="fade">
                                      <p:cBhvr>
                                        <p:cTn id="11" dur="1000"/>
                                        <p:tgtEl>
                                          <p:spTgt spid="165922"/>
                                        </p:tgtEl>
                                      </p:cBhvr>
                                    </p:animEffect>
                                    <p:anim calcmode="lin" valueType="num">
                                      <p:cBhvr>
                                        <p:cTn id="12" dur="1000" fill="hold"/>
                                        <p:tgtEl>
                                          <p:spTgt spid="165922"/>
                                        </p:tgtEl>
                                        <p:attrNameLst>
                                          <p:attrName>ppt_x</p:attrName>
                                        </p:attrNameLst>
                                      </p:cBhvr>
                                      <p:tavLst>
                                        <p:tav tm="0">
                                          <p:val>
                                            <p:strVal val="#ppt_x"/>
                                          </p:val>
                                        </p:tav>
                                        <p:tav tm="100000">
                                          <p:val>
                                            <p:strVal val="#ppt_x"/>
                                          </p:val>
                                        </p:tav>
                                      </p:tavLst>
                                    </p:anim>
                                    <p:anim calcmode="lin" valueType="num">
                                      <p:cBhvr>
                                        <p:cTn id="13" dur="900" decel="100000" fill="hold"/>
                                        <p:tgtEl>
                                          <p:spTgt spid="165922"/>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65922"/>
                                        </p:tgtEl>
                                        <p:attrNameLst>
                                          <p:attrName>ppt_y</p:attrName>
                                        </p:attrNameLst>
                                      </p:cBhvr>
                                      <p:tavLst>
                                        <p:tav tm="0">
                                          <p:val>
                                            <p:strVal val="#ppt_y-.03"/>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65924"/>
                                        </p:tgtEl>
                                        <p:attrNameLst>
                                          <p:attrName>style.visibility</p:attrName>
                                        </p:attrNameLst>
                                      </p:cBhvr>
                                      <p:to>
                                        <p:strVal val="visible"/>
                                      </p:to>
                                    </p:set>
                                    <p:animEffect transition="in" filter="dissolve">
                                      <p:cBhvr>
                                        <p:cTn id="19" dur="500"/>
                                        <p:tgtEl>
                                          <p:spTgt spid="165924"/>
                                        </p:tgtEl>
                                      </p:cBhvr>
                                    </p:animEffect>
                                  </p:childTnLst>
                                </p:cTn>
                              </p:par>
                              <p:par>
                                <p:cTn id="20" presetID="9" presetClass="entr" presetSubtype="0" fill="hold" nodeType="withEffect">
                                  <p:stCondLst>
                                    <p:cond delay="0"/>
                                  </p:stCondLst>
                                  <p:childTnLst>
                                    <p:set>
                                      <p:cBhvr>
                                        <p:cTn id="21" dur="1" fill="hold">
                                          <p:stCondLst>
                                            <p:cond delay="0"/>
                                          </p:stCondLst>
                                        </p:cTn>
                                        <p:tgtEl>
                                          <p:spTgt spid="165921"/>
                                        </p:tgtEl>
                                        <p:attrNameLst>
                                          <p:attrName>style.visibility</p:attrName>
                                        </p:attrNameLst>
                                      </p:cBhvr>
                                      <p:to>
                                        <p:strVal val="visible"/>
                                      </p:to>
                                    </p:set>
                                    <p:animEffect transition="in" filter="dissolve">
                                      <p:cBhvr>
                                        <p:cTn id="22" dur="500"/>
                                        <p:tgtEl>
                                          <p:spTgt spid="165921"/>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65896">
                                            <p:txEl>
                                              <p:pRg st="0" end="0"/>
                                            </p:txEl>
                                          </p:spTgt>
                                        </p:tgtEl>
                                        <p:attrNameLst>
                                          <p:attrName>style.visibility</p:attrName>
                                        </p:attrNameLst>
                                      </p:cBhvr>
                                      <p:to>
                                        <p:strVal val="visible"/>
                                      </p:to>
                                    </p:set>
                                    <p:animEffect transition="in" filter="wipe(left)">
                                      <p:cBhvr>
                                        <p:cTn id="26" dur="1000"/>
                                        <p:tgtEl>
                                          <p:spTgt spid="165896">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5896">
                                            <p:txEl>
                                              <p:pRg st="1" end="1"/>
                                            </p:txEl>
                                          </p:spTgt>
                                        </p:tgtEl>
                                        <p:attrNameLst>
                                          <p:attrName>style.visibility</p:attrName>
                                        </p:attrNameLst>
                                      </p:cBhvr>
                                      <p:to>
                                        <p:strVal val="visible"/>
                                      </p:to>
                                    </p:set>
                                    <p:animEffect transition="in" filter="wipe(left)">
                                      <p:cBhvr>
                                        <p:cTn id="31" dur="1000"/>
                                        <p:tgtEl>
                                          <p:spTgt spid="165896">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7" presetClass="entr" presetSubtype="0" fill="hold" nodeType="clickEffect">
                                  <p:stCondLst>
                                    <p:cond delay="0"/>
                                  </p:stCondLst>
                                  <p:childTnLst>
                                    <p:set>
                                      <p:cBhvr>
                                        <p:cTn id="35" dur="1" fill="hold">
                                          <p:stCondLst>
                                            <p:cond delay="0"/>
                                          </p:stCondLst>
                                        </p:cTn>
                                        <p:tgtEl>
                                          <p:spTgt spid="165926"/>
                                        </p:tgtEl>
                                        <p:attrNameLst>
                                          <p:attrName>style.visibility</p:attrName>
                                        </p:attrNameLst>
                                      </p:cBhvr>
                                      <p:to>
                                        <p:strVal val="visible"/>
                                      </p:to>
                                    </p:set>
                                    <p:animEffect transition="in" filter="fade">
                                      <p:cBhvr>
                                        <p:cTn id="36" dur="1000"/>
                                        <p:tgtEl>
                                          <p:spTgt spid="165926"/>
                                        </p:tgtEl>
                                      </p:cBhvr>
                                    </p:animEffect>
                                    <p:anim calcmode="lin" valueType="num">
                                      <p:cBhvr>
                                        <p:cTn id="37" dur="1000" fill="hold"/>
                                        <p:tgtEl>
                                          <p:spTgt spid="165926"/>
                                        </p:tgtEl>
                                        <p:attrNameLst>
                                          <p:attrName>ppt_x</p:attrName>
                                        </p:attrNameLst>
                                      </p:cBhvr>
                                      <p:tavLst>
                                        <p:tav tm="0">
                                          <p:val>
                                            <p:strVal val="#ppt_x"/>
                                          </p:val>
                                        </p:tav>
                                        <p:tav tm="100000">
                                          <p:val>
                                            <p:strVal val="#ppt_x"/>
                                          </p:val>
                                        </p:tav>
                                      </p:tavLst>
                                    </p:anim>
                                    <p:anim calcmode="lin" valueType="num">
                                      <p:cBhvr>
                                        <p:cTn id="38" dur="900" decel="100000" fill="hold"/>
                                        <p:tgtEl>
                                          <p:spTgt spid="165926"/>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165926"/>
                                        </p:tgtEl>
                                        <p:attrNameLst>
                                          <p:attrName>ppt_y</p:attrName>
                                        </p:attrNameLst>
                                      </p:cBhvr>
                                      <p:tavLst>
                                        <p:tav tm="0">
                                          <p:val>
                                            <p:strVal val="#ppt_y-.03"/>
                                          </p:val>
                                        </p:tav>
                                        <p:tav tm="100000">
                                          <p:val>
                                            <p:strVal val="#ppt_y"/>
                                          </p:val>
                                        </p:tav>
                                      </p:tavLst>
                                    </p:anim>
                                  </p:childTnLst>
                                </p:cTn>
                              </p:par>
                            </p:childTnLst>
                          </p:cTn>
                        </p:par>
                        <p:par>
                          <p:cTn id="40" fill="hold" nodeType="afterGroup">
                            <p:stCondLst>
                              <p:cond delay="1000"/>
                            </p:stCondLst>
                            <p:childTnLst>
                              <p:par>
                                <p:cTn id="41" presetID="22" presetClass="entr" presetSubtype="8" fill="hold" nodeType="afterEffect">
                                  <p:stCondLst>
                                    <p:cond delay="0"/>
                                  </p:stCondLst>
                                  <p:childTnLst>
                                    <p:set>
                                      <p:cBhvr>
                                        <p:cTn id="42" dur="1" fill="hold">
                                          <p:stCondLst>
                                            <p:cond delay="0"/>
                                          </p:stCondLst>
                                        </p:cTn>
                                        <p:tgtEl>
                                          <p:spTgt spid="165899"/>
                                        </p:tgtEl>
                                        <p:attrNameLst>
                                          <p:attrName>style.visibility</p:attrName>
                                        </p:attrNameLst>
                                      </p:cBhvr>
                                      <p:to>
                                        <p:strVal val="visible"/>
                                      </p:to>
                                    </p:set>
                                    <p:animEffect transition="in" filter="wipe(left)">
                                      <p:cBhvr>
                                        <p:cTn id="43" dur="1000"/>
                                        <p:tgtEl>
                                          <p:spTgt spid="165899"/>
                                        </p:tgtEl>
                                      </p:cBhvr>
                                    </p:animEffect>
                                  </p:childTnLst>
                                  <p:subTnLst>
                                    <p:set>
                                      <p:cBhvr override="childStyle">
                                        <p:cTn dur="1" fill="hold" display="0" masterRel="nextClick" afterEffect="1"/>
                                        <p:tgtEl>
                                          <p:spTgt spid="165899"/>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65925"/>
                                        </p:tgtEl>
                                        <p:attrNameLst>
                                          <p:attrName>style.visibility</p:attrName>
                                        </p:attrNameLst>
                                      </p:cBhvr>
                                      <p:to>
                                        <p:strVal val="visible"/>
                                      </p:to>
                                    </p:set>
                                    <p:animEffect transition="in" filter="wipe(left)">
                                      <p:cBhvr>
                                        <p:cTn id="48" dur="500"/>
                                        <p:tgtEl>
                                          <p:spTgt spid="165925"/>
                                        </p:tgtEl>
                                      </p:cBhvr>
                                    </p:animEffect>
                                  </p:childTnLst>
                                </p:cTn>
                              </p:par>
                            </p:childTnLst>
                          </p:cTn>
                        </p:par>
                        <p:par>
                          <p:cTn id="49" fill="hold" nodeType="afterGroup">
                            <p:stCondLst>
                              <p:cond delay="500"/>
                            </p:stCondLst>
                            <p:childTnLst>
                              <p:par>
                                <p:cTn id="50" presetID="22" presetClass="entr" presetSubtype="4" fill="hold" nodeType="afterEffect">
                                  <p:stCondLst>
                                    <p:cond delay="0"/>
                                  </p:stCondLst>
                                  <p:childTnLst>
                                    <p:set>
                                      <p:cBhvr>
                                        <p:cTn id="51" dur="1" fill="hold">
                                          <p:stCondLst>
                                            <p:cond delay="0"/>
                                          </p:stCondLst>
                                        </p:cTn>
                                        <p:tgtEl>
                                          <p:spTgt spid="165910"/>
                                        </p:tgtEl>
                                        <p:attrNameLst>
                                          <p:attrName>style.visibility</p:attrName>
                                        </p:attrNameLst>
                                      </p:cBhvr>
                                      <p:to>
                                        <p:strVal val="visible"/>
                                      </p:to>
                                    </p:set>
                                    <p:animEffect transition="in" filter="wipe(down)">
                                      <p:cBhvr>
                                        <p:cTn id="52" dur="1000"/>
                                        <p:tgtEl>
                                          <p:spTgt spid="165910"/>
                                        </p:tgtEl>
                                      </p:cBhvr>
                                    </p:animEffect>
                                  </p:childTnLst>
                                  <p:subTnLst>
                                    <p:set>
                                      <p:cBhvr override="childStyle">
                                        <p:cTn dur="1" fill="hold" display="0" masterRel="nextClick" afterEffect="1"/>
                                        <p:tgtEl>
                                          <p:spTgt spid="165910"/>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37" presetClass="entr" presetSubtype="0" fill="hold" nodeType="clickEffect">
                                  <p:stCondLst>
                                    <p:cond delay="0"/>
                                  </p:stCondLst>
                                  <p:childTnLst>
                                    <p:set>
                                      <p:cBhvr>
                                        <p:cTn id="56" dur="1" fill="hold">
                                          <p:stCondLst>
                                            <p:cond delay="0"/>
                                          </p:stCondLst>
                                        </p:cTn>
                                        <p:tgtEl>
                                          <p:spTgt spid="165932"/>
                                        </p:tgtEl>
                                        <p:attrNameLst>
                                          <p:attrName>style.visibility</p:attrName>
                                        </p:attrNameLst>
                                      </p:cBhvr>
                                      <p:to>
                                        <p:strVal val="visible"/>
                                      </p:to>
                                    </p:set>
                                    <p:animEffect transition="in" filter="fade">
                                      <p:cBhvr>
                                        <p:cTn id="57" dur="1000"/>
                                        <p:tgtEl>
                                          <p:spTgt spid="165932"/>
                                        </p:tgtEl>
                                      </p:cBhvr>
                                    </p:animEffect>
                                    <p:anim calcmode="lin" valueType="num">
                                      <p:cBhvr>
                                        <p:cTn id="58" dur="1000" fill="hold"/>
                                        <p:tgtEl>
                                          <p:spTgt spid="165932"/>
                                        </p:tgtEl>
                                        <p:attrNameLst>
                                          <p:attrName>ppt_x</p:attrName>
                                        </p:attrNameLst>
                                      </p:cBhvr>
                                      <p:tavLst>
                                        <p:tav tm="0">
                                          <p:val>
                                            <p:strVal val="#ppt_x"/>
                                          </p:val>
                                        </p:tav>
                                        <p:tav tm="100000">
                                          <p:val>
                                            <p:strVal val="#ppt_x"/>
                                          </p:val>
                                        </p:tav>
                                      </p:tavLst>
                                    </p:anim>
                                    <p:anim calcmode="lin" valueType="num">
                                      <p:cBhvr>
                                        <p:cTn id="59" dur="900" decel="100000" fill="hold"/>
                                        <p:tgtEl>
                                          <p:spTgt spid="165932"/>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1659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6" grpId="0" build="p"/>
      <p:bldP spid="16592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7"/>
          <p:cNvSpPr txBox="1">
            <a:spLocks noChangeArrowheads="1"/>
          </p:cNvSpPr>
          <p:nvPr/>
        </p:nvSpPr>
        <p:spPr bwMode="auto">
          <a:xfrm>
            <a:off x="2310060" y="1728364"/>
            <a:ext cx="7901093"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latin typeface="Times New Roman" panose="02020603050405020304" pitchFamily="18" charset="0"/>
              </a:rPr>
              <a:t>A 4-variable map has an adjacent cell on each of its four boundaries as shown.  </a:t>
            </a:r>
          </a:p>
        </p:txBody>
      </p:sp>
      <p:graphicFrame>
        <p:nvGraphicFramePr>
          <p:cNvPr id="59395" name="Object 8"/>
          <p:cNvGraphicFramePr>
            <a:graphicFrameLocks noChangeAspect="1"/>
          </p:cNvGraphicFramePr>
          <p:nvPr/>
        </p:nvGraphicFramePr>
        <p:xfrm>
          <a:off x="2392363" y="2798304"/>
          <a:ext cx="3456728" cy="3262974"/>
        </p:xfrm>
        <a:graphic>
          <a:graphicData uri="http://schemas.openxmlformats.org/presentationml/2006/ole">
            <mc:AlternateContent xmlns:mc="http://schemas.openxmlformats.org/markup-compatibility/2006">
              <mc:Choice xmlns:v="urn:schemas-microsoft-com:vml" Requires="v">
                <p:oleObj spid="_x0000_s58371" name="CorelDRAW" r:id="rId5" imgW="1750847" imgH="1653121" progId="CorelDRAW.Graphic.12">
                  <p:embed/>
                </p:oleObj>
              </mc:Choice>
              <mc:Fallback>
                <p:oleObj name="CorelDRAW" r:id="rId5" imgW="1750847" imgH="1653121" progId="CorelDRAW.Graphic.12">
                  <p:embed/>
                  <p:pic>
                    <p:nvPicPr>
                      <p:cNvPr id="59395"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2363" y="2798304"/>
                        <a:ext cx="3456728" cy="3262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5" name="Text Box 9"/>
          <p:cNvSpPr txBox="1">
            <a:spLocks noChangeArrowheads="1"/>
          </p:cNvSpPr>
          <p:nvPr/>
        </p:nvSpPr>
        <p:spPr bwMode="auto">
          <a:xfrm>
            <a:off x="6013697" y="2633697"/>
            <a:ext cx="4197456" cy="3841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lang="en-US" altLang="am-ET" sz="2592">
                <a:latin typeface="Times New Roman" panose="02020603050405020304" pitchFamily="18" charset="0"/>
              </a:rPr>
              <a:t>Each cell is different only by one variable from an adjacent cell.</a:t>
            </a:r>
          </a:p>
          <a:p>
            <a:pPr eaLnBrk="1" hangingPunct="1">
              <a:lnSpc>
                <a:spcPct val="100000"/>
              </a:lnSpc>
              <a:spcBef>
                <a:spcPct val="20000"/>
              </a:spcBef>
              <a:buFontTx/>
              <a:buNone/>
            </a:pPr>
            <a:r>
              <a:rPr lang="en-US" altLang="am-ET" sz="2592">
                <a:latin typeface="Times New Roman" panose="02020603050405020304" pitchFamily="18" charset="0"/>
              </a:rPr>
              <a:t>Grouping follows the rules given in the next slide.</a:t>
            </a:r>
          </a:p>
          <a:p>
            <a:pPr eaLnBrk="1" hangingPunct="1">
              <a:lnSpc>
                <a:spcPct val="100000"/>
              </a:lnSpc>
              <a:spcBef>
                <a:spcPct val="20000"/>
              </a:spcBef>
              <a:buFontTx/>
              <a:buNone/>
            </a:pPr>
            <a:r>
              <a:rPr lang="en-US" altLang="am-ET" sz="2592">
                <a:latin typeface="Times New Roman" panose="02020603050405020304" pitchFamily="18" charset="0"/>
              </a:rPr>
              <a:t>The following slide shows an example of reading a four variable map using binary numbers for the variables…</a:t>
            </a:r>
          </a:p>
        </p:txBody>
      </p:sp>
      <p:sp>
        <p:nvSpPr>
          <p:cNvPr id="59397" name="Rectangle 12"/>
          <p:cNvSpPr>
            <a:spLocks noChangeArrowheads="1"/>
          </p:cNvSpPr>
          <p:nvPr/>
        </p:nvSpPr>
        <p:spPr bwMode="auto">
          <a:xfrm>
            <a:off x="2145454" y="1234546"/>
            <a:ext cx="2282997"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Karnaugh maps</a:t>
            </a:r>
          </a:p>
        </p:txBody>
      </p:sp>
    </p:spTree>
    <p:custDataLst>
      <p:tags r:id="rId2"/>
    </p:custDataLst>
    <p:extLst>
      <p:ext uri="{BB962C8B-B14F-4D97-AF65-F5344CB8AC3E}">
        <p14:creationId xmlns:p14="http://schemas.microsoft.com/office/powerpoint/2010/main" val="2363744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45">
                                            <p:txEl>
                                              <p:pRg st="0" end="0"/>
                                            </p:txEl>
                                          </p:spTgt>
                                        </p:tgtEl>
                                        <p:attrNameLst>
                                          <p:attrName>style.visibility</p:attrName>
                                        </p:attrNameLst>
                                      </p:cBhvr>
                                      <p:to>
                                        <p:strVal val="visible"/>
                                      </p:to>
                                    </p:set>
                                    <p:animEffect transition="in" filter="wipe(left)">
                                      <p:cBhvr>
                                        <p:cTn id="7" dur="500"/>
                                        <p:tgtEl>
                                          <p:spTgt spid="1679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7945">
                                            <p:txEl>
                                              <p:pRg st="1" end="1"/>
                                            </p:txEl>
                                          </p:spTgt>
                                        </p:tgtEl>
                                        <p:attrNameLst>
                                          <p:attrName>style.visibility</p:attrName>
                                        </p:attrNameLst>
                                      </p:cBhvr>
                                      <p:to>
                                        <p:strVal val="visible"/>
                                      </p:to>
                                    </p:set>
                                    <p:animEffect transition="in" filter="wipe(left)">
                                      <p:cBhvr>
                                        <p:cTn id="12" dur="500"/>
                                        <p:tgtEl>
                                          <p:spTgt spid="1679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7945">
                                            <p:txEl>
                                              <p:pRg st="2" end="2"/>
                                            </p:txEl>
                                          </p:spTgt>
                                        </p:tgtEl>
                                        <p:attrNameLst>
                                          <p:attrName>style.visibility</p:attrName>
                                        </p:attrNameLst>
                                      </p:cBhvr>
                                      <p:to>
                                        <p:strVal val="visible"/>
                                      </p:to>
                                    </p:set>
                                    <p:animEffect transition="in" filter="wipe(left)">
                                      <p:cBhvr>
                                        <p:cTn id="17" dur="500"/>
                                        <p:tgtEl>
                                          <p:spTgt spid="1679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ChangeArrowheads="1"/>
          </p:cNvSpPr>
          <p:nvPr/>
        </p:nvSpPr>
        <p:spPr bwMode="auto">
          <a:xfrm>
            <a:off x="1651635" y="740728"/>
            <a:ext cx="8806427" cy="5676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US" altLang="am-ET" sz="2592"/>
              <a:t>Determining the Minimum SOP Expression from the Map When all the 1’s representing the standard product terms in an expression are properly mapped and grouped, the process of determining the resulting minimum SOP expression begins. </a:t>
            </a:r>
          </a:p>
          <a:p>
            <a:pPr algn="just"/>
            <a:r>
              <a:rPr lang="en-US" altLang="am-ET" sz="2592"/>
              <a:t>The following rules are applied to find the minimum product terms and the minimum SOP expression: </a:t>
            </a:r>
          </a:p>
          <a:p>
            <a:pPr algn="just"/>
            <a:endParaRPr lang="en-US" altLang="am-ET" sz="2592"/>
          </a:p>
          <a:p>
            <a:pPr algn="just"/>
            <a:r>
              <a:rPr lang="en-US" altLang="am-ET" sz="2592"/>
              <a:t>1. Group the cells that have 1’s. Each group of cells containing 1’s creates one product term composed of all variables that occur in only one form (either uncomplemented or complemented) within the group. Variables that occur both uncomplemented and complemented within the group are eliminated. These are called contradictory variables. </a:t>
            </a:r>
          </a:p>
          <a:p>
            <a:pPr algn="just"/>
            <a:endParaRPr lang="en-US" altLang="am-ET" sz="2592"/>
          </a:p>
        </p:txBody>
      </p:sp>
    </p:spTree>
    <p:extLst>
      <p:ext uri="{BB962C8B-B14F-4D97-AF65-F5344CB8AC3E}">
        <p14:creationId xmlns:p14="http://schemas.microsoft.com/office/powerpoint/2010/main" val="22176249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ChangeArrowheads="1"/>
          </p:cNvSpPr>
          <p:nvPr/>
        </p:nvSpPr>
        <p:spPr bwMode="auto">
          <a:xfrm>
            <a:off x="1980847" y="987637"/>
            <a:ext cx="9053336"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am-ET" sz="2160" dirty="0"/>
              <a:t>2. Determine the minimum product term for each group. </a:t>
            </a:r>
          </a:p>
          <a:p>
            <a:pPr lvl="1"/>
            <a:r>
              <a:rPr lang="en-US" altLang="am-ET" sz="2160" dirty="0"/>
              <a:t>a. For a 3-variable map: </a:t>
            </a:r>
          </a:p>
          <a:p>
            <a:pPr lvl="2"/>
            <a:r>
              <a:rPr lang="en-US" altLang="am-ET" sz="2160" dirty="0"/>
              <a:t>(1) A l-cell group yields a 3-variable product term </a:t>
            </a:r>
          </a:p>
          <a:p>
            <a:pPr lvl="2"/>
            <a:r>
              <a:rPr lang="en-US" altLang="am-ET" sz="2160" dirty="0"/>
              <a:t>(2) A 2-cell group yields a 2-variable product term </a:t>
            </a:r>
          </a:p>
          <a:p>
            <a:pPr lvl="2"/>
            <a:r>
              <a:rPr lang="en-US" altLang="am-ET" sz="2160" dirty="0"/>
              <a:t>(3) A 4-cell group yields a I-variable term </a:t>
            </a:r>
          </a:p>
          <a:p>
            <a:pPr lvl="2"/>
            <a:r>
              <a:rPr lang="en-US" altLang="am-ET" sz="2160" dirty="0"/>
              <a:t>(4) An 8-cell group yields a value of I for the expression </a:t>
            </a:r>
          </a:p>
          <a:p>
            <a:pPr lvl="1"/>
            <a:r>
              <a:rPr lang="en-US" altLang="am-ET" sz="2160" dirty="0"/>
              <a:t>b. For a 4-variable map: </a:t>
            </a:r>
          </a:p>
          <a:p>
            <a:pPr lvl="2"/>
            <a:r>
              <a:rPr lang="en-US" altLang="am-ET" sz="2160" dirty="0"/>
              <a:t>(1) A I-cell group yields a 4-variable product term </a:t>
            </a:r>
          </a:p>
          <a:p>
            <a:pPr lvl="2"/>
            <a:r>
              <a:rPr lang="en-US" altLang="am-ET" sz="2160" dirty="0"/>
              <a:t>(2) A 2-cell group yields a 3-variable product term </a:t>
            </a:r>
          </a:p>
          <a:p>
            <a:pPr lvl="2"/>
            <a:r>
              <a:rPr lang="en-US" altLang="am-ET" sz="2160" dirty="0"/>
              <a:t>(3) A 4-cell group yields a 2-variable product term </a:t>
            </a:r>
          </a:p>
          <a:p>
            <a:pPr lvl="2"/>
            <a:r>
              <a:rPr lang="en-US" altLang="am-ET" sz="2160" dirty="0"/>
              <a:t>(4) An 8-cell group yields a I-variable term </a:t>
            </a:r>
          </a:p>
          <a:p>
            <a:pPr lvl="2"/>
            <a:r>
              <a:rPr lang="en-US" altLang="am-ET" sz="2160" dirty="0"/>
              <a:t>(5) A 16-cell group yields a value of I for the expression </a:t>
            </a:r>
          </a:p>
          <a:p>
            <a:r>
              <a:rPr lang="en-US" altLang="am-ET" sz="2160" dirty="0"/>
              <a:t>3. When all the minimum product terms are derived from the </a:t>
            </a:r>
            <a:r>
              <a:rPr lang="en-US" altLang="am-ET" sz="2160" dirty="0" err="1"/>
              <a:t>Karnaugh</a:t>
            </a:r>
            <a:r>
              <a:rPr lang="en-US" altLang="am-ET" sz="2160" dirty="0"/>
              <a:t> map, they are summed to form the minimum SOP expression. </a:t>
            </a:r>
          </a:p>
        </p:txBody>
      </p:sp>
    </p:spTree>
    <p:extLst>
      <p:ext uri="{BB962C8B-B14F-4D97-AF65-F5344CB8AC3E}">
        <p14:creationId xmlns:p14="http://schemas.microsoft.com/office/powerpoint/2010/main" val="41761588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55"/>
          <p:cNvSpPr txBox="1">
            <a:spLocks noChangeArrowheads="1"/>
          </p:cNvSpPr>
          <p:nvPr/>
        </p:nvSpPr>
        <p:spPr bwMode="auto">
          <a:xfrm>
            <a:off x="3626909" y="5925820"/>
            <a:ext cx="576121"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i="1">
                <a:latin typeface="Times New Roman" panose="02020603050405020304" pitchFamily="18" charset="0"/>
              </a:rPr>
              <a:t>X</a:t>
            </a:r>
          </a:p>
        </p:txBody>
      </p:sp>
      <p:sp>
        <p:nvSpPr>
          <p:cNvPr id="63491" name="Rectangle 7"/>
          <p:cNvSpPr>
            <a:spLocks noChangeArrowheads="1"/>
          </p:cNvSpPr>
          <p:nvPr/>
        </p:nvSpPr>
        <p:spPr bwMode="auto">
          <a:xfrm>
            <a:off x="2145454" y="1234546"/>
            <a:ext cx="2282997"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FFFF99"/>
                </a:solidFill>
                <a:latin typeface="Times New Roman" panose="02020603050405020304" pitchFamily="18" charset="0"/>
              </a:rPr>
              <a:t>Karnaugh maps</a:t>
            </a:r>
          </a:p>
        </p:txBody>
      </p:sp>
      <p:sp>
        <p:nvSpPr>
          <p:cNvPr id="63492" name="Rectangle 9"/>
          <p:cNvSpPr>
            <a:spLocks noChangeArrowheads="1"/>
          </p:cNvSpPr>
          <p:nvPr/>
        </p:nvSpPr>
        <p:spPr bwMode="auto">
          <a:xfrm>
            <a:off x="3544605" y="1810666"/>
            <a:ext cx="641963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160">
                <a:latin typeface="Times New Roman" panose="02020603050405020304" pitchFamily="18" charset="0"/>
              </a:rPr>
              <a:t>Group the 1’s on the map and read the minimum logic.</a:t>
            </a:r>
          </a:p>
        </p:txBody>
      </p:sp>
      <p:sp>
        <p:nvSpPr>
          <p:cNvPr id="63493" name="WordArt 10"/>
          <p:cNvSpPr>
            <a:spLocks noChangeArrowheads="1" noChangeShapeType="1" noTextEdit="1"/>
          </p:cNvSpPr>
          <p:nvPr/>
        </p:nvSpPr>
        <p:spPr bwMode="auto">
          <a:xfrm>
            <a:off x="2145453" y="1810667"/>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sp>
        <p:nvSpPr>
          <p:cNvPr id="178187" name="Text Box 11"/>
          <p:cNvSpPr txBox="1">
            <a:spLocks noChangeArrowheads="1"/>
          </p:cNvSpPr>
          <p:nvPr/>
        </p:nvSpPr>
        <p:spPr bwMode="auto">
          <a:xfrm>
            <a:off x="5849091" y="2880606"/>
            <a:ext cx="4444365" cy="188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r>
              <a:rPr lang="en-US" altLang="am-ET" sz="2160"/>
              <a:t>1.</a:t>
            </a:r>
            <a:r>
              <a:rPr lang="en-US" altLang="am-ET" sz="2592"/>
              <a:t>  </a:t>
            </a:r>
            <a:r>
              <a:rPr lang="en-US" altLang="am-ET" sz="2160"/>
              <a:t>Group the 1’s into two separate groups as indicated.</a:t>
            </a:r>
          </a:p>
          <a:p>
            <a:pPr eaLnBrk="1" hangingPunct="1">
              <a:spcBef>
                <a:spcPct val="20000"/>
              </a:spcBef>
              <a:buFontTx/>
              <a:buAutoNum type="arabicPeriod" startAt="2"/>
            </a:pPr>
            <a:r>
              <a:rPr lang="en-US" altLang="am-ET" sz="2160"/>
              <a:t>Read each group by eliminating any variable that changes across a boundary. </a:t>
            </a:r>
          </a:p>
        </p:txBody>
      </p:sp>
      <p:grpSp>
        <p:nvGrpSpPr>
          <p:cNvPr id="178204" name="Group 28"/>
          <p:cNvGrpSpPr>
            <a:grpSpLocks/>
          </p:cNvGrpSpPr>
          <p:nvPr/>
        </p:nvGrpSpPr>
        <p:grpSpPr bwMode="auto">
          <a:xfrm>
            <a:off x="5766788" y="4691279"/>
            <a:ext cx="4608971" cy="823031"/>
            <a:chOff x="2688" y="2736"/>
            <a:chExt cx="2688" cy="480"/>
          </a:xfrm>
        </p:grpSpPr>
        <p:sp>
          <p:nvSpPr>
            <p:cNvPr id="63523" name="Text Box 15"/>
            <p:cNvSpPr txBox="1">
              <a:spLocks noChangeArrowheads="1"/>
            </p:cNvSpPr>
            <p:nvPr/>
          </p:nvSpPr>
          <p:spPr bwMode="auto">
            <a:xfrm>
              <a:off x="2688" y="2736"/>
              <a:ext cx="268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AutoNum type="arabicPeriod" startAt="3"/>
              </a:pPr>
              <a:r>
                <a:rPr lang="en-US" altLang="am-ET" sz="2160"/>
                <a:t>The upper (yellow) group is read as </a:t>
              </a:r>
              <a:r>
                <a:rPr lang="en-US" altLang="am-ET" sz="2160" i="1"/>
                <a:t>AD.</a:t>
              </a:r>
              <a:r>
                <a:rPr lang="en-US" altLang="am-ET" sz="2592"/>
                <a:t> </a:t>
              </a:r>
            </a:p>
          </p:txBody>
        </p:sp>
        <p:sp>
          <p:nvSpPr>
            <p:cNvPr id="63524" name="Line 13"/>
            <p:cNvSpPr>
              <a:spLocks noChangeShapeType="1"/>
            </p:cNvSpPr>
            <p:nvPr/>
          </p:nvSpPr>
          <p:spPr bwMode="auto">
            <a:xfrm>
              <a:off x="2976" y="300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63525" name="Line 14"/>
            <p:cNvSpPr>
              <a:spLocks noChangeShapeType="1"/>
            </p:cNvSpPr>
            <p:nvPr/>
          </p:nvSpPr>
          <p:spPr bwMode="auto">
            <a:xfrm>
              <a:off x="3104" y="300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sp>
        <p:nvSpPr>
          <p:cNvPr id="178192" name="WordArt 16"/>
          <p:cNvSpPr>
            <a:spLocks noChangeArrowheads="1" noChangeShapeType="1" noTextEdit="1"/>
          </p:cNvSpPr>
          <p:nvPr/>
        </p:nvSpPr>
        <p:spPr bwMode="auto">
          <a:xfrm>
            <a:off x="5849091" y="2386788"/>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am-ET"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endParaRPr>
          </a:p>
        </p:txBody>
      </p:sp>
      <p:sp>
        <p:nvSpPr>
          <p:cNvPr id="178194" name="Text Box 18"/>
          <p:cNvSpPr txBox="1">
            <a:spLocks noChangeArrowheads="1"/>
          </p:cNvSpPr>
          <p:nvPr/>
        </p:nvSpPr>
        <p:spPr bwMode="auto">
          <a:xfrm>
            <a:off x="5766788" y="5432002"/>
            <a:ext cx="4362062" cy="82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AutoNum type="arabicPeriod" startAt="4"/>
            </a:pPr>
            <a:r>
              <a:rPr lang="en-US" altLang="am-ET" sz="2160"/>
              <a:t>The lower (green) group is read as </a:t>
            </a:r>
            <a:r>
              <a:rPr lang="en-US" altLang="am-ET" sz="2160" i="1"/>
              <a:t>AD</a:t>
            </a:r>
            <a:r>
              <a:rPr lang="en-US" altLang="am-ET" sz="2160"/>
              <a:t>.</a:t>
            </a:r>
            <a:r>
              <a:rPr lang="en-US" altLang="am-ET" sz="2592"/>
              <a:t> </a:t>
            </a:r>
          </a:p>
        </p:txBody>
      </p:sp>
      <p:graphicFrame>
        <p:nvGraphicFramePr>
          <p:cNvPr id="63498" name="Object 20"/>
          <p:cNvGraphicFramePr>
            <a:graphicFrameLocks noChangeAspect="1"/>
          </p:cNvGraphicFramePr>
          <p:nvPr/>
        </p:nvGraphicFramePr>
        <p:xfrm>
          <a:off x="2145453" y="2798304"/>
          <a:ext cx="3374425" cy="3226966"/>
        </p:xfrm>
        <a:graphic>
          <a:graphicData uri="http://schemas.openxmlformats.org/presentationml/2006/ole">
            <mc:AlternateContent xmlns:mc="http://schemas.openxmlformats.org/markup-compatibility/2006">
              <mc:Choice xmlns:v="urn:schemas-microsoft-com:vml" Requires="v">
                <p:oleObj spid="_x0000_s59396" name="CorelDRAW" r:id="rId5" imgW="1638220" imgH="1567404" progId="CorelDRAW.Graphic.13">
                  <p:embed/>
                </p:oleObj>
              </mc:Choice>
              <mc:Fallback>
                <p:oleObj name="CorelDRAW" r:id="rId5" imgW="1638220" imgH="1567404" progId="CorelDRAW.Graphic.13">
                  <p:embed/>
                  <p:pic>
                    <p:nvPicPr>
                      <p:cNvPr id="63498"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5453" y="2798304"/>
                        <a:ext cx="3374425" cy="322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197" name="Object 21"/>
          <p:cNvGraphicFramePr>
            <a:graphicFrameLocks noChangeAspect="1"/>
          </p:cNvGraphicFramePr>
          <p:nvPr/>
        </p:nvGraphicFramePr>
        <p:xfrm>
          <a:off x="2145453" y="2798304"/>
          <a:ext cx="3374425" cy="3226966"/>
        </p:xfrm>
        <a:graphic>
          <a:graphicData uri="http://schemas.openxmlformats.org/presentationml/2006/ole">
            <mc:AlternateContent xmlns:mc="http://schemas.openxmlformats.org/markup-compatibility/2006">
              <mc:Choice xmlns:v="urn:schemas-microsoft-com:vml" Requires="v">
                <p:oleObj spid="_x0000_s59397" name="CorelDRAW" r:id="rId7" imgW="1638220" imgH="1567404" progId="CorelDRAW.Graphic.13">
                  <p:embed/>
                </p:oleObj>
              </mc:Choice>
              <mc:Fallback>
                <p:oleObj name="CorelDRAW" r:id="rId7" imgW="1638220" imgH="1567404" progId="CorelDRAW.Graphic.13">
                  <p:embed/>
                  <p:pic>
                    <p:nvPicPr>
                      <p:cNvPr id="178197"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5453" y="2798304"/>
                        <a:ext cx="3374425" cy="322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8203" name="Group 27"/>
          <p:cNvGrpSpPr>
            <a:grpSpLocks/>
          </p:cNvGrpSpPr>
          <p:nvPr/>
        </p:nvGrpSpPr>
        <p:grpSpPr bwMode="auto">
          <a:xfrm>
            <a:off x="6589819" y="6172734"/>
            <a:ext cx="2139879" cy="490389"/>
            <a:chOff x="2688" y="3600"/>
            <a:chExt cx="1248" cy="286"/>
          </a:xfrm>
        </p:grpSpPr>
        <p:sp>
          <p:nvSpPr>
            <p:cNvPr id="63520" name="Text Box 23"/>
            <p:cNvSpPr txBox="1">
              <a:spLocks noChangeArrowheads="1"/>
            </p:cNvSpPr>
            <p:nvPr/>
          </p:nvSpPr>
          <p:spPr bwMode="auto">
            <a:xfrm>
              <a:off x="2688" y="3600"/>
              <a:ext cx="124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2592" i="1">
                  <a:solidFill>
                    <a:srgbClr val="FF0000"/>
                  </a:solidFill>
                  <a:latin typeface="Times New Roman" panose="02020603050405020304" pitchFamily="18" charset="0"/>
                </a:rPr>
                <a:t>X = AD +AD</a:t>
              </a:r>
            </a:p>
          </p:txBody>
        </p:sp>
        <p:sp>
          <p:nvSpPr>
            <p:cNvPr id="63521" name="Line 24"/>
            <p:cNvSpPr>
              <a:spLocks noChangeShapeType="1"/>
            </p:cNvSpPr>
            <p:nvPr/>
          </p:nvSpPr>
          <p:spPr bwMode="auto">
            <a:xfrm>
              <a:off x="3120" y="3648"/>
              <a:ext cx="96" cy="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63522" name="Line 25"/>
            <p:cNvSpPr>
              <a:spLocks noChangeShapeType="1"/>
            </p:cNvSpPr>
            <p:nvPr/>
          </p:nvSpPr>
          <p:spPr bwMode="auto">
            <a:xfrm>
              <a:off x="3264" y="3648"/>
              <a:ext cx="96" cy="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pSp>
        <p:nvGrpSpPr>
          <p:cNvPr id="178232" name="Group 56"/>
          <p:cNvGrpSpPr>
            <a:grpSpLocks/>
          </p:cNvGrpSpPr>
          <p:nvPr/>
        </p:nvGrpSpPr>
        <p:grpSpPr bwMode="auto">
          <a:xfrm>
            <a:off x="1487029" y="3045214"/>
            <a:ext cx="3079506" cy="2925189"/>
            <a:chOff x="192" y="1776"/>
            <a:chExt cx="1796" cy="1706"/>
          </a:xfrm>
        </p:grpSpPr>
        <p:sp>
          <p:nvSpPr>
            <p:cNvPr id="63513" name="Line 40"/>
            <p:cNvSpPr>
              <a:spLocks noChangeShapeType="1"/>
            </p:cNvSpPr>
            <p:nvPr/>
          </p:nvSpPr>
          <p:spPr bwMode="auto">
            <a:xfrm>
              <a:off x="672" y="2904"/>
              <a:ext cx="1316" cy="0"/>
            </a:xfrm>
            <a:prstGeom prst="line">
              <a:avLst/>
            </a:prstGeom>
            <a:noFill/>
            <a:ln w="127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63514" name="Oval 41"/>
            <p:cNvSpPr>
              <a:spLocks noChangeArrowheads="1"/>
            </p:cNvSpPr>
            <p:nvPr/>
          </p:nvSpPr>
          <p:spPr bwMode="auto">
            <a:xfrm>
              <a:off x="772" y="2640"/>
              <a:ext cx="140" cy="480"/>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am-ET" altLang="am-ET" sz="2592">
                <a:latin typeface="Times New Roman" panose="02020603050405020304" pitchFamily="18" charset="0"/>
              </a:endParaRPr>
            </a:p>
          </p:txBody>
        </p:sp>
        <p:sp>
          <p:nvSpPr>
            <p:cNvPr id="63515" name="Text Box 42"/>
            <p:cNvSpPr txBox="1">
              <a:spLocks noChangeArrowheads="1"/>
            </p:cNvSpPr>
            <p:nvPr/>
          </p:nvSpPr>
          <p:spPr bwMode="auto">
            <a:xfrm>
              <a:off x="192" y="2808"/>
              <a:ext cx="576" cy="170"/>
            </a:xfrm>
            <a:prstGeom prst="rect">
              <a:avLst/>
            </a:prstGeom>
            <a:solidFill>
              <a:srgbClr val="66FF66"/>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1296" i="1">
                  <a:solidFill>
                    <a:srgbClr val="FF0000"/>
                  </a:solidFill>
                  <a:latin typeface="Times New Roman" panose="02020603050405020304" pitchFamily="18" charset="0"/>
                </a:rPr>
                <a:t>B</a:t>
              </a:r>
              <a:r>
                <a:rPr lang="en-US" altLang="am-ET" sz="1296">
                  <a:solidFill>
                    <a:srgbClr val="FF0000"/>
                  </a:solidFill>
                  <a:latin typeface="Times New Roman" panose="02020603050405020304" pitchFamily="18" charset="0"/>
                </a:rPr>
                <a:t> changes</a:t>
              </a:r>
            </a:p>
          </p:txBody>
        </p:sp>
        <p:sp>
          <p:nvSpPr>
            <p:cNvPr id="63516" name="Text Box 43"/>
            <p:cNvSpPr txBox="1">
              <a:spLocks noChangeArrowheads="1"/>
            </p:cNvSpPr>
            <p:nvPr/>
          </p:nvSpPr>
          <p:spPr bwMode="auto">
            <a:xfrm>
              <a:off x="1248" y="3312"/>
              <a:ext cx="576" cy="170"/>
            </a:xfrm>
            <a:prstGeom prst="rect">
              <a:avLst/>
            </a:prstGeom>
            <a:solidFill>
              <a:srgbClr val="66FF66"/>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1296" i="1">
                  <a:solidFill>
                    <a:srgbClr val="FF0000"/>
                  </a:solidFill>
                  <a:latin typeface="Times New Roman" panose="02020603050405020304" pitchFamily="18" charset="0"/>
                </a:rPr>
                <a:t>C </a:t>
              </a:r>
              <a:r>
                <a:rPr lang="en-US" altLang="am-ET" sz="1296">
                  <a:solidFill>
                    <a:srgbClr val="FF0000"/>
                  </a:solidFill>
                  <a:latin typeface="Times New Roman" panose="02020603050405020304" pitchFamily="18" charset="0"/>
                </a:rPr>
                <a:t>changes</a:t>
              </a:r>
            </a:p>
          </p:txBody>
        </p:sp>
        <p:sp>
          <p:nvSpPr>
            <p:cNvPr id="63517" name="Oval 45"/>
            <p:cNvSpPr>
              <a:spLocks noChangeArrowheads="1"/>
            </p:cNvSpPr>
            <p:nvPr/>
          </p:nvSpPr>
          <p:spPr bwMode="auto">
            <a:xfrm>
              <a:off x="1344" y="1776"/>
              <a:ext cx="108" cy="144"/>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am-ET" altLang="am-ET" sz="2592">
                <a:latin typeface="Times New Roman" panose="02020603050405020304" pitchFamily="18" charset="0"/>
              </a:endParaRPr>
            </a:p>
          </p:txBody>
        </p:sp>
        <p:sp>
          <p:nvSpPr>
            <p:cNvPr id="63518" name="Oval 49"/>
            <p:cNvSpPr>
              <a:spLocks noChangeArrowheads="1"/>
            </p:cNvSpPr>
            <p:nvPr/>
          </p:nvSpPr>
          <p:spPr bwMode="auto">
            <a:xfrm>
              <a:off x="1680" y="1776"/>
              <a:ext cx="120" cy="144"/>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am-ET" altLang="am-ET" sz="2592">
                <a:latin typeface="Times New Roman" panose="02020603050405020304" pitchFamily="18" charset="0"/>
              </a:endParaRPr>
            </a:p>
          </p:txBody>
        </p:sp>
        <p:sp>
          <p:nvSpPr>
            <p:cNvPr id="63519" name="Line 50"/>
            <p:cNvSpPr>
              <a:spLocks noChangeShapeType="1"/>
            </p:cNvSpPr>
            <p:nvPr/>
          </p:nvSpPr>
          <p:spPr bwMode="auto">
            <a:xfrm flipV="1">
              <a:off x="1584" y="2400"/>
              <a:ext cx="0" cy="912"/>
            </a:xfrm>
            <a:prstGeom prst="line">
              <a:avLst/>
            </a:prstGeom>
            <a:noFill/>
            <a:ln w="127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grpSp>
        <p:nvGrpSpPr>
          <p:cNvPr id="178230" name="Group 54"/>
          <p:cNvGrpSpPr>
            <a:grpSpLocks/>
          </p:cNvGrpSpPr>
          <p:nvPr/>
        </p:nvGrpSpPr>
        <p:grpSpPr bwMode="auto">
          <a:xfrm>
            <a:off x="1569332" y="2386788"/>
            <a:ext cx="3401860" cy="1995849"/>
            <a:chOff x="240" y="1392"/>
            <a:chExt cx="1984" cy="1164"/>
          </a:xfrm>
        </p:grpSpPr>
        <p:sp>
          <p:nvSpPr>
            <p:cNvPr id="63503" name="Line 29"/>
            <p:cNvSpPr>
              <a:spLocks noChangeShapeType="1"/>
            </p:cNvSpPr>
            <p:nvPr/>
          </p:nvSpPr>
          <p:spPr bwMode="auto">
            <a:xfrm>
              <a:off x="720" y="2256"/>
              <a:ext cx="48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63504" name="Oval 30"/>
            <p:cNvSpPr>
              <a:spLocks noChangeArrowheads="1"/>
            </p:cNvSpPr>
            <p:nvPr/>
          </p:nvSpPr>
          <p:spPr bwMode="auto">
            <a:xfrm>
              <a:off x="768" y="2016"/>
              <a:ext cx="144" cy="48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am-ET" altLang="am-ET" sz="2592">
                <a:latin typeface="Times New Roman" panose="02020603050405020304" pitchFamily="18" charset="0"/>
              </a:endParaRPr>
            </a:p>
          </p:txBody>
        </p:sp>
        <p:sp>
          <p:nvSpPr>
            <p:cNvPr id="63505" name="Text Box 31"/>
            <p:cNvSpPr txBox="1">
              <a:spLocks noChangeArrowheads="1"/>
            </p:cNvSpPr>
            <p:nvPr/>
          </p:nvSpPr>
          <p:spPr bwMode="auto">
            <a:xfrm>
              <a:off x="240" y="2160"/>
              <a:ext cx="576" cy="170"/>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1296" i="1">
                  <a:solidFill>
                    <a:srgbClr val="FF0000"/>
                  </a:solidFill>
                  <a:latin typeface="Times New Roman" panose="02020603050405020304" pitchFamily="18" charset="0"/>
                </a:rPr>
                <a:t>B</a:t>
              </a:r>
              <a:r>
                <a:rPr lang="en-US" altLang="am-ET" sz="1296">
                  <a:solidFill>
                    <a:srgbClr val="FF0000"/>
                  </a:solidFill>
                  <a:latin typeface="Times New Roman" panose="02020603050405020304" pitchFamily="18" charset="0"/>
                </a:rPr>
                <a:t> changes</a:t>
              </a:r>
            </a:p>
          </p:txBody>
        </p:sp>
        <p:sp>
          <p:nvSpPr>
            <p:cNvPr id="63506" name="Text Box 32"/>
            <p:cNvSpPr txBox="1">
              <a:spLocks noChangeArrowheads="1"/>
            </p:cNvSpPr>
            <p:nvPr/>
          </p:nvSpPr>
          <p:spPr bwMode="auto">
            <a:xfrm>
              <a:off x="768" y="1392"/>
              <a:ext cx="816" cy="286"/>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am-ET" sz="1296" i="1">
                  <a:solidFill>
                    <a:srgbClr val="FF0000"/>
                  </a:solidFill>
                  <a:latin typeface="Times New Roman" panose="02020603050405020304" pitchFamily="18" charset="0"/>
                </a:rPr>
                <a:t>C</a:t>
              </a:r>
              <a:r>
                <a:rPr lang="en-US" altLang="am-ET" sz="1296">
                  <a:solidFill>
                    <a:srgbClr val="FF0000"/>
                  </a:solidFill>
                  <a:latin typeface="Times New Roman" panose="02020603050405020304" pitchFamily="18" charset="0"/>
                </a:rPr>
                <a:t> changes across outer boundary</a:t>
              </a:r>
            </a:p>
          </p:txBody>
        </p:sp>
        <p:sp>
          <p:nvSpPr>
            <p:cNvPr id="63507" name="Oval 33"/>
            <p:cNvSpPr>
              <a:spLocks noChangeArrowheads="1"/>
            </p:cNvSpPr>
            <p:nvPr/>
          </p:nvSpPr>
          <p:spPr bwMode="auto">
            <a:xfrm>
              <a:off x="976" y="1776"/>
              <a:ext cx="96" cy="144"/>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am-ET" altLang="am-ET" sz="2592">
                <a:latin typeface="Times New Roman" panose="02020603050405020304" pitchFamily="18" charset="0"/>
              </a:endParaRPr>
            </a:p>
          </p:txBody>
        </p:sp>
        <p:sp>
          <p:nvSpPr>
            <p:cNvPr id="63508" name="Oval 34"/>
            <p:cNvSpPr>
              <a:spLocks noChangeArrowheads="1"/>
            </p:cNvSpPr>
            <p:nvPr/>
          </p:nvSpPr>
          <p:spPr bwMode="auto">
            <a:xfrm>
              <a:off x="1992" y="1772"/>
              <a:ext cx="108" cy="144"/>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am-ET" altLang="am-ET" sz="2592">
                <a:latin typeface="Times New Roman" panose="02020603050405020304" pitchFamily="18" charset="0"/>
              </a:endParaRPr>
            </a:p>
          </p:txBody>
        </p:sp>
        <p:sp>
          <p:nvSpPr>
            <p:cNvPr id="63509" name="Line 35"/>
            <p:cNvSpPr>
              <a:spLocks noChangeShapeType="1"/>
            </p:cNvSpPr>
            <p:nvPr/>
          </p:nvSpPr>
          <p:spPr bwMode="auto">
            <a:xfrm>
              <a:off x="1584" y="1680"/>
              <a:ext cx="416" cy="1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63510" name="Line 36"/>
            <p:cNvSpPr>
              <a:spLocks noChangeShapeType="1"/>
            </p:cNvSpPr>
            <p:nvPr/>
          </p:nvSpPr>
          <p:spPr bwMode="auto">
            <a:xfrm flipH="1">
              <a:off x="1048" y="1680"/>
              <a:ext cx="8" cy="9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63511" name="Line 37"/>
            <p:cNvSpPr>
              <a:spLocks noChangeShapeType="1"/>
            </p:cNvSpPr>
            <p:nvPr/>
          </p:nvSpPr>
          <p:spPr bwMode="auto">
            <a:xfrm flipV="1">
              <a:off x="932" y="1836"/>
              <a:ext cx="0" cy="72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sp>
          <p:nvSpPr>
            <p:cNvPr id="63512" name="Line 53"/>
            <p:cNvSpPr>
              <a:spLocks noChangeShapeType="1"/>
            </p:cNvSpPr>
            <p:nvPr/>
          </p:nvSpPr>
          <p:spPr bwMode="auto">
            <a:xfrm flipV="1">
              <a:off x="2224" y="1784"/>
              <a:ext cx="0" cy="72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m-ET" sz="2592"/>
            </a:p>
          </p:txBody>
        </p:sp>
      </p:grpSp>
    </p:spTree>
    <p:custDataLst>
      <p:tags r:id="rId2"/>
    </p:custDataLst>
    <p:extLst>
      <p:ext uri="{BB962C8B-B14F-4D97-AF65-F5344CB8AC3E}">
        <p14:creationId xmlns:p14="http://schemas.microsoft.com/office/powerpoint/2010/main" val="3929145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8192"/>
                                        </p:tgtEl>
                                        <p:attrNameLst>
                                          <p:attrName>style.visibility</p:attrName>
                                        </p:attrNameLst>
                                      </p:cBhvr>
                                      <p:to>
                                        <p:strVal val="visible"/>
                                      </p:to>
                                    </p:set>
                                    <p:animEffect transition="in" filter="dissolve">
                                      <p:cBhvr>
                                        <p:cTn id="7" dur="500"/>
                                        <p:tgtEl>
                                          <p:spTgt spid="17819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78197"/>
                                        </p:tgtEl>
                                        <p:attrNameLst>
                                          <p:attrName>style.visibility</p:attrName>
                                        </p:attrNameLst>
                                      </p:cBhvr>
                                      <p:to>
                                        <p:strVal val="visible"/>
                                      </p:to>
                                    </p:set>
                                    <p:animEffect transition="in" filter="dissolve">
                                      <p:cBhvr>
                                        <p:cTn id="11" dur="500"/>
                                        <p:tgtEl>
                                          <p:spTgt spid="17819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8187">
                                            <p:txEl>
                                              <p:pRg st="0" end="0"/>
                                            </p:txEl>
                                          </p:spTgt>
                                        </p:tgtEl>
                                        <p:attrNameLst>
                                          <p:attrName>style.visibility</p:attrName>
                                        </p:attrNameLst>
                                      </p:cBhvr>
                                      <p:to>
                                        <p:strVal val="visible"/>
                                      </p:to>
                                    </p:set>
                                    <p:animEffect transition="in" filter="wipe(left)">
                                      <p:cBhvr>
                                        <p:cTn id="15" dur="1000"/>
                                        <p:tgtEl>
                                          <p:spTgt spid="17818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8187">
                                            <p:txEl>
                                              <p:pRg st="1" end="1"/>
                                            </p:txEl>
                                          </p:spTgt>
                                        </p:tgtEl>
                                        <p:attrNameLst>
                                          <p:attrName>style.visibility</p:attrName>
                                        </p:attrNameLst>
                                      </p:cBhvr>
                                      <p:to>
                                        <p:strVal val="visible"/>
                                      </p:to>
                                    </p:set>
                                    <p:animEffect transition="in" filter="wipe(left)">
                                      <p:cBhvr>
                                        <p:cTn id="20" dur="1000"/>
                                        <p:tgtEl>
                                          <p:spTgt spid="178187">
                                            <p:txEl>
                                              <p:pRg st="1" end="1"/>
                                            </p:txEl>
                                          </p:spTgt>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178230"/>
                                        </p:tgtEl>
                                        <p:attrNameLst>
                                          <p:attrName>style.visibility</p:attrName>
                                        </p:attrNameLst>
                                      </p:cBhvr>
                                      <p:to>
                                        <p:strVal val="visible"/>
                                      </p:to>
                                    </p:set>
                                    <p:animEffect transition="in" filter="wipe(up)">
                                      <p:cBhvr>
                                        <p:cTn id="24" dur="500"/>
                                        <p:tgtEl>
                                          <p:spTgt spid="178230"/>
                                        </p:tgtEl>
                                      </p:cBhvr>
                                    </p:animEffect>
                                  </p:childTnLst>
                                  <p:subTnLst>
                                    <p:set>
                                      <p:cBhvr override="childStyle">
                                        <p:cTn dur="1" fill="hold" display="0" masterRel="nextClick" afterEffect="1"/>
                                        <p:tgtEl>
                                          <p:spTgt spid="178230"/>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178204"/>
                                        </p:tgtEl>
                                        <p:attrNameLst>
                                          <p:attrName>style.visibility</p:attrName>
                                        </p:attrNameLst>
                                      </p:cBhvr>
                                      <p:to>
                                        <p:strVal val="visible"/>
                                      </p:to>
                                    </p:set>
                                    <p:anim calcmode="lin" valueType="num">
                                      <p:cBhvr additive="base">
                                        <p:cTn id="29" dur="500" fill="hold"/>
                                        <p:tgtEl>
                                          <p:spTgt spid="178204"/>
                                        </p:tgtEl>
                                        <p:attrNameLst>
                                          <p:attrName>ppt_x</p:attrName>
                                        </p:attrNameLst>
                                      </p:cBhvr>
                                      <p:tavLst>
                                        <p:tav tm="0">
                                          <p:val>
                                            <p:strVal val="1+#ppt_w/2"/>
                                          </p:val>
                                        </p:tav>
                                        <p:tav tm="100000">
                                          <p:val>
                                            <p:strVal val="#ppt_x"/>
                                          </p:val>
                                        </p:tav>
                                      </p:tavLst>
                                    </p:anim>
                                    <p:anim calcmode="lin" valueType="num">
                                      <p:cBhvr additive="base">
                                        <p:cTn id="30" dur="500" fill="hold"/>
                                        <p:tgtEl>
                                          <p:spTgt spid="17820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78194"/>
                                        </p:tgtEl>
                                        <p:attrNameLst>
                                          <p:attrName>style.visibility</p:attrName>
                                        </p:attrNameLst>
                                      </p:cBhvr>
                                      <p:to>
                                        <p:strVal val="visible"/>
                                      </p:to>
                                    </p:set>
                                    <p:animEffect transition="in" filter="wipe(up)">
                                      <p:cBhvr>
                                        <p:cTn id="35" dur="500"/>
                                        <p:tgtEl>
                                          <p:spTgt spid="178194"/>
                                        </p:tgtEl>
                                      </p:cBhvr>
                                    </p:animEffect>
                                  </p:childTnLst>
                                </p:cTn>
                              </p:par>
                              <p:par>
                                <p:cTn id="36" presetID="9" presetClass="entr" presetSubtype="0" fill="hold" nodeType="withEffect">
                                  <p:stCondLst>
                                    <p:cond delay="0"/>
                                  </p:stCondLst>
                                  <p:childTnLst>
                                    <p:set>
                                      <p:cBhvr>
                                        <p:cTn id="37" dur="1" fill="hold">
                                          <p:stCondLst>
                                            <p:cond delay="0"/>
                                          </p:stCondLst>
                                        </p:cTn>
                                        <p:tgtEl>
                                          <p:spTgt spid="178232"/>
                                        </p:tgtEl>
                                        <p:attrNameLst>
                                          <p:attrName>style.visibility</p:attrName>
                                        </p:attrNameLst>
                                      </p:cBhvr>
                                      <p:to>
                                        <p:strVal val="visible"/>
                                      </p:to>
                                    </p:set>
                                    <p:animEffect transition="in" filter="dissolve">
                                      <p:cBhvr>
                                        <p:cTn id="38" dur="500"/>
                                        <p:tgtEl>
                                          <p:spTgt spid="178232"/>
                                        </p:tgtEl>
                                      </p:cBhvr>
                                    </p:animEffect>
                                  </p:childTnLst>
                                  <p:subTnLst>
                                    <p:set>
                                      <p:cBhvr override="childStyle">
                                        <p:cTn dur="1" fill="hold" display="0" masterRel="nextClick" afterEffect="1"/>
                                        <p:tgtEl>
                                          <p:spTgt spid="178232"/>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5" presetClass="entr" presetSubtype="0" fill="hold" nodeType="clickEffect">
                                  <p:stCondLst>
                                    <p:cond delay="0"/>
                                  </p:stCondLst>
                                  <p:childTnLst>
                                    <p:set>
                                      <p:cBhvr>
                                        <p:cTn id="42" dur="1" fill="hold">
                                          <p:stCondLst>
                                            <p:cond delay="0"/>
                                          </p:stCondLst>
                                        </p:cTn>
                                        <p:tgtEl>
                                          <p:spTgt spid="178203"/>
                                        </p:tgtEl>
                                        <p:attrNameLst>
                                          <p:attrName>style.visibility</p:attrName>
                                        </p:attrNameLst>
                                      </p:cBhvr>
                                      <p:to>
                                        <p:strVal val="visible"/>
                                      </p:to>
                                    </p:set>
                                    <p:anim calcmode="lin" valueType="num">
                                      <p:cBhvr>
                                        <p:cTn id="43" dur="1000" fill="hold"/>
                                        <p:tgtEl>
                                          <p:spTgt spid="178203"/>
                                        </p:tgtEl>
                                        <p:attrNameLst>
                                          <p:attrName>ppt_w</p:attrName>
                                        </p:attrNameLst>
                                      </p:cBhvr>
                                      <p:tavLst>
                                        <p:tav tm="0">
                                          <p:val>
                                            <p:fltVal val="0"/>
                                          </p:val>
                                        </p:tav>
                                        <p:tav tm="100000">
                                          <p:val>
                                            <p:strVal val="#ppt_w"/>
                                          </p:val>
                                        </p:tav>
                                      </p:tavLst>
                                    </p:anim>
                                    <p:anim calcmode="lin" valueType="num">
                                      <p:cBhvr>
                                        <p:cTn id="44" dur="1000" fill="hold"/>
                                        <p:tgtEl>
                                          <p:spTgt spid="178203"/>
                                        </p:tgtEl>
                                        <p:attrNameLst>
                                          <p:attrName>ppt_h</p:attrName>
                                        </p:attrNameLst>
                                      </p:cBhvr>
                                      <p:tavLst>
                                        <p:tav tm="0">
                                          <p:val>
                                            <p:fltVal val="0"/>
                                          </p:val>
                                        </p:tav>
                                        <p:tav tm="100000">
                                          <p:val>
                                            <p:strVal val="#ppt_h"/>
                                          </p:val>
                                        </p:tav>
                                      </p:tavLst>
                                    </p:anim>
                                    <p:anim calcmode="lin" valueType="num">
                                      <p:cBhvr>
                                        <p:cTn id="45" dur="1000" fill="hold"/>
                                        <p:tgtEl>
                                          <p:spTgt spid="178203"/>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17820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7" grpId="0" build="p"/>
      <p:bldP spid="178194"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8370" name="Picture 14"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514" y="246908"/>
            <a:ext cx="4279759" cy="740728"/>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6149" name="Text Box 5"/>
          <p:cNvSpPr txBox="1">
            <a:spLocks noChangeArrowheads="1"/>
          </p:cNvSpPr>
          <p:nvPr/>
        </p:nvSpPr>
        <p:spPr bwMode="auto">
          <a:xfrm>
            <a:off x="3791514" y="246909"/>
            <a:ext cx="4279759" cy="6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3888">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rPr>
              <a:t>Selected Key Terms</a:t>
            </a:r>
          </a:p>
        </p:txBody>
      </p:sp>
      <p:sp>
        <p:nvSpPr>
          <p:cNvPr id="58372" name="Rectangle 15"/>
          <p:cNvSpPr>
            <a:spLocks noChangeArrowheads="1"/>
          </p:cNvSpPr>
          <p:nvPr/>
        </p:nvSpPr>
        <p:spPr bwMode="auto">
          <a:xfrm>
            <a:off x="1180107" y="-1"/>
            <a:ext cx="9888369" cy="7441568"/>
          </a:xfrm>
          <a:prstGeom prst="rect">
            <a:avLst/>
          </a:prstGeom>
          <a:noFill/>
          <a:ln w="762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58373" name="Text Box 16"/>
          <p:cNvSpPr txBox="1">
            <a:spLocks noChangeArrowheads="1"/>
          </p:cNvSpPr>
          <p:nvPr/>
        </p:nvSpPr>
        <p:spPr bwMode="auto">
          <a:xfrm>
            <a:off x="2721575" y="1598052"/>
            <a:ext cx="7078063" cy="55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3024">
                <a:latin typeface="Times" panose="02020603050405020304" pitchFamily="18" charset="0"/>
                <a:cs typeface="Times New Roman" panose="02020603050405020304" pitchFamily="18" charset="0"/>
              </a:rPr>
              <a:t> </a:t>
            </a:r>
          </a:p>
        </p:txBody>
      </p:sp>
      <p:sp>
        <p:nvSpPr>
          <p:cNvPr id="58374" name="Text Box 17"/>
          <p:cNvSpPr txBox="1">
            <a:spLocks noChangeArrowheads="1"/>
          </p:cNvSpPr>
          <p:nvPr/>
        </p:nvSpPr>
        <p:spPr bwMode="auto">
          <a:xfrm>
            <a:off x="1322423" y="1670066"/>
            <a:ext cx="2386789" cy="4280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n-US" sz="2592" b="1" i="1">
                <a:solidFill>
                  <a:schemeClr val="tx2"/>
                </a:solidFill>
                <a:latin typeface="Times" panose="02020603050405020304" pitchFamily="18" charset="0"/>
                <a:cs typeface="Times New Roman" panose="02020603050405020304" pitchFamily="18" charset="0"/>
              </a:rPr>
              <a:t>Inverter</a:t>
            </a:r>
          </a:p>
          <a:p>
            <a:pPr algn="r" eaLnBrk="1" hangingPunct="1"/>
            <a:endParaRPr lang="en-US" sz="2592" b="1" i="1">
              <a:solidFill>
                <a:schemeClr val="tx2"/>
              </a:solidFill>
              <a:latin typeface="Times" panose="02020603050405020304" pitchFamily="18" charset="0"/>
              <a:cs typeface="Times New Roman" panose="02020603050405020304" pitchFamily="18" charset="0"/>
            </a:endParaRPr>
          </a:p>
          <a:p>
            <a:pPr algn="r" eaLnBrk="1" hangingPunct="1"/>
            <a:endParaRPr lang="en-US" sz="1296" b="1" i="1">
              <a:solidFill>
                <a:schemeClr val="tx2"/>
              </a:solidFill>
              <a:latin typeface="Times" panose="02020603050405020304" pitchFamily="18" charset="0"/>
              <a:cs typeface="Times New Roman" panose="02020603050405020304" pitchFamily="18" charset="0"/>
            </a:endParaRPr>
          </a:p>
          <a:p>
            <a:pPr algn="r" eaLnBrk="1" hangingPunct="1"/>
            <a:r>
              <a:rPr lang="en-US" sz="2592" b="1" i="1">
                <a:solidFill>
                  <a:schemeClr val="tx2"/>
                </a:solidFill>
                <a:latin typeface="Times" panose="02020603050405020304" pitchFamily="18" charset="0"/>
                <a:cs typeface="Times New Roman" panose="02020603050405020304" pitchFamily="18" charset="0"/>
              </a:rPr>
              <a:t>Truth table</a:t>
            </a:r>
            <a:endParaRPr lang="en-US" sz="2592" b="1" i="1">
              <a:solidFill>
                <a:schemeClr val="tx2"/>
              </a:solidFill>
              <a:latin typeface="Wingdings" panose="05000000000000000000" pitchFamily="2" charset="2"/>
              <a:cs typeface="Times New Roman" panose="02020603050405020304" pitchFamily="18" charset="0"/>
            </a:endParaRPr>
          </a:p>
          <a:p>
            <a:pPr algn="r" eaLnBrk="1" hangingPunct="1"/>
            <a:endParaRPr lang="en-US" sz="2592" b="1" i="1">
              <a:solidFill>
                <a:schemeClr val="tx2"/>
              </a:solidFill>
              <a:latin typeface="Wingdings" panose="05000000000000000000" pitchFamily="2" charset="2"/>
              <a:cs typeface="Times New Roman" panose="02020603050405020304" pitchFamily="18" charset="0"/>
            </a:endParaRPr>
          </a:p>
          <a:p>
            <a:pPr algn="r" eaLnBrk="1" hangingPunct="1"/>
            <a:endParaRPr lang="en-US" sz="1296" b="1" i="1">
              <a:solidFill>
                <a:schemeClr val="tx2"/>
              </a:solidFill>
              <a:latin typeface="Times" panose="02020603050405020304" pitchFamily="18" charset="0"/>
              <a:cs typeface="Times New Roman" panose="02020603050405020304" pitchFamily="18" charset="0"/>
            </a:endParaRPr>
          </a:p>
          <a:p>
            <a:pPr algn="r" eaLnBrk="1" hangingPunct="1"/>
            <a:r>
              <a:rPr lang="en-US" sz="2592" b="1" i="1">
                <a:solidFill>
                  <a:schemeClr val="tx2"/>
                </a:solidFill>
                <a:latin typeface="Times" panose="02020603050405020304" pitchFamily="18" charset="0"/>
                <a:cs typeface="Times New Roman" panose="02020603050405020304" pitchFamily="18" charset="0"/>
              </a:rPr>
              <a:t>Timing diagram</a:t>
            </a:r>
          </a:p>
          <a:p>
            <a:pPr algn="r" eaLnBrk="1" hangingPunct="1"/>
            <a:endParaRPr lang="en-US" sz="2592" b="1" i="1">
              <a:solidFill>
                <a:schemeClr val="tx2"/>
              </a:solidFill>
              <a:latin typeface="Times" panose="02020603050405020304" pitchFamily="18" charset="0"/>
              <a:cs typeface="Times New Roman" panose="02020603050405020304" pitchFamily="18" charset="0"/>
            </a:endParaRPr>
          </a:p>
          <a:p>
            <a:pPr algn="r" eaLnBrk="1" hangingPunct="1"/>
            <a:r>
              <a:rPr lang="en-US" sz="2592" b="1" i="1">
                <a:solidFill>
                  <a:schemeClr val="tx2"/>
                </a:solidFill>
                <a:latin typeface="Times" panose="02020603050405020304" pitchFamily="18" charset="0"/>
                <a:cs typeface="Times New Roman" panose="02020603050405020304" pitchFamily="18" charset="0"/>
              </a:rPr>
              <a:t>Boolean algebra</a:t>
            </a:r>
          </a:p>
          <a:p>
            <a:pPr algn="r" eaLnBrk="1" hangingPunct="1"/>
            <a:endParaRPr lang="en-US" sz="1296" b="1" i="1">
              <a:solidFill>
                <a:schemeClr val="tx2"/>
              </a:solidFill>
              <a:latin typeface="Times" panose="02020603050405020304" pitchFamily="18" charset="0"/>
              <a:cs typeface="Times New Roman" panose="02020603050405020304" pitchFamily="18" charset="0"/>
            </a:endParaRPr>
          </a:p>
          <a:p>
            <a:pPr algn="r" eaLnBrk="1" hangingPunct="1"/>
            <a:r>
              <a:rPr lang="en-US" sz="2592" b="1" i="1">
                <a:solidFill>
                  <a:schemeClr val="tx2"/>
                </a:solidFill>
                <a:latin typeface="Times" panose="02020603050405020304" pitchFamily="18" charset="0"/>
                <a:cs typeface="Times New Roman" panose="02020603050405020304" pitchFamily="18" charset="0"/>
              </a:rPr>
              <a:t>AND gate</a:t>
            </a:r>
          </a:p>
        </p:txBody>
      </p:sp>
      <p:sp>
        <p:nvSpPr>
          <p:cNvPr id="6162" name="Text Box 18"/>
          <p:cNvSpPr txBox="1">
            <a:spLocks noChangeArrowheads="1"/>
          </p:cNvSpPr>
          <p:nvPr/>
        </p:nvSpPr>
        <p:spPr bwMode="auto">
          <a:xfrm>
            <a:off x="3798373" y="1666638"/>
            <a:ext cx="6988901"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a:latin typeface="Times" panose="02020603050405020304" pitchFamily="18" charset="0"/>
                <a:cs typeface="Times New Roman" panose="02020603050405020304" pitchFamily="18" charset="0"/>
              </a:rPr>
              <a:t>A logic circuit that inverts or complements its inputs.</a:t>
            </a:r>
          </a:p>
        </p:txBody>
      </p:sp>
      <p:sp>
        <p:nvSpPr>
          <p:cNvPr id="6163" name="Text Box 19"/>
          <p:cNvSpPr txBox="1">
            <a:spLocks noChangeArrowheads="1"/>
          </p:cNvSpPr>
          <p:nvPr/>
        </p:nvSpPr>
        <p:spPr bwMode="auto">
          <a:xfrm>
            <a:off x="3791514" y="2650845"/>
            <a:ext cx="6995760"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dirty="0">
                <a:solidFill>
                  <a:srgbClr val="000000"/>
                </a:solidFill>
                <a:latin typeface="Times" panose="02020603050405020304" pitchFamily="18" charset="0"/>
                <a:cs typeface="Times New Roman" panose="02020603050405020304" pitchFamily="18" charset="0"/>
              </a:rPr>
              <a:t>A table showing the inputs and corresponding output(s) of a logic circuit.</a:t>
            </a:r>
          </a:p>
        </p:txBody>
      </p:sp>
      <p:sp>
        <p:nvSpPr>
          <p:cNvPr id="6164" name="Text Box 20"/>
          <p:cNvSpPr txBox="1">
            <a:spLocks noChangeArrowheads="1"/>
          </p:cNvSpPr>
          <p:nvPr/>
        </p:nvSpPr>
        <p:spPr bwMode="auto">
          <a:xfrm>
            <a:off x="3791514" y="3655628"/>
            <a:ext cx="6995760"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dirty="0">
                <a:solidFill>
                  <a:srgbClr val="000000"/>
                </a:solidFill>
                <a:latin typeface="Times" panose="02020603050405020304" pitchFamily="18" charset="0"/>
                <a:cs typeface="Times New Roman" panose="02020603050405020304" pitchFamily="18" charset="0"/>
              </a:rPr>
              <a:t>A </a:t>
            </a:r>
            <a:r>
              <a:rPr lang="en-US" sz="2592" dirty="0" smtClean="0">
                <a:solidFill>
                  <a:srgbClr val="000000"/>
                </a:solidFill>
                <a:latin typeface="Times" panose="02020603050405020304" pitchFamily="18" charset="0"/>
                <a:cs typeface="Times New Roman" panose="02020603050405020304" pitchFamily="18" charset="0"/>
              </a:rPr>
              <a:t>diagram </a:t>
            </a:r>
            <a:r>
              <a:rPr lang="en-US" sz="2592" dirty="0">
                <a:solidFill>
                  <a:srgbClr val="000000"/>
                </a:solidFill>
                <a:latin typeface="Times" panose="02020603050405020304" pitchFamily="18" charset="0"/>
                <a:cs typeface="Times New Roman" panose="02020603050405020304" pitchFamily="18" charset="0"/>
              </a:rPr>
              <a:t>of waveforms showing the proper time relationship of all of the waveforms.</a:t>
            </a:r>
            <a:r>
              <a:rPr lang="en-US" sz="2592" b="1" i="1" dirty="0">
                <a:solidFill>
                  <a:srgbClr val="000000"/>
                </a:solidFill>
                <a:latin typeface="Times" panose="02020603050405020304" pitchFamily="18" charset="0"/>
                <a:cs typeface="Times New Roman" panose="02020603050405020304" pitchFamily="18" charset="0"/>
              </a:rPr>
              <a:t> </a:t>
            </a:r>
          </a:p>
        </p:txBody>
      </p:sp>
      <p:sp>
        <p:nvSpPr>
          <p:cNvPr id="6165" name="Text Box 21"/>
          <p:cNvSpPr txBox="1">
            <a:spLocks noChangeArrowheads="1"/>
          </p:cNvSpPr>
          <p:nvPr/>
        </p:nvSpPr>
        <p:spPr bwMode="auto">
          <a:xfrm>
            <a:off x="3791514" y="4855881"/>
            <a:ext cx="6995760"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dirty="0">
                <a:latin typeface="Times" panose="02020603050405020304" pitchFamily="18" charset="0"/>
                <a:cs typeface="Times New Roman" panose="02020603050405020304" pitchFamily="18" charset="0"/>
              </a:rPr>
              <a:t>The mathematics of logic circuits. </a:t>
            </a:r>
          </a:p>
        </p:txBody>
      </p:sp>
      <p:sp>
        <p:nvSpPr>
          <p:cNvPr id="6166" name="Text Box 22"/>
          <p:cNvSpPr txBox="1">
            <a:spLocks noChangeArrowheads="1"/>
          </p:cNvSpPr>
          <p:nvPr/>
        </p:nvSpPr>
        <p:spPr bwMode="auto">
          <a:xfrm>
            <a:off x="3791514" y="5843518"/>
            <a:ext cx="6995760"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latin typeface="Times" panose="02020603050405020304" pitchFamily="18" charset="0"/>
                <a:cs typeface="Times New Roman" panose="02020603050405020304" pitchFamily="18" charset="0"/>
              </a:rPr>
              <a:t>A logic gate that produces a HIGH output only when all of its inputs are HIGH.</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62"/>
                                        </p:tgtEl>
                                        <p:attrNameLst>
                                          <p:attrName>style.visibility</p:attrName>
                                        </p:attrNameLst>
                                      </p:cBhvr>
                                      <p:to>
                                        <p:strVal val="visible"/>
                                      </p:to>
                                    </p:set>
                                    <p:anim calcmode="lin" valueType="num">
                                      <p:cBhvr additive="base">
                                        <p:cTn id="7" dur="500" fill="hold"/>
                                        <p:tgtEl>
                                          <p:spTgt spid="6162"/>
                                        </p:tgtEl>
                                        <p:attrNameLst>
                                          <p:attrName>ppt_x</p:attrName>
                                        </p:attrNameLst>
                                      </p:cBhvr>
                                      <p:tavLst>
                                        <p:tav tm="0">
                                          <p:val>
                                            <p:strVal val="1+#ppt_w/2"/>
                                          </p:val>
                                        </p:tav>
                                        <p:tav tm="100000">
                                          <p:val>
                                            <p:strVal val="#ppt_x"/>
                                          </p:val>
                                        </p:tav>
                                      </p:tavLst>
                                    </p:anim>
                                    <p:anim calcmode="lin" valueType="num">
                                      <p:cBhvr additive="base">
                                        <p:cTn id="8" dur="500" fill="hold"/>
                                        <p:tgtEl>
                                          <p:spTgt spid="61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63"/>
                                        </p:tgtEl>
                                        <p:attrNameLst>
                                          <p:attrName>style.visibility</p:attrName>
                                        </p:attrNameLst>
                                      </p:cBhvr>
                                      <p:to>
                                        <p:strVal val="visible"/>
                                      </p:to>
                                    </p:set>
                                    <p:anim calcmode="lin" valueType="num">
                                      <p:cBhvr additive="base">
                                        <p:cTn id="13" dur="500" fill="hold"/>
                                        <p:tgtEl>
                                          <p:spTgt spid="6163"/>
                                        </p:tgtEl>
                                        <p:attrNameLst>
                                          <p:attrName>ppt_x</p:attrName>
                                        </p:attrNameLst>
                                      </p:cBhvr>
                                      <p:tavLst>
                                        <p:tav tm="0">
                                          <p:val>
                                            <p:strVal val="1+#ppt_w/2"/>
                                          </p:val>
                                        </p:tav>
                                        <p:tav tm="100000">
                                          <p:val>
                                            <p:strVal val="#ppt_x"/>
                                          </p:val>
                                        </p:tav>
                                      </p:tavLst>
                                    </p:anim>
                                    <p:anim calcmode="lin" valueType="num">
                                      <p:cBhvr additive="base">
                                        <p:cTn id="14" dur="500" fill="hold"/>
                                        <p:tgtEl>
                                          <p:spTgt spid="61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64"/>
                                        </p:tgtEl>
                                        <p:attrNameLst>
                                          <p:attrName>style.visibility</p:attrName>
                                        </p:attrNameLst>
                                      </p:cBhvr>
                                      <p:to>
                                        <p:strVal val="visible"/>
                                      </p:to>
                                    </p:set>
                                    <p:anim calcmode="lin" valueType="num">
                                      <p:cBhvr additive="base">
                                        <p:cTn id="19" dur="500" fill="hold"/>
                                        <p:tgtEl>
                                          <p:spTgt spid="6164"/>
                                        </p:tgtEl>
                                        <p:attrNameLst>
                                          <p:attrName>ppt_x</p:attrName>
                                        </p:attrNameLst>
                                      </p:cBhvr>
                                      <p:tavLst>
                                        <p:tav tm="0">
                                          <p:val>
                                            <p:strVal val="1+#ppt_w/2"/>
                                          </p:val>
                                        </p:tav>
                                        <p:tav tm="100000">
                                          <p:val>
                                            <p:strVal val="#ppt_x"/>
                                          </p:val>
                                        </p:tav>
                                      </p:tavLst>
                                    </p:anim>
                                    <p:anim calcmode="lin" valueType="num">
                                      <p:cBhvr additive="base">
                                        <p:cTn id="20" dur="500" fill="hold"/>
                                        <p:tgtEl>
                                          <p:spTgt spid="61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65"/>
                                        </p:tgtEl>
                                        <p:attrNameLst>
                                          <p:attrName>style.visibility</p:attrName>
                                        </p:attrNameLst>
                                      </p:cBhvr>
                                      <p:to>
                                        <p:strVal val="visible"/>
                                      </p:to>
                                    </p:set>
                                    <p:anim calcmode="lin" valueType="num">
                                      <p:cBhvr additive="base">
                                        <p:cTn id="25" dur="500" fill="hold"/>
                                        <p:tgtEl>
                                          <p:spTgt spid="6165"/>
                                        </p:tgtEl>
                                        <p:attrNameLst>
                                          <p:attrName>ppt_x</p:attrName>
                                        </p:attrNameLst>
                                      </p:cBhvr>
                                      <p:tavLst>
                                        <p:tav tm="0">
                                          <p:val>
                                            <p:strVal val="1+#ppt_w/2"/>
                                          </p:val>
                                        </p:tav>
                                        <p:tav tm="100000">
                                          <p:val>
                                            <p:strVal val="#ppt_x"/>
                                          </p:val>
                                        </p:tav>
                                      </p:tavLst>
                                    </p:anim>
                                    <p:anim calcmode="lin" valueType="num">
                                      <p:cBhvr additive="base">
                                        <p:cTn id="26" dur="500" fill="hold"/>
                                        <p:tgtEl>
                                          <p:spTgt spid="616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166"/>
                                        </p:tgtEl>
                                        <p:attrNameLst>
                                          <p:attrName>style.visibility</p:attrName>
                                        </p:attrNameLst>
                                      </p:cBhvr>
                                      <p:to>
                                        <p:strVal val="visible"/>
                                      </p:to>
                                    </p:set>
                                    <p:anim calcmode="lin" valueType="num">
                                      <p:cBhvr additive="base">
                                        <p:cTn id="31" dur="500" fill="hold"/>
                                        <p:tgtEl>
                                          <p:spTgt spid="6166"/>
                                        </p:tgtEl>
                                        <p:attrNameLst>
                                          <p:attrName>ppt_x</p:attrName>
                                        </p:attrNameLst>
                                      </p:cBhvr>
                                      <p:tavLst>
                                        <p:tav tm="0">
                                          <p:val>
                                            <p:strVal val="1+#ppt_w/2"/>
                                          </p:val>
                                        </p:tav>
                                        <p:tav tm="100000">
                                          <p:val>
                                            <p:strVal val="#ppt_x"/>
                                          </p:val>
                                        </p:tav>
                                      </p:tavLst>
                                    </p:anim>
                                    <p:anim calcmode="lin" valueType="num">
                                      <p:cBhvr additive="base">
                                        <p:cTn id="32" dur="500" fill="hold"/>
                                        <p:tgtEl>
                                          <p:spTgt spid="61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 grpId="0" autoUpdateAnimBg="0"/>
      <p:bldP spid="6163" grpId="0" autoUpdateAnimBg="0"/>
      <p:bldP spid="6164" grpId="0" autoUpdateAnimBg="0"/>
      <p:bldP spid="6165" grpId="0" autoUpdateAnimBg="0"/>
      <p:bldP spid="6166"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0418" name="Picture 2"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514" y="246908"/>
            <a:ext cx="4279759" cy="740728"/>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5651" name="Text Box 3"/>
          <p:cNvSpPr txBox="1">
            <a:spLocks noChangeArrowheads="1"/>
          </p:cNvSpPr>
          <p:nvPr/>
        </p:nvSpPr>
        <p:spPr bwMode="auto">
          <a:xfrm>
            <a:off x="3791514" y="246909"/>
            <a:ext cx="4279759" cy="6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3888">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rPr>
              <a:t>Selected Key Terms</a:t>
            </a:r>
          </a:p>
        </p:txBody>
      </p:sp>
      <p:sp>
        <p:nvSpPr>
          <p:cNvPr id="60420" name="Rectangle 4"/>
          <p:cNvSpPr>
            <a:spLocks noChangeArrowheads="1"/>
          </p:cNvSpPr>
          <p:nvPr/>
        </p:nvSpPr>
        <p:spPr bwMode="auto">
          <a:xfrm>
            <a:off x="1180107" y="-1"/>
            <a:ext cx="9888369" cy="7441568"/>
          </a:xfrm>
          <a:prstGeom prst="rect">
            <a:avLst/>
          </a:prstGeom>
          <a:noFill/>
          <a:ln w="762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60421" name="Text Box 5"/>
          <p:cNvSpPr txBox="1">
            <a:spLocks noChangeArrowheads="1"/>
          </p:cNvSpPr>
          <p:nvPr/>
        </p:nvSpPr>
        <p:spPr bwMode="auto">
          <a:xfrm>
            <a:off x="2721575" y="1598052"/>
            <a:ext cx="7078063" cy="55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3024">
                <a:latin typeface="Times" panose="02020603050405020304" pitchFamily="18" charset="0"/>
                <a:cs typeface="Times New Roman" panose="02020603050405020304" pitchFamily="18" charset="0"/>
              </a:rPr>
              <a:t> </a:t>
            </a:r>
          </a:p>
        </p:txBody>
      </p:sp>
      <p:sp>
        <p:nvSpPr>
          <p:cNvPr id="60422" name="Text Box 6"/>
          <p:cNvSpPr txBox="1">
            <a:spLocks noChangeArrowheads="1"/>
          </p:cNvSpPr>
          <p:nvPr/>
        </p:nvSpPr>
        <p:spPr bwMode="auto">
          <a:xfrm>
            <a:off x="1322423" y="1670067"/>
            <a:ext cx="2386789" cy="5078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n-US" sz="2592" b="1" i="1">
                <a:solidFill>
                  <a:schemeClr val="tx2"/>
                </a:solidFill>
                <a:latin typeface="Times" panose="02020603050405020304" pitchFamily="18" charset="0"/>
                <a:cs typeface="Times New Roman" panose="02020603050405020304" pitchFamily="18" charset="0"/>
              </a:rPr>
              <a:t>OR gate</a:t>
            </a:r>
          </a:p>
          <a:p>
            <a:pPr algn="r" eaLnBrk="1" hangingPunct="1"/>
            <a:endParaRPr lang="en-US" sz="2592" b="1" i="1">
              <a:solidFill>
                <a:schemeClr val="tx2"/>
              </a:solidFill>
              <a:latin typeface="Times" panose="02020603050405020304" pitchFamily="18" charset="0"/>
              <a:cs typeface="Times New Roman" panose="02020603050405020304" pitchFamily="18" charset="0"/>
            </a:endParaRPr>
          </a:p>
          <a:p>
            <a:pPr algn="r" eaLnBrk="1" hangingPunct="1"/>
            <a:endParaRPr lang="en-US" sz="1296" b="1" i="1">
              <a:solidFill>
                <a:schemeClr val="tx2"/>
              </a:solidFill>
              <a:latin typeface="Times" panose="02020603050405020304" pitchFamily="18" charset="0"/>
              <a:cs typeface="Times New Roman" panose="02020603050405020304" pitchFamily="18" charset="0"/>
            </a:endParaRPr>
          </a:p>
          <a:p>
            <a:pPr algn="r" eaLnBrk="1" hangingPunct="1"/>
            <a:r>
              <a:rPr lang="en-US" sz="2592" b="1" i="1">
                <a:solidFill>
                  <a:schemeClr val="tx2"/>
                </a:solidFill>
                <a:latin typeface="Times" panose="02020603050405020304" pitchFamily="18" charset="0"/>
                <a:cs typeface="Times New Roman" panose="02020603050405020304" pitchFamily="18" charset="0"/>
              </a:rPr>
              <a:t>NAND gate</a:t>
            </a:r>
            <a:endParaRPr lang="en-US" sz="2592" b="1" i="1">
              <a:solidFill>
                <a:schemeClr val="tx2"/>
              </a:solidFill>
              <a:latin typeface="Wingdings" panose="05000000000000000000" pitchFamily="2" charset="2"/>
              <a:cs typeface="Times New Roman" panose="02020603050405020304" pitchFamily="18" charset="0"/>
            </a:endParaRPr>
          </a:p>
          <a:p>
            <a:pPr algn="r" eaLnBrk="1" hangingPunct="1"/>
            <a:endParaRPr lang="en-US" sz="2592" b="1" i="1">
              <a:solidFill>
                <a:schemeClr val="tx2"/>
              </a:solidFill>
              <a:latin typeface="Wingdings" panose="05000000000000000000" pitchFamily="2" charset="2"/>
              <a:cs typeface="Times New Roman" panose="02020603050405020304" pitchFamily="18" charset="0"/>
            </a:endParaRPr>
          </a:p>
          <a:p>
            <a:pPr algn="r" eaLnBrk="1" hangingPunct="1"/>
            <a:endParaRPr lang="en-US" sz="1296" b="1" i="1">
              <a:solidFill>
                <a:schemeClr val="tx2"/>
              </a:solidFill>
              <a:latin typeface="Times" panose="02020603050405020304" pitchFamily="18" charset="0"/>
              <a:cs typeface="Times New Roman" panose="02020603050405020304" pitchFamily="18" charset="0"/>
            </a:endParaRPr>
          </a:p>
          <a:p>
            <a:pPr algn="r" eaLnBrk="1" hangingPunct="1"/>
            <a:r>
              <a:rPr lang="en-US" sz="2592" b="1" i="1">
                <a:solidFill>
                  <a:schemeClr val="tx2"/>
                </a:solidFill>
                <a:latin typeface="Times" panose="02020603050405020304" pitchFamily="18" charset="0"/>
                <a:cs typeface="Times New Roman" panose="02020603050405020304" pitchFamily="18" charset="0"/>
              </a:rPr>
              <a:t>NOR gate</a:t>
            </a:r>
          </a:p>
          <a:p>
            <a:pPr algn="r" eaLnBrk="1" hangingPunct="1"/>
            <a:endParaRPr lang="en-US" sz="2592" b="1" i="1">
              <a:solidFill>
                <a:schemeClr val="tx2"/>
              </a:solidFill>
              <a:latin typeface="Times" panose="02020603050405020304" pitchFamily="18" charset="0"/>
              <a:cs typeface="Times New Roman" panose="02020603050405020304" pitchFamily="18" charset="0"/>
            </a:endParaRPr>
          </a:p>
          <a:p>
            <a:pPr algn="r" eaLnBrk="1" hangingPunct="1"/>
            <a:endParaRPr lang="en-US" sz="2592" b="1" i="1">
              <a:solidFill>
                <a:schemeClr val="tx2"/>
              </a:solidFill>
              <a:latin typeface="Times" panose="02020603050405020304" pitchFamily="18" charset="0"/>
              <a:cs typeface="Times New Roman" panose="02020603050405020304" pitchFamily="18" charset="0"/>
            </a:endParaRPr>
          </a:p>
          <a:p>
            <a:pPr algn="r" eaLnBrk="1" hangingPunct="1"/>
            <a:r>
              <a:rPr lang="en-US" sz="2592" b="1" i="1">
                <a:solidFill>
                  <a:schemeClr val="tx2"/>
                </a:solidFill>
                <a:latin typeface="Times" panose="02020603050405020304" pitchFamily="18" charset="0"/>
                <a:cs typeface="Times New Roman" panose="02020603050405020304" pitchFamily="18" charset="0"/>
              </a:rPr>
              <a:t>Exclusive-OR gate</a:t>
            </a:r>
          </a:p>
          <a:p>
            <a:pPr algn="r" eaLnBrk="1" hangingPunct="1"/>
            <a:endParaRPr lang="en-US" sz="1296" b="1" i="1">
              <a:solidFill>
                <a:schemeClr val="tx2"/>
              </a:solidFill>
              <a:latin typeface="Times" panose="02020603050405020304" pitchFamily="18" charset="0"/>
              <a:cs typeface="Times New Roman" panose="02020603050405020304" pitchFamily="18" charset="0"/>
            </a:endParaRPr>
          </a:p>
          <a:p>
            <a:pPr algn="r" eaLnBrk="1" hangingPunct="1"/>
            <a:r>
              <a:rPr lang="en-US" sz="2592" b="1" i="1">
                <a:solidFill>
                  <a:schemeClr val="tx2"/>
                </a:solidFill>
                <a:latin typeface="Times" panose="02020603050405020304" pitchFamily="18" charset="0"/>
                <a:cs typeface="Times New Roman" panose="02020603050405020304" pitchFamily="18" charset="0"/>
              </a:rPr>
              <a:t>Exclusive-NOR gate</a:t>
            </a:r>
          </a:p>
        </p:txBody>
      </p:sp>
      <p:sp>
        <p:nvSpPr>
          <p:cNvPr id="155655" name="Text Box 7"/>
          <p:cNvSpPr txBox="1">
            <a:spLocks noChangeArrowheads="1"/>
          </p:cNvSpPr>
          <p:nvPr/>
        </p:nvSpPr>
        <p:spPr bwMode="auto">
          <a:xfrm>
            <a:off x="3798373" y="1666638"/>
            <a:ext cx="6988901"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A logic gate that produces a HIGH output when one or more inputs are HIGH.</a:t>
            </a:r>
          </a:p>
        </p:txBody>
      </p:sp>
      <p:sp>
        <p:nvSpPr>
          <p:cNvPr id="155656" name="Text Box 8"/>
          <p:cNvSpPr txBox="1">
            <a:spLocks noChangeArrowheads="1"/>
          </p:cNvSpPr>
          <p:nvPr/>
        </p:nvSpPr>
        <p:spPr bwMode="auto">
          <a:xfrm>
            <a:off x="3791514" y="2650845"/>
            <a:ext cx="6995760"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A logic gate that produces a LOW output only when all of its inputs are HIGH.</a:t>
            </a:r>
          </a:p>
        </p:txBody>
      </p:sp>
      <p:sp>
        <p:nvSpPr>
          <p:cNvPr id="155657" name="Text Box 9"/>
          <p:cNvSpPr txBox="1">
            <a:spLocks noChangeArrowheads="1"/>
          </p:cNvSpPr>
          <p:nvPr/>
        </p:nvSpPr>
        <p:spPr bwMode="auto">
          <a:xfrm>
            <a:off x="3791514" y="3655628"/>
            <a:ext cx="6995760"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A logic gate that produces a LOW output when one or more inputs are HIGH.</a:t>
            </a:r>
            <a:endParaRPr lang="en-US" sz="2592" b="1" i="1">
              <a:solidFill>
                <a:srgbClr val="000000"/>
              </a:solidFill>
              <a:latin typeface="Times" panose="02020603050405020304" pitchFamily="18" charset="0"/>
              <a:cs typeface="Times New Roman" panose="02020603050405020304" pitchFamily="18" charset="0"/>
            </a:endParaRPr>
          </a:p>
        </p:txBody>
      </p:sp>
      <p:sp>
        <p:nvSpPr>
          <p:cNvPr id="155658" name="Text Box 10"/>
          <p:cNvSpPr txBox="1">
            <a:spLocks noChangeArrowheads="1"/>
          </p:cNvSpPr>
          <p:nvPr/>
        </p:nvSpPr>
        <p:spPr bwMode="auto">
          <a:xfrm>
            <a:off x="3791514" y="4855881"/>
            <a:ext cx="6995760"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A logic gate that produces a HIGH output only when its two inputs are at opposite levels.</a:t>
            </a:r>
          </a:p>
        </p:txBody>
      </p:sp>
      <p:sp>
        <p:nvSpPr>
          <p:cNvPr id="155659" name="Text Box 11"/>
          <p:cNvSpPr txBox="1">
            <a:spLocks noChangeArrowheads="1"/>
          </p:cNvSpPr>
          <p:nvPr/>
        </p:nvSpPr>
        <p:spPr bwMode="auto">
          <a:xfrm>
            <a:off x="3791514" y="5843518"/>
            <a:ext cx="6995760"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A logic gate that produces a LOW output only when its two inputs are at opposite levels.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5655"/>
                                        </p:tgtEl>
                                        <p:attrNameLst>
                                          <p:attrName>style.visibility</p:attrName>
                                        </p:attrNameLst>
                                      </p:cBhvr>
                                      <p:to>
                                        <p:strVal val="visible"/>
                                      </p:to>
                                    </p:set>
                                    <p:anim calcmode="lin" valueType="num">
                                      <p:cBhvr additive="base">
                                        <p:cTn id="7" dur="500" fill="hold"/>
                                        <p:tgtEl>
                                          <p:spTgt spid="155655"/>
                                        </p:tgtEl>
                                        <p:attrNameLst>
                                          <p:attrName>ppt_x</p:attrName>
                                        </p:attrNameLst>
                                      </p:cBhvr>
                                      <p:tavLst>
                                        <p:tav tm="0">
                                          <p:val>
                                            <p:strVal val="1+#ppt_w/2"/>
                                          </p:val>
                                        </p:tav>
                                        <p:tav tm="100000">
                                          <p:val>
                                            <p:strVal val="#ppt_x"/>
                                          </p:val>
                                        </p:tav>
                                      </p:tavLst>
                                    </p:anim>
                                    <p:anim calcmode="lin" valueType="num">
                                      <p:cBhvr additive="base">
                                        <p:cTn id="8" dur="500" fill="hold"/>
                                        <p:tgtEl>
                                          <p:spTgt spid="1556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5656"/>
                                        </p:tgtEl>
                                        <p:attrNameLst>
                                          <p:attrName>style.visibility</p:attrName>
                                        </p:attrNameLst>
                                      </p:cBhvr>
                                      <p:to>
                                        <p:strVal val="visible"/>
                                      </p:to>
                                    </p:set>
                                    <p:anim calcmode="lin" valueType="num">
                                      <p:cBhvr additive="base">
                                        <p:cTn id="13" dur="500" fill="hold"/>
                                        <p:tgtEl>
                                          <p:spTgt spid="155656"/>
                                        </p:tgtEl>
                                        <p:attrNameLst>
                                          <p:attrName>ppt_x</p:attrName>
                                        </p:attrNameLst>
                                      </p:cBhvr>
                                      <p:tavLst>
                                        <p:tav tm="0">
                                          <p:val>
                                            <p:strVal val="1+#ppt_w/2"/>
                                          </p:val>
                                        </p:tav>
                                        <p:tav tm="100000">
                                          <p:val>
                                            <p:strVal val="#ppt_x"/>
                                          </p:val>
                                        </p:tav>
                                      </p:tavLst>
                                    </p:anim>
                                    <p:anim calcmode="lin" valueType="num">
                                      <p:cBhvr additive="base">
                                        <p:cTn id="14" dur="500" fill="hold"/>
                                        <p:tgtEl>
                                          <p:spTgt spid="15565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5657"/>
                                        </p:tgtEl>
                                        <p:attrNameLst>
                                          <p:attrName>style.visibility</p:attrName>
                                        </p:attrNameLst>
                                      </p:cBhvr>
                                      <p:to>
                                        <p:strVal val="visible"/>
                                      </p:to>
                                    </p:set>
                                    <p:anim calcmode="lin" valueType="num">
                                      <p:cBhvr additive="base">
                                        <p:cTn id="19" dur="500" fill="hold"/>
                                        <p:tgtEl>
                                          <p:spTgt spid="155657"/>
                                        </p:tgtEl>
                                        <p:attrNameLst>
                                          <p:attrName>ppt_x</p:attrName>
                                        </p:attrNameLst>
                                      </p:cBhvr>
                                      <p:tavLst>
                                        <p:tav tm="0">
                                          <p:val>
                                            <p:strVal val="1+#ppt_w/2"/>
                                          </p:val>
                                        </p:tav>
                                        <p:tav tm="100000">
                                          <p:val>
                                            <p:strVal val="#ppt_x"/>
                                          </p:val>
                                        </p:tav>
                                      </p:tavLst>
                                    </p:anim>
                                    <p:anim calcmode="lin" valueType="num">
                                      <p:cBhvr additive="base">
                                        <p:cTn id="20" dur="500" fill="hold"/>
                                        <p:tgtEl>
                                          <p:spTgt spid="15565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5658"/>
                                        </p:tgtEl>
                                        <p:attrNameLst>
                                          <p:attrName>style.visibility</p:attrName>
                                        </p:attrNameLst>
                                      </p:cBhvr>
                                      <p:to>
                                        <p:strVal val="visible"/>
                                      </p:to>
                                    </p:set>
                                    <p:anim calcmode="lin" valueType="num">
                                      <p:cBhvr additive="base">
                                        <p:cTn id="25" dur="500" fill="hold"/>
                                        <p:tgtEl>
                                          <p:spTgt spid="155658"/>
                                        </p:tgtEl>
                                        <p:attrNameLst>
                                          <p:attrName>ppt_x</p:attrName>
                                        </p:attrNameLst>
                                      </p:cBhvr>
                                      <p:tavLst>
                                        <p:tav tm="0">
                                          <p:val>
                                            <p:strVal val="1+#ppt_w/2"/>
                                          </p:val>
                                        </p:tav>
                                        <p:tav tm="100000">
                                          <p:val>
                                            <p:strVal val="#ppt_x"/>
                                          </p:val>
                                        </p:tav>
                                      </p:tavLst>
                                    </p:anim>
                                    <p:anim calcmode="lin" valueType="num">
                                      <p:cBhvr additive="base">
                                        <p:cTn id="26" dur="500" fill="hold"/>
                                        <p:tgtEl>
                                          <p:spTgt spid="15565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5659"/>
                                        </p:tgtEl>
                                        <p:attrNameLst>
                                          <p:attrName>style.visibility</p:attrName>
                                        </p:attrNameLst>
                                      </p:cBhvr>
                                      <p:to>
                                        <p:strVal val="visible"/>
                                      </p:to>
                                    </p:set>
                                    <p:anim calcmode="lin" valueType="num">
                                      <p:cBhvr additive="base">
                                        <p:cTn id="31" dur="500" fill="hold"/>
                                        <p:tgtEl>
                                          <p:spTgt spid="155659"/>
                                        </p:tgtEl>
                                        <p:attrNameLst>
                                          <p:attrName>ppt_x</p:attrName>
                                        </p:attrNameLst>
                                      </p:cBhvr>
                                      <p:tavLst>
                                        <p:tav tm="0">
                                          <p:val>
                                            <p:strVal val="1+#ppt_w/2"/>
                                          </p:val>
                                        </p:tav>
                                        <p:tav tm="100000">
                                          <p:val>
                                            <p:strVal val="#ppt_x"/>
                                          </p:val>
                                        </p:tav>
                                      </p:tavLst>
                                    </p:anim>
                                    <p:anim calcmode="lin" valueType="num">
                                      <p:cBhvr additive="base">
                                        <p:cTn id="32" dur="500" fill="hold"/>
                                        <p:tgtEl>
                                          <p:spTgt spid="1556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5" grpId="0" autoUpdateAnimBg="0"/>
      <p:bldP spid="155656" grpId="0" autoUpdateAnimBg="0"/>
      <p:bldP spid="155657" grpId="0" autoUpdateAnimBg="0"/>
      <p:bldP spid="155658" grpId="0" autoUpdateAnimBg="0"/>
      <p:bldP spid="15565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14"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514" y="246908"/>
            <a:ext cx="4279759" cy="740728"/>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6149" name="Text Box 5"/>
          <p:cNvSpPr txBox="1">
            <a:spLocks noChangeArrowheads="1"/>
          </p:cNvSpPr>
          <p:nvPr/>
        </p:nvSpPr>
        <p:spPr bwMode="auto">
          <a:xfrm>
            <a:off x="3791514" y="246909"/>
            <a:ext cx="4279759" cy="6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3888">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rPr>
              <a:t>Selected Key Terms</a:t>
            </a:r>
          </a:p>
        </p:txBody>
      </p:sp>
      <p:sp>
        <p:nvSpPr>
          <p:cNvPr id="65540" name="Rectangle 15"/>
          <p:cNvSpPr>
            <a:spLocks noChangeArrowheads="1"/>
          </p:cNvSpPr>
          <p:nvPr/>
        </p:nvSpPr>
        <p:spPr bwMode="auto">
          <a:xfrm>
            <a:off x="1180107" y="-1"/>
            <a:ext cx="9888369" cy="7441568"/>
          </a:xfrm>
          <a:prstGeom prst="rect">
            <a:avLst/>
          </a:prstGeom>
          <a:noFill/>
          <a:ln w="762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am-ET" altLang="am-ET" sz="2592">
              <a:latin typeface="Times New Roman" panose="02020603050405020304" pitchFamily="18" charset="0"/>
            </a:endParaRPr>
          </a:p>
        </p:txBody>
      </p:sp>
      <p:sp>
        <p:nvSpPr>
          <p:cNvPr id="65541" name="Text Box 16"/>
          <p:cNvSpPr txBox="1">
            <a:spLocks noChangeArrowheads="1"/>
          </p:cNvSpPr>
          <p:nvPr/>
        </p:nvSpPr>
        <p:spPr bwMode="auto">
          <a:xfrm>
            <a:off x="2721575" y="1598051"/>
            <a:ext cx="7078063" cy="55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3024">
                <a:latin typeface="Times" panose="02020603050405020304" pitchFamily="18" charset="0"/>
                <a:cs typeface="Times New Roman" panose="02020603050405020304" pitchFamily="18" charset="0"/>
              </a:rPr>
              <a:t> </a:t>
            </a:r>
          </a:p>
        </p:txBody>
      </p:sp>
      <p:sp>
        <p:nvSpPr>
          <p:cNvPr id="65542" name="Text Box 17"/>
          <p:cNvSpPr txBox="1">
            <a:spLocks noChangeArrowheads="1"/>
          </p:cNvSpPr>
          <p:nvPr/>
        </p:nvSpPr>
        <p:spPr bwMode="auto">
          <a:xfrm>
            <a:off x="1322423" y="1670066"/>
            <a:ext cx="2386789" cy="487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am-ET" sz="2592" b="1" i="1">
                <a:solidFill>
                  <a:schemeClr val="tx2"/>
                </a:solidFill>
                <a:latin typeface="Times" panose="02020603050405020304" pitchFamily="18" charset="0"/>
                <a:cs typeface="Times New Roman" panose="02020603050405020304" pitchFamily="18" charset="0"/>
              </a:rPr>
              <a:t>Variable</a:t>
            </a: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r>
              <a:rPr lang="en-US" altLang="am-ET" sz="2592" b="1" i="1">
                <a:solidFill>
                  <a:schemeClr val="tx2"/>
                </a:solidFill>
                <a:latin typeface="Times" panose="02020603050405020304" pitchFamily="18" charset="0"/>
                <a:cs typeface="Times New Roman" panose="02020603050405020304" pitchFamily="18" charset="0"/>
              </a:rPr>
              <a:t>Complement</a:t>
            </a:r>
            <a:endParaRPr lang="en-US" altLang="am-ET" sz="2592" b="1" i="1">
              <a:solidFill>
                <a:schemeClr val="tx2"/>
              </a:solidFill>
              <a:latin typeface="Wingdings" panose="05000000000000000000" pitchFamily="2" charset="2"/>
              <a:cs typeface="Times New Roman" panose="02020603050405020304" pitchFamily="18" charset="0"/>
            </a:endParaRPr>
          </a:p>
          <a:p>
            <a:pPr algn="r" eaLnBrk="1" hangingPunct="1">
              <a:lnSpc>
                <a:spcPct val="100000"/>
              </a:lnSpc>
              <a:spcBef>
                <a:spcPct val="0"/>
              </a:spcBef>
              <a:buFontTx/>
              <a:buNone/>
            </a:pPr>
            <a:endParaRPr lang="en-US" altLang="am-ET" sz="2592" b="1" i="1">
              <a:solidFill>
                <a:schemeClr val="tx2"/>
              </a:solidFill>
              <a:latin typeface="Wingdings" panose="05000000000000000000" pitchFamily="2" charset="2"/>
              <a:cs typeface="Times New Roman" panose="02020603050405020304" pitchFamily="18" charset="0"/>
            </a:endParaRP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r>
              <a:rPr lang="en-US" altLang="am-ET" sz="2592" b="1" i="1">
                <a:solidFill>
                  <a:schemeClr val="tx2"/>
                </a:solidFill>
                <a:latin typeface="Times" panose="02020603050405020304" pitchFamily="18" charset="0"/>
                <a:cs typeface="Times New Roman" panose="02020603050405020304" pitchFamily="18" charset="0"/>
              </a:rPr>
              <a:t>Sum term</a:t>
            </a:r>
          </a:p>
          <a:p>
            <a:pPr algn="r" eaLnBrk="1" hangingPunct="1">
              <a:lnSpc>
                <a:spcPct val="100000"/>
              </a:lnSpc>
              <a:spcBef>
                <a:spcPct val="0"/>
              </a:spcBef>
              <a:buFontTx/>
              <a:buNone/>
            </a:pPr>
            <a:endParaRPr lang="en-US" altLang="am-ET" sz="2592"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r>
              <a:rPr lang="en-US" altLang="am-ET" sz="2592" b="1" i="1">
                <a:solidFill>
                  <a:schemeClr val="tx2"/>
                </a:solidFill>
                <a:latin typeface="Times" panose="02020603050405020304" pitchFamily="18" charset="0"/>
                <a:cs typeface="Times New Roman" panose="02020603050405020304" pitchFamily="18" charset="0"/>
              </a:rPr>
              <a:t>Product term</a:t>
            </a: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endParaRPr lang="en-US" altLang="am-ET" sz="2592" b="1" i="1">
              <a:solidFill>
                <a:schemeClr val="tx2"/>
              </a:solidFill>
              <a:latin typeface="Times" panose="02020603050405020304" pitchFamily="18" charset="0"/>
              <a:cs typeface="Times New Roman" panose="02020603050405020304" pitchFamily="18" charset="0"/>
            </a:endParaRPr>
          </a:p>
        </p:txBody>
      </p:sp>
      <p:sp>
        <p:nvSpPr>
          <p:cNvPr id="6162" name="Text Box 18"/>
          <p:cNvSpPr txBox="1">
            <a:spLocks noChangeArrowheads="1"/>
          </p:cNvSpPr>
          <p:nvPr/>
        </p:nvSpPr>
        <p:spPr bwMode="auto">
          <a:xfrm>
            <a:off x="3798373" y="1666637"/>
            <a:ext cx="6988901"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latin typeface="Times" panose="02020603050405020304" pitchFamily="18" charset="0"/>
                <a:cs typeface="Times New Roman" panose="02020603050405020304" pitchFamily="18" charset="0"/>
              </a:rPr>
              <a:t>A symbol used to represent a logical quantity that can have a value of 1 or 0, usually designated by an italic letter.</a:t>
            </a:r>
          </a:p>
        </p:txBody>
      </p:sp>
      <p:sp>
        <p:nvSpPr>
          <p:cNvPr id="6163" name="Text Box 19"/>
          <p:cNvSpPr txBox="1">
            <a:spLocks noChangeArrowheads="1"/>
          </p:cNvSpPr>
          <p:nvPr/>
        </p:nvSpPr>
        <p:spPr bwMode="auto">
          <a:xfrm>
            <a:off x="3791514" y="3062360"/>
            <a:ext cx="6995760"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000000"/>
                </a:solidFill>
                <a:latin typeface="Times" panose="02020603050405020304" pitchFamily="18" charset="0"/>
                <a:cs typeface="Times New Roman" panose="02020603050405020304" pitchFamily="18" charset="0"/>
              </a:rPr>
              <a:t>The inverse or opposite of a number. In Boolean algebra, the inverse function, expressed with a bar over the variable. </a:t>
            </a:r>
          </a:p>
        </p:txBody>
      </p:sp>
      <p:sp>
        <p:nvSpPr>
          <p:cNvPr id="6164" name="Text Box 20"/>
          <p:cNvSpPr txBox="1">
            <a:spLocks noChangeArrowheads="1"/>
          </p:cNvSpPr>
          <p:nvPr/>
        </p:nvSpPr>
        <p:spPr bwMode="auto">
          <a:xfrm>
            <a:off x="3791514" y="4413501"/>
            <a:ext cx="6995760"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solidFill>
                  <a:srgbClr val="000000"/>
                </a:solidFill>
                <a:latin typeface="Times" panose="02020603050405020304" pitchFamily="18" charset="0"/>
                <a:cs typeface="Times New Roman" panose="02020603050405020304" pitchFamily="18" charset="0"/>
              </a:rPr>
              <a:t>The Boolean sum of two or more literals equivalent to an OR operation. </a:t>
            </a:r>
            <a:endParaRPr lang="en-US" altLang="am-ET" sz="2592" b="1" i="1">
              <a:solidFill>
                <a:srgbClr val="000000"/>
              </a:solidFill>
              <a:latin typeface="Times" panose="02020603050405020304" pitchFamily="18" charset="0"/>
              <a:cs typeface="Times New Roman" panose="02020603050405020304" pitchFamily="18" charset="0"/>
            </a:endParaRPr>
          </a:p>
        </p:txBody>
      </p:sp>
      <p:sp>
        <p:nvSpPr>
          <p:cNvPr id="6165" name="Text Box 21"/>
          <p:cNvSpPr txBox="1">
            <a:spLocks noChangeArrowheads="1"/>
          </p:cNvSpPr>
          <p:nvPr/>
        </p:nvSpPr>
        <p:spPr bwMode="auto">
          <a:xfrm>
            <a:off x="3791514" y="5449148"/>
            <a:ext cx="6995760"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solidFill>
                  <a:srgbClr val="000000"/>
                </a:solidFill>
                <a:latin typeface="Times New Roman" panose="02020603050405020304" pitchFamily="18" charset="0"/>
              </a:rPr>
              <a:t>The Boolean product of two or more literals equivalent to an AND operation.</a:t>
            </a:r>
          </a:p>
        </p:txBody>
      </p:sp>
      <p:sp>
        <p:nvSpPr>
          <p:cNvPr id="2" name="Slide Number Placeholder 1"/>
          <p:cNvSpPr>
            <a:spLocks noGrp="1"/>
          </p:cNvSpPr>
          <p:nvPr>
            <p:ph type="sldNum" sz="quarter" idx="12"/>
          </p:nvPr>
        </p:nvSpPr>
        <p:spPr/>
        <p:txBody>
          <a:bodyPr/>
          <a:lstStyle/>
          <a:p>
            <a:pPr>
              <a:defRPr/>
            </a:pPr>
            <a:fld id="{57E2C3C2-1BA2-47C2-AA20-D8045BBA8996}" type="slidenum">
              <a:rPr lang="en-US"/>
              <a:pPr>
                <a:defRPr/>
              </a:pPr>
              <a:t>49</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43209890"/>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62"/>
                                        </p:tgtEl>
                                        <p:attrNameLst>
                                          <p:attrName>style.visibility</p:attrName>
                                        </p:attrNameLst>
                                      </p:cBhvr>
                                      <p:to>
                                        <p:strVal val="visible"/>
                                      </p:to>
                                    </p:set>
                                    <p:anim calcmode="lin" valueType="num">
                                      <p:cBhvr additive="base">
                                        <p:cTn id="7" dur="500" fill="hold"/>
                                        <p:tgtEl>
                                          <p:spTgt spid="6162"/>
                                        </p:tgtEl>
                                        <p:attrNameLst>
                                          <p:attrName>ppt_x</p:attrName>
                                        </p:attrNameLst>
                                      </p:cBhvr>
                                      <p:tavLst>
                                        <p:tav tm="0">
                                          <p:val>
                                            <p:strVal val="1+#ppt_w/2"/>
                                          </p:val>
                                        </p:tav>
                                        <p:tav tm="100000">
                                          <p:val>
                                            <p:strVal val="#ppt_x"/>
                                          </p:val>
                                        </p:tav>
                                      </p:tavLst>
                                    </p:anim>
                                    <p:anim calcmode="lin" valueType="num">
                                      <p:cBhvr additive="base">
                                        <p:cTn id="8" dur="500" fill="hold"/>
                                        <p:tgtEl>
                                          <p:spTgt spid="61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63"/>
                                        </p:tgtEl>
                                        <p:attrNameLst>
                                          <p:attrName>style.visibility</p:attrName>
                                        </p:attrNameLst>
                                      </p:cBhvr>
                                      <p:to>
                                        <p:strVal val="visible"/>
                                      </p:to>
                                    </p:set>
                                    <p:anim calcmode="lin" valueType="num">
                                      <p:cBhvr additive="base">
                                        <p:cTn id="13" dur="500" fill="hold"/>
                                        <p:tgtEl>
                                          <p:spTgt spid="6163"/>
                                        </p:tgtEl>
                                        <p:attrNameLst>
                                          <p:attrName>ppt_x</p:attrName>
                                        </p:attrNameLst>
                                      </p:cBhvr>
                                      <p:tavLst>
                                        <p:tav tm="0">
                                          <p:val>
                                            <p:strVal val="1+#ppt_w/2"/>
                                          </p:val>
                                        </p:tav>
                                        <p:tav tm="100000">
                                          <p:val>
                                            <p:strVal val="#ppt_x"/>
                                          </p:val>
                                        </p:tav>
                                      </p:tavLst>
                                    </p:anim>
                                    <p:anim calcmode="lin" valueType="num">
                                      <p:cBhvr additive="base">
                                        <p:cTn id="14" dur="500" fill="hold"/>
                                        <p:tgtEl>
                                          <p:spTgt spid="61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64"/>
                                        </p:tgtEl>
                                        <p:attrNameLst>
                                          <p:attrName>style.visibility</p:attrName>
                                        </p:attrNameLst>
                                      </p:cBhvr>
                                      <p:to>
                                        <p:strVal val="visible"/>
                                      </p:to>
                                    </p:set>
                                    <p:anim calcmode="lin" valueType="num">
                                      <p:cBhvr additive="base">
                                        <p:cTn id="19" dur="500" fill="hold"/>
                                        <p:tgtEl>
                                          <p:spTgt spid="6164"/>
                                        </p:tgtEl>
                                        <p:attrNameLst>
                                          <p:attrName>ppt_x</p:attrName>
                                        </p:attrNameLst>
                                      </p:cBhvr>
                                      <p:tavLst>
                                        <p:tav tm="0">
                                          <p:val>
                                            <p:strVal val="1+#ppt_w/2"/>
                                          </p:val>
                                        </p:tav>
                                        <p:tav tm="100000">
                                          <p:val>
                                            <p:strVal val="#ppt_x"/>
                                          </p:val>
                                        </p:tav>
                                      </p:tavLst>
                                    </p:anim>
                                    <p:anim calcmode="lin" valueType="num">
                                      <p:cBhvr additive="base">
                                        <p:cTn id="20" dur="500" fill="hold"/>
                                        <p:tgtEl>
                                          <p:spTgt spid="61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65"/>
                                        </p:tgtEl>
                                        <p:attrNameLst>
                                          <p:attrName>style.visibility</p:attrName>
                                        </p:attrNameLst>
                                      </p:cBhvr>
                                      <p:to>
                                        <p:strVal val="visible"/>
                                      </p:to>
                                    </p:set>
                                    <p:anim calcmode="lin" valueType="num">
                                      <p:cBhvr additive="base">
                                        <p:cTn id="25" dur="500" fill="hold"/>
                                        <p:tgtEl>
                                          <p:spTgt spid="6165"/>
                                        </p:tgtEl>
                                        <p:attrNameLst>
                                          <p:attrName>ppt_x</p:attrName>
                                        </p:attrNameLst>
                                      </p:cBhvr>
                                      <p:tavLst>
                                        <p:tav tm="0">
                                          <p:val>
                                            <p:strVal val="1+#ppt_w/2"/>
                                          </p:val>
                                        </p:tav>
                                        <p:tav tm="100000">
                                          <p:val>
                                            <p:strVal val="#ppt_x"/>
                                          </p:val>
                                        </p:tav>
                                      </p:tavLst>
                                    </p:anim>
                                    <p:anim calcmode="lin" valueType="num">
                                      <p:cBhvr additive="base">
                                        <p:cTn id="26" dur="500" fill="hold"/>
                                        <p:tgtEl>
                                          <p:spTgt spid="61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 grpId="0" autoUpdateAnimBg="0"/>
      <p:bldP spid="6163" grpId="0" autoUpdateAnimBg="0"/>
      <p:bldP spid="6164" grpId="0" autoUpdateAnimBg="0"/>
      <p:bldP spid="616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8" name="Rectangle 28"/>
          <p:cNvSpPr>
            <a:spLocks noChangeArrowheads="1"/>
          </p:cNvSpPr>
          <p:nvPr/>
        </p:nvSpPr>
        <p:spPr bwMode="auto">
          <a:xfrm>
            <a:off x="3297696" y="2604549"/>
            <a:ext cx="809313"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12669" name="Rectangle 29"/>
          <p:cNvSpPr>
            <a:spLocks noChangeArrowheads="1"/>
          </p:cNvSpPr>
          <p:nvPr/>
        </p:nvSpPr>
        <p:spPr bwMode="auto">
          <a:xfrm>
            <a:off x="5453008" y="2604549"/>
            <a:ext cx="725295"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12670" name="Rectangle 30"/>
          <p:cNvSpPr>
            <a:spLocks noChangeArrowheads="1"/>
          </p:cNvSpPr>
          <p:nvPr/>
        </p:nvSpPr>
        <p:spPr bwMode="auto">
          <a:xfrm>
            <a:off x="7608320" y="2604549"/>
            <a:ext cx="464670"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5367" name="Text Box 7"/>
          <p:cNvSpPr txBox="1">
            <a:spLocks noChangeArrowheads="1"/>
          </p:cNvSpPr>
          <p:nvPr/>
        </p:nvSpPr>
        <p:spPr bwMode="auto">
          <a:xfrm>
            <a:off x="2227757" y="1892971"/>
            <a:ext cx="345672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dirty="0"/>
              <a:t>Example waveforms:</a:t>
            </a:r>
          </a:p>
        </p:txBody>
      </p:sp>
      <p:sp>
        <p:nvSpPr>
          <p:cNvPr id="15368" name="Text Box 8"/>
          <p:cNvSpPr txBox="1">
            <a:spLocks noChangeArrowheads="1"/>
          </p:cNvSpPr>
          <p:nvPr/>
        </p:nvSpPr>
        <p:spPr bwMode="auto">
          <a:xfrm>
            <a:off x="2310060" y="2469092"/>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A</a:t>
            </a:r>
          </a:p>
        </p:txBody>
      </p:sp>
      <p:sp>
        <p:nvSpPr>
          <p:cNvPr id="15369" name="Text Box 9"/>
          <p:cNvSpPr txBox="1">
            <a:spLocks noChangeArrowheads="1"/>
          </p:cNvSpPr>
          <p:nvPr/>
        </p:nvSpPr>
        <p:spPr bwMode="auto">
          <a:xfrm>
            <a:off x="2310060" y="3703638"/>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X</a:t>
            </a:r>
          </a:p>
        </p:txBody>
      </p:sp>
      <p:sp>
        <p:nvSpPr>
          <p:cNvPr id="112653" name="Text Box 13"/>
          <p:cNvSpPr txBox="1">
            <a:spLocks noChangeArrowheads="1"/>
          </p:cNvSpPr>
          <p:nvPr/>
        </p:nvSpPr>
        <p:spPr bwMode="auto">
          <a:xfrm>
            <a:off x="1980847" y="4197455"/>
            <a:ext cx="8394912" cy="1687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592"/>
              <a:t>The AND operation is used in computer programming as a selective mask. If you want to retain certain bits of a binary number but reset the other bits to 0, you could set a mask with 1’s in the position of the retained bits. </a:t>
            </a:r>
          </a:p>
        </p:txBody>
      </p:sp>
      <p:sp>
        <p:nvSpPr>
          <p:cNvPr id="15371" name="Rectangle 19"/>
          <p:cNvSpPr>
            <a:spLocks noChangeArrowheads="1"/>
          </p:cNvSpPr>
          <p:nvPr/>
        </p:nvSpPr>
        <p:spPr bwMode="auto">
          <a:xfrm>
            <a:off x="2145455" y="1234547"/>
            <a:ext cx="2200539"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dirty="0">
                <a:solidFill>
                  <a:srgbClr val="FFFF99"/>
                </a:solidFill>
              </a:rPr>
              <a:t>The AND Gate</a:t>
            </a:r>
          </a:p>
        </p:txBody>
      </p:sp>
      <p:graphicFrame>
        <p:nvGraphicFramePr>
          <p:cNvPr id="15372" name="Object 20"/>
          <p:cNvGraphicFramePr>
            <a:graphicFrameLocks noChangeAspect="1"/>
          </p:cNvGraphicFramePr>
          <p:nvPr/>
        </p:nvGraphicFramePr>
        <p:xfrm>
          <a:off x="4943757" y="1234547"/>
          <a:ext cx="1646061" cy="560690"/>
        </p:xfrm>
        <a:graphic>
          <a:graphicData uri="http://schemas.openxmlformats.org/presentationml/2006/ole">
            <mc:AlternateContent xmlns:mc="http://schemas.openxmlformats.org/markup-compatibility/2006">
              <mc:Choice xmlns:v="urn:schemas-microsoft-com:vml" Requires="v">
                <p:oleObj spid="_x0000_s15586" name="CorelDRAW" r:id="rId4" imgW="703286" imgH="238963" progId="CorelDRAW.Graphic.13">
                  <p:embed/>
                </p:oleObj>
              </mc:Choice>
              <mc:Fallback>
                <p:oleObj name="CorelDRAW" r:id="rId4" imgW="703286" imgH="238963" progId="CorelDRAW.Graphic.1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3757" y="1234547"/>
                        <a:ext cx="1646061" cy="560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3" name="Text Box 21"/>
          <p:cNvSpPr txBox="1">
            <a:spLocks noChangeArrowheads="1"/>
          </p:cNvSpPr>
          <p:nvPr/>
        </p:nvSpPr>
        <p:spPr bwMode="auto">
          <a:xfrm>
            <a:off x="4614545" y="1085372"/>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15374" name="Text Box 22"/>
          <p:cNvSpPr txBox="1">
            <a:spLocks noChangeArrowheads="1"/>
          </p:cNvSpPr>
          <p:nvPr/>
        </p:nvSpPr>
        <p:spPr bwMode="auto">
          <a:xfrm>
            <a:off x="4614545" y="1496887"/>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15375" name="Text Box 23"/>
          <p:cNvSpPr txBox="1">
            <a:spLocks noChangeArrowheads="1"/>
          </p:cNvSpPr>
          <p:nvPr/>
        </p:nvSpPr>
        <p:spPr bwMode="auto">
          <a:xfrm>
            <a:off x="6260606"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sp>
        <p:nvSpPr>
          <p:cNvPr id="15376" name="Text Box 25"/>
          <p:cNvSpPr txBox="1">
            <a:spLocks noChangeArrowheads="1"/>
          </p:cNvSpPr>
          <p:nvPr/>
        </p:nvSpPr>
        <p:spPr bwMode="auto">
          <a:xfrm>
            <a:off x="2310060" y="3045213"/>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B</a:t>
            </a:r>
          </a:p>
        </p:txBody>
      </p:sp>
      <p:graphicFrame>
        <p:nvGraphicFramePr>
          <p:cNvPr id="15377" name="Object 26"/>
          <p:cNvGraphicFramePr>
            <a:graphicFrameLocks noChangeAspect="1"/>
          </p:cNvGraphicFramePr>
          <p:nvPr/>
        </p:nvGraphicFramePr>
        <p:xfrm>
          <a:off x="2721576" y="2551396"/>
          <a:ext cx="6025270" cy="903620"/>
        </p:xfrm>
        <a:graphic>
          <a:graphicData uri="http://schemas.openxmlformats.org/presentationml/2006/ole">
            <mc:AlternateContent xmlns:mc="http://schemas.openxmlformats.org/markup-compatibility/2006">
              <mc:Choice xmlns:v="urn:schemas-microsoft-com:vml" Requires="v">
                <p:oleObj spid="_x0000_s15587" name="CorelDRAW" r:id="rId6" imgW="3079122" imgH="461345" progId="CorelDRAW.Graphic.13">
                  <p:embed/>
                </p:oleObj>
              </mc:Choice>
              <mc:Fallback>
                <p:oleObj name="CorelDRAW" r:id="rId6" imgW="3079122" imgH="461345" progId="CorelDRAW.Graphic.1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1576" y="2551396"/>
                        <a:ext cx="6025270" cy="90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67" name="Object 27"/>
          <p:cNvGraphicFramePr>
            <a:graphicFrameLocks noChangeAspect="1"/>
          </p:cNvGraphicFramePr>
          <p:nvPr/>
        </p:nvGraphicFramePr>
        <p:xfrm>
          <a:off x="2721575" y="3722500"/>
          <a:ext cx="6008123" cy="392654"/>
        </p:xfrm>
        <a:graphic>
          <a:graphicData uri="http://schemas.openxmlformats.org/presentationml/2006/ole">
            <mc:AlternateContent xmlns:mc="http://schemas.openxmlformats.org/markup-compatibility/2006">
              <mc:Choice xmlns:v="urn:schemas-microsoft-com:vml" Requires="v">
                <p:oleObj spid="_x0000_s15588" name="CorelDRAW" r:id="rId8" imgW="3079122" imgH="201900" progId="CorelDRAW.Graphic.13">
                  <p:embed/>
                </p:oleObj>
              </mc:Choice>
              <mc:Fallback>
                <p:oleObj name="CorelDRAW" r:id="rId8" imgW="3079122" imgH="201900" progId="CorelDRAW.Graphic.13">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21575" y="3722500"/>
                        <a:ext cx="6008123" cy="39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72" name="Text Box 32"/>
          <p:cNvSpPr txBox="1">
            <a:spLocks noChangeArrowheads="1"/>
          </p:cNvSpPr>
          <p:nvPr/>
        </p:nvSpPr>
        <p:spPr bwMode="auto">
          <a:xfrm>
            <a:off x="8647395" y="6255033"/>
            <a:ext cx="2139879"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592">
                <a:solidFill>
                  <a:srgbClr val="FF0000"/>
                </a:solidFill>
              </a:rPr>
              <a:t>00000011</a:t>
            </a:r>
          </a:p>
        </p:txBody>
      </p:sp>
      <p:sp>
        <p:nvSpPr>
          <p:cNvPr id="112673" name="WordArt 33"/>
          <p:cNvSpPr>
            <a:spLocks noChangeArrowheads="1" noChangeShapeType="1" noTextEdit="1"/>
          </p:cNvSpPr>
          <p:nvPr/>
        </p:nvSpPr>
        <p:spPr bwMode="auto">
          <a:xfrm>
            <a:off x="1898544" y="5925821"/>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p>
        </p:txBody>
      </p:sp>
      <p:sp>
        <p:nvSpPr>
          <p:cNvPr id="112674" name="Text Box 34"/>
          <p:cNvSpPr txBox="1">
            <a:spLocks noChangeArrowheads="1"/>
          </p:cNvSpPr>
          <p:nvPr/>
        </p:nvSpPr>
        <p:spPr bwMode="auto">
          <a:xfrm>
            <a:off x="3379999" y="5843518"/>
            <a:ext cx="6584244"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592"/>
              <a:t>If the binary number 10100011 is ANDed with the mask 00001111, what is the result?</a:t>
            </a:r>
          </a:p>
        </p:txBody>
      </p:sp>
      <p:graphicFrame>
        <p:nvGraphicFramePr>
          <p:cNvPr id="15382" name="Object 42"/>
          <p:cNvGraphicFramePr>
            <a:graphicFrameLocks noChangeAspect="1"/>
          </p:cNvGraphicFramePr>
          <p:nvPr/>
        </p:nvGraphicFramePr>
        <p:xfrm>
          <a:off x="7330546" y="1234545"/>
          <a:ext cx="1563758" cy="639564"/>
        </p:xfrm>
        <a:graphic>
          <a:graphicData uri="http://schemas.openxmlformats.org/presentationml/2006/ole">
            <mc:AlternateContent xmlns:mc="http://schemas.openxmlformats.org/markup-compatibility/2006">
              <mc:Choice xmlns:v="urn:schemas-microsoft-com:vml" Requires="v">
                <p:oleObj spid="_x0000_s15589" name="CorelDRAW" r:id="rId10" imgW="703286" imgH="286756" progId="CorelDRAW.Graphic.13">
                  <p:embed/>
                </p:oleObj>
              </mc:Choice>
              <mc:Fallback>
                <p:oleObj name="CorelDRAW" r:id="rId10" imgW="703286" imgH="286756" progId="CorelDRAW.Graphic.13">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30546" y="1234545"/>
                        <a:ext cx="1563758" cy="639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3" name="Text Box 43"/>
          <p:cNvSpPr txBox="1">
            <a:spLocks noChangeArrowheads="1"/>
          </p:cNvSpPr>
          <p:nvPr/>
        </p:nvSpPr>
        <p:spPr bwMode="auto">
          <a:xfrm>
            <a:off x="7330546" y="987638"/>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15384" name="Text Box 44"/>
          <p:cNvSpPr txBox="1">
            <a:spLocks noChangeArrowheads="1"/>
          </p:cNvSpPr>
          <p:nvPr/>
        </p:nvSpPr>
        <p:spPr bwMode="auto">
          <a:xfrm>
            <a:off x="7330546" y="1399153"/>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15385" name="Text Box 45"/>
          <p:cNvSpPr txBox="1">
            <a:spLocks noChangeArrowheads="1"/>
          </p:cNvSpPr>
          <p:nvPr/>
        </p:nvSpPr>
        <p:spPr bwMode="auto">
          <a:xfrm>
            <a:off x="8523940" y="1193395"/>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68"/>
                                        </p:tgtEl>
                                        <p:attrNameLst>
                                          <p:attrName>style.visibility</p:attrName>
                                        </p:attrNameLst>
                                      </p:cBhvr>
                                      <p:to>
                                        <p:strVal val="visible"/>
                                      </p:to>
                                    </p:set>
                                    <p:animEffect transition="in" filter="wipe(left)">
                                      <p:cBhvr>
                                        <p:cTn id="7" dur="1000"/>
                                        <p:tgtEl>
                                          <p:spTgt spid="112668"/>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12669"/>
                                        </p:tgtEl>
                                        <p:attrNameLst>
                                          <p:attrName>style.visibility</p:attrName>
                                        </p:attrNameLst>
                                      </p:cBhvr>
                                      <p:to>
                                        <p:strVal val="visible"/>
                                      </p:to>
                                    </p:set>
                                    <p:animEffect transition="in" filter="wipe(left)">
                                      <p:cBhvr>
                                        <p:cTn id="11" dur="1000"/>
                                        <p:tgtEl>
                                          <p:spTgt spid="112669"/>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12670"/>
                                        </p:tgtEl>
                                        <p:attrNameLst>
                                          <p:attrName>style.visibility</p:attrName>
                                        </p:attrNameLst>
                                      </p:cBhvr>
                                      <p:to>
                                        <p:strVal val="visible"/>
                                      </p:to>
                                    </p:set>
                                    <p:animEffect transition="in" filter="wipe(left)">
                                      <p:cBhvr>
                                        <p:cTn id="15" dur="1000"/>
                                        <p:tgtEl>
                                          <p:spTgt spid="1126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12667"/>
                                        </p:tgtEl>
                                        <p:attrNameLst>
                                          <p:attrName>style.visibility</p:attrName>
                                        </p:attrNameLst>
                                      </p:cBhvr>
                                      <p:to>
                                        <p:strVal val="visible"/>
                                      </p:to>
                                    </p:set>
                                    <p:animEffect transition="in" filter="wipe(left)">
                                      <p:cBhvr>
                                        <p:cTn id="20" dur="2000"/>
                                        <p:tgtEl>
                                          <p:spTgt spid="1126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112653"/>
                                        </p:tgtEl>
                                        <p:attrNameLst>
                                          <p:attrName>style.visibility</p:attrName>
                                        </p:attrNameLst>
                                      </p:cBhvr>
                                      <p:to>
                                        <p:strVal val="visible"/>
                                      </p:to>
                                    </p:set>
                                    <p:animEffect transition="in" filter="fade">
                                      <p:cBhvr>
                                        <p:cTn id="25" dur="1000"/>
                                        <p:tgtEl>
                                          <p:spTgt spid="112653"/>
                                        </p:tgtEl>
                                      </p:cBhvr>
                                    </p:animEffect>
                                    <p:anim calcmode="lin" valueType="num">
                                      <p:cBhvr>
                                        <p:cTn id="26" dur="1000" fill="hold"/>
                                        <p:tgtEl>
                                          <p:spTgt spid="112653"/>
                                        </p:tgtEl>
                                        <p:attrNameLst>
                                          <p:attrName>ppt_x</p:attrName>
                                        </p:attrNameLst>
                                      </p:cBhvr>
                                      <p:tavLst>
                                        <p:tav tm="0">
                                          <p:val>
                                            <p:strVal val="#ppt_x"/>
                                          </p:val>
                                        </p:tav>
                                        <p:tav tm="100000">
                                          <p:val>
                                            <p:strVal val="#ppt_x"/>
                                          </p:val>
                                        </p:tav>
                                      </p:tavLst>
                                    </p:anim>
                                    <p:anim calcmode="lin" valueType="num">
                                      <p:cBhvr>
                                        <p:cTn id="27" dur="900" decel="100000" fill="hold"/>
                                        <p:tgtEl>
                                          <p:spTgt spid="11265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12653"/>
                                        </p:tgtEl>
                                        <p:attrNameLst>
                                          <p:attrName>ppt_y</p:attrName>
                                        </p:attrNameLst>
                                      </p:cBhvr>
                                      <p:tavLst>
                                        <p:tav tm="0">
                                          <p:val>
                                            <p:strVal val="#ppt_y-.03"/>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12673"/>
                                        </p:tgtEl>
                                        <p:attrNameLst>
                                          <p:attrName>style.visibility</p:attrName>
                                        </p:attrNameLst>
                                      </p:cBhvr>
                                      <p:to>
                                        <p:strVal val="visible"/>
                                      </p:to>
                                    </p:set>
                                    <p:animEffect transition="in" filter="dissolve">
                                      <p:cBhvr>
                                        <p:cTn id="33" dur="500"/>
                                        <p:tgtEl>
                                          <p:spTgt spid="112673"/>
                                        </p:tgtEl>
                                      </p:cBhvr>
                                    </p:animEffect>
                                  </p:childTnLst>
                                </p:cTn>
                              </p:par>
                              <p:par>
                                <p:cTn id="34" presetID="2" presetClass="entr" presetSubtype="2" fill="hold" grpId="0" nodeType="withEffect">
                                  <p:stCondLst>
                                    <p:cond delay="0"/>
                                  </p:stCondLst>
                                  <p:childTnLst>
                                    <p:set>
                                      <p:cBhvr>
                                        <p:cTn id="35" dur="1" fill="hold">
                                          <p:stCondLst>
                                            <p:cond delay="0"/>
                                          </p:stCondLst>
                                        </p:cTn>
                                        <p:tgtEl>
                                          <p:spTgt spid="112674"/>
                                        </p:tgtEl>
                                        <p:attrNameLst>
                                          <p:attrName>style.visibility</p:attrName>
                                        </p:attrNameLst>
                                      </p:cBhvr>
                                      <p:to>
                                        <p:strVal val="visible"/>
                                      </p:to>
                                    </p:set>
                                    <p:anim calcmode="lin" valueType="num">
                                      <p:cBhvr additive="base">
                                        <p:cTn id="36" dur="500" fill="hold"/>
                                        <p:tgtEl>
                                          <p:spTgt spid="112674"/>
                                        </p:tgtEl>
                                        <p:attrNameLst>
                                          <p:attrName>ppt_x</p:attrName>
                                        </p:attrNameLst>
                                      </p:cBhvr>
                                      <p:tavLst>
                                        <p:tav tm="0">
                                          <p:val>
                                            <p:strVal val="1+#ppt_w/2"/>
                                          </p:val>
                                        </p:tav>
                                        <p:tav tm="100000">
                                          <p:val>
                                            <p:strVal val="#ppt_x"/>
                                          </p:val>
                                        </p:tav>
                                      </p:tavLst>
                                    </p:anim>
                                    <p:anim calcmode="lin" valueType="num">
                                      <p:cBhvr additive="base">
                                        <p:cTn id="37" dur="500" fill="hold"/>
                                        <p:tgtEl>
                                          <p:spTgt spid="112674"/>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12672"/>
                                        </p:tgtEl>
                                        <p:attrNameLst>
                                          <p:attrName>style.visibility</p:attrName>
                                        </p:attrNameLst>
                                      </p:cBhvr>
                                      <p:to>
                                        <p:strVal val="visible"/>
                                      </p:to>
                                    </p:set>
                                    <p:anim calcmode="lin" valueType="num">
                                      <p:cBhvr additive="base">
                                        <p:cTn id="42" dur="500" fill="hold"/>
                                        <p:tgtEl>
                                          <p:spTgt spid="112672"/>
                                        </p:tgtEl>
                                        <p:attrNameLst>
                                          <p:attrName>ppt_x</p:attrName>
                                        </p:attrNameLst>
                                      </p:cBhvr>
                                      <p:tavLst>
                                        <p:tav tm="0">
                                          <p:val>
                                            <p:strVal val="1+#ppt_w/2"/>
                                          </p:val>
                                        </p:tav>
                                        <p:tav tm="100000">
                                          <p:val>
                                            <p:strVal val="#ppt_x"/>
                                          </p:val>
                                        </p:tav>
                                      </p:tavLst>
                                    </p:anim>
                                    <p:anim calcmode="lin" valueType="num">
                                      <p:cBhvr additive="base">
                                        <p:cTn id="43" dur="500" fill="hold"/>
                                        <p:tgtEl>
                                          <p:spTgt spid="1126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8" grpId="0" animBg="1"/>
      <p:bldP spid="112669" grpId="0" animBg="1"/>
      <p:bldP spid="112670" grpId="0" animBg="1"/>
      <p:bldP spid="112653" grpId="0"/>
      <p:bldP spid="112672" grpId="0"/>
      <p:bldP spid="112673" grpId="0" animBg="1"/>
      <p:bldP spid="11267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514" y="246908"/>
            <a:ext cx="4279759" cy="740728"/>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98659" name="Text Box 3"/>
          <p:cNvSpPr txBox="1">
            <a:spLocks noChangeArrowheads="1"/>
          </p:cNvSpPr>
          <p:nvPr/>
        </p:nvSpPr>
        <p:spPr bwMode="auto">
          <a:xfrm>
            <a:off x="3791514" y="246909"/>
            <a:ext cx="4279759" cy="6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3888">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rPr>
              <a:t>Selected Key Terms</a:t>
            </a:r>
          </a:p>
        </p:txBody>
      </p:sp>
      <p:sp>
        <p:nvSpPr>
          <p:cNvPr id="67588" name="Rectangle 4"/>
          <p:cNvSpPr>
            <a:spLocks noChangeArrowheads="1"/>
          </p:cNvSpPr>
          <p:nvPr/>
        </p:nvSpPr>
        <p:spPr bwMode="auto">
          <a:xfrm>
            <a:off x="1180107" y="-1"/>
            <a:ext cx="9888369" cy="7441568"/>
          </a:xfrm>
          <a:prstGeom prst="rect">
            <a:avLst/>
          </a:prstGeom>
          <a:noFill/>
          <a:ln w="762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am-ET" altLang="am-ET" sz="2592">
              <a:latin typeface="Times New Roman" panose="02020603050405020304" pitchFamily="18" charset="0"/>
            </a:endParaRPr>
          </a:p>
        </p:txBody>
      </p:sp>
      <p:sp>
        <p:nvSpPr>
          <p:cNvPr id="67589" name="Text Box 5"/>
          <p:cNvSpPr txBox="1">
            <a:spLocks noChangeArrowheads="1"/>
          </p:cNvSpPr>
          <p:nvPr/>
        </p:nvSpPr>
        <p:spPr bwMode="auto">
          <a:xfrm>
            <a:off x="2721575" y="1598051"/>
            <a:ext cx="7078063" cy="55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3024">
                <a:latin typeface="Times" panose="02020603050405020304" pitchFamily="18" charset="0"/>
                <a:cs typeface="Times New Roman" panose="02020603050405020304" pitchFamily="18" charset="0"/>
              </a:rPr>
              <a:t> </a:t>
            </a:r>
          </a:p>
        </p:txBody>
      </p:sp>
      <p:sp>
        <p:nvSpPr>
          <p:cNvPr id="67590" name="Text Box 6"/>
          <p:cNvSpPr txBox="1">
            <a:spLocks noChangeArrowheads="1"/>
          </p:cNvSpPr>
          <p:nvPr/>
        </p:nvSpPr>
        <p:spPr bwMode="auto">
          <a:xfrm>
            <a:off x="1322423" y="1670066"/>
            <a:ext cx="2386789" cy="44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am-ET" sz="2592" b="1" i="1">
                <a:solidFill>
                  <a:schemeClr val="tx2"/>
                </a:solidFill>
                <a:latin typeface="Times" panose="02020603050405020304" pitchFamily="18" charset="0"/>
                <a:cs typeface="Times New Roman" panose="02020603050405020304" pitchFamily="18" charset="0"/>
              </a:rPr>
              <a:t>Sum-of-products (SOP)</a:t>
            </a: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r>
              <a:rPr lang="en-US" altLang="am-ET" sz="2592" b="1" i="1">
                <a:solidFill>
                  <a:schemeClr val="tx2"/>
                </a:solidFill>
                <a:latin typeface="Times" panose="02020603050405020304" pitchFamily="18" charset="0"/>
                <a:cs typeface="Times New Roman" panose="02020603050405020304" pitchFamily="18" charset="0"/>
              </a:rPr>
              <a:t>Product of sums (POS) </a:t>
            </a:r>
            <a:endParaRPr lang="en-US" altLang="am-ET" sz="2592" b="1" i="1">
              <a:solidFill>
                <a:schemeClr val="tx2"/>
              </a:solidFill>
              <a:latin typeface="Wingdings" panose="05000000000000000000" pitchFamily="2" charset="2"/>
              <a:cs typeface="Times New Roman" panose="02020603050405020304" pitchFamily="18" charset="0"/>
            </a:endParaRP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r>
              <a:rPr lang="en-US" altLang="am-ET" sz="2592" b="1" i="1">
                <a:solidFill>
                  <a:schemeClr val="tx2"/>
                </a:solidFill>
                <a:latin typeface="Times" panose="02020603050405020304" pitchFamily="18" charset="0"/>
                <a:cs typeface="Times New Roman" panose="02020603050405020304" pitchFamily="18" charset="0"/>
              </a:rPr>
              <a:t>Karnaugh map</a:t>
            </a:r>
          </a:p>
          <a:p>
            <a:pPr algn="r" eaLnBrk="1" hangingPunct="1">
              <a:lnSpc>
                <a:spcPct val="100000"/>
              </a:lnSpc>
              <a:spcBef>
                <a:spcPct val="0"/>
              </a:spcBef>
              <a:buFontTx/>
              <a:buNone/>
            </a:pPr>
            <a:endParaRPr lang="en-US" altLang="am-ET" sz="2592"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endParaRPr lang="en-US" altLang="am-ET" sz="1296" b="1" i="1">
              <a:solidFill>
                <a:schemeClr val="tx2"/>
              </a:solidFill>
              <a:latin typeface="Times" panose="02020603050405020304" pitchFamily="18" charset="0"/>
              <a:cs typeface="Times New Roman" panose="02020603050405020304" pitchFamily="18" charset="0"/>
            </a:endParaRPr>
          </a:p>
          <a:p>
            <a:pPr algn="r" eaLnBrk="1" hangingPunct="1">
              <a:lnSpc>
                <a:spcPct val="100000"/>
              </a:lnSpc>
              <a:spcBef>
                <a:spcPct val="0"/>
              </a:spcBef>
              <a:buFontTx/>
              <a:buNone/>
            </a:pPr>
            <a:endParaRPr lang="en-US" altLang="am-ET" sz="2592" b="1" i="1">
              <a:solidFill>
                <a:schemeClr val="tx2"/>
              </a:solidFill>
              <a:latin typeface="Times" panose="02020603050405020304" pitchFamily="18" charset="0"/>
              <a:cs typeface="Times New Roman" panose="02020603050405020304" pitchFamily="18" charset="0"/>
            </a:endParaRPr>
          </a:p>
        </p:txBody>
      </p:sp>
      <p:sp>
        <p:nvSpPr>
          <p:cNvPr id="198663" name="Text Box 7"/>
          <p:cNvSpPr txBox="1">
            <a:spLocks noChangeArrowheads="1"/>
          </p:cNvSpPr>
          <p:nvPr/>
        </p:nvSpPr>
        <p:spPr bwMode="auto">
          <a:xfrm>
            <a:off x="3798373" y="1666637"/>
            <a:ext cx="6988901"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000000"/>
                </a:solidFill>
                <a:latin typeface="Times New Roman" panose="02020603050405020304" pitchFamily="18" charset="0"/>
              </a:rPr>
              <a:t>A form of Boolean expression that is basically the ORing of ANDed terms.</a:t>
            </a:r>
          </a:p>
        </p:txBody>
      </p:sp>
      <p:sp>
        <p:nvSpPr>
          <p:cNvPr id="198664" name="Text Box 8"/>
          <p:cNvSpPr txBox="1">
            <a:spLocks noChangeArrowheads="1"/>
          </p:cNvSpPr>
          <p:nvPr/>
        </p:nvSpPr>
        <p:spPr bwMode="auto">
          <a:xfrm>
            <a:off x="3791514" y="2880607"/>
            <a:ext cx="6995760"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am-ET" sz="2592">
                <a:solidFill>
                  <a:srgbClr val="000000"/>
                </a:solidFill>
                <a:latin typeface="Times" panose="02020603050405020304" pitchFamily="18" charset="0"/>
                <a:cs typeface="Times New Roman" panose="02020603050405020304" pitchFamily="18" charset="0"/>
              </a:rPr>
              <a:t>A form of Boolean expression that is basically the ANDing of ORed terms. </a:t>
            </a:r>
          </a:p>
        </p:txBody>
      </p:sp>
      <p:sp>
        <p:nvSpPr>
          <p:cNvPr id="198665" name="Text Box 9"/>
          <p:cNvSpPr txBox="1">
            <a:spLocks noChangeArrowheads="1"/>
          </p:cNvSpPr>
          <p:nvPr/>
        </p:nvSpPr>
        <p:spPr bwMode="auto">
          <a:xfrm>
            <a:off x="3791514" y="4032849"/>
            <a:ext cx="6995760"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solidFill>
                  <a:srgbClr val="000000"/>
                </a:solidFill>
                <a:latin typeface="Times" panose="02020603050405020304" pitchFamily="18" charset="0"/>
                <a:cs typeface="Times New Roman" panose="02020603050405020304" pitchFamily="18" charset="0"/>
              </a:rPr>
              <a:t>An arrangement of cells representing combinations of literals in a Boolean expression and used for systematic simplification of the expression.</a:t>
            </a:r>
            <a:endParaRPr lang="en-US" altLang="am-ET" sz="2592" b="1" i="1">
              <a:solidFill>
                <a:srgbClr val="000000"/>
              </a:solidFill>
              <a:latin typeface="Times" panose="02020603050405020304" pitchFamily="18" charset="0"/>
              <a:cs typeface="Times New Roman" panose="02020603050405020304" pitchFamily="18" charset="0"/>
            </a:endParaRPr>
          </a:p>
        </p:txBody>
      </p:sp>
      <p:sp>
        <p:nvSpPr>
          <p:cNvPr id="198666" name="Text Box 10"/>
          <p:cNvSpPr txBox="1">
            <a:spLocks noChangeArrowheads="1"/>
          </p:cNvSpPr>
          <p:nvPr/>
        </p:nvSpPr>
        <p:spPr bwMode="auto">
          <a:xfrm>
            <a:off x="2433514" y="5432002"/>
            <a:ext cx="5143941"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am-ET" sz="2592">
                <a:solidFill>
                  <a:srgbClr val="000000"/>
                </a:solidFill>
                <a:latin typeface="Times New Roman" panose="02020603050405020304" pitchFamily="18" charset="0"/>
              </a:rPr>
              <a:t>------------------End--------------</a:t>
            </a:r>
          </a:p>
        </p:txBody>
      </p:sp>
      <p:sp>
        <p:nvSpPr>
          <p:cNvPr id="2" name="Slide Number Placeholder 1"/>
          <p:cNvSpPr>
            <a:spLocks noGrp="1"/>
          </p:cNvSpPr>
          <p:nvPr>
            <p:ph type="sldNum" sz="quarter" idx="12"/>
          </p:nvPr>
        </p:nvSpPr>
        <p:spPr/>
        <p:txBody>
          <a:bodyPr/>
          <a:lstStyle/>
          <a:p>
            <a:pPr>
              <a:defRPr/>
            </a:pPr>
            <a:fld id="{34BE655E-E79C-436E-9B94-36B2C06DFA81}" type="slidenum">
              <a:rPr lang="en-US"/>
              <a:pPr>
                <a:defRPr/>
              </a:pPr>
              <a:t>50</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55109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8663"/>
                                        </p:tgtEl>
                                        <p:attrNameLst>
                                          <p:attrName>style.visibility</p:attrName>
                                        </p:attrNameLst>
                                      </p:cBhvr>
                                      <p:to>
                                        <p:strVal val="visible"/>
                                      </p:to>
                                    </p:set>
                                    <p:anim calcmode="lin" valueType="num">
                                      <p:cBhvr additive="base">
                                        <p:cTn id="7" dur="500" fill="hold"/>
                                        <p:tgtEl>
                                          <p:spTgt spid="198663"/>
                                        </p:tgtEl>
                                        <p:attrNameLst>
                                          <p:attrName>ppt_x</p:attrName>
                                        </p:attrNameLst>
                                      </p:cBhvr>
                                      <p:tavLst>
                                        <p:tav tm="0">
                                          <p:val>
                                            <p:strVal val="1+#ppt_w/2"/>
                                          </p:val>
                                        </p:tav>
                                        <p:tav tm="100000">
                                          <p:val>
                                            <p:strVal val="#ppt_x"/>
                                          </p:val>
                                        </p:tav>
                                      </p:tavLst>
                                    </p:anim>
                                    <p:anim calcmode="lin" valueType="num">
                                      <p:cBhvr additive="base">
                                        <p:cTn id="8" dur="500" fill="hold"/>
                                        <p:tgtEl>
                                          <p:spTgt spid="1986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8664"/>
                                        </p:tgtEl>
                                        <p:attrNameLst>
                                          <p:attrName>style.visibility</p:attrName>
                                        </p:attrNameLst>
                                      </p:cBhvr>
                                      <p:to>
                                        <p:strVal val="visible"/>
                                      </p:to>
                                    </p:set>
                                    <p:anim calcmode="lin" valueType="num">
                                      <p:cBhvr additive="base">
                                        <p:cTn id="13" dur="500" fill="hold"/>
                                        <p:tgtEl>
                                          <p:spTgt spid="198664"/>
                                        </p:tgtEl>
                                        <p:attrNameLst>
                                          <p:attrName>ppt_x</p:attrName>
                                        </p:attrNameLst>
                                      </p:cBhvr>
                                      <p:tavLst>
                                        <p:tav tm="0">
                                          <p:val>
                                            <p:strVal val="1+#ppt_w/2"/>
                                          </p:val>
                                        </p:tav>
                                        <p:tav tm="100000">
                                          <p:val>
                                            <p:strVal val="#ppt_x"/>
                                          </p:val>
                                        </p:tav>
                                      </p:tavLst>
                                    </p:anim>
                                    <p:anim calcmode="lin" valueType="num">
                                      <p:cBhvr additive="base">
                                        <p:cTn id="14" dur="500" fill="hold"/>
                                        <p:tgtEl>
                                          <p:spTgt spid="19866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8665"/>
                                        </p:tgtEl>
                                        <p:attrNameLst>
                                          <p:attrName>style.visibility</p:attrName>
                                        </p:attrNameLst>
                                      </p:cBhvr>
                                      <p:to>
                                        <p:strVal val="visible"/>
                                      </p:to>
                                    </p:set>
                                    <p:anim calcmode="lin" valueType="num">
                                      <p:cBhvr additive="base">
                                        <p:cTn id="19" dur="500" fill="hold"/>
                                        <p:tgtEl>
                                          <p:spTgt spid="198665"/>
                                        </p:tgtEl>
                                        <p:attrNameLst>
                                          <p:attrName>ppt_x</p:attrName>
                                        </p:attrNameLst>
                                      </p:cBhvr>
                                      <p:tavLst>
                                        <p:tav tm="0">
                                          <p:val>
                                            <p:strVal val="1+#ppt_w/2"/>
                                          </p:val>
                                        </p:tav>
                                        <p:tav tm="100000">
                                          <p:val>
                                            <p:strVal val="#ppt_x"/>
                                          </p:val>
                                        </p:tav>
                                      </p:tavLst>
                                    </p:anim>
                                    <p:anim calcmode="lin" valueType="num">
                                      <p:cBhvr additive="base">
                                        <p:cTn id="20" dur="500" fill="hold"/>
                                        <p:tgtEl>
                                          <p:spTgt spid="19866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8666"/>
                                        </p:tgtEl>
                                        <p:attrNameLst>
                                          <p:attrName>style.visibility</p:attrName>
                                        </p:attrNameLst>
                                      </p:cBhvr>
                                      <p:to>
                                        <p:strVal val="visible"/>
                                      </p:to>
                                    </p:set>
                                    <p:anim calcmode="lin" valueType="num">
                                      <p:cBhvr additive="base">
                                        <p:cTn id="25" dur="500" fill="hold"/>
                                        <p:tgtEl>
                                          <p:spTgt spid="198666"/>
                                        </p:tgtEl>
                                        <p:attrNameLst>
                                          <p:attrName>ppt_x</p:attrName>
                                        </p:attrNameLst>
                                      </p:cBhvr>
                                      <p:tavLst>
                                        <p:tav tm="0">
                                          <p:val>
                                            <p:strVal val="1+#ppt_w/2"/>
                                          </p:val>
                                        </p:tav>
                                        <p:tav tm="100000">
                                          <p:val>
                                            <p:strVal val="#ppt_x"/>
                                          </p:val>
                                        </p:tav>
                                      </p:tavLst>
                                    </p:anim>
                                    <p:anim calcmode="lin" valueType="num">
                                      <p:cBhvr additive="base">
                                        <p:cTn id="26" dur="500" fill="hold"/>
                                        <p:tgtEl>
                                          <p:spTgt spid="1986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3" grpId="0" autoUpdateAnimBg="0"/>
      <p:bldP spid="198664" grpId="0" autoUpdateAnimBg="0"/>
      <p:bldP spid="198665" grpId="0" autoUpdateAnimBg="0"/>
      <p:bldP spid="19866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063150" y="1892971"/>
            <a:ext cx="8312609"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The </a:t>
            </a:r>
            <a:r>
              <a:rPr lang="en-US" sz="2592" b="1"/>
              <a:t>OR gate</a:t>
            </a:r>
            <a:r>
              <a:rPr lang="en-US" sz="2592"/>
              <a:t> produces a HIGH output if any input is HIGH; if all inputs are LOW, the output is LOW.  For a 2-input gate, the truth table is</a:t>
            </a:r>
          </a:p>
        </p:txBody>
      </p:sp>
      <p:sp>
        <p:nvSpPr>
          <p:cNvPr id="19461" name="Rectangle 5"/>
          <p:cNvSpPr>
            <a:spLocks noChangeArrowheads="1"/>
          </p:cNvSpPr>
          <p:nvPr/>
        </p:nvSpPr>
        <p:spPr bwMode="auto">
          <a:xfrm>
            <a:off x="2145454" y="1234547"/>
            <a:ext cx="1959191"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a:solidFill>
                  <a:srgbClr val="FFFF99"/>
                </a:solidFill>
              </a:rPr>
              <a:t>The OR Gate</a:t>
            </a:r>
          </a:p>
        </p:txBody>
      </p:sp>
      <p:sp>
        <p:nvSpPr>
          <p:cNvPr id="116742" name="Text Box 6"/>
          <p:cNvSpPr txBox="1">
            <a:spLocks noChangeArrowheads="1"/>
          </p:cNvSpPr>
          <p:nvPr/>
        </p:nvSpPr>
        <p:spPr bwMode="auto">
          <a:xfrm>
            <a:off x="1980847" y="5366846"/>
            <a:ext cx="8230306"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The </a:t>
            </a:r>
            <a:r>
              <a:rPr lang="en-US" sz="2592" b="1"/>
              <a:t>OR </a:t>
            </a:r>
            <a:r>
              <a:rPr lang="en-US" sz="2592"/>
              <a:t>operation is shown with a plus sign (+) between the variables. Thus, the OR operation is written as </a:t>
            </a:r>
            <a:r>
              <a:rPr lang="en-US" sz="2592" i="1"/>
              <a:t>X</a:t>
            </a:r>
            <a:r>
              <a:rPr lang="en-US" sz="2592"/>
              <a:t> = </a:t>
            </a:r>
            <a:r>
              <a:rPr lang="en-US" sz="2592" i="1"/>
              <a:t>A </a:t>
            </a:r>
            <a:r>
              <a:rPr lang="en-US" sz="2592" b="1" i="1"/>
              <a:t>+ </a:t>
            </a:r>
            <a:r>
              <a:rPr lang="en-US" sz="2592" i="1"/>
              <a:t>B.</a:t>
            </a:r>
          </a:p>
        </p:txBody>
      </p:sp>
      <p:graphicFrame>
        <p:nvGraphicFramePr>
          <p:cNvPr id="19463" name="Object 7"/>
          <p:cNvGraphicFramePr>
            <a:graphicFrameLocks noChangeAspect="1"/>
          </p:cNvGraphicFramePr>
          <p:nvPr/>
        </p:nvGraphicFramePr>
        <p:xfrm>
          <a:off x="4779153" y="2880606"/>
          <a:ext cx="2170743" cy="2222183"/>
        </p:xfrm>
        <a:graphic>
          <a:graphicData uri="http://schemas.openxmlformats.org/presentationml/2006/ole">
            <mc:AlternateContent xmlns:mc="http://schemas.openxmlformats.org/markup-compatibility/2006">
              <mc:Choice xmlns:v="urn:schemas-microsoft-com:vml" Requires="v">
                <p:oleObj spid="_x0000_s19624" name="CorelDRAW" r:id="rId4" imgW="1154390" imgH="1181161" progId="CorelDRAW.Graphic.13">
                  <p:embed/>
                </p:oleObj>
              </mc:Choice>
              <mc:Fallback>
                <p:oleObj name="CorelDRAW" r:id="rId4" imgW="1154390" imgH="1181161" progId="CorelDRAW.Graphic.1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9153" y="2880606"/>
                        <a:ext cx="2170743" cy="222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4" name="Text Box 8"/>
          <p:cNvSpPr txBox="1">
            <a:spLocks noChangeArrowheads="1"/>
          </p:cNvSpPr>
          <p:nvPr/>
        </p:nvSpPr>
        <p:spPr bwMode="auto">
          <a:xfrm>
            <a:off x="5026060" y="3621335"/>
            <a:ext cx="905334"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160"/>
              <a:t>0    0</a:t>
            </a:r>
          </a:p>
          <a:p>
            <a:r>
              <a:rPr lang="en-US" sz="2160"/>
              <a:t>0    1</a:t>
            </a:r>
          </a:p>
          <a:p>
            <a:r>
              <a:rPr lang="en-US" sz="2160"/>
              <a:t>1    0</a:t>
            </a:r>
          </a:p>
          <a:p>
            <a:r>
              <a:rPr lang="en-US" sz="2160"/>
              <a:t>1    1</a:t>
            </a:r>
          </a:p>
        </p:txBody>
      </p:sp>
      <p:sp>
        <p:nvSpPr>
          <p:cNvPr id="116745" name="Text Box 9"/>
          <p:cNvSpPr txBox="1">
            <a:spLocks noChangeArrowheads="1"/>
          </p:cNvSpPr>
          <p:nvPr/>
        </p:nvSpPr>
        <p:spPr bwMode="auto">
          <a:xfrm>
            <a:off x="6260606" y="3621335"/>
            <a:ext cx="905334"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160">
                <a:solidFill>
                  <a:srgbClr val="FF0000"/>
                </a:solidFill>
              </a:rPr>
              <a:t>0</a:t>
            </a:r>
          </a:p>
          <a:p>
            <a:r>
              <a:rPr lang="en-US" sz="2160">
                <a:solidFill>
                  <a:srgbClr val="FF0000"/>
                </a:solidFill>
              </a:rPr>
              <a:t>1 </a:t>
            </a:r>
          </a:p>
          <a:p>
            <a:r>
              <a:rPr lang="en-US" sz="2160">
                <a:solidFill>
                  <a:srgbClr val="FF0000"/>
                </a:solidFill>
              </a:rPr>
              <a:t>1</a:t>
            </a:r>
          </a:p>
          <a:p>
            <a:r>
              <a:rPr lang="en-US" sz="2160">
                <a:solidFill>
                  <a:srgbClr val="FF0000"/>
                </a:solidFill>
              </a:rPr>
              <a:t>1</a:t>
            </a:r>
          </a:p>
        </p:txBody>
      </p:sp>
      <p:sp>
        <p:nvSpPr>
          <p:cNvPr id="19466" name="Text Box 11"/>
          <p:cNvSpPr txBox="1">
            <a:spLocks noChangeArrowheads="1"/>
          </p:cNvSpPr>
          <p:nvPr/>
        </p:nvSpPr>
        <p:spPr bwMode="auto">
          <a:xfrm>
            <a:off x="4614545"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19467" name="Text Box 12"/>
          <p:cNvSpPr txBox="1">
            <a:spLocks noChangeArrowheads="1"/>
          </p:cNvSpPr>
          <p:nvPr/>
        </p:nvSpPr>
        <p:spPr bwMode="auto">
          <a:xfrm>
            <a:off x="4614545" y="1496887"/>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19468" name="Text Box 13"/>
          <p:cNvSpPr txBox="1">
            <a:spLocks noChangeArrowheads="1"/>
          </p:cNvSpPr>
          <p:nvPr/>
        </p:nvSpPr>
        <p:spPr bwMode="auto">
          <a:xfrm>
            <a:off x="6096000"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graphicFrame>
        <p:nvGraphicFramePr>
          <p:cNvPr id="19469" name="Object 14"/>
          <p:cNvGraphicFramePr>
            <a:graphicFrameLocks noChangeAspect="1"/>
          </p:cNvGraphicFramePr>
          <p:nvPr/>
        </p:nvGraphicFramePr>
        <p:xfrm>
          <a:off x="4912894" y="1275697"/>
          <a:ext cx="1563758" cy="534970"/>
        </p:xfrm>
        <a:graphic>
          <a:graphicData uri="http://schemas.openxmlformats.org/presentationml/2006/ole">
            <mc:AlternateContent xmlns:mc="http://schemas.openxmlformats.org/markup-compatibility/2006">
              <mc:Choice xmlns:v="urn:schemas-microsoft-com:vml" Requires="v">
                <p:oleObj spid="_x0000_s19625" name="CorelDRAW" r:id="rId6" imgW="710344" imgH="242540" progId="CorelDRAW.Graphic.13">
                  <p:embed/>
                </p:oleObj>
              </mc:Choice>
              <mc:Fallback>
                <p:oleObj name="CorelDRAW" r:id="rId6" imgW="710344" imgH="242540" progId="CorelDRAW.Graphic.1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2894" y="1275697"/>
                        <a:ext cx="1563758" cy="534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0" name="Text Box 15"/>
          <p:cNvSpPr txBox="1">
            <a:spLocks noChangeArrowheads="1"/>
          </p:cNvSpPr>
          <p:nvPr/>
        </p:nvSpPr>
        <p:spPr bwMode="auto">
          <a:xfrm>
            <a:off x="7248243"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19471" name="Text Box 16"/>
          <p:cNvSpPr txBox="1">
            <a:spLocks noChangeArrowheads="1"/>
          </p:cNvSpPr>
          <p:nvPr/>
        </p:nvSpPr>
        <p:spPr bwMode="auto">
          <a:xfrm>
            <a:off x="7248243" y="1481456"/>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19472" name="Text Box 17"/>
          <p:cNvSpPr txBox="1">
            <a:spLocks noChangeArrowheads="1"/>
          </p:cNvSpPr>
          <p:nvPr/>
        </p:nvSpPr>
        <p:spPr bwMode="auto">
          <a:xfrm>
            <a:off x="8729698"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graphicFrame>
        <p:nvGraphicFramePr>
          <p:cNvPr id="19473" name="Object 18"/>
          <p:cNvGraphicFramePr>
            <a:graphicFrameLocks noChangeAspect="1"/>
          </p:cNvGraphicFramePr>
          <p:nvPr/>
        </p:nvGraphicFramePr>
        <p:xfrm>
          <a:off x="7577455" y="1234545"/>
          <a:ext cx="1481455" cy="591554"/>
        </p:xfrm>
        <a:graphic>
          <a:graphicData uri="http://schemas.openxmlformats.org/presentationml/2006/ole">
            <mc:AlternateContent xmlns:mc="http://schemas.openxmlformats.org/markup-compatibility/2006">
              <mc:Choice xmlns:v="urn:schemas-microsoft-com:vml" Requires="v">
                <p:oleObj spid="_x0000_s19626" name="CorelDRAW" r:id="rId8" imgW="703286" imgH="280904" progId="CorelDRAW.Graphic.13">
                  <p:embed/>
                </p:oleObj>
              </mc:Choice>
              <mc:Fallback>
                <p:oleObj name="CorelDRAW" r:id="rId8" imgW="703286" imgH="280904" progId="CorelDRAW.Graphic.1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7455" y="1234545"/>
                        <a:ext cx="1481455" cy="59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116745">
                                            <p:txEl>
                                              <p:pRg st="0" end="0"/>
                                            </p:txEl>
                                          </p:spTgt>
                                        </p:tgtEl>
                                        <p:attrNameLst>
                                          <p:attrName>style.visibility</p:attrName>
                                        </p:attrNameLst>
                                      </p:cBhvr>
                                      <p:to>
                                        <p:strVal val="visible"/>
                                      </p:to>
                                    </p:set>
                                    <p:animEffect transition="in" filter="wipe(up)">
                                      <p:cBhvr>
                                        <p:cTn id="7" dur="1000"/>
                                        <p:tgtEl>
                                          <p:spTgt spid="1167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116745">
                                            <p:txEl>
                                              <p:pRg st="1" end="1"/>
                                            </p:txEl>
                                          </p:spTgt>
                                        </p:tgtEl>
                                        <p:attrNameLst>
                                          <p:attrName>style.visibility</p:attrName>
                                        </p:attrNameLst>
                                      </p:cBhvr>
                                      <p:to>
                                        <p:strVal val="visible"/>
                                      </p:to>
                                    </p:set>
                                    <p:animEffect transition="in" filter="wipe(up)">
                                      <p:cBhvr>
                                        <p:cTn id="12" dur="1000"/>
                                        <p:tgtEl>
                                          <p:spTgt spid="1167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116745">
                                            <p:txEl>
                                              <p:pRg st="2" end="2"/>
                                            </p:txEl>
                                          </p:spTgt>
                                        </p:tgtEl>
                                        <p:attrNameLst>
                                          <p:attrName>style.visibility</p:attrName>
                                        </p:attrNameLst>
                                      </p:cBhvr>
                                      <p:to>
                                        <p:strVal val="visible"/>
                                      </p:to>
                                    </p:set>
                                    <p:animEffect transition="in" filter="wipe(up)">
                                      <p:cBhvr>
                                        <p:cTn id="17" dur="1000"/>
                                        <p:tgtEl>
                                          <p:spTgt spid="1167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116745">
                                            <p:txEl>
                                              <p:pRg st="3" end="3"/>
                                            </p:txEl>
                                          </p:spTgt>
                                        </p:tgtEl>
                                        <p:attrNameLst>
                                          <p:attrName>style.visibility</p:attrName>
                                        </p:attrNameLst>
                                      </p:cBhvr>
                                      <p:to>
                                        <p:strVal val="visible"/>
                                      </p:to>
                                    </p:set>
                                    <p:animEffect transition="in" filter="wipe(up)">
                                      <p:cBhvr>
                                        <p:cTn id="22" dur="1000"/>
                                        <p:tgtEl>
                                          <p:spTgt spid="11674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16742"/>
                                        </p:tgtEl>
                                        <p:attrNameLst>
                                          <p:attrName>style.visibility</p:attrName>
                                        </p:attrNameLst>
                                      </p:cBhvr>
                                      <p:to>
                                        <p:strVal val="visible"/>
                                      </p:to>
                                    </p:set>
                                    <p:animEffect transition="in" filter="fade">
                                      <p:cBhvr>
                                        <p:cTn id="27" dur="1000"/>
                                        <p:tgtEl>
                                          <p:spTgt spid="116742"/>
                                        </p:tgtEl>
                                      </p:cBhvr>
                                    </p:animEffect>
                                    <p:anim calcmode="lin" valueType="num">
                                      <p:cBhvr>
                                        <p:cTn id="28" dur="1000" fill="hold"/>
                                        <p:tgtEl>
                                          <p:spTgt spid="116742"/>
                                        </p:tgtEl>
                                        <p:attrNameLst>
                                          <p:attrName>ppt_x</p:attrName>
                                        </p:attrNameLst>
                                      </p:cBhvr>
                                      <p:tavLst>
                                        <p:tav tm="0">
                                          <p:val>
                                            <p:strVal val="#ppt_x"/>
                                          </p:val>
                                        </p:tav>
                                        <p:tav tm="100000">
                                          <p:val>
                                            <p:strVal val="#ppt_x"/>
                                          </p:val>
                                        </p:tav>
                                      </p:tavLst>
                                    </p:anim>
                                    <p:anim calcmode="lin" valueType="num">
                                      <p:cBhvr>
                                        <p:cTn id="29" dur="900" decel="100000" fill="hold"/>
                                        <p:tgtEl>
                                          <p:spTgt spid="116742"/>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1674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2" grpId="0"/>
      <p:bldP spid="11674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2886183" y="2604549"/>
            <a:ext cx="1601480"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18787" name="Rectangle 3"/>
          <p:cNvSpPr>
            <a:spLocks noChangeArrowheads="1"/>
          </p:cNvSpPr>
          <p:nvPr/>
        </p:nvSpPr>
        <p:spPr bwMode="auto">
          <a:xfrm>
            <a:off x="4876887" y="2604549"/>
            <a:ext cx="1610053"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18788" name="Rectangle 4"/>
          <p:cNvSpPr>
            <a:spLocks noChangeArrowheads="1"/>
          </p:cNvSpPr>
          <p:nvPr/>
        </p:nvSpPr>
        <p:spPr bwMode="auto">
          <a:xfrm>
            <a:off x="6888167" y="2604549"/>
            <a:ext cx="1462594"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21511" name="Text Box 7"/>
          <p:cNvSpPr txBox="1">
            <a:spLocks noChangeArrowheads="1"/>
          </p:cNvSpPr>
          <p:nvPr/>
        </p:nvSpPr>
        <p:spPr bwMode="auto">
          <a:xfrm>
            <a:off x="2227757" y="1892971"/>
            <a:ext cx="345672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Example waveforms:</a:t>
            </a:r>
          </a:p>
        </p:txBody>
      </p:sp>
      <p:sp>
        <p:nvSpPr>
          <p:cNvPr id="21512" name="Text Box 8"/>
          <p:cNvSpPr txBox="1">
            <a:spLocks noChangeArrowheads="1"/>
          </p:cNvSpPr>
          <p:nvPr/>
        </p:nvSpPr>
        <p:spPr bwMode="auto">
          <a:xfrm>
            <a:off x="2310060" y="2469092"/>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A</a:t>
            </a:r>
          </a:p>
        </p:txBody>
      </p:sp>
      <p:sp>
        <p:nvSpPr>
          <p:cNvPr id="21513" name="Text Box 9"/>
          <p:cNvSpPr txBox="1">
            <a:spLocks noChangeArrowheads="1"/>
          </p:cNvSpPr>
          <p:nvPr/>
        </p:nvSpPr>
        <p:spPr bwMode="auto">
          <a:xfrm>
            <a:off x="2310060" y="3703638"/>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X</a:t>
            </a:r>
          </a:p>
        </p:txBody>
      </p:sp>
      <p:sp>
        <p:nvSpPr>
          <p:cNvPr id="118794" name="Text Box 10"/>
          <p:cNvSpPr txBox="1">
            <a:spLocks noChangeArrowheads="1"/>
          </p:cNvSpPr>
          <p:nvPr/>
        </p:nvSpPr>
        <p:spPr bwMode="auto">
          <a:xfrm>
            <a:off x="1980847" y="4197456"/>
            <a:ext cx="8394912"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160"/>
              <a:t>The OR operation can be used in computer programming to set certain bits of a binary number to 1. </a:t>
            </a:r>
          </a:p>
        </p:txBody>
      </p:sp>
      <p:sp>
        <p:nvSpPr>
          <p:cNvPr id="21515" name="Rectangle 11"/>
          <p:cNvSpPr>
            <a:spLocks noChangeArrowheads="1"/>
          </p:cNvSpPr>
          <p:nvPr/>
        </p:nvSpPr>
        <p:spPr bwMode="auto">
          <a:xfrm>
            <a:off x="2145454" y="1234547"/>
            <a:ext cx="1959191"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a:solidFill>
                  <a:srgbClr val="FFFF99"/>
                </a:solidFill>
              </a:rPr>
              <a:t>The OR Gate</a:t>
            </a:r>
          </a:p>
        </p:txBody>
      </p:sp>
      <p:sp>
        <p:nvSpPr>
          <p:cNvPr id="21516" name="Text Box 16"/>
          <p:cNvSpPr txBox="1">
            <a:spLocks noChangeArrowheads="1"/>
          </p:cNvSpPr>
          <p:nvPr/>
        </p:nvSpPr>
        <p:spPr bwMode="auto">
          <a:xfrm>
            <a:off x="2310060" y="3045213"/>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B</a:t>
            </a:r>
          </a:p>
        </p:txBody>
      </p:sp>
      <p:graphicFrame>
        <p:nvGraphicFramePr>
          <p:cNvPr id="21517" name="Object 17"/>
          <p:cNvGraphicFramePr>
            <a:graphicFrameLocks noChangeAspect="1"/>
          </p:cNvGraphicFramePr>
          <p:nvPr/>
        </p:nvGraphicFramePr>
        <p:xfrm>
          <a:off x="2721576" y="2551396"/>
          <a:ext cx="6025270" cy="903620"/>
        </p:xfrm>
        <a:graphic>
          <a:graphicData uri="http://schemas.openxmlformats.org/presentationml/2006/ole">
            <mc:AlternateContent xmlns:mc="http://schemas.openxmlformats.org/markup-compatibility/2006">
              <mc:Choice xmlns:v="urn:schemas-microsoft-com:vml" Requires="v">
                <p:oleObj spid="_x0000_s21731" name="CorelDRAW" r:id="rId4" imgW="3079122" imgH="461345" progId="CorelDRAW.Graphic.13">
                  <p:embed/>
                </p:oleObj>
              </mc:Choice>
              <mc:Fallback>
                <p:oleObj name="CorelDRAW" r:id="rId4" imgW="3079122" imgH="461345" progId="CorelDRAW.Graphic.1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1576" y="2551396"/>
                        <a:ext cx="6025270" cy="90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804" name="WordArt 20"/>
          <p:cNvSpPr>
            <a:spLocks noChangeArrowheads="1" noChangeShapeType="1" noTextEdit="1"/>
          </p:cNvSpPr>
          <p:nvPr/>
        </p:nvSpPr>
        <p:spPr bwMode="auto">
          <a:xfrm>
            <a:off x="1816241" y="4938184"/>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p>
        </p:txBody>
      </p:sp>
      <p:sp>
        <p:nvSpPr>
          <p:cNvPr id="21519" name="Text Box 22"/>
          <p:cNvSpPr txBox="1">
            <a:spLocks noChangeArrowheads="1"/>
          </p:cNvSpPr>
          <p:nvPr/>
        </p:nvSpPr>
        <p:spPr bwMode="auto">
          <a:xfrm>
            <a:off x="4614545"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21520" name="Text Box 23"/>
          <p:cNvSpPr txBox="1">
            <a:spLocks noChangeArrowheads="1"/>
          </p:cNvSpPr>
          <p:nvPr/>
        </p:nvSpPr>
        <p:spPr bwMode="auto">
          <a:xfrm>
            <a:off x="4614545" y="1496887"/>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21521" name="Text Box 24"/>
          <p:cNvSpPr txBox="1">
            <a:spLocks noChangeArrowheads="1"/>
          </p:cNvSpPr>
          <p:nvPr/>
        </p:nvSpPr>
        <p:spPr bwMode="auto">
          <a:xfrm>
            <a:off x="6096000"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graphicFrame>
        <p:nvGraphicFramePr>
          <p:cNvPr id="21522" name="Object 25"/>
          <p:cNvGraphicFramePr>
            <a:graphicFrameLocks noChangeAspect="1"/>
          </p:cNvGraphicFramePr>
          <p:nvPr/>
        </p:nvGraphicFramePr>
        <p:xfrm>
          <a:off x="4912894" y="1275697"/>
          <a:ext cx="1563758" cy="534970"/>
        </p:xfrm>
        <a:graphic>
          <a:graphicData uri="http://schemas.openxmlformats.org/presentationml/2006/ole">
            <mc:AlternateContent xmlns:mc="http://schemas.openxmlformats.org/markup-compatibility/2006">
              <mc:Choice xmlns:v="urn:schemas-microsoft-com:vml" Requires="v">
                <p:oleObj spid="_x0000_s21732" name="CorelDRAW" r:id="rId6" imgW="710344" imgH="242540" progId="CorelDRAW.Graphic.13">
                  <p:embed/>
                </p:oleObj>
              </mc:Choice>
              <mc:Fallback>
                <p:oleObj name="CorelDRAW" r:id="rId6" imgW="710344" imgH="242540" progId="CorelDRAW.Graphic.13">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2894" y="1275697"/>
                        <a:ext cx="1563758" cy="534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23" name="Text Box 26"/>
          <p:cNvSpPr txBox="1">
            <a:spLocks noChangeArrowheads="1"/>
          </p:cNvSpPr>
          <p:nvPr/>
        </p:nvSpPr>
        <p:spPr bwMode="auto">
          <a:xfrm>
            <a:off x="7248243"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21524" name="Text Box 27"/>
          <p:cNvSpPr txBox="1">
            <a:spLocks noChangeArrowheads="1"/>
          </p:cNvSpPr>
          <p:nvPr/>
        </p:nvSpPr>
        <p:spPr bwMode="auto">
          <a:xfrm>
            <a:off x="7248243" y="1481456"/>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21525" name="Text Box 28"/>
          <p:cNvSpPr txBox="1">
            <a:spLocks noChangeArrowheads="1"/>
          </p:cNvSpPr>
          <p:nvPr/>
        </p:nvSpPr>
        <p:spPr bwMode="auto">
          <a:xfrm>
            <a:off x="8729698"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graphicFrame>
        <p:nvGraphicFramePr>
          <p:cNvPr id="21526" name="Object 29"/>
          <p:cNvGraphicFramePr>
            <a:graphicFrameLocks noChangeAspect="1"/>
          </p:cNvGraphicFramePr>
          <p:nvPr/>
        </p:nvGraphicFramePr>
        <p:xfrm>
          <a:off x="7577455" y="1234545"/>
          <a:ext cx="1481455" cy="591554"/>
        </p:xfrm>
        <a:graphic>
          <a:graphicData uri="http://schemas.openxmlformats.org/presentationml/2006/ole">
            <mc:AlternateContent xmlns:mc="http://schemas.openxmlformats.org/markup-compatibility/2006">
              <mc:Choice xmlns:v="urn:schemas-microsoft-com:vml" Requires="v">
                <p:oleObj spid="_x0000_s21733" name="CorelDRAW" r:id="rId8" imgW="703286" imgH="280904" progId="CorelDRAW.Graphic.13">
                  <p:embed/>
                </p:oleObj>
              </mc:Choice>
              <mc:Fallback>
                <p:oleObj name="CorelDRAW" r:id="rId8" imgW="703286" imgH="280904" progId="CorelDRAW.Graphic.13">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7455" y="1234545"/>
                        <a:ext cx="1481455" cy="59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815" name="Object 31"/>
          <p:cNvGraphicFramePr>
            <a:graphicFrameLocks noChangeAspect="1"/>
          </p:cNvGraphicFramePr>
          <p:nvPr/>
        </p:nvGraphicFramePr>
        <p:xfrm>
          <a:off x="2721576" y="3703639"/>
          <a:ext cx="6013268" cy="361791"/>
        </p:xfrm>
        <a:graphic>
          <a:graphicData uri="http://schemas.openxmlformats.org/presentationml/2006/ole">
            <mc:AlternateContent xmlns:mc="http://schemas.openxmlformats.org/markup-compatibility/2006">
              <mc:Choice xmlns:v="urn:schemas-microsoft-com:vml" Requires="v">
                <p:oleObj spid="_x0000_s21734" name="CorelDRAW" r:id="rId10" imgW="4884500" imgH="294234" progId="CorelDRAW.Graphic.13">
                  <p:embed/>
                </p:oleObj>
              </mc:Choice>
              <mc:Fallback>
                <p:oleObj name="CorelDRAW" r:id="rId10" imgW="4884500" imgH="294234" progId="CorelDRAW.Graphic.1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1576" y="3703639"/>
                        <a:ext cx="6013268" cy="361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816" name="Text Box 32"/>
          <p:cNvSpPr txBox="1">
            <a:spLocks noChangeArrowheads="1"/>
          </p:cNvSpPr>
          <p:nvPr/>
        </p:nvSpPr>
        <p:spPr bwMode="auto">
          <a:xfrm>
            <a:off x="3215393" y="4855881"/>
            <a:ext cx="732497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160" dirty="0">
                <a:hlinkClick r:id="rId12" action="ppaction://hlinksldjump"/>
              </a:rPr>
              <a:t>ASCII</a:t>
            </a:r>
            <a:r>
              <a:rPr lang="en-US" sz="2160" dirty="0"/>
              <a:t> letters have a 1 in the bit 5 position for lower case letters and a 0 in this position for capitals. (Bit positions are numbered from right to left starting with 0.) What will be the result if you OR an ASCII letter with the 8-bit mask 00100000?</a:t>
            </a:r>
          </a:p>
        </p:txBody>
      </p:sp>
      <p:sp>
        <p:nvSpPr>
          <p:cNvPr id="118817" name="WordArt 33"/>
          <p:cNvSpPr>
            <a:spLocks noChangeArrowheads="1" noChangeShapeType="1" noTextEdit="1"/>
          </p:cNvSpPr>
          <p:nvPr/>
        </p:nvSpPr>
        <p:spPr bwMode="auto">
          <a:xfrm>
            <a:off x="1816241" y="6181302"/>
            <a:ext cx="1316849" cy="48524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p>
        </p:txBody>
      </p:sp>
      <p:sp>
        <p:nvSpPr>
          <p:cNvPr id="118818" name="Text Box 34"/>
          <p:cNvSpPr txBox="1">
            <a:spLocks noChangeArrowheads="1"/>
          </p:cNvSpPr>
          <p:nvPr/>
        </p:nvSpPr>
        <p:spPr bwMode="auto">
          <a:xfrm>
            <a:off x="3215393" y="6255033"/>
            <a:ext cx="7078063"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160">
                <a:solidFill>
                  <a:srgbClr val="FF0000"/>
                </a:solidFill>
              </a:rPr>
              <a:t>The resulting letter will be lower case.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wipe(left)">
                                      <p:cBhvr>
                                        <p:cTn id="7" dur="1000"/>
                                        <p:tgtEl>
                                          <p:spTgt spid="118786"/>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18787"/>
                                        </p:tgtEl>
                                        <p:attrNameLst>
                                          <p:attrName>style.visibility</p:attrName>
                                        </p:attrNameLst>
                                      </p:cBhvr>
                                      <p:to>
                                        <p:strVal val="visible"/>
                                      </p:to>
                                    </p:set>
                                    <p:animEffect transition="in" filter="wipe(left)">
                                      <p:cBhvr>
                                        <p:cTn id="11" dur="1000"/>
                                        <p:tgtEl>
                                          <p:spTgt spid="118787"/>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18788"/>
                                        </p:tgtEl>
                                        <p:attrNameLst>
                                          <p:attrName>style.visibility</p:attrName>
                                        </p:attrNameLst>
                                      </p:cBhvr>
                                      <p:to>
                                        <p:strVal val="visible"/>
                                      </p:to>
                                    </p:set>
                                    <p:animEffect transition="in" filter="wipe(left)">
                                      <p:cBhvr>
                                        <p:cTn id="15" dur="1000"/>
                                        <p:tgtEl>
                                          <p:spTgt spid="118788"/>
                                        </p:tgtEl>
                                      </p:cBhvr>
                                    </p:animEffect>
                                  </p:childTnLst>
                                </p:cTn>
                              </p:par>
                            </p:childTnLst>
                          </p:cTn>
                        </p:par>
                        <p:par>
                          <p:cTn id="16" fill="hold" nodeType="afterGroup">
                            <p:stCondLst>
                              <p:cond delay="3000"/>
                            </p:stCondLst>
                            <p:childTnLst>
                              <p:par>
                                <p:cTn id="17" presetID="22" presetClass="entr" presetSubtype="8" fill="hold" nodeType="afterEffect">
                                  <p:stCondLst>
                                    <p:cond delay="0"/>
                                  </p:stCondLst>
                                  <p:childTnLst>
                                    <p:set>
                                      <p:cBhvr>
                                        <p:cTn id="18" dur="1" fill="hold">
                                          <p:stCondLst>
                                            <p:cond delay="0"/>
                                          </p:stCondLst>
                                        </p:cTn>
                                        <p:tgtEl>
                                          <p:spTgt spid="118815"/>
                                        </p:tgtEl>
                                        <p:attrNameLst>
                                          <p:attrName>style.visibility</p:attrName>
                                        </p:attrNameLst>
                                      </p:cBhvr>
                                      <p:to>
                                        <p:strVal val="visible"/>
                                      </p:to>
                                    </p:set>
                                    <p:animEffect transition="in" filter="wipe(left)">
                                      <p:cBhvr>
                                        <p:cTn id="19" dur="500"/>
                                        <p:tgtEl>
                                          <p:spTgt spid="1188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7" presetClass="entr" presetSubtype="0" fill="hold" grpId="0" nodeType="clickEffect">
                                  <p:stCondLst>
                                    <p:cond delay="0"/>
                                  </p:stCondLst>
                                  <p:childTnLst>
                                    <p:set>
                                      <p:cBhvr>
                                        <p:cTn id="23" dur="1" fill="hold">
                                          <p:stCondLst>
                                            <p:cond delay="0"/>
                                          </p:stCondLst>
                                        </p:cTn>
                                        <p:tgtEl>
                                          <p:spTgt spid="118794"/>
                                        </p:tgtEl>
                                        <p:attrNameLst>
                                          <p:attrName>style.visibility</p:attrName>
                                        </p:attrNameLst>
                                      </p:cBhvr>
                                      <p:to>
                                        <p:strVal val="visible"/>
                                      </p:to>
                                    </p:set>
                                    <p:animEffect transition="in" filter="fade">
                                      <p:cBhvr>
                                        <p:cTn id="24" dur="1000"/>
                                        <p:tgtEl>
                                          <p:spTgt spid="118794"/>
                                        </p:tgtEl>
                                      </p:cBhvr>
                                    </p:animEffect>
                                    <p:anim calcmode="lin" valueType="num">
                                      <p:cBhvr>
                                        <p:cTn id="25" dur="1000" fill="hold"/>
                                        <p:tgtEl>
                                          <p:spTgt spid="118794"/>
                                        </p:tgtEl>
                                        <p:attrNameLst>
                                          <p:attrName>ppt_x</p:attrName>
                                        </p:attrNameLst>
                                      </p:cBhvr>
                                      <p:tavLst>
                                        <p:tav tm="0">
                                          <p:val>
                                            <p:strVal val="#ppt_x"/>
                                          </p:val>
                                        </p:tav>
                                        <p:tav tm="100000">
                                          <p:val>
                                            <p:strVal val="#ppt_x"/>
                                          </p:val>
                                        </p:tav>
                                      </p:tavLst>
                                    </p:anim>
                                    <p:anim calcmode="lin" valueType="num">
                                      <p:cBhvr>
                                        <p:cTn id="26" dur="900" decel="100000" fill="hold"/>
                                        <p:tgtEl>
                                          <p:spTgt spid="118794"/>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18794"/>
                                        </p:tgtEl>
                                        <p:attrNameLst>
                                          <p:attrName>ppt_y</p:attrName>
                                        </p:attrNameLst>
                                      </p:cBhvr>
                                      <p:tavLst>
                                        <p:tav tm="0">
                                          <p:val>
                                            <p:strVal val="#ppt_y-.03"/>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8804"/>
                                        </p:tgtEl>
                                        <p:attrNameLst>
                                          <p:attrName>style.visibility</p:attrName>
                                        </p:attrNameLst>
                                      </p:cBhvr>
                                      <p:to>
                                        <p:strVal val="visible"/>
                                      </p:to>
                                    </p:set>
                                    <p:animEffect transition="in" filter="dissolve">
                                      <p:cBhvr>
                                        <p:cTn id="32" dur="500"/>
                                        <p:tgtEl>
                                          <p:spTgt spid="118804"/>
                                        </p:tgtEl>
                                      </p:cBhvr>
                                    </p:animEffect>
                                  </p:childTnLst>
                                </p:cTn>
                              </p:par>
                              <p:par>
                                <p:cTn id="33" presetID="37" presetClass="entr" presetSubtype="0" fill="hold" grpId="0" nodeType="withEffect">
                                  <p:stCondLst>
                                    <p:cond delay="0"/>
                                  </p:stCondLst>
                                  <p:childTnLst>
                                    <p:set>
                                      <p:cBhvr>
                                        <p:cTn id="34" dur="1" fill="hold">
                                          <p:stCondLst>
                                            <p:cond delay="0"/>
                                          </p:stCondLst>
                                        </p:cTn>
                                        <p:tgtEl>
                                          <p:spTgt spid="118816"/>
                                        </p:tgtEl>
                                        <p:attrNameLst>
                                          <p:attrName>style.visibility</p:attrName>
                                        </p:attrNameLst>
                                      </p:cBhvr>
                                      <p:to>
                                        <p:strVal val="visible"/>
                                      </p:to>
                                    </p:set>
                                    <p:animEffect transition="in" filter="fade">
                                      <p:cBhvr>
                                        <p:cTn id="35" dur="1000"/>
                                        <p:tgtEl>
                                          <p:spTgt spid="118816"/>
                                        </p:tgtEl>
                                      </p:cBhvr>
                                    </p:animEffect>
                                    <p:anim calcmode="lin" valueType="num">
                                      <p:cBhvr>
                                        <p:cTn id="36" dur="1000" fill="hold"/>
                                        <p:tgtEl>
                                          <p:spTgt spid="118816"/>
                                        </p:tgtEl>
                                        <p:attrNameLst>
                                          <p:attrName>ppt_x</p:attrName>
                                        </p:attrNameLst>
                                      </p:cBhvr>
                                      <p:tavLst>
                                        <p:tav tm="0">
                                          <p:val>
                                            <p:strVal val="#ppt_x"/>
                                          </p:val>
                                        </p:tav>
                                        <p:tav tm="100000">
                                          <p:val>
                                            <p:strVal val="#ppt_x"/>
                                          </p:val>
                                        </p:tav>
                                      </p:tavLst>
                                    </p:anim>
                                    <p:anim calcmode="lin" valueType="num">
                                      <p:cBhvr>
                                        <p:cTn id="37" dur="900" decel="100000" fill="hold"/>
                                        <p:tgtEl>
                                          <p:spTgt spid="118816"/>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18816"/>
                                        </p:tgtEl>
                                        <p:attrNameLst>
                                          <p:attrName>ppt_y</p:attrName>
                                        </p:attrNameLst>
                                      </p:cBhvr>
                                      <p:tavLst>
                                        <p:tav tm="0">
                                          <p:val>
                                            <p:strVal val="#ppt_y-.03"/>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18817"/>
                                        </p:tgtEl>
                                        <p:attrNameLst>
                                          <p:attrName>style.visibility</p:attrName>
                                        </p:attrNameLst>
                                      </p:cBhvr>
                                      <p:to>
                                        <p:strVal val="visible"/>
                                      </p:to>
                                    </p:set>
                                    <p:animEffect transition="in" filter="dissolve">
                                      <p:cBhvr>
                                        <p:cTn id="43" dur="500"/>
                                        <p:tgtEl>
                                          <p:spTgt spid="118817"/>
                                        </p:tgtEl>
                                      </p:cBhvr>
                                    </p:animEffect>
                                  </p:childTnLst>
                                </p:cTn>
                              </p:par>
                              <p:par>
                                <p:cTn id="44" presetID="17" presetClass="entr" presetSubtype="10" fill="hold" grpId="0" nodeType="withEffect">
                                  <p:stCondLst>
                                    <p:cond delay="0"/>
                                  </p:stCondLst>
                                  <p:childTnLst>
                                    <p:set>
                                      <p:cBhvr>
                                        <p:cTn id="45" dur="1" fill="hold">
                                          <p:stCondLst>
                                            <p:cond delay="0"/>
                                          </p:stCondLst>
                                        </p:cTn>
                                        <p:tgtEl>
                                          <p:spTgt spid="118818"/>
                                        </p:tgtEl>
                                        <p:attrNameLst>
                                          <p:attrName>style.visibility</p:attrName>
                                        </p:attrNameLst>
                                      </p:cBhvr>
                                      <p:to>
                                        <p:strVal val="visible"/>
                                      </p:to>
                                    </p:set>
                                    <p:anim calcmode="lin" valueType="num">
                                      <p:cBhvr>
                                        <p:cTn id="46" dur="500" fill="hold"/>
                                        <p:tgtEl>
                                          <p:spTgt spid="118818"/>
                                        </p:tgtEl>
                                        <p:attrNameLst>
                                          <p:attrName>ppt_w</p:attrName>
                                        </p:attrNameLst>
                                      </p:cBhvr>
                                      <p:tavLst>
                                        <p:tav tm="0">
                                          <p:val>
                                            <p:fltVal val="0"/>
                                          </p:val>
                                        </p:tav>
                                        <p:tav tm="100000">
                                          <p:val>
                                            <p:strVal val="#ppt_w"/>
                                          </p:val>
                                        </p:tav>
                                      </p:tavLst>
                                    </p:anim>
                                    <p:anim calcmode="lin" valueType="num">
                                      <p:cBhvr>
                                        <p:cTn id="47" dur="500" fill="hold"/>
                                        <p:tgtEl>
                                          <p:spTgt spid="1188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nimBg="1"/>
      <p:bldP spid="118787" grpId="0" animBg="1"/>
      <p:bldP spid="118788" grpId="0" animBg="1"/>
      <p:bldP spid="118794" grpId="0"/>
      <p:bldP spid="118804" grpId="0" animBg="1"/>
      <p:bldP spid="118816" grpId="0"/>
      <p:bldP spid="118817" grpId="0" animBg="1"/>
      <p:bldP spid="11881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2063150" y="1892971"/>
            <a:ext cx="8148003"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The </a:t>
            </a:r>
            <a:r>
              <a:rPr lang="en-US" sz="2592" b="1"/>
              <a:t>NAND gate</a:t>
            </a:r>
            <a:r>
              <a:rPr lang="en-US" sz="2592"/>
              <a:t> produces a LOW output when all inputs are HIGH; otherwise, the output is HIGH.  For a 2-input gate, the truth table is</a:t>
            </a:r>
          </a:p>
        </p:txBody>
      </p:sp>
      <p:sp>
        <p:nvSpPr>
          <p:cNvPr id="25605" name="Rectangle 5"/>
          <p:cNvSpPr>
            <a:spLocks noChangeArrowheads="1"/>
          </p:cNvSpPr>
          <p:nvPr/>
        </p:nvSpPr>
        <p:spPr bwMode="auto">
          <a:xfrm>
            <a:off x="2145454" y="1234547"/>
            <a:ext cx="2459328"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a:solidFill>
                  <a:srgbClr val="FFFF99"/>
                </a:solidFill>
              </a:rPr>
              <a:t>The NAND Gate</a:t>
            </a:r>
          </a:p>
        </p:txBody>
      </p:sp>
      <p:graphicFrame>
        <p:nvGraphicFramePr>
          <p:cNvPr id="25606" name="Object 7"/>
          <p:cNvGraphicFramePr>
            <a:graphicFrameLocks noChangeAspect="1"/>
          </p:cNvGraphicFramePr>
          <p:nvPr/>
        </p:nvGraphicFramePr>
        <p:xfrm>
          <a:off x="5272971" y="2880606"/>
          <a:ext cx="2170743" cy="2222183"/>
        </p:xfrm>
        <a:graphic>
          <a:graphicData uri="http://schemas.openxmlformats.org/presentationml/2006/ole">
            <mc:AlternateContent xmlns:mc="http://schemas.openxmlformats.org/markup-compatibility/2006">
              <mc:Choice xmlns:v="urn:schemas-microsoft-com:vml" Requires="v">
                <p:oleObj spid="_x0000_s25771" name="CorelDRAW" r:id="rId4" imgW="1154390" imgH="1181161" progId="CorelDRAW.Graphic.13">
                  <p:embed/>
                </p:oleObj>
              </mc:Choice>
              <mc:Fallback>
                <p:oleObj name="CorelDRAW" r:id="rId4" imgW="1154390" imgH="1181161" progId="CorelDRAW.Graphic.1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2971" y="2880606"/>
                        <a:ext cx="2170743" cy="222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7" name="Text Box 8"/>
          <p:cNvSpPr txBox="1">
            <a:spLocks noChangeArrowheads="1"/>
          </p:cNvSpPr>
          <p:nvPr/>
        </p:nvSpPr>
        <p:spPr bwMode="auto">
          <a:xfrm>
            <a:off x="5519878" y="3621335"/>
            <a:ext cx="905334"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160"/>
              <a:t>0    0</a:t>
            </a:r>
          </a:p>
          <a:p>
            <a:r>
              <a:rPr lang="en-US" sz="2160"/>
              <a:t>0    1</a:t>
            </a:r>
          </a:p>
          <a:p>
            <a:r>
              <a:rPr lang="en-US" sz="2160"/>
              <a:t>1    0</a:t>
            </a:r>
          </a:p>
          <a:p>
            <a:r>
              <a:rPr lang="en-US" sz="2160"/>
              <a:t>1    1</a:t>
            </a:r>
          </a:p>
        </p:txBody>
      </p:sp>
      <p:sp>
        <p:nvSpPr>
          <p:cNvPr id="122889" name="Text Box 9"/>
          <p:cNvSpPr txBox="1">
            <a:spLocks noChangeArrowheads="1"/>
          </p:cNvSpPr>
          <p:nvPr/>
        </p:nvSpPr>
        <p:spPr bwMode="auto">
          <a:xfrm>
            <a:off x="6754424" y="3621335"/>
            <a:ext cx="905334"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160">
                <a:solidFill>
                  <a:srgbClr val="FF0000"/>
                </a:solidFill>
              </a:rPr>
              <a:t>1</a:t>
            </a:r>
          </a:p>
          <a:p>
            <a:r>
              <a:rPr lang="en-US" sz="2160">
                <a:solidFill>
                  <a:srgbClr val="FF0000"/>
                </a:solidFill>
              </a:rPr>
              <a:t>1 </a:t>
            </a:r>
          </a:p>
          <a:p>
            <a:r>
              <a:rPr lang="en-US" sz="2160">
                <a:solidFill>
                  <a:srgbClr val="FF0000"/>
                </a:solidFill>
              </a:rPr>
              <a:t>1</a:t>
            </a:r>
          </a:p>
          <a:p>
            <a:r>
              <a:rPr lang="en-US" sz="2160">
                <a:solidFill>
                  <a:srgbClr val="FF0000"/>
                </a:solidFill>
              </a:rPr>
              <a:t>0</a:t>
            </a:r>
          </a:p>
        </p:txBody>
      </p:sp>
      <p:sp>
        <p:nvSpPr>
          <p:cNvPr id="25609" name="Text Box 11"/>
          <p:cNvSpPr txBox="1">
            <a:spLocks noChangeArrowheads="1"/>
          </p:cNvSpPr>
          <p:nvPr/>
        </p:nvSpPr>
        <p:spPr bwMode="auto">
          <a:xfrm>
            <a:off x="4737999" y="1085372"/>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25610" name="Text Box 12"/>
          <p:cNvSpPr txBox="1">
            <a:spLocks noChangeArrowheads="1"/>
          </p:cNvSpPr>
          <p:nvPr/>
        </p:nvSpPr>
        <p:spPr bwMode="auto">
          <a:xfrm>
            <a:off x="4737999" y="1496887"/>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25611" name="Text Box 13"/>
          <p:cNvSpPr txBox="1">
            <a:spLocks noChangeArrowheads="1"/>
          </p:cNvSpPr>
          <p:nvPr/>
        </p:nvSpPr>
        <p:spPr bwMode="auto">
          <a:xfrm>
            <a:off x="6384060"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sp>
        <p:nvSpPr>
          <p:cNvPr id="25612" name="Text Box 15"/>
          <p:cNvSpPr txBox="1">
            <a:spLocks noChangeArrowheads="1"/>
          </p:cNvSpPr>
          <p:nvPr/>
        </p:nvSpPr>
        <p:spPr bwMode="auto">
          <a:xfrm>
            <a:off x="7454000" y="1078513"/>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25613" name="Text Box 16"/>
          <p:cNvSpPr txBox="1">
            <a:spLocks noChangeArrowheads="1"/>
          </p:cNvSpPr>
          <p:nvPr/>
        </p:nvSpPr>
        <p:spPr bwMode="auto">
          <a:xfrm>
            <a:off x="7454000" y="1490029"/>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25614" name="Text Box 17"/>
          <p:cNvSpPr txBox="1">
            <a:spLocks noChangeArrowheads="1"/>
          </p:cNvSpPr>
          <p:nvPr/>
        </p:nvSpPr>
        <p:spPr bwMode="auto">
          <a:xfrm>
            <a:off x="8976607" y="1176249"/>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graphicFrame>
        <p:nvGraphicFramePr>
          <p:cNvPr id="25615" name="Object 18"/>
          <p:cNvGraphicFramePr>
            <a:graphicFrameLocks noChangeAspect="1"/>
          </p:cNvGraphicFramePr>
          <p:nvPr/>
        </p:nvGraphicFramePr>
        <p:xfrm>
          <a:off x="5026060" y="1234547"/>
          <a:ext cx="1646061" cy="581266"/>
        </p:xfrm>
        <a:graphic>
          <a:graphicData uri="http://schemas.openxmlformats.org/presentationml/2006/ole">
            <mc:AlternateContent xmlns:mc="http://schemas.openxmlformats.org/markup-compatibility/2006">
              <mc:Choice xmlns:v="urn:schemas-microsoft-com:vml" Requires="v">
                <p:oleObj spid="_x0000_s25772" name="CorelDRAW" r:id="rId6" imgW="679223" imgH="238963" progId="CorelDRAW.Graphic.13">
                  <p:embed/>
                </p:oleObj>
              </mc:Choice>
              <mc:Fallback>
                <p:oleObj name="CorelDRAW" r:id="rId6" imgW="679223" imgH="238963" progId="CorelDRAW.Graphic.1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6060" y="1234547"/>
                        <a:ext cx="1646061" cy="581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6" name="Object 19"/>
          <p:cNvGraphicFramePr>
            <a:graphicFrameLocks noChangeAspect="1"/>
          </p:cNvGraphicFramePr>
          <p:nvPr/>
        </p:nvGraphicFramePr>
        <p:xfrm>
          <a:off x="7742061" y="1160816"/>
          <a:ext cx="1563758" cy="732154"/>
        </p:xfrm>
        <a:graphic>
          <a:graphicData uri="http://schemas.openxmlformats.org/presentationml/2006/ole">
            <mc:AlternateContent xmlns:mc="http://schemas.openxmlformats.org/markup-compatibility/2006">
              <mc:Choice xmlns:v="urn:schemas-microsoft-com:vml" Requires="v">
                <p:oleObj spid="_x0000_s25773" name="CorelDRAW" r:id="rId8" imgW="674410" imgH="315366" progId="CorelDRAW.Graphic.13">
                  <p:embed/>
                </p:oleObj>
              </mc:Choice>
              <mc:Fallback>
                <p:oleObj name="CorelDRAW" r:id="rId8" imgW="674410" imgH="315366" progId="CorelDRAW.Graphic.1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2061" y="1160816"/>
                        <a:ext cx="1563758" cy="732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2902" name="Group 22"/>
          <p:cNvGrpSpPr>
            <a:grpSpLocks/>
          </p:cNvGrpSpPr>
          <p:nvPr/>
        </p:nvGrpSpPr>
        <p:grpSpPr bwMode="auto">
          <a:xfrm>
            <a:off x="1980847" y="5185095"/>
            <a:ext cx="8230306" cy="1289415"/>
            <a:chOff x="480" y="3024"/>
            <a:chExt cx="4800" cy="752"/>
          </a:xfrm>
        </p:grpSpPr>
        <p:sp>
          <p:nvSpPr>
            <p:cNvPr id="25618" name="Text Box 6"/>
            <p:cNvSpPr txBox="1">
              <a:spLocks noChangeArrowheads="1"/>
            </p:cNvSpPr>
            <p:nvPr/>
          </p:nvSpPr>
          <p:spPr bwMode="auto">
            <a:xfrm>
              <a:off x="480" y="3024"/>
              <a:ext cx="4800" cy="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The </a:t>
              </a:r>
              <a:r>
                <a:rPr lang="en-US" sz="2592" b="1"/>
                <a:t>NAND </a:t>
              </a:r>
              <a:r>
                <a:rPr lang="en-US" sz="2592"/>
                <a:t>operation is shown with a dot between the variables and an overbar covering them. Thus, the NAND operation is written as </a:t>
              </a:r>
              <a:r>
                <a:rPr lang="en-US" sz="2592" i="1"/>
                <a:t>X</a:t>
              </a:r>
              <a:r>
                <a:rPr lang="en-US" sz="2592"/>
                <a:t> = </a:t>
              </a:r>
              <a:r>
                <a:rPr lang="en-US" sz="2592" i="1"/>
                <a:t>A </a:t>
              </a:r>
              <a:r>
                <a:rPr lang="en-US" sz="2592" b="1" i="1" baseline="30000"/>
                <a:t>.</a:t>
              </a:r>
              <a:r>
                <a:rPr lang="en-US" sz="2592" i="1"/>
                <a:t>B </a:t>
              </a:r>
              <a:r>
                <a:rPr lang="en-US" sz="2592"/>
                <a:t>(Alternatively, </a:t>
              </a:r>
              <a:r>
                <a:rPr lang="en-US" sz="2592" i="1"/>
                <a:t>X = AB.)</a:t>
              </a:r>
            </a:p>
          </p:txBody>
        </p:sp>
        <p:sp>
          <p:nvSpPr>
            <p:cNvPr id="25619" name="Line 20"/>
            <p:cNvSpPr>
              <a:spLocks noChangeShapeType="1"/>
            </p:cNvSpPr>
            <p:nvPr/>
          </p:nvSpPr>
          <p:spPr bwMode="auto">
            <a:xfrm>
              <a:off x="2640" y="3534"/>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592"/>
            </a:p>
          </p:txBody>
        </p:sp>
        <p:sp>
          <p:nvSpPr>
            <p:cNvPr id="25620" name="Line 21"/>
            <p:cNvSpPr>
              <a:spLocks noChangeShapeType="1"/>
            </p:cNvSpPr>
            <p:nvPr/>
          </p:nvSpPr>
          <p:spPr bwMode="auto">
            <a:xfrm>
              <a:off x="4494" y="3534"/>
              <a:ext cx="2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592"/>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122889">
                                            <p:txEl>
                                              <p:pRg st="0" end="0"/>
                                            </p:txEl>
                                          </p:spTgt>
                                        </p:tgtEl>
                                        <p:attrNameLst>
                                          <p:attrName>style.visibility</p:attrName>
                                        </p:attrNameLst>
                                      </p:cBhvr>
                                      <p:to>
                                        <p:strVal val="visible"/>
                                      </p:to>
                                    </p:set>
                                    <p:animEffect transition="in" filter="wipe(up)">
                                      <p:cBhvr>
                                        <p:cTn id="7" dur="1000"/>
                                        <p:tgtEl>
                                          <p:spTgt spid="1228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122889">
                                            <p:txEl>
                                              <p:pRg st="1" end="1"/>
                                            </p:txEl>
                                          </p:spTgt>
                                        </p:tgtEl>
                                        <p:attrNameLst>
                                          <p:attrName>style.visibility</p:attrName>
                                        </p:attrNameLst>
                                      </p:cBhvr>
                                      <p:to>
                                        <p:strVal val="visible"/>
                                      </p:to>
                                    </p:set>
                                    <p:animEffect transition="in" filter="wipe(up)">
                                      <p:cBhvr>
                                        <p:cTn id="12" dur="1000"/>
                                        <p:tgtEl>
                                          <p:spTgt spid="1228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122889">
                                            <p:txEl>
                                              <p:pRg st="2" end="2"/>
                                            </p:txEl>
                                          </p:spTgt>
                                        </p:tgtEl>
                                        <p:attrNameLst>
                                          <p:attrName>style.visibility</p:attrName>
                                        </p:attrNameLst>
                                      </p:cBhvr>
                                      <p:to>
                                        <p:strVal val="visible"/>
                                      </p:to>
                                    </p:set>
                                    <p:animEffect transition="in" filter="wipe(up)">
                                      <p:cBhvr>
                                        <p:cTn id="17" dur="1000"/>
                                        <p:tgtEl>
                                          <p:spTgt spid="12288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122889">
                                            <p:txEl>
                                              <p:pRg st="3" end="3"/>
                                            </p:txEl>
                                          </p:spTgt>
                                        </p:tgtEl>
                                        <p:attrNameLst>
                                          <p:attrName>style.visibility</p:attrName>
                                        </p:attrNameLst>
                                      </p:cBhvr>
                                      <p:to>
                                        <p:strVal val="visible"/>
                                      </p:to>
                                    </p:set>
                                    <p:animEffect transition="in" filter="wipe(up)">
                                      <p:cBhvr>
                                        <p:cTn id="22" dur="1000"/>
                                        <p:tgtEl>
                                          <p:spTgt spid="12288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122902"/>
                                        </p:tgtEl>
                                        <p:attrNameLst>
                                          <p:attrName>style.visibility</p:attrName>
                                        </p:attrNameLst>
                                      </p:cBhvr>
                                      <p:to>
                                        <p:strVal val="visible"/>
                                      </p:to>
                                    </p:set>
                                    <p:animEffect transition="in" filter="fade">
                                      <p:cBhvr>
                                        <p:cTn id="27" dur="1000"/>
                                        <p:tgtEl>
                                          <p:spTgt spid="122902"/>
                                        </p:tgtEl>
                                      </p:cBhvr>
                                    </p:animEffect>
                                    <p:anim calcmode="lin" valueType="num">
                                      <p:cBhvr>
                                        <p:cTn id="28" dur="1000" fill="hold"/>
                                        <p:tgtEl>
                                          <p:spTgt spid="122902"/>
                                        </p:tgtEl>
                                        <p:attrNameLst>
                                          <p:attrName>ppt_x</p:attrName>
                                        </p:attrNameLst>
                                      </p:cBhvr>
                                      <p:tavLst>
                                        <p:tav tm="0">
                                          <p:val>
                                            <p:strVal val="#ppt_x"/>
                                          </p:val>
                                        </p:tav>
                                        <p:tav tm="100000">
                                          <p:val>
                                            <p:strVal val="#ppt_x"/>
                                          </p:val>
                                        </p:tav>
                                      </p:tavLst>
                                    </p:anim>
                                    <p:anim calcmode="lin" valueType="num">
                                      <p:cBhvr>
                                        <p:cTn id="29" dur="900" decel="100000" fill="hold"/>
                                        <p:tgtEl>
                                          <p:spTgt spid="122902"/>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2290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9"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3297696" y="2604549"/>
            <a:ext cx="809313"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24931" name="Rectangle 3"/>
          <p:cNvSpPr>
            <a:spLocks noChangeArrowheads="1"/>
          </p:cNvSpPr>
          <p:nvPr/>
        </p:nvSpPr>
        <p:spPr bwMode="auto">
          <a:xfrm>
            <a:off x="5453008" y="2604549"/>
            <a:ext cx="725295"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124932" name="Rectangle 4"/>
          <p:cNvSpPr>
            <a:spLocks noChangeArrowheads="1"/>
          </p:cNvSpPr>
          <p:nvPr/>
        </p:nvSpPr>
        <p:spPr bwMode="auto">
          <a:xfrm>
            <a:off x="7608320" y="2604549"/>
            <a:ext cx="464670" cy="14471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sz="2592"/>
          </a:p>
        </p:txBody>
      </p:sp>
      <p:sp>
        <p:nvSpPr>
          <p:cNvPr id="27655" name="Text Box 7"/>
          <p:cNvSpPr txBox="1">
            <a:spLocks noChangeArrowheads="1"/>
          </p:cNvSpPr>
          <p:nvPr/>
        </p:nvSpPr>
        <p:spPr bwMode="auto">
          <a:xfrm>
            <a:off x="2227757" y="1892971"/>
            <a:ext cx="345672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a:t>Example waveforms:</a:t>
            </a:r>
          </a:p>
        </p:txBody>
      </p:sp>
      <p:sp>
        <p:nvSpPr>
          <p:cNvPr id="27656" name="Text Box 8"/>
          <p:cNvSpPr txBox="1">
            <a:spLocks noChangeArrowheads="1"/>
          </p:cNvSpPr>
          <p:nvPr/>
        </p:nvSpPr>
        <p:spPr bwMode="auto">
          <a:xfrm>
            <a:off x="2310060" y="2469092"/>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A</a:t>
            </a:r>
          </a:p>
        </p:txBody>
      </p:sp>
      <p:sp>
        <p:nvSpPr>
          <p:cNvPr id="27657" name="Text Box 9"/>
          <p:cNvSpPr txBox="1">
            <a:spLocks noChangeArrowheads="1"/>
          </p:cNvSpPr>
          <p:nvPr/>
        </p:nvSpPr>
        <p:spPr bwMode="auto">
          <a:xfrm>
            <a:off x="2310060" y="3703638"/>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X</a:t>
            </a:r>
          </a:p>
        </p:txBody>
      </p:sp>
      <p:sp>
        <p:nvSpPr>
          <p:cNvPr id="124938" name="Text Box 10"/>
          <p:cNvSpPr txBox="1">
            <a:spLocks noChangeArrowheads="1"/>
          </p:cNvSpPr>
          <p:nvPr/>
        </p:nvSpPr>
        <p:spPr bwMode="auto">
          <a:xfrm>
            <a:off x="1980847" y="4197457"/>
            <a:ext cx="8394912" cy="128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592"/>
              <a:t>The NAND gate is particularly useful because it is a “universal” gate – all other basic gates can be constructed from NAND gates.</a:t>
            </a:r>
          </a:p>
        </p:txBody>
      </p:sp>
      <p:sp>
        <p:nvSpPr>
          <p:cNvPr id="27659" name="Rectangle 11"/>
          <p:cNvSpPr>
            <a:spLocks noChangeArrowheads="1"/>
          </p:cNvSpPr>
          <p:nvPr/>
        </p:nvSpPr>
        <p:spPr bwMode="auto">
          <a:xfrm>
            <a:off x="2145454" y="1234547"/>
            <a:ext cx="2459328" cy="4912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592">
                <a:solidFill>
                  <a:srgbClr val="FFFF99"/>
                </a:solidFill>
              </a:rPr>
              <a:t>The NAND Gate</a:t>
            </a:r>
          </a:p>
        </p:txBody>
      </p:sp>
      <p:sp>
        <p:nvSpPr>
          <p:cNvPr id="27660" name="Text Box 16"/>
          <p:cNvSpPr txBox="1">
            <a:spLocks noChangeArrowheads="1"/>
          </p:cNvSpPr>
          <p:nvPr/>
        </p:nvSpPr>
        <p:spPr bwMode="auto">
          <a:xfrm>
            <a:off x="2310060" y="3045213"/>
            <a:ext cx="493818" cy="4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592" i="1"/>
              <a:t>B</a:t>
            </a:r>
          </a:p>
        </p:txBody>
      </p:sp>
      <p:graphicFrame>
        <p:nvGraphicFramePr>
          <p:cNvPr id="27661" name="Object 17"/>
          <p:cNvGraphicFramePr>
            <a:graphicFrameLocks noChangeAspect="1"/>
          </p:cNvGraphicFramePr>
          <p:nvPr/>
        </p:nvGraphicFramePr>
        <p:xfrm>
          <a:off x="2721576" y="2551396"/>
          <a:ext cx="6025270" cy="903620"/>
        </p:xfrm>
        <a:graphic>
          <a:graphicData uri="http://schemas.openxmlformats.org/presentationml/2006/ole">
            <mc:AlternateContent xmlns:mc="http://schemas.openxmlformats.org/markup-compatibility/2006">
              <mc:Choice xmlns:v="urn:schemas-microsoft-com:vml" Requires="v">
                <p:oleObj spid="_x0000_s27924" name="CorelDRAW" r:id="rId4" imgW="3079122" imgH="461345" progId="CorelDRAW.Graphic.13">
                  <p:embed/>
                </p:oleObj>
              </mc:Choice>
              <mc:Fallback>
                <p:oleObj name="CorelDRAW" r:id="rId4" imgW="3079122" imgH="461345" progId="CorelDRAW.Graphic.1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1576" y="2551396"/>
                        <a:ext cx="6025270" cy="90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48" name="WordArt 20"/>
          <p:cNvSpPr>
            <a:spLocks noChangeArrowheads="1" noChangeShapeType="1" noTextEdit="1"/>
          </p:cNvSpPr>
          <p:nvPr/>
        </p:nvSpPr>
        <p:spPr bwMode="auto">
          <a:xfrm>
            <a:off x="1898544" y="5596609"/>
            <a:ext cx="1316849" cy="4852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024"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Question</a:t>
            </a:r>
          </a:p>
        </p:txBody>
      </p:sp>
      <p:sp>
        <p:nvSpPr>
          <p:cNvPr id="124949" name="Text Box 21"/>
          <p:cNvSpPr txBox="1">
            <a:spLocks noChangeArrowheads="1"/>
          </p:cNvSpPr>
          <p:nvPr/>
        </p:nvSpPr>
        <p:spPr bwMode="auto">
          <a:xfrm>
            <a:off x="3297696" y="5514306"/>
            <a:ext cx="6584244"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2592"/>
              <a:t>How would you connect a 2-input NAND gate to form a basic inverter?</a:t>
            </a:r>
          </a:p>
        </p:txBody>
      </p:sp>
      <p:sp>
        <p:nvSpPr>
          <p:cNvPr id="27664" name="Text Box 26"/>
          <p:cNvSpPr txBox="1">
            <a:spLocks noChangeArrowheads="1"/>
          </p:cNvSpPr>
          <p:nvPr/>
        </p:nvSpPr>
        <p:spPr bwMode="auto">
          <a:xfrm>
            <a:off x="4737999" y="1085372"/>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27665" name="Text Box 27"/>
          <p:cNvSpPr txBox="1">
            <a:spLocks noChangeArrowheads="1"/>
          </p:cNvSpPr>
          <p:nvPr/>
        </p:nvSpPr>
        <p:spPr bwMode="auto">
          <a:xfrm>
            <a:off x="4737999" y="1496887"/>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27666" name="Text Box 28"/>
          <p:cNvSpPr txBox="1">
            <a:spLocks noChangeArrowheads="1"/>
          </p:cNvSpPr>
          <p:nvPr/>
        </p:nvSpPr>
        <p:spPr bwMode="auto">
          <a:xfrm>
            <a:off x="6384060" y="1152244"/>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sp>
        <p:nvSpPr>
          <p:cNvPr id="27667" name="Text Box 29"/>
          <p:cNvSpPr txBox="1">
            <a:spLocks noChangeArrowheads="1"/>
          </p:cNvSpPr>
          <p:nvPr/>
        </p:nvSpPr>
        <p:spPr bwMode="auto">
          <a:xfrm>
            <a:off x="7454000" y="1078513"/>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A</a:t>
            </a:r>
          </a:p>
        </p:txBody>
      </p:sp>
      <p:sp>
        <p:nvSpPr>
          <p:cNvPr id="27668" name="Text Box 30"/>
          <p:cNvSpPr txBox="1">
            <a:spLocks noChangeArrowheads="1"/>
          </p:cNvSpPr>
          <p:nvPr/>
        </p:nvSpPr>
        <p:spPr bwMode="auto">
          <a:xfrm>
            <a:off x="7454000" y="1490029"/>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B</a:t>
            </a:r>
          </a:p>
        </p:txBody>
      </p:sp>
      <p:sp>
        <p:nvSpPr>
          <p:cNvPr id="27669" name="Text Box 31"/>
          <p:cNvSpPr txBox="1">
            <a:spLocks noChangeArrowheads="1"/>
          </p:cNvSpPr>
          <p:nvPr/>
        </p:nvSpPr>
        <p:spPr bwMode="auto">
          <a:xfrm>
            <a:off x="8976607" y="1176249"/>
            <a:ext cx="823031" cy="39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sz="1944" i="1"/>
              <a:t>X</a:t>
            </a:r>
          </a:p>
        </p:txBody>
      </p:sp>
      <p:graphicFrame>
        <p:nvGraphicFramePr>
          <p:cNvPr id="27670" name="Object 32"/>
          <p:cNvGraphicFramePr>
            <a:graphicFrameLocks noChangeAspect="1"/>
          </p:cNvGraphicFramePr>
          <p:nvPr/>
        </p:nvGraphicFramePr>
        <p:xfrm>
          <a:off x="5026060" y="1234547"/>
          <a:ext cx="1646061" cy="581266"/>
        </p:xfrm>
        <a:graphic>
          <a:graphicData uri="http://schemas.openxmlformats.org/presentationml/2006/ole">
            <mc:AlternateContent xmlns:mc="http://schemas.openxmlformats.org/markup-compatibility/2006">
              <mc:Choice xmlns:v="urn:schemas-microsoft-com:vml" Requires="v">
                <p:oleObj spid="_x0000_s27925" name="CorelDRAW" r:id="rId6" imgW="679223" imgH="238963" progId="CorelDRAW.Graphic.13">
                  <p:embed/>
                </p:oleObj>
              </mc:Choice>
              <mc:Fallback>
                <p:oleObj name="CorelDRAW" r:id="rId6" imgW="679223" imgH="238963" progId="CorelDRAW.Graphic.13">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6060" y="1234547"/>
                        <a:ext cx="1646061" cy="581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71" name="Object 33"/>
          <p:cNvGraphicFramePr>
            <a:graphicFrameLocks noChangeAspect="1"/>
          </p:cNvGraphicFramePr>
          <p:nvPr/>
        </p:nvGraphicFramePr>
        <p:xfrm>
          <a:off x="7742061" y="1160816"/>
          <a:ext cx="1563758" cy="732154"/>
        </p:xfrm>
        <a:graphic>
          <a:graphicData uri="http://schemas.openxmlformats.org/presentationml/2006/ole">
            <mc:AlternateContent xmlns:mc="http://schemas.openxmlformats.org/markup-compatibility/2006">
              <mc:Choice xmlns:v="urn:schemas-microsoft-com:vml" Requires="v">
                <p:oleObj spid="_x0000_s27926" name="CorelDRAW" r:id="rId8" imgW="674410" imgH="315366" progId="CorelDRAW.Graphic.13">
                  <p:embed/>
                </p:oleObj>
              </mc:Choice>
              <mc:Fallback>
                <p:oleObj name="CorelDRAW" r:id="rId8" imgW="674410" imgH="315366" progId="CorelDRAW.Graphic.13">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2061" y="1160816"/>
                        <a:ext cx="1563758" cy="732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62" name="Object 34"/>
          <p:cNvGraphicFramePr>
            <a:graphicFrameLocks noChangeAspect="1"/>
          </p:cNvGraphicFramePr>
          <p:nvPr/>
        </p:nvGraphicFramePr>
        <p:xfrm>
          <a:off x="2752440" y="3701923"/>
          <a:ext cx="5956684" cy="389224"/>
        </p:xfrm>
        <a:graphic>
          <a:graphicData uri="http://schemas.openxmlformats.org/presentationml/2006/ole">
            <mc:AlternateContent xmlns:mc="http://schemas.openxmlformats.org/markup-compatibility/2006">
              <mc:Choice xmlns:v="urn:schemas-microsoft-com:vml" Requires="v">
                <p:oleObj spid="_x0000_s27927" name="CorelDRAW" r:id="rId10" imgW="3079122" imgH="201900" progId="CorelDRAW.Graphic.13">
                  <p:embed/>
                </p:oleObj>
              </mc:Choice>
              <mc:Fallback>
                <p:oleObj name="CorelDRAW" r:id="rId10" imgW="3079122" imgH="201900" progId="CorelDRAW.Graphic.13">
                  <p:embed/>
                  <p:pic>
                    <p:nvPicPr>
                      <p:cNvPr id="0"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2440" y="3701923"/>
                        <a:ext cx="5956684" cy="389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63" name="Object 35"/>
          <p:cNvGraphicFramePr>
            <a:graphicFrameLocks noChangeAspect="1"/>
          </p:cNvGraphicFramePr>
          <p:nvPr/>
        </p:nvGraphicFramePr>
        <p:xfrm>
          <a:off x="7330546" y="6008124"/>
          <a:ext cx="2139879" cy="588124"/>
        </p:xfrm>
        <a:graphic>
          <a:graphicData uri="http://schemas.openxmlformats.org/presentationml/2006/ole">
            <mc:AlternateContent xmlns:mc="http://schemas.openxmlformats.org/markup-compatibility/2006">
              <mc:Choice xmlns:v="urn:schemas-microsoft-com:vml" Requires="v">
                <p:oleObj spid="_x0000_s27928" name="CorelDRAW" r:id="rId12" imgW="873332" imgH="238963" progId="CorelDRAW.Graphic.13">
                  <p:embed/>
                </p:oleObj>
              </mc:Choice>
              <mc:Fallback>
                <p:oleObj name="CorelDRAW" r:id="rId12" imgW="873332" imgH="238963" progId="CorelDRAW.Graphic.13">
                  <p:embed/>
                  <p:pic>
                    <p:nvPicPr>
                      <p:cNvPr id="0"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30546" y="6008124"/>
                        <a:ext cx="2139879" cy="588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wipe(left)">
                                      <p:cBhvr>
                                        <p:cTn id="7" dur="1000"/>
                                        <p:tgtEl>
                                          <p:spTgt spid="124930"/>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4931"/>
                                        </p:tgtEl>
                                        <p:attrNameLst>
                                          <p:attrName>style.visibility</p:attrName>
                                        </p:attrNameLst>
                                      </p:cBhvr>
                                      <p:to>
                                        <p:strVal val="visible"/>
                                      </p:to>
                                    </p:set>
                                    <p:animEffect transition="in" filter="wipe(left)">
                                      <p:cBhvr>
                                        <p:cTn id="11" dur="1000"/>
                                        <p:tgtEl>
                                          <p:spTgt spid="124931"/>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24932"/>
                                        </p:tgtEl>
                                        <p:attrNameLst>
                                          <p:attrName>style.visibility</p:attrName>
                                        </p:attrNameLst>
                                      </p:cBhvr>
                                      <p:to>
                                        <p:strVal val="visible"/>
                                      </p:to>
                                    </p:set>
                                    <p:animEffect transition="in" filter="wipe(left)">
                                      <p:cBhvr>
                                        <p:cTn id="15" dur="1000"/>
                                        <p:tgtEl>
                                          <p:spTgt spid="124932"/>
                                        </p:tgtEl>
                                      </p:cBhvr>
                                    </p:animEffect>
                                  </p:childTnLst>
                                </p:cTn>
                              </p:par>
                            </p:childTnLst>
                          </p:cTn>
                        </p:par>
                        <p:par>
                          <p:cTn id="16" fill="hold" nodeType="afterGroup">
                            <p:stCondLst>
                              <p:cond delay="3000"/>
                            </p:stCondLst>
                            <p:childTnLst>
                              <p:par>
                                <p:cTn id="17" presetID="22" presetClass="entr" presetSubtype="8" fill="hold" nodeType="afterEffect">
                                  <p:stCondLst>
                                    <p:cond delay="0"/>
                                  </p:stCondLst>
                                  <p:childTnLst>
                                    <p:set>
                                      <p:cBhvr>
                                        <p:cTn id="18" dur="1" fill="hold">
                                          <p:stCondLst>
                                            <p:cond delay="0"/>
                                          </p:stCondLst>
                                        </p:cTn>
                                        <p:tgtEl>
                                          <p:spTgt spid="124962"/>
                                        </p:tgtEl>
                                        <p:attrNameLst>
                                          <p:attrName>style.visibility</p:attrName>
                                        </p:attrNameLst>
                                      </p:cBhvr>
                                      <p:to>
                                        <p:strVal val="visible"/>
                                      </p:to>
                                    </p:set>
                                    <p:animEffect transition="in" filter="wipe(left)">
                                      <p:cBhvr>
                                        <p:cTn id="19" dur="1000"/>
                                        <p:tgtEl>
                                          <p:spTgt spid="124962"/>
                                        </p:tgtEl>
                                      </p:cBhvr>
                                    </p:animEffect>
                                  </p:childTnLst>
                                </p:cTn>
                              </p:par>
                            </p:childTnLst>
                          </p:cTn>
                        </p:par>
                        <p:par>
                          <p:cTn id="20" fill="hold" nodeType="afterGroup">
                            <p:stCondLst>
                              <p:cond delay="4000"/>
                            </p:stCondLst>
                            <p:childTnLst>
                              <p:par>
                                <p:cTn id="21" presetID="37" presetClass="entr" presetSubtype="0" fill="hold" grpId="0" nodeType="afterEffect">
                                  <p:stCondLst>
                                    <p:cond delay="0"/>
                                  </p:stCondLst>
                                  <p:childTnLst>
                                    <p:set>
                                      <p:cBhvr>
                                        <p:cTn id="22" dur="1" fill="hold">
                                          <p:stCondLst>
                                            <p:cond delay="0"/>
                                          </p:stCondLst>
                                        </p:cTn>
                                        <p:tgtEl>
                                          <p:spTgt spid="124938"/>
                                        </p:tgtEl>
                                        <p:attrNameLst>
                                          <p:attrName>style.visibility</p:attrName>
                                        </p:attrNameLst>
                                      </p:cBhvr>
                                      <p:to>
                                        <p:strVal val="visible"/>
                                      </p:to>
                                    </p:set>
                                    <p:animEffect transition="in" filter="fade">
                                      <p:cBhvr>
                                        <p:cTn id="23" dur="1000"/>
                                        <p:tgtEl>
                                          <p:spTgt spid="124938"/>
                                        </p:tgtEl>
                                      </p:cBhvr>
                                    </p:animEffect>
                                    <p:anim calcmode="lin" valueType="num">
                                      <p:cBhvr>
                                        <p:cTn id="24" dur="1000" fill="hold"/>
                                        <p:tgtEl>
                                          <p:spTgt spid="124938"/>
                                        </p:tgtEl>
                                        <p:attrNameLst>
                                          <p:attrName>ppt_x</p:attrName>
                                        </p:attrNameLst>
                                      </p:cBhvr>
                                      <p:tavLst>
                                        <p:tav tm="0">
                                          <p:val>
                                            <p:strVal val="#ppt_x"/>
                                          </p:val>
                                        </p:tav>
                                        <p:tav tm="100000">
                                          <p:val>
                                            <p:strVal val="#ppt_x"/>
                                          </p:val>
                                        </p:tav>
                                      </p:tavLst>
                                    </p:anim>
                                    <p:anim calcmode="lin" valueType="num">
                                      <p:cBhvr>
                                        <p:cTn id="25" dur="900" decel="100000" fill="hold"/>
                                        <p:tgtEl>
                                          <p:spTgt spid="124938"/>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24938"/>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24948"/>
                                        </p:tgtEl>
                                        <p:attrNameLst>
                                          <p:attrName>style.visibility</p:attrName>
                                        </p:attrNameLst>
                                      </p:cBhvr>
                                      <p:to>
                                        <p:strVal val="visible"/>
                                      </p:to>
                                    </p:set>
                                    <p:animEffect transition="in" filter="dissolve">
                                      <p:cBhvr>
                                        <p:cTn id="31" dur="500"/>
                                        <p:tgtEl>
                                          <p:spTgt spid="124948"/>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124949"/>
                                        </p:tgtEl>
                                        <p:attrNameLst>
                                          <p:attrName>style.visibility</p:attrName>
                                        </p:attrNameLst>
                                      </p:cBhvr>
                                      <p:to>
                                        <p:strVal val="visible"/>
                                      </p:to>
                                    </p:set>
                                    <p:anim calcmode="lin" valueType="num">
                                      <p:cBhvr additive="base">
                                        <p:cTn id="34" dur="500" fill="hold"/>
                                        <p:tgtEl>
                                          <p:spTgt spid="124949"/>
                                        </p:tgtEl>
                                        <p:attrNameLst>
                                          <p:attrName>ppt_x</p:attrName>
                                        </p:attrNameLst>
                                      </p:cBhvr>
                                      <p:tavLst>
                                        <p:tav tm="0">
                                          <p:val>
                                            <p:strVal val="1+#ppt_w/2"/>
                                          </p:val>
                                        </p:tav>
                                        <p:tav tm="100000">
                                          <p:val>
                                            <p:strVal val="#ppt_x"/>
                                          </p:val>
                                        </p:tav>
                                      </p:tavLst>
                                    </p:anim>
                                    <p:anim calcmode="lin" valueType="num">
                                      <p:cBhvr additive="base">
                                        <p:cTn id="35" dur="500" fill="hold"/>
                                        <p:tgtEl>
                                          <p:spTgt spid="124949"/>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124963"/>
                                        </p:tgtEl>
                                        <p:attrNameLst>
                                          <p:attrName>style.visibility</p:attrName>
                                        </p:attrNameLst>
                                      </p:cBhvr>
                                      <p:to>
                                        <p:strVal val="visible"/>
                                      </p:to>
                                    </p:set>
                                    <p:animEffect transition="in" filter="checkerboard(across)">
                                      <p:cBhvr>
                                        <p:cTn id="40" dur="500"/>
                                        <p:tgtEl>
                                          <p:spTgt spid="124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nimBg="1"/>
      <p:bldP spid="124931" grpId="0" animBg="1"/>
      <p:bldP spid="124932" grpId="0" animBg="1"/>
      <p:bldP spid="124938" grpId="0"/>
      <p:bldP spid="124948" grpId="0" animBg="1"/>
      <p:bldP spid="124949" grpId="0"/>
    </p:bldLst>
  </p:timing>
</p:sld>
</file>

<file path=ppt/tags/tag1.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3.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4.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5.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6.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18255</TotalTime>
  <Words>3562</Words>
  <Application>Microsoft Office PowerPoint</Application>
  <PresentationFormat>Custom</PresentationFormat>
  <Paragraphs>550</Paragraphs>
  <Slides>50</Slides>
  <Notes>44</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50</vt:i4>
      </vt:variant>
    </vt:vector>
  </HeadingPairs>
  <TitlesOfParts>
    <vt:vector size="64" baseType="lpstr">
      <vt:lpstr>Arial</vt:lpstr>
      <vt:lpstr>Brush Script Std</vt:lpstr>
      <vt:lpstr>Calibri</vt:lpstr>
      <vt:lpstr>Calibri Light</vt:lpstr>
      <vt:lpstr>Footlight MT Light</vt:lpstr>
      <vt:lpstr>Impact</vt:lpstr>
      <vt:lpstr>Matura MT Script Capitals</vt:lpstr>
      <vt:lpstr>Times</vt:lpstr>
      <vt:lpstr>Times New Roman</vt:lpstr>
      <vt:lpstr>Wingdings</vt:lpstr>
      <vt:lpstr>Office Theme</vt:lpstr>
      <vt:lpstr>CorelDRAW</vt:lpstr>
      <vt:lpstr>CorelDRAW X3 Graphic</vt:lpstr>
      <vt:lpstr>CorelDRAW 12.0 Graphic</vt:lpstr>
      <vt:lpstr>Chapter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Boolean algebra and Logic Simplification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self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Buchla</dc:creator>
  <cp:lastModifiedBy>Ashenafi Kebede</cp:lastModifiedBy>
  <cp:revision>116</cp:revision>
  <cp:lastPrinted>2014-11-27T07:20:37Z</cp:lastPrinted>
  <dcterms:created xsi:type="dcterms:W3CDTF">2006-09-20T21:54:22Z</dcterms:created>
  <dcterms:modified xsi:type="dcterms:W3CDTF">2016-04-07T10:22:02Z</dcterms:modified>
</cp:coreProperties>
</file>