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63" r:id="rId2"/>
    <p:sldId id="264" r:id="rId3"/>
    <p:sldId id="348" r:id="rId4"/>
    <p:sldId id="349" r:id="rId5"/>
    <p:sldId id="350" r:id="rId6"/>
    <p:sldId id="351" r:id="rId7"/>
    <p:sldId id="352" r:id="rId8"/>
    <p:sldId id="275" r:id="rId9"/>
    <p:sldId id="341" r:id="rId10"/>
    <p:sldId id="342" r:id="rId11"/>
    <p:sldId id="343" r:id="rId12"/>
    <p:sldId id="344" r:id="rId13"/>
    <p:sldId id="34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353" r:id="rId24"/>
    <p:sldId id="295" r:id="rId25"/>
    <p:sldId id="296" r:id="rId26"/>
    <p:sldId id="297" r:id="rId27"/>
    <p:sldId id="298" r:id="rId28"/>
    <p:sldId id="299" r:id="rId29"/>
    <p:sldId id="301" r:id="rId30"/>
    <p:sldId id="304" r:id="rId31"/>
    <p:sldId id="302" r:id="rId32"/>
    <p:sldId id="303" r:id="rId33"/>
    <p:sldId id="306" r:id="rId34"/>
    <p:sldId id="307" r:id="rId35"/>
    <p:sldId id="308" r:id="rId36"/>
    <p:sldId id="309" r:id="rId37"/>
    <p:sldId id="311" r:id="rId38"/>
    <p:sldId id="313" r:id="rId39"/>
    <p:sldId id="314" r:id="rId40"/>
    <p:sldId id="315" r:id="rId41"/>
    <p:sldId id="330" r:id="rId42"/>
    <p:sldId id="326" r:id="rId43"/>
    <p:sldId id="328" r:id="rId44"/>
    <p:sldId id="327" r:id="rId4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DDDDDD"/>
    <a:srgbClr val="996633"/>
    <a:srgbClr val="CC00CC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3601" autoAdjust="0"/>
  </p:normalViewPr>
  <p:slideViewPr>
    <p:cSldViewPr>
      <p:cViewPr varScale="1">
        <p:scale>
          <a:sx n="68" d="100"/>
          <a:sy n="68" d="100"/>
        </p:scale>
        <p:origin x="151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1944" y="66"/>
      </p:cViewPr>
      <p:guideLst>
        <p:guide orient="horz" pos="2208"/>
        <p:guide pos="29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5-10T13:16:25.37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47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E5A5C519-5B49-4A35-B21F-E652DCFC3630}" type="datetime1">
              <a:rPr lang="am-ET" altLang="am-ET" smtClean="0"/>
              <a:t>10/05/2016</a:t>
            </a:fld>
            <a:endParaRPr lang="en-US" altLang="am-ET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258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r>
              <a:rPr lang="en-US" altLang="am-ET" dirty="0" smtClean="0"/>
              <a:t>Ashenafi K.</a:t>
            </a:r>
            <a:endParaRPr lang="en-US" altLang="am-ET" dirty="0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47" y="6658258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FBE36D75-A2BA-43CE-BBAE-A712FBBD739F}" type="slidenum">
              <a:rPr lang="en-US" altLang="am-ET"/>
              <a:pPr>
                <a:defRPr/>
              </a:pPr>
              <a:t>‹#›</a:t>
            </a:fld>
            <a:endParaRPr lang="en-US" altLang="am-E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329940"/>
            <a:ext cx="7437120" cy="31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m-ET" noProof="0" smtClean="0"/>
              <a:t>Click to edit Master text styles</a:t>
            </a:r>
          </a:p>
          <a:p>
            <a:pPr lvl="1"/>
            <a:r>
              <a:rPr lang="en-US" altLang="am-ET" noProof="0" smtClean="0"/>
              <a:t>Second level</a:t>
            </a:r>
          </a:p>
          <a:p>
            <a:pPr lvl="2"/>
            <a:r>
              <a:rPr lang="en-US" altLang="am-ET" noProof="0" smtClean="0"/>
              <a:t>Third level</a:t>
            </a:r>
          </a:p>
          <a:p>
            <a:pPr lvl="3"/>
            <a:r>
              <a:rPr lang="en-US" altLang="am-ET" noProof="0" smtClean="0"/>
              <a:t>Fourth level</a:t>
            </a:r>
          </a:p>
          <a:p>
            <a:pPr lvl="4"/>
            <a:r>
              <a:rPr lang="en-US" altLang="am-ET" noProof="0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47" y="6658258"/>
            <a:ext cx="4028440" cy="35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>
              <a:defRPr/>
            </a:pPr>
            <a:fld id="{6D8A1080-630F-49BD-834F-D87A56A044F2}" type="slidenum">
              <a:rPr lang="en-US" altLang="am-ET"/>
              <a:pPr>
                <a:defRPr/>
              </a:pPr>
              <a:t>‹#›</a:t>
            </a:fld>
            <a:endParaRPr lang="en-US" altLang="am-E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4D4B54-197C-42C9-9D46-88EB1E3FB257}" type="slidenum">
              <a:rPr lang="en-US" altLang="am-ET" smtClean="0"/>
              <a:pPr/>
              <a:t>0</a:t>
            </a:fld>
            <a:endParaRPr lang="en-US" altLang="am-ET" smtClean="0"/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34F711-0171-4657-8A24-963764BA9E1A}" type="slidenum">
              <a:rPr lang="en-US" altLang="am-ET" smtClean="0"/>
              <a:pPr/>
              <a:t>13</a:t>
            </a:fld>
            <a:endParaRPr lang="en-US" altLang="am-ET" smtClean="0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46F602-70BC-4216-B75D-DD693283C905}" type="slidenum">
              <a:rPr lang="en-US" altLang="am-ET" smtClean="0"/>
              <a:pPr/>
              <a:t>14</a:t>
            </a:fld>
            <a:endParaRPr lang="en-US" altLang="am-ET" smtClean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10EBE-D589-4FEE-B296-C744A5FAADA5}" type="slidenum">
              <a:rPr lang="en-US" altLang="am-ET" smtClean="0"/>
              <a:pPr/>
              <a:t>15</a:t>
            </a:fld>
            <a:endParaRPr lang="en-US" altLang="am-ET" smtClean="0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C9EF4B7-7EEA-4A59-BA44-4375EEDFC26A}" type="slidenum">
              <a:rPr lang="en-US" altLang="am-ET" smtClean="0"/>
              <a:pPr/>
              <a:t>16</a:t>
            </a:fld>
            <a:endParaRPr lang="en-US" altLang="am-ET" smtClean="0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0906236-B019-41E5-9490-4CC9CBD49C32}" type="slidenum">
              <a:rPr lang="en-US" altLang="am-ET" smtClean="0"/>
              <a:pPr/>
              <a:t>17</a:t>
            </a:fld>
            <a:endParaRPr lang="en-US" altLang="am-ET" smtClean="0"/>
          </a:p>
        </p:txBody>
      </p:sp>
      <p:sp>
        <p:nvSpPr>
          <p:cNvPr id="36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82BF8A-AF39-4D81-B2A0-EC1AEBE257AD}" type="slidenum">
              <a:rPr lang="en-US" altLang="am-ET" smtClean="0"/>
              <a:pPr/>
              <a:t>18</a:t>
            </a:fld>
            <a:endParaRPr lang="en-US" altLang="am-ET" smtClean="0"/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C18503-69D3-4453-9FE1-B22B17E9A5D1}" type="slidenum">
              <a:rPr lang="en-US" altLang="am-ET" smtClean="0"/>
              <a:pPr/>
              <a:t>19</a:t>
            </a:fld>
            <a:endParaRPr lang="en-US" altLang="am-ET" smtClean="0"/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B8A451-BEA7-4415-9CD3-6019A2FB2988}" type="slidenum">
              <a:rPr lang="en-US" altLang="am-ET" smtClean="0"/>
              <a:pPr/>
              <a:t>20</a:t>
            </a:fld>
            <a:endParaRPr lang="en-US" altLang="am-ET" smtClean="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B669594-BD19-498F-900D-0A3FFF7F4FBA}" type="slidenum">
              <a:rPr lang="en-US" altLang="am-ET" smtClean="0"/>
              <a:pPr/>
              <a:t>21</a:t>
            </a:fld>
            <a:endParaRPr lang="en-US" altLang="am-ET" smtClean="0"/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6A6229-F91E-44E1-9AE2-490F307D8177}" type="slidenum">
              <a:rPr lang="en-US" altLang="am-ET" smtClean="0"/>
              <a:pPr/>
              <a:t>23</a:t>
            </a:fld>
            <a:endParaRPr lang="en-US" altLang="am-ET" smtClean="0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EB93A4-DC0D-4647-9930-97E18B221C87}" type="slidenum">
              <a:rPr lang="en-US" altLang="am-ET" smtClean="0"/>
              <a:pPr/>
              <a:t>1</a:t>
            </a:fld>
            <a:endParaRPr lang="en-US" altLang="am-ET" smtClean="0"/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6653EB-6630-48CE-BD5C-C7FB5F1DF45C}" type="slidenum">
              <a:rPr lang="en-US" altLang="am-ET" smtClean="0"/>
              <a:pPr/>
              <a:t>24</a:t>
            </a:fld>
            <a:endParaRPr lang="en-US" altLang="am-ET" smtClean="0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967CC3-675F-4A5F-9B64-540D38532F40}" type="slidenum">
              <a:rPr lang="en-US" altLang="am-ET" smtClean="0"/>
              <a:pPr/>
              <a:t>25</a:t>
            </a:fld>
            <a:endParaRPr lang="en-US" altLang="am-ET" smtClean="0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1F41560-F6D5-4830-8C9C-03CE0C91CB21}" type="slidenum">
              <a:rPr lang="en-US" altLang="am-ET" smtClean="0"/>
              <a:pPr/>
              <a:t>26</a:t>
            </a:fld>
            <a:endParaRPr lang="en-US" altLang="am-ET" smtClean="0"/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961220-F373-46FF-9DC1-3E59AEF343EC}" type="slidenum">
              <a:rPr lang="en-US" altLang="am-ET" smtClean="0"/>
              <a:pPr/>
              <a:t>27</a:t>
            </a:fld>
            <a:endParaRPr lang="en-US" altLang="am-ET" smtClean="0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6FC4EF-CD8D-4793-81E8-96E7518528DD}" type="slidenum">
              <a:rPr lang="en-US" altLang="am-ET" smtClean="0"/>
              <a:pPr/>
              <a:t>28</a:t>
            </a:fld>
            <a:endParaRPr lang="en-US" altLang="am-ET" smtClean="0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71F546-603E-43C2-ACA5-43F72A9AC5DC}" type="slidenum">
              <a:rPr lang="en-US" altLang="am-ET" smtClean="0"/>
              <a:pPr/>
              <a:t>29</a:t>
            </a:fld>
            <a:endParaRPr lang="en-US" altLang="am-ET" smtClean="0"/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09173B-8E2B-4D42-968F-B236D0736BF5}" type="slidenum">
              <a:rPr lang="en-US" altLang="am-ET" smtClean="0"/>
              <a:pPr/>
              <a:t>30</a:t>
            </a:fld>
            <a:endParaRPr lang="en-US" altLang="am-ET" smtClean="0"/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FBA8761-DB51-49E5-A666-3074F51AC14A}" type="slidenum">
              <a:rPr lang="en-US" altLang="am-ET" smtClean="0"/>
              <a:pPr/>
              <a:t>31</a:t>
            </a:fld>
            <a:endParaRPr lang="en-US" altLang="am-ET" smtClean="0"/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15BC4A-99A7-45B5-829C-559F112BD89F}" type="slidenum">
              <a:rPr lang="en-US" altLang="am-ET" smtClean="0"/>
              <a:pPr/>
              <a:t>32</a:t>
            </a:fld>
            <a:endParaRPr lang="en-US" altLang="am-ET" smtClean="0"/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CD6DC1-384F-4B32-864F-E748FCB2A231}" type="slidenum">
              <a:rPr lang="en-US" altLang="am-ET" smtClean="0"/>
              <a:pPr/>
              <a:t>33</a:t>
            </a:fld>
            <a:endParaRPr lang="en-US" altLang="am-ET" smtClean="0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m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8A1080-630F-49BD-834F-D87A56A044F2}" type="slidenum">
              <a:rPr lang="en-US" altLang="am-ET" smtClean="0"/>
              <a:pPr>
                <a:defRPr/>
              </a:pPr>
              <a:t>5</a:t>
            </a:fld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3327096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276D741-F82B-4C9D-8004-DE631A0DA82A}" type="slidenum">
              <a:rPr lang="en-US" altLang="am-ET" smtClean="0"/>
              <a:pPr/>
              <a:t>34</a:t>
            </a:fld>
            <a:endParaRPr lang="en-US" altLang="am-ET" smtClean="0"/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3EF6E6-C778-4D59-948A-46B7331E9E11}" type="slidenum">
              <a:rPr lang="en-US" altLang="am-ET" smtClean="0"/>
              <a:pPr/>
              <a:t>35</a:t>
            </a:fld>
            <a:endParaRPr lang="en-US" altLang="am-ET" smtClean="0"/>
          </a:p>
        </p:txBody>
      </p:sp>
      <p:sp>
        <p:nvSpPr>
          <p:cNvPr id="90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F2092D-A15A-4088-9CB6-7AFA92B47201}" type="slidenum">
              <a:rPr lang="en-US" altLang="am-ET" smtClean="0"/>
              <a:pPr/>
              <a:t>36</a:t>
            </a:fld>
            <a:endParaRPr lang="en-US" altLang="am-ET" smtClean="0"/>
          </a:p>
        </p:txBody>
      </p:sp>
      <p:sp>
        <p:nvSpPr>
          <p:cNvPr id="94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B1A8FCA-E0A8-444F-A0A2-21D028D61B55}" type="slidenum">
              <a:rPr lang="en-US" altLang="am-ET" smtClean="0"/>
              <a:pPr/>
              <a:t>37</a:t>
            </a:fld>
            <a:endParaRPr lang="en-US" altLang="am-ET" smtClean="0"/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840A0D-00CD-492B-A2F2-13236BD5FAB6}" type="slidenum">
              <a:rPr lang="en-US" altLang="am-ET" smtClean="0"/>
              <a:pPr/>
              <a:t>38</a:t>
            </a:fld>
            <a:endParaRPr lang="en-US" altLang="am-ET" smtClean="0"/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62AB5A-FFA1-4BFA-B10A-92A40604045F}" type="slidenum">
              <a:rPr lang="en-US" altLang="am-ET" smtClean="0"/>
              <a:pPr/>
              <a:t>39</a:t>
            </a:fld>
            <a:endParaRPr lang="en-US" altLang="am-ET" smtClean="0"/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5CD7565-6078-4434-BA84-FA1F9373E595}" type="slidenum">
              <a:rPr lang="en-US" altLang="am-ET" smtClean="0"/>
              <a:pPr/>
              <a:t>40</a:t>
            </a:fld>
            <a:endParaRPr lang="en-US" altLang="am-ET" smtClean="0"/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F5B184-C906-4891-B2CE-EC7596565925}" type="slidenum">
              <a:rPr lang="en-US" altLang="am-ET" smtClean="0"/>
              <a:pPr/>
              <a:t>41</a:t>
            </a:fld>
            <a:endParaRPr lang="en-US" altLang="am-ET" smtClean="0"/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E49DB8-3660-46E5-92EE-894BB1266484}" type="slidenum">
              <a:rPr lang="en-US" altLang="am-ET" smtClean="0"/>
              <a:pPr/>
              <a:t>42</a:t>
            </a:fld>
            <a:endParaRPr lang="en-US" altLang="am-ET" smtClean="0"/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ADEB7B5-62A9-433D-8954-FD92BF0AF854}" type="slidenum">
              <a:rPr lang="en-US" altLang="am-ET" smtClean="0"/>
              <a:pPr/>
              <a:t>43</a:t>
            </a:fld>
            <a:endParaRPr lang="en-US" altLang="am-ET" smtClean="0"/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7066" indent="-291179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64717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30604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96491" indent="-23294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3FD0C9-A916-48CD-B8AF-02A03DB382DB}" type="slidenum">
              <a:rPr lang="en-US" altLang="am-ET" smtClean="0"/>
              <a:pPr/>
              <a:t>7</a:t>
            </a:fld>
            <a:endParaRPr lang="en-US" altLang="am-ET" smtClean="0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5346D8-D571-4FD1-9D8C-8FA7501BC0A3}" type="slidenum">
              <a:rPr lang="en-US" altLang="am-ET" sz="1200">
                <a:latin typeface="Arial" panose="020B0604020202020204" pitchFamily="34" charset="0"/>
              </a:rPr>
              <a:pPr/>
              <a:t>8</a:t>
            </a:fld>
            <a:endParaRPr lang="en-US" altLang="am-ET" sz="12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254838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BD025D-B255-4E12-A5A6-B104A19FDF4F}" type="slidenum">
              <a:rPr lang="en-US" altLang="am-ET" sz="1200">
                <a:latin typeface="Arial" panose="020B0604020202020204" pitchFamily="34" charset="0"/>
              </a:rPr>
              <a:pPr/>
              <a:t>9</a:t>
            </a:fld>
            <a:endParaRPr lang="en-US" altLang="am-ET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45596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6C1BBB-96AA-4061-A19C-CA763F269F52}" type="slidenum">
              <a:rPr lang="en-US" altLang="am-ET" sz="1200">
                <a:latin typeface="Arial" panose="020B0604020202020204" pitchFamily="34" charset="0"/>
              </a:rPr>
              <a:pPr/>
              <a:t>10</a:t>
            </a:fld>
            <a:endParaRPr lang="en-US" altLang="am-ET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54037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622B78-5A75-475B-8887-871D861EA2EA}" type="slidenum">
              <a:rPr lang="en-US" altLang="am-ET" sz="1200">
                <a:latin typeface="Arial" panose="020B0604020202020204" pitchFamily="34" charset="0"/>
              </a:rPr>
              <a:pPr/>
              <a:t>11</a:t>
            </a:fld>
            <a:endParaRPr lang="en-US" altLang="am-ET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187259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8E37AC-E3A1-4607-9A7E-8932C038E667}" type="slidenum">
              <a:rPr lang="en-US" altLang="am-ET" sz="1200">
                <a:latin typeface="Arial" panose="020B0604020202020204" pitchFamily="34" charset="0"/>
              </a:rPr>
              <a:pPr/>
              <a:t>12</a:t>
            </a:fld>
            <a:endParaRPr lang="en-US" altLang="am-ET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39757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am-ET" altLang="am-ET" smtClean="0">
              <a:solidFill>
                <a:schemeClr val="accent1"/>
              </a:solidFill>
            </a:endParaRPr>
          </a:p>
        </p:txBody>
      </p:sp>
      <p:sp>
        <p:nvSpPr>
          <p:cNvPr id="4" name="Rectangle 14"/>
          <p:cNvSpPr>
            <a:spLocks noChangeArrowheads="1"/>
          </p:cNvSpPr>
          <p:nvPr userDrawn="1"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7" name="AutoShape 17"/>
          <p:cNvSpPr>
            <a:spLocks noChangeArrowheads="1"/>
          </p:cNvSpPr>
          <p:nvPr userDrawn="1"/>
        </p:nvSpPr>
        <p:spPr bwMode="auto">
          <a:xfrm>
            <a:off x="2339975" y="1052513"/>
            <a:ext cx="6661150" cy="21971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2555875" y="1268413"/>
            <a:ext cx="6084888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tr-TR" altLang="am-ET" sz="4800" smtClean="0"/>
              <a:t>Digital Logic Design</a:t>
            </a:r>
          </a:p>
          <a:p>
            <a:pPr>
              <a:defRPr/>
            </a:pPr>
            <a:r>
              <a:rPr lang="tr-TR" altLang="am-ET" sz="4800" smtClean="0"/>
              <a:t>Combinational Logic</a:t>
            </a:r>
            <a:endParaRPr lang="en-US" altLang="am-ET" sz="4800" smtClean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35038" cy="765175"/>
          </a:xfrm>
        </p:spPr>
        <p:txBody>
          <a:bodyPr/>
          <a:lstStyle/>
          <a:p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50510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66BE59D0-93D3-40F1-91F5-8DEBFC6EC644}" type="slidenum">
              <a:rPr lang="en-US" altLang="am-ET" smtClean="0"/>
              <a:pPr algn="ctr">
                <a:defRPr/>
              </a:pPr>
              <a:t>‹#›</a:t>
            </a:fld>
            <a:r>
              <a:rPr lang="en-US" altLang="am-ET" dirty="0" smtClean="0"/>
              <a:t> </a:t>
            </a:r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246841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am-ET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4C4BD040-8FFA-47CE-83E9-EFE5E840DD7B}" type="slidenum">
              <a:rPr lang="en-US" altLang="am-ET" smtClean="0"/>
              <a:pPr algn="ctr">
                <a:defRPr/>
              </a:pPr>
              <a:t>‹#›</a:t>
            </a:fld>
            <a:r>
              <a:rPr lang="en-US" altLang="am-ET" dirty="0" smtClean="0"/>
              <a:t> </a:t>
            </a:r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284000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am-ET"/>
          </a:p>
        </p:txBody>
      </p:sp>
      <p:sp>
        <p:nvSpPr>
          <p:cNvPr id="3" name="Rectangle 14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</p:spTree>
    <p:extLst>
      <p:ext uri="{BB962C8B-B14F-4D97-AF65-F5344CB8AC3E}">
        <p14:creationId xmlns:p14="http://schemas.microsoft.com/office/powerpoint/2010/main" val="4287433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am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C463C-A98E-414B-BC8E-718CAA93B668}" type="slidenum">
              <a:rPr lang="en-US" altLang="am-ET" smtClean="0"/>
              <a:pPr>
                <a:defRPr/>
              </a:pPr>
              <a:t>‹#›</a:t>
            </a:fld>
            <a:r>
              <a:rPr lang="en-US" altLang="am-ET" smtClean="0"/>
              <a:t> / 65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3298023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70DD1D3-F88C-4779-9434-5B9BD4ECBF2C}" type="slidenum">
              <a:rPr lang="en-US" altLang="am-ET" smtClean="0"/>
              <a:pPr>
                <a:defRPr/>
              </a:pPr>
              <a:t>‹#›</a:t>
            </a:fld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60200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A85D550A-C475-40B1-A49C-60953D934223}" type="slidenum">
              <a:rPr lang="en-US" altLang="am-ET" smtClean="0"/>
              <a:pPr algn="ctr">
                <a:defRPr/>
              </a:pPr>
              <a:t>‹#›</a:t>
            </a:fld>
            <a:r>
              <a:rPr lang="en-US" altLang="am-ET" dirty="0" smtClean="0"/>
              <a:t> </a:t>
            </a:r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274086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EC0C3CBE-3946-48B1-949E-C086507F1F38}" type="slidenum">
              <a:rPr lang="en-US" altLang="am-ET" smtClean="0"/>
              <a:pPr algn="ctr">
                <a:defRPr/>
              </a:pPr>
              <a:t>‹#›</a:t>
            </a:fld>
            <a:r>
              <a:rPr lang="en-US" altLang="am-ET" dirty="0" smtClean="0"/>
              <a:t> </a:t>
            </a:r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159857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4767E65-336C-400D-8D9D-1A51F705E277}" type="slidenum">
              <a:rPr lang="en-US" altLang="am-ET" smtClean="0"/>
              <a:pPr>
                <a:defRPr/>
              </a:pPr>
              <a:t>‹#›</a:t>
            </a:fld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1519063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4329EDA-66D6-40D3-B092-45AE10971618}" type="slidenum">
              <a:rPr lang="en-US" altLang="am-ET" smtClean="0"/>
              <a:pPr>
                <a:defRPr/>
              </a:pPr>
              <a:t>‹#›</a:t>
            </a:fld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238322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m-E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71A172BA-E0F0-4AFD-A7A4-8FEB73DF923B}" type="slidenum">
              <a:rPr lang="en-US" altLang="am-ET" smtClean="0"/>
              <a:pPr algn="ctr">
                <a:defRPr/>
              </a:pPr>
              <a:t>‹#›</a:t>
            </a:fld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156321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m-E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m-E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2138" y="6489700"/>
            <a:ext cx="3311525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m-ET" dirty="0" smtClean="0"/>
              <a:t>AASTU/Software Engineering</a:t>
            </a:r>
            <a:endParaRPr lang="en-US" altLang="am-ET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fld id="{BA781C3B-9A44-4766-A3F4-12DDB46FAAC8}" type="slidenum">
              <a:rPr lang="en-US" altLang="am-ET" smtClean="0"/>
              <a:pPr algn="ctr">
                <a:defRPr/>
              </a:pPr>
              <a:t>‹#›</a:t>
            </a:fld>
            <a:endParaRPr lang="en-US" altLang="am-ET" dirty="0"/>
          </a:p>
        </p:txBody>
      </p:sp>
    </p:spTree>
    <p:extLst>
      <p:ext uri="{BB962C8B-B14F-4D97-AF65-F5344CB8AC3E}">
        <p14:creationId xmlns:p14="http://schemas.microsoft.com/office/powerpoint/2010/main" val="230174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 userDrawn="1"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am-ET" smtClean="0"/>
              <a:t>Title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9025"/>
            <a:ext cx="8280400" cy="312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am-ET" smtClean="0"/>
              <a:t>This is our 1st Level Bullet</a:t>
            </a:r>
          </a:p>
          <a:p>
            <a:pPr lvl="1"/>
            <a:r>
              <a:rPr lang="en-US" altLang="am-ET" smtClean="0"/>
              <a:t>This is our 2nd level bullet</a:t>
            </a:r>
          </a:p>
          <a:p>
            <a:pPr lvl="2"/>
            <a:r>
              <a:rPr lang="en-US" altLang="am-ET" smtClean="0"/>
              <a:t>This is our 3rd level bullet</a:t>
            </a:r>
          </a:p>
          <a:p>
            <a:pPr lvl="0"/>
            <a:r>
              <a:rPr lang="en-US" altLang="am-ET" smtClean="0"/>
              <a:t>This is our next 1st Level Bullet</a:t>
            </a:r>
          </a:p>
          <a:p>
            <a:pPr lvl="1"/>
            <a:r>
              <a:rPr lang="en-US" altLang="am-ET" smtClean="0"/>
              <a:t>This is our 2nd level bullet</a:t>
            </a:r>
          </a:p>
          <a:p>
            <a:pPr lvl="2"/>
            <a:r>
              <a:rPr lang="en-US" altLang="am-ET" smtClean="0"/>
              <a:t>This is our 3rd level bullet</a:t>
            </a:r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031" name="Text Box 6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am-ET" altLang="am-ET" smtClean="0">
              <a:solidFill>
                <a:schemeClr val="accent1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 altLang="am-ET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E83C463C-A98E-414B-BC8E-718CAA93B668}" type="slidenum">
              <a:rPr lang="en-US" altLang="am-ET"/>
              <a:pPr>
                <a:defRPr/>
              </a:pPr>
              <a:t>‹#›</a:t>
            </a:fld>
            <a:r>
              <a:rPr lang="en-US" altLang="am-ET"/>
              <a:t> / 65</a:t>
            </a:r>
          </a:p>
        </p:txBody>
      </p:sp>
      <p:sp>
        <p:nvSpPr>
          <p:cNvPr id="1036" name="Rectangle 15"/>
          <p:cNvSpPr>
            <a:spLocks noChangeArrowheads="1"/>
          </p:cNvSpPr>
          <p:nvPr userDrawn="1"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  <p:sp>
        <p:nvSpPr>
          <p:cNvPr id="1037" name="Rectangle 17"/>
          <p:cNvSpPr>
            <a:spLocks noChangeArrowheads="1"/>
          </p:cNvSpPr>
          <p:nvPr userDrawn="1"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am-ET" altLang="am-ET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«"/>
        <a:defRPr sz="2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anose="02020603050405020304" pitchFamily="18" charset="0"/>
        <a:buChar char="●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panose="020B0604020202020204" pitchFamily="34" charset="0"/>
        <a:buChar char="♦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868488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390775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m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6.png"/><Relationship Id="rId5" Type="http://schemas.openxmlformats.org/officeDocument/2006/relationships/image" Target="../media/image31.e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2.w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7.wmf"/><Relationship Id="rId5" Type="http://schemas.openxmlformats.org/officeDocument/2006/relationships/image" Target="../media/image44.e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56.emf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52A5D2E0-D451-42CB-A021-47856E701BEE}" type="slidenum">
              <a:rPr lang="en-US" altLang="am-ET"/>
              <a:pPr>
                <a:defRPr/>
              </a:pPr>
              <a:t>0</a:t>
            </a:fld>
            <a:r>
              <a:rPr lang="en-US" altLang="am-ET"/>
              <a:t> / 65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Combinational Circuits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859338"/>
          </a:xfrm>
        </p:spPr>
        <p:txBody>
          <a:bodyPr/>
          <a:lstStyle/>
          <a:p>
            <a:r>
              <a:rPr lang="en-US" altLang="am-ET" dirty="0" smtClean="0"/>
              <a:t>Output is function of input only</a:t>
            </a:r>
          </a:p>
          <a:p>
            <a:pPr marL="808038" lvl="1" indent="-276225">
              <a:buFont typeface="Times New Roman" panose="02020603050405020304" pitchFamily="18" charset="0"/>
              <a:buNone/>
            </a:pPr>
            <a:r>
              <a:rPr lang="en-US" altLang="am-ET" dirty="0" smtClean="0"/>
              <a:t>i.e. no feedback</a:t>
            </a:r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endParaRPr lang="en-US" altLang="am-ET" dirty="0" smtClean="0"/>
          </a:p>
          <a:p>
            <a:pPr marL="808038" lvl="1" indent="-276225">
              <a:buFont typeface="Times New Roman" panose="02020603050405020304" pitchFamily="18" charset="0"/>
              <a:buNone/>
            </a:pPr>
            <a:r>
              <a:rPr lang="en-US" altLang="am-ET" dirty="0" smtClean="0"/>
              <a:t>When </a:t>
            </a:r>
            <a:r>
              <a:rPr lang="en-US" altLang="am-ET" dirty="0" smtClean="0">
                <a:solidFill>
                  <a:schemeClr val="accent2"/>
                </a:solidFill>
              </a:rPr>
              <a:t>input</a:t>
            </a:r>
            <a:r>
              <a:rPr lang="en-US" altLang="am-ET" dirty="0" smtClean="0"/>
              <a:t> changes, </a:t>
            </a:r>
            <a:r>
              <a:rPr lang="en-US" altLang="am-ET" dirty="0" smtClean="0">
                <a:solidFill>
                  <a:schemeClr val="accent1"/>
                </a:solidFill>
              </a:rPr>
              <a:t>output</a:t>
            </a:r>
            <a:r>
              <a:rPr lang="en-US" altLang="am-ET" dirty="0" smtClean="0"/>
              <a:t> may change (after a delay)</a:t>
            </a:r>
          </a:p>
        </p:txBody>
      </p:sp>
      <p:sp>
        <p:nvSpPr>
          <p:cNvPr id="5126" name="AutoShape 75"/>
          <p:cNvSpPr>
            <a:spLocks noChangeArrowheads="1"/>
          </p:cNvSpPr>
          <p:nvPr/>
        </p:nvSpPr>
        <p:spPr bwMode="auto">
          <a:xfrm>
            <a:off x="3311525" y="2528888"/>
            <a:ext cx="2519363" cy="18002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127" name="Line 76"/>
          <p:cNvSpPr>
            <a:spLocks noChangeShapeType="1"/>
          </p:cNvSpPr>
          <p:nvPr/>
        </p:nvSpPr>
        <p:spPr bwMode="auto">
          <a:xfrm>
            <a:off x="2411413" y="28892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28" name="Line 77"/>
          <p:cNvSpPr>
            <a:spLocks noChangeShapeType="1"/>
          </p:cNvSpPr>
          <p:nvPr/>
        </p:nvSpPr>
        <p:spPr bwMode="auto">
          <a:xfrm>
            <a:off x="2411413" y="3968750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29" name="Line 78"/>
          <p:cNvSpPr>
            <a:spLocks noChangeShapeType="1"/>
          </p:cNvSpPr>
          <p:nvPr/>
        </p:nvSpPr>
        <p:spPr bwMode="auto">
          <a:xfrm>
            <a:off x="2411413" y="3248025"/>
            <a:ext cx="9001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30" name="Text Box 79"/>
          <p:cNvSpPr txBox="1">
            <a:spLocks noChangeArrowheads="1"/>
          </p:cNvSpPr>
          <p:nvPr/>
        </p:nvSpPr>
        <p:spPr bwMode="auto">
          <a:xfrm>
            <a:off x="2771775" y="3429000"/>
            <a:ext cx="180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2"/>
                </a:solidFill>
              </a:rPr>
              <a:t>•</a:t>
            </a:r>
          </a:p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2"/>
                </a:solidFill>
              </a:rPr>
              <a:t>•</a:t>
            </a:r>
          </a:p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2"/>
                </a:solidFill>
              </a:rPr>
              <a:t>•</a:t>
            </a:r>
          </a:p>
        </p:txBody>
      </p:sp>
      <p:sp>
        <p:nvSpPr>
          <p:cNvPr id="5131" name="Line 80"/>
          <p:cNvSpPr>
            <a:spLocks noChangeShapeType="1"/>
          </p:cNvSpPr>
          <p:nvPr/>
        </p:nvSpPr>
        <p:spPr bwMode="auto">
          <a:xfrm>
            <a:off x="5830888" y="28892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32" name="Line 81"/>
          <p:cNvSpPr>
            <a:spLocks noChangeShapeType="1"/>
          </p:cNvSpPr>
          <p:nvPr/>
        </p:nvSpPr>
        <p:spPr bwMode="auto">
          <a:xfrm>
            <a:off x="5830888" y="3968750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33" name="Line 82"/>
          <p:cNvSpPr>
            <a:spLocks noChangeShapeType="1"/>
          </p:cNvSpPr>
          <p:nvPr/>
        </p:nvSpPr>
        <p:spPr bwMode="auto">
          <a:xfrm>
            <a:off x="5830888" y="3248025"/>
            <a:ext cx="900112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134" name="Text Box 83"/>
          <p:cNvSpPr txBox="1">
            <a:spLocks noChangeArrowheads="1"/>
          </p:cNvSpPr>
          <p:nvPr/>
        </p:nvSpPr>
        <p:spPr bwMode="auto">
          <a:xfrm>
            <a:off x="6191250" y="3429000"/>
            <a:ext cx="18097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1"/>
                </a:solidFill>
              </a:rPr>
              <a:t>•</a:t>
            </a:r>
          </a:p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1"/>
                </a:solidFill>
              </a:rPr>
              <a:t>•</a:t>
            </a:r>
          </a:p>
          <a:p>
            <a:pPr algn="ctr">
              <a:lnSpc>
                <a:spcPct val="5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1"/>
                </a:solidFill>
              </a:rPr>
              <a:t>•</a:t>
            </a:r>
          </a:p>
        </p:txBody>
      </p:sp>
      <p:sp>
        <p:nvSpPr>
          <p:cNvPr id="5135" name="Text Box 84"/>
          <p:cNvSpPr txBox="1">
            <a:spLocks noChangeArrowheads="1"/>
          </p:cNvSpPr>
          <p:nvPr/>
        </p:nvSpPr>
        <p:spPr bwMode="auto">
          <a:xfrm>
            <a:off x="971550" y="3248025"/>
            <a:ext cx="12604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</p:txBody>
      </p:sp>
      <p:sp>
        <p:nvSpPr>
          <p:cNvPr id="5136" name="Text Box 85"/>
          <p:cNvSpPr txBox="1">
            <a:spLocks noChangeArrowheads="1"/>
          </p:cNvSpPr>
          <p:nvPr/>
        </p:nvSpPr>
        <p:spPr bwMode="auto">
          <a:xfrm>
            <a:off x="6911975" y="3248025"/>
            <a:ext cx="143986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outputs</a:t>
            </a:r>
          </a:p>
        </p:txBody>
      </p:sp>
      <p:sp>
        <p:nvSpPr>
          <p:cNvPr id="5137" name="Text Box 86"/>
          <p:cNvSpPr txBox="1">
            <a:spLocks noChangeArrowheads="1"/>
          </p:cNvSpPr>
          <p:nvPr/>
        </p:nvSpPr>
        <p:spPr bwMode="auto">
          <a:xfrm>
            <a:off x="3490913" y="3068638"/>
            <a:ext cx="21605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1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 algn="ctr">
              <a:lnSpc>
                <a:spcPct val="90000"/>
              </a:lnSpc>
              <a:spcBef>
                <a:spcPct val="1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</a:p>
        </p:txBody>
      </p:sp>
      <p:sp>
        <p:nvSpPr>
          <p:cNvPr id="399447" name="Line 87"/>
          <p:cNvSpPr>
            <a:spLocks noChangeShapeType="1"/>
          </p:cNvSpPr>
          <p:nvPr/>
        </p:nvSpPr>
        <p:spPr bwMode="auto">
          <a:xfrm>
            <a:off x="6192838" y="3968750"/>
            <a:ext cx="0" cy="900113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48" name="Line 88"/>
          <p:cNvSpPr>
            <a:spLocks noChangeShapeType="1"/>
          </p:cNvSpPr>
          <p:nvPr/>
        </p:nvSpPr>
        <p:spPr bwMode="auto">
          <a:xfrm flipH="1" flipV="1">
            <a:off x="2411413" y="4868863"/>
            <a:ext cx="3781425" cy="1587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49" name="Line 89"/>
          <p:cNvSpPr>
            <a:spLocks noChangeShapeType="1"/>
          </p:cNvSpPr>
          <p:nvPr/>
        </p:nvSpPr>
        <p:spPr bwMode="auto">
          <a:xfrm flipV="1">
            <a:off x="2411413" y="3968750"/>
            <a:ext cx="0" cy="9017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50" name="Text Box 90"/>
          <p:cNvSpPr txBox="1">
            <a:spLocks noChangeArrowheads="1"/>
          </p:cNvSpPr>
          <p:nvPr/>
        </p:nvSpPr>
        <p:spPr bwMode="auto">
          <a:xfrm>
            <a:off x="4108450" y="4381500"/>
            <a:ext cx="900113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7200" b="1"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9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mph" presetSubtype="6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994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0" grpId="0"/>
      <p:bldP spid="39945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60"/>
          <p:cNvSpPr txBox="1">
            <a:spLocks noChangeArrowheads="1"/>
          </p:cNvSpPr>
          <p:nvPr/>
        </p:nvSpPr>
        <p:spPr bwMode="auto">
          <a:xfrm>
            <a:off x="990600" y="16002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NAND gates are sometimes called </a:t>
            </a:r>
            <a:r>
              <a:rPr lang="en-US" altLang="am-ET" b="1"/>
              <a:t>universal</a:t>
            </a:r>
            <a:r>
              <a:rPr lang="en-US" altLang="am-ET"/>
              <a:t> gates because  they can be used to produce the other basic Boolean functions.  </a:t>
            </a:r>
          </a:p>
        </p:txBody>
      </p:sp>
      <p:sp>
        <p:nvSpPr>
          <p:cNvPr id="24581" name="Rectangle 61"/>
          <p:cNvSpPr>
            <a:spLocks noChangeArrowheads="1"/>
          </p:cNvSpPr>
          <p:nvPr/>
        </p:nvSpPr>
        <p:spPr bwMode="auto">
          <a:xfrm>
            <a:off x="914400" y="1143000"/>
            <a:ext cx="2147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am-ET">
                <a:solidFill>
                  <a:srgbClr val="FFFF99"/>
                </a:solidFill>
              </a:rPr>
              <a:t>Universal Gates</a:t>
            </a:r>
          </a:p>
        </p:txBody>
      </p:sp>
      <p:sp>
        <p:nvSpPr>
          <p:cNvPr id="120895" name="Text Box 63"/>
          <p:cNvSpPr txBox="1">
            <a:spLocks noChangeArrowheads="1"/>
          </p:cNvSpPr>
          <p:nvPr/>
        </p:nvSpPr>
        <p:spPr bwMode="auto">
          <a:xfrm>
            <a:off x="1524000" y="3505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Inverter</a:t>
            </a:r>
          </a:p>
        </p:txBody>
      </p:sp>
      <p:grpSp>
        <p:nvGrpSpPr>
          <p:cNvPr id="120896" name="Group 64"/>
          <p:cNvGrpSpPr>
            <a:grpSpLocks/>
          </p:cNvGrpSpPr>
          <p:nvPr/>
        </p:nvGrpSpPr>
        <p:grpSpPr bwMode="auto">
          <a:xfrm>
            <a:off x="2590800" y="3048000"/>
            <a:ext cx="304800" cy="336550"/>
            <a:chOff x="624" y="2640"/>
            <a:chExt cx="192" cy="212"/>
          </a:xfrm>
        </p:grpSpPr>
        <p:sp>
          <p:nvSpPr>
            <p:cNvPr id="24603" name="Text Box 65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4604" name="Line 66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20900" name="Text Box 68"/>
          <p:cNvSpPr txBox="1">
            <a:spLocks noChangeArrowheads="1"/>
          </p:cNvSpPr>
          <p:nvPr/>
        </p:nvSpPr>
        <p:spPr bwMode="auto">
          <a:xfrm>
            <a:off x="1066800" y="3048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120904" name="Object 72"/>
          <p:cNvGraphicFramePr>
            <a:graphicFrameLocks noChangeAspect="1"/>
          </p:cNvGraphicFramePr>
          <p:nvPr/>
        </p:nvGraphicFramePr>
        <p:xfrm>
          <a:off x="1371600" y="2971800"/>
          <a:ext cx="1219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2" name="CorelDRAW" r:id="rId4" imgW="760075" imgH="345603" progId="CorelDRAW.Graphic.13">
                  <p:embed/>
                </p:oleObj>
              </mc:Choice>
              <mc:Fallback>
                <p:oleObj name="CorelDRAW" r:id="rId4" imgW="760075" imgH="345603" progId="CorelDRAW.Graphic.13">
                  <p:embed/>
                  <p:pic>
                    <p:nvPicPr>
                      <p:cNvPr id="12090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1219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05" name="Object 73"/>
          <p:cNvGraphicFramePr>
            <a:graphicFrameLocks noChangeAspect="1"/>
          </p:cNvGraphicFramePr>
          <p:nvPr/>
        </p:nvGraphicFramePr>
        <p:xfrm>
          <a:off x="4648200" y="2971800"/>
          <a:ext cx="182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3" name="CorelDRAW" r:id="rId6" imgW="1212783" imgH="368686" progId="CorelDRAW.Graphic.13">
                  <p:embed/>
                </p:oleObj>
              </mc:Choice>
              <mc:Fallback>
                <p:oleObj name="CorelDRAW" r:id="rId6" imgW="1212783" imgH="368686" progId="CorelDRAW.Graphic.13">
                  <p:embed/>
                  <p:pic>
                    <p:nvPicPr>
                      <p:cNvPr id="12090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971800"/>
                        <a:ext cx="1828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06" name="Text Box 74"/>
          <p:cNvSpPr txBox="1">
            <a:spLocks noChangeArrowheads="1"/>
          </p:cNvSpPr>
          <p:nvPr/>
        </p:nvSpPr>
        <p:spPr bwMode="auto">
          <a:xfrm>
            <a:off x="4724400" y="3505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AND gate</a:t>
            </a:r>
          </a:p>
        </p:txBody>
      </p:sp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4343400" y="29718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0908" name="Text Box 76"/>
          <p:cNvSpPr txBox="1">
            <a:spLocks noChangeArrowheads="1"/>
          </p:cNvSpPr>
          <p:nvPr/>
        </p:nvSpPr>
        <p:spPr bwMode="auto">
          <a:xfrm>
            <a:off x="4343400" y="32004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0910" name="Text Box 78"/>
          <p:cNvSpPr txBox="1">
            <a:spLocks noChangeArrowheads="1"/>
          </p:cNvSpPr>
          <p:nvPr/>
        </p:nvSpPr>
        <p:spPr bwMode="auto">
          <a:xfrm>
            <a:off x="6477000" y="3048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</a:p>
        </p:txBody>
      </p:sp>
      <p:graphicFrame>
        <p:nvGraphicFramePr>
          <p:cNvPr id="120911" name="Object 79"/>
          <p:cNvGraphicFramePr>
            <a:graphicFrameLocks noChangeAspect="1"/>
          </p:cNvGraphicFramePr>
          <p:nvPr/>
        </p:nvGraphicFramePr>
        <p:xfrm>
          <a:off x="1371600" y="4114800"/>
          <a:ext cx="21336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4" name="CorelDRAW" r:id="rId8" imgW="1314490" imgH="684052" progId="CorelDRAW.Graphic.13">
                  <p:embed/>
                </p:oleObj>
              </mc:Choice>
              <mc:Fallback>
                <p:oleObj name="CorelDRAW" r:id="rId8" imgW="1314490" imgH="684052" progId="CorelDRAW.Graphic.13">
                  <p:embed/>
                  <p:pic>
                    <p:nvPicPr>
                      <p:cNvPr id="120911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21336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12" name="Text Box 80"/>
          <p:cNvSpPr txBox="1">
            <a:spLocks noChangeArrowheads="1"/>
          </p:cNvSpPr>
          <p:nvPr/>
        </p:nvSpPr>
        <p:spPr bwMode="auto">
          <a:xfrm>
            <a:off x="1066800" y="4191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0913" name="Text Box 81"/>
          <p:cNvSpPr txBox="1">
            <a:spLocks noChangeArrowheads="1"/>
          </p:cNvSpPr>
          <p:nvPr/>
        </p:nvSpPr>
        <p:spPr bwMode="auto">
          <a:xfrm>
            <a:off x="1066800" y="47688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0914" name="Text Box 82"/>
          <p:cNvSpPr txBox="1">
            <a:spLocks noChangeArrowheads="1"/>
          </p:cNvSpPr>
          <p:nvPr/>
        </p:nvSpPr>
        <p:spPr bwMode="auto">
          <a:xfrm>
            <a:off x="3505200" y="44958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 + B</a:t>
            </a:r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524000" y="5257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OR gate</a:t>
            </a:r>
          </a:p>
        </p:txBody>
      </p:sp>
      <p:graphicFrame>
        <p:nvGraphicFramePr>
          <p:cNvPr id="120917" name="Object 85"/>
          <p:cNvGraphicFramePr>
            <a:graphicFrameLocks noChangeAspect="1"/>
          </p:cNvGraphicFramePr>
          <p:nvPr/>
        </p:nvGraphicFramePr>
        <p:xfrm>
          <a:off x="4648200" y="4114800"/>
          <a:ext cx="3124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05" name="CorelDRAW" r:id="rId10" imgW="1925694" imgH="684052" progId="CorelDRAW.Graphic.13">
                  <p:embed/>
                </p:oleObj>
              </mc:Choice>
              <mc:Fallback>
                <p:oleObj name="CorelDRAW" r:id="rId10" imgW="1925694" imgH="684052" progId="CorelDRAW.Graphic.13">
                  <p:embed/>
                  <p:pic>
                    <p:nvPicPr>
                      <p:cNvPr id="12091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3124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18" name="Text Box 86"/>
          <p:cNvSpPr txBox="1">
            <a:spLocks noChangeArrowheads="1"/>
          </p:cNvSpPr>
          <p:nvPr/>
        </p:nvSpPr>
        <p:spPr bwMode="auto">
          <a:xfrm>
            <a:off x="4343400" y="4191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0919" name="Text Box 87"/>
          <p:cNvSpPr txBox="1">
            <a:spLocks noChangeArrowheads="1"/>
          </p:cNvSpPr>
          <p:nvPr/>
        </p:nvSpPr>
        <p:spPr bwMode="auto">
          <a:xfrm>
            <a:off x="4343400" y="47688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120923" name="Group 91"/>
          <p:cNvGrpSpPr>
            <a:grpSpLocks/>
          </p:cNvGrpSpPr>
          <p:nvPr/>
        </p:nvGrpSpPr>
        <p:grpSpPr bwMode="auto">
          <a:xfrm>
            <a:off x="7772400" y="4464050"/>
            <a:ext cx="762000" cy="336550"/>
            <a:chOff x="4896" y="2812"/>
            <a:chExt cx="480" cy="212"/>
          </a:xfrm>
        </p:grpSpPr>
        <p:sp>
          <p:nvSpPr>
            <p:cNvPr id="24601" name="Text Box 88"/>
            <p:cNvSpPr txBox="1">
              <a:spLocks noChangeArrowheads="1"/>
            </p:cNvSpPr>
            <p:nvPr/>
          </p:nvSpPr>
          <p:spPr bwMode="auto">
            <a:xfrm>
              <a:off x="4896" y="2812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 + B</a:t>
              </a:r>
            </a:p>
          </p:txBody>
        </p:sp>
        <p:sp>
          <p:nvSpPr>
            <p:cNvPr id="24602" name="Line 89"/>
            <p:cNvSpPr>
              <a:spLocks noChangeShapeType="1"/>
            </p:cNvSpPr>
            <p:nvPr/>
          </p:nvSpPr>
          <p:spPr bwMode="auto">
            <a:xfrm>
              <a:off x="4944" y="2832"/>
              <a:ext cx="33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20922" name="Text Box 90"/>
          <p:cNvSpPr txBox="1">
            <a:spLocks noChangeArrowheads="1"/>
          </p:cNvSpPr>
          <p:nvPr/>
        </p:nvSpPr>
        <p:spPr bwMode="auto">
          <a:xfrm>
            <a:off x="4724400" y="52578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NOR gate</a:t>
            </a:r>
          </a:p>
        </p:txBody>
      </p:sp>
    </p:spTree>
    <p:extLst>
      <p:ext uri="{BB962C8B-B14F-4D97-AF65-F5344CB8AC3E}">
        <p14:creationId xmlns:p14="http://schemas.microsoft.com/office/powerpoint/2010/main" val="745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0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0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0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95" grpId="0"/>
      <p:bldP spid="120900" grpId="0"/>
      <p:bldP spid="120906" grpId="0"/>
      <p:bldP spid="120907" grpId="0"/>
      <p:bldP spid="120908" grpId="0"/>
      <p:bldP spid="120910" grpId="0"/>
      <p:bldP spid="120912" grpId="0"/>
      <p:bldP spid="120913" grpId="0"/>
      <p:bldP spid="120914" grpId="0"/>
      <p:bldP spid="120915" grpId="0"/>
      <p:bldP spid="120918" grpId="0"/>
      <p:bldP spid="120919" grpId="0"/>
      <p:bldP spid="1209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23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NOR gates are also </a:t>
            </a:r>
            <a:r>
              <a:rPr lang="en-US" altLang="am-ET" b="1"/>
              <a:t>universal</a:t>
            </a:r>
            <a:r>
              <a:rPr lang="en-US" altLang="am-ET"/>
              <a:t> gates and can form all of the basic gates.  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1143000"/>
            <a:ext cx="21478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am-ET">
                <a:solidFill>
                  <a:srgbClr val="FFFF99"/>
                </a:solidFill>
              </a:rPr>
              <a:t>Universal Gates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524000" y="3200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Inverter</a:t>
            </a:r>
          </a:p>
        </p:txBody>
      </p: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2590800" y="2743200"/>
            <a:ext cx="304800" cy="336550"/>
            <a:chOff x="624" y="2640"/>
            <a:chExt cx="192" cy="212"/>
          </a:xfrm>
        </p:grpSpPr>
        <p:sp>
          <p:nvSpPr>
            <p:cNvPr id="26650" name="Text Box 8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6651" name="Line 9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1066800" y="2743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724400" y="3200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OR gate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4343400" y="2667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343400" y="2895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6629400" y="2743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 +  B</a:t>
            </a: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066800" y="3886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1066800" y="44640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3505200" y="41910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1524000" y="4953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AND gate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343400" y="3886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343400" y="44640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7772400" y="41592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7848600" y="4191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4724400" y="49530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/>
              <a:t>NAND gate</a:t>
            </a:r>
          </a:p>
        </p:txBody>
      </p:sp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1371600" y="2667000"/>
          <a:ext cx="1219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6" name="CorelDRAW" r:id="rId4" imgW="760075" imgH="345603" progId="CorelDRAW.Graphic.13">
                  <p:embed/>
                </p:oleObj>
              </mc:Choice>
              <mc:Fallback>
                <p:oleObj name="CorelDRAW" r:id="rId4" imgW="760075" imgH="345603" progId="CorelDRAW.Graphic.13">
                  <p:embed/>
                  <p:pic>
                    <p:nvPicPr>
                      <p:cNvPr id="1229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1219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0" name="Object 30"/>
          <p:cNvGraphicFramePr>
            <a:graphicFrameLocks noChangeAspect="1"/>
          </p:cNvGraphicFramePr>
          <p:nvPr/>
        </p:nvGraphicFramePr>
        <p:xfrm>
          <a:off x="4648200" y="2679700"/>
          <a:ext cx="1981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7" name="CorelDRAW" r:id="rId6" imgW="1348499" imgH="345603" progId="CorelDRAW.Graphic.13">
                  <p:embed/>
                </p:oleObj>
              </mc:Choice>
              <mc:Fallback>
                <p:oleObj name="CorelDRAW" r:id="rId6" imgW="1348499" imgH="345603" progId="CorelDRAW.Graphic.13">
                  <p:embed/>
                  <p:pic>
                    <p:nvPicPr>
                      <p:cNvPr id="1229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79700"/>
                        <a:ext cx="1981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/>
          <p:cNvGraphicFramePr>
            <a:graphicFrameLocks noChangeAspect="1"/>
          </p:cNvGraphicFramePr>
          <p:nvPr/>
        </p:nvGraphicFramePr>
        <p:xfrm>
          <a:off x="1371600" y="3765550"/>
          <a:ext cx="2133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8" name="CorelDRAW" r:id="rId8" imgW="1314490" imgH="684052" progId="CorelDRAW.Graphic.13">
                  <p:embed/>
                </p:oleObj>
              </mc:Choice>
              <mc:Fallback>
                <p:oleObj name="CorelDRAW" r:id="rId8" imgW="1314490" imgH="684052" progId="CorelDRAW.Graphic.13">
                  <p:embed/>
                  <p:pic>
                    <p:nvPicPr>
                      <p:cNvPr id="1229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65550"/>
                        <a:ext cx="21336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2" name="Object 32"/>
          <p:cNvGraphicFramePr>
            <a:graphicFrameLocks noChangeAspect="1"/>
          </p:cNvGraphicFramePr>
          <p:nvPr/>
        </p:nvGraphicFramePr>
        <p:xfrm>
          <a:off x="4648200" y="3810000"/>
          <a:ext cx="30480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29" name="CorelDRAW" r:id="rId10" imgW="1925694" imgH="684052" progId="CorelDRAW.Graphic.13">
                  <p:embed/>
                </p:oleObj>
              </mc:Choice>
              <mc:Fallback>
                <p:oleObj name="CorelDRAW" r:id="rId10" imgW="1925694" imgH="684052" progId="CorelDRAW.Graphic.13">
                  <p:embed/>
                  <p:pic>
                    <p:nvPicPr>
                      <p:cNvPr id="1229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30480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0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  <p:bldP spid="122890" grpId="0"/>
      <p:bldP spid="122893" grpId="0"/>
      <p:bldP spid="122894" grpId="0"/>
      <p:bldP spid="122895" grpId="0"/>
      <p:bldP spid="122896" grpId="0"/>
      <p:bldP spid="122898" grpId="0"/>
      <p:bldP spid="122899" grpId="0"/>
      <p:bldP spid="122900" grpId="0"/>
      <p:bldP spid="122901" grpId="0"/>
      <p:bldP spid="122903" grpId="0"/>
      <p:bldP spid="122904" grpId="0"/>
      <p:bldP spid="122906" grpId="0"/>
      <p:bldP spid="1229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239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Recall from DeMorgan’s theorem that  </a:t>
            </a:r>
            <a:r>
              <a:rPr lang="en-US" altLang="am-ET" i="1"/>
              <a:t>AB = A + B</a:t>
            </a:r>
            <a:r>
              <a:rPr lang="en-US" altLang="am-ET"/>
              <a:t>. By using equivalent symbols, it is simpler to read the logic of SOP forms. The earlier example shows the idea: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14400" y="1143000"/>
            <a:ext cx="18621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am-ET">
                <a:solidFill>
                  <a:srgbClr val="FFFF99"/>
                </a:solidFill>
              </a:rPr>
              <a:t>NAND Logic</a:t>
            </a:r>
          </a:p>
        </p:txBody>
      </p:sp>
      <p:sp>
        <p:nvSpPr>
          <p:cNvPr id="28678" name="Line 29"/>
          <p:cNvSpPr>
            <a:spLocks noChangeShapeType="1"/>
          </p:cNvSpPr>
          <p:nvPr/>
        </p:nvSpPr>
        <p:spPr bwMode="auto">
          <a:xfrm>
            <a:off x="5867400" y="1625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28679" name="Line 31"/>
          <p:cNvSpPr>
            <a:spLocks noChangeShapeType="1"/>
          </p:cNvSpPr>
          <p:nvPr/>
        </p:nvSpPr>
        <p:spPr bwMode="auto">
          <a:xfrm>
            <a:off x="6629400" y="162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28680" name="Line 32"/>
          <p:cNvSpPr>
            <a:spLocks noChangeShapeType="1"/>
          </p:cNvSpPr>
          <p:nvPr/>
        </p:nvSpPr>
        <p:spPr bwMode="auto">
          <a:xfrm>
            <a:off x="7175500" y="1625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graphicFrame>
        <p:nvGraphicFramePr>
          <p:cNvPr id="28681" name="Object 33"/>
          <p:cNvGraphicFramePr>
            <a:graphicFrameLocks noChangeAspect="1"/>
          </p:cNvGraphicFramePr>
          <p:nvPr/>
        </p:nvGraphicFramePr>
        <p:xfrm>
          <a:off x="2590800" y="2971800"/>
          <a:ext cx="3016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1" name="CorelDRAW" r:id="rId4" imgW="1460152" imgH="631058" progId="CorelDRAW.Graphic.13">
                  <p:embed/>
                </p:oleObj>
              </mc:Choice>
              <mc:Fallback>
                <p:oleObj name="CorelDRAW" r:id="rId4" imgW="1460152" imgH="631058" progId="CorelDRAW.Graphic.13">
                  <p:embed/>
                  <p:pic>
                    <p:nvPicPr>
                      <p:cNvPr id="28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30162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35"/>
          <p:cNvSpPr txBox="1">
            <a:spLocks noChangeArrowheads="1"/>
          </p:cNvSpPr>
          <p:nvPr/>
        </p:nvSpPr>
        <p:spPr bwMode="auto">
          <a:xfrm>
            <a:off x="2286000" y="32258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28683" name="Group 37"/>
          <p:cNvGrpSpPr>
            <a:grpSpLocks/>
          </p:cNvGrpSpPr>
          <p:nvPr/>
        </p:nvGrpSpPr>
        <p:grpSpPr bwMode="auto">
          <a:xfrm>
            <a:off x="2286000" y="2895600"/>
            <a:ext cx="304800" cy="336550"/>
            <a:chOff x="624" y="2640"/>
            <a:chExt cx="192" cy="212"/>
          </a:xfrm>
        </p:grpSpPr>
        <p:sp>
          <p:nvSpPr>
            <p:cNvPr id="28703" name="Text Box 38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04" name="Line 39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28684" name="Text Box 40"/>
          <p:cNvSpPr txBox="1">
            <a:spLocks noChangeArrowheads="1"/>
          </p:cNvSpPr>
          <p:nvPr/>
        </p:nvSpPr>
        <p:spPr bwMode="auto">
          <a:xfrm>
            <a:off x="2286000" y="4013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28685" name="Group 41"/>
          <p:cNvGrpSpPr>
            <a:grpSpLocks/>
          </p:cNvGrpSpPr>
          <p:nvPr/>
        </p:nvGrpSpPr>
        <p:grpSpPr bwMode="auto">
          <a:xfrm>
            <a:off x="2286000" y="3657600"/>
            <a:ext cx="304800" cy="336550"/>
            <a:chOff x="624" y="2640"/>
            <a:chExt cx="192" cy="212"/>
          </a:xfrm>
        </p:grpSpPr>
        <p:sp>
          <p:nvSpPr>
            <p:cNvPr id="28701" name="Text Box 42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8702" name="Line 43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5746750" y="32829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4976" name="Text Box 48"/>
          <p:cNvSpPr txBox="1">
            <a:spLocks noChangeArrowheads="1"/>
          </p:cNvSpPr>
          <p:nvPr/>
        </p:nvSpPr>
        <p:spPr bwMode="auto">
          <a:xfrm>
            <a:off x="5562600" y="32956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4978" name="Text Box 50"/>
          <p:cNvSpPr txBox="1">
            <a:spLocks noChangeArrowheads="1"/>
          </p:cNvSpPr>
          <p:nvPr/>
        </p:nvSpPr>
        <p:spPr bwMode="auto">
          <a:xfrm>
            <a:off x="5975350" y="32956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24980" name="Text Box 52"/>
          <p:cNvSpPr txBox="1">
            <a:spLocks noChangeArrowheads="1"/>
          </p:cNvSpPr>
          <p:nvPr/>
        </p:nvSpPr>
        <p:spPr bwMode="auto">
          <a:xfrm>
            <a:off x="6172200" y="32956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4982" name="Text Box 54"/>
          <p:cNvSpPr txBox="1">
            <a:spLocks noChangeArrowheads="1"/>
          </p:cNvSpPr>
          <p:nvPr/>
        </p:nvSpPr>
        <p:spPr bwMode="auto">
          <a:xfrm>
            <a:off x="6362700" y="32956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8691" name="Text Box 55"/>
          <p:cNvSpPr txBox="1">
            <a:spLocks noChangeArrowheads="1"/>
          </p:cNvSpPr>
          <p:nvPr/>
        </p:nvSpPr>
        <p:spPr bwMode="auto">
          <a:xfrm>
            <a:off x="5105400" y="3295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X =</a:t>
            </a:r>
          </a:p>
        </p:txBody>
      </p:sp>
      <p:sp>
        <p:nvSpPr>
          <p:cNvPr id="28692" name="Oval 56"/>
          <p:cNvSpPr>
            <a:spLocks noChangeArrowheads="1"/>
          </p:cNvSpPr>
          <p:nvPr/>
        </p:nvSpPr>
        <p:spPr bwMode="auto">
          <a:xfrm>
            <a:off x="4462463" y="3436938"/>
            <a:ext cx="114300" cy="109537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28693" name="Oval 57"/>
          <p:cNvSpPr>
            <a:spLocks noChangeArrowheads="1"/>
          </p:cNvSpPr>
          <p:nvPr/>
        </p:nvSpPr>
        <p:spPr bwMode="auto">
          <a:xfrm>
            <a:off x="4457700" y="3698875"/>
            <a:ext cx="114300" cy="109538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28694" name="Oval 58"/>
          <p:cNvSpPr>
            <a:spLocks noChangeArrowheads="1"/>
          </p:cNvSpPr>
          <p:nvPr/>
        </p:nvSpPr>
        <p:spPr bwMode="auto">
          <a:xfrm>
            <a:off x="3614738" y="3175000"/>
            <a:ext cx="114300" cy="109538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28695" name="Oval 59"/>
          <p:cNvSpPr>
            <a:spLocks noChangeArrowheads="1"/>
          </p:cNvSpPr>
          <p:nvPr/>
        </p:nvSpPr>
        <p:spPr bwMode="auto">
          <a:xfrm>
            <a:off x="3609975" y="3989388"/>
            <a:ext cx="114300" cy="109537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124988" name="Text Box 60"/>
          <p:cNvSpPr txBox="1">
            <a:spLocks noChangeArrowheads="1"/>
          </p:cNvSpPr>
          <p:nvPr/>
        </p:nvSpPr>
        <p:spPr bwMode="auto">
          <a:xfrm>
            <a:off x="914400" y="46482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The logic is easy to read if you (mentally) cancel the two connected bubbles on a line. </a:t>
            </a:r>
          </a:p>
        </p:txBody>
      </p:sp>
      <p:sp>
        <p:nvSpPr>
          <p:cNvPr id="28697" name="Line 36"/>
          <p:cNvSpPr>
            <a:spLocks noChangeShapeType="1"/>
          </p:cNvSpPr>
          <p:nvPr/>
        </p:nvSpPr>
        <p:spPr bwMode="auto">
          <a:xfrm>
            <a:off x="2374900" y="3263900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24974" name="Line 46"/>
          <p:cNvSpPr>
            <a:spLocks noChangeShapeType="1"/>
          </p:cNvSpPr>
          <p:nvPr/>
        </p:nvSpPr>
        <p:spPr bwMode="auto">
          <a:xfrm>
            <a:off x="5835650" y="3309938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5645150" y="3309938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24981" name="Line 53"/>
          <p:cNvSpPr>
            <a:spLocks noChangeShapeType="1"/>
          </p:cNvSpPr>
          <p:nvPr/>
        </p:nvSpPr>
        <p:spPr bwMode="auto">
          <a:xfrm>
            <a:off x="6254750" y="3309938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253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3" grpId="0"/>
      <p:bldP spid="124976" grpId="0"/>
      <p:bldP spid="124978" grpId="0"/>
      <p:bldP spid="124980" grpId="0"/>
      <p:bldP spid="124982" grpId="0"/>
      <p:bldP spid="1249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14400" y="1143000"/>
            <a:ext cx="16240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am-ET">
                <a:solidFill>
                  <a:srgbClr val="FFFF99"/>
                </a:solidFill>
              </a:rPr>
              <a:t>NOR Logic</a:t>
            </a:r>
          </a:p>
        </p:txBody>
      </p:sp>
      <p:grpSp>
        <p:nvGrpSpPr>
          <p:cNvPr id="30725" name="Group 39"/>
          <p:cNvGrpSpPr>
            <a:grpSpLocks/>
          </p:cNvGrpSpPr>
          <p:nvPr/>
        </p:nvGrpSpPr>
        <p:grpSpPr bwMode="auto">
          <a:xfrm>
            <a:off x="2286000" y="3263900"/>
            <a:ext cx="304800" cy="336550"/>
            <a:chOff x="1440" y="2056"/>
            <a:chExt cx="192" cy="212"/>
          </a:xfrm>
        </p:grpSpPr>
        <p:sp>
          <p:nvSpPr>
            <p:cNvPr id="30741" name="Text Box 11"/>
            <p:cNvSpPr txBox="1">
              <a:spLocks noChangeArrowheads="1"/>
            </p:cNvSpPr>
            <p:nvPr/>
          </p:nvSpPr>
          <p:spPr bwMode="auto">
            <a:xfrm>
              <a:off x="1440" y="20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42" name="Line 12"/>
            <p:cNvSpPr>
              <a:spLocks noChangeShapeType="1"/>
            </p:cNvSpPr>
            <p:nvPr/>
          </p:nvSpPr>
          <p:spPr bwMode="auto">
            <a:xfrm>
              <a:off x="1504" y="2072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30726" name="Text Box 14"/>
          <p:cNvSpPr txBox="1">
            <a:spLocks noChangeArrowheads="1"/>
          </p:cNvSpPr>
          <p:nvPr/>
        </p:nvSpPr>
        <p:spPr bwMode="auto">
          <a:xfrm>
            <a:off x="2286000" y="2895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0727" name="Text Box 16"/>
          <p:cNvSpPr txBox="1">
            <a:spLocks noChangeArrowheads="1"/>
          </p:cNvSpPr>
          <p:nvPr/>
        </p:nvSpPr>
        <p:spPr bwMode="auto">
          <a:xfrm>
            <a:off x="2286000" y="40132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30728" name="Text Box 18"/>
          <p:cNvSpPr txBox="1">
            <a:spLocks noChangeArrowheads="1"/>
          </p:cNvSpPr>
          <p:nvPr/>
        </p:nvSpPr>
        <p:spPr bwMode="auto">
          <a:xfrm>
            <a:off x="2286000" y="3657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0729" name="Line 19"/>
          <p:cNvSpPr>
            <a:spLocks noChangeShapeType="1"/>
          </p:cNvSpPr>
          <p:nvPr/>
        </p:nvSpPr>
        <p:spPr bwMode="auto">
          <a:xfrm>
            <a:off x="2381250" y="3697288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30730" name="Text Box 31"/>
          <p:cNvSpPr txBox="1">
            <a:spLocks noChangeArrowheads="1"/>
          </p:cNvSpPr>
          <p:nvPr/>
        </p:nvSpPr>
        <p:spPr bwMode="auto">
          <a:xfrm>
            <a:off x="5492750" y="329565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X =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1066800" y="4648200"/>
            <a:ext cx="716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Again, the logic is easy to read if you cancel the two connected bubbles on a line. </a:t>
            </a:r>
          </a:p>
        </p:txBody>
      </p:sp>
      <p:grpSp>
        <p:nvGrpSpPr>
          <p:cNvPr id="30732" name="Group 45"/>
          <p:cNvGrpSpPr>
            <a:grpSpLocks/>
          </p:cNvGrpSpPr>
          <p:nvPr/>
        </p:nvGrpSpPr>
        <p:grpSpPr bwMode="auto">
          <a:xfrm>
            <a:off x="990600" y="1600200"/>
            <a:ext cx="7010400" cy="1200150"/>
            <a:chOff x="624" y="1008"/>
            <a:chExt cx="4416" cy="756"/>
          </a:xfrm>
        </p:grpSpPr>
        <p:sp>
          <p:nvSpPr>
            <p:cNvPr id="30737" name="Text Box 4"/>
            <p:cNvSpPr txBox="1">
              <a:spLocks noChangeArrowheads="1"/>
            </p:cNvSpPr>
            <p:nvPr/>
          </p:nvSpPr>
          <p:spPr bwMode="auto">
            <a:xfrm>
              <a:off x="624" y="1008"/>
              <a:ext cx="44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/>
                <a:t> Alternatively, DeMorgan’s theorem can be written as  </a:t>
              </a:r>
              <a:r>
                <a:rPr lang="en-US" altLang="am-ET" i="1"/>
                <a:t>A + B = A</a:t>
              </a:r>
              <a:r>
                <a:rPr lang="en-US" altLang="am-ET" sz="800" i="1"/>
                <a:t> </a:t>
              </a:r>
              <a:r>
                <a:rPr lang="en-US" altLang="am-ET" i="1"/>
                <a:t>B</a:t>
              </a:r>
              <a:r>
                <a:rPr lang="en-US" altLang="am-ET"/>
                <a:t>. By using equivalent symbols, it is simpler to read the logic of POS forms. For example, </a:t>
              </a:r>
            </a:p>
          </p:txBody>
        </p:sp>
        <p:sp>
          <p:nvSpPr>
            <p:cNvPr id="30738" name="Line 7"/>
            <p:cNvSpPr>
              <a:spLocks noChangeShapeType="1"/>
            </p:cNvSpPr>
            <p:nvPr/>
          </p:nvSpPr>
          <p:spPr bwMode="auto">
            <a:xfrm>
              <a:off x="1368" y="12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  <p:sp>
          <p:nvSpPr>
            <p:cNvPr id="30739" name="Line 8"/>
            <p:cNvSpPr>
              <a:spLocks noChangeShapeType="1"/>
            </p:cNvSpPr>
            <p:nvPr/>
          </p:nvSpPr>
          <p:spPr bwMode="auto">
            <a:xfrm>
              <a:off x="1520" y="127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  <p:sp>
          <p:nvSpPr>
            <p:cNvPr id="30740" name="Line 37"/>
            <p:cNvSpPr>
              <a:spLocks noChangeShapeType="1"/>
            </p:cNvSpPr>
            <p:nvPr/>
          </p:nvSpPr>
          <p:spPr bwMode="auto">
            <a:xfrm>
              <a:off x="696" y="12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graphicFrame>
        <p:nvGraphicFramePr>
          <p:cNvPr id="30733" name="Object 38"/>
          <p:cNvGraphicFramePr>
            <a:graphicFrameLocks noChangeAspect="1"/>
          </p:cNvGraphicFramePr>
          <p:nvPr/>
        </p:nvGraphicFramePr>
        <p:xfrm>
          <a:off x="2667000" y="2895600"/>
          <a:ext cx="30591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5" name="CorelDRAW" r:id="rId4" imgW="1241017" imgH="583265" progId="CorelDRAW.Graphic.13">
                  <p:embed/>
                </p:oleObj>
              </mc:Choice>
              <mc:Fallback>
                <p:oleObj name="CorelDRAW" r:id="rId4" imgW="1241017" imgH="583265" progId="CorelDRAW.Graphic.13">
                  <p:embed/>
                  <p:pic>
                    <p:nvPicPr>
                      <p:cNvPr id="30733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30591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5949950" y="3295650"/>
            <a:ext cx="1517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 + B</a:t>
            </a:r>
            <a:r>
              <a:rPr lang="en-US" altLang="am-ET" sz="1600">
                <a:solidFill>
                  <a:srgbClr val="FF0000"/>
                </a:solidFill>
                <a:latin typeface="Arial" panose="020B0604020202020204" pitchFamily="34" charset="0"/>
              </a:rPr>
              <a:t>)(</a:t>
            </a: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A + C</a:t>
            </a:r>
            <a:r>
              <a:rPr lang="en-US" altLang="am-ET" sz="16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endParaRPr lang="en-US" altLang="am-ET" sz="16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7019" name="Line 43"/>
          <p:cNvSpPr>
            <a:spLocks noChangeShapeType="1"/>
          </p:cNvSpPr>
          <p:nvPr/>
        </p:nvSpPr>
        <p:spPr bwMode="auto">
          <a:xfrm>
            <a:off x="6477000" y="3325813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  <p:sp>
        <p:nvSpPr>
          <p:cNvPr id="127020" name="Line 44"/>
          <p:cNvSpPr>
            <a:spLocks noChangeShapeType="1"/>
          </p:cNvSpPr>
          <p:nvPr/>
        </p:nvSpPr>
        <p:spPr bwMode="auto">
          <a:xfrm>
            <a:off x="6737350" y="3325813"/>
            <a:ext cx="152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2411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12" grpId="0"/>
      <p:bldP spid="1270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3932C950-37FA-4714-8B6F-692F8788A638}" type="slidenum">
              <a:rPr lang="en-US" altLang="am-ET"/>
              <a:pPr>
                <a:defRPr/>
              </a:pPr>
              <a:t>13</a:t>
            </a:fld>
            <a:r>
              <a:rPr lang="en-US" altLang="am-ET"/>
              <a:t> / 65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Design Procedure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857625"/>
          </a:xfrm>
        </p:spPr>
        <p:txBody>
          <a:bodyPr/>
          <a:lstStyle/>
          <a:p>
            <a:r>
              <a:rPr lang="en-US" altLang="am-ET" smtClean="0"/>
              <a:t>Given a problem statement:</a:t>
            </a:r>
          </a:p>
          <a:p>
            <a:pPr lvl="1"/>
            <a:r>
              <a:rPr lang="en-US" altLang="am-ET" smtClean="0"/>
              <a:t>Determine the number of </a:t>
            </a:r>
            <a:r>
              <a:rPr lang="en-US" altLang="am-ET" i="1" smtClean="0">
                <a:solidFill>
                  <a:schemeClr val="accent1"/>
                </a:solidFill>
              </a:rPr>
              <a:t>inputs</a:t>
            </a:r>
            <a:r>
              <a:rPr lang="en-US" altLang="am-ET" smtClean="0"/>
              <a:t> and </a:t>
            </a:r>
            <a:r>
              <a:rPr lang="en-US" altLang="am-ET" i="1" smtClean="0">
                <a:solidFill>
                  <a:schemeClr val="accent1"/>
                </a:solidFill>
              </a:rPr>
              <a:t>outputs</a:t>
            </a:r>
          </a:p>
          <a:p>
            <a:pPr lvl="1"/>
            <a:r>
              <a:rPr lang="en-US" altLang="am-ET" smtClean="0"/>
              <a:t>Derive the truth table</a:t>
            </a:r>
          </a:p>
          <a:p>
            <a:pPr lvl="1"/>
            <a:r>
              <a:rPr lang="en-US" altLang="am-ET" smtClean="0"/>
              <a:t>Simplify the Boolean expression for each output</a:t>
            </a:r>
          </a:p>
          <a:p>
            <a:pPr lvl="1"/>
            <a:r>
              <a:rPr lang="en-US" altLang="am-ET" smtClean="0"/>
              <a:t>Produce the required circuit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am-ET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am-ET" sz="2400" smtClean="0">
                <a:solidFill>
                  <a:schemeClr val="tx1"/>
                </a:solidFill>
              </a:rPr>
              <a:t>    Design a circuit to convert a “BCD” code to “Excess 3” code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771775" y="5408613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«"/>
              <a:defRPr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9625" indent="-277813">
              <a:spcBef>
                <a:spcPct val="50000"/>
              </a:spcBef>
              <a:buClr>
                <a:schemeClr val="accent2"/>
              </a:buClr>
              <a:buSzPct val="100000"/>
              <a:buFont typeface="Times New Roman" panose="02020603050405020304" pitchFamily="18" charset="0"/>
              <a:buChar char="●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4125" indent="-265113">
              <a:spcBef>
                <a:spcPct val="50000"/>
              </a:spcBef>
              <a:buClr>
                <a:srgbClr val="CC3300"/>
              </a:buClr>
              <a:buSzPct val="100000"/>
              <a:buFont typeface="Arial" panose="020B0604020202020204" pitchFamily="34" charset="0"/>
              <a:buChar char="♦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6848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39077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8479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3051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7623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2195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am-ET" sz="2400">
                <a:solidFill>
                  <a:schemeClr val="accent1"/>
                </a:solidFill>
              </a:rPr>
              <a:t>4-bits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am-ET" sz="2400">
                <a:solidFill>
                  <a:schemeClr val="accent1"/>
                </a:solidFill>
              </a:rPr>
              <a:t>0-9 values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7092950" y="5408613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265113" indent="-265113">
              <a:spcBef>
                <a:spcPct val="50000"/>
              </a:spcBef>
              <a:buClr>
                <a:srgbClr val="CC3300"/>
              </a:buClr>
              <a:buSzPct val="100000"/>
              <a:buFont typeface="Wingdings" panose="05000000000000000000" pitchFamily="2" charset="2"/>
              <a:buChar char="«"/>
              <a:defRPr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9625" indent="-277813">
              <a:spcBef>
                <a:spcPct val="50000"/>
              </a:spcBef>
              <a:buClr>
                <a:schemeClr val="accent2"/>
              </a:buClr>
              <a:buSzPct val="100000"/>
              <a:buFont typeface="Times New Roman" panose="02020603050405020304" pitchFamily="18" charset="0"/>
              <a:buChar char="●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4125" indent="-265113">
              <a:spcBef>
                <a:spcPct val="50000"/>
              </a:spcBef>
              <a:buClr>
                <a:srgbClr val="CC3300"/>
              </a:buClr>
              <a:buSzPct val="100000"/>
              <a:buFont typeface="Arial" panose="020B0604020202020204" pitchFamily="34" charset="0"/>
              <a:buChar char="♦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68488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390775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8479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3051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7623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219575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am-ET" sz="2400">
                <a:solidFill>
                  <a:schemeClr val="accent1"/>
                </a:solidFill>
              </a:rPr>
              <a:t>4-bits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9966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am-ET" sz="2400">
                <a:solidFill>
                  <a:schemeClr val="accent1"/>
                </a:solidFill>
              </a:rPr>
              <a:t>Value+3</a:t>
            </a:r>
          </a:p>
        </p:txBody>
      </p:sp>
      <p:grpSp>
        <p:nvGrpSpPr>
          <p:cNvPr id="487442" name="Group 18"/>
          <p:cNvGrpSpPr>
            <a:grpSpLocks/>
          </p:cNvGrpSpPr>
          <p:nvPr/>
        </p:nvGrpSpPr>
        <p:grpSpPr bwMode="auto">
          <a:xfrm>
            <a:off x="4926013" y="5319713"/>
            <a:ext cx="1806575" cy="900112"/>
            <a:chOff x="3049" y="3407"/>
            <a:chExt cx="1138" cy="567"/>
          </a:xfrm>
        </p:grpSpPr>
        <p:sp>
          <p:nvSpPr>
            <p:cNvPr id="27657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3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7664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27666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2C0F0C1A-93B3-492C-AA9C-D2510E5C7F18}" type="slidenum">
              <a:rPr lang="en-US" altLang="am-ET"/>
              <a:pPr>
                <a:defRPr/>
              </a:pPr>
              <a:t>14</a:t>
            </a:fld>
            <a:r>
              <a:rPr lang="en-US" altLang="am-ET"/>
              <a:t> / 65</a:t>
            </a: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Design Procedure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BCD-to-Excess 3 Converter</a:t>
            </a:r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3902545166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410246796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67652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53787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595786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12007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65464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98325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35141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55906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45241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25797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437897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1390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86912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196517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05116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7076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am-E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654631"/>
                  </a:ext>
                </a:extLst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3671888" y="1449388"/>
          <a:ext cx="2339975" cy="1811437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2551141248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103027311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35411607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980912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40606888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7545440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4036365501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1316939069"/>
                    </a:ext>
                  </a:extLst>
                </a:gridCol>
              </a:tblGrid>
              <a:tr h="18286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41814"/>
                  </a:ext>
                </a:extLst>
              </a:tr>
              <a:tr h="18286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92004"/>
                  </a:ext>
                </a:extLst>
              </a:tr>
              <a:tr h="304769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013149"/>
                  </a:ext>
                </a:extLst>
              </a:tr>
              <a:tr h="279221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119596"/>
                  </a:ext>
                </a:extLst>
              </a:tr>
              <a:tr h="27763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09710"/>
                  </a:ext>
                </a:extLst>
              </a:tr>
              <a:tr h="27922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705283"/>
                  </a:ext>
                </a:extLst>
              </a:tr>
              <a:tr h="12691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03380"/>
                  </a:ext>
                </a:extLst>
              </a:tr>
              <a:tr h="17785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7095"/>
                  </a:ext>
                </a:extLst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/>
        </p:nvGraphicFramePr>
        <p:xfrm>
          <a:off x="6372225" y="1449388"/>
          <a:ext cx="2339975" cy="1811437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1380916586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343635664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3158860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89513572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45045469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30856054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416164998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955036440"/>
                    </a:ext>
                  </a:extLst>
                </a:gridCol>
              </a:tblGrid>
              <a:tr h="18286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14578"/>
                  </a:ext>
                </a:extLst>
              </a:tr>
              <a:tr h="18286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36581"/>
                  </a:ext>
                </a:extLst>
              </a:tr>
              <a:tr h="304769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833356"/>
                  </a:ext>
                </a:extLst>
              </a:tr>
              <a:tr h="279221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282304"/>
                  </a:ext>
                </a:extLst>
              </a:tr>
              <a:tr h="27763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0586"/>
                  </a:ext>
                </a:extLst>
              </a:tr>
              <a:tr h="27922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63034"/>
                  </a:ext>
                </a:extLst>
              </a:tr>
              <a:tr h="12691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10160"/>
                  </a:ext>
                </a:extLst>
              </a:tr>
              <a:tr h="17785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41342"/>
                  </a:ext>
                </a:extLst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3671888" y="3957638"/>
          <a:ext cx="2339975" cy="1811437"/>
        </p:xfrm>
        <a:graphic>
          <a:graphicData uri="http://schemas.openxmlformats.org/drawingml/2006/table">
            <a:tbl>
              <a:tblPr/>
              <a:tblGrid>
                <a:gridCol w="128587">
                  <a:extLst>
                    <a:ext uri="{9D8B030D-6E8A-4147-A177-3AD203B41FA5}">
                      <a16:colId xmlns:a16="http://schemas.microsoft.com/office/drawing/2014/main" val="2657336618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142235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6302428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51393122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9429951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097617810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531561957"/>
                    </a:ext>
                  </a:extLst>
                </a:gridCol>
                <a:gridCol w="106363">
                  <a:extLst>
                    <a:ext uri="{9D8B030D-6E8A-4147-A177-3AD203B41FA5}">
                      <a16:colId xmlns:a16="http://schemas.microsoft.com/office/drawing/2014/main" val="2416200738"/>
                    </a:ext>
                  </a:extLst>
                </a:gridCol>
              </a:tblGrid>
              <a:tr h="18286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59589"/>
                  </a:ext>
                </a:extLst>
              </a:tr>
              <a:tr h="18286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71913"/>
                  </a:ext>
                </a:extLst>
              </a:tr>
              <a:tr h="304769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901971"/>
                  </a:ext>
                </a:extLst>
              </a:tr>
              <a:tr h="279221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65585"/>
                  </a:ext>
                </a:extLst>
              </a:tr>
              <a:tr h="27763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3093"/>
                  </a:ext>
                </a:extLst>
              </a:tr>
              <a:tr h="27922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568348"/>
                  </a:ext>
                </a:extLst>
              </a:tr>
              <a:tr h="12691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65334"/>
                  </a:ext>
                </a:extLst>
              </a:tr>
              <a:tr h="17785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420980"/>
                  </a:ext>
                </a:extLst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6372225" y="3957638"/>
          <a:ext cx="2339975" cy="1811437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3116658909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256978571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41822644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9884542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1313723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70236757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916919153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1600009151"/>
                    </a:ext>
                  </a:extLst>
                </a:gridCol>
              </a:tblGrid>
              <a:tr h="18286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62277"/>
                  </a:ext>
                </a:extLst>
              </a:tr>
              <a:tr h="18286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52171"/>
                  </a:ext>
                </a:extLst>
              </a:tr>
              <a:tr h="304769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79881"/>
                  </a:ext>
                </a:extLst>
              </a:tr>
              <a:tr h="279221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00962"/>
                  </a:ext>
                </a:extLst>
              </a:tr>
              <a:tr h="27763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60010"/>
                  </a:ext>
                </a:extLst>
              </a:tr>
              <a:tr h="27922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887113"/>
                  </a:ext>
                </a:extLst>
              </a:tr>
              <a:tr h="12691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55237"/>
                  </a:ext>
                </a:extLst>
              </a:tr>
              <a:tr h="17785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81293"/>
                  </a:ext>
                </a:extLst>
              </a:tr>
            </a:tbl>
          </a:graphicData>
        </a:graphic>
      </p:graphicFrame>
      <p:sp>
        <p:nvSpPr>
          <p:cNvPr id="488963" name="AutoShape 515"/>
          <p:cNvSpPr>
            <a:spLocks noChangeArrowheads="1"/>
          </p:cNvSpPr>
          <p:nvPr/>
        </p:nvSpPr>
        <p:spPr bwMode="auto">
          <a:xfrm>
            <a:off x="4017963" y="2443163"/>
            <a:ext cx="1695450" cy="4746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4" name="AutoShape 516"/>
          <p:cNvSpPr>
            <a:spLocks noChangeArrowheads="1"/>
          </p:cNvSpPr>
          <p:nvPr/>
        </p:nvSpPr>
        <p:spPr bwMode="auto">
          <a:xfrm>
            <a:off x="4481513" y="2154238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5" name="AutoShape 517"/>
          <p:cNvSpPr>
            <a:spLocks noChangeArrowheads="1"/>
          </p:cNvSpPr>
          <p:nvPr/>
        </p:nvSpPr>
        <p:spPr bwMode="auto">
          <a:xfrm>
            <a:off x="4964113" y="2151063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6" name="AutoShape 518"/>
          <p:cNvSpPr>
            <a:spLocks/>
          </p:cNvSpPr>
          <p:nvPr/>
        </p:nvSpPr>
        <p:spPr bwMode="auto">
          <a:xfrm rot="-5400000">
            <a:off x="7323138" y="1498600"/>
            <a:ext cx="458788" cy="719137"/>
          </a:xfrm>
          <a:prstGeom prst="leftBracket">
            <a:avLst>
              <a:gd name="adj" fmla="val 11524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7" name="AutoShape 519"/>
          <p:cNvSpPr>
            <a:spLocks/>
          </p:cNvSpPr>
          <p:nvPr/>
        </p:nvSpPr>
        <p:spPr bwMode="auto">
          <a:xfrm rot="16200000" flipH="1">
            <a:off x="7341394" y="2569369"/>
            <a:ext cx="441325" cy="719137"/>
          </a:xfrm>
          <a:prstGeom prst="leftBracket">
            <a:avLst>
              <a:gd name="adj" fmla="val 11980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8" name="AutoShape 520"/>
          <p:cNvSpPr>
            <a:spLocks/>
          </p:cNvSpPr>
          <p:nvPr/>
        </p:nvSpPr>
        <p:spPr bwMode="auto">
          <a:xfrm rot="-5400000">
            <a:off x="7791450" y="1498600"/>
            <a:ext cx="458788" cy="719138"/>
          </a:xfrm>
          <a:prstGeom prst="leftBracket">
            <a:avLst>
              <a:gd name="adj" fmla="val 1152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69" name="AutoShape 521"/>
          <p:cNvSpPr>
            <a:spLocks/>
          </p:cNvSpPr>
          <p:nvPr/>
        </p:nvSpPr>
        <p:spPr bwMode="auto">
          <a:xfrm rot="16200000" flipH="1">
            <a:off x="7809706" y="2569369"/>
            <a:ext cx="441325" cy="719138"/>
          </a:xfrm>
          <a:prstGeom prst="leftBracket">
            <a:avLst>
              <a:gd name="adj" fmla="val 1198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0" name="AutoShape 522"/>
          <p:cNvSpPr>
            <a:spLocks noChangeArrowheads="1"/>
          </p:cNvSpPr>
          <p:nvPr/>
        </p:nvSpPr>
        <p:spPr bwMode="auto">
          <a:xfrm>
            <a:off x="6694488" y="2163763"/>
            <a:ext cx="361950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1" name="AutoShape 523"/>
          <p:cNvSpPr>
            <a:spLocks noChangeArrowheads="1"/>
          </p:cNvSpPr>
          <p:nvPr/>
        </p:nvSpPr>
        <p:spPr bwMode="auto">
          <a:xfrm>
            <a:off x="4022725" y="4357688"/>
            <a:ext cx="274638" cy="1079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2" name="AutoShape 524"/>
          <p:cNvSpPr>
            <a:spLocks noChangeArrowheads="1"/>
          </p:cNvSpPr>
          <p:nvPr/>
        </p:nvSpPr>
        <p:spPr bwMode="auto">
          <a:xfrm>
            <a:off x="4956175" y="4367213"/>
            <a:ext cx="274638" cy="1050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3" name="AutoShape 525"/>
          <p:cNvSpPr>
            <a:spLocks/>
          </p:cNvSpPr>
          <p:nvPr/>
        </p:nvSpPr>
        <p:spPr bwMode="auto">
          <a:xfrm>
            <a:off x="8091488" y="4362450"/>
            <a:ext cx="539750" cy="1079500"/>
          </a:xfrm>
          <a:prstGeom prst="leftBracket">
            <a:avLst>
              <a:gd name="adj" fmla="val 1470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4" name="AutoShape 526"/>
          <p:cNvSpPr>
            <a:spLocks/>
          </p:cNvSpPr>
          <p:nvPr/>
        </p:nvSpPr>
        <p:spPr bwMode="auto">
          <a:xfrm flipH="1">
            <a:off x="6434138" y="4367213"/>
            <a:ext cx="620712" cy="1079500"/>
          </a:xfrm>
          <a:prstGeom prst="leftBracket">
            <a:avLst>
              <a:gd name="adj" fmla="val 1278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3851275" y="342900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6551613" y="3429000"/>
            <a:ext cx="2341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3851275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6551613" y="5949950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75" grpId="0"/>
      <p:bldP spid="488976" grpId="0"/>
      <p:bldP spid="488977" grpId="0"/>
      <p:bldP spid="4889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9C3F8978-2DD4-4CD6-B7E0-CD81348A4D4A}" type="slidenum">
              <a:rPr lang="en-US" altLang="am-ET"/>
              <a:pPr>
                <a:defRPr/>
              </a:pPr>
              <a:t>15</a:t>
            </a:fld>
            <a:r>
              <a:rPr lang="en-US" altLang="am-ET"/>
              <a:t> / 65</a:t>
            </a:r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Design Procedure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BCD-to-Excess 3 Converter</a:t>
            </a:r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799616217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3260284128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16266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72327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26965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80786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548755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5554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80934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9202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41831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9463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602210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964486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594554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652545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866700"/>
                  </a:ext>
                </a:extLst>
              </a:tr>
              <a:tr h="2952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221579"/>
                  </a:ext>
                </a:extLst>
              </a:tr>
              <a:tr h="296863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am-E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26203"/>
                  </a:ext>
                </a:extLst>
              </a:tr>
            </a:tbl>
          </a:graphicData>
        </a:graphic>
      </p:graphicFrame>
      <p:graphicFrame>
        <p:nvGraphicFramePr>
          <p:cNvPr id="31808" name="Object 74"/>
          <p:cNvGraphicFramePr>
            <a:graphicFrameLocks noChangeAspect="1"/>
          </p:cNvGraphicFramePr>
          <p:nvPr/>
        </p:nvGraphicFramePr>
        <p:xfrm>
          <a:off x="3355975" y="1679575"/>
          <a:ext cx="5656263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Visio" r:id="rId4" imgW="3196742" imgH="2201144" progId="Visio.Drawing.11">
                  <p:embed/>
                </p:oleObj>
              </mc:Choice>
              <mc:Fallback>
                <p:oleObj name="Visio" r:id="rId4" imgW="3196742" imgH="2201144" progId="Visio.Drawing.11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679575"/>
                        <a:ext cx="5656263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9" name="Text Box 75"/>
          <p:cNvSpPr txBox="1">
            <a:spLocks noChangeArrowheads="1"/>
          </p:cNvSpPr>
          <p:nvPr/>
        </p:nvSpPr>
        <p:spPr bwMode="auto">
          <a:xfrm>
            <a:off x="3671888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810" name="Text Box 76"/>
          <p:cNvSpPr txBox="1">
            <a:spLocks noChangeArrowheads="1"/>
          </p:cNvSpPr>
          <p:nvPr/>
        </p:nvSpPr>
        <p:spPr bwMode="auto">
          <a:xfrm>
            <a:off x="3671888" y="6129338"/>
            <a:ext cx="2700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31811" name="Text Box 77"/>
          <p:cNvSpPr txBox="1">
            <a:spLocks noChangeArrowheads="1"/>
          </p:cNvSpPr>
          <p:nvPr/>
        </p:nvSpPr>
        <p:spPr bwMode="auto">
          <a:xfrm>
            <a:off x="6551613" y="57689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</a:p>
        </p:txBody>
      </p:sp>
      <p:sp>
        <p:nvSpPr>
          <p:cNvPr id="31812" name="Text Box 78"/>
          <p:cNvSpPr txBox="1">
            <a:spLocks noChangeArrowheads="1"/>
          </p:cNvSpPr>
          <p:nvPr/>
        </p:nvSpPr>
        <p:spPr bwMode="auto">
          <a:xfrm>
            <a:off x="6551613" y="6129338"/>
            <a:ext cx="1620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B2316FA-3225-4249-B152-DA69F410523A}" type="slidenum">
              <a:rPr lang="en-US" altLang="am-ET"/>
              <a:pPr>
                <a:defRPr/>
              </a:pPr>
              <a:t>16</a:t>
            </a:fld>
            <a:r>
              <a:rPr lang="en-US" altLang="am-ET"/>
              <a:t> / 65</a:t>
            </a:r>
          </a:p>
        </p:txBody>
      </p:sp>
      <p:pic>
        <p:nvPicPr>
          <p:cNvPr id="490701" name="Picture 2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19575"/>
            <a:ext cx="17605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Seven-Segment Decoder</a:t>
            </a:r>
          </a:p>
        </p:txBody>
      </p:sp>
      <p:grpSp>
        <p:nvGrpSpPr>
          <p:cNvPr id="490500" name="Group 4"/>
          <p:cNvGrpSpPr>
            <a:grpSpLocks/>
          </p:cNvGrpSpPr>
          <p:nvPr/>
        </p:nvGrpSpPr>
        <p:grpSpPr bwMode="auto">
          <a:xfrm>
            <a:off x="6551613" y="908050"/>
            <a:ext cx="2027237" cy="3121025"/>
            <a:chOff x="3470" y="2099"/>
            <a:chExt cx="1277" cy="1966"/>
          </a:xfrm>
        </p:grpSpPr>
        <p:grpSp>
          <p:nvGrpSpPr>
            <p:cNvPr id="33941" name="Group 5"/>
            <p:cNvGrpSpPr>
              <a:grpSpLocks/>
            </p:cNvGrpSpPr>
            <p:nvPr/>
          </p:nvGrpSpPr>
          <p:grpSpPr bwMode="auto">
            <a:xfrm>
              <a:off x="3681" y="2371"/>
              <a:ext cx="889" cy="1417"/>
              <a:chOff x="3681" y="2371"/>
              <a:chExt cx="889" cy="1417"/>
            </a:xfrm>
          </p:grpSpPr>
          <p:sp>
            <p:nvSpPr>
              <p:cNvPr id="33949" name="AutoShape 6"/>
              <p:cNvSpPr>
                <a:spLocks noChangeArrowheads="1"/>
              </p:cNvSpPr>
              <p:nvPr/>
            </p:nvSpPr>
            <p:spPr bwMode="auto">
              <a:xfrm rot="-5089469">
                <a:off x="4202" y="2706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0" name="AutoShape 7"/>
              <p:cNvSpPr>
                <a:spLocks noChangeArrowheads="1"/>
              </p:cNvSpPr>
              <p:nvPr/>
            </p:nvSpPr>
            <p:spPr bwMode="auto">
              <a:xfrm rot="-5088334">
                <a:off x="3426" y="335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1" name="AutoShape 8"/>
              <p:cNvSpPr>
                <a:spLocks noChangeArrowheads="1"/>
              </p:cNvSpPr>
              <p:nvPr/>
            </p:nvSpPr>
            <p:spPr bwMode="auto">
              <a:xfrm rot="-5089468">
                <a:off x="3487" y="2692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2" name="AutoShape 9"/>
              <p:cNvSpPr>
                <a:spLocks noChangeArrowheads="1"/>
              </p:cNvSpPr>
              <p:nvPr/>
            </p:nvSpPr>
            <p:spPr bwMode="auto">
              <a:xfrm rot="-5091346">
                <a:off x="4153" y="3363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3" name="AutoShape 10"/>
              <p:cNvSpPr>
                <a:spLocks noChangeArrowheads="1"/>
              </p:cNvSpPr>
              <p:nvPr/>
            </p:nvSpPr>
            <p:spPr bwMode="auto">
              <a:xfrm>
                <a:off x="3763" y="3675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4" name="AutoShape 11"/>
              <p:cNvSpPr>
                <a:spLocks noChangeArrowheads="1"/>
              </p:cNvSpPr>
              <p:nvPr/>
            </p:nvSpPr>
            <p:spPr bwMode="auto">
              <a:xfrm>
                <a:off x="3872" y="2371"/>
                <a:ext cx="623" cy="1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  <p:sp>
            <p:nvSpPr>
              <p:cNvPr id="33955" name="AutoShape 12"/>
              <p:cNvSpPr>
                <a:spLocks noChangeArrowheads="1"/>
              </p:cNvSpPr>
              <p:nvPr/>
            </p:nvSpPr>
            <p:spPr bwMode="auto">
              <a:xfrm>
                <a:off x="3818" y="3034"/>
                <a:ext cx="623" cy="113"/>
              </a:xfrm>
              <a:prstGeom prst="roundRect">
                <a:avLst>
                  <a:gd name="adj" fmla="val 47759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bg1"/>
                  </a:buClr>
                  <a:buFont typeface="Arial" panose="020B0604020202020204" pitchFamily="34" charset="0"/>
                  <a:buNone/>
                </a:pPr>
                <a:endParaRPr lang="am-ET" altLang="am-ET"/>
              </a:p>
            </p:txBody>
          </p:sp>
        </p:grpSp>
        <p:sp>
          <p:nvSpPr>
            <p:cNvPr id="33942" name="Text Box 13"/>
            <p:cNvSpPr txBox="1">
              <a:spLocks noChangeArrowheads="1"/>
            </p:cNvSpPr>
            <p:nvPr/>
          </p:nvSpPr>
          <p:spPr bwMode="auto">
            <a:xfrm>
              <a:off x="4059" y="2099"/>
              <a:ext cx="1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3943" name="Text Box 14"/>
            <p:cNvSpPr txBox="1">
              <a:spLocks noChangeArrowheads="1"/>
            </p:cNvSpPr>
            <p:nvPr/>
          </p:nvSpPr>
          <p:spPr bwMode="auto">
            <a:xfrm>
              <a:off x="4567" y="2598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3944" name="Text Box 15"/>
            <p:cNvSpPr txBox="1">
              <a:spLocks noChangeArrowheads="1"/>
            </p:cNvSpPr>
            <p:nvPr/>
          </p:nvSpPr>
          <p:spPr bwMode="auto">
            <a:xfrm>
              <a:off x="4528" y="3233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3945" name="Text Box 16"/>
            <p:cNvSpPr txBox="1">
              <a:spLocks noChangeArrowheads="1"/>
            </p:cNvSpPr>
            <p:nvPr/>
          </p:nvSpPr>
          <p:spPr bwMode="auto">
            <a:xfrm>
              <a:off x="4050" y="2725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3946" name="Text Box 17"/>
            <p:cNvSpPr txBox="1">
              <a:spLocks noChangeArrowheads="1"/>
            </p:cNvSpPr>
            <p:nvPr/>
          </p:nvSpPr>
          <p:spPr bwMode="auto">
            <a:xfrm>
              <a:off x="3470" y="3233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947" name="Text Box 18"/>
            <p:cNvSpPr txBox="1">
              <a:spLocks noChangeArrowheads="1"/>
            </p:cNvSpPr>
            <p:nvPr/>
          </p:nvSpPr>
          <p:spPr bwMode="auto">
            <a:xfrm>
              <a:off x="3950" y="3777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3948" name="Text Box 19"/>
            <p:cNvSpPr txBox="1">
              <a:spLocks noChangeArrowheads="1"/>
            </p:cNvSpPr>
            <p:nvPr/>
          </p:nvSpPr>
          <p:spPr bwMode="auto">
            <a:xfrm>
              <a:off x="3515" y="2598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am-ET" sz="2400">
                  <a:solidFill>
                    <a:srgbClr val="9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90706" name="Group 210"/>
          <p:cNvGrpSpPr>
            <a:grpSpLocks/>
          </p:cNvGrpSpPr>
          <p:nvPr/>
        </p:nvGrpSpPr>
        <p:grpSpPr bwMode="auto">
          <a:xfrm>
            <a:off x="3717925" y="1449388"/>
            <a:ext cx="2744788" cy="1517650"/>
            <a:chOff x="2342" y="913"/>
            <a:chExt cx="1729" cy="956"/>
          </a:xfrm>
        </p:grpSpPr>
        <p:sp>
          <p:nvSpPr>
            <p:cNvPr id="33926" name="AutoShape 22"/>
            <p:cNvSpPr>
              <a:spLocks noChangeArrowheads="1"/>
            </p:cNvSpPr>
            <p:nvPr/>
          </p:nvSpPr>
          <p:spPr bwMode="auto">
            <a:xfrm>
              <a:off x="2823" y="944"/>
              <a:ext cx="794" cy="90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33927" name="Line 23"/>
            <p:cNvSpPr>
              <a:spLocks noChangeShapeType="1"/>
            </p:cNvSpPr>
            <p:nvPr/>
          </p:nvSpPr>
          <p:spPr bwMode="auto">
            <a:xfrm>
              <a:off x="2480" y="1511"/>
              <a:ext cx="34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28" name="Line 24"/>
            <p:cNvSpPr>
              <a:spLocks noChangeShapeType="1"/>
            </p:cNvSpPr>
            <p:nvPr/>
          </p:nvSpPr>
          <p:spPr bwMode="auto">
            <a:xfrm>
              <a:off x="2478" y="1067"/>
              <a:ext cx="3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29" name="Line 25"/>
            <p:cNvSpPr>
              <a:spLocks noChangeShapeType="1"/>
            </p:cNvSpPr>
            <p:nvPr/>
          </p:nvSpPr>
          <p:spPr bwMode="auto">
            <a:xfrm flipV="1">
              <a:off x="2480" y="1284"/>
              <a:ext cx="343" cy="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0" name="Line 26"/>
            <p:cNvSpPr>
              <a:spLocks noChangeShapeType="1"/>
            </p:cNvSpPr>
            <p:nvPr/>
          </p:nvSpPr>
          <p:spPr bwMode="auto">
            <a:xfrm flipV="1">
              <a:off x="3619" y="1057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1" name="Line 27"/>
            <p:cNvSpPr>
              <a:spLocks noChangeShapeType="1"/>
            </p:cNvSpPr>
            <p:nvPr/>
          </p:nvSpPr>
          <p:spPr bwMode="auto">
            <a:xfrm>
              <a:off x="3619" y="1171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2" name="Text Box 28"/>
            <p:cNvSpPr txBox="1">
              <a:spLocks noChangeArrowheads="1"/>
            </p:cNvSpPr>
            <p:nvPr/>
          </p:nvSpPr>
          <p:spPr bwMode="auto">
            <a:xfrm>
              <a:off x="3107" y="1284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33933" name="Line 29"/>
            <p:cNvSpPr>
              <a:spLocks noChangeShapeType="1"/>
            </p:cNvSpPr>
            <p:nvPr/>
          </p:nvSpPr>
          <p:spPr bwMode="auto">
            <a:xfrm flipV="1">
              <a:off x="2480" y="1738"/>
              <a:ext cx="343" cy="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4" name="Line 30"/>
            <p:cNvSpPr>
              <a:spLocks noChangeShapeType="1"/>
            </p:cNvSpPr>
            <p:nvPr/>
          </p:nvSpPr>
          <p:spPr bwMode="auto">
            <a:xfrm>
              <a:off x="3617" y="1284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5" name="Line 31"/>
            <p:cNvSpPr>
              <a:spLocks noChangeShapeType="1"/>
            </p:cNvSpPr>
            <p:nvPr/>
          </p:nvSpPr>
          <p:spPr bwMode="auto">
            <a:xfrm>
              <a:off x="3617" y="1397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6" name="Line 32"/>
            <p:cNvSpPr>
              <a:spLocks noChangeShapeType="1"/>
            </p:cNvSpPr>
            <p:nvPr/>
          </p:nvSpPr>
          <p:spPr bwMode="auto">
            <a:xfrm flipV="1">
              <a:off x="3619" y="1511"/>
              <a:ext cx="225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7" name="Line 33"/>
            <p:cNvSpPr>
              <a:spLocks noChangeShapeType="1"/>
            </p:cNvSpPr>
            <p:nvPr/>
          </p:nvSpPr>
          <p:spPr bwMode="auto">
            <a:xfrm>
              <a:off x="3619" y="1625"/>
              <a:ext cx="225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8" name="Line 34"/>
            <p:cNvSpPr>
              <a:spLocks noChangeShapeType="1"/>
            </p:cNvSpPr>
            <p:nvPr/>
          </p:nvSpPr>
          <p:spPr bwMode="auto">
            <a:xfrm>
              <a:off x="3617" y="1738"/>
              <a:ext cx="22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3939" name="Text Box 36"/>
            <p:cNvSpPr txBox="1">
              <a:spLocks noChangeArrowheads="1"/>
            </p:cNvSpPr>
            <p:nvPr/>
          </p:nvSpPr>
          <p:spPr bwMode="auto">
            <a:xfrm>
              <a:off x="2342" y="913"/>
              <a:ext cx="113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lnSpc>
                  <a:spcPct val="12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3940" name="Text Box 37"/>
            <p:cNvSpPr txBox="1">
              <a:spLocks noChangeArrowheads="1"/>
            </p:cNvSpPr>
            <p:nvPr/>
          </p:nvSpPr>
          <p:spPr bwMode="auto">
            <a:xfrm>
              <a:off x="3844" y="931"/>
              <a:ext cx="227" cy="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  <a:p>
              <a:pPr algn="ctr">
                <a:lnSpc>
                  <a:spcPct val="7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aphicFrame>
        <p:nvGraphicFramePr>
          <p:cNvPr id="490621" name="Group 125"/>
          <p:cNvGraphicFramePr>
            <a:graphicFrameLocks noGrp="1"/>
          </p:cNvGraphicFramePr>
          <p:nvPr/>
        </p:nvGraphicFramePr>
        <p:xfrm>
          <a:off x="792163" y="1268413"/>
          <a:ext cx="2519362" cy="5221292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15376813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847592076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d e f g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808929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402508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15872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3457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460068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19316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74956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484399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0 0 0 0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94019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039457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875471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199806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251169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08407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507761"/>
                  </a:ext>
                </a:extLst>
              </a:tr>
              <a:tr h="3063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x x x x x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2335"/>
                  </a:ext>
                </a:extLst>
              </a:tr>
              <a:tr h="3079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am-E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44283"/>
                  </a:ext>
                </a:extLst>
              </a:tr>
            </a:tbl>
          </a:graphicData>
        </a:graphic>
      </p:graphicFrame>
      <p:graphicFrame>
        <p:nvGraphicFramePr>
          <p:cNvPr id="490622" name="Group 126"/>
          <p:cNvGraphicFramePr>
            <a:graphicFrameLocks noGrp="1"/>
          </p:cNvGraphicFramePr>
          <p:nvPr/>
        </p:nvGraphicFramePr>
        <p:xfrm>
          <a:off x="3851275" y="3789363"/>
          <a:ext cx="2339975" cy="1811437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663076890"/>
                    </a:ext>
                  </a:extLst>
                </a:gridCol>
                <a:gridCol w="130175">
                  <a:extLst>
                    <a:ext uri="{9D8B030D-6E8A-4147-A177-3AD203B41FA5}">
                      <a16:colId xmlns:a16="http://schemas.microsoft.com/office/drawing/2014/main" val="79295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8103818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94323878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758042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144083028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431166083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316380789"/>
                    </a:ext>
                  </a:extLst>
                </a:gridCol>
              </a:tblGrid>
              <a:tr h="182861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17432"/>
                  </a:ext>
                </a:extLst>
              </a:tr>
              <a:tr h="18286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53987"/>
                  </a:ext>
                </a:extLst>
              </a:tr>
              <a:tr h="304769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626021"/>
                  </a:ext>
                </a:extLst>
              </a:tr>
              <a:tr h="279221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9179"/>
                  </a:ext>
                </a:extLst>
              </a:tr>
              <a:tr h="277635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54191"/>
                  </a:ext>
                </a:extLst>
              </a:tr>
              <a:tr h="27922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079572"/>
                  </a:ext>
                </a:extLst>
              </a:tr>
              <a:tr h="12691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29205"/>
                  </a:ext>
                </a:extLst>
              </a:tr>
              <a:tr h="177851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56386"/>
                  </a:ext>
                </a:extLst>
              </a:tr>
            </a:tbl>
          </a:graphicData>
        </a:graphic>
      </p:graphicFrame>
      <p:grpSp>
        <p:nvGrpSpPr>
          <p:cNvPr id="490707" name="Group 211"/>
          <p:cNvGrpSpPr>
            <a:grpSpLocks/>
          </p:cNvGrpSpPr>
          <p:nvPr/>
        </p:nvGrpSpPr>
        <p:grpSpPr bwMode="auto">
          <a:xfrm>
            <a:off x="4108450" y="1573213"/>
            <a:ext cx="133350" cy="1308100"/>
            <a:chOff x="2634" y="981"/>
            <a:chExt cx="84" cy="824"/>
          </a:xfrm>
        </p:grpSpPr>
        <p:sp>
          <p:nvSpPr>
            <p:cNvPr id="33924" name="AutoShape 208"/>
            <p:cNvSpPr>
              <a:spLocks/>
            </p:cNvSpPr>
            <p:nvPr/>
          </p:nvSpPr>
          <p:spPr bwMode="auto">
            <a:xfrm flipH="1">
              <a:off x="2675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33925" name="AutoShape 207"/>
            <p:cNvSpPr>
              <a:spLocks/>
            </p:cNvSpPr>
            <p:nvPr/>
          </p:nvSpPr>
          <p:spPr bwMode="auto">
            <a:xfrm>
              <a:off x="2634" y="981"/>
              <a:ext cx="43" cy="824"/>
            </a:xfrm>
            <a:prstGeom prst="leftBracket">
              <a:avLst>
                <a:gd name="adj" fmla="val 159690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sp>
        <p:nvSpPr>
          <p:cNvPr id="490708" name="AutoShape 212"/>
          <p:cNvSpPr>
            <a:spLocks/>
          </p:cNvSpPr>
          <p:nvPr/>
        </p:nvSpPr>
        <p:spPr bwMode="auto">
          <a:xfrm>
            <a:off x="4392613" y="3133725"/>
            <a:ext cx="1258887" cy="295275"/>
          </a:xfrm>
          <a:prstGeom prst="borderCallout1">
            <a:avLst>
              <a:gd name="adj1" fmla="val 38708"/>
              <a:gd name="adj2" fmla="val -6051"/>
              <a:gd name="adj3" fmla="val -84944"/>
              <a:gd name="adj4" fmla="val -17148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90709" name="AutoShape 213"/>
          <p:cNvSpPr>
            <a:spLocks noChangeArrowheads="1"/>
          </p:cNvSpPr>
          <p:nvPr/>
        </p:nvSpPr>
        <p:spPr bwMode="auto">
          <a:xfrm>
            <a:off x="4211638" y="4778375"/>
            <a:ext cx="16954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0710" name="AutoShape 214"/>
          <p:cNvSpPr>
            <a:spLocks noChangeArrowheads="1"/>
          </p:cNvSpPr>
          <p:nvPr/>
        </p:nvSpPr>
        <p:spPr bwMode="auto">
          <a:xfrm>
            <a:off x="5111750" y="4206875"/>
            <a:ext cx="793750" cy="1041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0711" name="AutoShape 215"/>
          <p:cNvSpPr>
            <a:spLocks noChangeArrowheads="1"/>
          </p:cNvSpPr>
          <p:nvPr/>
        </p:nvSpPr>
        <p:spPr bwMode="auto">
          <a:xfrm>
            <a:off x="4654550" y="4498975"/>
            <a:ext cx="793750" cy="4746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0712" name="Arc 216"/>
          <p:cNvSpPr>
            <a:spLocks/>
          </p:cNvSpPr>
          <p:nvPr/>
        </p:nvSpPr>
        <p:spPr bwMode="auto">
          <a:xfrm rot="7948750">
            <a:off x="4077494" y="4007644"/>
            <a:ext cx="361950" cy="471488"/>
          </a:xfrm>
          <a:custGeom>
            <a:avLst/>
            <a:gdLst>
              <a:gd name="T0" fmla="*/ 0 w 43198"/>
              <a:gd name="T1" fmla="*/ 221882602 h 21600"/>
              <a:gd name="T2" fmla="*/ 25410804 w 43198"/>
              <a:gd name="T3" fmla="*/ 224648971 h 21600"/>
              <a:gd name="T4" fmla="*/ 12704840 w 43198"/>
              <a:gd name="T5" fmla="*/ 22464897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am-ET"/>
          </a:p>
        </p:txBody>
      </p:sp>
      <p:sp>
        <p:nvSpPr>
          <p:cNvPr id="490713" name="Arc 217"/>
          <p:cNvSpPr>
            <a:spLocks/>
          </p:cNvSpPr>
          <p:nvPr/>
        </p:nvSpPr>
        <p:spPr bwMode="auto">
          <a:xfrm rot="13651250" flipH="1">
            <a:off x="5645944" y="4009231"/>
            <a:ext cx="361950" cy="471488"/>
          </a:xfrm>
          <a:custGeom>
            <a:avLst/>
            <a:gdLst>
              <a:gd name="T0" fmla="*/ 0 w 43198"/>
              <a:gd name="T1" fmla="*/ 221882602 h 21600"/>
              <a:gd name="T2" fmla="*/ 25410804 w 43198"/>
              <a:gd name="T3" fmla="*/ 224648971 h 21600"/>
              <a:gd name="T4" fmla="*/ 12704840 w 43198"/>
              <a:gd name="T5" fmla="*/ 22464897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am-ET"/>
          </a:p>
        </p:txBody>
      </p:sp>
      <p:sp>
        <p:nvSpPr>
          <p:cNvPr id="490714" name="Arc 218"/>
          <p:cNvSpPr>
            <a:spLocks/>
          </p:cNvSpPr>
          <p:nvPr/>
        </p:nvSpPr>
        <p:spPr bwMode="auto">
          <a:xfrm rot="13651250" flipV="1">
            <a:off x="4087019" y="4995069"/>
            <a:ext cx="361950" cy="471488"/>
          </a:xfrm>
          <a:custGeom>
            <a:avLst/>
            <a:gdLst>
              <a:gd name="T0" fmla="*/ 0 w 43198"/>
              <a:gd name="T1" fmla="*/ 221882602 h 21600"/>
              <a:gd name="T2" fmla="*/ 25410804 w 43198"/>
              <a:gd name="T3" fmla="*/ 224648971 h 21600"/>
              <a:gd name="T4" fmla="*/ 12704840 w 43198"/>
              <a:gd name="T5" fmla="*/ 22464897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am-ET"/>
          </a:p>
        </p:txBody>
      </p:sp>
      <p:sp>
        <p:nvSpPr>
          <p:cNvPr id="490715" name="Arc 219"/>
          <p:cNvSpPr>
            <a:spLocks/>
          </p:cNvSpPr>
          <p:nvPr/>
        </p:nvSpPr>
        <p:spPr bwMode="auto">
          <a:xfrm rot="7948750" flipH="1" flipV="1">
            <a:off x="5655469" y="4996656"/>
            <a:ext cx="361950" cy="471488"/>
          </a:xfrm>
          <a:custGeom>
            <a:avLst/>
            <a:gdLst>
              <a:gd name="T0" fmla="*/ 0 w 43198"/>
              <a:gd name="T1" fmla="*/ 221882602 h 21600"/>
              <a:gd name="T2" fmla="*/ 25410804 w 43198"/>
              <a:gd name="T3" fmla="*/ 224648971 h 21600"/>
              <a:gd name="T4" fmla="*/ 12704840 w 43198"/>
              <a:gd name="T5" fmla="*/ 22464897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98" h="21600" fill="none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</a:path>
              <a:path w="43198" h="21600" stroke="0" extrusionOk="0">
                <a:moveTo>
                  <a:pt x="-1" y="21333"/>
                </a:moveTo>
                <a:cubicBezTo>
                  <a:pt x="145" y="9509"/>
                  <a:pt x="9772" y="0"/>
                  <a:pt x="21598" y="0"/>
                </a:cubicBezTo>
                <a:cubicBezTo>
                  <a:pt x="33527" y="0"/>
                  <a:pt x="43198" y="9670"/>
                  <a:pt x="43198" y="21600"/>
                </a:cubicBezTo>
                <a:lnTo>
                  <a:pt x="21598" y="21600"/>
                </a:lnTo>
                <a:lnTo>
                  <a:pt x="-1" y="21333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am-ET"/>
          </a:p>
        </p:txBody>
      </p:sp>
      <p:sp>
        <p:nvSpPr>
          <p:cNvPr id="490716" name="Text Box 220"/>
          <p:cNvSpPr txBox="1">
            <a:spLocks noChangeArrowheads="1"/>
          </p:cNvSpPr>
          <p:nvPr/>
        </p:nvSpPr>
        <p:spPr bwMode="auto">
          <a:xfrm>
            <a:off x="4032250" y="5768975"/>
            <a:ext cx="215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x’z’</a:t>
            </a:r>
          </a:p>
        </p:txBody>
      </p:sp>
      <p:sp>
        <p:nvSpPr>
          <p:cNvPr id="490718" name="Text Box 222"/>
          <p:cNvSpPr txBox="1">
            <a:spLocks noChangeArrowheads="1"/>
          </p:cNvSpPr>
          <p:nvPr/>
        </p:nvSpPr>
        <p:spPr bwMode="auto">
          <a:xfrm>
            <a:off x="6551613" y="576897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19" name="Text Box 223"/>
          <p:cNvSpPr txBox="1">
            <a:spLocks noChangeArrowheads="1"/>
          </p:cNvSpPr>
          <p:nvPr/>
        </p:nvSpPr>
        <p:spPr bwMode="auto">
          <a:xfrm>
            <a:off x="6551613" y="60039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490720" name="Text Box 224"/>
          <p:cNvSpPr txBox="1">
            <a:spLocks noChangeArrowheads="1"/>
          </p:cNvSpPr>
          <p:nvPr/>
        </p:nvSpPr>
        <p:spPr bwMode="auto">
          <a:xfrm>
            <a:off x="6551613" y="6308725"/>
            <a:ext cx="9001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9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708" grpId="0" animBg="1"/>
      <p:bldP spid="490716" grpId="0"/>
      <p:bldP spid="490718" grpId="0"/>
      <p:bldP spid="490719" grpId="0"/>
      <p:bldP spid="4907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B7B8C744-589C-4A1F-B49C-F28439507C18}" type="slidenum">
              <a:rPr lang="en-US" altLang="am-ET"/>
              <a:pPr>
                <a:defRPr/>
              </a:pPr>
              <a:t>17</a:t>
            </a:fld>
            <a:r>
              <a:rPr lang="en-US" altLang="am-ET"/>
              <a:t> / 65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Binary Adder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am-ET" smtClean="0"/>
              <a:t>Half Adder</a:t>
            </a:r>
          </a:p>
          <a:p>
            <a:pPr lvl="1"/>
            <a:r>
              <a:rPr lang="en-US" altLang="am-ET" smtClean="0"/>
              <a:t>Adds </a:t>
            </a:r>
            <a:r>
              <a:rPr lang="en-US" altLang="am-ET" smtClean="0">
                <a:solidFill>
                  <a:srgbClr val="996633"/>
                </a:solidFill>
              </a:rPr>
              <a:t>1-bit</a:t>
            </a:r>
            <a:r>
              <a:rPr lang="en-US" altLang="am-ET" smtClean="0"/>
              <a:t> plus </a:t>
            </a:r>
            <a:r>
              <a:rPr lang="en-US" altLang="am-ET" smtClean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am-ET" smtClean="0"/>
              <a:t>Produces </a:t>
            </a:r>
            <a:r>
              <a:rPr lang="en-US" altLang="am-ET" smtClean="0">
                <a:solidFill>
                  <a:schemeClr val="accent1"/>
                </a:solidFill>
              </a:rPr>
              <a:t>Sum</a:t>
            </a:r>
            <a:r>
              <a:rPr lang="en-US" altLang="am-ET" smtClean="0"/>
              <a:t> and </a:t>
            </a:r>
            <a:r>
              <a:rPr lang="en-US" altLang="am-ET" smtClean="0">
                <a:solidFill>
                  <a:schemeClr val="accent1"/>
                </a:solidFill>
              </a:rPr>
              <a:t>Carry</a:t>
            </a:r>
          </a:p>
        </p:txBody>
      </p:sp>
      <p:grpSp>
        <p:nvGrpSpPr>
          <p:cNvPr id="491537" name="Group 17"/>
          <p:cNvGrpSpPr>
            <a:grpSpLocks/>
          </p:cNvGrpSpPr>
          <p:nvPr/>
        </p:nvGrpSpPr>
        <p:grpSpPr bwMode="auto">
          <a:xfrm>
            <a:off x="6372225" y="1268413"/>
            <a:ext cx="1774825" cy="720725"/>
            <a:chOff x="3560" y="799"/>
            <a:chExt cx="1118" cy="454"/>
          </a:xfrm>
        </p:grpSpPr>
        <p:sp>
          <p:nvSpPr>
            <p:cNvPr id="35877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35878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79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8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8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</a:t>
              </a:r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83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5884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496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96404411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48498843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25312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4724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2791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14031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82307"/>
                  </a:ext>
                </a:extLst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732588" y="2349500"/>
            <a:ext cx="90011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491615" name="Object 95"/>
          <p:cNvGraphicFramePr>
            <a:graphicFrameLocks noChangeAspect="1"/>
          </p:cNvGraphicFramePr>
          <p:nvPr/>
        </p:nvGraphicFramePr>
        <p:xfrm>
          <a:off x="5273675" y="4329113"/>
          <a:ext cx="203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Visio" r:id="rId4" imgW="943905" imgH="619841" progId="Visio.Drawing.11">
                  <p:embed/>
                </p:oleObj>
              </mc:Choice>
              <mc:Fallback>
                <p:oleObj name="Visio" r:id="rId4" imgW="943905" imgH="619841" progId="Visio.Drawing.11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4329113"/>
                        <a:ext cx="2032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22" name="Group 102"/>
          <p:cNvGrpSpPr>
            <a:grpSpLocks/>
          </p:cNvGrpSpPr>
          <p:nvPr/>
        </p:nvGrpSpPr>
        <p:grpSpPr bwMode="auto">
          <a:xfrm>
            <a:off x="4481513" y="4149725"/>
            <a:ext cx="3638550" cy="1800225"/>
            <a:chOff x="2823" y="2614"/>
            <a:chExt cx="2292" cy="1134"/>
          </a:xfrm>
        </p:grpSpPr>
        <p:sp>
          <p:nvSpPr>
            <p:cNvPr id="35870" name="AutoShape 94"/>
            <p:cNvSpPr>
              <a:spLocks noChangeArrowheads="1"/>
            </p:cNvSpPr>
            <p:nvPr/>
          </p:nvSpPr>
          <p:spPr bwMode="auto">
            <a:xfrm>
              <a:off x="3334" y="2614"/>
              <a:ext cx="1247" cy="113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35871" name="Line 96"/>
            <p:cNvSpPr>
              <a:spLocks noChangeShapeType="1"/>
            </p:cNvSpPr>
            <p:nvPr/>
          </p:nvSpPr>
          <p:spPr bwMode="auto">
            <a:xfrm>
              <a:off x="2993" y="28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72" name="Line 97"/>
            <p:cNvSpPr>
              <a:spLocks noChangeShapeType="1"/>
            </p:cNvSpPr>
            <p:nvPr/>
          </p:nvSpPr>
          <p:spPr bwMode="auto">
            <a:xfrm>
              <a:off x="2993" y="352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73" name="Line 98"/>
            <p:cNvSpPr>
              <a:spLocks noChangeShapeType="1"/>
            </p:cNvSpPr>
            <p:nvPr/>
          </p:nvSpPr>
          <p:spPr bwMode="auto">
            <a:xfrm>
              <a:off x="4581" y="291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74" name="Line 99"/>
            <p:cNvSpPr>
              <a:spLocks noChangeShapeType="1"/>
            </p:cNvSpPr>
            <p:nvPr/>
          </p:nvSpPr>
          <p:spPr bwMode="auto">
            <a:xfrm>
              <a:off x="4581" y="34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5875" name="Text Box 100"/>
            <p:cNvSpPr txBox="1">
              <a:spLocks noChangeArrowheads="1"/>
            </p:cNvSpPr>
            <p:nvPr/>
          </p:nvSpPr>
          <p:spPr bwMode="auto">
            <a:xfrm>
              <a:off x="2823" y="2727"/>
              <a:ext cx="17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ct val="9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5876" name="Text Box 101"/>
            <p:cNvSpPr txBox="1">
              <a:spLocks noChangeArrowheads="1"/>
            </p:cNvSpPr>
            <p:nvPr/>
          </p:nvSpPr>
          <p:spPr bwMode="auto">
            <a:xfrm>
              <a:off x="4945" y="2784"/>
              <a:ext cx="170" cy="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1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>
                <a:spcBef>
                  <a:spcPct val="1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Bef>
                  <a:spcPct val="1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9F0EC4FE-69FF-4AEB-B857-7699581EBFED}" type="slidenum">
              <a:rPr lang="en-US" altLang="am-ET"/>
              <a:pPr>
                <a:defRPr/>
              </a:pPr>
              <a:t>18</a:t>
            </a:fld>
            <a:r>
              <a:rPr lang="en-US" altLang="am-ET"/>
              <a:t> / 65</a:t>
            </a: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Binary Adder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573213"/>
          </a:xfrm>
        </p:spPr>
        <p:txBody>
          <a:bodyPr/>
          <a:lstStyle/>
          <a:p>
            <a:r>
              <a:rPr lang="en-US" altLang="am-ET" smtClean="0"/>
              <a:t>Full Adder</a:t>
            </a:r>
          </a:p>
          <a:p>
            <a:pPr lvl="1"/>
            <a:r>
              <a:rPr lang="en-US" altLang="am-ET" smtClean="0"/>
              <a:t>Adds </a:t>
            </a:r>
            <a:r>
              <a:rPr lang="en-US" altLang="am-ET" smtClean="0">
                <a:solidFill>
                  <a:srgbClr val="996633"/>
                </a:solidFill>
              </a:rPr>
              <a:t>1-bit</a:t>
            </a:r>
            <a:r>
              <a:rPr lang="en-US" altLang="am-ET" smtClean="0"/>
              <a:t> plus </a:t>
            </a:r>
            <a:r>
              <a:rPr lang="en-US" altLang="am-ET" smtClean="0">
                <a:solidFill>
                  <a:srgbClr val="996633"/>
                </a:solidFill>
              </a:rPr>
              <a:t>1-bit </a:t>
            </a:r>
            <a:r>
              <a:rPr lang="en-US" altLang="am-ET" smtClean="0"/>
              <a:t>plus </a:t>
            </a:r>
            <a:r>
              <a:rPr lang="en-US" altLang="am-ET" smtClean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altLang="am-ET" smtClean="0"/>
              <a:t>Produces </a:t>
            </a:r>
            <a:r>
              <a:rPr lang="en-US" altLang="am-ET" smtClean="0">
                <a:solidFill>
                  <a:schemeClr val="accent1"/>
                </a:solidFill>
              </a:rPr>
              <a:t>Sum</a:t>
            </a:r>
            <a:r>
              <a:rPr lang="en-US" altLang="am-ET" smtClean="0"/>
              <a:t> and </a:t>
            </a:r>
            <a:r>
              <a:rPr lang="en-US" altLang="am-ET" smtClean="0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428951736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44664069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25053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687860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4465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40843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63689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97771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92729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83003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800551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y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+    z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───</a:t>
            </a: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grpSp>
        <p:nvGrpSpPr>
          <p:cNvPr id="492593" name="Group 49"/>
          <p:cNvGrpSpPr>
            <a:grpSpLocks/>
          </p:cNvGrpSpPr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38003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38004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8005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8006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8007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</a:p>
          </p:txBody>
        </p:sp>
        <p:sp>
          <p:nvSpPr>
            <p:cNvPr id="38008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38009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lnSpc>
                  <a:spcPct val="65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lnSpc>
                  <a:spcPct val="65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8010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8011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623209604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90984753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1286715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23670560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85605672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669315899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38693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04919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761224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47552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92119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149902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307129843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137225975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15589727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88480947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59646597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60466688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01719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11676"/>
                  </a:ext>
                </a:extLst>
              </a:tr>
              <a:tr h="40163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473482"/>
                  </a:ext>
                </a:extLst>
              </a:tr>
              <a:tr h="401638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67426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311640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67940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am-ET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am-ET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81" grpId="0"/>
      <p:bldP spid="492745" grpId="0"/>
      <p:bldP spid="4927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937BB00-AE45-4A77-9724-E41C7BC72F18}" type="slidenum">
              <a:rPr lang="en-US" altLang="am-ET"/>
              <a:pPr>
                <a:defRPr/>
              </a:pPr>
              <a:t>1</a:t>
            </a:fld>
            <a:r>
              <a:rPr lang="en-US" altLang="am-ET"/>
              <a:t> / 65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Combinational Circuits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5138738"/>
          </a:xfrm>
        </p:spPr>
        <p:txBody>
          <a:bodyPr/>
          <a:lstStyle/>
          <a:p>
            <a:r>
              <a:rPr lang="en-US" altLang="am-ET" dirty="0" smtClean="0"/>
              <a:t>Analysis</a:t>
            </a:r>
          </a:p>
          <a:p>
            <a:pPr lvl="1"/>
            <a:r>
              <a:rPr lang="en-US" altLang="am-ET" dirty="0" smtClean="0"/>
              <a:t>Given a circuit, find out its </a:t>
            </a:r>
            <a:r>
              <a:rPr lang="en-US" altLang="am-ET" i="1" dirty="0" smtClean="0">
                <a:solidFill>
                  <a:schemeClr val="accent1"/>
                </a:solidFill>
              </a:rPr>
              <a:t>function</a:t>
            </a:r>
          </a:p>
          <a:p>
            <a:pPr lvl="1"/>
            <a:r>
              <a:rPr lang="en-US" altLang="am-ET" dirty="0" smtClean="0"/>
              <a:t>Function may be expressed as:</a:t>
            </a:r>
          </a:p>
          <a:p>
            <a:pPr lvl="2"/>
            <a:r>
              <a:rPr lang="en-US" altLang="am-ET" dirty="0" smtClean="0"/>
              <a:t>Boolean function</a:t>
            </a:r>
          </a:p>
          <a:p>
            <a:pPr lvl="2"/>
            <a:r>
              <a:rPr lang="en-US" altLang="am-ET" dirty="0" smtClean="0"/>
              <a:t>Truth table</a:t>
            </a:r>
          </a:p>
          <a:p>
            <a:r>
              <a:rPr lang="en-US" altLang="am-ET" dirty="0" smtClean="0"/>
              <a:t>Design</a:t>
            </a:r>
          </a:p>
          <a:p>
            <a:pPr lvl="1"/>
            <a:r>
              <a:rPr lang="en-US" altLang="am-ET" dirty="0" smtClean="0"/>
              <a:t>Given a desired function, determine its </a:t>
            </a:r>
            <a:r>
              <a:rPr lang="en-US" altLang="am-ET" i="1" dirty="0" smtClean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altLang="am-ET" dirty="0" smtClean="0"/>
              <a:t>Function may be expressed as:</a:t>
            </a:r>
          </a:p>
          <a:p>
            <a:pPr lvl="2"/>
            <a:r>
              <a:rPr lang="en-US" altLang="am-ET" dirty="0" smtClean="0"/>
              <a:t>Boolean function</a:t>
            </a:r>
          </a:p>
          <a:p>
            <a:pPr lvl="2"/>
            <a:r>
              <a:rPr lang="en-US" altLang="am-ET" dirty="0" smtClean="0"/>
              <a:t>Truth table</a:t>
            </a:r>
          </a:p>
        </p:txBody>
      </p:sp>
      <p:grpSp>
        <p:nvGrpSpPr>
          <p:cNvPr id="7174" name="Group 17"/>
          <p:cNvGrpSpPr>
            <a:grpSpLocks/>
          </p:cNvGrpSpPr>
          <p:nvPr/>
        </p:nvGrpSpPr>
        <p:grpSpPr bwMode="auto">
          <a:xfrm>
            <a:off x="6640513" y="1628775"/>
            <a:ext cx="2176462" cy="1079500"/>
            <a:chOff x="4183" y="1026"/>
            <a:chExt cx="1371" cy="680"/>
          </a:xfrm>
        </p:grpSpPr>
        <p:sp>
          <p:nvSpPr>
            <p:cNvPr id="7183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graphicFrame>
          <p:nvGraphicFramePr>
            <p:cNvPr id="7184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name="Visio" r:id="rId4" imgW="3039709" imgH="1725900" progId="Visio.Drawing.11">
                    <p:embed/>
                  </p:oleObj>
                </mc:Choice>
                <mc:Fallback>
                  <p:oleObj name="Visio" r:id="rId4" imgW="3039709" imgH="172590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103"/>
                          <a:ext cx="86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6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7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9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b="1"/>
                <a:t>?</a:t>
              </a:r>
            </a:p>
          </p:txBody>
        </p:sp>
        <p:sp>
          <p:nvSpPr>
            <p:cNvPr id="7191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b="1"/>
                <a:t>?</a:t>
              </a:r>
            </a:p>
          </p:txBody>
        </p:sp>
      </p:grpSp>
      <p:grpSp>
        <p:nvGrpSpPr>
          <p:cNvPr id="474140" name="Group 28"/>
          <p:cNvGrpSpPr>
            <a:grpSpLocks/>
          </p:cNvGrpSpPr>
          <p:nvPr/>
        </p:nvGrpSpPr>
        <p:grpSpPr bwMode="auto">
          <a:xfrm>
            <a:off x="6640513" y="4868863"/>
            <a:ext cx="1982787" cy="1079500"/>
            <a:chOff x="4183" y="3067"/>
            <a:chExt cx="1249" cy="680"/>
          </a:xfrm>
        </p:grpSpPr>
        <p:sp>
          <p:nvSpPr>
            <p:cNvPr id="7176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78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79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0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1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182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32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FE7596E6-BE5D-4C0E-8FC5-2D0EFD0E6E78}" type="slidenum">
              <a:rPr lang="en-US" altLang="am-ET"/>
              <a:pPr>
                <a:defRPr/>
              </a:pPr>
              <a:t>19</a:t>
            </a:fld>
            <a:r>
              <a:rPr lang="en-US" altLang="am-ET"/>
              <a:t> / 65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Binary Adder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Full Adder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1163638" y="16287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792163" y="27082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792163" y="3789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3671888" y="29051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3671888" y="50498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522288" y="2465388"/>
            <a:ext cx="269875" cy="255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9948" name="Text Box 11"/>
          <p:cNvSpPr txBox="1">
            <a:spLocks noChangeArrowheads="1"/>
          </p:cNvSpPr>
          <p:nvPr/>
        </p:nvSpPr>
        <p:spPr bwMode="auto">
          <a:xfrm>
            <a:off x="4032250" y="2733675"/>
            <a:ext cx="269875" cy="243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086225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0" name="Visio" r:id="rId4" imgW="1637386" imgH="1121176" progId="Visio.Drawing.11">
                  <p:embed/>
                </p:oleObj>
              </mc:Choice>
              <mc:Fallback>
                <p:oleObj name="Visio" r:id="rId4" imgW="1637386" imgH="112117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0862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1628775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1" name="Visio" r:id="rId6" imgW="1389644" imgH="1514003" progId="Visio.Drawing.11">
                  <p:embed/>
                </p:oleObj>
              </mc:Choice>
              <mc:Fallback>
                <p:oleObj name="Visio" r:id="rId6" imgW="1389644" imgH="151400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792163" y="4868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3495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427288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Visio" r:id="rId8" imgW="1216518" imgH="434035" progId="Visio.Drawing.11">
                  <p:embed/>
                </p:oleObj>
              </mc:Choice>
              <mc:Fallback>
                <p:oleObj name="Visio" r:id="rId8" imgW="1216518" imgH="43403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4272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2496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38798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082925"/>
            <a:ext cx="26987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45100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29940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2273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3" name="Visio" r:id="rId10" imgW="1637386" imgH="1121176" progId="Visio.Drawing.11">
                  <p:embed/>
                </p:oleObj>
              </mc:Choice>
              <mc:Fallback>
                <p:oleObj name="Visio" r:id="rId10" imgW="1637386" imgH="1121176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1878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2862263"/>
            <a:ext cx="26987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9962" name="Text Box 31"/>
          <p:cNvSpPr txBox="1">
            <a:spLocks noChangeArrowheads="1"/>
          </p:cNvSpPr>
          <p:nvPr/>
        </p:nvSpPr>
        <p:spPr bwMode="auto">
          <a:xfrm>
            <a:off x="4211638" y="1268413"/>
            <a:ext cx="3960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xy'z'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x'yz'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x'y'z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xyz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am-ET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am-ET" sz="16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9963" name="Text Box 32"/>
          <p:cNvSpPr txBox="1">
            <a:spLocks noChangeArrowheads="1"/>
          </p:cNvSpPr>
          <p:nvPr/>
        </p:nvSpPr>
        <p:spPr bwMode="auto">
          <a:xfrm>
            <a:off x="4211638" y="1628775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am-ET"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xz </a:t>
            </a:r>
            <a:r>
              <a:rPr lang="en-US" altLang="am-ET" sz="20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93" grpId="0"/>
      <p:bldP spid="4935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A68790F1-ED02-4F92-B5B0-6C1D5AAC2D62}" type="slidenum">
              <a:rPr lang="en-US" altLang="am-ET"/>
              <a:pPr>
                <a:defRPr/>
              </a:pPr>
              <a:t>20</a:t>
            </a:fld>
            <a:r>
              <a:rPr lang="en-US" altLang="am-ET"/>
              <a:t> / 65</a:t>
            </a: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Binary Adder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dirty="0" smtClean="0"/>
              <a:t>Full Adder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1871663" y="3429000"/>
            <a:ext cx="5761037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852613" y="3608388"/>
          <a:ext cx="58229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8" name="Visio" r:id="rId4" imgW="2705649" imgH="1116056" progId="Visio.Drawing.11">
                  <p:embed/>
                </p:oleObj>
              </mc:Choice>
              <mc:Fallback>
                <p:oleObj name="Visio" r:id="rId4" imgW="2705649" imgH="111605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608388"/>
                        <a:ext cx="582295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511300" y="38973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1511300" y="4949825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1150938" y="3705225"/>
            <a:ext cx="269875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7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501775" y="584993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7632700" y="4151313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7632700" y="507523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8081963" y="4083050"/>
            <a:ext cx="269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6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6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6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6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6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94606" name="AutoShape 14"/>
          <p:cNvSpPr>
            <a:spLocks noChangeArrowheads="1"/>
          </p:cNvSpPr>
          <p:nvPr/>
        </p:nvSpPr>
        <p:spPr bwMode="auto">
          <a:xfrm>
            <a:off x="2051050" y="3621088"/>
            <a:ext cx="1981200" cy="1698625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94607" name="AutoShape 15"/>
          <p:cNvSpPr>
            <a:spLocks noChangeArrowheads="1"/>
          </p:cNvSpPr>
          <p:nvPr/>
        </p:nvSpPr>
        <p:spPr bwMode="auto">
          <a:xfrm>
            <a:off x="4572000" y="3789363"/>
            <a:ext cx="1800225" cy="1619250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2001" name="AutoShape 16"/>
          <p:cNvSpPr>
            <a:spLocks noChangeArrowheads="1"/>
          </p:cNvSpPr>
          <p:nvPr/>
        </p:nvSpPr>
        <p:spPr bwMode="auto">
          <a:xfrm>
            <a:off x="2771775" y="162877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2411413" y="198913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2411413" y="234950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2051050" y="1828800"/>
            <a:ext cx="26987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28892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3840163" y="198913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198913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279717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566988"/>
          <a:ext cx="83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9" name="Visio" r:id="rId6" imgW="475732" imgH="259933" progId="Visio.Drawing.11">
                  <p:embed/>
                </p:oleObj>
              </mc:Choice>
              <mc:Fallback>
                <p:oleObj name="Visio" r:id="rId6" imgW="475732" imgH="259933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6698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3840163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62877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195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288925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34950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3495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34950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34950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288925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1909763"/>
            <a:ext cx="26987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5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>
              <a:lnSpc>
                <a:spcPct val="5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5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5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55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63968" y="872716"/>
            <a:ext cx="2117681" cy="478542"/>
            <a:chOff x="6563968" y="872716"/>
            <a:chExt cx="2117681" cy="4785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3968" y="965495"/>
              <a:ext cx="2111545" cy="38576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57793" y="872716"/>
              <a:ext cx="1523856" cy="466064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770312" y="871538"/>
            <a:ext cx="2324100" cy="548971"/>
            <a:chOff x="3770312" y="871538"/>
            <a:chExt cx="2324100" cy="5489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70312" y="905963"/>
              <a:ext cx="2324100" cy="5048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99220" y="871538"/>
              <a:ext cx="1895191" cy="548971"/>
            </a:xfrm>
            <a:prstGeom prst="rect">
              <a:avLst/>
            </a:prstGeom>
          </p:spPr>
        </p:pic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94619" grpId="0" animBg="1"/>
      <p:bldP spid="4946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BC5AF055-0E1C-4DDE-90E1-0741EAF02CAD}" type="slidenum">
              <a:rPr lang="en-US" altLang="am-ET"/>
              <a:pPr>
                <a:defRPr/>
              </a:pPr>
              <a:t>21</a:t>
            </a:fld>
            <a:r>
              <a:rPr lang="en-US" altLang="am-ET"/>
              <a:t> / 65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Binary Adder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192838" y="1268413"/>
            <a:ext cx="2159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/>
              <a:t>c</a:t>
            </a:r>
            <a:r>
              <a:rPr lang="en-US" altLang="am-ET" sz="2000" b="1" i="1" baseline="-25000"/>
              <a:t>3</a:t>
            </a:r>
            <a:r>
              <a:rPr lang="en-US" altLang="am-ET" sz="2000" b="1" i="1"/>
              <a:t>  c</a:t>
            </a:r>
            <a:r>
              <a:rPr lang="en-US" altLang="am-ET" sz="2000" b="1" i="1" baseline="-25000"/>
              <a:t>2 </a:t>
            </a:r>
            <a:r>
              <a:rPr lang="en-US" altLang="am-ET" sz="2000" b="1" i="1"/>
              <a:t> c</a:t>
            </a:r>
            <a:r>
              <a:rPr lang="en-US" altLang="am-ET" sz="2000" b="1" i="1" baseline="-25000"/>
              <a:t>1 </a:t>
            </a:r>
            <a:r>
              <a:rPr lang="en-US" altLang="am-ET" sz="2000" b="1" i="1"/>
              <a:t>    </a:t>
            </a:r>
            <a:r>
              <a:rPr lang="en-US" altLang="am-ET" sz="2000" b="1" i="1">
                <a:solidFill>
                  <a:schemeClr val="bg1"/>
                </a:solidFill>
              </a:rPr>
              <a:t>.</a:t>
            </a:r>
            <a:endParaRPr lang="en-US" altLang="am-ET" sz="2000" b="1" i="1" baseline="-25000">
              <a:solidFill>
                <a:schemeClr val="bg1"/>
              </a:solidFill>
            </a:endParaRPr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/>
              <a:t>+  x</a:t>
            </a:r>
            <a:r>
              <a:rPr lang="en-US" altLang="am-ET" sz="2000" b="1" i="1" baseline="-25000"/>
              <a:t>3</a:t>
            </a:r>
            <a:r>
              <a:rPr lang="en-US" altLang="am-ET" sz="2000" b="1" i="1"/>
              <a:t>  x</a:t>
            </a:r>
            <a:r>
              <a:rPr lang="en-US" altLang="am-ET" sz="2000" b="1" i="1" baseline="-25000"/>
              <a:t>2</a:t>
            </a:r>
            <a:r>
              <a:rPr lang="en-US" altLang="am-ET" sz="2000" b="1" i="1"/>
              <a:t>  x</a:t>
            </a:r>
            <a:r>
              <a:rPr lang="en-US" altLang="am-ET" sz="2000" b="1" i="1" baseline="-25000"/>
              <a:t>1</a:t>
            </a:r>
            <a:r>
              <a:rPr lang="en-US" altLang="am-ET" sz="2000" b="1" i="1"/>
              <a:t>  x</a:t>
            </a:r>
            <a:r>
              <a:rPr lang="en-US" altLang="am-ET" sz="2000" b="1" i="1" baseline="-25000"/>
              <a:t>0</a:t>
            </a:r>
            <a:endParaRPr lang="en-US" altLang="am-ET" sz="2000" b="1" i="1"/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/>
              <a:t>+  y</a:t>
            </a:r>
            <a:r>
              <a:rPr lang="en-US" altLang="am-ET" sz="2000" b="1" i="1" baseline="-25000"/>
              <a:t>3</a:t>
            </a:r>
            <a:r>
              <a:rPr lang="en-US" altLang="am-ET" sz="2000" b="1" i="1"/>
              <a:t>  y</a:t>
            </a:r>
            <a:r>
              <a:rPr lang="en-US" altLang="am-ET" sz="2000" b="1" i="1" baseline="-25000"/>
              <a:t>2</a:t>
            </a:r>
            <a:r>
              <a:rPr lang="en-US" altLang="am-ET" sz="2000" b="1" i="1"/>
              <a:t>  y</a:t>
            </a:r>
            <a:r>
              <a:rPr lang="en-US" altLang="am-ET" sz="2000" b="1" i="1" baseline="-25000"/>
              <a:t>1</a:t>
            </a:r>
            <a:r>
              <a:rPr lang="en-US" altLang="am-ET" sz="2000" b="1" i="1"/>
              <a:t>  y</a:t>
            </a:r>
            <a:r>
              <a:rPr lang="en-US" altLang="am-ET" sz="2000" b="1" i="1" baseline="-25000"/>
              <a:t>0</a:t>
            </a:r>
            <a:endParaRPr lang="en-US" altLang="am-ET" sz="2000" b="1" i="1"/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cs typeface="Times New Roman" panose="02020603050405020304" pitchFamily="18" charset="0"/>
              </a:rPr>
              <a:t>────────</a:t>
            </a:r>
            <a:endParaRPr lang="en-US" altLang="am-ET" sz="2000" b="1" i="1"/>
          </a:p>
          <a:p>
            <a:pPr algn="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solidFill>
                  <a:schemeClr val="accent1"/>
                </a:solidFill>
              </a:rPr>
              <a:t>Cy</a:t>
            </a:r>
            <a:r>
              <a:rPr lang="en-US" altLang="am-ET" sz="2000" b="1" i="1"/>
              <a:t>   S</a:t>
            </a:r>
            <a:r>
              <a:rPr lang="en-US" altLang="am-ET" sz="2000" b="1" i="1" baseline="-25000"/>
              <a:t>3</a:t>
            </a:r>
            <a:r>
              <a:rPr lang="en-US" altLang="am-ET" sz="2000" b="1" i="1"/>
              <a:t>  S</a:t>
            </a:r>
            <a:r>
              <a:rPr lang="en-US" altLang="am-ET" sz="2000" b="1" i="1" baseline="-25000"/>
              <a:t>2</a:t>
            </a:r>
            <a:r>
              <a:rPr lang="en-US" altLang="am-ET" sz="2000" b="1" i="1"/>
              <a:t>  S</a:t>
            </a:r>
            <a:r>
              <a:rPr lang="en-US" altLang="am-ET" sz="2000" b="1" i="1" baseline="-25000"/>
              <a:t>1</a:t>
            </a:r>
            <a:r>
              <a:rPr lang="en-US" altLang="am-ET" sz="2000" b="1" i="1"/>
              <a:t>  S</a:t>
            </a:r>
            <a:r>
              <a:rPr lang="en-US" altLang="am-ET" sz="2000" b="1" i="1" baseline="-2500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370263"/>
            <a:ext cx="57610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1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8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5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8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4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2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13953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39703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68947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0" y="451643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3" y="414972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378936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69" y="586025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7" y="577532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5895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738563"/>
            <a:ext cx="5761038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3" y="6183313"/>
            <a:ext cx="594042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5975350"/>
            <a:ext cx="594042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05844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3" y="4149725"/>
            <a:ext cx="3587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495682" name="Group 66"/>
          <p:cNvGrpSpPr>
            <a:grpSpLocks/>
          </p:cNvGrpSpPr>
          <p:nvPr/>
        </p:nvGrpSpPr>
        <p:grpSpPr bwMode="auto">
          <a:xfrm>
            <a:off x="792163" y="1131888"/>
            <a:ext cx="3771900" cy="2005012"/>
            <a:chOff x="1006" y="713"/>
            <a:chExt cx="2376" cy="1263"/>
          </a:xfrm>
        </p:grpSpPr>
        <p:sp>
          <p:nvSpPr>
            <p:cNvPr id="44080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 Adder</a:t>
              </a:r>
            </a:p>
          </p:txBody>
        </p:sp>
        <p:sp>
          <p:nvSpPr>
            <p:cNvPr id="44081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2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3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4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5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6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7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8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89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0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1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2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3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4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44095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/>
                <a:t>x</a:t>
              </a:r>
              <a:r>
                <a:rPr lang="en-US" altLang="am-ET" baseline="-25000"/>
                <a:t>3</a:t>
              </a:r>
              <a:r>
                <a:rPr lang="en-US" altLang="am-ET"/>
                <a:t>x</a:t>
              </a:r>
              <a:r>
                <a:rPr lang="en-US" altLang="am-ET" baseline="-25000"/>
                <a:t>2</a:t>
              </a:r>
              <a:r>
                <a:rPr lang="en-US" altLang="am-ET"/>
                <a:t>x</a:t>
              </a:r>
              <a:r>
                <a:rPr lang="en-US" altLang="am-ET" baseline="-25000"/>
                <a:t>1</a:t>
              </a:r>
              <a:r>
                <a:rPr lang="en-US" altLang="am-ET"/>
                <a:t>x</a:t>
              </a:r>
              <a:r>
                <a:rPr lang="en-US" altLang="am-ET" baseline="-25000"/>
                <a:t>0        </a:t>
              </a:r>
              <a:r>
                <a:rPr lang="en-US" altLang="am-ET"/>
                <a:t>y</a:t>
              </a:r>
              <a:r>
                <a:rPr lang="en-US" altLang="am-ET" baseline="-25000"/>
                <a:t>3</a:t>
              </a:r>
              <a:r>
                <a:rPr lang="en-US" altLang="am-ET"/>
                <a:t>y</a:t>
              </a:r>
              <a:r>
                <a:rPr lang="en-US" altLang="am-ET" baseline="-25000"/>
                <a:t>2</a:t>
              </a:r>
              <a:r>
                <a:rPr lang="en-US" altLang="am-ET"/>
                <a:t>y</a:t>
              </a:r>
              <a:r>
                <a:rPr lang="en-US" altLang="am-ET" baseline="-25000"/>
                <a:t>1</a:t>
              </a:r>
              <a:r>
                <a:rPr lang="en-US" altLang="am-ET"/>
                <a:t>y</a:t>
              </a:r>
              <a:r>
                <a:rPr lang="en-US" altLang="am-ET" baseline="-25000"/>
                <a:t>0</a:t>
              </a:r>
            </a:p>
          </p:txBody>
        </p:sp>
        <p:sp>
          <p:nvSpPr>
            <p:cNvPr id="44096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/>
                <a:t>S</a:t>
              </a:r>
              <a:r>
                <a:rPr lang="en-US" altLang="am-ET" baseline="-25000"/>
                <a:t>3</a:t>
              </a:r>
              <a:r>
                <a:rPr lang="en-US" altLang="am-ET"/>
                <a:t>S</a:t>
              </a:r>
              <a:r>
                <a:rPr lang="en-US" altLang="am-ET" baseline="-25000"/>
                <a:t>2</a:t>
              </a:r>
              <a:r>
                <a:rPr lang="en-US" altLang="am-ET"/>
                <a:t>S</a:t>
              </a:r>
              <a:r>
                <a:rPr lang="en-US" altLang="am-ET" baseline="-25000"/>
                <a:t>1</a:t>
              </a:r>
              <a:r>
                <a:rPr lang="en-US" altLang="am-ET"/>
                <a:t>S</a:t>
              </a:r>
              <a:r>
                <a:rPr lang="en-US" altLang="am-ET" baseline="-25000"/>
                <a:t>0</a:t>
              </a:r>
            </a:p>
          </p:txBody>
        </p:sp>
        <p:sp>
          <p:nvSpPr>
            <p:cNvPr id="44097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/>
                <a:t>C</a:t>
              </a:r>
              <a:r>
                <a:rPr lang="en-US" altLang="am-ET" baseline="-25000"/>
                <a:t>0</a:t>
              </a:r>
            </a:p>
          </p:txBody>
        </p:sp>
        <p:sp>
          <p:nvSpPr>
            <p:cNvPr id="44098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/>
                <a:t>C</a:t>
              </a:r>
              <a:r>
                <a:rPr lang="en-US" altLang="am-ET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8" y="180816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latin typeface="Times New Roman" panose="02020603050405020304" pitchFamily="18" charset="0"/>
                <a:cs typeface="Times New Roman" panose="02020603050405020304" pitchFamily="18" charset="0"/>
              </a:rPr>
              <a:t>Carry Propagate Addition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9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31" grpId="0" animBg="1"/>
      <p:bldP spid="495640" grpId="0" animBg="1"/>
      <p:bldP spid="495649" grpId="0" animBg="1"/>
      <p:bldP spid="495658" grpId="0"/>
      <p:bldP spid="495659" grpId="0"/>
      <p:bldP spid="495660" grpId="0"/>
      <p:bldP spid="495662" grpId="0"/>
      <p:bldP spid="4956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/>
          <a:lstStyle/>
          <a:p>
            <a:pPr eaLnBrk="1" hangingPunct="1"/>
            <a:r>
              <a:rPr lang="en-US" altLang="am-ET" dirty="0" smtClean="0"/>
              <a:t>1 bit comparator</a:t>
            </a:r>
          </a:p>
        </p:txBody>
      </p:sp>
      <p:pic>
        <p:nvPicPr>
          <p:cNvPr id="1536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3600226"/>
            <a:ext cx="5648325" cy="2879725"/>
          </a:xfrm>
        </p:spPr>
      </p:pic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44275FC6-9F7F-4C03-9612-AB3ADB88FC8E}" type="slidenum">
              <a:rPr kumimoji="0" lang="en-US" altLang="zh-TW"/>
              <a:pPr eaLnBrk="1" hangingPunct="1"/>
              <a:t>22</a:t>
            </a:fld>
            <a:endParaRPr kumimoji="0" lang="en-US" altLang="zh-TW"/>
          </a:p>
        </p:txBody>
      </p:sp>
      <p:pic>
        <p:nvPicPr>
          <p:cNvPr id="15365" name="Content Placeholder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836712"/>
            <a:ext cx="50196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3059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B4985BF2-D34F-43D1-AF17-DC9FBEC413DE}" type="slidenum">
              <a:rPr lang="en-US" altLang="am-ET"/>
              <a:pPr>
                <a:defRPr/>
              </a:pPr>
              <a:t>23</a:t>
            </a:fld>
            <a:r>
              <a:rPr lang="en-US" altLang="am-ET"/>
              <a:t> / 65</a:t>
            </a: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Decoders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66875"/>
          </a:xfrm>
        </p:spPr>
        <p:txBody>
          <a:bodyPr/>
          <a:lstStyle/>
          <a:p>
            <a:r>
              <a:rPr lang="en-US" altLang="am-ET" dirty="0" smtClean="0"/>
              <a:t>Extract “</a:t>
            </a:r>
            <a:r>
              <a:rPr lang="en-US" altLang="am-ET" i="1" dirty="0" smtClean="0">
                <a:solidFill>
                  <a:schemeClr val="accent1"/>
                </a:solidFill>
              </a:rPr>
              <a:t>Information</a:t>
            </a:r>
            <a:r>
              <a:rPr lang="en-US" altLang="am-ET" dirty="0" smtClean="0"/>
              <a:t>” from the code</a:t>
            </a:r>
          </a:p>
          <a:p>
            <a:r>
              <a:rPr lang="en-US" altLang="am-ET" dirty="0" smtClean="0"/>
              <a:t>Binary Decoder</a:t>
            </a:r>
          </a:p>
          <a:p>
            <a:pPr lvl="1"/>
            <a:r>
              <a:rPr lang="en-US" altLang="am-ET" dirty="0" smtClean="0"/>
              <a:t>Example: 2-bit Binary Number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451725" y="3911600"/>
            <a:ext cx="436563" cy="596900"/>
          </a:xfrm>
          <a:custGeom>
            <a:avLst/>
            <a:gdLst>
              <a:gd name="T0" fmla="*/ 89167023 w 21600"/>
              <a:gd name="T1" fmla="*/ 0 h 21600"/>
              <a:gd name="T2" fmla="*/ 178333641 w 21600"/>
              <a:gd name="T3" fmla="*/ 164223411 h 21600"/>
              <a:gd name="T4" fmla="*/ 0 w 21600"/>
              <a:gd name="T5" fmla="*/ 164223411 h 21600"/>
              <a:gd name="T6" fmla="*/ 89167023 w 21600"/>
              <a:gd name="T7" fmla="*/ 4558240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am-ET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372225" y="3911600"/>
            <a:ext cx="436563" cy="596900"/>
          </a:xfrm>
          <a:custGeom>
            <a:avLst/>
            <a:gdLst>
              <a:gd name="T0" fmla="*/ 89167023 w 21600"/>
              <a:gd name="T1" fmla="*/ 0 h 21600"/>
              <a:gd name="T2" fmla="*/ 178333641 w 21600"/>
              <a:gd name="T3" fmla="*/ 164223411 h 21600"/>
              <a:gd name="T4" fmla="*/ 0 w 21600"/>
              <a:gd name="T5" fmla="*/ 164223411 h 21600"/>
              <a:gd name="T6" fmla="*/ 89167023 w 21600"/>
              <a:gd name="T7" fmla="*/ 4558240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am-ET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292725" y="3911600"/>
            <a:ext cx="436563" cy="596900"/>
          </a:xfrm>
          <a:custGeom>
            <a:avLst/>
            <a:gdLst>
              <a:gd name="T0" fmla="*/ 89167023 w 21600"/>
              <a:gd name="T1" fmla="*/ 0 h 21600"/>
              <a:gd name="T2" fmla="*/ 178333641 w 21600"/>
              <a:gd name="T3" fmla="*/ 164223411 h 21600"/>
              <a:gd name="T4" fmla="*/ 0 w 21600"/>
              <a:gd name="T5" fmla="*/ 164223411 h 21600"/>
              <a:gd name="T6" fmla="*/ 89167023 w 21600"/>
              <a:gd name="T7" fmla="*/ 4558240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am-ET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4211638" y="3911600"/>
            <a:ext cx="436562" cy="596900"/>
          </a:xfrm>
          <a:custGeom>
            <a:avLst/>
            <a:gdLst>
              <a:gd name="T0" fmla="*/ 89166212 w 21600"/>
              <a:gd name="T1" fmla="*/ 0 h 21600"/>
              <a:gd name="T2" fmla="*/ 178332424 w 21600"/>
              <a:gd name="T3" fmla="*/ 164223411 h 21600"/>
              <a:gd name="T4" fmla="*/ 0 w 21600"/>
              <a:gd name="T5" fmla="*/ 164223411 h 21600"/>
              <a:gd name="T6" fmla="*/ 89166212 w 21600"/>
              <a:gd name="T7" fmla="*/ 455824039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am-ET"/>
          </a:p>
        </p:txBody>
      </p:sp>
      <p:grpSp>
        <p:nvGrpSpPr>
          <p:cNvPr id="507988" name="Group 84"/>
          <p:cNvGrpSpPr>
            <a:grpSpLocks/>
          </p:cNvGrpSpPr>
          <p:nvPr/>
        </p:nvGrpSpPr>
        <p:grpSpPr bwMode="auto">
          <a:xfrm>
            <a:off x="3832225" y="3068638"/>
            <a:ext cx="1460500" cy="1439862"/>
            <a:chOff x="2414" y="1933"/>
            <a:chExt cx="920" cy="907"/>
          </a:xfrm>
        </p:grpSpPr>
        <p:sp>
          <p:nvSpPr>
            <p:cNvPr id="62515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6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62517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8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9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grpSp>
        <p:nvGrpSpPr>
          <p:cNvPr id="507986" name="Group 82"/>
          <p:cNvGrpSpPr>
            <a:grpSpLocks/>
          </p:cNvGrpSpPr>
          <p:nvPr/>
        </p:nvGrpSpPr>
        <p:grpSpPr bwMode="auto">
          <a:xfrm>
            <a:off x="3132138" y="4689475"/>
            <a:ext cx="4538662" cy="1079500"/>
            <a:chOff x="1973" y="2954"/>
            <a:chExt cx="2859" cy="680"/>
          </a:xfrm>
        </p:grpSpPr>
        <p:sp>
          <p:nvSpPr>
            <p:cNvPr id="62511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2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3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4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507987" name="Group 83"/>
          <p:cNvGrpSpPr>
            <a:grpSpLocks/>
          </p:cNvGrpSpPr>
          <p:nvPr/>
        </p:nvGrpSpPr>
        <p:grpSpPr bwMode="auto">
          <a:xfrm>
            <a:off x="4418013" y="4508500"/>
            <a:ext cx="3252787" cy="1260475"/>
            <a:chOff x="2783" y="2840"/>
            <a:chExt cx="2049" cy="794"/>
          </a:xfrm>
        </p:grpSpPr>
        <p:sp>
          <p:nvSpPr>
            <p:cNvPr id="62507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8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9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10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507985" name="Group 81"/>
          <p:cNvGrpSpPr>
            <a:grpSpLocks/>
          </p:cNvGrpSpPr>
          <p:nvPr/>
        </p:nvGrpSpPr>
        <p:grpSpPr bwMode="auto">
          <a:xfrm>
            <a:off x="741363" y="4329113"/>
            <a:ext cx="2390775" cy="1800225"/>
            <a:chOff x="467" y="2727"/>
            <a:chExt cx="1506" cy="1134"/>
          </a:xfrm>
        </p:grpSpPr>
        <p:sp>
          <p:nvSpPr>
            <p:cNvPr id="62503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62504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5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6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272338" y="1268413"/>
            <a:ext cx="1439862" cy="1081087"/>
          </a:xfrm>
          <a:prstGeom prst="wedgeRoundRectCallout">
            <a:avLst>
              <a:gd name="adj1" fmla="val -67972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1214438" y="4470400"/>
            <a:ext cx="360362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3132138" y="4329113"/>
            <a:ext cx="360362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07989" name="Group 85"/>
          <p:cNvGrpSpPr>
            <a:grpSpLocks/>
          </p:cNvGrpSpPr>
          <p:nvPr/>
        </p:nvGrpSpPr>
        <p:grpSpPr bwMode="auto">
          <a:xfrm>
            <a:off x="4911725" y="3068638"/>
            <a:ext cx="1460500" cy="1439862"/>
            <a:chOff x="2414" y="1933"/>
            <a:chExt cx="920" cy="907"/>
          </a:xfrm>
        </p:grpSpPr>
        <p:sp>
          <p:nvSpPr>
            <p:cNvPr id="62498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9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62500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1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502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2784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am-ET" sz="3600" i="1" kern="10" spc="720" dirty="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41941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pPr algn="ctr"/>
            <a:r>
              <a:rPr lang="am-ET" sz="3600" i="1" kern="10" spc="720" dirty="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0</a:t>
            </a:r>
          </a:p>
        </p:txBody>
      </p:sp>
      <p:grpSp>
        <p:nvGrpSpPr>
          <p:cNvPr id="507995" name="Group 91"/>
          <p:cNvGrpSpPr>
            <a:grpSpLocks/>
          </p:cNvGrpSpPr>
          <p:nvPr/>
        </p:nvGrpSpPr>
        <p:grpSpPr bwMode="auto">
          <a:xfrm>
            <a:off x="5991225" y="3068638"/>
            <a:ext cx="1460500" cy="1439862"/>
            <a:chOff x="2414" y="1933"/>
            <a:chExt cx="920" cy="907"/>
          </a:xfrm>
        </p:grpSpPr>
        <p:sp>
          <p:nvSpPr>
            <p:cNvPr id="62493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4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62495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6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7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3579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am-ET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2</a:t>
            </a:r>
          </a:p>
        </p:txBody>
      </p:sp>
      <p:grpSp>
        <p:nvGrpSpPr>
          <p:cNvPr id="508007" name="Group 103"/>
          <p:cNvGrpSpPr>
            <a:grpSpLocks/>
          </p:cNvGrpSpPr>
          <p:nvPr/>
        </p:nvGrpSpPr>
        <p:grpSpPr bwMode="auto">
          <a:xfrm>
            <a:off x="7072313" y="3068638"/>
            <a:ext cx="1460500" cy="1439862"/>
            <a:chOff x="4455" y="1933"/>
            <a:chExt cx="920" cy="907"/>
          </a:xfrm>
        </p:grpSpPr>
        <p:sp>
          <p:nvSpPr>
            <p:cNvPr id="62488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89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62490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1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2492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4390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pPr algn="ctr"/>
            <a:r>
              <a:rPr lang="am-ET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81" grpId="0" animBg="1"/>
      <p:bldP spid="507982" grpId="0"/>
      <p:bldP spid="5079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07A2BAC0-CED2-4952-8E1B-732B982A0FA8}" type="slidenum">
              <a:rPr lang="en-US" altLang="am-ET"/>
              <a:pPr>
                <a:defRPr/>
              </a:pPr>
              <a:t>24</a:t>
            </a:fld>
            <a:r>
              <a:rPr lang="en-US" altLang="am-ET"/>
              <a:t> / 65</a:t>
            </a: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Decoders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2-to-4 Line Decoder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1150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348009420"/>
                    </a:ext>
                  </a:extLst>
                </a:gridCol>
                <a:gridCol w="1801812">
                  <a:extLst>
                    <a:ext uri="{9D8B030D-6E8A-4147-A177-3AD203B41FA5}">
                      <a16:colId xmlns:a16="http://schemas.microsoft.com/office/drawing/2014/main" val="149842014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7297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2988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6255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31525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52859"/>
                  </a:ext>
                </a:extLst>
              </a:tr>
            </a:tbl>
          </a:graphicData>
        </a:graphic>
      </p:graphicFrame>
      <p:grpSp>
        <p:nvGrpSpPr>
          <p:cNvPr id="509994" name="Group 42"/>
          <p:cNvGrpSpPr>
            <a:grpSpLocks/>
          </p:cNvGrpSpPr>
          <p:nvPr/>
        </p:nvGrpSpPr>
        <p:grpSpPr bwMode="auto">
          <a:xfrm>
            <a:off x="1150938" y="1989138"/>
            <a:ext cx="2882900" cy="1800225"/>
            <a:chOff x="725" y="1253"/>
            <a:chExt cx="1816" cy="1134"/>
          </a:xfrm>
        </p:grpSpPr>
        <p:sp>
          <p:nvSpPr>
            <p:cNvPr id="64544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64545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4546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4547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4548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4549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4550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4551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4552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572000" y="1268413"/>
          <a:ext cx="3959225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8" name="Visio" r:id="rId4" imgW="2026798" imgH="1994367" progId="Visio.Drawing.11">
                  <p:embed/>
                </p:oleObj>
              </mc:Choice>
              <mc:Fallback>
                <p:oleObj name="Visio" r:id="rId4" imgW="2026798" imgH="1994367" progId="Visio.Drawing.11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68413"/>
                        <a:ext cx="3959225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765675" y="5229225"/>
          <a:ext cx="1284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9" name="Equation" r:id="rId6" imgW="571252" imgH="228501" progId="Equation.3">
                  <p:embed/>
                </p:oleObj>
              </mc:Choice>
              <mc:Fallback>
                <p:oleObj name="Equation" r:id="rId6" imgW="571252" imgH="228501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675" y="5229225"/>
                        <a:ext cx="1284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7107238" y="521493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0" name="Equation" r:id="rId8" imgW="571252" imgH="241195" progId="Equation.3">
                  <p:embed/>
                </p:oleObj>
              </mc:Choice>
              <mc:Fallback>
                <p:oleObj name="Equation" r:id="rId8" imgW="571252" imgH="24119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21493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779963" y="5754688"/>
          <a:ext cx="1255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1" name="Equation" r:id="rId10" imgW="558558" imgH="241195" progId="Equation.3">
                  <p:embed/>
                </p:oleObj>
              </mc:Choice>
              <mc:Fallback>
                <p:oleObj name="Equation" r:id="rId10" imgW="558558" imgH="24119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5754688"/>
                        <a:ext cx="1255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7107238" y="5754688"/>
          <a:ext cx="12842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02" name="Equation" r:id="rId12" imgW="571252" imgH="241195" progId="Equation.3">
                  <p:embed/>
                </p:oleObj>
              </mc:Choice>
              <mc:Fallback>
                <p:oleObj name="Equation" r:id="rId12" imgW="571252" imgH="24119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754688"/>
                        <a:ext cx="12842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D320DA50-62AF-4496-BAF4-9BAF35242061}" type="slidenum">
              <a:rPr lang="en-US" altLang="am-ET"/>
              <a:pPr>
                <a:defRPr/>
              </a:pPr>
              <a:t>25</a:t>
            </a:fld>
            <a:r>
              <a:rPr lang="en-US" altLang="am-ET"/>
              <a:t> / 65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Decoders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3-to-8 Line Decoder</a:t>
            </a:r>
          </a:p>
        </p:txBody>
      </p:sp>
      <p:grpSp>
        <p:nvGrpSpPr>
          <p:cNvPr id="511021" name="Group 45"/>
          <p:cNvGrpSpPr>
            <a:grpSpLocks/>
          </p:cNvGrpSpPr>
          <p:nvPr/>
        </p:nvGrpSpPr>
        <p:grpSpPr bwMode="auto">
          <a:xfrm>
            <a:off x="792163" y="1989138"/>
            <a:ext cx="2882900" cy="3421062"/>
            <a:chOff x="725" y="1026"/>
            <a:chExt cx="1816" cy="2155"/>
          </a:xfrm>
        </p:grpSpPr>
        <p:sp>
          <p:nvSpPr>
            <p:cNvPr id="66576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66577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78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79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580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1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582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3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4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5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6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7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8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6589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1" name="Visio" r:id="rId4" imgW="2350861" imgH="3561527" progId="Visio.Drawing.11">
                  <p:embed/>
                </p:oleObj>
              </mc:Choice>
              <mc:Fallback>
                <p:oleObj name="Visio" r:id="rId4" imgW="2350861" imgH="3561527" progId="Visio.Drawing.11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268413"/>
                        <a:ext cx="3503613" cy="530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2" name="Equation" r:id="rId6" imgW="558800" imgH="228600" progId="Equation.3">
                  <p:embed/>
                </p:oleObj>
              </mc:Choice>
              <mc:Fallback>
                <p:oleObj name="Equation" r:id="rId6" imgW="5588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344613"/>
                        <a:ext cx="8715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3" name="Equation" r:id="rId8" imgW="558558" imgH="241195" progId="Equation.3">
                  <p:embed/>
                </p:oleObj>
              </mc:Choice>
              <mc:Fallback>
                <p:oleObj name="Equation" r:id="rId8" imgW="558558" imgH="24119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83038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4" name="Equation" r:id="rId10" imgW="558558" imgH="241195" progId="Equation.3">
                  <p:embed/>
                </p:oleObj>
              </mc:Choice>
              <mc:Fallback>
                <p:oleObj name="Equation" r:id="rId10" imgW="558558" imgH="24119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357438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5" name="Equation" r:id="rId12" imgW="558558" imgH="241195" progId="Equation.3">
                  <p:embed/>
                </p:oleObj>
              </mc:Choice>
              <mc:Fallback>
                <p:oleObj name="Equation" r:id="rId12" imgW="558558" imgH="24119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19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6" name="Equation" r:id="rId14" imgW="558558" imgH="241195" progId="Equation.3">
                  <p:embed/>
                </p:oleObj>
              </mc:Choice>
              <mc:Fallback>
                <p:oleObj name="Equation" r:id="rId14" imgW="558558" imgH="24119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446463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7" name="Equation" r:id="rId16" imgW="558558" imgH="241195" progId="Equation.3">
                  <p:embed/>
                </p:oleObj>
              </mc:Choice>
              <mc:Fallback>
                <p:oleObj name="Equation" r:id="rId16" imgW="558558" imgH="24119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9433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8" name="Equation" r:id="rId18" imgW="558558" imgH="241195" progId="Equation.3">
                  <p:embed/>
                </p:oleObj>
              </mc:Choice>
              <mc:Fallback>
                <p:oleObj name="Equation" r:id="rId18" imgW="558558" imgH="24119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448310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99" name="Equation" r:id="rId20" imgW="558558" imgH="241195" progId="Equation.3">
                  <p:embed/>
                </p:oleObj>
              </mc:Choice>
              <mc:Fallback>
                <p:oleObj name="Equation" r:id="rId20" imgW="558558" imgH="24119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010150"/>
                        <a:ext cx="87153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5832DF42-4928-41A5-B1B9-53BA3F707172}" type="slidenum">
              <a:rPr lang="en-US" altLang="am-ET"/>
              <a:pPr>
                <a:defRPr/>
              </a:pPr>
              <a:t>26</a:t>
            </a:fld>
            <a:r>
              <a:rPr lang="en-US" altLang="am-ET"/>
              <a:t> / 65</a:t>
            </a: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Decoders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“</a:t>
            </a:r>
            <a:r>
              <a:rPr lang="en-US" altLang="am-ET" i="1" smtClean="0">
                <a:solidFill>
                  <a:srgbClr val="CC00CC"/>
                </a:solidFill>
              </a:rPr>
              <a:t>Enable</a:t>
            </a:r>
            <a:r>
              <a:rPr lang="en-US" altLang="am-ET" smtClean="0"/>
              <a:t>” Control</a:t>
            </a:r>
          </a:p>
        </p:txBody>
      </p:sp>
      <p:grpSp>
        <p:nvGrpSpPr>
          <p:cNvPr id="512067" name="Group 67"/>
          <p:cNvGrpSpPr>
            <a:grpSpLocks/>
          </p:cNvGrpSpPr>
          <p:nvPr/>
        </p:nvGrpSpPr>
        <p:grpSpPr bwMode="auto">
          <a:xfrm>
            <a:off x="1150938" y="1706563"/>
            <a:ext cx="2882900" cy="1800225"/>
            <a:chOff x="725" y="1026"/>
            <a:chExt cx="1816" cy="1134"/>
          </a:xfrm>
        </p:grpSpPr>
        <p:sp>
          <p:nvSpPr>
            <p:cNvPr id="68646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68647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48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49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8650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51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652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53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54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68655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971550" y="37893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116009233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3776002860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416241675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2625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90160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13053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49100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96401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82168"/>
                  </a:ext>
                </a:extLst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667250" y="1195388"/>
          <a:ext cx="4303713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5" name="Visio" r:id="rId4" imgW="2159203" imgH="2149206" progId="Visio.Drawing.11">
                  <p:embed/>
                </p:oleObj>
              </mc:Choice>
              <mc:Fallback>
                <p:oleObj name="Visio" r:id="rId4" imgW="2159203" imgH="2149206" progId="Visio.Drawing.11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95388"/>
                        <a:ext cx="4303713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8D644DAA-480A-41B5-8D3E-DBAE796E8A79}" type="slidenum">
              <a:rPr lang="en-US" altLang="am-ET"/>
              <a:pPr>
                <a:defRPr/>
              </a:pPr>
              <a:t>27</a:t>
            </a:fld>
            <a:r>
              <a:rPr lang="en-US" altLang="am-ET"/>
              <a:t> / 65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Decoders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Expansion</a:t>
            </a:r>
          </a:p>
        </p:txBody>
      </p:sp>
      <p:graphicFrame>
        <p:nvGraphicFramePr>
          <p:cNvPr id="513126" name="Group 102"/>
          <p:cNvGraphicFramePr>
            <a:graphicFrameLocks noGrp="1"/>
          </p:cNvGraphicFramePr>
          <p:nvPr/>
        </p:nvGraphicFramePr>
        <p:xfrm>
          <a:off x="792163" y="1717675"/>
          <a:ext cx="4321175" cy="342265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741624681"/>
                    </a:ext>
                  </a:extLst>
                </a:gridCol>
                <a:gridCol w="3241675">
                  <a:extLst>
                    <a:ext uri="{9D8B030D-6E8A-4147-A177-3AD203B41FA5}">
                      <a16:colId xmlns:a16="http://schemas.microsoft.com/office/drawing/2014/main" val="95086534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148514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65996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566100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75617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686119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54316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477014"/>
                  </a:ext>
                </a:extLst>
              </a:tr>
              <a:tr h="369888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604452"/>
                  </a:ext>
                </a:extLst>
              </a:tr>
              <a:tr h="371475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09786"/>
                  </a:ext>
                </a:extLst>
              </a:tr>
            </a:tbl>
          </a:graphicData>
        </a:graphic>
      </p:graphicFrame>
      <p:sp>
        <p:nvSpPr>
          <p:cNvPr id="513070" name="AutoShape 46"/>
          <p:cNvSpPr>
            <a:spLocks noChangeArrowheads="1"/>
          </p:cNvSpPr>
          <p:nvPr/>
        </p:nvSpPr>
        <p:spPr bwMode="auto">
          <a:xfrm>
            <a:off x="3492500" y="2232025"/>
            <a:ext cx="1503363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13071" name="AutoShape 47"/>
          <p:cNvSpPr>
            <a:spLocks noChangeArrowheads="1"/>
          </p:cNvSpPr>
          <p:nvPr/>
        </p:nvSpPr>
        <p:spPr bwMode="auto">
          <a:xfrm>
            <a:off x="1150938" y="3703638"/>
            <a:ext cx="2341562" cy="1401762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13072" name="AutoShape 48"/>
          <p:cNvSpPr>
            <a:spLocks noChangeArrowheads="1"/>
          </p:cNvSpPr>
          <p:nvPr/>
        </p:nvSpPr>
        <p:spPr bwMode="auto">
          <a:xfrm>
            <a:off x="1174750" y="2225675"/>
            <a:ext cx="625475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13088" name="Text Box 64"/>
          <p:cNvSpPr txBox="1">
            <a:spLocks noChangeArrowheads="1"/>
          </p:cNvSpPr>
          <p:nvPr/>
        </p:nvSpPr>
        <p:spPr bwMode="auto">
          <a:xfrm>
            <a:off x="5292725" y="1089025"/>
            <a:ext cx="12588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513120" name="Group 96"/>
          <p:cNvGrpSpPr>
            <a:grpSpLocks/>
          </p:cNvGrpSpPr>
          <p:nvPr/>
        </p:nvGrpSpPr>
        <p:grpSpPr bwMode="auto">
          <a:xfrm>
            <a:off x="6551613" y="2349500"/>
            <a:ext cx="2211387" cy="3779838"/>
            <a:chOff x="4127" y="1480"/>
            <a:chExt cx="1393" cy="2381"/>
          </a:xfrm>
        </p:grpSpPr>
        <p:sp>
          <p:nvSpPr>
            <p:cNvPr id="70716" name="Line 54"/>
            <p:cNvSpPr>
              <a:spLocks noChangeShapeType="1"/>
            </p:cNvSpPr>
            <p:nvPr/>
          </p:nvSpPr>
          <p:spPr bwMode="auto">
            <a:xfrm>
              <a:off x="5034" y="170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17" name="AutoShape 50"/>
            <p:cNvSpPr>
              <a:spLocks noChangeArrowheads="1"/>
            </p:cNvSpPr>
            <p:nvPr/>
          </p:nvSpPr>
          <p:spPr bwMode="auto">
            <a:xfrm flipH="1" flipV="1">
              <a:off x="4128" y="1480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70718" name="Text Box 53"/>
            <p:cNvSpPr txBox="1">
              <a:spLocks noChangeArrowheads="1"/>
            </p:cNvSpPr>
            <p:nvPr/>
          </p:nvSpPr>
          <p:spPr bwMode="auto">
            <a:xfrm>
              <a:off x="4128" y="1697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0719" name="Text Box 55"/>
            <p:cNvSpPr txBox="1">
              <a:spLocks noChangeArrowheads="1"/>
            </p:cNvSpPr>
            <p:nvPr/>
          </p:nvSpPr>
          <p:spPr bwMode="auto">
            <a:xfrm>
              <a:off x="4807" y="1540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720" name="Line 56"/>
            <p:cNvSpPr>
              <a:spLocks noChangeShapeType="1"/>
            </p:cNvSpPr>
            <p:nvPr/>
          </p:nvSpPr>
          <p:spPr bwMode="auto">
            <a:xfrm>
              <a:off x="5034" y="1933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21" name="Line 57"/>
            <p:cNvSpPr>
              <a:spLocks noChangeShapeType="1"/>
            </p:cNvSpPr>
            <p:nvPr/>
          </p:nvSpPr>
          <p:spPr bwMode="auto">
            <a:xfrm>
              <a:off x="5034" y="2159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22" name="Line 58"/>
            <p:cNvSpPr>
              <a:spLocks noChangeShapeType="1"/>
            </p:cNvSpPr>
            <p:nvPr/>
          </p:nvSpPr>
          <p:spPr bwMode="auto">
            <a:xfrm>
              <a:off x="5034" y="2385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23" name="Text Box 66"/>
            <p:cNvSpPr txBox="1">
              <a:spLocks noChangeArrowheads="1"/>
            </p:cNvSpPr>
            <p:nvPr/>
          </p:nvSpPr>
          <p:spPr bwMode="auto">
            <a:xfrm>
              <a:off x="5294" y="1537"/>
              <a:ext cx="226" cy="2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724" name="AutoShape 78"/>
            <p:cNvSpPr>
              <a:spLocks noChangeArrowheads="1"/>
            </p:cNvSpPr>
            <p:nvPr/>
          </p:nvSpPr>
          <p:spPr bwMode="auto">
            <a:xfrm flipH="1" flipV="1">
              <a:off x="4127" y="2727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70725" name="Text Box 79"/>
            <p:cNvSpPr txBox="1">
              <a:spLocks noChangeArrowheads="1"/>
            </p:cNvSpPr>
            <p:nvPr/>
          </p:nvSpPr>
          <p:spPr bwMode="auto">
            <a:xfrm>
              <a:off x="4127" y="2944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0726" name="Text Box 80"/>
            <p:cNvSpPr txBox="1">
              <a:spLocks noChangeArrowheads="1"/>
            </p:cNvSpPr>
            <p:nvPr/>
          </p:nvSpPr>
          <p:spPr bwMode="auto">
            <a:xfrm>
              <a:off x="4806" y="2787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727" name="Line 81"/>
            <p:cNvSpPr>
              <a:spLocks noChangeShapeType="1"/>
            </p:cNvSpPr>
            <p:nvPr/>
          </p:nvSpPr>
          <p:spPr bwMode="auto">
            <a:xfrm>
              <a:off x="5034" y="295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28" name="Line 82"/>
            <p:cNvSpPr>
              <a:spLocks noChangeShapeType="1"/>
            </p:cNvSpPr>
            <p:nvPr/>
          </p:nvSpPr>
          <p:spPr bwMode="auto">
            <a:xfrm>
              <a:off x="5034" y="3181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29" name="Line 83"/>
            <p:cNvSpPr>
              <a:spLocks noChangeShapeType="1"/>
            </p:cNvSpPr>
            <p:nvPr/>
          </p:nvSpPr>
          <p:spPr bwMode="auto">
            <a:xfrm>
              <a:off x="5034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30" name="Line 84"/>
            <p:cNvSpPr>
              <a:spLocks noChangeShapeType="1"/>
            </p:cNvSpPr>
            <p:nvPr/>
          </p:nvSpPr>
          <p:spPr bwMode="auto">
            <a:xfrm>
              <a:off x="5034" y="3633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513122" name="Group 98"/>
          <p:cNvGrpSpPr>
            <a:grpSpLocks/>
          </p:cNvGrpSpPr>
          <p:nvPr/>
        </p:nvGrpSpPr>
        <p:grpSpPr bwMode="auto">
          <a:xfrm>
            <a:off x="5292725" y="1628775"/>
            <a:ext cx="1258888" cy="3960813"/>
            <a:chOff x="3334" y="1026"/>
            <a:chExt cx="793" cy="2495"/>
          </a:xfrm>
        </p:grpSpPr>
        <p:sp>
          <p:nvSpPr>
            <p:cNvPr id="70712" name="Line 62"/>
            <p:cNvSpPr>
              <a:spLocks noChangeShapeType="1"/>
            </p:cNvSpPr>
            <p:nvPr/>
          </p:nvSpPr>
          <p:spPr bwMode="auto">
            <a:xfrm>
              <a:off x="3520" y="2954"/>
              <a:ext cx="1" cy="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13" name="Line 63"/>
            <p:cNvSpPr>
              <a:spLocks noChangeShapeType="1"/>
            </p:cNvSpPr>
            <p:nvPr/>
          </p:nvSpPr>
          <p:spPr bwMode="auto">
            <a:xfrm flipV="1">
              <a:off x="3512" y="3521"/>
              <a:ext cx="6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14" name="Line 70"/>
            <p:cNvSpPr>
              <a:spLocks noChangeShapeType="1"/>
            </p:cNvSpPr>
            <p:nvPr/>
          </p:nvSpPr>
          <p:spPr bwMode="auto">
            <a:xfrm flipH="1" flipV="1">
              <a:off x="3519" y="1026"/>
              <a:ext cx="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graphicFrame>
          <p:nvGraphicFramePr>
            <p:cNvPr id="70715" name="Object 86"/>
            <p:cNvGraphicFramePr>
              <a:graphicFrameLocks noChangeAspect="1"/>
            </p:cNvGraphicFramePr>
            <p:nvPr/>
          </p:nvGraphicFramePr>
          <p:xfrm>
            <a:off x="3334" y="2582"/>
            <a:ext cx="37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0" name="Visio" r:id="rId4" imgW="223845" imgH="250911" progId="Visio.Drawing.11">
                    <p:embed/>
                  </p:oleObj>
                </mc:Choice>
                <mc:Fallback>
                  <p:oleObj name="Visio" r:id="rId4" imgW="223845" imgH="250911" progId="Visio.Drawing.11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82"/>
                          <a:ext cx="37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23" name="Group 99"/>
          <p:cNvGrpSpPr>
            <a:grpSpLocks/>
          </p:cNvGrpSpPr>
          <p:nvPr/>
        </p:nvGrpSpPr>
        <p:grpSpPr bwMode="auto">
          <a:xfrm>
            <a:off x="5521325" y="3548063"/>
            <a:ext cx="1030288" cy="122237"/>
            <a:chOff x="3478" y="2235"/>
            <a:chExt cx="649" cy="77"/>
          </a:xfrm>
        </p:grpSpPr>
        <p:sp>
          <p:nvSpPr>
            <p:cNvPr id="70710" name="Line 59"/>
            <p:cNvSpPr>
              <a:spLocks noChangeShapeType="1"/>
            </p:cNvSpPr>
            <p:nvPr/>
          </p:nvSpPr>
          <p:spPr bwMode="auto">
            <a:xfrm>
              <a:off x="3504" y="2273"/>
              <a:ext cx="6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11" name="Oval 91"/>
            <p:cNvSpPr>
              <a:spLocks noChangeArrowheads="1"/>
            </p:cNvSpPr>
            <p:nvPr/>
          </p:nvSpPr>
          <p:spPr bwMode="auto">
            <a:xfrm>
              <a:off x="3478" y="2235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grpSp>
        <p:nvGrpSpPr>
          <p:cNvPr id="513121" name="Group 97"/>
          <p:cNvGrpSpPr>
            <a:grpSpLocks/>
          </p:cNvGrpSpPr>
          <p:nvPr/>
        </p:nvGrpSpPr>
        <p:grpSpPr bwMode="auto">
          <a:xfrm>
            <a:off x="5945188" y="1628775"/>
            <a:ext cx="608012" cy="3600450"/>
            <a:chOff x="3745" y="1026"/>
            <a:chExt cx="383" cy="2268"/>
          </a:xfrm>
        </p:grpSpPr>
        <p:sp>
          <p:nvSpPr>
            <p:cNvPr id="70702" name="Line 51"/>
            <p:cNvSpPr>
              <a:spLocks noChangeShapeType="1"/>
            </p:cNvSpPr>
            <p:nvPr/>
          </p:nvSpPr>
          <p:spPr bwMode="auto">
            <a:xfrm>
              <a:off x="3901" y="182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3" name="Line 52"/>
            <p:cNvSpPr>
              <a:spLocks noChangeShapeType="1"/>
            </p:cNvSpPr>
            <p:nvPr/>
          </p:nvSpPr>
          <p:spPr bwMode="auto">
            <a:xfrm>
              <a:off x="3787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4" name="Line 87"/>
            <p:cNvSpPr>
              <a:spLocks noChangeShapeType="1"/>
            </p:cNvSpPr>
            <p:nvPr/>
          </p:nvSpPr>
          <p:spPr bwMode="auto">
            <a:xfrm flipV="1">
              <a:off x="3787" y="1026"/>
              <a:ext cx="0" cy="22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5" name="Line 88"/>
            <p:cNvSpPr>
              <a:spLocks noChangeShapeType="1"/>
            </p:cNvSpPr>
            <p:nvPr/>
          </p:nvSpPr>
          <p:spPr bwMode="auto">
            <a:xfrm>
              <a:off x="3901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6" name="Line 89"/>
            <p:cNvSpPr>
              <a:spLocks noChangeShapeType="1"/>
            </p:cNvSpPr>
            <p:nvPr/>
          </p:nvSpPr>
          <p:spPr bwMode="auto">
            <a:xfrm>
              <a:off x="378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7" name="Line 90"/>
            <p:cNvSpPr>
              <a:spLocks noChangeShapeType="1"/>
            </p:cNvSpPr>
            <p:nvPr/>
          </p:nvSpPr>
          <p:spPr bwMode="auto">
            <a:xfrm flipV="1">
              <a:off x="3901" y="1026"/>
              <a:ext cx="0" cy="20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0708" name="Oval 94"/>
            <p:cNvSpPr>
              <a:spLocks noChangeArrowheads="1"/>
            </p:cNvSpPr>
            <p:nvPr/>
          </p:nvSpPr>
          <p:spPr bwMode="auto">
            <a:xfrm>
              <a:off x="3745" y="2006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70709" name="Oval 95"/>
            <p:cNvSpPr>
              <a:spLocks noChangeArrowheads="1"/>
            </p:cNvSpPr>
            <p:nvPr/>
          </p:nvSpPr>
          <p:spPr bwMode="auto">
            <a:xfrm>
              <a:off x="3860" y="1779"/>
              <a:ext cx="79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AB0F63F9-0105-4C9F-B9FA-14F5CFA6035A}" type="slidenum">
              <a:rPr lang="en-US" altLang="am-ET"/>
              <a:pPr>
                <a:defRPr/>
              </a:pPr>
              <a:t>28</a:t>
            </a:fld>
            <a:r>
              <a:rPr lang="en-US" altLang="am-ET"/>
              <a:t> / 65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Decoders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4325938"/>
          </a:xfrm>
        </p:spPr>
        <p:txBody>
          <a:bodyPr/>
          <a:lstStyle/>
          <a:p>
            <a:r>
              <a:rPr lang="en-US" altLang="am-ET" smtClean="0"/>
              <a:t>Each output is a minterm</a:t>
            </a:r>
          </a:p>
          <a:p>
            <a:r>
              <a:rPr lang="en-US" altLang="am-ET" smtClean="0"/>
              <a:t>All minterms are produced</a:t>
            </a:r>
          </a:p>
          <a:p>
            <a:r>
              <a:rPr lang="en-US" altLang="am-ET" smtClean="0"/>
              <a:t>Sum the required minterms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am-ET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am-ET" smtClean="0">
                <a:solidFill>
                  <a:schemeClr val="tx1"/>
                </a:solidFill>
              </a:rPr>
              <a:t>Example: </a:t>
            </a:r>
            <a:r>
              <a:rPr lang="en-US" altLang="am-ET" smtClean="0">
                <a:solidFill>
                  <a:srgbClr val="CC00CC"/>
                </a:solidFill>
              </a:rPr>
              <a:t>Full Adder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am-ET" i="1" smtClean="0">
                <a:solidFill>
                  <a:schemeClr val="tx1"/>
                </a:solidFill>
              </a:rPr>
              <a:t>S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x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y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z</a:t>
            </a:r>
            <a:r>
              <a:rPr lang="en-US" altLang="am-ET" smtClean="0">
                <a:solidFill>
                  <a:schemeClr val="tx1"/>
                </a:solidFill>
              </a:rPr>
              <a:t>) = ∑(1, 2, 4, 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am-ET" i="1" smtClean="0">
                <a:solidFill>
                  <a:schemeClr val="tx1"/>
                </a:solidFill>
              </a:rPr>
              <a:t>C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x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y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z</a:t>
            </a:r>
            <a:r>
              <a:rPr lang="en-US" altLang="am-ET" smtClean="0">
                <a:solidFill>
                  <a:schemeClr val="tx1"/>
                </a:solidFill>
              </a:rPr>
              <a:t>) = ∑(3, 5, 6, 7)</a:t>
            </a:r>
          </a:p>
        </p:txBody>
      </p:sp>
      <p:grpSp>
        <p:nvGrpSpPr>
          <p:cNvPr id="515106" name="Group 34"/>
          <p:cNvGrpSpPr>
            <a:grpSpLocks/>
          </p:cNvGrpSpPr>
          <p:nvPr/>
        </p:nvGrpSpPr>
        <p:grpSpPr bwMode="auto">
          <a:xfrm>
            <a:off x="4751388" y="1449388"/>
            <a:ext cx="3600450" cy="3960812"/>
            <a:chOff x="2993" y="913"/>
            <a:chExt cx="2268" cy="2495"/>
          </a:xfrm>
        </p:grpSpPr>
        <p:sp>
          <p:nvSpPr>
            <p:cNvPr id="74773" name="AutoShape 5"/>
            <p:cNvSpPr>
              <a:spLocks noChangeArrowheads="1"/>
            </p:cNvSpPr>
            <p:nvPr/>
          </p:nvSpPr>
          <p:spPr bwMode="auto">
            <a:xfrm flipH="1" flipV="1">
              <a:off x="3447" y="1253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774" name="Line 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5" name="Line 7"/>
            <p:cNvSpPr>
              <a:spLocks noChangeShapeType="1"/>
            </p:cNvSpPr>
            <p:nvPr/>
          </p:nvSpPr>
          <p:spPr bwMode="auto">
            <a:xfrm>
              <a:off x="3221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6" name="Text Box 8"/>
            <p:cNvSpPr txBox="1">
              <a:spLocks noChangeArrowheads="1"/>
            </p:cNvSpPr>
            <p:nvPr/>
          </p:nvSpPr>
          <p:spPr bwMode="auto">
            <a:xfrm>
              <a:off x="3448" y="2037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4777" name="Line 9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8" name="Text Box 10"/>
            <p:cNvSpPr txBox="1">
              <a:spLocks noChangeArrowheads="1"/>
            </p:cNvSpPr>
            <p:nvPr/>
          </p:nvSpPr>
          <p:spPr bwMode="auto">
            <a:xfrm>
              <a:off x="3893" y="1366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4779" name="Line 11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0" name="Line 12"/>
            <p:cNvSpPr>
              <a:spLocks noChangeShapeType="1"/>
            </p:cNvSpPr>
            <p:nvPr/>
          </p:nvSpPr>
          <p:spPr bwMode="auto">
            <a:xfrm>
              <a:off x="4128" y="2047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1" name="Line 13"/>
            <p:cNvSpPr>
              <a:spLocks noChangeShapeType="1"/>
            </p:cNvSpPr>
            <p:nvPr/>
          </p:nvSpPr>
          <p:spPr bwMode="auto">
            <a:xfrm flipV="1">
              <a:off x="4128" y="2273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2" name="Line 14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3" name="Line 15"/>
            <p:cNvSpPr>
              <a:spLocks noChangeShapeType="1"/>
            </p:cNvSpPr>
            <p:nvPr/>
          </p:nvSpPr>
          <p:spPr bwMode="auto">
            <a:xfrm>
              <a:off x="4128" y="250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4" name="Line 16"/>
            <p:cNvSpPr>
              <a:spLocks noChangeShapeType="1"/>
            </p:cNvSpPr>
            <p:nvPr/>
          </p:nvSpPr>
          <p:spPr bwMode="auto">
            <a:xfrm>
              <a:off x="4128" y="272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5" name="Line 17"/>
            <p:cNvSpPr>
              <a:spLocks noChangeShapeType="1"/>
            </p:cNvSpPr>
            <p:nvPr/>
          </p:nvSpPr>
          <p:spPr bwMode="auto">
            <a:xfrm>
              <a:off x="4128" y="2952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6" name="Line 18"/>
            <p:cNvSpPr>
              <a:spLocks noChangeShapeType="1"/>
            </p:cNvSpPr>
            <p:nvPr/>
          </p:nvSpPr>
          <p:spPr bwMode="auto">
            <a:xfrm>
              <a:off x="4128" y="3178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87" name="Rectangle 21"/>
            <p:cNvSpPr>
              <a:spLocks noChangeArrowheads="1"/>
            </p:cNvSpPr>
            <p:nvPr/>
          </p:nvSpPr>
          <p:spPr bwMode="auto">
            <a:xfrm>
              <a:off x="3447" y="913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74788" name="Text Box 22"/>
            <p:cNvSpPr txBox="1">
              <a:spLocks noChangeArrowheads="1"/>
            </p:cNvSpPr>
            <p:nvPr/>
          </p:nvSpPr>
          <p:spPr bwMode="auto">
            <a:xfrm>
              <a:off x="2993" y="1999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515107" name="Group 35"/>
          <p:cNvGrpSpPr>
            <a:grpSpLocks/>
          </p:cNvGrpSpPr>
          <p:nvPr/>
        </p:nvGrpSpPr>
        <p:grpSpPr bwMode="auto">
          <a:xfrm>
            <a:off x="6732588" y="2520950"/>
            <a:ext cx="1439862" cy="4148138"/>
            <a:chOff x="4241" y="1588"/>
            <a:chExt cx="907" cy="2613"/>
          </a:xfrm>
        </p:grpSpPr>
        <p:graphicFrame>
          <p:nvGraphicFramePr>
            <p:cNvPr id="74760" name="Object 19"/>
            <p:cNvGraphicFramePr>
              <a:graphicFrameLocks noChangeAspect="1"/>
            </p:cNvGraphicFramePr>
            <p:nvPr/>
          </p:nvGraphicFramePr>
          <p:xfrm>
            <a:off x="4241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7" name="Visio" r:id="rId4" imgW="259933" imgH="324551" progId="Visio.Drawing.11">
                    <p:embed/>
                  </p:oleObj>
                </mc:Choice>
                <mc:Fallback>
                  <p:oleObj name="Visio" r:id="rId4" imgW="259933" imgH="324551" progId="Visio.Drawing.11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1" name="Object 20"/>
            <p:cNvGraphicFramePr>
              <a:graphicFrameLocks noChangeAspect="1"/>
            </p:cNvGraphicFramePr>
            <p:nvPr/>
          </p:nvGraphicFramePr>
          <p:xfrm>
            <a:off x="4695" y="3407"/>
            <a:ext cx="45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8" name="Visio" r:id="rId6" imgW="259933" imgH="324551" progId="Visio.Drawing.11">
                    <p:embed/>
                  </p:oleObj>
                </mc:Choice>
                <mc:Fallback>
                  <p:oleObj name="Visio" r:id="rId6" imgW="259933" imgH="324551" progId="Visio.Drawing.11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407"/>
                          <a:ext cx="45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2" name="Line 23"/>
            <p:cNvSpPr>
              <a:spLocks noChangeShapeType="1"/>
            </p:cNvSpPr>
            <p:nvPr/>
          </p:nvSpPr>
          <p:spPr bwMode="auto">
            <a:xfrm flipV="1">
              <a:off x="4354" y="2954"/>
              <a:ext cx="0" cy="5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3" name="Line 24"/>
            <p:cNvSpPr>
              <a:spLocks noChangeShapeType="1"/>
            </p:cNvSpPr>
            <p:nvPr/>
          </p:nvSpPr>
          <p:spPr bwMode="auto">
            <a:xfrm flipV="1">
              <a:off x="4431" y="2720"/>
              <a:ext cx="0" cy="7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4" name="Line 25"/>
            <p:cNvSpPr>
              <a:spLocks noChangeShapeType="1"/>
            </p:cNvSpPr>
            <p:nvPr/>
          </p:nvSpPr>
          <p:spPr bwMode="auto">
            <a:xfrm flipV="1">
              <a:off x="4580" y="1591"/>
              <a:ext cx="0" cy="18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5" name="Line 26"/>
            <p:cNvSpPr>
              <a:spLocks noChangeShapeType="1"/>
            </p:cNvSpPr>
            <p:nvPr/>
          </p:nvSpPr>
          <p:spPr bwMode="auto">
            <a:xfrm flipV="1">
              <a:off x="4506" y="2269"/>
              <a:ext cx="0" cy="12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6" name="Line 27"/>
            <p:cNvSpPr>
              <a:spLocks noChangeShapeType="1"/>
            </p:cNvSpPr>
            <p:nvPr/>
          </p:nvSpPr>
          <p:spPr bwMode="auto">
            <a:xfrm flipH="1" flipV="1">
              <a:off x="4809" y="2495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7" name="Line 28"/>
            <p:cNvSpPr>
              <a:spLocks noChangeShapeType="1"/>
            </p:cNvSpPr>
            <p:nvPr/>
          </p:nvSpPr>
          <p:spPr bwMode="auto">
            <a:xfrm flipV="1">
              <a:off x="4886" y="2036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8" name="Line 29"/>
            <p:cNvSpPr>
              <a:spLocks noChangeShapeType="1"/>
            </p:cNvSpPr>
            <p:nvPr/>
          </p:nvSpPr>
          <p:spPr bwMode="auto">
            <a:xfrm flipV="1">
              <a:off x="5035" y="1588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69" name="Line 30"/>
            <p:cNvSpPr>
              <a:spLocks noChangeShapeType="1"/>
            </p:cNvSpPr>
            <p:nvPr/>
          </p:nvSpPr>
          <p:spPr bwMode="auto">
            <a:xfrm flipV="1">
              <a:off x="4961" y="1813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0" name="Line 31"/>
            <p:cNvSpPr>
              <a:spLocks noChangeShapeType="1"/>
            </p:cNvSpPr>
            <p:nvPr/>
          </p:nvSpPr>
          <p:spPr bwMode="auto">
            <a:xfrm flipH="1" flipV="1">
              <a:off x="4467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1" name="Line 32"/>
            <p:cNvSpPr>
              <a:spLocks noChangeShapeType="1"/>
            </p:cNvSpPr>
            <p:nvPr/>
          </p:nvSpPr>
          <p:spPr bwMode="auto">
            <a:xfrm flipH="1" flipV="1">
              <a:off x="4921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4772" name="Text Box 33"/>
            <p:cNvSpPr txBox="1">
              <a:spLocks noChangeArrowheads="1"/>
            </p:cNvSpPr>
            <p:nvPr/>
          </p:nvSpPr>
          <p:spPr bwMode="auto">
            <a:xfrm>
              <a:off x="4354" y="3971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1336648"/>
          </a:xfrm>
        </p:spPr>
        <p:txBody>
          <a:bodyPr/>
          <a:lstStyle/>
          <a:p>
            <a:r>
              <a:rPr lang="pt-BR" dirty="0">
                <a:effectLst/>
              </a:rPr>
              <a:t>C A N O N I C A </a:t>
            </a:r>
            <a:r>
              <a:rPr lang="pt-BR" dirty="0" smtClean="0">
                <a:effectLst/>
              </a:rPr>
              <a:t>L  FORM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am-E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1343958"/>
          </a:xfrm>
        </p:spPr>
        <p:txBody>
          <a:bodyPr/>
          <a:lstStyle/>
          <a:p>
            <a:pPr algn="ctr"/>
            <a:r>
              <a:rPr lang="en-US" dirty="0" err="1" smtClean="0"/>
              <a:t>Minterms</a:t>
            </a:r>
            <a:r>
              <a:rPr lang="en-US" dirty="0" smtClean="0"/>
              <a:t> (</a:t>
            </a:r>
            <a:r>
              <a:rPr lang="en-US" i="1" dirty="0"/>
              <a:t>standard </a:t>
            </a:r>
            <a:r>
              <a:rPr lang="en-US" i="1" dirty="0" smtClean="0"/>
              <a:t>product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am-E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 algn="ctr">
              <a:defRPr/>
            </a:pPr>
            <a:fld id="{08DEE935-5AA9-44CF-91D5-FF20FE47D292}" type="slidenum">
              <a:rPr lang="en-US" altLang="am-ET" smtClean="0"/>
              <a:pPr algn="ctr">
                <a:defRPr/>
              </a:pPr>
              <a:t>2</a:t>
            </a:fld>
            <a:r>
              <a:rPr lang="en-US" altLang="am-ET" smtClean="0"/>
              <a:t> </a:t>
            </a:r>
            <a:endParaRPr lang="en-US" altLang="am-ET" dirty="0"/>
          </a:p>
        </p:txBody>
      </p:sp>
      <p:sp>
        <p:nvSpPr>
          <p:cNvPr id="6" name="Rectangle 5"/>
          <p:cNvSpPr/>
          <p:nvPr/>
        </p:nvSpPr>
        <p:spPr>
          <a:xfrm>
            <a:off x="377472" y="1559538"/>
            <a:ext cx="88208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latin typeface="+mj-lt"/>
              </a:rPr>
              <a:t>A Boolean function can be expressed algebraically from a given truth table by forming a </a:t>
            </a:r>
            <a:r>
              <a:rPr lang="en-US" sz="2400" dirty="0" err="1">
                <a:solidFill>
                  <a:srgbClr val="231F20"/>
                </a:solidFill>
                <a:latin typeface="+mj-lt"/>
              </a:rPr>
              <a:t>minterm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231F20"/>
                </a:solidFill>
                <a:latin typeface="+mj-lt"/>
              </a:rPr>
              <a:t>ANDed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 literals) for each combination of the variables that produces a 1 in the function and then taking the OR of all those terms</a:t>
            </a:r>
            <a:r>
              <a:rPr lang="en-US" dirty="0">
                <a:solidFill>
                  <a:srgbClr val="231F20"/>
                </a:solidFill>
                <a:latin typeface="+mj-lt"/>
              </a:rPr>
              <a:t/>
            </a:r>
            <a:br>
              <a:rPr lang="en-US" dirty="0">
                <a:solidFill>
                  <a:srgbClr val="231F20"/>
                </a:solidFill>
                <a:latin typeface="+mj-lt"/>
              </a:rPr>
            </a:br>
            <a:r>
              <a:rPr lang="en-US" dirty="0">
                <a:solidFill>
                  <a:srgbClr val="231F20"/>
                </a:solidFill>
                <a:latin typeface="+mj-lt"/>
              </a:rPr>
              <a:t/>
            </a:r>
            <a:br>
              <a:rPr lang="en-US" dirty="0">
                <a:solidFill>
                  <a:srgbClr val="231F20"/>
                </a:solidFill>
                <a:latin typeface="+mj-lt"/>
              </a:rPr>
            </a:br>
            <a:endParaRPr lang="am-ET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2099" y="3581725"/>
            <a:ext cx="4168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+mn-lt"/>
                <a:cs typeface="+mn-cs"/>
              </a:rPr>
              <a:t>Maxterms (</a:t>
            </a:r>
            <a:r>
              <a:rPr lang="en-US" sz="2800" b="1" i="1" dirty="0" smtClean="0">
                <a:solidFill>
                  <a:schemeClr val="accent2"/>
                </a:solidFill>
                <a:latin typeface="+mn-lt"/>
                <a:cs typeface="+mn-cs"/>
              </a:rPr>
              <a:t>standard Sum</a:t>
            </a:r>
            <a:r>
              <a:rPr lang="en-US" sz="2800" b="1" dirty="0" smtClean="0">
                <a:solidFill>
                  <a:schemeClr val="accent2"/>
                </a:solidFill>
                <a:latin typeface="+mn-lt"/>
                <a:cs typeface="+mn-cs"/>
              </a:rPr>
              <a:t>)</a:t>
            </a:r>
            <a:endParaRPr lang="am-ET" sz="2800" b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188" y="4104945"/>
            <a:ext cx="8529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31F20"/>
                </a:solidFill>
                <a:latin typeface="+mj-lt"/>
              </a:rPr>
              <a:t>It is important to note that </a:t>
            </a:r>
            <a:endParaRPr lang="en-US" sz="2400" dirty="0" smtClean="0">
              <a:solidFill>
                <a:srgbClr val="231F20"/>
              </a:solidFill>
              <a:latin typeface="+mj-lt"/>
            </a:endParaRPr>
          </a:p>
          <a:p>
            <a:pPr marL="342900" indent="-342900">
              <a:buAutoNum type="arabicParenBoth"/>
            </a:pPr>
            <a:r>
              <a:rPr lang="en-US" sz="2400" dirty="0" smtClean="0">
                <a:solidFill>
                  <a:srgbClr val="231F20"/>
                </a:solidFill>
                <a:latin typeface="+mj-lt"/>
              </a:rPr>
              <a:t>each </a:t>
            </a:r>
            <a:r>
              <a:rPr lang="en-US" sz="2400" dirty="0" err="1">
                <a:solidFill>
                  <a:srgbClr val="231F20"/>
                </a:solidFill>
                <a:latin typeface="+mj-lt"/>
              </a:rPr>
              <a:t>maxterm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 is obtained from an OR term of </a:t>
            </a:r>
            <a:r>
              <a:rPr lang="en-US" sz="2400" dirty="0" smtClean="0">
                <a:solidFill>
                  <a:srgbClr val="231F20"/>
                </a:solidFill>
                <a:latin typeface="+mj-lt"/>
              </a:rPr>
              <a:t> </a:t>
            </a:r>
            <a:r>
              <a:rPr lang="en-US" sz="2400" i="1" dirty="0">
                <a:solidFill>
                  <a:srgbClr val="231F20"/>
                </a:solidFill>
                <a:latin typeface="+mj-lt"/>
              </a:rPr>
              <a:t>n 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variables, </a:t>
            </a:r>
            <a:r>
              <a:rPr lang="en-US" sz="2400" dirty="0" smtClean="0">
                <a:solidFill>
                  <a:srgbClr val="231F20"/>
                </a:solidFill>
                <a:latin typeface="+mj-lt"/>
              </a:rPr>
              <a:t>with each 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variable being unprimed if the corresponding bit is a 0 and primed if a 1, and </a:t>
            </a:r>
            <a:endParaRPr lang="en-US" sz="2400" dirty="0" smtClean="0">
              <a:solidFill>
                <a:srgbClr val="231F20"/>
              </a:solidFill>
              <a:latin typeface="+mj-lt"/>
            </a:endParaRPr>
          </a:p>
          <a:p>
            <a:pPr marL="342900" indent="-342900">
              <a:buAutoNum type="arabicParenBoth"/>
            </a:pPr>
            <a:r>
              <a:rPr lang="en-US" sz="2400" dirty="0" smtClean="0">
                <a:solidFill>
                  <a:srgbClr val="231F20"/>
                </a:solidFill>
                <a:latin typeface="+mj-lt"/>
              </a:rPr>
              <a:t>each </a:t>
            </a:r>
            <a:r>
              <a:rPr lang="en-US" sz="2400" dirty="0" err="1">
                <a:solidFill>
                  <a:srgbClr val="231F20"/>
                </a:solidFill>
                <a:latin typeface="+mj-lt"/>
              </a:rPr>
              <a:t>maxterm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 is the complement of its corresponding </a:t>
            </a:r>
            <a:r>
              <a:rPr lang="en-US" sz="2400" dirty="0" err="1">
                <a:solidFill>
                  <a:srgbClr val="231F20"/>
                </a:solidFill>
                <a:latin typeface="+mj-lt"/>
              </a:rPr>
              <a:t>minterm</a:t>
            </a:r>
            <a:r>
              <a:rPr lang="en-US" sz="2400" dirty="0">
                <a:solidFill>
                  <a:srgbClr val="231F20"/>
                </a:solidFill>
                <a:latin typeface="+mj-lt"/>
              </a:rPr>
              <a:t> and vice versa</a:t>
            </a:r>
            <a:br>
              <a:rPr lang="en-US" sz="2400" dirty="0">
                <a:solidFill>
                  <a:srgbClr val="231F20"/>
                </a:solidFill>
                <a:latin typeface="+mj-lt"/>
              </a:rPr>
            </a:br>
            <a:r>
              <a:rPr lang="en-US" sz="2400" dirty="0">
                <a:solidFill>
                  <a:srgbClr val="231F2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231F20"/>
                </a:solidFill>
                <a:latin typeface="+mj-lt"/>
              </a:rPr>
            </a:br>
            <a:endParaRPr lang="am-ET" sz="24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6354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F9D460C9-CF2F-4AD7-805D-D02214D360C6}" type="slidenum">
              <a:rPr lang="en-US" altLang="am-ET"/>
              <a:pPr>
                <a:defRPr/>
              </a:pPr>
              <a:t>29</a:t>
            </a:fld>
            <a:r>
              <a:rPr lang="en-US" altLang="am-ET"/>
              <a:t> / 65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Decoders</a:t>
            </a:r>
          </a:p>
        </p:txBody>
      </p:sp>
      <p:grpSp>
        <p:nvGrpSpPr>
          <p:cNvPr id="518242" name="Group 98"/>
          <p:cNvGrpSpPr>
            <a:grpSpLocks/>
          </p:cNvGrpSpPr>
          <p:nvPr/>
        </p:nvGrpSpPr>
        <p:grpSpPr bwMode="auto">
          <a:xfrm>
            <a:off x="611188" y="1089025"/>
            <a:ext cx="3600450" cy="5400675"/>
            <a:chOff x="385" y="686"/>
            <a:chExt cx="2268" cy="3402"/>
          </a:xfrm>
        </p:grpSpPr>
        <p:sp>
          <p:nvSpPr>
            <p:cNvPr id="76852" name="AutoShape 5"/>
            <p:cNvSpPr>
              <a:spLocks noChangeArrowheads="1"/>
            </p:cNvSpPr>
            <p:nvPr/>
          </p:nvSpPr>
          <p:spPr bwMode="auto">
            <a:xfrm flipH="1" flipV="1">
              <a:off x="839" y="1026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53" name="Line 6"/>
            <p:cNvSpPr>
              <a:spLocks noChangeShapeType="1"/>
            </p:cNvSpPr>
            <p:nvPr/>
          </p:nvSpPr>
          <p:spPr bwMode="auto">
            <a:xfrm>
              <a:off x="613" y="1933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54" name="Line 7"/>
            <p:cNvSpPr>
              <a:spLocks noChangeShapeType="1"/>
            </p:cNvSpPr>
            <p:nvPr/>
          </p:nvSpPr>
          <p:spPr bwMode="auto">
            <a:xfrm>
              <a:off x="613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55" name="Text Box 8"/>
            <p:cNvSpPr txBox="1">
              <a:spLocks noChangeArrowheads="1"/>
            </p:cNvSpPr>
            <p:nvPr/>
          </p:nvSpPr>
          <p:spPr bwMode="auto">
            <a:xfrm>
              <a:off x="840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56" name="Line 9"/>
            <p:cNvSpPr>
              <a:spLocks noChangeShapeType="1"/>
            </p:cNvSpPr>
            <p:nvPr/>
          </p:nvSpPr>
          <p:spPr bwMode="auto">
            <a:xfrm>
              <a:off x="1520" y="1366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57" name="Text Box 10"/>
            <p:cNvSpPr txBox="1">
              <a:spLocks noChangeArrowheads="1"/>
            </p:cNvSpPr>
            <p:nvPr/>
          </p:nvSpPr>
          <p:spPr bwMode="auto">
            <a:xfrm>
              <a:off x="1285" y="1139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58" name="Line 11"/>
            <p:cNvSpPr>
              <a:spLocks noChangeShapeType="1"/>
            </p:cNvSpPr>
            <p:nvPr/>
          </p:nvSpPr>
          <p:spPr bwMode="auto">
            <a:xfrm>
              <a:off x="1520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59" name="Line 12"/>
            <p:cNvSpPr>
              <a:spLocks noChangeShapeType="1"/>
            </p:cNvSpPr>
            <p:nvPr/>
          </p:nvSpPr>
          <p:spPr bwMode="auto">
            <a:xfrm>
              <a:off x="1520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0" name="Line 13"/>
            <p:cNvSpPr>
              <a:spLocks noChangeShapeType="1"/>
            </p:cNvSpPr>
            <p:nvPr/>
          </p:nvSpPr>
          <p:spPr bwMode="auto">
            <a:xfrm flipV="1">
              <a:off x="1520" y="204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1" name="Line 14"/>
            <p:cNvSpPr>
              <a:spLocks noChangeShapeType="1"/>
            </p:cNvSpPr>
            <p:nvPr/>
          </p:nvSpPr>
          <p:spPr bwMode="auto">
            <a:xfrm>
              <a:off x="613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2" name="Line 15"/>
            <p:cNvSpPr>
              <a:spLocks noChangeShapeType="1"/>
            </p:cNvSpPr>
            <p:nvPr/>
          </p:nvSpPr>
          <p:spPr bwMode="auto">
            <a:xfrm>
              <a:off x="1520" y="227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3" name="Line 16"/>
            <p:cNvSpPr>
              <a:spLocks noChangeShapeType="1"/>
            </p:cNvSpPr>
            <p:nvPr/>
          </p:nvSpPr>
          <p:spPr bwMode="auto">
            <a:xfrm>
              <a:off x="1520" y="2499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4" name="Line 17"/>
            <p:cNvSpPr>
              <a:spLocks noChangeShapeType="1"/>
            </p:cNvSpPr>
            <p:nvPr/>
          </p:nvSpPr>
          <p:spPr bwMode="auto">
            <a:xfrm>
              <a:off x="1520" y="2725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5" name="Line 18"/>
            <p:cNvSpPr>
              <a:spLocks noChangeShapeType="1"/>
            </p:cNvSpPr>
            <p:nvPr/>
          </p:nvSpPr>
          <p:spPr bwMode="auto">
            <a:xfrm>
              <a:off x="1520" y="2951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66" name="Rectangle 19"/>
            <p:cNvSpPr>
              <a:spLocks noChangeArrowheads="1"/>
            </p:cNvSpPr>
            <p:nvPr/>
          </p:nvSpPr>
          <p:spPr bwMode="auto">
            <a:xfrm>
              <a:off x="839" y="686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76867" name="Text Box 20"/>
            <p:cNvSpPr txBox="1">
              <a:spLocks noChangeArrowheads="1"/>
            </p:cNvSpPr>
            <p:nvPr/>
          </p:nvSpPr>
          <p:spPr bwMode="auto">
            <a:xfrm>
              <a:off x="385" y="1772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76868" name="Object 22"/>
            <p:cNvGraphicFramePr>
              <a:graphicFrameLocks noChangeAspect="1"/>
            </p:cNvGraphicFramePr>
            <p:nvPr/>
          </p:nvGraphicFramePr>
          <p:xfrm>
            <a:off x="1623" y="3181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7" name="Visio" r:id="rId4" imgW="361127" imgH="438912" progId="Visio.Drawing.11">
                    <p:embed/>
                  </p:oleObj>
                </mc:Choice>
                <mc:Fallback>
                  <p:oleObj name="Visio" r:id="rId4" imgW="361127" imgH="438912" progId="Visio.Drawing.11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181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69" name="Line 24"/>
            <p:cNvSpPr>
              <a:spLocks noChangeShapeType="1"/>
            </p:cNvSpPr>
            <p:nvPr/>
          </p:nvSpPr>
          <p:spPr bwMode="auto">
            <a:xfrm flipV="1">
              <a:off x="1746" y="2732"/>
              <a:ext cx="0" cy="4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0" name="Line 25"/>
            <p:cNvSpPr>
              <a:spLocks noChangeShapeType="1"/>
            </p:cNvSpPr>
            <p:nvPr/>
          </p:nvSpPr>
          <p:spPr bwMode="auto">
            <a:xfrm flipV="1">
              <a:off x="1821" y="2498"/>
              <a:ext cx="2" cy="7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1" name="Line 26"/>
            <p:cNvSpPr>
              <a:spLocks noChangeShapeType="1"/>
            </p:cNvSpPr>
            <p:nvPr/>
          </p:nvSpPr>
          <p:spPr bwMode="auto">
            <a:xfrm flipV="1">
              <a:off x="1970" y="1369"/>
              <a:ext cx="2" cy="18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2" name="Line 27"/>
            <p:cNvSpPr>
              <a:spLocks noChangeShapeType="1"/>
            </p:cNvSpPr>
            <p:nvPr/>
          </p:nvSpPr>
          <p:spPr bwMode="auto">
            <a:xfrm flipH="1" flipV="1">
              <a:off x="1898" y="2047"/>
              <a:ext cx="2" cy="116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3" name="Line 28"/>
            <p:cNvSpPr>
              <a:spLocks noChangeShapeType="1"/>
            </p:cNvSpPr>
            <p:nvPr/>
          </p:nvSpPr>
          <p:spPr bwMode="auto">
            <a:xfrm flipH="1" flipV="1">
              <a:off x="2201" y="2273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4" name="Line 29"/>
            <p:cNvSpPr>
              <a:spLocks noChangeShapeType="1"/>
            </p:cNvSpPr>
            <p:nvPr/>
          </p:nvSpPr>
          <p:spPr bwMode="auto">
            <a:xfrm flipV="1">
              <a:off x="2278" y="1814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5" name="Line 30"/>
            <p:cNvSpPr>
              <a:spLocks noChangeShapeType="1"/>
            </p:cNvSpPr>
            <p:nvPr/>
          </p:nvSpPr>
          <p:spPr bwMode="auto">
            <a:xfrm flipV="1">
              <a:off x="2427" y="1366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6" name="Line 31"/>
            <p:cNvSpPr>
              <a:spLocks noChangeShapeType="1"/>
            </p:cNvSpPr>
            <p:nvPr/>
          </p:nvSpPr>
          <p:spPr bwMode="auto">
            <a:xfrm flipV="1">
              <a:off x="2353" y="1591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7" name="Line 32"/>
            <p:cNvSpPr>
              <a:spLocks noChangeShapeType="1"/>
            </p:cNvSpPr>
            <p:nvPr/>
          </p:nvSpPr>
          <p:spPr bwMode="auto">
            <a:xfrm flipH="1" flipV="1">
              <a:off x="1849" y="3673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8" name="Line 33"/>
            <p:cNvSpPr>
              <a:spLocks noChangeShapeType="1"/>
            </p:cNvSpPr>
            <p:nvPr/>
          </p:nvSpPr>
          <p:spPr bwMode="auto">
            <a:xfrm flipH="1" flipV="1">
              <a:off x="2313" y="3671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79" name="Text Box 34"/>
            <p:cNvSpPr txBox="1">
              <a:spLocks noChangeArrowheads="1"/>
            </p:cNvSpPr>
            <p:nvPr/>
          </p:nvSpPr>
          <p:spPr bwMode="auto">
            <a:xfrm>
              <a:off x="1704" y="3858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  <p:graphicFrame>
          <p:nvGraphicFramePr>
            <p:cNvPr id="76880" name="Object 35"/>
            <p:cNvGraphicFramePr>
              <a:graphicFrameLocks noChangeAspect="1"/>
            </p:cNvGraphicFramePr>
            <p:nvPr/>
          </p:nvGraphicFramePr>
          <p:xfrm>
            <a:off x="2084" y="3180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8" name="Visio" r:id="rId6" imgW="361127" imgH="438912" progId="Visio.Drawing.11">
                    <p:embed/>
                  </p:oleObj>
                </mc:Choice>
                <mc:Fallback>
                  <p:oleObj name="Visio" r:id="rId6" imgW="361127" imgH="438912" progId="Visio.Drawing.11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3180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8245" name="Group 101"/>
          <p:cNvGrpSpPr>
            <a:grpSpLocks/>
          </p:cNvGrpSpPr>
          <p:nvPr/>
        </p:nvGrpSpPr>
        <p:grpSpPr bwMode="auto">
          <a:xfrm>
            <a:off x="4751388" y="1089025"/>
            <a:ext cx="3600450" cy="5226050"/>
            <a:chOff x="2993" y="686"/>
            <a:chExt cx="2268" cy="3292"/>
          </a:xfrm>
        </p:grpSpPr>
        <p:sp>
          <p:nvSpPr>
            <p:cNvPr id="76807" name="AutoShape 37"/>
            <p:cNvSpPr>
              <a:spLocks noChangeArrowheads="1"/>
            </p:cNvSpPr>
            <p:nvPr/>
          </p:nvSpPr>
          <p:spPr bwMode="auto">
            <a:xfrm flipH="1" flipV="1">
              <a:off x="3447" y="1026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08" name="Line 38"/>
            <p:cNvSpPr>
              <a:spLocks noChangeShapeType="1"/>
            </p:cNvSpPr>
            <p:nvPr/>
          </p:nvSpPr>
          <p:spPr bwMode="auto">
            <a:xfrm>
              <a:off x="3221" y="1933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09" name="Line 39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0" name="Text Box 40"/>
            <p:cNvSpPr txBox="1">
              <a:spLocks noChangeArrowheads="1"/>
            </p:cNvSpPr>
            <p:nvPr/>
          </p:nvSpPr>
          <p:spPr bwMode="auto">
            <a:xfrm>
              <a:off x="3448" y="1810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11" name="Line 41"/>
            <p:cNvSpPr>
              <a:spLocks noChangeShapeType="1"/>
            </p:cNvSpPr>
            <p:nvPr/>
          </p:nvSpPr>
          <p:spPr bwMode="auto">
            <a:xfrm>
              <a:off x="4128" y="1366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2" name="Text Box 42"/>
            <p:cNvSpPr txBox="1">
              <a:spLocks noChangeArrowheads="1"/>
            </p:cNvSpPr>
            <p:nvPr/>
          </p:nvSpPr>
          <p:spPr bwMode="auto">
            <a:xfrm>
              <a:off x="3869" y="1139"/>
              <a:ext cx="213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813" name="Line 43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4" name="Line 44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5" name="Line 45"/>
            <p:cNvSpPr>
              <a:spLocks noChangeShapeType="1"/>
            </p:cNvSpPr>
            <p:nvPr/>
          </p:nvSpPr>
          <p:spPr bwMode="auto">
            <a:xfrm flipV="1">
              <a:off x="4128" y="204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6" name="Line 4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7" name="Line 47"/>
            <p:cNvSpPr>
              <a:spLocks noChangeShapeType="1"/>
            </p:cNvSpPr>
            <p:nvPr/>
          </p:nvSpPr>
          <p:spPr bwMode="auto">
            <a:xfrm>
              <a:off x="4128" y="227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8" name="Line 48"/>
            <p:cNvSpPr>
              <a:spLocks noChangeShapeType="1"/>
            </p:cNvSpPr>
            <p:nvPr/>
          </p:nvSpPr>
          <p:spPr bwMode="auto">
            <a:xfrm>
              <a:off x="4128" y="2499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19" name="Line 49"/>
            <p:cNvSpPr>
              <a:spLocks noChangeShapeType="1"/>
            </p:cNvSpPr>
            <p:nvPr/>
          </p:nvSpPr>
          <p:spPr bwMode="auto">
            <a:xfrm>
              <a:off x="4128" y="2725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0" name="Line 50"/>
            <p:cNvSpPr>
              <a:spLocks noChangeShapeType="1"/>
            </p:cNvSpPr>
            <p:nvPr/>
          </p:nvSpPr>
          <p:spPr bwMode="auto">
            <a:xfrm>
              <a:off x="4128" y="2951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1" name="Rectangle 51"/>
            <p:cNvSpPr>
              <a:spLocks noChangeArrowheads="1"/>
            </p:cNvSpPr>
            <p:nvPr/>
          </p:nvSpPr>
          <p:spPr bwMode="auto">
            <a:xfrm>
              <a:off x="3447" y="686"/>
              <a:ext cx="68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76822" name="Text Box 52"/>
            <p:cNvSpPr txBox="1">
              <a:spLocks noChangeArrowheads="1"/>
            </p:cNvSpPr>
            <p:nvPr/>
          </p:nvSpPr>
          <p:spPr bwMode="auto">
            <a:xfrm>
              <a:off x="2993" y="1772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6823" name="Line 54"/>
            <p:cNvSpPr>
              <a:spLocks noChangeShapeType="1"/>
            </p:cNvSpPr>
            <p:nvPr/>
          </p:nvSpPr>
          <p:spPr bwMode="auto">
            <a:xfrm flipV="1">
              <a:off x="4354" y="2732"/>
              <a:ext cx="0" cy="4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4" name="Line 55"/>
            <p:cNvSpPr>
              <a:spLocks noChangeShapeType="1"/>
            </p:cNvSpPr>
            <p:nvPr/>
          </p:nvSpPr>
          <p:spPr bwMode="auto">
            <a:xfrm flipV="1">
              <a:off x="4429" y="2498"/>
              <a:ext cx="2" cy="7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5" name="Line 56"/>
            <p:cNvSpPr>
              <a:spLocks noChangeShapeType="1"/>
            </p:cNvSpPr>
            <p:nvPr/>
          </p:nvSpPr>
          <p:spPr bwMode="auto">
            <a:xfrm flipV="1">
              <a:off x="4578" y="1369"/>
              <a:ext cx="2" cy="18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6" name="Line 57"/>
            <p:cNvSpPr>
              <a:spLocks noChangeShapeType="1"/>
            </p:cNvSpPr>
            <p:nvPr/>
          </p:nvSpPr>
          <p:spPr bwMode="auto">
            <a:xfrm flipH="1" flipV="1">
              <a:off x="4506" y="2047"/>
              <a:ext cx="2" cy="116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 flipH="1" flipV="1">
              <a:off x="4809" y="2273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8" name="Line 59"/>
            <p:cNvSpPr>
              <a:spLocks noChangeShapeType="1"/>
            </p:cNvSpPr>
            <p:nvPr/>
          </p:nvSpPr>
          <p:spPr bwMode="auto">
            <a:xfrm flipV="1">
              <a:off x="4886" y="1814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29" name="Line 60"/>
            <p:cNvSpPr>
              <a:spLocks noChangeShapeType="1"/>
            </p:cNvSpPr>
            <p:nvPr/>
          </p:nvSpPr>
          <p:spPr bwMode="auto">
            <a:xfrm flipV="1">
              <a:off x="5035" y="1366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30" name="Line 61"/>
            <p:cNvSpPr>
              <a:spLocks noChangeShapeType="1"/>
            </p:cNvSpPr>
            <p:nvPr/>
          </p:nvSpPr>
          <p:spPr bwMode="auto">
            <a:xfrm flipV="1">
              <a:off x="4961" y="1591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31" name="Line 62"/>
            <p:cNvSpPr>
              <a:spLocks noChangeShapeType="1"/>
            </p:cNvSpPr>
            <p:nvPr/>
          </p:nvSpPr>
          <p:spPr bwMode="auto">
            <a:xfrm flipH="1" flipV="1">
              <a:off x="4457" y="3576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32" name="Line 63"/>
            <p:cNvSpPr>
              <a:spLocks noChangeShapeType="1"/>
            </p:cNvSpPr>
            <p:nvPr/>
          </p:nvSpPr>
          <p:spPr bwMode="auto">
            <a:xfrm flipH="1" flipV="1">
              <a:off x="4921" y="3576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graphicFrame>
          <p:nvGraphicFramePr>
            <p:cNvPr id="76833" name="Object 53"/>
            <p:cNvGraphicFramePr>
              <a:graphicFrameLocks noChangeAspect="1"/>
            </p:cNvGraphicFramePr>
            <p:nvPr/>
          </p:nvGraphicFramePr>
          <p:xfrm>
            <a:off x="4231" y="3099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9" name="Visio" r:id="rId7" imgW="361127" imgH="438912" progId="Visio.Drawing.11">
                    <p:embed/>
                  </p:oleObj>
                </mc:Choice>
                <mc:Fallback>
                  <p:oleObj name="Visio" r:id="rId7" imgW="361127" imgH="438912" progId="Visio.Drawing.11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3099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4" name="Object 65"/>
            <p:cNvGraphicFramePr>
              <a:graphicFrameLocks noChangeAspect="1"/>
            </p:cNvGraphicFramePr>
            <p:nvPr/>
          </p:nvGraphicFramePr>
          <p:xfrm>
            <a:off x="4079" y="1285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0" name="Visio" r:id="rId9" imgW="76078" imgH="76078" progId="Visio.Drawing.11">
                    <p:embed/>
                  </p:oleObj>
                </mc:Choice>
                <mc:Fallback>
                  <p:oleObj name="Visio" r:id="rId9" imgW="76078" imgH="76078" progId="Visio.Drawing.11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1285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5" name="Object 66"/>
            <p:cNvGraphicFramePr>
              <a:graphicFrameLocks noChangeAspect="1"/>
            </p:cNvGraphicFramePr>
            <p:nvPr/>
          </p:nvGraphicFramePr>
          <p:xfrm>
            <a:off x="4088" y="1511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1" name="Visio" r:id="rId11" imgW="76078" imgH="76078" progId="Visio.Drawing.11">
                    <p:embed/>
                  </p:oleObj>
                </mc:Choice>
                <mc:Fallback>
                  <p:oleObj name="Visio" r:id="rId11" imgW="76078" imgH="76078" progId="Visio.Drawing.11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511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6" name="Object 67"/>
            <p:cNvGraphicFramePr>
              <a:graphicFrameLocks noChangeAspect="1"/>
            </p:cNvGraphicFramePr>
            <p:nvPr/>
          </p:nvGraphicFramePr>
          <p:xfrm>
            <a:off x="4089" y="173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2" name="Visio" r:id="rId12" imgW="76078" imgH="76078" progId="Visio.Drawing.11">
                    <p:embed/>
                  </p:oleObj>
                </mc:Choice>
                <mc:Fallback>
                  <p:oleObj name="Visio" r:id="rId12" imgW="76078" imgH="76078" progId="Visio.Drawing.11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73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7" name="Object 68"/>
            <p:cNvGraphicFramePr>
              <a:graphicFrameLocks noChangeAspect="1"/>
            </p:cNvGraphicFramePr>
            <p:nvPr/>
          </p:nvGraphicFramePr>
          <p:xfrm>
            <a:off x="4090" y="1963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3" name="Visio" r:id="rId13" imgW="76078" imgH="76078" progId="Visio.Drawing.11">
                    <p:embed/>
                  </p:oleObj>
                </mc:Choice>
                <mc:Fallback>
                  <p:oleObj name="Visio" r:id="rId13" imgW="76078" imgH="76078" progId="Visio.Drawing.11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963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8" name="Object 69"/>
            <p:cNvGraphicFramePr>
              <a:graphicFrameLocks noChangeAspect="1"/>
            </p:cNvGraphicFramePr>
            <p:nvPr/>
          </p:nvGraphicFramePr>
          <p:xfrm>
            <a:off x="4091" y="2189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4" name="Visio" r:id="rId14" imgW="76078" imgH="76078" progId="Visio.Drawing.11">
                    <p:embed/>
                  </p:oleObj>
                </mc:Choice>
                <mc:Fallback>
                  <p:oleObj name="Visio" r:id="rId14" imgW="76078" imgH="76078" progId="Visio.Drawing.11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2189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9" name="Object 70"/>
            <p:cNvGraphicFramePr>
              <a:graphicFrameLocks noChangeAspect="1"/>
            </p:cNvGraphicFramePr>
            <p:nvPr/>
          </p:nvGraphicFramePr>
          <p:xfrm>
            <a:off x="4100" y="2415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5" name="Visio" r:id="rId15" imgW="76078" imgH="76078" progId="Visio.Drawing.11">
                    <p:embed/>
                  </p:oleObj>
                </mc:Choice>
                <mc:Fallback>
                  <p:oleObj name="Visio" r:id="rId15" imgW="76078" imgH="76078" progId="Visio.Drawing.11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415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0" name="Object 71"/>
            <p:cNvGraphicFramePr>
              <a:graphicFrameLocks noChangeAspect="1"/>
            </p:cNvGraphicFramePr>
            <p:nvPr/>
          </p:nvGraphicFramePr>
          <p:xfrm>
            <a:off x="4101" y="2641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6" name="Visio" r:id="rId16" imgW="76078" imgH="76078" progId="Visio.Drawing.11">
                    <p:embed/>
                  </p:oleObj>
                </mc:Choice>
                <mc:Fallback>
                  <p:oleObj name="Visio" r:id="rId16" imgW="76078" imgH="76078" progId="Visio.Drawing.11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641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1" name="Object 72"/>
            <p:cNvGraphicFramePr>
              <a:graphicFrameLocks noChangeAspect="1"/>
            </p:cNvGraphicFramePr>
            <p:nvPr/>
          </p:nvGraphicFramePr>
          <p:xfrm>
            <a:off x="4086" y="2867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7" name="Visio" r:id="rId17" imgW="76078" imgH="76078" progId="Visio.Drawing.11">
                    <p:embed/>
                  </p:oleObj>
                </mc:Choice>
                <mc:Fallback>
                  <p:oleObj name="Visio" r:id="rId17" imgW="76078" imgH="76078" progId="Visio.Drawing.11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2867"/>
                          <a:ext cx="16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2" name="Line 88"/>
            <p:cNvSpPr>
              <a:spLocks noChangeShapeType="1"/>
            </p:cNvSpPr>
            <p:nvPr/>
          </p:nvSpPr>
          <p:spPr bwMode="auto">
            <a:xfrm>
              <a:off x="3924" y="1164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3" name="Line 89"/>
            <p:cNvSpPr>
              <a:spLocks noChangeShapeType="1"/>
            </p:cNvSpPr>
            <p:nvPr/>
          </p:nvSpPr>
          <p:spPr bwMode="auto">
            <a:xfrm>
              <a:off x="3909" y="139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4" name="Line 90"/>
            <p:cNvSpPr>
              <a:spLocks noChangeShapeType="1"/>
            </p:cNvSpPr>
            <p:nvPr/>
          </p:nvSpPr>
          <p:spPr bwMode="auto">
            <a:xfrm>
              <a:off x="3924" y="163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5" name="Line 91"/>
            <p:cNvSpPr>
              <a:spLocks noChangeShapeType="1"/>
            </p:cNvSpPr>
            <p:nvPr/>
          </p:nvSpPr>
          <p:spPr bwMode="auto">
            <a:xfrm>
              <a:off x="3909" y="1863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6" name="Line 92"/>
            <p:cNvSpPr>
              <a:spLocks noChangeShapeType="1"/>
            </p:cNvSpPr>
            <p:nvPr/>
          </p:nvSpPr>
          <p:spPr bwMode="auto">
            <a:xfrm>
              <a:off x="3909" y="2093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7" name="Line 93"/>
            <p:cNvSpPr>
              <a:spLocks noChangeShapeType="1"/>
            </p:cNvSpPr>
            <p:nvPr/>
          </p:nvSpPr>
          <p:spPr bwMode="auto">
            <a:xfrm>
              <a:off x="3909" y="2325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8" name="Line 94"/>
            <p:cNvSpPr>
              <a:spLocks noChangeShapeType="1"/>
            </p:cNvSpPr>
            <p:nvPr/>
          </p:nvSpPr>
          <p:spPr bwMode="auto">
            <a:xfrm>
              <a:off x="3924" y="2551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6849" name="Line 95"/>
            <p:cNvSpPr>
              <a:spLocks noChangeShapeType="1"/>
            </p:cNvSpPr>
            <p:nvPr/>
          </p:nvSpPr>
          <p:spPr bwMode="auto">
            <a:xfrm>
              <a:off x="3912" y="2780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graphicFrame>
          <p:nvGraphicFramePr>
            <p:cNvPr id="76850" name="Object 96"/>
            <p:cNvGraphicFramePr>
              <a:graphicFrameLocks noChangeAspect="1"/>
            </p:cNvGraphicFramePr>
            <p:nvPr/>
          </p:nvGraphicFramePr>
          <p:xfrm>
            <a:off x="4691" y="3099"/>
            <a:ext cx="481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8" name="Visio" r:id="rId18" imgW="361127" imgH="438912" progId="Visio.Drawing.11">
                    <p:embed/>
                  </p:oleObj>
                </mc:Choice>
                <mc:Fallback>
                  <p:oleObj name="Visio" r:id="rId18" imgW="361127" imgH="438912" progId="Visio.Drawing.11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1" y="3099"/>
                          <a:ext cx="481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51" name="Text Box 97"/>
            <p:cNvSpPr txBox="1">
              <a:spLocks noChangeArrowheads="1"/>
            </p:cNvSpPr>
            <p:nvPr/>
          </p:nvSpPr>
          <p:spPr bwMode="auto">
            <a:xfrm>
              <a:off x="4323" y="3748"/>
              <a:ext cx="6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     C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BE942858-0DC4-401D-B324-B95E29A7C29B}" type="slidenum">
              <a:rPr lang="en-US" altLang="am-ET"/>
              <a:pPr>
                <a:defRPr/>
              </a:pPr>
              <a:t>30</a:t>
            </a:fld>
            <a:r>
              <a:rPr lang="en-US" altLang="am-ET"/>
              <a:t> / 65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Encoders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1666875"/>
          </a:xfrm>
        </p:spPr>
        <p:txBody>
          <a:bodyPr/>
          <a:lstStyle/>
          <a:p>
            <a:r>
              <a:rPr lang="en-US" altLang="am-ET" smtClean="0"/>
              <a:t>Put “</a:t>
            </a:r>
            <a:r>
              <a:rPr lang="en-US" altLang="am-ET" i="1" smtClean="0">
                <a:solidFill>
                  <a:schemeClr val="accent1"/>
                </a:solidFill>
              </a:rPr>
              <a:t>Information</a:t>
            </a:r>
            <a:r>
              <a:rPr lang="en-US" altLang="am-ET" smtClean="0"/>
              <a:t>” into code</a:t>
            </a:r>
          </a:p>
          <a:p>
            <a:r>
              <a:rPr lang="en-US" altLang="am-ET" smtClean="0"/>
              <a:t>Binary Encoder</a:t>
            </a:r>
          </a:p>
          <a:p>
            <a:pPr lvl="1"/>
            <a:r>
              <a:rPr lang="en-US" altLang="am-ET" smtClean="0"/>
              <a:t>Example: 4-to-2 Binary Encoder</a:t>
            </a:r>
          </a:p>
        </p:txBody>
      </p:sp>
      <p:graphicFrame>
        <p:nvGraphicFramePr>
          <p:cNvPr id="516146" name="Group 50"/>
          <p:cNvGraphicFramePr>
            <a:graphicFrameLocks noGrp="1"/>
          </p:cNvGraphicFramePr>
          <p:nvPr/>
        </p:nvGraphicFramePr>
        <p:xfrm>
          <a:off x="5832475" y="3608388"/>
          <a:ext cx="2519363" cy="2159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151817335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103581236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38550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6301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62912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7813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133032"/>
                  </a:ext>
                </a:extLst>
              </a:tr>
            </a:tbl>
          </a:graphicData>
        </a:graphic>
      </p:graphicFrame>
      <p:grpSp>
        <p:nvGrpSpPr>
          <p:cNvPr id="516147" name="Group 51"/>
          <p:cNvGrpSpPr>
            <a:grpSpLocks/>
          </p:cNvGrpSpPr>
          <p:nvPr/>
        </p:nvGrpSpPr>
        <p:grpSpPr bwMode="auto">
          <a:xfrm>
            <a:off x="971550" y="3402013"/>
            <a:ext cx="4192588" cy="2547937"/>
            <a:chOff x="612" y="2143"/>
            <a:chExt cx="2641" cy="1605"/>
          </a:xfrm>
        </p:grpSpPr>
        <p:sp>
          <p:nvSpPr>
            <p:cNvPr id="78876" name="WordArt 9"/>
            <p:cNvSpPr>
              <a:spLocks noChangeArrowheads="1" noChangeShapeType="1" noTextEdit="1"/>
            </p:cNvSpPr>
            <p:nvPr/>
          </p:nvSpPr>
          <p:spPr bwMode="auto">
            <a:xfrm>
              <a:off x="612" y="2160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pPr algn="ctr"/>
              <a:r>
                <a:rPr lang="am-ET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887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612" y="2726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pPr algn="ctr"/>
              <a:r>
                <a:rPr lang="am-ET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7887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612" y="3293"/>
              <a:ext cx="113" cy="3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9384"/>
                </a:avLst>
              </a:prstTxWarp>
            </a:bodyPr>
            <a:lstStyle/>
            <a:p>
              <a:pPr algn="ctr"/>
              <a:r>
                <a:rPr lang="am-ET" sz="3600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78879" name="AutoShape 14"/>
            <p:cNvSpPr>
              <a:spLocks noChangeArrowheads="1"/>
            </p:cNvSpPr>
            <p:nvPr/>
          </p:nvSpPr>
          <p:spPr bwMode="auto">
            <a:xfrm>
              <a:off x="1745" y="2160"/>
              <a:ext cx="907" cy="15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78880" name="Line 15"/>
            <p:cNvSpPr>
              <a:spLocks noChangeShapeType="1"/>
            </p:cNvSpPr>
            <p:nvPr/>
          </p:nvSpPr>
          <p:spPr bwMode="auto">
            <a:xfrm>
              <a:off x="1065" y="2387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8881" name="Line 16"/>
            <p:cNvSpPr>
              <a:spLocks noChangeShapeType="1"/>
            </p:cNvSpPr>
            <p:nvPr/>
          </p:nvSpPr>
          <p:spPr bwMode="auto">
            <a:xfrm>
              <a:off x="1065" y="2954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8882" name="Text Box 17"/>
            <p:cNvSpPr txBox="1">
              <a:spLocks noChangeArrowheads="1"/>
            </p:cNvSpPr>
            <p:nvPr/>
          </p:nvSpPr>
          <p:spPr bwMode="auto">
            <a:xfrm>
              <a:off x="3027" y="2614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8883" name="Line 18"/>
            <p:cNvSpPr>
              <a:spLocks noChangeShapeType="1"/>
            </p:cNvSpPr>
            <p:nvPr/>
          </p:nvSpPr>
          <p:spPr bwMode="auto">
            <a:xfrm>
              <a:off x="2652" y="2753"/>
              <a:ext cx="34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8884" name="Line 19"/>
            <p:cNvSpPr>
              <a:spLocks noChangeShapeType="1"/>
            </p:cNvSpPr>
            <p:nvPr/>
          </p:nvSpPr>
          <p:spPr bwMode="auto">
            <a:xfrm>
              <a:off x="2652" y="3207"/>
              <a:ext cx="341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78885" name="Line 20"/>
            <p:cNvSpPr>
              <a:spLocks noChangeShapeType="1"/>
            </p:cNvSpPr>
            <p:nvPr/>
          </p:nvSpPr>
          <p:spPr bwMode="auto">
            <a:xfrm>
              <a:off x="1065" y="3521"/>
              <a:ext cx="68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pic>
          <p:nvPicPr>
            <p:cNvPr id="78886" name="Picture 8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294"/>
              <a:ext cx="27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87" name="Picture 7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727"/>
              <a:ext cx="27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888" name="Picture 6" descr="MCj0240223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2160"/>
              <a:ext cx="278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89" name="Text Box 45"/>
            <p:cNvSpPr txBox="1">
              <a:spLocks noChangeArrowheads="1"/>
            </p:cNvSpPr>
            <p:nvPr/>
          </p:nvSpPr>
          <p:spPr bwMode="auto">
            <a:xfrm>
              <a:off x="1292" y="2143"/>
              <a:ext cx="226" cy="1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am-ET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am-ET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am-ET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am-ET" sz="24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16148" name="AutoShape 52"/>
          <p:cNvSpPr>
            <a:spLocks noChangeArrowheads="1"/>
          </p:cNvSpPr>
          <p:nvPr/>
        </p:nvSpPr>
        <p:spPr bwMode="auto">
          <a:xfrm>
            <a:off x="7272338" y="1268413"/>
            <a:ext cx="1439862" cy="1800225"/>
          </a:xfrm>
          <a:prstGeom prst="wedgeRoundRectCallout">
            <a:avLst>
              <a:gd name="adj1" fmla="val -92667"/>
              <a:gd name="adj2" fmla="val 7301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switch should be activated at a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E4641250-C653-40D4-82CE-2EC3DD76BAF0}" type="slidenum">
              <a:rPr lang="en-US" altLang="am-ET"/>
              <a:pPr>
                <a:defRPr/>
              </a:pPr>
              <a:t>31</a:t>
            </a:fld>
            <a:r>
              <a:rPr lang="en-US" altLang="am-ET"/>
              <a:t> / 65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Encoders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Octal-to-Binary Encoder (8-to-3)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1749425"/>
          <a:ext cx="4319587" cy="3364122"/>
        </p:xfrm>
        <a:graphic>
          <a:graphicData uri="http://schemas.openxmlformats.org/drawingml/2006/table">
            <a:tbl>
              <a:tblPr/>
              <a:tblGrid>
                <a:gridCol w="3059112">
                  <a:extLst>
                    <a:ext uri="{9D8B030D-6E8A-4147-A177-3AD203B41FA5}">
                      <a16:colId xmlns:a16="http://schemas.microsoft.com/office/drawing/2014/main" val="413962329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78511703"/>
                    </a:ext>
                  </a:extLst>
                </a:gridCol>
              </a:tblGrid>
              <a:tr h="438042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2977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678993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65853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4818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935145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76489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93006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46380"/>
                  </a:ext>
                </a:extLst>
              </a:tr>
              <a:tr h="365734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51088"/>
                  </a:ext>
                </a:extLst>
              </a:tr>
            </a:tbl>
          </a:graphicData>
        </a:graphic>
      </p:graphicFrame>
      <p:grpSp>
        <p:nvGrpSpPr>
          <p:cNvPr id="517204" name="Group 84"/>
          <p:cNvGrpSpPr>
            <a:grpSpLocks/>
          </p:cNvGrpSpPr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80937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80938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39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0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41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2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943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4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5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6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7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8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49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0950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229225"/>
          <a:ext cx="24939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Equation" r:id="rId4" imgW="1231900" imgH="685800" progId="Equation.3">
                  <p:embed/>
                </p:oleObj>
              </mc:Choice>
              <mc:Fallback>
                <p:oleObj name="Equation" r:id="rId4" imgW="1231900" imgH="6858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229225"/>
                        <a:ext cx="24939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Visio" r:id="rId6" imgW="1891955" imgH="1471087" progId="Visio.Drawing.11">
                  <p:embed/>
                </p:oleObj>
              </mc:Choice>
              <mc:Fallback>
                <p:oleObj name="Visio" r:id="rId6" imgW="1891955" imgH="1471087" progId="Visio.Drawing.11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4491038"/>
                        <a:ext cx="2970213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12C94A18-5D2F-4079-BBBB-8E1A98A39C34}" type="slidenum">
              <a:rPr lang="en-US" altLang="am-ET"/>
              <a:pPr>
                <a:defRPr/>
              </a:pPr>
              <a:t>32</a:t>
            </a:fld>
            <a:r>
              <a:rPr lang="en-US" altLang="am-ET"/>
              <a:t> / 65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Encoder / Decoder Pairs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 flipH="1" flipV="1">
            <a:off x="1331913" y="1989138"/>
            <a:ext cx="1079500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411413" y="3429000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2411413" y="41497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2051050" y="3157538"/>
            <a:ext cx="3587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971550" y="2528888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330325" y="2308225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971550" y="28892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>
            <a:off x="971550" y="32496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971550" y="36083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2411413" y="3789363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971550" y="39687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V="1">
            <a:off x="971550" y="4327525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V="1">
            <a:off x="971550" y="4686300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V="1">
            <a:off x="971550" y="5045075"/>
            <a:ext cx="360363" cy="4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3" name="AutoShape 20"/>
          <p:cNvSpPr>
            <a:spLocks noChangeArrowheads="1"/>
          </p:cNvSpPr>
          <p:nvPr/>
        </p:nvSpPr>
        <p:spPr bwMode="auto">
          <a:xfrm flipH="1" flipV="1">
            <a:off x="6551613" y="1989138"/>
            <a:ext cx="1081087" cy="342106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64" name="Text Box 23"/>
          <p:cNvSpPr txBox="1">
            <a:spLocks noChangeArrowheads="1"/>
          </p:cNvSpPr>
          <p:nvPr/>
        </p:nvSpPr>
        <p:spPr bwMode="auto">
          <a:xfrm>
            <a:off x="6553200" y="3233738"/>
            <a:ext cx="3587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am-ET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965" name="Line 24"/>
          <p:cNvSpPr>
            <a:spLocks noChangeShapeType="1"/>
          </p:cNvSpPr>
          <p:nvPr/>
        </p:nvSpPr>
        <p:spPr bwMode="auto">
          <a:xfrm>
            <a:off x="7632700" y="25288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6" name="Text Box 25"/>
          <p:cNvSpPr txBox="1">
            <a:spLocks noChangeArrowheads="1"/>
          </p:cNvSpPr>
          <p:nvPr/>
        </p:nvSpPr>
        <p:spPr bwMode="auto">
          <a:xfrm>
            <a:off x="7221538" y="2168525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2967" name="Line 26"/>
          <p:cNvSpPr>
            <a:spLocks noChangeShapeType="1"/>
          </p:cNvSpPr>
          <p:nvPr/>
        </p:nvSpPr>
        <p:spPr bwMode="auto">
          <a:xfrm>
            <a:off x="7632700" y="2889250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8" name="Line 27"/>
          <p:cNvSpPr>
            <a:spLocks noChangeShapeType="1"/>
          </p:cNvSpPr>
          <p:nvPr/>
        </p:nvSpPr>
        <p:spPr bwMode="auto">
          <a:xfrm>
            <a:off x="7632700" y="32496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69" name="Line 28"/>
          <p:cNvSpPr>
            <a:spLocks noChangeShapeType="1"/>
          </p:cNvSpPr>
          <p:nvPr/>
        </p:nvSpPr>
        <p:spPr bwMode="auto">
          <a:xfrm>
            <a:off x="7632700" y="36099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70" name="Line 30"/>
          <p:cNvSpPr>
            <a:spLocks noChangeShapeType="1"/>
          </p:cNvSpPr>
          <p:nvPr/>
        </p:nvSpPr>
        <p:spPr bwMode="auto">
          <a:xfrm>
            <a:off x="7632700" y="39687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71" name="Line 31"/>
          <p:cNvSpPr>
            <a:spLocks noChangeShapeType="1"/>
          </p:cNvSpPr>
          <p:nvPr/>
        </p:nvSpPr>
        <p:spPr bwMode="auto">
          <a:xfrm>
            <a:off x="7632700" y="432752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72" name="Line 32"/>
          <p:cNvSpPr>
            <a:spLocks noChangeShapeType="1"/>
          </p:cNvSpPr>
          <p:nvPr/>
        </p:nvSpPr>
        <p:spPr bwMode="auto">
          <a:xfrm>
            <a:off x="7632700" y="468630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73" name="Line 33"/>
          <p:cNvSpPr>
            <a:spLocks noChangeShapeType="1"/>
          </p:cNvSpPr>
          <p:nvPr/>
        </p:nvSpPr>
        <p:spPr bwMode="auto">
          <a:xfrm>
            <a:off x="7632700" y="50450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82974" name="Rectangle 35"/>
          <p:cNvSpPr>
            <a:spLocks noChangeArrowheads="1"/>
          </p:cNvSpPr>
          <p:nvPr/>
        </p:nvSpPr>
        <p:spPr bwMode="auto">
          <a:xfrm>
            <a:off x="1331913" y="1268413"/>
            <a:ext cx="110013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82975" name="Rectangle 37"/>
          <p:cNvSpPr>
            <a:spLocks noChangeArrowheads="1"/>
          </p:cNvSpPr>
          <p:nvPr/>
        </p:nvSpPr>
        <p:spPr bwMode="auto">
          <a:xfrm>
            <a:off x="6551613" y="1268413"/>
            <a:ext cx="10826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b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82976" name="WordArt 39"/>
          <p:cNvSpPr>
            <a:spLocks noChangeArrowheads="1" noChangeShapeType="1" noTextEdit="1"/>
          </p:cNvSpPr>
          <p:nvPr/>
        </p:nvSpPr>
        <p:spPr bwMode="auto">
          <a:xfrm>
            <a:off x="488950" y="23495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7</a:t>
            </a:r>
          </a:p>
        </p:txBody>
      </p:sp>
      <p:pic>
        <p:nvPicPr>
          <p:cNvPr id="82977" name="Picture 51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3495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78" name="Picture 5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70827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79" name="Picture 5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0702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0" name="Picture 5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4290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1" name="Picture 5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7893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2" name="Picture 5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1497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3" name="Picture 5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508500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84" name="Picture 5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8688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85" name="WordArt 81"/>
          <p:cNvSpPr>
            <a:spLocks noChangeArrowheads="1" noChangeShapeType="1" noTextEdit="1"/>
          </p:cNvSpPr>
          <p:nvPr/>
        </p:nvSpPr>
        <p:spPr bwMode="auto">
          <a:xfrm>
            <a:off x="488950" y="270827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6</a:t>
            </a:r>
          </a:p>
        </p:txBody>
      </p:sp>
      <p:sp>
        <p:nvSpPr>
          <p:cNvPr id="82986" name="WordArt 82"/>
          <p:cNvSpPr>
            <a:spLocks noChangeArrowheads="1" noChangeShapeType="1" noTextEdit="1"/>
          </p:cNvSpPr>
          <p:nvPr/>
        </p:nvSpPr>
        <p:spPr bwMode="auto">
          <a:xfrm>
            <a:off x="488950" y="30686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5</a:t>
            </a:r>
          </a:p>
        </p:txBody>
      </p:sp>
      <p:sp>
        <p:nvSpPr>
          <p:cNvPr id="82987" name="WordArt 83"/>
          <p:cNvSpPr>
            <a:spLocks noChangeArrowheads="1" noChangeShapeType="1" noTextEdit="1"/>
          </p:cNvSpPr>
          <p:nvPr/>
        </p:nvSpPr>
        <p:spPr bwMode="auto">
          <a:xfrm>
            <a:off x="488950" y="34290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4</a:t>
            </a:r>
          </a:p>
        </p:txBody>
      </p:sp>
      <p:sp>
        <p:nvSpPr>
          <p:cNvPr id="82988" name="WordArt 84"/>
          <p:cNvSpPr>
            <a:spLocks noChangeArrowheads="1" noChangeShapeType="1" noTextEdit="1"/>
          </p:cNvSpPr>
          <p:nvPr/>
        </p:nvSpPr>
        <p:spPr bwMode="auto">
          <a:xfrm>
            <a:off x="488950" y="37893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3</a:t>
            </a:r>
          </a:p>
        </p:txBody>
      </p:sp>
      <p:sp>
        <p:nvSpPr>
          <p:cNvPr id="82989" name="WordArt 85"/>
          <p:cNvSpPr>
            <a:spLocks noChangeArrowheads="1" noChangeShapeType="1" noTextEdit="1"/>
          </p:cNvSpPr>
          <p:nvPr/>
        </p:nvSpPr>
        <p:spPr bwMode="auto">
          <a:xfrm>
            <a:off x="488950" y="41497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2</a:t>
            </a:r>
          </a:p>
        </p:txBody>
      </p:sp>
      <p:sp>
        <p:nvSpPr>
          <p:cNvPr id="82990" name="WordArt 86"/>
          <p:cNvSpPr>
            <a:spLocks noChangeArrowheads="1" noChangeShapeType="1" noTextEdit="1"/>
          </p:cNvSpPr>
          <p:nvPr/>
        </p:nvSpPr>
        <p:spPr bwMode="auto">
          <a:xfrm>
            <a:off x="488950" y="45100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1</a:t>
            </a:r>
          </a:p>
        </p:txBody>
      </p:sp>
      <p:sp>
        <p:nvSpPr>
          <p:cNvPr id="82991" name="WordArt 87"/>
          <p:cNvSpPr>
            <a:spLocks noChangeArrowheads="1" noChangeShapeType="1" noTextEdit="1"/>
          </p:cNvSpPr>
          <p:nvPr/>
        </p:nvSpPr>
        <p:spPr bwMode="auto">
          <a:xfrm>
            <a:off x="488950" y="48704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0</a:t>
            </a:r>
          </a:p>
        </p:txBody>
      </p:sp>
      <p:grpSp>
        <p:nvGrpSpPr>
          <p:cNvPr id="82992" name="Group 97"/>
          <p:cNvGrpSpPr>
            <a:grpSpLocks/>
          </p:cNvGrpSpPr>
          <p:nvPr/>
        </p:nvGrpSpPr>
        <p:grpSpPr bwMode="auto">
          <a:xfrm>
            <a:off x="7993063" y="2216150"/>
            <a:ext cx="358775" cy="312738"/>
            <a:chOff x="2414" y="2954"/>
            <a:chExt cx="920" cy="907"/>
          </a:xfrm>
        </p:grpSpPr>
        <p:sp>
          <p:nvSpPr>
            <p:cNvPr id="8304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50" name="AutoShape 9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51" name="Line 9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52" name="Line 9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53" name="AutoShape 9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54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83055" name="Line 9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3" name="Group 126"/>
          <p:cNvGrpSpPr>
            <a:grpSpLocks/>
          </p:cNvGrpSpPr>
          <p:nvPr/>
        </p:nvGrpSpPr>
        <p:grpSpPr bwMode="auto">
          <a:xfrm>
            <a:off x="7993063" y="2576513"/>
            <a:ext cx="358775" cy="312737"/>
            <a:chOff x="2414" y="2954"/>
            <a:chExt cx="920" cy="907"/>
          </a:xfrm>
        </p:grpSpPr>
        <p:sp>
          <p:nvSpPr>
            <p:cNvPr id="8304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43" name="AutoShape 12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44" name="Line 12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45" name="Line 13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46" name="AutoShape 13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47" name="WordArt 13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83048" name="Line 13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4" name="Group 134"/>
          <p:cNvGrpSpPr>
            <a:grpSpLocks/>
          </p:cNvGrpSpPr>
          <p:nvPr/>
        </p:nvGrpSpPr>
        <p:grpSpPr bwMode="auto">
          <a:xfrm>
            <a:off x="7993063" y="2936875"/>
            <a:ext cx="358775" cy="312738"/>
            <a:chOff x="2414" y="2954"/>
            <a:chExt cx="920" cy="907"/>
          </a:xfrm>
        </p:grpSpPr>
        <p:sp>
          <p:nvSpPr>
            <p:cNvPr id="83035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36" name="AutoShape 13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37" name="Line 13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38" name="Line 13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39" name="AutoShape 13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40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83041" name="Line 14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5" name="Group 142"/>
          <p:cNvGrpSpPr>
            <a:grpSpLocks/>
          </p:cNvGrpSpPr>
          <p:nvPr/>
        </p:nvGrpSpPr>
        <p:grpSpPr bwMode="auto">
          <a:xfrm>
            <a:off x="7993063" y="3295650"/>
            <a:ext cx="358775" cy="312738"/>
            <a:chOff x="2414" y="2954"/>
            <a:chExt cx="920" cy="907"/>
          </a:xfrm>
        </p:grpSpPr>
        <p:sp>
          <p:nvSpPr>
            <p:cNvPr id="83028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29" name="AutoShape 144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30" name="Line 145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31" name="Line 146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32" name="AutoShape 147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33" name="WordArt 148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83034" name="Line 149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6" name="Group 150"/>
          <p:cNvGrpSpPr>
            <a:grpSpLocks/>
          </p:cNvGrpSpPr>
          <p:nvPr/>
        </p:nvGrpSpPr>
        <p:grpSpPr bwMode="auto">
          <a:xfrm>
            <a:off x="7993063" y="3656013"/>
            <a:ext cx="358775" cy="312737"/>
            <a:chOff x="2414" y="2954"/>
            <a:chExt cx="920" cy="907"/>
          </a:xfrm>
        </p:grpSpPr>
        <p:sp>
          <p:nvSpPr>
            <p:cNvPr id="83021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22" name="AutoShape 152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23" name="Line 153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24" name="Line 154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25" name="AutoShape 155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26" name="WordArt 156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83027" name="Line 157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7" name="Group 158"/>
          <p:cNvGrpSpPr>
            <a:grpSpLocks/>
          </p:cNvGrpSpPr>
          <p:nvPr/>
        </p:nvGrpSpPr>
        <p:grpSpPr bwMode="auto">
          <a:xfrm>
            <a:off x="7993063" y="4016375"/>
            <a:ext cx="358775" cy="312738"/>
            <a:chOff x="2414" y="2954"/>
            <a:chExt cx="920" cy="907"/>
          </a:xfrm>
        </p:grpSpPr>
        <p:sp>
          <p:nvSpPr>
            <p:cNvPr id="83014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15" name="AutoShape 160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16" name="Line 161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17" name="Line 162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18" name="AutoShape 163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19" name="WordArt 164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83020" name="Line 165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8" name="Group 166"/>
          <p:cNvGrpSpPr>
            <a:grpSpLocks/>
          </p:cNvGrpSpPr>
          <p:nvPr/>
        </p:nvGrpSpPr>
        <p:grpSpPr bwMode="auto">
          <a:xfrm>
            <a:off x="7993063" y="4376738"/>
            <a:ext cx="358775" cy="312737"/>
            <a:chOff x="2414" y="2954"/>
            <a:chExt cx="920" cy="907"/>
          </a:xfrm>
        </p:grpSpPr>
        <p:sp>
          <p:nvSpPr>
            <p:cNvPr id="8300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08" name="AutoShape 168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09" name="Line 169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10" name="Line 170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11" name="AutoShape 171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12" name="WordArt 172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83013" name="Line 173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82999" name="Group 174"/>
          <p:cNvGrpSpPr>
            <a:grpSpLocks/>
          </p:cNvGrpSpPr>
          <p:nvPr/>
        </p:nvGrpSpPr>
        <p:grpSpPr bwMode="auto">
          <a:xfrm>
            <a:off x="7993063" y="4737100"/>
            <a:ext cx="358775" cy="312738"/>
            <a:chOff x="2414" y="2954"/>
            <a:chExt cx="920" cy="907"/>
          </a:xfrm>
        </p:grpSpPr>
        <p:sp>
          <p:nvSpPr>
            <p:cNvPr id="8300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83001" name="AutoShape 176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02" name="Line 177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03" name="Line 178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3004" name="AutoShape 179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83005" name="WordArt 180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3006" name="Line 181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194DDBD-46EB-4563-8C31-5EE62970A8ED}" type="slidenum">
              <a:rPr lang="en-US" altLang="am-ET"/>
              <a:pPr>
                <a:defRPr/>
              </a:pPr>
              <a:t>33</a:t>
            </a:fld>
            <a:r>
              <a:rPr lang="en-US" altLang="am-ET"/>
              <a:t> / 65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Multiplexers</a:t>
            </a:r>
          </a:p>
        </p:txBody>
      </p:sp>
      <p:grpSp>
        <p:nvGrpSpPr>
          <p:cNvPr id="521233" name="Group 17"/>
          <p:cNvGrpSpPr>
            <a:grpSpLocks/>
          </p:cNvGrpSpPr>
          <p:nvPr/>
        </p:nvGrpSpPr>
        <p:grpSpPr bwMode="auto">
          <a:xfrm>
            <a:off x="5832475" y="4329113"/>
            <a:ext cx="2881313" cy="2160587"/>
            <a:chOff x="2993" y="2727"/>
            <a:chExt cx="1815" cy="1361"/>
          </a:xfrm>
        </p:grpSpPr>
        <p:sp>
          <p:nvSpPr>
            <p:cNvPr id="85019" name="AutoShape 6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5020" name="Line 7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1" name="Line 8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2" name="Text Box 9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023" name="Line 10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4" name="Text Box 11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5025" name="Line 12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6" name="Line 13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7" name="Line 14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8" name="Line 15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5029" name="Text Box 16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84998" name="Object 19"/>
          <p:cNvGraphicFramePr>
            <a:graphicFrameLocks noChangeAspect="1"/>
          </p:cNvGraphicFramePr>
          <p:nvPr/>
        </p:nvGraphicFramePr>
        <p:xfrm>
          <a:off x="792163" y="1089025"/>
          <a:ext cx="55800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9" name="Visio" r:id="rId4" imgW="2720035" imgH="1648846" progId="Visio.Drawing.11">
                  <p:embed/>
                </p:oleObj>
              </mc:Choice>
              <mc:Fallback>
                <p:oleObj name="Visio" r:id="rId4" imgW="2720035" imgH="164884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89025"/>
                        <a:ext cx="55800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63" name="Group 47"/>
          <p:cNvGraphicFramePr>
            <a:graphicFrameLocks noGrp="1"/>
          </p:cNvGraphicFramePr>
          <p:nvPr/>
        </p:nvGraphicFramePr>
        <p:xfrm>
          <a:off x="3492500" y="4329113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51169046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11852343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60057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1136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22908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85651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4269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375B249A-1C11-4106-A326-124F65FAACE7}" type="slidenum">
              <a:rPr lang="en-US" altLang="am-ET"/>
              <a:pPr>
                <a:defRPr/>
              </a:pPr>
              <a:t>34</a:t>
            </a:fld>
            <a:r>
              <a:rPr lang="en-US" altLang="am-ET"/>
              <a:t> / 65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Multiplexers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 altLang="am-ET" smtClean="0"/>
              <a:t>2-to-1 MUX</a:t>
            </a:r>
          </a:p>
          <a:p>
            <a:endParaRPr lang="en-US" altLang="am-ET" smtClean="0"/>
          </a:p>
          <a:p>
            <a:endParaRPr lang="en-US" altLang="am-ET" smtClean="0"/>
          </a:p>
          <a:p>
            <a:endParaRPr lang="en-US" altLang="am-ET" smtClean="0"/>
          </a:p>
          <a:p>
            <a:r>
              <a:rPr lang="en-US" altLang="am-ET" smtClean="0"/>
              <a:t>4-to-1 MUX</a:t>
            </a:r>
          </a:p>
        </p:txBody>
      </p:sp>
      <p:grpSp>
        <p:nvGrpSpPr>
          <p:cNvPr id="522256" name="Group 16"/>
          <p:cNvGrpSpPr>
            <a:grpSpLocks/>
          </p:cNvGrpSpPr>
          <p:nvPr/>
        </p:nvGrpSpPr>
        <p:grpSpPr bwMode="auto">
          <a:xfrm>
            <a:off x="1690688" y="1800226"/>
            <a:ext cx="2881312" cy="1449388"/>
            <a:chOff x="839" y="1134"/>
            <a:chExt cx="1815" cy="913"/>
          </a:xfrm>
        </p:grpSpPr>
        <p:sp>
          <p:nvSpPr>
            <p:cNvPr id="87061" name="AutoShape 5"/>
            <p:cNvSpPr>
              <a:spLocks noChangeArrowheads="1"/>
            </p:cNvSpPr>
            <p:nvPr/>
          </p:nvSpPr>
          <p:spPr bwMode="auto">
            <a:xfrm flipH="1">
              <a:off x="1180" y="1134"/>
              <a:ext cx="1134" cy="68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7062" name="Line 6"/>
            <p:cNvSpPr>
              <a:spLocks noChangeShapeType="1"/>
            </p:cNvSpPr>
            <p:nvPr/>
          </p:nvSpPr>
          <p:spPr bwMode="auto">
            <a:xfrm rot="-5400000">
              <a:off x="1681" y="193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63" name="Text Box 8"/>
            <p:cNvSpPr txBox="1">
              <a:spLocks noChangeArrowheads="1"/>
            </p:cNvSpPr>
            <p:nvPr/>
          </p:nvSpPr>
          <p:spPr bwMode="auto">
            <a:xfrm>
              <a:off x="2086" y="1366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64" name="Line 9"/>
            <p:cNvSpPr>
              <a:spLocks noChangeShapeType="1"/>
            </p:cNvSpPr>
            <p:nvPr/>
          </p:nvSpPr>
          <p:spPr bwMode="auto">
            <a:xfrm>
              <a:off x="839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65" name="Text Box 10"/>
            <p:cNvSpPr txBox="1">
              <a:spLocks noChangeArrowheads="1"/>
            </p:cNvSpPr>
            <p:nvPr/>
          </p:nvSpPr>
          <p:spPr bwMode="auto">
            <a:xfrm>
              <a:off x="1179" y="1227"/>
              <a:ext cx="22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7066" name="Line 11"/>
            <p:cNvSpPr>
              <a:spLocks noChangeShapeType="1"/>
            </p:cNvSpPr>
            <p:nvPr/>
          </p:nvSpPr>
          <p:spPr bwMode="auto">
            <a:xfrm>
              <a:off x="839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67" name="Line 14"/>
            <p:cNvSpPr>
              <a:spLocks noChangeShapeType="1"/>
            </p:cNvSpPr>
            <p:nvPr/>
          </p:nvSpPr>
          <p:spPr bwMode="auto">
            <a:xfrm>
              <a:off x="2313" y="148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68" name="Text Box 15"/>
            <p:cNvSpPr txBox="1">
              <a:spLocks noChangeArrowheads="1"/>
            </p:cNvSpPr>
            <p:nvPr/>
          </p:nvSpPr>
          <p:spPr bwMode="auto">
            <a:xfrm>
              <a:off x="1520" y="159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4918075" y="1466850"/>
          <a:ext cx="3806825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7" name="Visio" r:id="rId4" imgW="1920728" imgH="998281" progId="Visio.Drawing.11">
                  <p:embed/>
                </p:oleObj>
              </mc:Choice>
              <mc:Fallback>
                <p:oleObj name="Visio" r:id="rId4" imgW="1920728" imgH="99828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66850"/>
                        <a:ext cx="3806825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58" name="Group 18"/>
          <p:cNvGrpSpPr>
            <a:grpSpLocks/>
          </p:cNvGrpSpPr>
          <p:nvPr/>
        </p:nvGrpSpPr>
        <p:grpSpPr bwMode="auto">
          <a:xfrm>
            <a:off x="1690688" y="4329113"/>
            <a:ext cx="2881312" cy="2160587"/>
            <a:chOff x="2993" y="2727"/>
            <a:chExt cx="1815" cy="1361"/>
          </a:xfrm>
        </p:grpSpPr>
        <p:sp>
          <p:nvSpPr>
            <p:cNvPr id="87050" name="AutoShape 19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7051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2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3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054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5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056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7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8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59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7060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4922838" y="3424238"/>
          <a:ext cx="3824287" cy="320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8" name="Visio" r:id="rId6" imgW="2225040" imgH="1867571" progId="Visio.Drawing.11">
                  <p:embed/>
                </p:oleObj>
              </mc:Choice>
              <mc:Fallback>
                <p:oleObj name="Visio" r:id="rId6" imgW="2225040" imgH="186757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3424238"/>
                        <a:ext cx="3824287" cy="320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32AEB57D-33D6-4266-B597-C330CBCBAC40}" type="slidenum">
              <a:rPr lang="en-US" altLang="am-ET"/>
              <a:pPr>
                <a:defRPr/>
              </a:pPr>
              <a:t>35</a:t>
            </a:fld>
            <a:r>
              <a:rPr lang="en-US" altLang="am-ET"/>
              <a:t> / 65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Multiplexers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Quad 2-to-1 MUX</a:t>
            </a:r>
          </a:p>
        </p:txBody>
      </p:sp>
      <p:grpSp>
        <p:nvGrpSpPr>
          <p:cNvPr id="523314" name="Group 50"/>
          <p:cNvGrpSpPr>
            <a:grpSpLocks/>
          </p:cNvGrpSpPr>
          <p:nvPr/>
        </p:nvGrpSpPr>
        <p:grpSpPr bwMode="auto">
          <a:xfrm>
            <a:off x="971550" y="1808163"/>
            <a:ext cx="2520950" cy="4321175"/>
            <a:chOff x="385" y="1139"/>
            <a:chExt cx="1588" cy="2722"/>
          </a:xfrm>
        </p:grpSpPr>
        <p:sp>
          <p:nvSpPr>
            <p:cNvPr id="89119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9120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21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22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23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24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25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26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27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9128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29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30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31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32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33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34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35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9136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37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38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39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40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41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42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43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9144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45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46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47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48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49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50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3315" name="Text Box 51"/>
          <p:cNvSpPr txBox="1">
            <a:spLocks noChangeArrowheads="1"/>
          </p:cNvSpPr>
          <p:nvPr/>
        </p:nvSpPr>
        <p:spPr bwMode="auto">
          <a:xfrm>
            <a:off x="534988" y="1808163"/>
            <a:ext cx="358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3316" name="Text Box 52"/>
          <p:cNvSpPr txBox="1">
            <a:spLocks noChangeArrowheads="1"/>
          </p:cNvSpPr>
          <p:nvPr/>
        </p:nvSpPr>
        <p:spPr bwMode="auto">
          <a:xfrm>
            <a:off x="892175" y="2079625"/>
            <a:ext cx="358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9097" name="Text Box 85"/>
          <p:cNvSpPr txBox="1">
            <a:spLocks noChangeArrowheads="1"/>
          </p:cNvSpPr>
          <p:nvPr/>
        </p:nvSpPr>
        <p:spPr bwMode="auto">
          <a:xfrm>
            <a:off x="2114550" y="6129338"/>
            <a:ext cx="674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am-ET" sz="20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3351" name="Object 87"/>
          <p:cNvGraphicFramePr>
            <a:graphicFrameLocks noChangeAspect="1"/>
          </p:cNvGraphicFramePr>
          <p:nvPr/>
        </p:nvGraphicFramePr>
        <p:xfrm>
          <a:off x="3851275" y="1268413"/>
          <a:ext cx="3632200" cy="414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Visio" r:id="rId4" imgW="2447910" imgH="2791480" progId="Visio.Drawing.11">
                  <p:embed/>
                </p:oleObj>
              </mc:Choice>
              <mc:Fallback>
                <p:oleObj name="Visio" r:id="rId4" imgW="2447910" imgH="2791480" progId="Visio.Drawing.11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3632200" cy="414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3386" name="Group 122"/>
          <p:cNvGrpSpPr>
            <a:grpSpLocks/>
          </p:cNvGrpSpPr>
          <p:nvPr/>
        </p:nvGrpSpPr>
        <p:grpSpPr bwMode="auto">
          <a:xfrm>
            <a:off x="6911975" y="3429000"/>
            <a:ext cx="1979613" cy="2700338"/>
            <a:chOff x="3107" y="1253"/>
            <a:chExt cx="1814" cy="2495"/>
          </a:xfrm>
        </p:grpSpPr>
        <p:sp>
          <p:nvSpPr>
            <p:cNvPr id="89100" name="AutoShape 103"/>
            <p:cNvSpPr>
              <a:spLocks noChangeArrowheads="1"/>
            </p:cNvSpPr>
            <p:nvPr/>
          </p:nvSpPr>
          <p:spPr bwMode="auto">
            <a:xfrm flipH="1">
              <a:off x="3447" y="1253"/>
              <a:ext cx="1134" cy="226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89101" name="Line 104"/>
            <p:cNvSpPr>
              <a:spLocks noChangeShapeType="1"/>
            </p:cNvSpPr>
            <p:nvPr/>
          </p:nvSpPr>
          <p:spPr bwMode="auto">
            <a:xfrm rot="-5400000">
              <a:off x="4013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2" name="Line 105"/>
            <p:cNvSpPr>
              <a:spLocks noChangeShapeType="1"/>
            </p:cNvSpPr>
            <p:nvPr/>
          </p:nvSpPr>
          <p:spPr bwMode="auto">
            <a:xfrm rot="-5400000">
              <a:off x="3786" y="363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3" name="Line 106"/>
            <p:cNvSpPr>
              <a:spLocks noChangeShapeType="1"/>
            </p:cNvSpPr>
            <p:nvPr/>
          </p:nvSpPr>
          <p:spPr bwMode="auto">
            <a:xfrm>
              <a:off x="3107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4" name="Text Box 107"/>
            <p:cNvSpPr txBox="1">
              <a:spLocks noChangeArrowheads="1"/>
            </p:cNvSpPr>
            <p:nvPr/>
          </p:nvSpPr>
          <p:spPr bwMode="auto">
            <a:xfrm>
              <a:off x="3447" y="1366"/>
              <a:ext cx="227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am-ET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am-ET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am-ET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am-ET" sz="1600" b="1" i="1" baseline="-25000">
                  <a:solidFill>
                    <a:srgbClr val="CC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105" name="Line 108"/>
            <p:cNvSpPr>
              <a:spLocks noChangeShapeType="1"/>
            </p:cNvSpPr>
            <p:nvPr/>
          </p:nvSpPr>
          <p:spPr bwMode="auto">
            <a:xfrm>
              <a:off x="3107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6" name="Line 109"/>
            <p:cNvSpPr>
              <a:spLocks noChangeShapeType="1"/>
            </p:cNvSpPr>
            <p:nvPr/>
          </p:nvSpPr>
          <p:spPr bwMode="auto">
            <a:xfrm>
              <a:off x="3107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7" name="Line 110"/>
            <p:cNvSpPr>
              <a:spLocks noChangeShapeType="1"/>
            </p:cNvSpPr>
            <p:nvPr/>
          </p:nvSpPr>
          <p:spPr bwMode="auto">
            <a:xfrm>
              <a:off x="3107" y="215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8" name="Line 111"/>
            <p:cNvSpPr>
              <a:spLocks noChangeShapeType="1"/>
            </p:cNvSpPr>
            <p:nvPr/>
          </p:nvSpPr>
          <p:spPr bwMode="auto">
            <a:xfrm>
              <a:off x="4580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09" name="Text Box 112"/>
            <p:cNvSpPr txBox="1">
              <a:spLocks noChangeArrowheads="1"/>
            </p:cNvSpPr>
            <p:nvPr/>
          </p:nvSpPr>
          <p:spPr bwMode="auto">
            <a:xfrm>
              <a:off x="3788" y="3293"/>
              <a:ext cx="45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 E</a:t>
              </a:r>
              <a:endParaRPr lang="en-US" altLang="am-ET" sz="16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10" name="Line 113"/>
            <p:cNvSpPr>
              <a:spLocks noChangeShapeType="1"/>
            </p:cNvSpPr>
            <p:nvPr/>
          </p:nvSpPr>
          <p:spPr bwMode="auto">
            <a:xfrm>
              <a:off x="458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1" name="Line 114"/>
            <p:cNvSpPr>
              <a:spLocks noChangeShapeType="1"/>
            </p:cNvSpPr>
            <p:nvPr/>
          </p:nvSpPr>
          <p:spPr bwMode="auto">
            <a:xfrm>
              <a:off x="4580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2" name="Line 115"/>
            <p:cNvSpPr>
              <a:spLocks noChangeShapeType="1"/>
            </p:cNvSpPr>
            <p:nvPr/>
          </p:nvSpPr>
          <p:spPr bwMode="auto">
            <a:xfrm>
              <a:off x="4580" y="272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3" name="Text Box 116"/>
            <p:cNvSpPr txBox="1">
              <a:spLocks noChangeArrowheads="1"/>
            </p:cNvSpPr>
            <p:nvPr/>
          </p:nvSpPr>
          <p:spPr bwMode="auto">
            <a:xfrm>
              <a:off x="4322" y="1917"/>
              <a:ext cx="227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1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114" name="Line 117"/>
            <p:cNvSpPr>
              <a:spLocks noChangeShapeType="1"/>
            </p:cNvSpPr>
            <p:nvPr/>
          </p:nvSpPr>
          <p:spPr bwMode="auto">
            <a:xfrm>
              <a:off x="3107" y="261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5" name="Text Box 118"/>
            <p:cNvSpPr txBox="1">
              <a:spLocks noChangeArrowheads="1"/>
            </p:cNvSpPr>
            <p:nvPr/>
          </p:nvSpPr>
          <p:spPr bwMode="auto">
            <a:xfrm>
              <a:off x="3447" y="2501"/>
              <a:ext cx="227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am-ET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am-ET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am-ET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1600" b="1" i="1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am-ET" sz="1600" b="1" i="1" baseline="-25000">
                  <a:solidFill>
                    <a:srgbClr val="9966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116" name="Line 119"/>
            <p:cNvSpPr>
              <a:spLocks noChangeShapeType="1"/>
            </p:cNvSpPr>
            <p:nvPr/>
          </p:nvSpPr>
          <p:spPr bwMode="auto">
            <a:xfrm>
              <a:off x="3107" y="284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7" name="Line 120"/>
            <p:cNvSpPr>
              <a:spLocks noChangeShapeType="1"/>
            </p:cNvSpPr>
            <p:nvPr/>
          </p:nvSpPr>
          <p:spPr bwMode="auto">
            <a:xfrm>
              <a:off x="3107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89118" name="Line 121"/>
            <p:cNvSpPr>
              <a:spLocks noChangeShapeType="1"/>
            </p:cNvSpPr>
            <p:nvPr/>
          </p:nvSpPr>
          <p:spPr bwMode="auto">
            <a:xfrm>
              <a:off x="3107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5" grpId="0"/>
      <p:bldP spid="5233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BAB546F6-5BA1-4B3C-9A56-076D2544D4E2}" type="slidenum">
              <a:rPr lang="en-US" altLang="am-ET"/>
              <a:pPr>
                <a:defRPr/>
              </a:pPr>
              <a:t>36</a:t>
            </a:fld>
            <a:r>
              <a:rPr lang="en-US" altLang="am-ET"/>
              <a:t> / 65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Multiplexers</a:t>
            </a:r>
          </a:p>
        </p:txBody>
      </p:sp>
      <p:grpSp>
        <p:nvGrpSpPr>
          <p:cNvPr id="525362" name="Group 50"/>
          <p:cNvGrpSpPr>
            <a:grpSpLocks/>
          </p:cNvGrpSpPr>
          <p:nvPr/>
        </p:nvGrpSpPr>
        <p:grpSpPr bwMode="auto">
          <a:xfrm>
            <a:off x="5111750" y="2347913"/>
            <a:ext cx="2881313" cy="2160587"/>
            <a:chOff x="2993" y="2727"/>
            <a:chExt cx="1815" cy="1361"/>
          </a:xfrm>
        </p:grpSpPr>
        <p:sp>
          <p:nvSpPr>
            <p:cNvPr id="93224" name="AutoShape 51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93225" name="Line 52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26" name="Line 53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27" name="Text Box 54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228" name="Line 55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29" name="Text Box 56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3230" name="Line 57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31" name="Line 58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32" name="Line 59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33" name="Line 60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3234" name="Text Box 61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5374" name="Group 62"/>
          <p:cNvGraphicFramePr>
            <a:graphicFrameLocks noGrp="1"/>
          </p:cNvGraphicFramePr>
          <p:nvPr/>
        </p:nvGraphicFramePr>
        <p:xfrm>
          <a:off x="792163" y="2349500"/>
          <a:ext cx="2519362" cy="21590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408827438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15028957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95030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28421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56327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96628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012374"/>
                  </a:ext>
                </a:extLst>
              </a:tr>
            </a:tbl>
          </a:graphicData>
        </a:graphic>
      </p:graphicFrame>
      <p:sp>
        <p:nvSpPr>
          <p:cNvPr id="525398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am-ET" smtClean="0"/>
              <a:t>Example</a:t>
            </a:r>
            <a:br>
              <a:rPr lang="en-US" altLang="am-ET" smtClean="0"/>
            </a:br>
            <a:r>
              <a:rPr lang="en-US" altLang="am-ET" i="1" smtClean="0">
                <a:solidFill>
                  <a:schemeClr val="tx1"/>
                </a:solidFill>
              </a:rPr>
              <a:t>F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x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y</a:t>
            </a:r>
            <a:r>
              <a:rPr lang="en-US" altLang="am-ET" smtClean="0">
                <a:solidFill>
                  <a:schemeClr val="tx1"/>
                </a:solidFill>
              </a:rPr>
              <a:t>) = ∑(0, 1, 3)</a:t>
            </a:r>
            <a:endParaRPr lang="en-US" altLang="am-ET" smtClean="0"/>
          </a:p>
        </p:txBody>
      </p:sp>
      <p:sp>
        <p:nvSpPr>
          <p:cNvPr id="525399" name="Line 87"/>
          <p:cNvSpPr>
            <a:spLocks noChangeShapeType="1"/>
          </p:cNvSpPr>
          <p:nvPr/>
        </p:nvSpPr>
        <p:spPr bwMode="auto">
          <a:xfrm>
            <a:off x="1331913" y="4508500"/>
            <a:ext cx="0" cy="7207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0" name="Line 88"/>
          <p:cNvSpPr>
            <a:spLocks noChangeShapeType="1"/>
          </p:cNvSpPr>
          <p:nvPr/>
        </p:nvSpPr>
        <p:spPr bwMode="auto">
          <a:xfrm>
            <a:off x="1331913" y="5229225"/>
            <a:ext cx="504031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1" name="Line 89"/>
          <p:cNvSpPr>
            <a:spLocks noChangeShapeType="1"/>
          </p:cNvSpPr>
          <p:nvPr/>
        </p:nvSpPr>
        <p:spPr bwMode="auto">
          <a:xfrm flipV="1">
            <a:off x="6372225" y="4868863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2" name="Text Box 90"/>
          <p:cNvSpPr txBox="1">
            <a:spLocks noChangeArrowheads="1"/>
          </p:cNvSpPr>
          <p:nvPr/>
        </p:nvSpPr>
        <p:spPr bwMode="auto">
          <a:xfrm>
            <a:off x="6230938" y="4445000"/>
            <a:ext cx="6746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3" name="Line 91"/>
          <p:cNvSpPr>
            <a:spLocks noChangeShapeType="1"/>
          </p:cNvSpPr>
          <p:nvPr/>
        </p:nvSpPr>
        <p:spPr bwMode="auto">
          <a:xfrm>
            <a:off x="1692275" y="4508500"/>
            <a:ext cx="0" cy="108108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4" name="Line 92"/>
          <p:cNvSpPr>
            <a:spLocks noChangeShapeType="1"/>
          </p:cNvSpPr>
          <p:nvPr/>
        </p:nvSpPr>
        <p:spPr bwMode="auto">
          <a:xfrm>
            <a:off x="1692275" y="5589588"/>
            <a:ext cx="504031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5" name="Line 93"/>
          <p:cNvSpPr>
            <a:spLocks noChangeShapeType="1"/>
          </p:cNvSpPr>
          <p:nvPr/>
        </p:nvSpPr>
        <p:spPr bwMode="auto">
          <a:xfrm flipV="1">
            <a:off x="6732588" y="4868863"/>
            <a:ext cx="0" cy="7207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6" name="Text Box 94"/>
          <p:cNvSpPr txBox="1">
            <a:spLocks noChangeArrowheads="1"/>
          </p:cNvSpPr>
          <p:nvPr/>
        </p:nvSpPr>
        <p:spPr bwMode="auto">
          <a:xfrm>
            <a:off x="7993063" y="3063875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407" name="Line 95"/>
          <p:cNvSpPr>
            <a:spLocks noChangeShapeType="1"/>
          </p:cNvSpPr>
          <p:nvPr/>
        </p:nvSpPr>
        <p:spPr bwMode="auto">
          <a:xfrm flipV="1">
            <a:off x="3132138" y="2708275"/>
            <a:ext cx="1260475" cy="28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8" name="Line 96"/>
          <p:cNvSpPr>
            <a:spLocks noChangeShapeType="1"/>
          </p:cNvSpPr>
          <p:nvPr/>
        </p:nvSpPr>
        <p:spPr bwMode="auto">
          <a:xfrm flipV="1">
            <a:off x="3132138" y="3068638"/>
            <a:ext cx="1260475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09" name="Line 97"/>
          <p:cNvSpPr>
            <a:spLocks noChangeShapeType="1"/>
          </p:cNvSpPr>
          <p:nvPr/>
        </p:nvSpPr>
        <p:spPr bwMode="auto">
          <a:xfrm flipV="1">
            <a:off x="3132138" y="3429000"/>
            <a:ext cx="1260475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10" name="Line 98"/>
          <p:cNvSpPr>
            <a:spLocks noChangeShapeType="1"/>
          </p:cNvSpPr>
          <p:nvPr/>
        </p:nvSpPr>
        <p:spPr bwMode="auto">
          <a:xfrm flipV="1">
            <a:off x="3132138" y="3789363"/>
            <a:ext cx="1260475" cy="539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5411" name="Text Box 99"/>
          <p:cNvSpPr txBox="1">
            <a:spLocks noChangeArrowheads="1"/>
          </p:cNvSpPr>
          <p:nvPr/>
        </p:nvSpPr>
        <p:spPr bwMode="auto">
          <a:xfrm>
            <a:off x="4751388" y="2513013"/>
            <a:ext cx="288925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am-ET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402" grpId="0"/>
      <p:bldP spid="525406" grpId="0"/>
      <p:bldP spid="5254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F1B65478-FB67-4072-9F59-CEAFFDE8D475}" type="slidenum">
              <a:rPr lang="en-US" altLang="am-ET"/>
              <a:pPr>
                <a:defRPr/>
              </a:pPr>
              <a:t>37</a:t>
            </a:fld>
            <a:r>
              <a:rPr lang="en-US" altLang="am-ET"/>
              <a:t> / 65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Multiplexers</a:t>
            </a:r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69953352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72904523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6370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857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88481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5982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15097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26825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4918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122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105642"/>
                  </a:ext>
                </a:extLst>
              </a:tr>
            </a:tbl>
          </a:graphicData>
        </a:graphic>
      </p:graphicFrame>
      <p:sp>
        <p:nvSpPr>
          <p:cNvPr id="527399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am-ET" smtClean="0"/>
              <a:t>Example</a:t>
            </a:r>
            <a:br>
              <a:rPr lang="en-US" altLang="am-ET" smtClean="0"/>
            </a:br>
            <a:r>
              <a:rPr lang="en-US" altLang="am-ET" i="1" smtClean="0">
                <a:solidFill>
                  <a:schemeClr val="tx1"/>
                </a:solidFill>
              </a:rPr>
              <a:t>F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x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y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z</a:t>
            </a:r>
            <a:r>
              <a:rPr lang="en-US" altLang="am-ET" smtClean="0">
                <a:solidFill>
                  <a:schemeClr val="tx1"/>
                </a:solidFill>
              </a:rPr>
              <a:t>) = ∑(1, 2, 6, 7)</a:t>
            </a:r>
            <a:endParaRPr lang="en-US" altLang="am-ET" smtClean="0"/>
          </a:p>
        </p:txBody>
      </p:sp>
      <p:grpSp>
        <p:nvGrpSpPr>
          <p:cNvPr id="527428" name="Group 68"/>
          <p:cNvGrpSpPr>
            <a:grpSpLocks/>
          </p:cNvGrpSpPr>
          <p:nvPr/>
        </p:nvGrpSpPr>
        <p:grpSpPr bwMode="auto">
          <a:xfrm>
            <a:off x="5110163" y="1989138"/>
            <a:ext cx="2882900" cy="3781425"/>
            <a:chOff x="3219" y="1253"/>
            <a:chExt cx="1816" cy="2382"/>
          </a:xfrm>
        </p:grpSpPr>
        <p:sp>
          <p:nvSpPr>
            <p:cNvPr id="95274" name="AutoShape 4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95275" name="Line 5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76" name="Line 6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77" name="Text Box 7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278" name="Line 8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79" name="Text Box 9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5280" name="Line 10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1" name="Line 11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2" name="Line 12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3" name="Line 13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4" name="Text Box 14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5285" name="Line 61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6" name="Line 62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7" name="Line 63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8" name="Line 64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5289" name="Line 65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527426" name="Rectangle 66"/>
          <p:cNvSpPr>
            <a:spLocks noChangeArrowheads="1"/>
          </p:cNvSpPr>
          <p:nvPr/>
        </p:nvSpPr>
        <p:spPr bwMode="auto">
          <a:xfrm>
            <a:off x="6111875" y="5768975"/>
            <a:ext cx="8636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   z</a:t>
            </a: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51388" y="2168525"/>
            <a:ext cx="28892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am-ET" sz="2400" b="1" baseline="-25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429" name="Text Box 69"/>
          <p:cNvSpPr txBox="1">
            <a:spLocks noChangeArrowheads="1"/>
          </p:cNvSpPr>
          <p:nvPr/>
        </p:nvSpPr>
        <p:spPr bwMode="auto">
          <a:xfrm>
            <a:off x="7993063" y="342423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26" grpId="0"/>
      <p:bldP spid="527427" grpId="0"/>
      <p:bldP spid="5274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95F7901B-7479-4082-A19F-3BE5F534B0BB}" type="slidenum">
              <a:rPr lang="en-US" altLang="am-ET"/>
              <a:pPr>
                <a:defRPr/>
              </a:pPr>
              <a:t>38</a:t>
            </a:fld>
            <a:r>
              <a:rPr lang="en-US" altLang="am-ET"/>
              <a:t> / 65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Multiplexers</a:t>
            </a:r>
          </a:p>
        </p:txBody>
      </p:sp>
      <p:grpSp>
        <p:nvGrpSpPr>
          <p:cNvPr id="528387" name="Group 3"/>
          <p:cNvGrpSpPr>
            <a:grpSpLocks/>
          </p:cNvGrpSpPr>
          <p:nvPr/>
        </p:nvGrpSpPr>
        <p:grpSpPr bwMode="auto">
          <a:xfrm>
            <a:off x="5472113" y="2708275"/>
            <a:ext cx="2881312" cy="2160588"/>
            <a:chOff x="2993" y="2727"/>
            <a:chExt cx="1815" cy="1361"/>
          </a:xfrm>
        </p:grpSpPr>
        <p:sp>
          <p:nvSpPr>
            <p:cNvPr id="97339" name="AutoShape 4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97340" name="Line 5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1" name="Line 6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2" name="Text Box 7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343" name="Line 8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4" name="Text Box 9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7345" name="Line 10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6" name="Line 11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7" name="Line 12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8" name="Line 13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7349" name="Text Box 14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28399" name="Group 15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56666059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40312554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3752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6258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745143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58286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1144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2305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02533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416391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557"/>
                  </a:ext>
                </a:extLst>
              </a:tr>
            </a:tbl>
          </a:graphicData>
        </a:graphic>
      </p:graphicFrame>
      <p:sp>
        <p:nvSpPr>
          <p:cNvPr id="97318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am-ET" smtClean="0"/>
              <a:t>Example</a:t>
            </a:r>
            <a:br>
              <a:rPr lang="en-US" altLang="am-ET" smtClean="0"/>
            </a:br>
            <a:r>
              <a:rPr lang="en-US" altLang="am-ET" i="1" smtClean="0">
                <a:solidFill>
                  <a:schemeClr val="tx1"/>
                </a:solidFill>
              </a:rPr>
              <a:t>F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x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y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z</a:t>
            </a:r>
            <a:r>
              <a:rPr lang="en-US" altLang="am-ET" smtClean="0">
                <a:solidFill>
                  <a:schemeClr val="tx1"/>
                </a:solidFill>
              </a:rPr>
              <a:t>) = ∑(1, 2, 6, 7)</a:t>
            </a:r>
            <a:endParaRPr lang="en-US" altLang="am-ET" smtClean="0"/>
          </a:p>
        </p:txBody>
      </p:sp>
      <p:sp>
        <p:nvSpPr>
          <p:cNvPr id="528436" name="Rectangle 52"/>
          <p:cNvSpPr>
            <a:spLocks noChangeArrowheads="1"/>
          </p:cNvSpPr>
          <p:nvPr/>
        </p:nvSpPr>
        <p:spPr bwMode="auto">
          <a:xfrm>
            <a:off x="6643688" y="4868863"/>
            <a:ext cx="51593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y</a:t>
            </a:r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8353425" y="306863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971550" y="2876550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39" name="AutoShape 55"/>
          <p:cNvSpPr>
            <a:spLocks/>
          </p:cNvSpPr>
          <p:nvPr/>
        </p:nvSpPr>
        <p:spPr bwMode="auto">
          <a:xfrm>
            <a:off x="3438525" y="2889250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3671888" y="3044825"/>
            <a:ext cx="75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3" name="Rectangle 59"/>
          <p:cNvSpPr>
            <a:spLocks noChangeArrowheads="1"/>
          </p:cNvSpPr>
          <p:nvPr/>
        </p:nvSpPr>
        <p:spPr bwMode="auto">
          <a:xfrm>
            <a:off x="5221288" y="2822575"/>
            <a:ext cx="1381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4" name="AutoShape 60"/>
          <p:cNvSpPr>
            <a:spLocks noChangeArrowheads="1"/>
          </p:cNvSpPr>
          <p:nvPr/>
        </p:nvSpPr>
        <p:spPr bwMode="auto">
          <a:xfrm>
            <a:off x="971550" y="37179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45" name="AutoShape 61"/>
          <p:cNvSpPr>
            <a:spLocks/>
          </p:cNvSpPr>
          <p:nvPr/>
        </p:nvSpPr>
        <p:spPr bwMode="auto">
          <a:xfrm>
            <a:off x="3449638" y="373221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46" name="Rectangle 62"/>
          <p:cNvSpPr>
            <a:spLocks noChangeArrowheads="1"/>
          </p:cNvSpPr>
          <p:nvPr/>
        </p:nvSpPr>
        <p:spPr bwMode="auto">
          <a:xfrm>
            <a:off x="3671888" y="3916363"/>
            <a:ext cx="7556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5221288" y="3182938"/>
            <a:ext cx="1381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28448" name="Line 64"/>
          <p:cNvSpPr>
            <a:spLocks noChangeShapeType="1"/>
          </p:cNvSpPr>
          <p:nvPr/>
        </p:nvSpPr>
        <p:spPr bwMode="auto">
          <a:xfrm>
            <a:off x="4287838" y="39687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8449" name="Line 65"/>
          <p:cNvSpPr>
            <a:spLocks noChangeShapeType="1"/>
          </p:cNvSpPr>
          <p:nvPr/>
        </p:nvSpPr>
        <p:spPr bwMode="auto">
          <a:xfrm>
            <a:off x="5207000" y="32750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8450" name="AutoShape 66"/>
          <p:cNvSpPr>
            <a:spLocks noChangeArrowheads="1"/>
          </p:cNvSpPr>
          <p:nvPr/>
        </p:nvSpPr>
        <p:spPr bwMode="auto">
          <a:xfrm>
            <a:off x="971550" y="45942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51" name="AutoShape 67"/>
          <p:cNvSpPr>
            <a:spLocks/>
          </p:cNvSpPr>
          <p:nvPr/>
        </p:nvSpPr>
        <p:spPr bwMode="auto">
          <a:xfrm>
            <a:off x="3449638" y="4581525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52" name="Rectangle 68"/>
          <p:cNvSpPr>
            <a:spLocks noChangeArrowheads="1"/>
          </p:cNvSpPr>
          <p:nvPr/>
        </p:nvSpPr>
        <p:spPr bwMode="auto">
          <a:xfrm>
            <a:off x="3652838" y="4722813"/>
            <a:ext cx="7953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8453" name="Rectangle 69"/>
          <p:cNvSpPr>
            <a:spLocks noChangeArrowheads="1"/>
          </p:cNvSpPr>
          <p:nvPr/>
        </p:nvSpPr>
        <p:spPr bwMode="auto">
          <a:xfrm>
            <a:off x="5191125" y="3556000"/>
            <a:ext cx="177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8454" name="AutoShape 70"/>
          <p:cNvSpPr>
            <a:spLocks noChangeArrowheads="1"/>
          </p:cNvSpPr>
          <p:nvPr/>
        </p:nvSpPr>
        <p:spPr bwMode="auto">
          <a:xfrm>
            <a:off x="971550" y="5453063"/>
            <a:ext cx="720725" cy="719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55" name="AutoShape 71"/>
          <p:cNvSpPr>
            <a:spLocks/>
          </p:cNvSpPr>
          <p:nvPr/>
        </p:nvSpPr>
        <p:spPr bwMode="auto">
          <a:xfrm>
            <a:off x="3435350" y="545306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8456" name="Rectangle 72"/>
          <p:cNvSpPr>
            <a:spLocks noChangeArrowheads="1"/>
          </p:cNvSpPr>
          <p:nvPr/>
        </p:nvSpPr>
        <p:spPr bwMode="auto">
          <a:xfrm>
            <a:off x="3671888" y="5565775"/>
            <a:ext cx="7953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8457" name="Rectangle 73"/>
          <p:cNvSpPr>
            <a:spLocks noChangeArrowheads="1"/>
          </p:cNvSpPr>
          <p:nvPr/>
        </p:nvSpPr>
        <p:spPr bwMode="auto">
          <a:xfrm>
            <a:off x="5207000" y="3968750"/>
            <a:ext cx="1778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6" grpId="0"/>
      <p:bldP spid="528437" grpId="0"/>
      <p:bldP spid="528441" grpId="0"/>
      <p:bldP spid="528443" grpId="0"/>
      <p:bldP spid="528446" grpId="0"/>
      <p:bldP spid="528447" grpId="0"/>
      <p:bldP spid="528452" grpId="0"/>
      <p:bldP spid="528453" grpId="0"/>
      <p:bldP spid="528456" grpId="0"/>
      <p:bldP spid="5284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736812"/>
            <a:ext cx="8384617" cy="41719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C463C-A98E-414B-BC8E-718CAA93B668}" type="slidenum">
              <a:rPr lang="en-US" altLang="am-ET" smtClean="0"/>
              <a:pPr>
                <a:defRPr/>
              </a:pPr>
              <a:t>3</a:t>
            </a:fld>
            <a:r>
              <a:rPr lang="en-US" altLang="am-ET" smtClean="0"/>
              <a:t> / 65</a:t>
            </a:r>
            <a:endParaRPr lang="en-US" alt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35297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1EA2955-022E-485C-A6A4-446ECCA51B2C}" type="slidenum">
              <a:rPr lang="en-US" altLang="am-ET"/>
              <a:pPr>
                <a:defRPr/>
              </a:pPr>
              <a:t>39</a:t>
            </a:fld>
            <a:r>
              <a:rPr lang="en-US" altLang="am-ET"/>
              <a:t> / 65</a:t>
            </a:r>
          </a:p>
        </p:txBody>
      </p:sp>
      <p:grpSp>
        <p:nvGrpSpPr>
          <p:cNvPr id="529578" name="Group 170"/>
          <p:cNvGrpSpPr>
            <a:grpSpLocks/>
          </p:cNvGrpSpPr>
          <p:nvPr/>
        </p:nvGrpSpPr>
        <p:grpSpPr bwMode="auto">
          <a:xfrm>
            <a:off x="5292725" y="2168525"/>
            <a:ext cx="2882900" cy="3781425"/>
            <a:chOff x="3219" y="1253"/>
            <a:chExt cx="1816" cy="2382"/>
          </a:xfrm>
        </p:grpSpPr>
        <p:sp>
          <p:nvSpPr>
            <p:cNvPr id="99427" name="AutoShape 171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99428" name="Line 172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29" name="Line 173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0" name="Text Box 174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31" name="Line 175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2" name="Text Box 176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9433" name="Line 177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4" name="Line 178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5" name="Line 179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6" name="Line 180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7" name="Text Box 181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9438" name="Line 182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39" name="Line 183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40" name="Line 184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41" name="Line 185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99442" name="Line 186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Implementation Using Multiplexers</a:t>
            </a:r>
          </a:p>
        </p:txBody>
      </p:sp>
      <p:graphicFrame>
        <p:nvGraphicFramePr>
          <p:cNvPr id="529531" name="Group 123"/>
          <p:cNvGraphicFramePr>
            <a:graphicFrameLocks noGrp="1"/>
          </p:cNvGraphicFramePr>
          <p:nvPr/>
        </p:nvGraphicFramePr>
        <p:xfrm>
          <a:off x="792163" y="2168525"/>
          <a:ext cx="1800225" cy="4149816"/>
        </p:xfrm>
        <a:graphic>
          <a:graphicData uri="http://schemas.openxmlformats.org/drawingml/2006/table">
            <a:tbl>
              <a:tblPr/>
              <a:tblGrid>
                <a:gridCol w="1258887">
                  <a:extLst>
                    <a:ext uri="{9D8B030D-6E8A-4147-A177-3AD203B41FA5}">
                      <a16:colId xmlns:a16="http://schemas.microsoft.com/office/drawing/2014/main" val="2970000455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3614539812"/>
                    </a:ext>
                  </a:extLst>
                </a:gridCol>
              </a:tblGrid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am-ET" sz="16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192016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417723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880618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362951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734815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70301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482279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103253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889674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47208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105117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256139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720306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29636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073897"/>
                  </a:ext>
                </a:extLst>
              </a:tr>
              <a:tr h="24440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53851"/>
                  </a:ext>
                </a:extLst>
              </a:tr>
              <a:tr h="243829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am-ET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94677"/>
                  </a:ext>
                </a:extLst>
              </a:tr>
            </a:tbl>
          </a:graphicData>
        </a:graphic>
      </p:graphicFrame>
      <p:sp>
        <p:nvSpPr>
          <p:cNvPr id="529459" name="Rectangle 51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904875"/>
          </a:xfrm>
          <a:noFill/>
        </p:spPr>
        <p:txBody>
          <a:bodyPr/>
          <a:lstStyle/>
          <a:p>
            <a:r>
              <a:rPr lang="en-US" altLang="am-ET" smtClean="0"/>
              <a:t>Example</a:t>
            </a:r>
            <a:br>
              <a:rPr lang="en-US" altLang="am-ET" smtClean="0"/>
            </a:br>
            <a:r>
              <a:rPr lang="en-US" altLang="am-ET" i="1" smtClean="0">
                <a:solidFill>
                  <a:schemeClr val="tx1"/>
                </a:solidFill>
              </a:rPr>
              <a:t>F</a:t>
            </a:r>
            <a:r>
              <a:rPr lang="en-US" altLang="am-ET" smtClean="0">
                <a:solidFill>
                  <a:schemeClr val="tx1"/>
                </a:solidFill>
              </a:rPr>
              <a:t>(</a:t>
            </a:r>
            <a:r>
              <a:rPr lang="en-US" altLang="am-ET" i="1" smtClean="0">
                <a:solidFill>
                  <a:schemeClr val="tx1"/>
                </a:solidFill>
              </a:rPr>
              <a:t>A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B</a:t>
            </a:r>
            <a:r>
              <a:rPr lang="en-US" altLang="am-ET" smtClean="0">
                <a:solidFill>
                  <a:schemeClr val="tx1"/>
                </a:solidFill>
              </a:rPr>
              <a:t>, </a:t>
            </a:r>
            <a:r>
              <a:rPr lang="en-US" altLang="am-ET" i="1" smtClean="0">
                <a:solidFill>
                  <a:schemeClr val="tx1"/>
                </a:solidFill>
              </a:rPr>
              <a:t>C</a:t>
            </a:r>
            <a:r>
              <a:rPr lang="en-US" altLang="am-ET" smtClean="0">
                <a:solidFill>
                  <a:schemeClr val="tx1"/>
                </a:solidFill>
              </a:rPr>
              <a:t>,</a:t>
            </a:r>
            <a:r>
              <a:rPr lang="en-US" altLang="am-ET" i="1" smtClean="0">
                <a:solidFill>
                  <a:schemeClr val="tx1"/>
                </a:solidFill>
              </a:rPr>
              <a:t> D</a:t>
            </a:r>
            <a:r>
              <a:rPr lang="en-US" altLang="am-ET" smtClean="0">
                <a:solidFill>
                  <a:schemeClr val="tx1"/>
                </a:solidFill>
              </a:rPr>
              <a:t>) = ∑(1, 3, 4, 11, 12, 13, 14, 15)</a:t>
            </a:r>
            <a:endParaRPr lang="en-US" altLang="am-ET" smtClean="0"/>
          </a:p>
        </p:txBody>
      </p:sp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294438" y="5949950"/>
            <a:ext cx="9144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B  C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8172450" y="3608388"/>
            <a:ext cx="539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931863" y="2441575"/>
            <a:ext cx="720725" cy="447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63" name="AutoShape 55"/>
          <p:cNvSpPr>
            <a:spLocks/>
          </p:cNvSpPr>
          <p:nvPr/>
        </p:nvSpPr>
        <p:spPr bwMode="auto">
          <a:xfrm>
            <a:off x="2690813" y="24907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64" name="Rectangle 56"/>
          <p:cNvSpPr>
            <a:spLocks noChangeArrowheads="1"/>
          </p:cNvSpPr>
          <p:nvPr/>
        </p:nvSpPr>
        <p:spPr bwMode="auto">
          <a:xfrm>
            <a:off x="2951163" y="2528888"/>
            <a:ext cx="625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5002213" y="2384425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6" name="AutoShape 58"/>
          <p:cNvSpPr>
            <a:spLocks noChangeArrowheads="1"/>
          </p:cNvSpPr>
          <p:nvPr/>
        </p:nvSpPr>
        <p:spPr bwMode="auto">
          <a:xfrm>
            <a:off x="915988" y="29225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67" name="AutoShape 59"/>
          <p:cNvSpPr>
            <a:spLocks/>
          </p:cNvSpPr>
          <p:nvPr/>
        </p:nvSpPr>
        <p:spPr bwMode="auto">
          <a:xfrm>
            <a:off x="2681288" y="29654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2951163" y="2990850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69" name="Rectangle 61"/>
          <p:cNvSpPr>
            <a:spLocks noChangeArrowheads="1"/>
          </p:cNvSpPr>
          <p:nvPr/>
        </p:nvSpPr>
        <p:spPr bwMode="auto">
          <a:xfrm>
            <a:off x="5002213" y="2744788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3387725" y="34798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9471" name="Line 63"/>
          <p:cNvSpPr>
            <a:spLocks noChangeShapeType="1"/>
          </p:cNvSpPr>
          <p:nvPr/>
        </p:nvSpPr>
        <p:spPr bwMode="auto">
          <a:xfrm>
            <a:off x="4995863" y="31226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29472" name="AutoShape 64"/>
          <p:cNvSpPr>
            <a:spLocks noChangeArrowheads="1"/>
          </p:cNvSpPr>
          <p:nvPr/>
        </p:nvSpPr>
        <p:spPr bwMode="auto">
          <a:xfrm>
            <a:off x="930275" y="34290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73" name="AutoShape 65"/>
          <p:cNvSpPr>
            <a:spLocks/>
          </p:cNvSpPr>
          <p:nvPr/>
        </p:nvSpPr>
        <p:spPr bwMode="auto">
          <a:xfrm>
            <a:off x="2667000" y="34480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74" name="Rectangle 66"/>
          <p:cNvSpPr>
            <a:spLocks noChangeArrowheads="1"/>
          </p:cNvSpPr>
          <p:nvPr/>
        </p:nvSpPr>
        <p:spPr bwMode="auto">
          <a:xfrm>
            <a:off x="2922588" y="3479800"/>
            <a:ext cx="625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4992688" y="311785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476" name="AutoShape 68"/>
          <p:cNvSpPr>
            <a:spLocks noChangeArrowheads="1"/>
          </p:cNvSpPr>
          <p:nvPr/>
        </p:nvSpPr>
        <p:spPr bwMode="auto">
          <a:xfrm>
            <a:off x="919163" y="3916363"/>
            <a:ext cx="720725" cy="427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77" name="AutoShape 69"/>
          <p:cNvSpPr>
            <a:spLocks/>
          </p:cNvSpPr>
          <p:nvPr/>
        </p:nvSpPr>
        <p:spPr bwMode="auto">
          <a:xfrm>
            <a:off x="2662238" y="39512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478" name="Rectangle 70"/>
          <p:cNvSpPr>
            <a:spLocks noChangeArrowheads="1"/>
          </p:cNvSpPr>
          <p:nvPr/>
        </p:nvSpPr>
        <p:spPr bwMode="auto">
          <a:xfrm>
            <a:off x="2951163" y="398145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479" name="Rectangle 71"/>
          <p:cNvSpPr>
            <a:spLocks noChangeArrowheads="1"/>
          </p:cNvSpPr>
          <p:nvPr/>
        </p:nvSpPr>
        <p:spPr bwMode="auto">
          <a:xfrm>
            <a:off x="5040313" y="347345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65" name="AutoShape 157"/>
          <p:cNvSpPr>
            <a:spLocks noChangeArrowheads="1"/>
          </p:cNvSpPr>
          <p:nvPr/>
        </p:nvSpPr>
        <p:spPr bwMode="auto">
          <a:xfrm>
            <a:off x="923925" y="4391025"/>
            <a:ext cx="720725" cy="439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66" name="AutoShape 158"/>
          <p:cNvSpPr>
            <a:spLocks/>
          </p:cNvSpPr>
          <p:nvPr/>
        </p:nvSpPr>
        <p:spPr bwMode="auto">
          <a:xfrm>
            <a:off x="2657475" y="443706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67" name="Rectangle 159"/>
          <p:cNvSpPr>
            <a:spLocks noChangeArrowheads="1"/>
          </p:cNvSpPr>
          <p:nvPr/>
        </p:nvSpPr>
        <p:spPr bwMode="auto">
          <a:xfrm>
            <a:off x="2951163" y="450850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529569" name="AutoShape 161"/>
          <p:cNvSpPr>
            <a:spLocks noChangeArrowheads="1"/>
          </p:cNvSpPr>
          <p:nvPr/>
        </p:nvSpPr>
        <p:spPr bwMode="auto">
          <a:xfrm>
            <a:off x="919163" y="48783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0" name="AutoShape 162"/>
          <p:cNvSpPr>
            <a:spLocks/>
          </p:cNvSpPr>
          <p:nvPr/>
        </p:nvSpPr>
        <p:spPr bwMode="auto">
          <a:xfrm>
            <a:off x="2654300" y="492601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1" name="Rectangle 163"/>
          <p:cNvSpPr>
            <a:spLocks noChangeArrowheads="1"/>
          </p:cNvSpPr>
          <p:nvPr/>
        </p:nvSpPr>
        <p:spPr bwMode="auto">
          <a:xfrm>
            <a:off x="2951163" y="4960938"/>
            <a:ext cx="625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72" name="AutoShape 164"/>
          <p:cNvSpPr>
            <a:spLocks noChangeArrowheads="1"/>
          </p:cNvSpPr>
          <p:nvPr/>
        </p:nvSpPr>
        <p:spPr bwMode="auto">
          <a:xfrm>
            <a:off x="928688" y="53848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3" name="AutoShape 165"/>
          <p:cNvSpPr>
            <a:spLocks/>
          </p:cNvSpPr>
          <p:nvPr/>
        </p:nvSpPr>
        <p:spPr bwMode="auto">
          <a:xfrm>
            <a:off x="2649538" y="54133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4" name="Rectangle 166"/>
          <p:cNvSpPr>
            <a:spLocks noChangeArrowheads="1"/>
          </p:cNvSpPr>
          <p:nvPr/>
        </p:nvSpPr>
        <p:spPr bwMode="auto">
          <a:xfrm>
            <a:off x="2951163" y="5408613"/>
            <a:ext cx="568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75" name="AutoShape 167"/>
          <p:cNvSpPr>
            <a:spLocks noChangeArrowheads="1"/>
          </p:cNvSpPr>
          <p:nvPr/>
        </p:nvSpPr>
        <p:spPr bwMode="auto">
          <a:xfrm>
            <a:off x="914400" y="587375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6" name="AutoShape 168"/>
          <p:cNvSpPr>
            <a:spLocks/>
          </p:cNvSpPr>
          <p:nvPr/>
        </p:nvSpPr>
        <p:spPr bwMode="auto">
          <a:xfrm>
            <a:off x="2647950" y="58959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529577" name="Rectangle 169"/>
          <p:cNvSpPr>
            <a:spLocks noChangeArrowheads="1"/>
          </p:cNvSpPr>
          <p:nvPr/>
        </p:nvSpPr>
        <p:spPr bwMode="auto">
          <a:xfrm>
            <a:off x="2924175" y="5911850"/>
            <a:ext cx="568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</p:txBody>
      </p:sp>
      <p:sp>
        <p:nvSpPr>
          <p:cNvPr id="529595" name="Rectangle 187"/>
          <p:cNvSpPr>
            <a:spLocks noChangeArrowheads="1"/>
          </p:cNvSpPr>
          <p:nvPr/>
        </p:nvSpPr>
        <p:spPr bwMode="auto">
          <a:xfrm>
            <a:off x="5032375" y="3813175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9596" name="Rectangle 188"/>
          <p:cNvSpPr>
            <a:spLocks noChangeArrowheads="1"/>
          </p:cNvSpPr>
          <p:nvPr/>
        </p:nvSpPr>
        <p:spPr bwMode="auto">
          <a:xfrm>
            <a:off x="5003800" y="4173538"/>
            <a:ext cx="184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29598" name="Rectangle 190"/>
          <p:cNvSpPr>
            <a:spLocks noChangeArrowheads="1"/>
          </p:cNvSpPr>
          <p:nvPr/>
        </p:nvSpPr>
        <p:spPr bwMode="auto">
          <a:xfrm>
            <a:off x="5022850" y="45466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9599" name="Rectangle 191"/>
          <p:cNvSpPr>
            <a:spLocks noChangeArrowheads="1"/>
          </p:cNvSpPr>
          <p:nvPr/>
        </p:nvSpPr>
        <p:spPr bwMode="auto">
          <a:xfrm>
            <a:off x="5038725" y="495935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2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2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2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2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2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2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0" grpId="0"/>
      <p:bldP spid="529461" grpId="0"/>
      <p:bldP spid="529464" grpId="0"/>
      <p:bldP spid="529465" grpId="0"/>
      <p:bldP spid="529468" grpId="0"/>
      <p:bldP spid="529469" grpId="0"/>
      <p:bldP spid="529474" grpId="0"/>
      <p:bldP spid="529475" grpId="0"/>
      <p:bldP spid="529478" grpId="0"/>
      <p:bldP spid="529479" grpId="0"/>
      <p:bldP spid="529567" grpId="0"/>
      <p:bldP spid="529571" grpId="0"/>
      <p:bldP spid="529574" grpId="0"/>
      <p:bldP spid="529577" grpId="0"/>
      <p:bldP spid="529595" grpId="0"/>
      <p:bldP spid="529596" grpId="0"/>
      <p:bldP spid="529598" grpId="0"/>
      <p:bldP spid="5295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850B8750-8107-4A90-96E6-126967AE3F09}" type="slidenum">
              <a:rPr lang="en-US" altLang="am-ET"/>
              <a:pPr>
                <a:defRPr/>
              </a:pPr>
              <a:t>40</a:t>
            </a:fld>
            <a:r>
              <a:rPr lang="en-US" altLang="am-ET"/>
              <a:t> / 65</a:t>
            </a:r>
          </a:p>
        </p:txBody>
      </p:sp>
      <p:grpSp>
        <p:nvGrpSpPr>
          <p:cNvPr id="546974" name="Group 158"/>
          <p:cNvGrpSpPr>
            <a:grpSpLocks/>
          </p:cNvGrpSpPr>
          <p:nvPr/>
        </p:nvGrpSpPr>
        <p:grpSpPr bwMode="auto">
          <a:xfrm>
            <a:off x="790575" y="1628775"/>
            <a:ext cx="7740650" cy="5045075"/>
            <a:chOff x="498" y="1026"/>
            <a:chExt cx="4876" cy="3178"/>
          </a:xfrm>
        </p:grpSpPr>
        <p:sp>
          <p:nvSpPr>
            <p:cNvPr id="101426" name="AutoShape 3"/>
            <p:cNvSpPr>
              <a:spLocks noChangeArrowheads="1"/>
            </p:cNvSpPr>
            <p:nvPr/>
          </p:nvSpPr>
          <p:spPr bwMode="auto">
            <a:xfrm flipH="1">
              <a:off x="1179" y="1026"/>
              <a:ext cx="3630" cy="28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27" name="Line 4"/>
            <p:cNvSpPr>
              <a:spLocks noChangeShapeType="1"/>
            </p:cNvSpPr>
            <p:nvPr/>
          </p:nvSpPr>
          <p:spPr bwMode="auto">
            <a:xfrm rot="-5400000">
              <a:off x="2143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8" name="Line 5"/>
            <p:cNvSpPr>
              <a:spLocks noChangeShapeType="1"/>
            </p:cNvSpPr>
            <p:nvPr/>
          </p:nvSpPr>
          <p:spPr bwMode="auto">
            <a:xfrm rot="-5400000">
              <a:off x="1916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9" name="Text Box 6"/>
            <p:cNvSpPr txBox="1">
              <a:spLocks noChangeArrowheads="1"/>
            </p:cNvSpPr>
            <p:nvPr/>
          </p:nvSpPr>
          <p:spPr bwMode="auto">
            <a:xfrm>
              <a:off x="5148" y="2273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30" name="Line 7"/>
            <p:cNvSpPr>
              <a:spLocks noChangeShapeType="1"/>
            </p:cNvSpPr>
            <p:nvPr/>
          </p:nvSpPr>
          <p:spPr bwMode="auto">
            <a:xfrm>
              <a:off x="838" y="272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1" name="Text Box 8"/>
            <p:cNvSpPr txBox="1">
              <a:spLocks noChangeArrowheads="1"/>
            </p:cNvSpPr>
            <p:nvPr/>
          </p:nvSpPr>
          <p:spPr bwMode="auto">
            <a:xfrm>
              <a:off x="498" y="1253"/>
              <a:ext cx="226" cy="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1432" name="Line 9"/>
            <p:cNvSpPr>
              <a:spLocks noChangeShapeType="1"/>
            </p:cNvSpPr>
            <p:nvPr/>
          </p:nvSpPr>
          <p:spPr bwMode="auto">
            <a:xfrm>
              <a:off x="838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3" name="Line 10"/>
            <p:cNvSpPr>
              <a:spLocks noChangeShapeType="1"/>
            </p:cNvSpPr>
            <p:nvPr/>
          </p:nvSpPr>
          <p:spPr bwMode="auto">
            <a:xfrm>
              <a:off x="838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4" name="Line 11"/>
            <p:cNvSpPr>
              <a:spLocks noChangeShapeType="1"/>
            </p:cNvSpPr>
            <p:nvPr/>
          </p:nvSpPr>
          <p:spPr bwMode="auto">
            <a:xfrm>
              <a:off x="838" y="34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5" name="Line 12"/>
            <p:cNvSpPr>
              <a:spLocks noChangeShapeType="1"/>
            </p:cNvSpPr>
            <p:nvPr/>
          </p:nvSpPr>
          <p:spPr bwMode="auto">
            <a:xfrm>
              <a:off x="4809" y="239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6" name="Text Box 13"/>
            <p:cNvSpPr txBox="1">
              <a:spLocks noChangeArrowheads="1"/>
            </p:cNvSpPr>
            <p:nvPr/>
          </p:nvSpPr>
          <p:spPr bwMode="auto">
            <a:xfrm>
              <a:off x="1406" y="3974"/>
              <a:ext cx="113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1437" name="Line 14"/>
            <p:cNvSpPr>
              <a:spLocks noChangeShapeType="1"/>
            </p:cNvSpPr>
            <p:nvPr/>
          </p:nvSpPr>
          <p:spPr bwMode="auto">
            <a:xfrm>
              <a:off x="838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8" name="Line 15"/>
            <p:cNvSpPr>
              <a:spLocks noChangeShapeType="1"/>
            </p:cNvSpPr>
            <p:nvPr/>
          </p:nvSpPr>
          <p:spPr bwMode="auto">
            <a:xfrm>
              <a:off x="838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39" name="Line 16"/>
            <p:cNvSpPr>
              <a:spLocks noChangeShapeType="1"/>
            </p:cNvSpPr>
            <p:nvPr/>
          </p:nvSpPr>
          <p:spPr bwMode="auto">
            <a:xfrm>
              <a:off x="838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40" name="Line 17"/>
            <p:cNvSpPr>
              <a:spLocks noChangeShapeType="1"/>
            </p:cNvSpPr>
            <p:nvPr/>
          </p:nvSpPr>
          <p:spPr bwMode="auto">
            <a:xfrm>
              <a:off x="838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41" name="Line 18"/>
            <p:cNvSpPr>
              <a:spLocks noChangeShapeType="1"/>
            </p:cNvSpPr>
            <p:nvPr/>
          </p:nvSpPr>
          <p:spPr bwMode="auto">
            <a:xfrm rot="-5400000">
              <a:off x="1689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54683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Multiplexer Expansion</a:t>
            </a:r>
          </a:p>
        </p:txBody>
      </p:sp>
      <p:sp>
        <p:nvSpPr>
          <p:cNvPr id="546896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  <a:noFill/>
        </p:spPr>
        <p:txBody>
          <a:bodyPr/>
          <a:lstStyle/>
          <a:p>
            <a:r>
              <a:rPr lang="en-US" altLang="am-ET" smtClean="0"/>
              <a:t>8-to-1 MUX using Dual 4-to-1 MUX</a:t>
            </a:r>
          </a:p>
        </p:txBody>
      </p:sp>
      <p:grpSp>
        <p:nvGrpSpPr>
          <p:cNvPr id="546935" name="Group 119"/>
          <p:cNvGrpSpPr>
            <a:grpSpLocks/>
          </p:cNvGrpSpPr>
          <p:nvPr/>
        </p:nvGrpSpPr>
        <p:grpSpPr bwMode="auto">
          <a:xfrm>
            <a:off x="1871663" y="1808163"/>
            <a:ext cx="2881312" cy="2160587"/>
            <a:chOff x="2993" y="2727"/>
            <a:chExt cx="1815" cy="1361"/>
          </a:xfrm>
        </p:grpSpPr>
        <p:sp>
          <p:nvSpPr>
            <p:cNvPr id="101415" name="AutoShape 120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01416" name="Line 121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7" name="Line 122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8" name="Text Box 123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19" name="Line 124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0" name="Text Box 125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1421" name="Line 126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2" name="Line 127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3" name="Line 128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4" name="Line 129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25" name="Text Box 130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46947" name="Group 131"/>
          <p:cNvGrpSpPr>
            <a:grpSpLocks/>
          </p:cNvGrpSpPr>
          <p:nvPr/>
        </p:nvGrpSpPr>
        <p:grpSpPr bwMode="auto">
          <a:xfrm>
            <a:off x="1871663" y="3968750"/>
            <a:ext cx="2881312" cy="2160588"/>
            <a:chOff x="2993" y="2727"/>
            <a:chExt cx="1815" cy="1361"/>
          </a:xfrm>
        </p:grpSpPr>
        <p:sp>
          <p:nvSpPr>
            <p:cNvPr id="101404" name="AutoShape 132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01405" name="Line 133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6" name="Line 134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7" name="Text Box 135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08" name="Line 136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9" name="Text Box 137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1410" name="Line 138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1" name="Line 139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2" name="Line 140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3" name="Line 141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14" name="Text Box 142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46971" name="Group 155"/>
          <p:cNvGrpSpPr>
            <a:grpSpLocks/>
          </p:cNvGrpSpPr>
          <p:nvPr/>
        </p:nvGrpSpPr>
        <p:grpSpPr bwMode="auto">
          <a:xfrm>
            <a:off x="4751388" y="3249613"/>
            <a:ext cx="2881312" cy="1441450"/>
            <a:chOff x="2993" y="2047"/>
            <a:chExt cx="1815" cy="908"/>
          </a:xfrm>
        </p:grpSpPr>
        <p:sp>
          <p:nvSpPr>
            <p:cNvPr id="101396" name="AutoShape 144"/>
            <p:cNvSpPr>
              <a:spLocks noChangeArrowheads="1"/>
            </p:cNvSpPr>
            <p:nvPr/>
          </p:nvSpPr>
          <p:spPr bwMode="auto">
            <a:xfrm flipH="1">
              <a:off x="3334" y="2047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01397" name="Line 145"/>
            <p:cNvSpPr>
              <a:spLocks noChangeShapeType="1"/>
            </p:cNvSpPr>
            <p:nvPr/>
          </p:nvSpPr>
          <p:spPr bwMode="auto">
            <a:xfrm rot="-5400000">
              <a:off x="3787" y="284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398" name="Text Box 146"/>
            <p:cNvSpPr txBox="1">
              <a:spLocks noChangeArrowheads="1"/>
            </p:cNvSpPr>
            <p:nvPr/>
          </p:nvSpPr>
          <p:spPr bwMode="auto">
            <a:xfrm>
              <a:off x="4240" y="2274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99" name="Line 147"/>
            <p:cNvSpPr>
              <a:spLocks noChangeShapeType="1"/>
            </p:cNvSpPr>
            <p:nvPr/>
          </p:nvSpPr>
          <p:spPr bwMode="auto">
            <a:xfrm>
              <a:off x="2993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0" name="Text Box 148"/>
            <p:cNvSpPr txBox="1">
              <a:spLocks noChangeArrowheads="1"/>
            </p:cNvSpPr>
            <p:nvPr/>
          </p:nvSpPr>
          <p:spPr bwMode="auto">
            <a:xfrm>
              <a:off x="3333" y="2135"/>
              <a:ext cx="226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401" name="Line 149"/>
            <p:cNvSpPr>
              <a:spLocks noChangeShapeType="1"/>
            </p:cNvSpPr>
            <p:nvPr/>
          </p:nvSpPr>
          <p:spPr bwMode="auto">
            <a:xfrm>
              <a:off x="2993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2" name="Line 150"/>
            <p:cNvSpPr>
              <a:spLocks noChangeShapeType="1"/>
            </p:cNvSpPr>
            <p:nvPr/>
          </p:nvSpPr>
          <p:spPr bwMode="auto">
            <a:xfrm>
              <a:off x="4467" y="239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1403" name="Text Box 151"/>
            <p:cNvSpPr txBox="1">
              <a:spLocks noChangeArrowheads="1"/>
            </p:cNvSpPr>
            <p:nvPr/>
          </p:nvSpPr>
          <p:spPr bwMode="auto">
            <a:xfrm>
              <a:off x="3674" y="2501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6968" name="Line 152"/>
          <p:cNvSpPr>
            <a:spLocks noChangeShapeType="1"/>
          </p:cNvSpPr>
          <p:nvPr/>
        </p:nvSpPr>
        <p:spPr bwMode="auto">
          <a:xfrm>
            <a:off x="4751388" y="2708275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6969" name="Line 153"/>
          <p:cNvSpPr>
            <a:spLocks noChangeShapeType="1"/>
          </p:cNvSpPr>
          <p:nvPr/>
        </p:nvSpPr>
        <p:spPr bwMode="auto">
          <a:xfrm>
            <a:off x="4751388" y="3968750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6970" name="Line 154"/>
          <p:cNvSpPr>
            <a:spLocks noChangeShapeType="1"/>
          </p:cNvSpPr>
          <p:nvPr/>
        </p:nvSpPr>
        <p:spPr bwMode="auto">
          <a:xfrm>
            <a:off x="6192838" y="4689475"/>
            <a:ext cx="0" cy="1260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6972" name="Line 156"/>
          <p:cNvSpPr>
            <a:spLocks noChangeShapeType="1"/>
          </p:cNvSpPr>
          <p:nvPr/>
        </p:nvSpPr>
        <p:spPr bwMode="auto">
          <a:xfrm flipV="1">
            <a:off x="2771775" y="5949950"/>
            <a:ext cx="34210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6973" name="Line 157"/>
          <p:cNvSpPr>
            <a:spLocks noChangeShapeType="1"/>
          </p:cNvSpPr>
          <p:nvPr/>
        </p:nvSpPr>
        <p:spPr bwMode="auto">
          <a:xfrm rot="-5400000">
            <a:off x="2682081" y="6039644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6975" name="Rectangle 159"/>
          <p:cNvSpPr>
            <a:spLocks noChangeArrowheads="1"/>
          </p:cNvSpPr>
          <p:nvPr/>
        </p:nvSpPr>
        <p:spPr bwMode="auto">
          <a:xfrm>
            <a:off x="3176588" y="6129338"/>
            <a:ext cx="533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0   0</a:t>
            </a:r>
          </a:p>
        </p:txBody>
      </p:sp>
      <p:sp>
        <p:nvSpPr>
          <p:cNvPr id="546976" name="Line 160"/>
          <p:cNvSpPr>
            <a:spLocks noChangeShapeType="1"/>
          </p:cNvSpPr>
          <p:nvPr/>
        </p:nvSpPr>
        <p:spPr bwMode="auto">
          <a:xfrm flipV="1">
            <a:off x="2798763" y="2708275"/>
            <a:ext cx="1128712" cy="21113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am-ET"/>
          </a:p>
        </p:txBody>
      </p:sp>
      <p:sp>
        <p:nvSpPr>
          <p:cNvPr id="546977" name="Line 161"/>
          <p:cNvSpPr>
            <a:spLocks noChangeShapeType="1"/>
          </p:cNvSpPr>
          <p:nvPr/>
        </p:nvSpPr>
        <p:spPr bwMode="auto">
          <a:xfrm flipV="1">
            <a:off x="2951163" y="4868862"/>
            <a:ext cx="987425" cy="241299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endParaRPr lang="am-ET"/>
          </a:p>
        </p:txBody>
      </p:sp>
      <p:sp>
        <p:nvSpPr>
          <p:cNvPr id="546978" name="Rectangle 162"/>
          <p:cNvSpPr>
            <a:spLocks noChangeArrowheads="1"/>
          </p:cNvSpPr>
          <p:nvPr/>
        </p:nvSpPr>
        <p:spPr bwMode="auto">
          <a:xfrm>
            <a:off x="2798763" y="6129338"/>
            <a:ext cx="152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46979" name="Line 163"/>
          <p:cNvSpPr>
            <a:spLocks noChangeShapeType="1"/>
          </p:cNvSpPr>
          <p:nvPr/>
        </p:nvSpPr>
        <p:spPr bwMode="auto">
          <a:xfrm flipV="1">
            <a:off x="5715000" y="3789363"/>
            <a:ext cx="1081088" cy="179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4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75" grpId="0"/>
      <p:bldP spid="5469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AE23E90-72F0-4951-A789-5DCA8D322C7D}" type="slidenum">
              <a:rPr lang="en-US" altLang="am-ET"/>
              <a:pPr>
                <a:defRPr/>
              </a:pPr>
              <a:t>41</a:t>
            </a:fld>
            <a:r>
              <a:rPr lang="en-US" altLang="am-ET"/>
              <a:t> / 65</a:t>
            </a: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DeMultiplexers</a:t>
            </a:r>
          </a:p>
        </p:txBody>
      </p:sp>
      <p:graphicFrame>
        <p:nvGraphicFramePr>
          <p:cNvPr id="103429" name="Object 4"/>
          <p:cNvGraphicFramePr>
            <a:graphicFrameLocks noChangeAspect="1"/>
          </p:cNvGraphicFramePr>
          <p:nvPr/>
        </p:nvGraphicFramePr>
        <p:xfrm>
          <a:off x="4392613" y="908050"/>
          <a:ext cx="449897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9" name="Visio" r:id="rId4" imgW="2756124" imgH="1648846" progId="Visio.Drawing.11">
                  <p:embed/>
                </p:oleObj>
              </mc:Choice>
              <mc:Fallback>
                <p:oleObj name="Visio" r:id="rId4" imgW="2756124" imgH="16488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908050"/>
                        <a:ext cx="4498975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1737" name="Group 41"/>
          <p:cNvGrpSpPr>
            <a:grpSpLocks/>
          </p:cNvGrpSpPr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103470" name="AutoShape 6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103471" name="Line 7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2" name="Line 8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3" name="Text Box 9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74" name="Line 10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5" name="Text Box 11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3476" name="Line 12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7" name="Line 13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8" name="Line 14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79" name="Line 15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3480" name="Text Box 16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1788" name="Group 92"/>
          <p:cNvGraphicFramePr>
            <a:graphicFrameLocks noGrp="1"/>
          </p:cNvGraphicFramePr>
          <p:nvPr/>
        </p:nvGraphicFramePr>
        <p:xfrm>
          <a:off x="4572000" y="4149725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8149938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43251336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46997569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99526873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447996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6056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99464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663585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657804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am-ET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573708"/>
                  </a:ext>
                </a:extLst>
              </a:tr>
            </a:tbl>
          </a:graphicData>
        </a:graphic>
      </p:graphicFrame>
      <p:graphicFrame>
        <p:nvGraphicFramePr>
          <p:cNvPr id="541790" name="Object 94"/>
          <p:cNvGraphicFramePr>
            <a:graphicFrameLocks noChangeAspect="1"/>
          </p:cNvGraphicFramePr>
          <p:nvPr/>
        </p:nvGraphicFramePr>
        <p:xfrm>
          <a:off x="792163" y="3789363"/>
          <a:ext cx="2570162" cy="271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0" name="Visio" r:id="rId6" imgW="1889272" imgH="1998269" progId="Visio.Drawing.11">
                  <p:embed/>
                </p:oleObj>
              </mc:Choice>
              <mc:Fallback>
                <p:oleObj name="Visio" r:id="rId6" imgW="1889272" imgH="1998269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789363"/>
                        <a:ext cx="2570162" cy="271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850A5B29-5AF1-4EEE-A388-14564B8ADAB4}" type="slidenum">
              <a:rPr lang="en-US" altLang="am-ET"/>
              <a:pPr>
                <a:defRPr/>
              </a:pPr>
              <a:t>42</a:t>
            </a:fld>
            <a:r>
              <a:rPr lang="en-US" altLang="am-ET"/>
              <a:t> / 65</a:t>
            </a: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Multiplexer / DeMultiplexer Pairs</a:t>
            </a:r>
          </a:p>
        </p:txBody>
      </p:sp>
      <p:sp>
        <p:nvSpPr>
          <p:cNvPr id="105477" name="AutoShape 4"/>
          <p:cNvSpPr>
            <a:spLocks noChangeArrowheads="1"/>
          </p:cNvSpPr>
          <p:nvPr/>
        </p:nvSpPr>
        <p:spPr bwMode="auto">
          <a:xfrm flipH="1" flipV="1">
            <a:off x="1331913" y="1447800"/>
            <a:ext cx="1079500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8" name="Line 5"/>
          <p:cNvSpPr>
            <a:spLocks noChangeShapeType="1"/>
          </p:cNvSpPr>
          <p:nvPr/>
        </p:nvSpPr>
        <p:spPr bwMode="auto">
          <a:xfrm>
            <a:off x="2411413" y="3248025"/>
            <a:ext cx="414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3750" name="Line 6"/>
          <p:cNvSpPr>
            <a:spLocks noChangeShapeType="1"/>
          </p:cNvSpPr>
          <p:nvPr/>
        </p:nvSpPr>
        <p:spPr bwMode="auto">
          <a:xfrm>
            <a:off x="2592388" y="5408613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2051050" y="3062288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81" name="Line 8"/>
          <p:cNvSpPr>
            <a:spLocks noChangeShapeType="1"/>
          </p:cNvSpPr>
          <p:nvPr/>
        </p:nvSpPr>
        <p:spPr bwMode="auto">
          <a:xfrm>
            <a:off x="971550" y="1987550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1330325" y="1766888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83" name="Line 10"/>
          <p:cNvSpPr>
            <a:spLocks noChangeShapeType="1"/>
          </p:cNvSpPr>
          <p:nvPr/>
        </p:nvSpPr>
        <p:spPr bwMode="auto">
          <a:xfrm>
            <a:off x="971550" y="23479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4" name="Line 11"/>
          <p:cNvSpPr>
            <a:spLocks noChangeShapeType="1"/>
          </p:cNvSpPr>
          <p:nvPr/>
        </p:nvSpPr>
        <p:spPr bwMode="auto">
          <a:xfrm>
            <a:off x="971550" y="2708275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5" name="Line 12"/>
          <p:cNvSpPr>
            <a:spLocks noChangeShapeType="1"/>
          </p:cNvSpPr>
          <p:nvPr/>
        </p:nvSpPr>
        <p:spPr bwMode="auto">
          <a:xfrm>
            <a:off x="971550" y="3067050"/>
            <a:ext cx="360363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6" name="Line 13"/>
          <p:cNvSpPr>
            <a:spLocks noChangeShapeType="1"/>
          </p:cNvSpPr>
          <p:nvPr/>
        </p:nvSpPr>
        <p:spPr bwMode="auto">
          <a:xfrm flipH="1">
            <a:off x="1511300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7" name="Line 14"/>
          <p:cNvSpPr>
            <a:spLocks noChangeShapeType="1"/>
          </p:cNvSpPr>
          <p:nvPr/>
        </p:nvSpPr>
        <p:spPr bwMode="auto">
          <a:xfrm>
            <a:off x="971550" y="3427413"/>
            <a:ext cx="3603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8" name="Line 15"/>
          <p:cNvSpPr>
            <a:spLocks noChangeShapeType="1"/>
          </p:cNvSpPr>
          <p:nvPr/>
        </p:nvSpPr>
        <p:spPr bwMode="auto">
          <a:xfrm flipV="1">
            <a:off x="971550" y="3786188"/>
            <a:ext cx="36036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89" name="Line 16"/>
          <p:cNvSpPr>
            <a:spLocks noChangeShapeType="1"/>
          </p:cNvSpPr>
          <p:nvPr/>
        </p:nvSpPr>
        <p:spPr bwMode="auto">
          <a:xfrm flipV="1">
            <a:off x="971550" y="4144963"/>
            <a:ext cx="360363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0" name="Line 17"/>
          <p:cNvSpPr>
            <a:spLocks noChangeShapeType="1"/>
          </p:cNvSpPr>
          <p:nvPr/>
        </p:nvSpPr>
        <p:spPr bwMode="auto">
          <a:xfrm flipV="1">
            <a:off x="971550" y="4503738"/>
            <a:ext cx="360363" cy="47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1" name="AutoShape 18"/>
          <p:cNvSpPr>
            <a:spLocks noChangeArrowheads="1"/>
          </p:cNvSpPr>
          <p:nvPr/>
        </p:nvSpPr>
        <p:spPr bwMode="auto">
          <a:xfrm flipH="1" flipV="1">
            <a:off x="6551613" y="1447800"/>
            <a:ext cx="1081087" cy="37814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0" tIns="0" rIns="0" bIns="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 sz="2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92" name="Text Box 19"/>
          <p:cNvSpPr txBox="1">
            <a:spLocks noChangeArrowheads="1"/>
          </p:cNvSpPr>
          <p:nvPr/>
        </p:nvSpPr>
        <p:spPr bwMode="auto">
          <a:xfrm>
            <a:off x="6553200" y="3062288"/>
            <a:ext cx="3587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am-ET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93" name="Line 20"/>
          <p:cNvSpPr>
            <a:spLocks noChangeShapeType="1"/>
          </p:cNvSpPr>
          <p:nvPr/>
        </p:nvSpPr>
        <p:spPr bwMode="auto">
          <a:xfrm>
            <a:off x="7632700" y="1987550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4" name="Text Box 21"/>
          <p:cNvSpPr txBox="1">
            <a:spLocks noChangeArrowheads="1"/>
          </p:cNvSpPr>
          <p:nvPr/>
        </p:nvSpPr>
        <p:spPr bwMode="auto">
          <a:xfrm>
            <a:off x="7221538" y="1627188"/>
            <a:ext cx="358775" cy="292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495" name="Line 22"/>
          <p:cNvSpPr>
            <a:spLocks noChangeShapeType="1"/>
          </p:cNvSpPr>
          <p:nvPr/>
        </p:nvSpPr>
        <p:spPr bwMode="auto">
          <a:xfrm>
            <a:off x="7632700" y="2347913"/>
            <a:ext cx="539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6" name="Line 23"/>
          <p:cNvSpPr>
            <a:spLocks noChangeShapeType="1"/>
          </p:cNvSpPr>
          <p:nvPr/>
        </p:nvSpPr>
        <p:spPr bwMode="auto">
          <a:xfrm>
            <a:off x="7632700" y="2708275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7" name="Line 24"/>
          <p:cNvSpPr>
            <a:spLocks noChangeShapeType="1"/>
          </p:cNvSpPr>
          <p:nvPr/>
        </p:nvSpPr>
        <p:spPr bwMode="auto">
          <a:xfrm>
            <a:off x="7632700" y="30686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8" name="Line 25"/>
          <p:cNvSpPr>
            <a:spLocks noChangeShapeType="1"/>
          </p:cNvSpPr>
          <p:nvPr/>
        </p:nvSpPr>
        <p:spPr bwMode="auto">
          <a:xfrm>
            <a:off x="7632700" y="342741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499" name="Line 26"/>
          <p:cNvSpPr>
            <a:spLocks noChangeShapeType="1"/>
          </p:cNvSpPr>
          <p:nvPr/>
        </p:nvSpPr>
        <p:spPr bwMode="auto">
          <a:xfrm>
            <a:off x="7632700" y="378618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00" name="Line 27"/>
          <p:cNvSpPr>
            <a:spLocks noChangeShapeType="1"/>
          </p:cNvSpPr>
          <p:nvPr/>
        </p:nvSpPr>
        <p:spPr bwMode="auto">
          <a:xfrm>
            <a:off x="7632700" y="4144963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01" name="Line 28"/>
          <p:cNvSpPr>
            <a:spLocks noChangeShapeType="1"/>
          </p:cNvSpPr>
          <p:nvPr/>
        </p:nvSpPr>
        <p:spPr bwMode="auto">
          <a:xfrm>
            <a:off x="7632700" y="4503738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02" name="Rectangle 29"/>
          <p:cNvSpPr>
            <a:spLocks noChangeArrowheads="1"/>
          </p:cNvSpPr>
          <p:nvPr/>
        </p:nvSpPr>
        <p:spPr bwMode="auto">
          <a:xfrm>
            <a:off x="1519238" y="1119188"/>
            <a:ext cx="728662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MUX</a:t>
            </a:r>
          </a:p>
        </p:txBody>
      </p:sp>
      <p:sp>
        <p:nvSpPr>
          <p:cNvPr id="105503" name="Rectangle 30"/>
          <p:cNvSpPr>
            <a:spLocks noChangeArrowheads="1"/>
          </p:cNvSpPr>
          <p:nvPr/>
        </p:nvSpPr>
        <p:spPr bwMode="auto">
          <a:xfrm>
            <a:off x="6553200" y="1119188"/>
            <a:ext cx="1084263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DeMUX</a:t>
            </a:r>
          </a:p>
        </p:txBody>
      </p:sp>
      <p:sp>
        <p:nvSpPr>
          <p:cNvPr id="105504" name="WordArt 31"/>
          <p:cNvSpPr>
            <a:spLocks noChangeArrowheads="1" noChangeShapeType="1" noTextEdit="1"/>
          </p:cNvSpPr>
          <p:nvPr/>
        </p:nvSpPr>
        <p:spPr bwMode="auto">
          <a:xfrm>
            <a:off x="488950" y="18081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7</a:t>
            </a:r>
          </a:p>
        </p:txBody>
      </p:sp>
      <p:pic>
        <p:nvPicPr>
          <p:cNvPr id="105505" name="Picture 32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081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6" name="Picture 33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6693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7" name="Picture 34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52888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8" name="Picture 35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8876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9" name="Picture 36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2480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10" name="Picture 37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608388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11" name="Picture 38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967163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12" name="Picture 39" descr="MCj024022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4327525"/>
            <a:ext cx="2190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513" name="WordArt 40"/>
          <p:cNvSpPr>
            <a:spLocks noChangeArrowheads="1" noChangeShapeType="1" noTextEdit="1"/>
          </p:cNvSpPr>
          <p:nvPr/>
        </p:nvSpPr>
        <p:spPr bwMode="auto">
          <a:xfrm>
            <a:off x="488950" y="216693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6</a:t>
            </a:r>
          </a:p>
        </p:txBody>
      </p:sp>
      <p:sp>
        <p:nvSpPr>
          <p:cNvPr id="105514" name="WordArt 41"/>
          <p:cNvSpPr>
            <a:spLocks noChangeArrowheads="1" noChangeShapeType="1" noTextEdit="1"/>
          </p:cNvSpPr>
          <p:nvPr/>
        </p:nvSpPr>
        <p:spPr bwMode="auto">
          <a:xfrm>
            <a:off x="488950" y="252730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5</a:t>
            </a:r>
          </a:p>
        </p:txBody>
      </p:sp>
      <p:sp>
        <p:nvSpPr>
          <p:cNvPr id="105515" name="WordArt 42"/>
          <p:cNvSpPr>
            <a:spLocks noChangeArrowheads="1" noChangeShapeType="1" noTextEdit="1"/>
          </p:cNvSpPr>
          <p:nvPr/>
        </p:nvSpPr>
        <p:spPr bwMode="auto">
          <a:xfrm>
            <a:off x="488950" y="288766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4</a:t>
            </a:r>
          </a:p>
        </p:txBody>
      </p:sp>
      <p:sp>
        <p:nvSpPr>
          <p:cNvPr id="105516" name="WordArt 43"/>
          <p:cNvSpPr>
            <a:spLocks noChangeArrowheads="1" noChangeShapeType="1" noTextEdit="1"/>
          </p:cNvSpPr>
          <p:nvPr/>
        </p:nvSpPr>
        <p:spPr bwMode="auto">
          <a:xfrm>
            <a:off x="488950" y="3248025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3</a:t>
            </a:r>
          </a:p>
        </p:txBody>
      </p:sp>
      <p:sp>
        <p:nvSpPr>
          <p:cNvPr id="105517" name="WordArt 44"/>
          <p:cNvSpPr>
            <a:spLocks noChangeArrowheads="1" noChangeShapeType="1" noTextEdit="1"/>
          </p:cNvSpPr>
          <p:nvPr/>
        </p:nvSpPr>
        <p:spPr bwMode="auto">
          <a:xfrm>
            <a:off x="488950" y="3608388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2</a:t>
            </a:r>
          </a:p>
        </p:txBody>
      </p:sp>
      <p:sp>
        <p:nvSpPr>
          <p:cNvPr id="105518" name="WordArt 45"/>
          <p:cNvSpPr>
            <a:spLocks noChangeArrowheads="1" noChangeShapeType="1" noTextEdit="1"/>
          </p:cNvSpPr>
          <p:nvPr/>
        </p:nvSpPr>
        <p:spPr bwMode="auto">
          <a:xfrm>
            <a:off x="488950" y="3968750"/>
            <a:ext cx="122238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1</a:t>
            </a:r>
          </a:p>
        </p:txBody>
      </p:sp>
      <p:sp>
        <p:nvSpPr>
          <p:cNvPr id="105519" name="WordArt 46"/>
          <p:cNvSpPr>
            <a:spLocks noChangeArrowheads="1" noChangeShapeType="1" noTextEdit="1"/>
          </p:cNvSpPr>
          <p:nvPr/>
        </p:nvSpPr>
        <p:spPr bwMode="auto">
          <a:xfrm>
            <a:off x="488950" y="4329113"/>
            <a:ext cx="122238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384"/>
              </a:avLst>
            </a:prstTxWarp>
          </a:bodyPr>
          <a:lstStyle/>
          <a:p>
            <a:pPr algn="ctr"/>
            <a:r>
              <a:rPr lang="am-ET" sz="3600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</a:rPr>
              <a:t>0</a:t>
            </a:r>
          </a:p>
        </p:txBody>
      </p:sp>
      <p:grpSp>
        <p:nvGrpSpPr>
          <p:cNvPr id="105520" name="Group 47"/>
          <p:cNvGrpSpPr>
            <a:grpSpLocks/>
          </p:cNvGrpSpPr>
          <p:nvPr/>
        </p:nvGrpSpPr>
        <p:grpSpPr bwMode="auto">
          <a:xfrm>
            <a:off x="7993063" y="1674813"/>
            <a:ext cx="358775" cy="312737"/>
            <a:chOff x="2414" y="2954"/>
            <a:chExt cx="920" cy="907"/>
          </a:xfrm>
        </p:grpSpPr>
        <p:sp>
          <p:nvSpPr>
            <p:cNvPr id="105589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90" name="AutoShape 4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91" name="Line 5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92" name="Line 5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93" name="AutoShape 5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94" name="WordArt 5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105595" name="Line 5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1" name="Group 55"/>
          <p:cNvGrpSpPr>
            <a:grpSpLocks/>
          </p:cNvGrpSpPr>
          <p:nvPr/>
        </p:nvGrpSpPr>
        <p:grpSpPr bwMode="auto">
          <a:xfrm>
            <a:off x="7993063" y="2035175"/>
            <a:ext cx="358775" cy="312738"/>
            <a:chOff x="2414" y="2954"/>
            <a:chExt cx="920" cy="907"/>
          </a:xfrm>
        </p:grpSpPr>
        <p:sp>
          <p:nvSpPr>
            <p:cNvPr id="105582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83" name="AutoShape 5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84" name="Line 5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85" name="Line 5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86" name="AutoShape 6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87" name="WordArt 6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05588" name="Line 6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2" name="Group 63"/>
          <p:cNvGrpSpPr>
            <a:grpSpLocks/>
          </p:cNvGrpSpPr>
          <p:nvPr/>
        </p:nvGrpSpPr>
        <p:grpSpPr bwMode="auto">
          <a:xfrm>
            <a:off x="7993063" y="2395538"/>
            <a:ext cx="358775" cy="312737"/>
            <a:chOff x="2414" y="2954"/>
            <a:chExt cx="920" cy="907"/>
          </a:xfrm>
        </p:grpSpPr>
        <p:sp>
          <p:nvSpPr>
            <p:cNvPr id="105575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76" name="AutoShape 6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77" name="Line 6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78" name="Line 6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79" name="AutoShape 6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80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05581" name="Line 7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3" name="Group 71"/>
          <p:cNvGrpSpPr>
            <a:grpSpLocks/>
          </p:cNvGrpSpPr>
          <p:nvPr/>
        </p:nvGrpSpPr>
        <p:grpSpPr bwMode="auto">
          <a:xfrm>
            <a:off x="7993063" y="2754313"/>
            <a:ext cx="358775" cy="312737"/>
            <a:chOff x="2414" y="2954"/>
            <a:chExt cx="920" cy="907"/>
          </a:xfrm>
        </p:grpSpPr>
        <p:sp>
          <p:nvSpPr>
            <p:cNvPr id="105568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69" name="AutoShape 73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70" name="Line 74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71" name="Line 75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72" name="AutoShape 76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73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05574" name="Line 78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4" name="Group 79"/>
          <p:cNvGrpSpPr>
            <a:grpSpLocks/>
          </p:cNvGrpSpPr>
          <p:nvPr/>
        </p:nvGrpSpPr>
        <p:grpSpPr bwMode="auto">
          <a:xfrm>
            <a:off x="7993063" y="3114675"/>
            <a:ext cx="358775" cy="312738"/>
            <a:chOff x="2414" y="2954"/>
            <a:chExt cx="920" cy="907"/>
          </a:xfrm>
        </p:grpSpPr>
        <p:sp>
          <p:nvSpPr>
            <p:cNvPr id="105561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62" name="AutoShape 81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63" name="Line 82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64" name="Line 83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65" name="AutoShape 84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66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05567" name="Line 86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5" name="Group 87"/>
          <p:cNvGrpSpPr>
            <a:grpSpLocks/>
          </p:cNvGrpSpPr>
          <p:nvPr/>
        </p:nvGrpSpPr>
        <p:grpSpPr bwMode="auto">
          <a:xfrm>
            <a:off x="7993063" y="3475038"/>
            <a:ext cx="358775" cy="312737"/>
            <a:chOff x="2414" y="2954"/>
            <a:chExt cx="920" cy="907"/>
          </a:xfrm>
        </p:grpSpPr>
        <p:sp>
          <p:nvSpPr>
            <p:cNvPr id="105554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55" name="AutoShape 89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56" name="Line 90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57" name="Line 91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58" name="AutoShape 92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59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05560" name="Line 94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6" name="Group 95"/>
          <p:cNvGrpSpPr>
            <a:grpSpLocks/>
          </p:cNvGrpSpPr>
          <p:nvPr/>
        </p:nvGrpSpPr>
        <p:grpSpPr bwMode="auto">
          <a:xfrm>
            <a:off x="7993063" y="3835400"/>
            <a:ext cx="358775" cy="312738"/>
            <a:chOff x="2414" y="2954"/>
            <a:chExt cx="920" cy="907"/>
          </a:xfrm>
        </p:grpSpPr>
        <p:sp>
          <p:nvSpPr>
            <p:cNvPr id="105547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48" name="AutoShape 97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49" name="Line 98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50" name="Line 99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51" name="AutoShape 100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52" name="WordArt 101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05553" name="Line 102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pSp>
        <p:nvGrpSpPr>
          <p:cNvPr id="105527" name="Group 103"/>
          <p:cNvGrpSpPr>
            <a:grpSpLocks/>
          </p:cNvGrpSpPr>
          <p:nvPr/>
        </p:nvGrpSpPr>
        <p:grpSpPr bwMode="auto">
          <a:xfrm>
            <a:off x="7993063" y="4195763"/>
            <a:ext cx="358775" cy="312737"/>
            <a:chOff x="2414" y="2954"/>
            <a:chExt cx="920" cy="907"/>
          </a:xfrm>
        </p:grpSpPr>
        <p:sp>
          <p:nvSpPr>
            <p:cNvPr id="105540" name="Litebulb"/>
            <p:cNvSpPr>
              <a:spLocks noChangeAspect="1" noEditPoints="1" noChangeArrowheads="1"/>
            </p:cNvSpPr>
            <p:nvPr/>
          </p:nvSpPr>
          <p:spPr bwMode="auto">
            <a:xfrm>
              <a:off x="2653" y="3485"/>
              <a:ext cx="275" cy="3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5 w 21600"/>
                <a:gd name="T13" fmla="*/ 2183 h 21600"/>
                <a:gd name="T14" fmla="*/ 18301 w 21600"/>
                <a:gd name="T15" fmla="*/ 930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am-ET"/>
            </a:p>
          </p:txBody>
        </p:sp>
        <p:sp>
          <p:nvSpPr>
            <p:cNvPr id="105541" name="AutoShape 105"/>
            <p:cNvSpPr>
              <a:spLocks noChangeArrowheads="1"/>
            </p:cNvSpPr>
            <p:nvPr/>
          </p:nvSpPr>
          <p:spPr bwMode="auto">
            <a:xfrm>
              <a:off x="2427" y="2954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42" name="Line 106"/>
            <p:cNvSpPr>
              <a:spLocks noChangeShapeType="1"/>
            </p:cNvSpPr>
            <p:nvPr/>
          </p:nvSpPr>
          <p:spPr bwMode="auto">
            <a:xfrm>
              <a:off x="2965" y="3521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43" name="Line 107"/>
            <p:cNvSpPr>
              <a:spLocks noChangeShapeType="1"/>
            </p:cNvSpPr>
            <p:nvPr/>
          </p:nvSpPr>
          <p:spPr bwMode="auto">
            <a:xfrm flipH="1">
              <a:off x="2965" y="3294"/>
              <a:ext cx="369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5544" name="AutoShape 108"/>
            <p:cNvSpPr>
              <a:spLocks noChangeArrowheads="1"/>
            </p:cNvSpPr>
            <p:nvPr/>
          </p:nvSpPr>
          <p:spPr bwMode="auto">
            <a:xfrm rot="5400000">
              <a:off x="2357" y="3578"/>
              <a:ext cx="340" cy="226"/>
            </a:xfrm>
            <a:prstGeom prst="rtTriangle">
              <a:avLst/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endParaRPr lang="am-ET" altLang="am-ET"/>
            </a:p>
          </p:txBody>
        </p:sp>
        <p:sp>
          <p:nvSpPr>
            <p:cNvPr id="105545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2642" y="3015"/>
              <a:ext cx="46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31958"/>
                </a:avLst>
              </a:prstTxWarp>
            </a:bodyPr>
            <a:lstStyle/>
            <a:p>
              <a:pPr algn="ctr"/>
              <a:r>
                <a:rPr lang="am-ET" sz="3600" i="1" kern="10" spc="720"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solidFill>
                    <a:schemeClr val="accent1"/>
                  </a:solidFill>
                  <a:effectLst>
                    <a:outerShdw dist="45791" dir="3378596" algn="ctr" rotWithShape="0">
                      <a:srgbClr val="4D4D4D">
                        <a:alpha val="79999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5546" name="Line 110"/>
            <p:cNvSpPr>
              <a:spLocks noChangeShapeType="1"/>
            </p:cNvSpPr>
            <p:nvPr/>
          </p:nvSpPr>
          <p:spPr bwMode="auto">
            <a:xfrm>
              <a:off x="3334" y="295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sp>
        <p:nvSpPr>
          <p:cNvPr id="105528" name="Rectangle 112"/>
          <p:cNvSpPr>
            <a:spLocks noChangeArrowheads="1"/>
          </p:cNvSpPr>
          <p:nvPr/>
        </p:nvSpPr>
        <p:spPr bwMode="auto">
          <a:xfrm>
            <a:off x="1331913" y="4805363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529" name="Rectangle 113"/>
          <p:cNvSpPr>
            <a:spLocks noChangeArrowheads="1"/>
          </p:cNvSpPr>
          <p:nvPr/>
        </p:nvSpPr>
        <p:spPr bwMode="auto">
          <a:xfrm>
            <a:off x="6553200" y="4805363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530" name="Line 114"/>
          <p:cNvSpPr>
            <a:spLocks noChangeShapeType="1"/>
          </p:cNvSpPr>
          <p:nvPr/>
        </p:nvSpPr>
        <p:spPr bwMode="auto">
          <a:xfrm flipH="1">
            <a:off x="1871663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31" name="Line 115"/>
          <p:cNvSpPr>
            <a:spLocks noChangeShapeType="1"/>
          </p:cNvSpPr>
          <p:nvPr/>
        </p:nvSpPr>
        <p:spPr bwMode="auto">
          <a:xfrm flipH="1">
            <a:off x="22320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32" name="Line 116"/>
          <p:cNvSpPr>
            <a:spLocks noChangeShapeType="1"/>
          </p:cNvSpPr>
          <p:nvPr/>
        </p:nvSpPr>
        <p:spPr bwMode="auto">
          <a:xfrm>
            <a:off x="6731000" y="5229225"/>
            <a:ext cx="1588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33" name="Line 117"/>
          <p:cNvSpPr>
            <a:spLocks noChangeShapeType="1"/>
          </p:cNvSpPr>
          <p:nvPr/>
        </p:nvSpPr>
        <p:spPr bwMode="auto">
          <a:xfrm>
            <a:off x="7091363" y="5229225"/>
            <a:ext cx="1587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34" name="Line 118"/>
          <p:cNvSpPr>
            <a:spLocks noChangeShapeType="1"/>
          </p:cNvSpPr>
          <p:nvPr/>
        </p:nvSpPr>
        <p:spPr bwMode="auto">
          <a:xfrm flipH="1">
            <a:off x="7451725" y="5229225"/>
            <a:ext cx="0" cy="720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3863" name="Line 119"/>
          <p:cNvSpPr>
            <a:spLocks noChangeShapeType="1"/>
          </p:cNvSpPr>
          <p:nvPr/>
        </p:nvSpPr>
        <p:spPr bwMode="auto">
          <a:xfrm>
            <a:off x="2592388" y="5588000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3864" name="Line 120"/>
          <p:cNvSpPr>
            <a:spLocks noChangeShapeType="1"/>
          </p:cNvSpPr>
          <p:nvPr/>
        </p:nvSpPr>
        <p:spPr bwMode="auto">
          <a:xfrm>
            <a:off x="2592388" y="5767388"/>
            <a:ext cx="3779837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105537" name="Rectangle 122"/>
          <p:cNvSpPr>
            <a:spLocks noChangeArrowheads="1"/>
          </p:cNvSpPr>
          <p:nvPr/>
        </p:nvSpPr>
        <p:spPr bwMode="auto">
          <a:xfrm>
            <a:off x="1408113" y="5949950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538" name="Rectangle 123"/>
          <p:cNvSpPr>
            <a:spLocks noChangeArrowheads="1"/>
          </p:cNvSpPr>
          <p:nvPr/>
        </p:nvSpPr>
        <p:spPr bwMode="auto">
          <a:xfrm>
            <a:off x="6551613" y="5949950"/>
            <a:ext cx="1260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y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3868" name="Text Box 124"/>
          <p:cNvSpPr txBox="1">
            <a:spLocks noChangeArrowheads="1"/>
          </p:cNvSpPr>
          <p:nvPr/>
        </p:nvSpPr>
        <p:spPr bwMode="auto">
          <a:xfrm>
            <a:off x="3792538" y="5768975"/>
            <a:ext cx="15589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</a:t>
            </a:r>
            <a:endParaRPr lang="en-US" altLang="am-ET" sz="2400" b="1" i="1" baseline="-2500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F3DDFA10-8072-47A2-ADB8-ECAF6207E532}" type="slidenum">
              <a:rPr lang="en-US" altLang="am-ET"/>
              <a:pPr>
                <a:defRPr/>
              </a:pPr>
              <a:t>43</a:t>
            </a:fld>
            <a:r>
              <a:rPr lang="en-US" altLang="am-ET"/>
              <a:t> / 65</a:t>
            </a: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DeMultiplexers / Decoders</a:t>
            </a:r>
          </a:p>
        </p:txBody>
      </p:sp>
      <p:grpSp>
        <p:nvGrpSpPr>
          <p:cNvPr id="542724" name="Group 4"/>
          <p:cNvGrpSpPr>
            <a:grpSpLocks/>
          </p:cNvGrpSpPr>
          <p:nvPr/>
        </p:nvGrpSpPr>
        <p:grpSpPr bwMode="auto">
          <a:xfrm>
            <a:off x="5472113" y="1268413"/>
            <a:ext cx="2882900" cy="1800225"/>
            <a:chOff x="725" y="1026"/>
            <a:chExt cx="1816" cy="1134"/>
          </a:xfrm>
        </p:grpSpPr>
        <p:sp>
          <p:nvSpPr>
            <p:cNvPr id="107616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  <a:b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</a:p>
          </p:txBody>
        </p:sp>
        <p:sp>
          <p:nvSpPr>
            <p:cNvPr id="107617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8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9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7620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21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622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23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24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25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</p:grpSp>
      <p:graphicFrame>
        <p:nvGraphicFramePr>
          <p:cNvPr id="542735" name="Group 15"/>
          <p:cNvGraphicFramePr>
            <a:graphicFrameLocks noGrp="1"/>
          </p:cNvGraphicFramePr>
          <p:nvPr/>
        </p:nvGraphicFramePr>
        <p:xfrm>
          <a:off x="5111750" y="3429000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1281964946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420229834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676987778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kumimoji="0" lang="en-US" altLang="am-ET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2508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80513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555499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10046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82812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28686"/>
                  </a:ext>
                </a:extLst>
              </a:tr>
            </a:tbl>
          </a:graphicData>
        </a:graphic>
      </p:graphicFrame>
      <p:grpSp>
        <p:nvGrpSpPr>
          <p:cNvPr id="542769" name="Group 49"/>
          <p:cNvGrpSpPr>
            <a:grpSpLocks/>
          </p:cNvGrpSpPr>
          <p:nvPr/>
        </p:nvGrpSpPr>
        <p:grpSpPr bwMode="auto">
          <a:xfrm>
            <a:off x="431800" y="1268413"/>
            <a:ext cx="3060700" cy="2160587"/>
            <a:chOff x="385" y="2614"/>
            <a:chExt cx="1928" cy="1361"/>
          </a:xfrm>
        </p:grpSpPr>
        <p:sp>
          <p:nvSpPr>
            <p:cNvPr id="107605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</a:t>
              </a:r>
            </a:p>
          </p:txBody>
        </p:sp>
        <p:sp>
          <p:nvSpPr>
            <p:cNvPr id="107606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07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08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609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0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611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2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3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4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am-ET"/>
            </a:p>
          </p:txBody>
        </p:sp>
        <p:sp>
          <p:nvSpPr>
            <p:cNvPr id="107615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Clr>
                  <a:schemeClr val="bg1"/>
                </a:buClr>
                <a:buFont typeface="Arial" panose="020B0604020202020204" pitchFamily="34" charset="0"/>
                <a:buNone/>
              </a:pP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am-ET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S</a:t>
              </a:r>
              <a:r>
                <a:rPr lang="en-US" altLang="am-ET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542781" name="Group 61"/>
          <p:cNvGraphicFramePr>
            <a:graphicFrameLocks noGrp="1"/>
          </p:cNvGraphicFramePr>
          <p:nvPr/>
        </p:nvGraphicFramePr>
        <p:xfrm>
          <a:off x="792163" y="3840163"/>
          <a:ext cx="3238500" cy="21590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63250563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6768112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59476973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84109806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38576955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am-ET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am-ET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688327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93758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255623"/>
                  </a:ext>
                </a:extLst>
              </a:tr>
              <a:tr h="431800">
                <a:tc>
                  <a:txBody>
                    <a:bodyPr/>
                    <a:lstStyle>
                      <a:lvl1pPr marL="457200" indent="-457200"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912813" indent="-381000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331913" indent="-342900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868488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390775" indent="-3429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8479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33051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7623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4219575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552735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am-ET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77061"/>
                  </a:ext>
                </a:extLst>
              </a:tr>
            </a:tbl>
          </a:graphicData>
        </a:graphic>
      </p:graphicFrame>
      <p:sp>
        <p:nvSpPr>
          <p:cNvPr id="542823" name="Line 103"/>
          <p:cNvSpPr>
            <a:spLocks noChangeShapeType="1"/>
          </p:cNvSpPr>
          <p:nvPr/>
        </p:nvSpPr>
        <p:spPr bwMode="auto">
          <a:xfrm>
            <a:off x="4211638" y="4510088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24" name="Line 104"/>
          <p:cNvSpPr>
            <a:spLocks noChangeShapeType="1"/>
          </p:cNvSpPr>
          <p:nvPr/>
        </p:nvSpPr>
        <p:spPr bwMode="auto">
          <a:xfrm>
            <a:off x="4211638" y="493395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25" name="Line 105"/>
          <p:cNvSpPr>
            <a:spLocks noChangeShapeType="1"/>
          </p:cNvSpPr>
          <p:nvPr/>
        </p:nvSpPr>
        <p:spPr bwMode="auto">
          <a:xfrm>
            <a:off x="4211638" y="5359400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26" name="Line 106"/>
          <p:cNvSpPr>
            <a:spLocks noChangeShapeType="1"/>
          </p:cNvSpPr>
          <p:nvPr/>
        </p:nvSpPr>
        <p:spPr bwMode="auto">
          <a:xfrm>
            <a:off x="4211638" y="5770563"/>
            <a:ext cx="720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29" name="Line 109"/>
          <p:cNvSpPr>
            <a:spLocks noChangeShapeType="1"/>
          </p:cNvSpPr>
          <p:nvPr/>
        </p:nvSpPr>
        <p:spPr bwMode="auto">
          <a:xfrm>
            <a:off x="1150938" y="6127750"/>
            <a:ext cx="0" cy="3619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30" name="Line 110"/>
          <p:cNvSpPr>
            <a:spLocks noChangeShapeType="1"/>
          </p:cNvSpPr>
          <p:nvPr/>
        </p:nvSpPr>
        <p:spPr bwMode="auto">
          <a:xfrm>
            <a:off x="1150938" y="6489700"/>
            <a:ext cx="47847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31" name="Line 111"/>
          <p:cNvSpPr>
            <a:spLocks noChangeShapeType="1"/>
          </p:cNvSpPr>
          <p:nvPr/>
        </p:nvSpPr>
        <p:spPr bwMode="auto">
          <a:xfrm flipV="1">
            <a:off x="5935663" y="6129338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32" name="Line 112"/>
          <p:cNvSpPr>
            <a:spLocks noChangeShapeType="1"/>
          </p:cNvSpPr>
          <p:nvPr/>
        </p:nvSpPr>
        <p:spPr bwMode="auto">
          <a:xfrm>
            <a:off x="1511300" y="6127750"/>
            <a:ext cx="0" cy="54133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33" name="Line 113"/>
          <p:cNvSpPr>
            <a:spLocks noChangeShapeType="1"/>
          </p:cNvSpPr>
          <p:nvPr/>
        </p:nvSpPr>
        <p:spPr bwMode="auto">
          <a:xfrm>
            <a:off x="1511300" y="6669088"/>
            <a:ext cx="4730750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542834" name="Line 114"/>
          <p:cNvSpPr>
            <a:spLocks noChangeShapeType="1"/>
          </p:cNvSpPr>
          <p:nvPr/>
        </p:nvSpPr>
        <p:spPr bwMode="auto">
          <a:xfrm flipV="1">
            <a:off x="6243638" y="6129338"/>
            <a:ext cx="0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4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4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4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6515100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53" y="4797152"/>
            <a:ext cx="6238875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13" y="4395006"/>
            <a:ext cx="4981575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7" y="5121188"/>
            <a:ext cx="7934325" cy="1714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C463C-A98E-414B-BC8E-718CAA93B668}" type="slidenum">
              <a:rPr lang="en-US" altLang="am-ET" smtClean="0"/>
              <a:pPr>
                <a:defRPr/>
              </a:pPr>
              <a:t>4</a:t>
            </a:fld>
            <a:r>
              <a:rPr lang="en-US" altLang="am-ET" smtClean="0"/>
              <a:t> / 65</a:t>
            </a:r>
            <a:endParaRPr lang="en-US" alt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104823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797607"/>
            <a:ext cx="6515100" cy="381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725144"/>
            <a:ext cx="7886700" cy="1152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7504" y="5973087"/>
            <a:ext cx="903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  <a:t>These examples demonstrate a second property of Boolean algebra: Any Boolean function can be expressed as a product of </a:t>
            </a:r>
            <a:r>
              <a:rPr lang="en-US" dirty="0" err="1">
                <a:solidFill>
                  <a:srgbClr val="231F20"/>
                </a:solidFill>
                <a:latin typeface="Cambria" panose="02040503050406030204" pitchFamily="18" charset="0"/>
              </a:rPr>
              <a:t>maxterms</a:t>
            </a:r>
            <a: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  <a:t> (with “</a:t>
            </a:r>
            <a:r>
              <a:rPr lang="en-US" dirty="0" smtClean="0">
                <a:solidFill>
                  <a:srgbClr val="231F20"/>
                </a:solidFill>
                <a:latin typeface="Cambria" panose="02040503050406030204" pitchFamily="18" charset="0"/>
              </a:rPr>
              <a:t>product” meaning </a:t>
            </a:r>
            <a: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  <a:t>the </a:t>
            </a:r>
            <a:r>
              <a:rPr lang="en-US" dirty="0" err="1" smtClean="0">
                <a:solidFill>
                  <a:srgbClr val="231F20"/>
                </a:solidFill>
                <a:latin typeface="Cambria" panose="02040503050406030204" pitchFamily="18" charset="0"/>
              </a:rPr>
              <a:t>ANDing</a:t>
            </a:r>
            <a:r>
              <a:rPr lang="en-US" dirty="0" smtClean="0">
                <a:solidFill>
                  <a:srgbClr val="231F20"/>
                </a:solidFill>
                <a:latin typeface="Cambria" panose="02040503050406030204" pitchFamily="18" charset="0"/>
              </a:rPr>
              <a:t> of </a:t>
            </a:r>
            <a: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  <a:t>terms). </a:t>
            </a:r>
            <a:b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rgbClr val="231F20"/>
                </a:solidFill>
                <a:latin typeface="Cambria" panose="02040503050406030204" pitchFamily="18" charset="0"/>
              </a:rPr>
            </a:br>
            <a:endParaRPr lang="am-E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C463C-A98E-414B-BC8E-718CAA93B668}" type="slidenum">
              <a:rPr lang="en-US" altLang="am-ET" smtClean="0"/>
              <a:pPr>
                <a:defRPr/>
              </a:pPr>
              <a:t>5</a:t>
            </a:fld>
            <a:r>
              <a:rPr lang="en-US" altLang="am-ET" smtClean="0"/>
              <a:t> / 65</a:t>
            </a:r>
            <a:endParaRPr lang="en-US" altLang="am-ET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114788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913"/>
            <a:ext cx="7921625" cy="479747"/>
          </a:xfrm>
        </p:spPr>
        <p:txBody>
          <a:bodyPr/>
          <a:lstStyle/>
          <a:p>
            <a:r>
              <a:rPr lang="en-US" i="1" dirty="0" smtClean="0"/>
              <a:t>Canonical </a:t>
            </a:r>
            <a:r>
              <a:rPr lang="en-US" i="1" dirty="0"/>
              <a:t>form</a:t>
            </a:r>
            <a:endParaRPr lang="am-E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089025"/>
            <a:ext cx="8280400" cy="2405787"/>
          </a:xfrm>
        </p:spPr>
        <p:txBody>
          <a:bodyPr/>
          <a:lstStyle/>
          <a:p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Boolean </a:t>
            </a:r>
            <a:r>
              <a:rPr lang="en-US" sz="1800" b="0" i="1" dirty="0" smtClean="0">
                <a:solidFill>
                  <a:schemeClr val="tx1"/>
                </a:solidFill>
                <a:latin typeface="TimesTenLTStd-Italic"/>
              </a:rPr>
              <a:t>functions expressed 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as a sum of </a:t>
            </a:r>
            <a:r>
              <a:rPr lang="en-US" sz="1800" b="0" i="1" dirty="0" err="1">
                <a:solidFill>
                  <a:schemeClr val="tx1"/>
                </a:solidFill>
                <a:latin typeface="TimesTenLTStd-Italic"/>
              </a:rPr>
              <a:t>minterms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 or product of </a:t>
            </a:r>
            <a:r>
              <a:rPr lang="en-US" sz="1800" b="0" i="1" dirty="0" err="1">
                <a:solidFill>
                  <a:schemeClr val="tx1"/>
                </a:solidFill>
                <a:latin typeface="TimesTenLTStd-Italic"/>
              </a:rPr>
              <a:t>maxterms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 are said to be </a:t>
            </a:r>
            <a:r>
              <a:rPr lang="en-US" sz="1800" b="0" i="1" dirty="0" smtClean="0">
                <a:solidFill>
                  <a:schemeClr val="tx1"/>
                </a:solidFill>
                <a:latin typeface="TimesTenLTStd-Italic"/>
              </a:rPr>
              <a:t>in canonical 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form </a:t>
            </a:r>
            <a:r>
              <a:rPr lang="en-US" sz="1800" b="0" i="1" dirty="0" smtClean="0">
                <a:solidFill>
                  <a:schemeClr val="tx1"/>
                </a:solidFill>
                <a:latin typeface="TimesTenLTStd-Italic"/>
              </a:rPr>
              <a:t>.</a:t>
            </a:r>
          </a:p>
          <a:p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When a Boolean function is in its sum‐of‐</a:t>
            </a:r>
            <a:r>
              <a:rPr lang="en-US" sz="1800" b="0" i="1" dirty="0" err="1">
                <a:solidFill>
                  <a:schemeClr val="tx1"/>
                </a:solidFill>
                <a:latin typeface="TimesTenLTStd-Italic"/>
              </a:rPr>
              <a:t>minterms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 form, it is sometimes convenient </a:t>
            </a:r>
            <a:r>
              <a:rPr lang="en-US" sz="1800" b="0" i="1" dirty="0" smtClean="0">
                <a:solidFill>
                  <a:schemeClr val="tx1"/>
                </a:solidFill>
                <a:latin typeface="TimesTenLTStd-Italic"/>
              </a:rPr>
              <a:t>to express </a:t>
            </a: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>the function in the following brief notation:</a:t>
            </a:r>
            <a:br>
              <a:rPr lang="en-US" sz="1800" b="0" i="1" dirty="0">
                <a:solidFill>
                  <a:schemeClr val="tx1"/>
                </a:solidFill>
                <a:latin typeface="TimesTenLTStd-Italic"/>
              </a:rPr>
            </a:b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/>
            </a:r>
            <a:br>
              <a:rPr lang="en-US" sz="1800" b="0" i="1" dirty="0">
                <a:solidFill>
                  <a:schemeClr val="tx1"/>
                </a:solidFill>
                <a:latin typeface="TimesTenLTStd-Italic"/>
              </a:rPr>
            </a:b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/>
            </a:r>
            <a:br>
              <a:rPr lang="en-US" sz="1800" b="0" i="1" dirty="0">
                <a:solidFill>
                  <a:schemeClr val="tx1"/>
                </a:solidFill>
                <a:latin typeface="TimesTenLTStd-Italic"/>
              </a:rPr>
            </a:br>
            <a:r>
              <a:rPr lang="en-US" sz="1800" b="0" i="1" dirty="0">
                <a:solidFill>
                  <a:schemeClr val="tx1"/>
                </a:solidFill>
                <a:latin typeface="TimesTenLTStd-Italic"/>
              </a:rPr>
              <a:t/>
            </a:r>
            <a:br>
              <a:rPr lang="en-US" sz="1800" b="0" i="1" dirty="0">
                <a:solidFill>
                  <a:schemeClr val="tx1"/>
                </a:solidFill>
                <a:latin typeface="TimesTenLTStd-Italic"/>
              </a:rPr>
            </a:br>
            <a:endParaRPr lang="am-ET" sz="1800" b="0" i="1" dirty="0">
              <a:solidFill>
                <a:schemeClr val="tx1"/>
              </a:solidFill>
              <a:latin typeface="TimesTenLTStd-Ital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 algn="ctr">
              <a:defRPr/>
            </a:pPr>
            <a:fld id="{08DEE935-5AA9-44CF-91D5-FF20FE47D292}" type="slidenum">
              <a:rPr lang="en-US" altLang="am-ET" smtClean="0"/>
              <a:pPr algn="ctr">
                <a:defRPr/>
              </a:pPr>
              <a:t>6</a:t>
            </a:fld>
            <a:r>
              <a:rPr lang="en-US" altLang="am-ET" dirty="0" smtClean="0"/>
              <a:t> </a:t>
            </a:r>
            <a:endParaRPr lang="en-US" altLang="am-E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10141"/>
            <a:ext cx="5829300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12" y="5517232"/>
            <a:ext cx="2676525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35" y="3612442"/>
            <a:ext cx="2676525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222" y="5937467"/>
            <a:ext cx="4507366" cy="5436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649" y="3995986"/>
            <a:ext cx="4233351" cy="4003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  <p:extLst>
      <p:ext uri="{BB962C8B-B14F-4D97-AF65-F5344CB8AC3E}">
        <p14:creationId xmlns:p14="http://schemas.microsoft.com/office/powerpoint/2010/main" val="26063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475569"/>
            <a:ext cx="1198562" cy="288925"/>
          </a:xfrm>
        </p:spPr>
        <p:txBody>
          <a:bodyPr/>
          <a:lstStyle/>
          <a:p>
            <a:pPr>
              <a:defRPr/>
            </a:pPr>
            <a:fld id="{4D9022E9-4A07-400B-90A0-A5D197CECD9F}" type="slidenum">
              <a:rPr lang="en-US" altLang="am-ET"/>
              <a:pPr>
                <a:defRPr/>
              </a:pPr>
              <a:t>7</a:t>
            </a:fld>
            <a:r>
              <a:rPr lang="en-US" altLang="am-ET"/>
              <a:t> / 65</a:t>
            </a:r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611188" y="1628775"/>
          <a:ext cx="558165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0" name="Visio" r:id="rId4" imgW="3237708" imgH="1725900" progId="Visio.Drawing.11">
                  <p:embed/>
                </p:oleObj>
              </mc:Choice>
              <mc:Fallback>
                <p:oleObj name="Visio" r:id="rId4" imgW="3237708" imgH="17259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558165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am-ET" smtClean="0"/>
              <a:t>Analysis Procedure</a:t>
            </a:r>
          </a:p>
        </p:txBody>
      </p:sp>
      <p:sp>
        <p:nvSpPr>
          <p:cNvPr id="2560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/>
          <a:lstStyle/>
          <a:p>
            <a:r>
              <a:rPr lang="en-US" altLang="am-ET" smtClean="0"/>
              <a:t>Truth Table Approach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790575" y="1704975"/>
            <a:ext cx="3603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  <a:r>
              <a:rPr lang="en-US" altLang="am-ET" sz="1400" b="1">
                <a:solidFill>
                  <a:schemeClr val="accent2"/>
                </a:solidFill>
              </a:rPr>
              <a:t> </a:t>
            </a:r>
            <a:endParaRPr lang="en-US" altLang="am-ET" sz="1400" b="1">
              <a:solidFill>
                <a:srgbClr val="996600"/>
              </a:solidFill>
            </a:endParaRP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5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8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6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rgbClr val="996600"/>
                </a:solidFill>
              </a:rPr>
              <a:t>= </a:t>
            </a: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1871663" y="1770063"/>
            <a:ext cx="179387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25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20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  <a:p>
            <a:pPr algn="ctr">
              <a:lnSpc>
                <a:spcPct val="90000"/>
              </a:lnSpc>
              <a:spcBef>
                <a:spcPct val="17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71775" y="36083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3722688" y="2889250"/>
            <a:ext cx="17938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4495800" y="2503488"/>
            <a:ext cx="179388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6410" name="Text Box 10"/>
          <p:cNvSpPr txBox="1">
            <a:spLocks noChangeArrowheads="1"/>
          </p:cNvSpPr>
          <p:nvPr/>
        </p:nvSpPr>
        <p:spPr bwMode="auto">
          <a:xfrm>
            <a:off x="5472113" y="1808163"/>
            <a:ext cx="17938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1400" b="1">
                <a:solidFill>
                  <a:schemeClr val="accent1"/>
                </a:solidFill>
              </a:rPr>
              <a:t>1</a:t>
            </a:r>
          </a:p>
        </p:txBody>
      </p:sp>
      <p:graphicFrame>
        <p:nvGraphicFramePr>
          <p:cNvPr id="486412" name="Group 12"/>
          <p:cNvGraphicFramePr>
            <a:graphicFrameLocks noGrp="1"/>
          </p:cNvGraphicFramePr>
          <p:nvPr/>
        </p:nvGraphicFramePr>
        <p:xfrm>
          <a:off x="6551613" y="1268413"/>
          <a:ext cx="2160587" cy="270033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37932158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34178954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585746540"/>
                    </a:ext>
                  </a:extLst>
                </a:gridCol>
              </a:tblGrid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B  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am-ET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am-ET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27135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84951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749603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04268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530258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56928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1   0   1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2899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850062"/>
                  </a:ext>
                </a:extLst>
              </a:tr>
              <a:tr h="3000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1   1   1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545334"/>
                  </a:ext>
                </a:extLst>
              </a:tr>
            </a:tbl>
          </a:graphicData>
        </a:graphic>
      </p:graphicFrame>
      <p:sp>
        <p:nvSpPr>
          <p:cNvPr id="486454" name="Text Box 54"/>
          <p:cNvSpPr txBox="1">
            <a:spLocks noChangeArrowheads="1"/>
          </p:cNvSpPr>
          <p:nvPr/>
        </p:nvSpPr>
        <p:spPr bwMode="auto">
          <a:xfrm>
            <a:off x="7632700" y="3724275"/>
            <a:ext cx="10795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b="1">
                <a:solidFill>
                  <a:srgbClr val="99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am-ET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486503" name="Group 103"/>
          <p:cNvGraphicFramePr>
            <a:graphicFrameLocks noGrp="1"/>
          </p:cNvGraphicFramePr>
          <p:nvPr/>
        </p:nvGraphicFramePr>
        <p:xfrm>
          <a:off x="2232025" y="4329113"/>
          <a:ext cx="2700338" cy="1439862"/>
        </p:xfrm>
        <a:graphic>
          <a:graphicData uri="http://schemas.openxmlformats.org/drawingml/2006/table">
            <a:tbl>
              <a:tblPr/>
              <a:tblGrid>
                <a:gridCol w="163513">
                  <a:extLst>
                    <a:ext uri="{9D8B030D-6E8A-4147-A177-3AD203B41FA5}">
                      <a16:colId xmlns:a16="http://schemas.microsoft.com/office/drawing/2014/main" val="1978969983"/>
                    </a:ext>
                  </a:extLst>
                </a:gridCol>
                <a:gridCol w="163512">
                  <a:extLst>
                    <a:ext uri="{9D8B030D-6E8A-4147-A177-3AD203B41FA5}">
                      <a16:colId xmlns:a16="http://schemas.microsoft.com/office/drawing/2014/main" val="139359516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59774834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3725102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4135341967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351557393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51762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48550"/>
                  </a:ext>
                </a:extLst>
              </a:tr>
              <a:tr h="401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18239"/>
                  </a:ext>
                </a:extLst>
              </a:tr>
              <a:tr h="401637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383359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53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16806"/>
                  </a:ext>
                </a:extLst>
              </a:tr>
            </a:tbl>
          </a:graphicData>
        </a:graphic>
      </p:graphicFrame>
      <p:graphicFrame>
        <p:nvGraphicFramePr>
          <p:cNvPr id="486504" name="Group 104"/>
          <p:cNvGraphicFramePr>
            <a:graphicFrameLocks noGrp="1"/>
          </p:cNvGraphicFramePr>
          <p:nvPr/>
        </p:nvGraphicFramePr>
        <p:xfrm>
          <a:off x="5472113" y="4329113"/>
          <a:ext cx="2700337" cy="1439862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3155296877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405387229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3929124905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723991292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353075459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624246606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77969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11187"/>
                  </a:ext>
                </a:extLst>
              </a:tr>
              <a:tr h="401637"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49559"/>
                  </a:ext>
                </a:extLst>
              </a:tr>
              <a:tr h="401637">
                <a:tc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364309"/>
                  </a:ext>
                </a:extLst>
              </a:tr>
              <a:tr h="166688"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am-ET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40641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am-ET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marL="531813" algn="l">
                        <a:buClr>
                          <a:schemeClr val="accent2"/>
                        </a:buClr>
                        <a:buSzPct val="100000"/>
                        <a:buFont typeface="Times New Roman" panose="02020603050405020304" pitchFamily="18" charset="0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989013" algn="l">
                        <a:buClr>
                          <a:srgbClr val="CC3300"/>
                        </a:buClr>
                        <a:buSzPct val="100000"/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5255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478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050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622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194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766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am-ET" altLang="am-ET" sz="7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65852"/>
                  </a:ext>
                </a:extLst>
              </a:tr>
            </a:tbl>
          </a:graphicData>
        </a:graphic>
      </p:graphicFrame>
      <p:sp>
        <p:nvSpPr>
          <p:cNvPr id="486551" name="Oval 151"/>
          <p:cNvSpPr>
            <a:spLocks noChangeArrowheads="1"/>
          </p:cNvSpPr>
          <p:nvPr/>
        </p:nvSpPr>
        <p:spPr bwMode="auto">
          <a:xfrm>
            <a:off x="6448425" y="5087938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6552" name="Oval 152"/>
          <p:cNvSpPr>
            <a:spLocks noChangeArrowheads="1"/>
          </p:cNvSpPr>
          <p:nvPr/>
        </p:nvSpPr>
        <p:spPr bwMode="auto">
          <a:xfrm>
            <a:off x="7034213" y="5089525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6553" name="Oval 153"/>
          <p:cNvSpPr>
            <a:spLocks noChangeArrowheads="1"/>
          </p:cNvSpPr>
          <p:nvPr/>
        </p:nvSpPr>
        <p:spPr bwMode="auto">
          <a:xfrm>
            <a:off x="7099300" y="4689475"/>
            <a:ext cx="373063" cy="696913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panose="020B0604020202020204" pitchFamily="34" charset="0"/>
              <a:buNone/>
            </a:pPr>
            <a:endParaRPr lang="am-ET" altLang="am-ET"/>
          </a:p>
        </p:txBody>
      </p:sp>
      <p:sp>
        <p:nvSpPr>
          <p:cNvPr id="486554" name="Text Box 154"/>
          <p:cNvSpPr txBox="1">
            <a:spLocks noChangeArrowheads="1"/>
          </p:cNvSpPr>
          <p:nvPr/>
        </p:nvSpPr>
        <p:spPr bwMode="auto">
          <a:xfrm>
            <a:off x="1331913" y="5949950"/>
            <a:ext cx="414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AB'C'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A'BC'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A'B'C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486555" name="Text Box 155"/>
          <p:cNvSpPr txBox="1">
            <a:spLocks noChangeArrowheads="1"/>
          </p:cNvSpPr>
          <p:nvPr/>
        </p:nvSpPr>
        <p:spPr bwMode="auto">
          <a:xfrm>
            <a:off x="5832475" y="5943600"/>
            <a:ext cx="2159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am-ET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am-ET"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am-ET" sz="24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am-ET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am-ET" smtClean="0"/>
              <a:t>AASTU/Software Engineering</a:t>
            </a:r>
            <a:endParaRPr lang="en-US" altLang="am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/>
      <p:bldP spid="486406" grpId="0"/>
      <p:bldP spid="486407" grpId="0"/>
      <p:bldP spid="486408" grpId="0"/>
      <p:bldP spid="486409" grpId="0"/>
      <p:bldP spid="486410" grpId="0"/>
      <p:bldP spid="486454" grpId="0"/>
      <p:bldP spid="486554" grpId="0"/>
      <p:bldP spid="4865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14400" y="1143000"/>
            <a:ext cx="18621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am-ET">
                <a:solidFill>
                  <a:srgbClr val="FFFF99"/>
                </a:solidFill>
              </a:rPr>
              <a:t>NAND Logic</a:t>
            </a:r>
          </a:p>
        </p:txBody>
      </p:sp>
      <p:sp>
        <p:nvSpPr>
          <p:cNvPr id="22533" name="WordArt 11"/>
          <p:cNvSpPr>
            <a:spLocks noChangeArrowheads="1" noChangeShapeType="1" noTextEdit="1"/>
          </p:cNvSpPr>
          <p:nvPr/>
        </p:nvSpPr>
        <p:spPr bwMode="auto">
          <a:xfrm>
            <a:off x="762000" y="1981200"/>
            <a:ext cx="1219200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  <a:endParaRPr lang="am-ET" sz="28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</a:endParaRPr>
          </a:p>
        </p:txBody>
      </p:sp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2133600" y="1981200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Convert the circuit in the previous example to one that uses only NAND gates.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838200" y="323215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/>
              <a:t>Recall from Boolean algebra that double inversion cancels. By adding inverting bubbles to above circuit, it is easily converted to NAND gates:</a:t>
            </a:r>
          </a:p>
        </p:txBody>
      </p:sp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2819400" y="4641850"/>
          <a:ext cx="3016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CorelDRAW" r:id="rId4" imgW="1460152" imgH="631058" progId="CorelDRAW.Graphic.13">
                  <p:embed/>
                </p:oleObj>
              </mc:Choice>
              <mc:Fallback>
                <p:oleObj name="CorelDRAW" r:id="rId4" imgW="1460152" imgH="631058" progId="CorelDRAW.Graphic.13">
                  <p:embed/>
                  <p:pic>
                    <p:nvPicPr>
                      <p:cNvPr id="1372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1850"/>
                        <a:ext cx="30162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31" name="Group 15"/>
          <p:cNvGrpSpPr>
            <a:grpSpLocks/>
          </p:cNvGrpSpPr>
          <p:nvPr/>
        </p:nvGrpSpPr>
        <p:grpSpPr bwMode="auto">
          <a:xfrm>
            <a:off x="2514600" y="4895850"/>
            <a:ext cx="304800" cy="336550"/>
            <a:chOff x="624" y="2976"/>
            <a:chExt cx="192" cy="212"/>
          </a:xfrm>
        </p:grpSpPr>
        <p:sp>
          <p:nvSpPr>
            <p:cNvPr id="22562" name="Text Box 16"/>
            <p:cNvSpPr txBox="1">
              <a:spLocks noChangeArrowheads="1"/>
            </p:cNvSpPr>
            <p:nvPr/>
          </p:nvSpPr>
          <p:spPr bwMode="auto">
            <a:xfrm>
              <a:off x="624" y="297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2563" name="Line 17"/>
            <p:cNvSpPr>
              <a:spLocks noChangeShapeType="1"/>
            </p:cNvSpPr>
            <p:nvPr/>
          </p:nvSpPr>
          <p:spPr bwMode="auto">
            <a:xfrm>
              <a:off x="688" y="301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grpSp>
        <p:nvGrpSpPr>
          <p:cNvPr id="137234" name="Group 18"/>
          <p:cNvGrpSpPr>
            <a:grpSpLocks/>
          </p:cNvGrpSpPr>
          <p:nvPr/>
        </p:nvGrpSpPr>
        <p:grpSpPr bwMode="auto">
          <a:xfrm>
            <a:off x="2514600" y="4565650"/>
            <a:ext cx="304800" cy="336550"/>
            <a:chOff x="624" y="2640"/>
            <a:chExt cx="192" cy="212"/>
          </a:xfrm>
        </p:grpSpPr>
        <p:sp>
          <p:nvSpPr>
            <p:cNvPr id="22560" name="Text Box 19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61" name="Line 20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2514600" y="568325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pSp>
        <p:nvGrpSpPr>
          <p:cNvPr id="137238" name="Group 22"/>
          <p:cNvGrpSpPr>
            <a:grpSpLocks/>
          </p:cNvGrpSpPr>
          <p:nvPr/>
        </p:nvGrpSpPr>
        <p:grpSpPr bwMode="auto">
          <a:xfrm>
            <a:off x="2514600" y="5327650"/>
            <a:ext cx="304800" cy="336550"/>
            <a:chOff x="624" y="2640"/>
            <a:chExt cx="192" cy="212"/>
          </a:xfrm>
        </p:grpSpPr>
        <p:sp>
          <p:nvSpPr>
            <p:cNvPr id="22558" name="Text Box 23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59" name="Line 24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5975350" y="4953000"/>
            <a:ext cx="304800" cy="336550"/>
            <a:chOff x="624" y="2976"/>
            <a:chExt cx="192" cy="212"/>
          </a:xfrm>
        </p:grpSpPr>
        <p:sp>
          <p:nvSpPr>
            <p:cNvPr id="22556" name="Text Box 26"/>
            <p:cNvSpPr txBox="1">
              <a:spLocks noChangeArrowheads="1"/>
            </p:cNvSpPr>
            <p:nvPr/>
          </p:nvSpPr>
          <p:spPr bwMode="auto">
            <a:xfrm>
              <a:off x="624" y="297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2557" name="Line 27"/>
            <p:cNvSpPr>
              <a:spLocks noChangeShapeType="1"/>
            </p:cNvSpPr>
            <p:nvPr/>
          </p:nvSpPr>
          <p:spPr bwMode="auto">
            <a:xfrm>
              <a:off x="688" y="301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grpSp>
        <p:nvGrpSpPr>
          <p:cNvPr id="137244" name="Group 28"/>
          <p:cNvGrpSpPr>
            <a:grpSpLocks/>
          </p:cNvGrpSpPr>
          <p:nvPr/>
        </p:nvGrpSpPr>
        <p:grpSpPr bwMode="auto">
          <a:xfrm>
            <a:off x="5791200" y="4965700"/>
            <a:ext cx="304800" cy="336550"/>
            <a:chOff x="624" y="2640"/>
            <a:chExt cx="192" cy="212"/>
          </a:xfrm>
        </p:grpSpPr>
        <p:sp>
          <p:nvSpPr>
            <p:cNvPr id="22554" name="Text Box 29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55" name="Line 30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203950" y="4953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</a:p>
        </p:txBody>
      </p:sp>
      <p:grpSp>
        <p:nvGrpSpPr>
          <p:cNvPr id="137248" name="Group 32"/>
          <p:cNvGrpSpPr>
            <a:grpSpLocks/>
          </p:cNvGrpSpPr>
          <p:nvPr/>
        </p:nvGrpSpPr>
        <p:grpSpPr bwMode="auto">
          <a:xfrm>
            <a:off x="6508750" y="4953000"/>
            <a:ext cx="304800" cy="336550"/>
            <a:chOff x="624" y="2640"/>
            <a:chExt cx="192" cy="212"/>
          </a:xfrm>
        </p:grpSpPr>
        <p:sp>
          <p:nvSpPr>
            <p:cNvPr id="22552" name="Text Box 33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am-ET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2553" name="Line 34"/>
            <p:cNvSpPr>
              <a:spLocks noChangeShapeType="1"/>
            </p:cNvSpPr>
            <p:nvPr/>
          </p:nvSpPr>
          <p:spPr bwMode="auto">
            <a:xfrm>
              <a:off x="684" y="267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am-ET"/>
            </a:p>
          </p:txBody>
        </p:sp>
      </p:grp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6699250" y="4953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5334000" y="49657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am-ET" sz="1600" i="1">
                <a:solidFill>
                  <a:srgbClr val="FF0000"/>
                </a:solidFill>
                <a:latin typeface="Arial" panose="020B0604020202020204" pitchFamily="34" charset="0"/>
              </a:rPr>
              <a:t>X =</a:t>
            </a:r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4691063" y="5106988"/>
            <a:ext cx="114300" cy="109537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137254" name="Oval 38"/>
          <p:cNvSpPr>
            <a:spLocks noChangeArrowheads="1"/>
          </p:cNvSpPr>
          <p:nvPr/>
        </p:nvSpPr>
        <p:spPr bwMode="auto">
          <a:xfrm>
            <a:off x="4686300" y="5368925"/>
            <a:ext cx="114300" cy="109538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137255" name="Oval 39"/>
          <p:cNvSpPr>
            <a:spLocks noChangeArrowheads="1"/>
          </p:cNvSpPr>
          <p:nvPr/>
        </p:nvSpPr>
        <p:spPr bwMode="auto">
          <a:xfrm>
            <a:off x="3843338" y="4845050"/>
            <a:ext cx="114300" cy="109538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137256" name="Oval 40"/>
          <p:cNvSpPr>
            <a:spLocks noChangeArrowheads="1"/>
          </p:cNvSpPr>
          <p:nvPr/>
        </p:nvSpPr>
        <p:spPr bwMode="auto">
          <a:xfrm>
            <a:off x="3838575" y="5659438"/>
            <a:ext cx="114300" cy="109537"/>
          </a:xfrm>
          <a:prstGeom prst="ellipse">
            <a:avLst/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am-ET" altLang="am-ET"/>
          </a:p>
        </p:txBody>
      </p:sp>
      <p:sp>
        <p:nvSpPr>
          <p:cNvPr id="137257" name="WordArt 41"/>
          <p:cNvSpPr>
            <a:spLocks noChangeArrowheads="1" noChangeShapeType="1" noTextEdit="1"/>
          </p:cNvSpPr>
          <p:nvPr/>
        </p:nvSpPr>
        <p:spPr bwMode="auto">
          <a:xfrm>
            <a:off x="838200" y="27432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  <a:endParaRPr lang="am-ET" sz="2800" kern="1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7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decel="1000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/>
      <p:bldP spid="137237" grpId="0"/>
      <p:bldP spid="137247" grpId="0"/>
      <p:bldP spid="137251" grpId="0"/>
      <p:bldP spid="137252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am-E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panose="020B0604020202020204" pitchFamily="34" charset="0"/>
          <a:buNone/>
          <a:tabLst/>
          <a:defRPr kumimoji="0" lang="en-US" altLang="am-E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3145</Words>
  <Application>Microsoft Office PowerPoint</Application>
  <PresentationFormat>On-screen Show (4:3)</PresentationFormat>
  <Paragraphs>1412</Paragraphs>
  <Slides>44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Cambria</vt:lpstr>
      <vt:lpstr>Impact</vt:lpstr>
      <vt:lpstr>新細明體</vt:lpstr>
      <vt:lpstr>Symbol</vt:lpstr>
      <vt:lpstr>Tahoma</vt:lpstr>
      <vt:lpstr>Times New Roman</vt:lpstr>
      <vt:lpstr>TimesTenLTStd-Italic</vt:lpstr>
      <vt:lpstr>Wingdings</vt:lpstr>
      <vt:lpstr>Default Design</vt:lpstr>
      <vt:lpstr>Visio</vt:lpstr>
      <vt:lpstr>CorelDRAW</vt:lpstr>
      <vt:lpstr>Equation</vt:lpstr>
      <vt:lpstr>Combinational Circuits</vt:lpstr>
      <vt:lpstr>Combinational Circuits</vt:lpstr>
      <vt:lpstr>C A N O N I C A L  FORM  </vt:lpstr>
      <vt:lpstr>PowerPoint Presentation</vt:lpstr>
      <vt:lpstr>PowerPoint Presentation</vt:lpstr>
      <vt:lpstr>PowerPoint Presentation</vt:lpstr>
      <vt:lpstr>Canonical form</vt:lpstr>
      <vt:lpstr>Analysis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Procedure</vt:lpstr>
      <vt:lpstr>Design Procedure</vt:lpstr>
      <vt:lpstr>Design Procedure</vt:lpstr>
      <vt:lpstr>Seven-Segment Decoder</vt:lpstr>
      <vt:lpstr>Binary Adder</vt:lpstr>
      <vt:lpstr>Binary Adder</vt:lpstr>
      <vt:lpstr>Binary Adder</vt:lpstr>
      <vt:lpstr>Binary Adder</vt:lpstr>
      <vt:lpstr>Binary Adder</vt:lpstr>
      <vt:lpstr>1 bit comparator</vt:lpstr>
      <vt:lpstr>Decoders</vt:lpstr>
      <vt:lpstr>Decoders</vt:lpstr>
      <vt:lpstr>Decoders</vt:lpstr>
      <vt:lpstr>Decoders</vt:lpstr>
      <vt:lpstr>Decoders</vt:lpstr>
      <vt:lpstr>Implementation Using Decoders</vt:lpstr>
      <vt:lpstr>Implementation Using Decoders</vt:lpstr>
      <vt:lpstr>Encoders</vt:lpstr>
      <vt:lpstr>Encoders</vt:lpstr>
      <vt:lpstr>Encoder / Decoder Pairs</vt:lpstr>
      <vt:lpstr>Multiplexers</vt:lpstr>
      <vt:lpstr>Multiplexers</vt:lpstr>
      <vt:lpstr>Multiplexers</vt:lpstr>
      <vt:lpstr>Implementation Using Multiplexers</vt:lpstr>
      <vt:lpstr>Implementation Using Multiplexers</vt:lpstr>
      <vt:lpstr>Implementation Using Multiplexers</vt:lpstr>
      <vt:lpstr>Implementation Using Multiplexers</vt:lpstr>
      <vt:lpstr>Multiplexer Expansion</vt:lpstr>
      <vt:lpstr>DeMultiplexers</vt:lpstr>
      <vt:lpstr>Multiplexer / DeMultiplexer Pairs</vt:lpstr>
      <vt:lpstr>DeMultiplexers / Decoders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2016-05-10T10:19:11Z</dcterms:created>
  <dcterms:modified xsi:type="dcterms:W3CDTF">2016-05-10T10:41:25Z</dcterms:modified>
</cp:coreProperties>
</file>