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256" r:id="rId4"/>
    <p:sldId id="257" r:id="rId5"/>
    <p:sldId id="258" r:id="rId6"/>
    <p:sldId id="281" r:id="rId7"/>
    <p:sldId id="282" r:id="rId8"/>
    <p:sldId id="283" r:id="rId9"/>
    <p:sldId id="284" r:id="rId10"/>
    <p:sldId id="287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5" r:id="rId25"/>
    <p:sldId id="308" r:id="rId26"/>
    <p:sldId id="311" r:id="rId27"/>
    <p:sldId id="312" r:id="rId28"/>
    <p:sldId id="313" r:id="rId29"/>
    <p:sldId id="315" r:id="rId30"/>
    <p:sldId id="317" r:id="rId31"/>
    <p:sldId id="320" r:id="rId32"/>
    <p:sldId id="321" r:id="rId33"/>
    <p:sldId id="322" r:id="rId34"/>
    <p:sldId id="323" r:id="rId35"/>
    <p:sldId id="325" r:id="rId36"/>
    <p:sldId id="333" r:id="rId37"/>
    <p:sldId id="334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5" r:id="rId47"/>
    <p:sldId id="346" r:id="rId48"/>
    <p:sldId id="34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A1FA7-161B-4177-BC13-11C477AFBA28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0B7B5-0484-492C-8156-9DA356A11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3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5231D6-D2F1-40FE-8BB1-2277E0A6B3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3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6F9C7A-4886-46AE-B636-9944F84B43E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3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66204-6F6F-4F86-97C2-2F59C42F9D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3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4539A3-878F-477A-8E87-4A272DE577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5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FBE39-7AFA-4745-BCE8-F383618C01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87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AA4DA-DA6B-49E0-ABD4-2F556FACCC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4F580-5F8B-4BBB-A968-AE8EC839BE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18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3E93B-EAB1-4D02-9B49-5B1D04301A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4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8560C-8C7B-4B38-A99C-3E6A302144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32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5AD906-D0EF-4F34-BCB7-92DDD065AC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8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661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501176-AF88-4B12-B96E-693652DC8D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28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3468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9273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69534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95131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8977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43643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52278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18331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29837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984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104238-1022-4ACA-8BA0-1516BE3A55E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09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00687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24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87529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25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94772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26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15504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27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48038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29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38306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30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222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40934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41537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140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05E8C9-85AC-4BEF-8896-D392707BB9E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54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289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8FD1D-F9CF-4793-97B5-6D94E3ED1DF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5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674FF-4DB1-40F3-BF33-8CAD9D02E7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2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ADE60-1B2F-4B59-8B4A-95CF1553FD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6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83E947-AAC6-479E-92FF-1C4C875B3C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3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4454A5-0CAA-4776-9AC4-1859D86396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3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6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609600" y="2514600"/>
            <a:ext cx="10871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sz="1800">
              <a:latin typeface="Times New Roman" charset="0"/>
            </a:endParaRPr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19200" y="533400"/>
            <a:ext cx="10295467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028950"/>
            <a:ext cx="85344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48267" y="6229350"/>
            <a:ext cx="2573867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99467" y="6229350"/>
            <a:ext cx="3793067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05333" y="6229350"/>
            <a:ext cx="2438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1B747B1-DFA1-467C-A93B-62C74AF16D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924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8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153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97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92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077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6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152400"/>
            <a:ext cx="27432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152400"/>
            <a:ext cx="80264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5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69333-4B44-4629-B335-3F70E5ED4151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A9B2F-8C05-47E5-91DF-ADF566BD3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658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3C8B-53DC-440E-AE8C-4BA9C38D0DC3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A4CFE-5F5B-4428-8866-7487ED315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03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7E1D-5DDF-4D10-A181-9F1F9DAA9096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99504-F98C-4CEB-BF0F-765116822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52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94F9-B868-4C18-93AA-59A8B2938901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A3474-320D-41B8-BBB7-C87165C5B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172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9A3B-F191-4044-9627-0807C6EE7C61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56C63-E390-485F-8BD1-44B455D6C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930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65163-BDCF-4052-99BF-839E0902F25C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454D6-C3D4-41D5-AB6F-F0826AC3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964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DB72-F474-48B4-B53D-24BCFBD940B8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53D57-60A5-4AD5-868C-BCFE68D07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0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11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DECF-8876-42C7-9422-28C60482A0A9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3598B-3042-49FC-A6B4-9F3C57453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03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F4551-E375-4507-A6A0-33FFFC5F8A57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9450B-504F-405C-BC8D-2875DF577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411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AC6D-4270-45F6-B2C7-568A5E04AA56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570CF-6B73-49C7-96D5-D24CCED2B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72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322F-73DB-40B7-901E-B5AEF8F89852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FBB81-B3DD-4F89-B866-B3DFAD947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7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9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778E-5B51-46B7-8904-8DCC48E3220F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83B0-E3E7-4A52-A094-A1CD7F5A4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152400"/>
            <a:ext cx="1093893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1090506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93188" name="Line 1028"/>
          <p:cNvSpPr>
            <a:spLocks noChangeShapeType="1"/>
          </p:cNvSpPr>
          <p:nvPr/>
        </p:nvSpPr>
        <p:spPr bwMode="auto">
          <a:xfrm>
            <a:off x="609600" y="990600"/>
            <a:ext cx="10871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2716BC-CEE2-487A-9D6E-3E61AB660A3B}" type="datetimeFigureOut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48C83C6-BEE3-4673-95FC-D9063AEE0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9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Central Processing Unit (CPU)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4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 Interrupts – Nested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9" b="9605"/>
          <a:stretch>
            <a:fillRect/>
          </a:stretch>
        </p:blipFill>
        <p:spPr bwMode="auto">
          <a:xfrm>
            <a:off x="2286000" y="1676400"/>
            <a:ext cx="746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3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Connecting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All the units must be connected</a:t>
            </a:r>
          </a:p>
          <a:p>
            <a:r>
              <a:rPr lang="en-GB" altLang="en-US" smtClean="0"/>
              <a:t>Different type of connection for different type of unit</a:t>
            </a:r>
          </a:p>
          <a:p>
            <a:pPr lvl="1"/>
            <a:r>
              <a:rPr lang="en-GB" altLang="en-US" smtClean="0"/>
              <a:t>Memory</a:t>
            </a:r>
          </a:p>
          <a:p>
            <a:pPr lvl="1"/>
            <a:r>
              <a:rPr lang="en-GB" altLang="en-US" smtClean="0"/>
              <a:t>Input/Output</a:t>
            </a:r>
          </a:p>
          <a:p>
            <a:pPr lvl="1"/>
            <a:r>
              <a:rPr lang="en-GB" altLang="en-US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7528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Computer Modules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9848" r="24510" b="15909"/>
          <a:stretch>
            <a:fillRect/>
          </a:stretch>
        </p:blipFill>
        <p:spPr bwMode="auto">
          <a:xfrm>
            <a:off x="3962401" y="1066800"/>
            <a:ext cx="31908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5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Memory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Receives and sends data</a:t>
            </a:r>
          </a:p>
          <a:p>
            <a:r>
              <a:rPr lang="en-GB" altLang="en-US" smtClean="0"/>
              <a:t>Receives addresses (of locations)</a:t>
            </a:r>
          </a:p>
          <a:p>
            <a:r>
              <a:rPr lang="en-GB" altLang="en-US" smtClean="0"/>
              <a:t>Receives control signals </a:t>
            </a:r>
          </a:p>
          <a:p>
            <a:pPr lvl="1"/>
            <a:r>
              <a:rPr lang="en-GB" altLang="en-US" smtClean="0"/>
              <a:t>Read</a:t>
            </a:r>
          </a:p>
          <a:p>
            <a:pPr lvl="1"/>
            <a:r>
              <a:rPr lang="en-GB" altLang="en-US" smtClean="0"/>
              <a:t>Write</a:t>
            </a:r>
          </a:p>
          <a:p>
            <a:pPr lvl="1"/>
            <a:r>
              <a:rPr lang="en-GB" altLang="en-US" smtClean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329711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Input/Output Connection(1)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Similar to memory from computer’s viewpoint</a:t>
            </a:r>
          </a:p>
          <a:p>
            <a:r>
              <a:rPr lang="en-GB" altLang="en-US" smtClean="0"/>
              <a:t>Output</a:t>
            </a:r>
          </a:p>
          <a:p>
            <a:pPr lvl="1"/>
            <a:r>
              <a:rPr lang="en-GB" altLang="en-US" smtClean="0"/>
              <a:t>Receive data from computer</a:t>
            </a:r>
          </a:p>
          <a:p>
            <a:pPr lvl="1"/>
            <a:r>
              <a:rPr lang="en-GB" altLang="en-US" smtClean="0"/>
              <a:t>Send data to peripheral</a:t>
            </a:r>
          </a:p>
          <a:p>
            <a:r>
              <a:rPr lang="en-GB" altLang="en-US" smtClean="0"/>
              <a:t>Input</a:t>
            </a:r>
          </a:p>
          <a:p>
            <a:pPr lvl="1"/>
            <a:r>
              <a:rPr lang="en-GB" altLang="en-US" smtClean="0"/>
              <a:t>Receive data from peripheral</a:t>
            </a:r>
          </a:p>
          <a:p>
            <a:pPr lvl="1"/>
            <a:r>
              <a:rPr lang="en-GB" altLang="en-US" smtClean="0"/>
              <a:t>Send data to computer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0975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Input/Output Connection(2)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Receive control signals from computer</a:t>
            </a:r>
          </a:p>
          <a:p>
            <a:r>
              <a:rPr lang="en-GB" altLang="en-US" smtClean="0"/>
              <a:t>Send control signals to peripherals</a:t>
            </a:r>
          </a:p>
          <a:p>
            <a:pPr lvl="1"/>
            <a:r>
              <a:rPr lang="en-GB" altLang="en-US" smtClean="0"/>
              <a:t>e.g. spin disk</a:t>
            </a:r>
          </a:p>
          <a:p>
            <a:r>
              <a:rPr lang="en-GB" altLang="en-US" smtClean="0"/>
              <a:t>Receive addresses from computer</a:t>
            </a:r>
          </a:p>
          <a:p>
            <a:pPr lvl="1"/>
            <a:r>
              <a:rPr lang="en-GB" altLang="en-US" smtClean="0"/>
              <a:t>e.g. port number to identify peripheral</a:t>
            </a:r>
          </a:p>
          <a:p>
            <a:r>
              <a:rPr lang="en-GB" altLang="en-US" smtClean="0"/>
              <a:t>Send interrupt signals (control)</a:t>
            </a:r>
          </a:p>
        </p:txBody>
      </p:sp>
    </p:spTree>
    <p:extLst>
      <p:ext uri="{BB962C8B-B14F-4D97-AF65-F5344CB8AC3E}">
        <p14:creationId xmlns:p14="http://schemas.microsoft.com/office/powerpoint/2010/main" val="250664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CPU 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Reads instruction and data</a:t>
            </a:r>
          </a:p>
          <a:p>
            <a:r>
              <a:rPr lang="en-GB" altLang="en-US" smtClean="0"/>
              <a:t>Writes out data (after processing)</a:t>
            </a:r>
          </a:p>
          <a:p>
            <a:r>
              <a:rPr lang="en-GB" altLang="en-US" smtClean="0"/>
              <a:t>Sends control signals to other units</a:t>
            </a:r>
          </a:p>
          <a:p>
            <a:r>
              <a:rPr lang="en-GB" altLang="en-US" smtClean="0"/>
              <a:t>Receives (&amp; acts on) interrupts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634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Bus?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 communication pathway connecting two or more devices</a:t>
            </a:r>
          </a:p>
          <a:p>
            <a:r>
              <a:rPr lang="en-GB" altLang="en-US" smtClean="0"/>
              <a:t>Usually broadcast </a:t>
            </a:r>
          </a:p>
          <a:p>
            <a:r>
              <a:rPr lang="en-GB" altLang="en-US" smtClean="0"/>
              <a:t>Often grouped</a:t>
            </a:r>
          </a:p>
          <a:p>
            <a:pPr lvl="1"/>
            <a:r>
              <a:rPr lang="en-GB" altLang="en-US" smtClean="0"/>
              <a:t>A number of channels in one bus</a:t>
            </a:r>
          </a:p>
          <a:p>
            <a:pPr lvl="1"/>
            <a:r>
              <a:rPr lang="en-GB" altLang="en-US" smtClean="0"/>
              <a:t>e.g. 32 bit data bus is 32 separate single bit channels</a:t>
            </a:r>
          </a:p>
          <a:p>
            <a:r>
              <a:rPr lang="en-GB" altLang="en-US" smtClean="0"/>
              <a:t>Power lines may not be shown</a:t>
            </a:r>
          </a:p>
        </p:txBody>
      </p:sp>
    </p:spTree>
    <p:extLst>
      <p:ext uri="{BB962C8B-B14F-4D97-AF65-F5344CB8AC3E}">
        <p14:creationId xmlns:p14="http://schemas.microsoft.com/office/powerpoint/2010/main" val="328391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Data Bus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Carries data</a:t>
            </a:r>
          </a:p>
          <a:p>
            <a:pPr lvl="1"/>
            <a:r>
              <a:rPr lang="en-GB" altLang="en-US" smtClean="0"/>
              <a:t>Remember that there is no difference between “data” and “instruction” at this level</a:t>
            </a:r>
          </a:p>
          <a:p>
            <a:r>
              <a:rPr lang="en-GB" altLang="en-US" smtClean="0"/>
              <a:t>Width is a key determinant of performance</a:t>
            </a:r>
          </a:p>
          <a:p>
            <a:pPr lvl="1"/>
            <a:r>
              <a:rPr lang="en-GB" altLang="en-US" smtClean="0"/>
              <a:t>8, 16, 32, 64 bit</a:t>
            </a:r>
          </a:p>
        </p:txBody>
      </p:sp>
    </p:spTree>
    <p:extLst>
      <p:ext uri="{BB962C8B-B14F-4D97-AF65-F5344CB8AC3E}">
        <p14:creationId xmlns:p14="http://schemas.microsoft.com/office/powerpoint/2010/main" val="260004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Address bus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Identify the source or destination of data</a:t>
            </a:r>
          </a:p>
          <a:p>
            <a:r>
              <a:rPr lang="en-GB" altLang="en-US" smtClean="0"/>
              <a:t>e.g. CPU needs to read an instruction (data) from a given location in memory</a:t>
            </a:r>
          </a:p>
          <a:p>
            <a:r>
              <a:rPr lang="en-GB" altLang="en-US" smtClean="0"/>
              <a:t>Bus width determines maximum memory capacity of system</a:t>
            </a:r>
          </a:p>
          <a:p>
            <a:pPr lvl="1"/>
            <a:r>
              <a:rPr lang="en-GB" altLang="en-US" smtClean="0"/>
              <a:t>e.g. 8080 has 16 bit address bus giving 64k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8863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von Neumann/Turing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Stored Program concept</a:t>
            </a:r>
          </a:p>
          <a:p>
            <a:r>
              <a:rPr lang="en-GB" altLang="en-US" smtClean="0"/>
              <a:t>Main memory storing programs and data</a:t>
            </a:r>
          </a:p>
          <a:p>
            <a:r>
              <a:rPr lang="en-GB" altLang="en-US" smtClean="0"/>
              <a:t>ALU operating on binary data</a:t>
            </a:r>
          </a:p>
          <a:p>
            <a:r>
              <a:rPr lang="en-GB" altLang="en-US" smtClean="0"/>
              <a:t>Control unit interpreting instructions from memory and executing</a:t>
            </a:r>
          </a:p>
          <a:p>
            <a:r>
              <a:rPr lang="en-GB" altLang="en-US" smtClean="0"/>
              <a:t>Input and output equipment operated by control unit</a:t>
            </a:r>
          </a:p>
          <a:p>
            <a:r>
              <a:rPr lang="en-GB" altLang="en-US" smtClean="0"/>
              <a:t>Princeton Institute for Advanced Studies </a:t>
            </a:r>
          </a:p>
          <a:p>
            <a:pPr lvl="1"/>
            <a:r>
              <a:rPr lang="en-GB" altLang="en-US" smtClean="0"/>
              <a:t>IAS</a:t>
            </a:r>
          </a:p>
          <a:p>
            <a:r>
              <a:rPr lang="en-GB" altLang="en-US" smtClean="0"/>
              <a:t>Completed 1952</a:t>
            </a:r>
          </a:p>
        </p:txBody>
      </p:sp>
    </p:spTree>
    <p:extLst>
      <p:ext uri="{BB962C8B-B14F-4D97-AF65-F5344CB8AC3E}">
        <p14:creationId xmlns:p14="http://schemas.microsoft.com/office/powerpoint/2010/main" val="188206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Control Bus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Control and timing information</a:t>
            </a:r>
          </a:p>
          <a:p>
            <a:pPr lvl="1"/>
            <a:r>
              <a:rPr lang="en-GB" altLang="en-US" smtClean="0"/>
              <a:t>Memory read/write signal</a:t>
            </a:r>
          </a:p>
          <a:p>
            <a:pPr lvl="1"/>
            <a:r>
              <a:rPr lang="en-GB" altLang="en-US" smtClean="0"/>
              <a:t>Interrupt request</a:t>
            </a:r>
          </a:p>
          <a:p>
            <a:pPr lvl="1"/>
            <a:r>
              <a:rPr lang="en-GB" altLang="en-US" smtClean="0"/>
              <a:t>Clock signals</a:t>
            </a:r>
          </a:p>
          <a:p>
            <a:pPr lvl="1"/>
            <a:endParaRPr lang="en-GB" altLang="en-US" smtClean="0"/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0810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Interconnection Scheme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7"/>
          <a:stretch>
            <a:fillRect/>
          </a:stretch>
        </p:blipFill>
        <p:spPr bwMode="auto">
          <a:xfrm>
            <a:off x="1981200" y="2620964"/>
            <a:ext cx="81534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2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Physical Realization of Bus Architecture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9"/>
          <a:stretch>
            <a:fillRect/>
          </a:stretch>
        </p:blipFill>
        <p:spPr bwMode="auto">
          <a:xfrm>
            <a:off x="2332039" y="1150938"/>
            <a:ext cx="7526337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Elements of an Instruction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Operation code (Op code)</a:t>
            </a:r>
          </a:p>
          <a:p>
            <a:pPr lvl="1"/>
            <a:r>
              <a:rPr lang="en-US" altLang="en-US" smtClean="0"/>
              <a:t>Do this</a:t>
            </a:r>
          </a:p>
          <a:p>
            <a:r>
              <a:rPr lang="en-US" altLang="en-US" smtClean="0"/>
              <a:t>Source Operand reference</a:t>
            </a:r>
          </a:p>
          <a:p>
            <a:pPr lvl="1"/>
            <a:r>
              <a:rPr lang="en-US" altLang="en-US" smtClean="0"/>
              <a:t>To this</a:t>
            </a:r>
          </a:p>
          <a:p>
            <a:r>
              <a:rPr lang="en-US" altLang="en-US" smtClean="0"/>
              <a:t>Result Operand reference</a:t>
            </a:r>
          </a:p>
          <a:p>
            <a:pPr lvl="1"/>
            <a:r>
              <a:rPr lang="en-US" altLang="en-US" smtClean="0"/>
              <a:t>Put the answer here</a:t>
            </a:r>
          </a:p>
          <a:p>
            <a:r>
              <a:rPr lang="en-US" altLang="en-US" smtClean="0"/>
              <a:t>Next Instruction Reference</a:t>
            </a:r>
          </a:p>
          <a:p>
            <a:pPr lvl="1"/>
            <a:r>
              <a:rPr lang="en-US" altLang="en-US" smtClean="0"/>
              <a:t>When you have done that, do this...</a:t>
            </a:r>
          </a:p>
        </p:txBody>
      </p:sp>
    </p:spTree>
    <p:extLst>
      <p:ext uri="{BB962C8B-B14F-4D97-AF65-F5344CB8AC3E}">
        <p14:creationId xmlns:p14="http://schemas.microsoft.com/office/powerpoint/2010/main" val="296907309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Instruction Representation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 machine code each instruction has a unique bit pattern</a:t>
            </a:r>
          </a:p>
          <a:p>
            <a:r>
              <a:rPr lang="en-US" altLang="en-US" smtClean="0"/>
              <a:t>For human consumption (well, programmers anyway) a symbolic representation is used</a:t>
            </a:r>
          </a:p>
          <a:p>
            <a:pPr lvl="1"/>
            <a:r>
              <a:rPr lang="en-US" altLang="en-US" smtClean="0"/>
              <a:t>e.g. ADD, SUB, LOAD</a:t>
            </a:r>
          </a:p>
          <a:p>
            <a:r>
              <a:rPr lang="en-US" altLang="en-US" smtClean="0"/>
              <a:t>Operands can also be represented in this way</a:t>
            </a:r>
          </a:p>
          <a:p>
            <a:pPr lvl="1"/>
            <a:r>
              <a:rPr lang="en-US" altLang="en-US" smtClean="0"/>
              <a:t>ADD A,B</a:t>
            </a:r>
          </a:p>
        </p:txBody>
      </p:sp>
    </p:spTree>
    <p:extLst>
      <p:ext uri="{BB962C8B-B14F-4D97-AF65-F5344CB8AC3E}">
        <p14:creationId xmlns:p14="http://schemas.microsoft.com/office/powerpoint/2010/main" val="2200354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Simple Instruction Format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27504" r="13094" b="50000"/>
          <a:stretch>
            <a:fillRect/>
          </a:stretch>
        </p:blipFill>
        <p:spPr bwMode="auto">
          <a:xfrm>
            <a:off x="1524000" y="2419350"/>
            <a:ext cx="914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54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Addressing Modes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Immediate</a:t>
            </a:r>
          </a:p>
          <a:p>
            <a:r>
              <a:rPr lang="en-US" altLang="en-US" smtClean="0"/>
              <a:t>Direct</a:t>
            </a:r>
          </a:p>
          <a:p>
            <a:r>
              <a:rPr lang="en-US" altLang="en-US" smtClean="0"/>
              <a:t>Indirect</a:t>
            </a:r>
          </a:p>
          <a:p>
            <a:r>
              <a:rPr lang="en-US" altLang="en-US" smtClean="0"/>
              <a:t>Register</a:t>
            </a:r>
          </a:p>
          <a:p>
            <a:r>
              <a:rPr lang="en-US" altLang="en-US" smtClean="0"/>
              <a:t>Register Indirect</a:t>
            </a:r>
          </a:p>
          <a:p>
            <a:r>
              <a:rPr lang="en-US" altLang="en-US" smtClean="0"/>
              <a:t>Displacement (Indexed) </a:t>
            </a:r>
          </a:p>
          <a:p>
            <a:r>
              <a:rPr lang="en-US" altLang="en-US" smtClean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556628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Immediate Addressing Diagram</a:t>
            </a:r>
          </a:p>
        </p:txBody>
      </p: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3278188" y="2287589"/>
            <a:ext cx="4722812" cy="604837"/>
            <a:chOff x="1105" y="1441"/>
            <a:chExt cx="2975" cy="381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5411788" y="2363789"/>
            <a:ext cx="10019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Operand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3201989" y="2363789"/>
            <a:ext cx="9117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Opcode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4649788" y="1830389"/>
            <a:ext cx="119968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52536352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Direct Addressing Diagram</a:t>
            </a:r>
          </a:p>
        </p:txBody>
      </p:sp>
      <p:grpSp>
        <p:nvGrpSpPr>
          <p:cNvPr id="12293" name="Group 7"/>
          <p:cNvGrpSpPr>
            <a:grpSpLocks/>
          </p:cNvGrpSpPr>
          <p:nvPr/>
        </p:nvGrpSpPr>
        <p:grpSpPr bwMode="auto">
          <a:xfrm>
            <a:off x="2362201" y="2287589"/>
            <a:ext cx="4722813" cy="604837"/>
            <a:chOff x="913" y="1441"/>
            <a:chExt cx="2975" cy="381"/>
          </a:xfrm>
        </p:grpSpPr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2306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495800" y="2363789"/>
            <a:ext cx="111748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Address A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2286001" y="2363789"/>
            <a:ext cx="9117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Opcode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4038600" y="1830389"/>
            <a:ext cx="119968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Instruction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7315201" y="32019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7315201" y="38877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7315201" y="45735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7315201" y="52593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7315201" y="59451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7848600" y="2668589"/>
            <a:ext cx="98700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8001000" y="4725989"/>
            <a:ext cx="10019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Operand</a:t>
            </a:r>
          </a:p>
        </p:txBody>
      </p:sp>
      <p:sp>
        <p:nvSpPr>
          <p:cNvPr id="12304" name="Freeform 18"/>
          <p:cNvSpPr>
            <a:spLocks/>
          </p:cNvSpPr>
          <p:nvPr/>
        </p:nvSpPr>
        <p:spPr bwMode="auto">
          <a:xfrm>
            <a:off x="4724400" y="2894014"/>
            <a:ext cx="2590800" cy="2022475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2020888 h 1274"/>
              <a:gd name="T4" fmla="*/ 2589213 w 1632"/>
              <a:gd name="T5" fmla="*/ 2020888 h 1274"/>
              <a:gd name="T6" fmla="*/ 0 60000 65536"/>
              <a:gd name="T7" fmla="*/ 0 60000 65536"/>
              <a:gd name="T8" fmla="*/ 0 60000 65536"/>
              <a:gd name="T9" fmla="*/ 0 w 1632"/>
              <a:gd name="T10" fmla="*/ 0 h 1274"/>
              <a:gd name="T11" fmla="*/ 1632 w 1632"/>
              <a:gd name="T12" fmla="*/ 1274 h 1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4453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55800" y="56927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56927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Indirect Addressing Diagram</a:t>
            </a:r>
          </a:p>
        </p:txBody>
      </p:sp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2057401" y="1828800"/>
            <a:ext cx="4722813" cy="604838"/>
            <a:chOff x="336" y="1490"/>
            <a:chExt cx="2975" cy="381"/>
          </a:xfrm>
        </p:grpSpPr>
        <p:sp>
          <p:nvSpPr>
            <p:cNvPr id="15379" name="Rectangle 6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5380" name="Line 7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191000" y="1905001"/>
            <a:ext cx="111748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Address A</a:t>
            </a: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1981201" y="1905001"/>
            <a:ext cx="9117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Opcode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3733800" y="1371601"/>
            <a:ext cx="119968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Instruction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7010401" y="27432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7010401" y="34290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7010401" y="41148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7010401" y="48006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7010401" y="54864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7543800" y="2209801"/>
            <a:ext cx="98700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7696200" y="4267201"/>
            <a:ext cx="10019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Operand</a:t>
            </a:r>
          </a:p>
        </p:txBody>
      </p:sp>
      <p:sp>
        <p:nvSpPr>
          <p:cNvPr id="15376" name="Freeform 19"/>
          <p:cNvSpPr>
            <a:spLocks/>
          </p:cNvSpPr>
          <p:nvPr/>
        </p:nvSpPr>
        <p:spPr bwMode="auto">
          <a:xfrm>
            <a:off x="4419600" y="2435226"/>
            <a:ext cx="2590800" cy="650875"/>
          </a:xfrm>
          <a:custGeom>
            <a:avLst/>
            <a:gdLst>
              <a:gd name="T0" fmla="*/ 0 w 1632"/>
              <a:gd name="T1" fmla="*/ 0 h 410"/>
              <a:gd name="T2" fmla="*/ 0 w 1632"/>
              <a:gd name="T3" fmla="*/ 649288 h 410"/>
              <a:gd name="T4" fmla="*/ 2589213 w 1632"/>
              <a:gd name="T5" fmla="*/ 649288 h 410"/>
              <a:gd name="T6" fmla="*/ 0 60000 65536"/>
              <a:gd name="T7" fmla="*/ 0 60000 65536"/>
              <a:gd name="T8" fmla="*/ 0 60000 65536"/>
              <a:gd name="T9" fmla="*/ 0 w 1632"/>
              <a:gd name="T10" fmla="*/ 0 h 410"/>
              <a:gd name="T11" fmla="*/ 1632 w 1632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7088189" y="2894014"/>
            <a:ext cx="19522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Pointer to operand</a:t>
            </a:r>
          </a:p>
        </p:txBody>
      </p:sp>
      <p:sp>
        <p:nvSpPr>
          <p:cNvPr id="15378" name="Freeform 21"/>
          <p:cNvSpPr>
            <a:spLocks/>
          </p:cNvSpPr>
          <p:nvPr/>
        </p:nvSpPr>
        <p:spPr bwMode="auto">
          <a:xfrm>
            <a:off x="9599614" y="3084514"/>
            <a:ext cx="230187" cy="1373187"/>
          </a:xfrm>
          <a:custGeom>
            <a:avLst/>
            <a:gdLst>
              <a:gd name="T0" fmla="*/ 0 w 145"/>
              <a:gd name="T1" fmla="*/ 0 h 865"/>
              <a:gd name="T2" fmla="*/ 228600 w 145"/>
              <a:gd name="T3" fmla="*/ 0 h 865"/>
              <a:gd name="T4" fmla="*/ 228600 w 145"/>
              <a:gd name="T5" fmla="*/ 1371600 h 865"/>
              <a:gd name="T6" fmla="*/ 1587 w 145"/>
              <a:gd name="T7" fmla="*/ 1371600 h 865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865"/>
              <a:gd name="T14" fmla="*/ 145 w 145"/>
              <a:gd name="T15" fmla="*/ 865 h 8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602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Structure of von Neumann machine</a:t>
            </a:r>
          </a:p>
        </p:txBody>
      </p:sp>
      <p:pic>
        <p:nvPicPr>
          <p:cNvPr id="4099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17647" r="28030" b="30392"/>
          <a:stretch>
            <a:fillRect/>
          </a:stretch>
        </p:blipFill>
        <p:spPr bwMode="auto">
          <a:xfrm>
            <a:off x="2362200" y="1143000"/>
            <a:ext cx="739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3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Register Addressing (1)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Operand is held in register named in address filed</a:t>
            </a:r>
          </a:p>
          <a:p>
            <a:r>
              <a:rPr lang="en-US" altLang="en-US" smtClean="0"/>
              <a:t>EA = R</a:t>
            </a:r>
          </a:p>
          <a:p>
            <a:r>
              <a:rPr lang="en-US" altLang="en-US" smtClean="0"/>
              <a:t>Limited number of registers</a:t>
            </a:r>
          </a:p>
          <a:p>
            <a:r>
              <a:rPr lang="en-US" altLang="en-US" smtClean="0"/>
              <a:t>Very small address field needed </a:t>
            </a:r>
          </a:p>
          <a:p>
            <a:pPr lvl="1"/>
            <a:r>
              <a:rPr lang="en-US" altLang="en-US" smtClean="0"/>
              <a:t>Shorter instructions</a:t>
            </a:r>
          </a:p>
          <a:p>
            <a:pPr lvl="1"/>
            <a:r>
              <a:rPr lang="en-US" altLang="en-US" smtClean="0"/>
              <a:t>Faster instruction fetch</a:t>
            </a:r>
          </a:p>
        </p:txBody>
      </p:sp>
    </p:spTree>
    <p:extLst>
      <p:ext uri="{BB962C8B-B14F-4D97-AF65-F5344CB8AC3E}">
        <p14:creationId xmlns:p14="http://schemas.microsoft.com/office/powerpoint/2010/main" val="111402441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Addressing (2)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 memory access</a:t>
            </a:r>
          </a:p>
          <a:p>
            <a:r>
              <a:rPr lang="en-US" altLang="en-US" smtClean="0"/>
              <a:t>Very fast execution</a:t>
            </a:r>
          </a:p>
          <a:p>
            <a:r>
              <a:rPr lang="en-US" altLang="en-US" smtClean="0"/>
              <a:t>Very limited address space</a:t>
            </a:r>
          </a:p>
          <a:p>
            <a:r>
              <a:rPr lang="en-US" altLang="en-US" smtClean="0"/>
              <a:t>Multiple registers helps performance</a:t>
            </a:r>
          </a:p>
          <a:p>
            <a:pPr lvl="1"/>
            <a:r>
              <a:rPr lang="en-US" altLang="en-US" smtClean="0"/>
              <a:t>Requires good assembly programming or compiler writing</a:t>
            </a:r>
          </a:p>
          <a:p>
            <a:pPr lvl="1"/>
            <a:r>
              <a:rPr lang="en-US" altLang="en-US" smtClean="0"/>
              <a:t>N.B. C programming </a:t>
            </a:r>
          </a:p>
          <a:p>
            <a:pPr lvl="2"/>
            <a:r>
              <a:rPr lang="en-US" altLang="en-US" smtClean="0"/>
              <a:t>register int a;</a:t>
            </a:r>
          </a:p>
          <a:p>
            <a:r>
              <a:rPr lang="en-US" altLang="en-US" smtClean="0"/>
              <a:t>c.f. Direct addressing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354317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63988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Register Addressing Diagram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2289176" y="2287589"/>
            <a:ext cx="4722813" cy="604837"/>
            <a:chOff x="913" y="1441"/>
            <a:chExt cx="2975" cy="381"/>
          </a:xfrm>
        </p:grpSpPr>
        <p:sp>
          <p:nvSpPr>
            <p:cNvPr id="18449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8450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584575" y="2363789"/>
            <a:ext cx="191789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Register Address R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2212976" y="2363789"/>
            <a:ext cx="9117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Opcode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3965575" y="1830389"/>
            <a:ext cx="119968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Instruction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7242176" y="32019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7242176" y="38877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7242176" y="45735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7242176" y="52593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7242176" y="59451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7775575" y="2668589"/>
            <a:ext cx="102406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Registers</a:t>
            </a:r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7927975" y="4725989"/>
            <a:ext cx="10019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Operand</a:t>
            </a:r>
          </a:p>
        </p:txBody>
      </p:sp>
      <p:sp>
        <p:nvSpPr>
          <p:cNvPr id="18448" name="Freeform 18"/>
          <p:cNvSpPr>
            <a:spLocks/>
          </p:cNvSpPr>
          <p:nvPr/>
        </p:nvSpPr>
        <p:spPr bwMode="auto">
          <a:xfrm>
            <a:off x="4651375" y="2894014"/>
            <a:ext cx="2590800" cy="2022475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2020888 h 1274"/>
              <a:gd name="T4" fmla="*/ 2589213 w 1632"/>
              <a:gd name="T5" fmla="*/ 2020888 h 1274"/>
              <a:gd name="T6" fmla="*/ 0 60000 65536"/>
              <a:gd name="T7" fmla="*/ 0 60000 65536"/>
              <a:gd name="T8" fmla="*/ 0 60000 65536"/>
              <a:gd name="T9" fmla="*/ 0 w 1632"/>
              <a:gd name="T10" fmla="*/ 0 h 1274"/>
              <a:gd name="T11" fmla="*/ 1632 w 1632"/>
              <a:gd name="T12" fmla="*/ 1274 h 1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4661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00"/>
              <a:t>Register Indirect Addressing Diagram</a:t>
            </a:r>
            <a:endParaRPr lang="en-US" altLang="en-US" sz="2600"/>
          </a:p>
        </p:txBody>
      </p: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2973388" y="2287589"/>
            <a:ext cx="4722812" cy="604837"/>
            <a:chOff x="913" y="1441"/>
            <a:chExt cx="2975" cy="381"/>
          </a:xfrm>
        </p:grpSpPr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0507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4533900" y="2363789"/>
            <a:ext cx="191789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Register Address R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2897189" y="2363789"/>
            <a:ext cx="9117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Opcode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4649788" y="1830389"/>
            <a:ext cx="119968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Instruction</a:t>
            </a: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7926389" y="31242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7926389" y="38100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7926389" y="44958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7926389" y="51816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7926389" y="5867401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8459788" y="2590801"/>
            <a:ext cx="98700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8612188" y="4648201"/>
            <a:ext cx="10019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Operand</a:t>
            </a: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2973389" y="38115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2973389" y="44973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2973389" y="51831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99" name="Rectangle 21"/>
          <p:cNvSpPr>
            <a:spLocks noChangeArrowheads="1"/>
          </p:cNvSpPr>
          <p:nvPr/>
        </p:nvSpPr>
        <p:spPr bwMode="auto">
          <a:xfrm>
            <a:off x="2973389" y="5868989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500" name="Rectangle 22"/>
          <p:cNvSpPr>
            <a:spLocks noChangeArrowheads="1"/>
          </p:cNvSpPr>
          <p:nvPr/>
        </p:nvSpPr>
        <p:spPr bwMode="auto">
          <a:xfrm>
            <a:off x="3049589" y="4649789"/>
            <a:ext cx="198272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Pointer to Operand</a:t>
            </a:r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>
            <a:off x="49530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502" name="Line 24"/>
          <p:cNvSpPr>
            <a:spLocks noChangeShapeType="1"/>
          </p:cNvSpPr>
          <p:nvPr/>
        </p:nvSpPr>
        <p:spPr bwMode="auto">
          <a:xfrm flipH="1">
            <a:off x="22050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503" name="Rectangle 25"/>
          <p:cNvSpPr>
            <a:spLocks noChangeArrowheads="1"/>
          </p:cNvSpPr>
          <p:nvPr/>
        </p:nvSpPr>
        <p:spPr bwMode="auto">
          <a:xfrm>
            <a:off x="3659188" y="3430589"/>
            <a:ext cx="102406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Registers</a:t>
            </a:r>
          </a:p>
        </p:txBody>
      </p:sp>
      <p:sp>
        <p:nvSpPr>
          <p:cNvPr id="20504" name="Freeform 26"/>
          <p:cNvSpPr>
            <a:spLocks/>
          </p:cNvSpPr>
          <p:nvPr/>
        </p:nvSpPr>
        <p:spPr bwMode="auto">
          <a:xfrm>
            <a:off x="2209800" y="3429000"/>
            <a:ext cx="763588" cy="1411288"/>
          </a:xfrm>
          <a:custGeom>
            <a:avLst/>
            <a:gdLst>
              <a:gd name="T0" fmla="*/ 0 w 481"/>
              <a:gd name="T1" fmla="*/ 0 h 889"/>
              <a:gd name="T2" fmla="*/ 0 w 481"/>
              <a:gd name="T3" fmla="*/ 1409700 h 889"/>
              <a:gd name="T4" fmla="*/ 762000 w 481"/>
              <a:gd name="T5" fmla="*/ 1409700 h 889"/>
              <a:gd name="T6" fmla="*/ 0 60000 65536"/>
              <a:gd name="T7" fmla="*/ 0 60000 65536"/>
              <a:gd name="T8" fmla="*/ 0 60000 65536"/>
              <a:gd name="T9" fmla="*/ 0 w 481"/>
              <a:gd name="T10" fmla="*/ 0 h 889"/>
              <a:gd name="T11" fmla="*/ 481 w 481"/>
              <a:gd name="T12" fmla="*/ 889 h 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505" name="Line 28"/>
          <p:cNvSpPr>
            <a:spLocks noChangeShapeType="1"/>
          </p:cNvSpPr>
          <p:nvPr/>
        </p:nvSpPr>
        <p:spPr bwMode="auto">
          <a:xfrm>
            <a:off x="5562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9083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Processor  Structure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CPU must:</a:t>
            </a:r>
          </a:p>
          <a:p>
            <a:pPr lvl="1"/>
            <a:r>
              <a:rPr lang="en-US" altLang="en-US" smtClean="0"/>
              <a:t>Fetch instructions</a:t>
            </a:r>
          </a:p>
          <a:p>
            <a:pPr lvl="1"/>
            <a:r>
              <a:rPr lang="en-US" altLang="en-US" smtClean="0"/>
              <a:t>Interpret instructions</a:t>
            </a:r>
          </a:p>
          <a:p>
            <a:pPr lvl="1"/>
            <a:r>
              <a:rPr lang="en-US" altLang="en-US" smtClean="0"/>
              <a:t>Fetch data</a:t>
            </a:r>
          </a:p>
          <a:p>
            <a:pPr lvl="1"/>
            <a:r>
              <a:rPr lang="en-US" altLang="en-US" smtClean="0"/>
              <a:t>Process data</a:t>
            </a:r>
          </a:p>
          <a:p>
            <a:pPr lvl="1"/>
            <a:r>
              <a:rPr lang="en-US" altLang="en-US" smtClean="0"/>
              <a:t>Write data</a:t>
            </a:r>
          </a:p>
          <a:p>
            <a:pPr>
              <a:buFont typeface="Monotype Sorts" pitchFamily="2" charset="2"/>
              <a:buChar char="y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4073201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CPU With Systems Bus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25034" r="12105" b="23949"/>
          <a:stretch>
            <a:fillRect/>
          </a:stretch>
        </p:blipFill>
        <p:spPr bwMode="auto">
          <a:xfrm>
            <a:off x="2743200" y="1066800"/>
            <a:ext cx="655320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80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Registers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CPU must have some working space (temporary storage)</a:t>
            </a:r>
          </a:p>
          <a:p>
            <a:r>
              <a:rPr lang="en-US" altLang="en-US" smtClean="0"/>
              <a:t>Called registers</a:t>
            </a:r>
          </a:p>
          <a:p>
            <a:r>
              <a:rPr lang="en-US" altLang="en-US" smtClean="0"/>
              <a:t>Number and function vary between processor designs</a:t>
            </a:r>
          </a:p>
          <a:p>
            <a:r>
              <a:rPr lang="en-US" altLang="en-US" smtClean="0"/>
              <a:t>One of the major design decisions</a:t>
            </a:r>
          </a:p>
          <a:p>
            <a:r>
              <a:rPr lang="en-US" altLang="en-US" smtClean="0"/>
              <a:t>Top level of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37932102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User Visible Registers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General Purpose</a:t>
            </a:r>
          </a:p>
          <a:p>
            <a:r>
              <a:rPr lang="en-US" altLang="en-US" smtClean="0"/>
              <a:t>Data</a:t>
            </a:r>
          </a:p>
          <a:p>
            <a:r>
              <a:rPr lang="en-US" altLang="en-US" smtClean="0"/>
              <a:t>Address</a:t>
            </a:r>
          </a:p>
          <a:p>
            <a:r>
              <a:rPr lang="en-US" altLang="en-US" smtClean="0"/>
              <a:t>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354973372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General Purpose Registers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May be true general purpose</a:t>
            </a:r>
          </a:p>
          <a:p>
            <a:r>
              <a:rPr lang="en-US" altLang="en-US" smtClean="0"/>
              <a:t>May be restricted</a:t>
            </a:r>
          </a:p>
          <a:p>
            <a:r>
              <a:rPr lang="en-US" altLang="en-US" smtClean="0"/>
              <a:t>May be used for data or addressing</a:t>
            </a:r>
          </a:p>
          <a:p>
            <a:r>
              <a:rPr lang="en-US" altLang="en-US" smtClean="0"/>
              <a:t>Data</a:t>
            </a:r>
          </a:p>
          <a:p>
            <a:pPr lvl="1"/>
            <a:r>
              <a:rPr lang="en-US" altLang="en-US" smtClean="0"/>
              <a:t>Accumulator</a:t>
            </a:r>
          </a:p>
          <a:p>
            <a:r>
              <a:rPr lang="en-US" altLang="en-US" smtClean="0"/>
              <a:t>Addressing</a:t>
            </a:r>
          </a:p>
          <a:p>
            <a:pPr lvl="1"/>
            <a:r>
              <a:rPr lang="en-US" altLang="en-US" smtClean="0"/>
              <a:t>Segment</a:t>
            </a:r>
          </a:p>
          <a:p>
            <a:pPr>
              <a:buFont typeface="Monotype Sorts" pitchFamily="2" charset="2"/>
              <a:buChar char="y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66937283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General Purpose Registers (2)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Make them general purpose</a:t>
            </a:r>
          </a:p>
          <a:p>
            <a:pPr lvl="1"/>
            <a:r>
              <a:rPr lang="en-US" altLang="en-US" smtClean="0"/>
              <a:t>Increase flexibility and programmer options</a:t>
            </a:r>
          </a:p>
          <a:p>
            <a:pPr lvl="1"/>
            <a:r>
              <a:rPr lang="en-US" altLang="en-US" smtClean="0"/>
              <a:t>Increase instruction size &amp; complexity</a:t>
            </a:r>
          </a:p>
          <a:p>
            <a:r>
              <a:rPr lang="en-US" altLang="en-US" smtClean="0"/>
              <a:t>Make them specialized</a:t>
            </a:r>
          </a:p>
          <a:p>
            <a:pPr lvl="1"/>
            <a:r>
              <a:rPr lang="en-US" altLang="en-US" smtClean="0"/>
              <a:t>Smaller (faster) instructions</a:t>
            </a:r>
          </a:p>
          <a:p>
            <a:pPr lvl="1"/>
            <a:r>
              <a:rPr lang="en-US" altLang="en-US" smtClean="0"/>
              <a:t>Less flexibility</a:t>
            </a:r>
          </a:p>
          <a:p>
            <a:pPr>
              <a:buFont typeface="Monotype Sorts" pitchFamily="2" charset="2"/>
              <a:buChar char="y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982275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Computer Components:</a:t>
            </a:r>
            <a:br>
              <a:rPr lang="en-US" altLang="en-US" smtClean="0"/>
            </a:br>
            <a:r>
              <a:rPr lang="en-US" altLang="en-US" smtClean="0"/>
              <a:t>Top Level View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276601" y="1143000"/>
            <a:ext cx="59229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431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How Many GP Registers?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Between 8 - 32</a:t>
            </a:r>
          </a:p>
          <a:p>
            <a:r>
              <a:rPr lang="en-US" altLang="en-US" smtClean="0"/>
              <a:t>Fewer = more memory references</a:t>
            </a:r>
          </a:p>
          <a:p>
            <a:r>
              <a:rPr lang="en-US" altLang="en-US" smtClean="0"/>
              <a:t>More does not reduce memory references and takes up processor real estate</a:t>
            </a:r>
          </a:p>
          <a:p>
            <a:r>
              <a:rPr lang="en-US" altLang="en-US" smtClean="0"/>
              <a:t>See also RISC</a:t>
            </a:r>
          </a:p>
        </p:txBody>
      </p:sp>
    </p:spTree>
    <p:extLst>
      <p:ext uri="{BB962C8B-B14F-4D97-AF65-F5344CB8AC3E}">
        <p14:creationId xmlns:p14="http://schemas.microsoft.com/office/powerpoint/2010/main" val="3502188024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Condition Code Registers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Sets of individual bits</a:t>
            </a:r>
          </a:p>
          <a:p>
            <a:pPr lvl="1"/>
            <a:r>
              <a:rPr lang="en-US" altLang="en-US" smtClean="0"/>
              <a:t>e.g. result of last operation was zero</a:t>
            </a:r>
          </a:p>
          <a:p>
            <a:r>
              <a:rPr lang="en-US" altLang="en-US" smtClean="0"/>
              <a:t>Can be read (implicitly) by programs</a:t>
            </a:r>
          </a:p>
          <a:p>
            <a:pPr lvl="1"/>
            <a:r>
              <a:rPr lang="en-US" altLang="en-US" smtClean="0"/>
              <a:t>e.g. Jump if zero</a:t>
            </a:r>
          </a:p>
          <a:p>
            <a:r>
              <a:rPr lang="en-US" altLang="en-US" smtClean="0"/>
              <a:t>Can not (usually) be set by programs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414354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Control &amp; Status Registers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Program Counter</a:t>
            </a:r>
          </a:p>
          <a:p>
            <a:r>
              <a:rPr lang="en-US" altLang="en-US" dirty="0" smtClean="0"/>
              <a:t>Instruction Decoding Register</a:t>
            </a:r>
          </a:p>
          <a:p>
            <a:r>
              <a:rPr lang="en-US" altLang="en-US" dirty="0" smtClean="0"/>
              <a:t>Memory Address Register</a:t>
            </a:r>
          </a:p>
          <a:p>
            <a:r>
              <a:rPr lang="en-US" altLang="en-US" dirty="0" smtClean="0"/>
              <a:t>Memory Buffer Register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72032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Status Word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 set of bits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Includes Condition Codes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Sign of last result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Zero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Carry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Equal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Overflow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Interrupt enable/disable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180540280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Register Organizations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8"/>
          <a:stretch>
            <a:fillRect/>
          </a:stretch>
        </p:blipFill>
        <p:spPr bwMode="auto">
          <a:xfrm>
            <a:off x="2362200" y="1219200"/>
            <a:ext cx="70866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34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Instruction Cycle with Indirect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9"/>
          <a:stretch>
            <a:fillRect/>
          </a:stretch>
        </p:blipFill>
        <p:spPr bwMode="auto">
          <a:xfrm>
            <a:off x="2819400" y="1676401"/>
            <a:ext cx="6705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601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(Instruction Fetch)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Depends on CPU design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In general:</a:t>
            </a:r>
          </a:p>
          <a:p>
            <a:pPr fontAlgn="auto">
              <a:spcAft>
                <a:spcPts val="0"/>
              </a:spcAft>
              <a:defRPr/>
            </a:pP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Fetch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PC contains address of next instruction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Address moved to MAR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Address placed on address bus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Control unit requests memory read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Result placed on data bus, copied to MBR, then to IR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Meanwhile PC incremented by 1</a:t>
            </a:r>
          </a:p>
          <a:p>
            <a:pPr lvl="1" fontAlgn="auto">
              <a:spcAft>
                <a:spcPts val="0"/>
              </a:spcAft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77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Instruction Cycle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Two steps:</a:t>
            </a:r>
          </a:p>
          <a:p>
            <a:pPr lvl="1"/>
            <a:r>
              <a:rPr lang="en-GB" altLang="en-US" smtClean="0"/>
              <a:t>Fetch</a:t>
            </a:r>
          </a:p>
          <a:p>
            <a:pPr lvl="1"/>
            <a:r>
              <a:rPr lang="en-GB" altLang="en-US" smtClean="0"/>
              <a:t>Execute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752600" y="3479801"/>
            <a:ext cx="8763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Fetch Cycle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Program Counter (PC) holds address of next instruction to fetch</a:t>
            </a:r>
          </a:p>
          <a:p>
            <a:r>
              <a:rPr lang="en-US" altLang="en-US" smtClean="0"/>
              <a:t>Processor fetches instruction from memory location pointed to by PC</a:t>
            </a:r>
          </a:p>
          <a:p>
            <a:r>
              <a:rPr lang="en-US" altLang="en-US" smtClean="0"/>
              <a:t>Increment PC</a:t>
            </a:r>
          </a:p>
          <a:p>
            <a:pPr lvl="1"/>
            <a:r>
              <a:rPr lang="en-US" altLang="en-US" smtClean="0"/>
              <a:t>Unless told otherwise</a:t>
            </a:r>
          </a:p>
          <a:p>
            <a:r>
              <a:rPr lang="en-US" altLang="en-US" smtClean="0"/>
              <a:t>Instruction loaded into Instruction Register (IR)</a:t>
            </a:r>
          </a:p>
          <a:p>
            <a:r>
              <a:rPr lang="en-US" altLang="en-US" smtClean="0"/>
              <a:t>Processor interprets instruction and performs required actions</a:t>
            </a:r>
          </a:p>
        </p:txBody>
      </p:sp>
    </p:spTree>
    <p:extLst>
      <p:ext uri="{BB962C8B-B14F-4D97-AF65-F5344CB8AC3E}">
        <p14:creationId xmlns:p14="http://schemas.microsoft.com/office/powerpoint/2010/main" val="130902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Execute Cycle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Processor-memory</a:t>
            </a:r>
          </a:p>
          <a:p>
            <a:pPr lvl="1"/>
            <a:r>
              <a:rPr lang="en-US" altLang="en-US" smtClean="0"/>
              <a:t>data transfer between CPU and main memory</a:t>
            </a:r>
          </a:p>
          <a:p>
            <a:r>
              <a:rPr lang="en-US" altLang="en-US" smtClean="0"/>
              <a:t>Processor I/O</a:t>
            </a:r>
          </a:p>
          <a:p>
            <a:pPr lvl="1"/>
            <a:r>
              <a:rPr lang="en-US" altLang="en-US" smtClean="0"/>
              <a:t>Data transfer between CPU and I/O module</a:t>
            </a:r>
          </a:p>
          <a:p>
            <a:r>
              <a:rPr lang="en-US" altLang="en-US" smtClean="0"/>
              <a:t>Data processing</a:t>
            </a:r>
          </a:p>
          <a:p>
            <a:pPr lvl="1"/>
            <a:r>
              <a:rPr lang="en-US" altLang="en-US" smtClean="0"/>
              <a:t>Some arithmetic or logical operation on data</a:t>
            </a:r>
          </a:p>
          <a:p>
            <a:r>
              <a:rPr lang="en-US" altLang="en-US" smtClean="0"/>
              <a:t>Control</a:t>
            </a:r>
          </a:p>
          <a:p>
            <a:pPr lvl="1"/>
            <a:r>
              <a:rPr lang="en-US" altLang="en-US" smtClean="0"/>
              <a:t>Alteration of sequence of operations</a:t>
            </a:r>
          </a:p>
          <a:p>
            <a:pPr lvl="1"/>
            <a:r>
              <a:rPr lang="en-US" altLang="en-US" smtClean="0"/>
              <a:t>e.g. jump</a:t>
            </a:r>
          </a:p>
          <a:p>
            <a:r>
              <a:rPr lang="en-US" altLang="en-US" smtClean="0"/>
              <a:t>Combination of above</a:t>
            </a:r>
          </a:p>
        </p:txBody>
      </p:sp>
    </p:spTree>
    <p:extLst>
      <p:ext uri="{BB962C8B-B14F-4D97-AF65-F5344CB8AC3E}">
        <p14:creationId xmlns:p14="http://schemas.microsoft.com/office/powerpoint/2010/main" val="2908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Interrupts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Mechanism by which other modules (e.g. I/O) may interrupt normal sequence of processing</a:t>
            </a:r>
          </a:p>
          <a:p>
            <a:r>
              <a:rPr lang="en-GB" altLang="en-US" smtClean="0"/>
              <a:t>Program</a:t>
            </a:r>
          </a:p>
          <a:p>
            <a:pPr lvl="1"/>
            <a:r>
              <a:rPr lang="en-GB" altLang="en-US" smtClean="0"/>
              <a:t>e.g. overflow, division by zero</a:t>
            </a:r>
          </a:p>
          <a:p>
            <a:r>
              <a:rPr lang="en-GB" altLang="en-US" smtClean="0"/>
              <a:t>Timer</a:t>
            </a:r>
          </a:p>
          <a:p>
            <a:pPr lvl="1"/>
            <a:r>
              <a:rPr lang="en-GB" altLang="en-US" smtClean="0"/>
              <a:t>Generated by internal processor timer</a:t>
            </a:r>
          </a:p>
          <a:p>
            <a:pPr lvl="1"/>
            <a:r>
              <a:rPr lang="en-GB" altLang="en-US" smtClean="0"/>
              <a:t>Used in pre-emptive multi-tasking</a:t>
            </a:r>
          </a:p>
          <a:p>
            <a:r>
              <a:rPr lang="en-GB" altLang="en-US" smtClean="0"/>
              <a:t>I/O</a:t>
            </a:r>
          </a:p>
          <a:p>
            <a:pPr lvl="1"/>
            <a:r>
              <a:rPr lang="en-GB" altLang="en-US" smtClean="0"/>
              <a:t>from I/O controller</a:t>
            </a:r>
          </a:p>
          <a:p>
            <a:r>
              <a:rPr lang="en-GB" altLang="en-US" smtClean="0"/>
              <a:t>Hardware failure</a:t>
            </a:r>
          </a:p>
          <a:p>
            <a:pPr lvl="1"/>
            <a:r>
              <a:rPr lang="en-GB" altLang="en-US" smtClean="0"/>
              <a:t>e.g. memory parity error</a:t>
            </a:r>
          </a:p>
        </p:txBody>
      </p:sp>
    </p:spTree>
    <p:extLst>
      <p:ext uri="{BB962C8B-B14F-4D97-AF65-F5344CB8AC3E}">
        <p14:creationId xmlns:p14="http://schemas.microsoft.com/office/powerpoint/2010/main" val="150962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Instruction Cycle with Interrupts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4510" r="8333" b="30392"/>
          <a:stretch>
            <a:fillRect/>
          </a:stretch>
        </p:blipFill>
        <p:spPr bwMode="auto">
          <a:xfrm>
            <a:off x="1905000" y="1905000"/>
            <a:ext cx="838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9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llings COE7e">
  <a:themeElements>
    <a:clrScheme name="Stallings COE7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COE7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COE7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E7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E7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994</Words>
  <Application>Microsoft Office PowerPoint</Application>
  <PresentationFormat>Widescreen</PresentationFormat>
  <Paragraphs>286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Monotype Sorts</vt:lpstr>
      <vt:lpstr>Times New Roman</vt:lpstr>
      <vt:lpstr>Verdana</vt:lpstr>
      <vt:lpstr>Office Theme</vt:lpstr>
      <vt:lpstr>Stallings COE7e</vt:lpstr>
      <vt:lpstr>1_Office Theme</vt:lpstr>
      <vt:lpstr>Central Processing Unit (CPU)</vt:lpstr>
      <vt:lpstr>von Neumann/Turing</vt:lpstr>
      <vt:lpstr>Structure of von Neumann machine</vt:lpstr>
      <vt:lpstr>Computer Components: Top Level View</vt:lpstr>
      <vt:lpstr>Instruction Cycle</vt:lpstr>
      <vt:lpstr>Fetch Cycle</vt:lpstr>
      <vt:lpstr>Execute Cycle</vt:lpstr>
      <vt:lpstr>Interrupts</vt:lpstr>
      <vt:lpstr>Instruction Cycle with Interrupts</vt:lpstr>
      <vt:lpstr>Multiple Interrupts – Nested</vt:lpstr>
      <vt:lpstr>Connecting</vt:lpstr>
      <vt:lpstr>Computer Modules</vt:lpstr>
      <vt:lpstr>Memory Connection</vt:lpstr>
      <vt:lpstr>Input/Output Connection(1)</vt:lpstr>
      <vt:lpstr>Input/Output Connection(2)</vt:lpstr>
      <vt:lpstr>CPU Connection</vt:lpstr>
      <vt:lpstr>What is a Bus?</vt:lpstr>
      <vt:lpstr>Data Bus</vt:lpstr>
      <vt:lpstr>Address bus</vt:lpstr>
      <vt:lpstr>Control Bus</vt:lpstr>
      <vt:lpstr>Bus Interconnection Scheme</vt:lpstr>
      <vt:lpstr>Physical Realization of Bus Architecture</vt:lpstr>
      <vt:lpstr>Elements of an Instruction</vt:lpstr>
      <vt:lpstr>Instruction Representation</vt:lpstr>
      <vt:lpstr>Simple Instruction Format</vt:lpstr>
      <vt:lpstr>Addressing Modes</vt:lpstr>
      <vt:lpstr>Immediate Addressing Diagram</vt:lpstr>
      <vt:lpstr>Direct Addressing Diagram</vt:lpstr>
      <vt:lpstr>Indirect Addressing Diagram</vt:lpstr>
      <vt:lpstr>Register Addressing (1)</vt:lpstr>
      <vt:lpstr>Register Addressing (2)</vt:lpstr>
      <vt:lpstr>Register Addressing Diagram</vt:lpstr>
      <vt:lpstr>Register Indirect Addressing Diagram</vt:lpstr>
      <vt:lpstr>Processor  Structure</vt:lpstr>
      <vt:lpstr>CPU With Systems Bus</vt:lpstr>
      <vt:lpstr>Registers</vt:lpstr>
      <vt:lpstr>User Visible Registers</vt:lpstr>
      <vt:lpstr>General Purpose Registers</vt:lpstr>
      <vt:lpstr>General Purpose Registers (2)</vt:lpstr>
      <vt:lpstr>How Many GP Registers?</vt:lpstr>
      <vt:lpstr>Condition Code Registers</vt:lpstr>
      <vt:lpstr>Control &amp; Status Registers</vt:lpstr>
      <vt:lpstr>Program Status Word</vt:lpstr>
      <vt:lpstr>Example Register Organizations</vt:lpstr>
      <vt:lpstr>Instruction Cycle with Indirect</vt:lpstr>
      <vt:lpstr>Data Flow (Instruction Fetch)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Windows User</dc:creator>
  <cp:lastModifiedBy>Windows User</cp:lastModifiedBy>
  <cp:revision>7</cp:revision>
  <dcterms:created xsi:type="dcterms:W3CDTF">2017-11-19T20:26:33Z</dcterms:created>
  <dcterms:modified xsi:type="dcterms:W3CDTF">2017-11-26T13:49:06Z</dcterms:modified>
</cp:coreProperties>
</file>