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6" r:id="rId2"/>
  </p:sldMasterIdLst>
  <p:sldIdLst>
    <p:sldId id="257" r:id="rId3"/>
    <p:sldId id="261" r:id="rId4"/>
    <p:sldId id="265" r:id="rId5"/>
    <p:sldId id="267" r:id="rId6"/>
    <p:sldId id="269" r:id="rId7"/>
    <p:sldId id="270" r:id="rId8"/>
    <p:sldId id="272" r:id="rId9"/>
    <p:sldId id="274" r:id="rId10"/>
    <p:sldId id="276" r:id="rId11"/>
    <p:sldId id="277" r:id="rId12"/>
    <p:sldId id="278" r:id="rId13"/>
    <p:sldId id="279" r:id="rId14"/>
    <p:sldId id="280" r:id="rId15"/>
    <p:sldId id="281" r:id="rId16"/>
    <p:sldId id="282" r:id="rId17"/>
    <p:sldId id="283" r:id="rId18"/>
    <p:sldId id="284" r:id="rId19"/>
    <p:sldId id="285" r:id="rId20"/>
    <p:sldId id="287" r:id="rId21"/>
    <p:sldId id="288" r:id="rId22"/>
    <p:sldId id="289" r:id="rId23"/>
    <p:sldId id="290" r:id="rId24"/>
    <p:sldId id="291" r:id="rId25"/>
    <p:sldId id="292" r:id="rId26"/>
    <p:sldId id="295" r:id="rId27"/>
    <p:sldId id="296" r:id="rId28"/>
    <p:sldId id="297"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B51C3A3C-B0D9-4D41-9A12-89D8C08BFDAE}" type="datetimeFigureOut">
              <a:rPr lang="en-IN"/>
              <a:pPr>
                <a:defRPr/>
              </a:pPr>
              <a:t>29-10-2017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0D2FE0D-0E02-4CAC-A66D-006B14DF6DC6}" type="slidenum">
              <a:rPr lang="en-IN"/>
              <a:pPr>
                <a:defRPr/>
              </a:pPr>
              <a:t>‹#›</a:t>
            </a:fld>
            <a:endParaRPr lang="en-IN"/>
          </a:p>
        </p:txBody>
      </p:sp>
    </p:spTree>
    <p:extLst>
      <p:ext uri="{BB962C8B-B14F-4D97-AF65-F5344CB8AC3E}">
        <p14:creationId xmlns:p14="http://schemas.microsoft.com/office/powerpoint/2010/main" val="101908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9D22FDCA-D700-450C-9A14-93E70EA45A96}" type="datetimeFigureOut">
              <a:rPr lang="en-IN"/>
              <a:pPr>
                <a:defRPr/>
              </a:pPr>
              <a:t>29-10-2017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94A4E05D-33A2-4A22-8EE0-3859829FCEBF}" type="slidenum">
              <a:rPr lang="en-IN"/>
              <a:pPr>
                <a:defRPr/>
              </a:pPr>
              <a:t>‹#›</a:t>
            </a:fld>
            <a:endParaRPr lang="en-IN"/>
          </a:p>
        </p:txBody>
      </p:sp>
    </p:spTree>
    <p:extLst>
      <p:ext uri="{BB962C8B-B14F-4D97-AF65-F5344CB8AC3E}">
        <p14:creationId xmlns:p14="http://schemas.microsoft.com/office/powerpoint/2010/main" val="1647697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AB2469F1-CE1A-4498-AF61-063C031BFE50}" type="datetimeFigureOut">
              <a:rPr lang="en-IN"/>
              <a:pPr>
                <a:defRPr/>
              </a:pPr>
              <a:t>29-10-2017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F4B2060B-D20E-4369-A37B-3528A72CD25F}" type="slidenum">
              <a:rPr lang="en-IN"/>
              <a:pPr>
                <a:defRPr/>
              </a:pPr>
              <a:t>‹#›</a:t>
            </a:fld>
            <a:endParaRPr lang="en-IN"/>
          </a:p>
        </p:txBody>
      </p:sp>
    </p:spTree>
    <p:extLst>
      <p:ext uri="{BB962C8B-B14F-4D97-AF65-F5344CB8AC3E}">
        <p14:creationId xmlns:p14="http://schemas.microsoft.com/office/powerpoint/2010/main" val="4226846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373717" y="325439"/>
            <a:ext cx="10513483" cy="9620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371600" y="1635126"/>
            <a:ext cx="5156200" cy="4460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Online Image Placeholder 3"/>
          <p:cNvSpPr>
            <a:spLocks noGrp="1"/>
          </p:cNvSpPr>
          <p:nvPr>
            <p:ph type="clipArt" sz="half" idx="2"/>
          </p:nvPr>
        </p:nvSpPr>
        <p:spPr>
          <a:xfrm>
            <a:off x="6731000" y="1635126"/>
            <a:ext cx="5156200" cy="4460875"/>
          </a:xfrm>
        </p:spPr>
        <p:txBody>
          <a:bodyPr rtlCol="0">
            <a:normAutofit/>
          </a:bodyPr>
          <a:lstStyle/>
          <a:p>
            <a:pPr lvl="0"/>
            <a:r>
              <a:rPr lang="en-US" noProof="0" smtClean="0"/>
              <a:t>Click icon to add online image</a:t>
            </a:r>
            <a:endParaRPr lang="en-IN" noProof="0"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TW"/>
          </a:p>
        </p:txBody>
      </p:sp>
      <p:sp>
        <p:nvSpPr>
          <p:cNvPr id="6" name="Rectangle 6"/>
          <p:cNvSpPr>
            <a:spLocks noGrp="1" noChangeArrowheads="1"/>
          </p:cNvSpPr>
          <p:nvPr>
            <p:ph type="ftr" sz="quarter" idx="11"/>
          </p:nvPr>
        </p:nvSpPr>
        <p:spPr/>
        <p:txBody>
          <a:bodyPr/>
          <a:lstStyle>
            <a:lvl1pPr>
              <a:defRPr/>
            </a:lvl1pPr>
          </a:lstStyle>
          <a:p>
            <a:pPr>
              <a:defRPr/>
            </a:pPr>
            <a:r>
              <a:rPr lang="en-US" altLang="zh-TW"/>
              <a:t>Chap 0</a:t>
            </a:r>
          </a:p>
        </p:txBody>
      </p:sp>
      <p:sp>
        <p:nvSpPr>
          <p:cNvPr id="7" name="Rectangle 7"/>
          <p:cNvSpPr>
            <a:spLocks noGrp="1" noChangeArrowheads="1"/>
          </p:cNvSpPr>
          <p:nvPr>
            <p:ph type="sldNum" sz="quarter" idx="12"/>
          </p:nvPr>
        </p:nvSpPr>
        <p:spPr/>
        <p:txBody>
          <a:bodyPr/>
          <a:lstStyle>
            <a:lvl1pPr>
              <a:defRPr/>
            </a:lvl1pPr>
          </a:lstStyle>
          <a:p>
            <a:pPr>
              <a:defRPr/>
            </a:pPr>
            <a:fld id="{F34BBABB-465D-4E5A-88B7-75D295075A18}" type="slidenum">
              <a:rPr lang="zh-TW" altLang="en-US"/>
              <a:pPr>
                <a:defRPr/>
              </a:pPr>
              <a:t>‹#›</a:t>
            </a:fld>
            <a:endParaRPr lang="en-US" altLang="zh-TW"/>
          </a:p>
        </p:txBody>
      </p:sp>
    </p:spTree>
    <p:extLst>
      <p:ext uri="{BB962C8B-B14F-4D97-AF65-F5344CB8AC3E}">
        <p14:creationId xmlns:p14="http://schemas.microsoft.com/office/powerpoint/2010/main" val="2696852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3717" y="325439"/>
            <a:ext cx="10513483" cy="962025"/>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1371600" y="1635126"/>
            <a:ext cx="10515600" cy="4460875"/>
          </a:xfrm>
        </p:spPr>
        <p:txBody>
          <a:bodyPr rtlCol="0">
            <a:normAutofit/>
          </a:bodyPr>
          <a:lstStyle/>
          <a:p>
            <a:pPr lvl="0"/>
            <a:r>
              <a:rPr lang="en-US" noProof="0" smtClean="0"/>
              <a:t>Click icon to add table</a:t>
            </a:r>
            <a:endParaRPr lang="en-IN" noProof="0"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TW"/>
          </a:p>
        </p:txBody>
      </p:sp>
      <p:sp>
        <p:nvSpPr>
          <p:cNvPr id="5" name="Rectangle 6"/>
          <p:cNvSpPr>
            <a:spLocks noGrp="1" noChangeArrowheads="1"/>
          </p:cNvSpPr>
          <p:nvPr>
            <p:ph type="ftr" sz="quarter" idx="11"/>
          </p:nvPr>
        </p:nvSpPr>
        <p:spPr/>
        <p:txBody>
          <a:bodyPr/>
          <a:lstStyle>
            <a:lvl1pPr>
              <a:defRPr/>
            </a:lvl1pPr>
          </a:lstStyle>
          <a:p>
            <a:pPr>
              <a:defRPr/>
            </a:pPr>
            <a:r>
              <a:rPr lang="en-US" altLang="zh-TW"/>
              <a:t>Chap 0</a:t>
            </a:r>
          </a:p>
        </p:txBody>
      </p:sp>
      <p:sp>
        <p:nvSpPr>
          <p:cNvPr id="6" name="Rectangle 7"/>
          <p:cNvSpPr>
            <a:spLocks noGrp="1" noChangeArrowheads="1"/>
          </p:cNvSpPr>
          <p:nvPr>
            <p:ph type="sldNum" sz="quarter" idx="12"/>
          </p:nvPr>
        </p:nvSpPr>
        <p:spPr/>
        <p:txBody>
          <a:bodyPr/>
          <a:lstStyle>
            <a:lvl1pPr>
              <a:defRPr/>
            </a:lvl1pPr>
          </a:lstStyle>
          <a:p>
            <a:pPr>
              <a:defRPr/>
            </a:pPr>
            <a:fld id="{7171BF16-EC38-4631-AB82-9B51975CE27B}" type="slidenum">
              <a:rPr lang="zh-TW" altLang="en-US"/>
              <a:pPr>
                <a:defRPr/>
              </a:pPr>
              <a:t>‹#›</a:t>
            </a:fld>
            <a:endParaRPr lang="en-US" altLang="zh-TW"/>
          </a:p>
        </p:txBody>
      </p:sp>
    </p:spTree>
    <p:extLst>
      <p:ext uri="{BB962C8B-B14F-4D97-AF65-F5344CB8AC3E}">
        <p14:creationId xmlns:p14="http://schemas.microsoft.com/office/powerpoint/2010/main" val="313714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70AC23-23E0-488C-8A3A-F177824C9565}" type="slidenum">
              <a:rPr lang="en-GB" altLang="en-US"/>
              <a:pPr>
                <a:defRPr/>
              </a:pPr>
              <a:t>‹#›</a:t>
            </a:fld>
            <a:endParaRPr lang="en-GB" altLang="en-US"/>
          </a:p>
        </p:txBody>
      </p:sp>
    </p:spTree>
    <p:extLst>
      <p:ext uri="{BB962C8B-B14F-4D97-AF65-F5344CB8AC3E}">
        <p14:creationId xmlns:p14="http://schemas.microsoft.com/office/powerpoint/2010/main" val="3403952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5A00C557-0EAE-45F6-AA3D-36FAFD9C504E}" type="slidenum">
              <a:rPr lang="en-GB" altLang="en-US"/>
              <a:pPr>
                <a:defRPr/>
              </a:pPr>
              <a:t>‹#›</a:t>
            </a:fld>
            <a:endParaRPr lang="en-GB" altLang="en-US"/>
          </a:p>
        </p:txBody>
      </p:sp>
    </p:spTree>
    <p:extLst>
      <p:ext uri="{BB962C8B-B14F-4D97-AF65-F5344CB8AC3E}">
        <p14:creationId xmlns:p14="http://schemas.microsoft.com/office/powerpoint/2010/main" val="2740852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A13A53C2-648E-4534-8050-C26E7E418808}" type="slidenum">
              <a:rPr lang="en-GB" altLang="en-US"/>
              <a:pPr>
                <a:defRPr/>
              </a:pPr>
              <a:t>‹#›</a:t>
            </a:fld>
            <a:endParaRPr lang="en-GB" altLang="en-US"/>
          </a:p>
        </p:txBody>
      </p:sp>
    </p:spTree>
    <p:extLst>
      <p:ext uri="{BB962C8B-B14F-4D97-AF65-F5344CB8AC3E}">
        <p14:creationId xmlns:p14="http://schemas.microsoft.com/office/powerpoint/2010/main" val="1336321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14400" y="1981200"/>
            <a:ext cx="508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981200"/>
            <a:ext cx="508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A311D421-876F-428B-AC70-D84AE126C233}" type="slidenum">
              <a:rPr lang="en-GB" altLang="en-US"/>
              <a:pPr>
                <a:defRPr/>
              </a:pPr>
              <a:t>‹#›</a:t>
            </a:fld>
            <a:endParaRPr lang="en-GB" altLang="en-US"/>
          </a:p>
        </p:txBody>
      </p:sp>
    </p:spTree>
    <p:extLst>
      <p:ext uri="{BB962C8B-B14F-4D97-AF65-F5344CB8AC3E}">
        <p14:creationId xmlns:p14="http://schemas.microsoft.com/office/powerpoint/2010/main" val="3828202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A8D3FAA7-526C-4993-94D2-6C55F6823245}" type="slidenum">
              <a:rPr lang="en-GB" altLang="en-US"/>
              <a:pPr>
                <a:defRPr/>
              </a:pPr>
              <a:t>‹#›</a:t>
            </a:fld>
            <a:endParaRPr lang="en-GB" altLang="en-US"/>
          </a:p>
        </p:txBody>
      </p:sp>
    </p:spTree>
    <p:extLst>
      <p:ext uri="{BB962C8B-B14F-4D97-AF65-F5344CB8AC3E}">
        <p14:creationId xmlns:p14="http://schemas.microsoft.com/office/powerpoint/2010/main" val="4262664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FCCB7DE9-CD01-42E2-B2AF-842B818D24A4}" type="slidenum">
              <a:rPr lang="en-GB" altLang="en-US"/>
              <a:pPr>
                <a:defRPr/>
              </a:pPr>
              <a:t>‹#›</a:t>
            </a:fld>
            <a:endParaRPr lang="en-GB" altLang="en-US"/>
          </a:p>
        </p:txBody>
      </p:sp>
    </p:spTree>
    <p:extLst>
      <p:ext uri="{BB962C8B-B14F-4D97-AF65-F5344CB8AC3E}">
        <p14:creationId xmlns:p14="http://schemas.microsoft.com/office/powerpoint/2010/main" val="379612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5CDC82A5-C99C-41C3-8C42-A164DB1B1D9E}" type="datetimeFigureOut">
              <a:rPr lang="en-IN"/>
              <a:pPr>
                <a:defRPr/>
              </a:pPr>
              <a:t>29-10-2017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452B3D50-EB29-46C0-AE7F-137F74D1B14B}" type="slidenum">
              <a:rPr lang="en-IN"/>
              <a:pPr>
                <a:defRPr/>
              </a:pPr>
              <a:t>‹#›</a:t>
            </a:fld>
            <a:endParaRPr lang="en-IN"/>
          </a:p>
        </p:txBody>
      </p:sp>
    </p:spTree>
    <p:extLst>
      <p:ext uri="{BB962C8B-B14F-4D97-AF65-F5344CB8AC3E}">
        <p14:creationId xmlns:p14="http://schemas.microsoft.com/office/powerpoint/2010/main" val="3349029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4E2DA821-117E-4157-BAA5-19C3EB22AE31}" type="slidenum">
              <a:rPr lang="en-GB" altLang="en-US"/>
              <a:pPr>
                <a:defRPr/>
              </a:pPr>
              <a:t>‹#›</a:t>
            </a:fld>
            <a:endParaRPr lang="en-GB" altLang="en-US"/>
          </a:p>
        </p:txBody>
      </p:sp>
    </p:spTree>
    <p:extLst>
      <p:ext uri="{BB962C8B-B14F-4D97-AF65-F5344CB8AC3E}">
        <p14:creationId xmlns:p14="http://schemas.microsoft.com/office/powerpoint/2010/main" val="4113532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B0166984-44B6-4971-8B2A-B67541CC5873}" type="slidenum">
              <a:rPr lang="en-GB" altLang="en-US"/>
              <a:pPr>
                <a:defRPr/>
              </a:pPr>
              <a:t>‹#›</a:t>
            </a:fld>
            <a:endParaRPr lang="en-GB" altLang="en-US"/>
          </a:p>
        </p:txBody>
      </p:sp>
    </p:spTree>
    <p:extLst>
      <p:ext uri="{BB962C8B-B14F-4D97-AF65-F5344CB8AC3E}">
        <p14:creationId xmlns:p14="http://schemas.microsoft.com/office/powerpoint/2010/main" val="286502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792AB703-F83C-4037-A8E7-D25EEDA6C3B2}" type="slidenum">
              <a:rPr lang="en-GB" altLang="en-US"/>
              <a:pPr>
                <a:defRPr/>
              </a:pPr>
              <a:t>‹#›</a:t>
            </a:fld>
            <a:endParaRPr lang="en-GB" altLang="en-US"/>
          </a:p>
        </p:txBody>
      </p:sp>
    </p:spTree>
    <p:extLst>
      <p:ext uri="{BB962C8B-B14F-4D97-AF65-F5344CB8AC3E}">
        <p14:creationId xmlns:p14="http://schemas.microsoft.com/office/powerpoint/2010/main" val="34578455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1333C2B1-9793-49A5-9E5F-22DDD9F1DC90}" type="slidenum">
              <a:rPr lang="en-GB" altLang="en-US"/>
              <a:pPr>
                <a:defRPr/>
              </a:pPr>
              <a:t>‹#›</a:t>
            </a:fld>
            <a:endParaRPr lang="en-GB" altLang="en-US"/>
          </a:p>
        </p:txBody>
      </p:sp>
    </p:spTree>
    <p:extLst>
      <p:ext uri="{BB962C8B-B14F-4D97-AF65-F5344CB8AC3E}">
        <p14:creationId xmlns:p14="http://schemas.microsoft.com/office/powerpoint/2010/main" val="25176466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9F62EB6D-47A6-4991-ADCA-E378A9761BA1}" type="slidenum">
              <a:rPr lang="en-GB" altLang="en-US"/>
              <a:pPr>
                <a:defRPr/>
              </a:pPr>
              <a:t>‹#›</a:t>
            </a:fld>
            <a:endParaRPr lang="en-GB" altLang="en-US"/>
          </a:p>
        </p:txBody>
      </p:sp>
    </p:spTree>
    <p:extLst>
      <p:ext uri="{BB962C8B-B14F-4D97-AF65-F5344CB8AC3E}">
        <p14:creationId xmlns:p14="http://schemas.microsoft.com/office/powerpoint/2010/main" val="910497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981200"/>
            <a:ext cx="508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691A7D86-8911-43EA-A2C0-DC63B5C7D0AC}" type="slidenum">
              <a:rPr lang="en-GB" altLang="en-US"/>
              <a:pPr>
                <a:defRPr/>
              </a:pPr>
              <a:t>‹#›</a:t>
            </a:fld>
            <a:endParaRPr lang="en-GB" altLang="en-US"/>
          </a:p>
        </p:txBody>
      </p:sp>
    </p:spTree>
    <p:extLst>
      <p:ext uri="{BB962C8B-B14F-4D97-AF65-F5344CB8AC3E}">
        <p14:creationId xmlns:p14="http://schemas.microsoft.com/office/powerpoint/2010/main" val="98026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5604C44B-58D7-4F16-8F47-A2A07265A109}" type="datetimeFigureOut">
              <a:rPr lang="en-IN"/>
              <a:pPr>
                <a:defRPr/>
              </a:pPr>
              <a:t>29-10-2017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F2E03988-D54D-4508-AF1C-D1BB01622E3F}" type="slidenum">
              <a:rPr lang="en-IN"/>
              <a:pPr>
                <a:defRPr/>
              </a:pPr>
              <a:t>‹#›</a:t>
            </a:fld>
            <a:endParaRPr lang="en-IN"/>
          </a:p>
        </p:txBody>
      </p:sp>
    </p:spTree>
    <p:extLst>
      <p:ext uri="{BB962C8B-B14F-4D97-AF65-F5344CB8AC3E}">
        <p14:creationId xmlns:p14="http://schemas.microsoft.com/office/powerpoint/2010/main" val="378406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85FA8370-C94B-49A6-B97D-66D6EC881FD1}" type="datetimeFigureOut">
              <a:rPr lang="en-IN"/>
              <a:pPr>
                <a:defRPr/>
              </a:pPr>
              <a:t>29-10-2017</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6E239524-F22D-40DF-BB23-2031DF2052A2}" type="slidenum">
              <a:rPr lang="en-IN"/>
              <a:pPr>
                <a:defRPr/>
              </a:pPr>
              <a:t>‹#›</a:t>
            </a:fld>
            <a:endParaRPr lang="en-IN"/>
          </a:p>
        </p:txBody>
      </p:sp>
    </p:spTree>
    <p:extLst>
      <p:ext uri="{BB962C8B-B14F-4D97-AF65-F5344CB8AC3E}">
        <p14:creationId xmlns:p14="http://schemas.microsoft.com/office/powerpoint/2010/main" val="144018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5A6EA533-EAFF-4DA5-B4FE-DEE3F8D9B4A9}" type="datetimeFigureOut">
              <a:rPr lang="en-IN"/>
              <a:pPr>
                <a:defRPr/>
              </a:pPr>
              <a:t>29-10-2017</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A01B1984-FD3F-4B15-BB31-F4F2D000E367}" type="slidenum">
              <a:rPr lang="en-IN"/>
              <a:pPr>
                <a:defRPr/>
              </a:pPr>
              <a:t>‹#›</a:t>
            </a:fld>
            <a:endParaRPr lang="en-IN"/>
          </a:p>
        </p:txBody>
      </p:sp>
    </p:spTree>
    <p:extLst>
      <p:ext uri="{BB962C8B-B14F-4D97-AF65-F5344CB8AC3E}">
        <p14:creationId xmlns:p14="http://schemas.microsoft.com/office/powerpoint/2010/main" val="3549123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0D211379-448C-40BB-9C5F-13D15C168D43}" type="datetimeFigureOut">
              <a:rPr lang="en-IN"/>
              <a:pPr>
                <a:defRPr/>
              </a:pPr>
              <a:t>29-10-2017</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87DB0A5A-8CAD-43F7-9CB6-A5F8063775F7}" type="slidenum">
              <a:rPr lang="en-IN"/>
              <a:pPr>
                <a:defRPr/>
              </a:pPr>
              <a:t>‹#›</a:t>
            </a:fld>
            <a:endParaRPr lang="en-IN"/>
          </a:p>
        </p:txBody>
      </p:sp>
    </p:spTree>
    <p:extLst>
      <p:ext uri="{BB962C8B-B14F-4D97-AF65-F5344CB8AC3E}">
        <p14:creationId xmlns:p14="http://schemas.microsoft.com/office/powerpoint/2010/main" val="321879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21BCF6B-FCC7-4B76-B29F-08AFBA297EE9}" type="datetimeFigureOut">
              <a:rPr lang="en-IN"/>
              <a:pPr>
                <a:defRPr/>
              </a:pPr>
              <a:t>29-10-2017</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FDD4ECB0-7A83-4F2C-A758-2B844B9747F4}" type="slidenum">
              <a:rPr lang="en-IN"/>
              <a:pPr>
                <a:defRPr/>
              </a:pPr>
              <a:t>‹#›</a:t>
            </a:fld>
            <a:endParaRPr lang="en-IN"/>
          </a:p>
        </p:txBody>
      </p:sp>
    </p:spTree>
    <p:extLst>
      <p:ext uri="{BB962C8B-B14F-4D97-AF65-F5344CB8AC3E}">
        <p14:creationId xmlns:p14="http://schemas.microsoft.com/office/powerpoint/2010/main" val="1699717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6020B43D-1F9B-4EC3-B211-11BCF2E25718}" type="datetimeFigureOut">
              <a:rPr lang="en-IN"/>
              <a:pPr>
                <a:defRPr/>
              </a:pPr>
              <a:t>29-10-2017</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68B814AE-472F-4388-A977-FD1AB06E486C}" type="slidenum">
              <a:rPr lang="en-IN"/>
              <a:pPr>
                <a:defRPr/>
              </a:pPr>
              <a:t>‹#›</a:t>
            </a:fld>
            <a:endParaRPr lang="en-IN"/>
          </a:p>
        </p:txBody>
      </p:sp>
    </p:spTree>
    <p:extLst>
      <p:ext uri="{BB962C8B-B14F-4D97-AF65-F5344CB8AC3E}">
        <p14:creationId xmlns:p14="http://schemas.microsoft.com/office/powerpoint/2010/main" val="25868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302852A9-7AF0-45C4-983B-3C49B3128E57}" type="datetimeFigureOut">
              <a:rPr lang="en-IN"/>
              <a:pPr>
                <a:defRPr/>
              </a:pPr>
              <a:t>29-10-2017</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51A59CB1-F823-4021-8543-C767C04D01F7}" type="slidenum">
              <a:rPr lang="en-IN"/>
              <a:pPr>
                <a:defRPr/>
              </a:pPr>
              <a:t>‹#›</a:t>
            </a:fld>
            <a:endParaRPr lang="en-IN"/>
          </a:p>
        </p:txBody>
      </p:sp>
    </p:spTree>
    <p:extLst>
      <p:ext uri="{BB962C8B-B14F-4D97-AF65-F5344CB8AC3E}">
        <p14:creationId xmlns:p14="http://schemas.microsoft.com/office/powerpoint/2010/main" val="211368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N" altLang="en-US" smtClean="0"/>
              <a:t>Edit Master text styles</a:t>
            </a:r>
          </a:p>
          <a:p>
            <a:pPr lvl="1"/>
            <a:r>
              <a:rPr lang="en-IN" altLang="en-US" smtClean="0"/>
              <a:t>Second level</a:t>
            </a:r>
          </a:p>
          <a:p>
            <a:pPr lvl="2"/>
            <a:r>
              <a:rPr lang="en-IN" altLang="en-US" smtClean="0"/>
              <a:t>Third level</a:t>
            </a:r>
          </a:p>
          <a:p>
            <a:pPr lvl="3"/>
            <a:r>
              <a:rPr lang="en-IN" altLang="en-US" smtClean="0"/>
              <a:t>Fourth level</a:t>
            </a:r>
          </a:p>
          <a:p>
            <a:pPr lvl="4"/>
            <a:r>
              <a:rPr lang="en-IN"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0D2D9A5A-DB49-4756-BDC2-3C183FEA0E3D}" type="datetimeFigureOut">
              <a:rPr lang="en-IN"/>
              <a:pPr>
                <a:defRPr/>
              </a:pPr>
              <a:t>29-10-2017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28B16BB-2757-4199-B385-332CA441E5FF}"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GB" alt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GB" alt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34793370-3165-414B-BB48-58C1B1322148}" type="slidenum">
              <a:rPr lang="en-GB" altLang="en-US"/>
              <a:pPr>
                <a:defRPr/>
              </a:pPr>
              <a:t>‹#›</a:t>
            </a:fld>
            <a:endParaRPr lang="en-GB" altLang="en-US"/>
          </a:p>
        </p:txBody>
      </p:sp>
    </p:spTree>
    <p:extLst>
      <p:ext uri="{BB962C8B-B14F-4D97-AF65-F5344CB8AC3E}">
        <p14:creationId xmlns:p14="http://schemas.microsoft.com/office/powerpoint/2010/main" val="392974477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085850" y="2516188"/>
            <a:ext cx="10515600" cy="1325562"/>
          </a:xfrm>
        </p:spPr>
        <p:txBody>
          <a:bodyPr/>
          <a:lstStyle/>
          <a:p>
            <a:pPr algn="ctr"/>
            <a:r>
              <a:rPr lang="en-IN" altLang="en-US" smtClean="0">
                <a:solidFill>
                  <a:srgbClr val="FF0000"/>
                </a:solidFill>
              </a:rPr>
              <a:t>Introduction Assembly Language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41363" y="365125"/>
            <a:ext cx="10515600" cy="1325563"/>
          </a:xfrm>
        </p:spPr>
        <p:txBody>
          <a:bodyPr/>
          <a:lstStyle/>
          <a:p>
            <a:pPr algn="ctr"/>
            <a:r>
              <a:rPr lang="en-US" altLang="en-US" smtClean="0">
                <a:solidFill>
                  <a:srgbClr val="FF0000"/>
                </a:solidFill>
              </a:rPr>
              <a:t>Assembly Language Instructions</a:t>
            </a:r>
          </a:p>
        </p:txBody>
      </p:sp>
      <p:sp>
        <p:nvSpPr>
          <p:cNvPr id="8195" name="Rectangle 3"/>
          <p:cNvSpPr>
            <a:spLocks noGrp="1" noChangeArrowheads="1"/>
          </p:cNvSpPr>
          <p:nvPr>
            <p:ph idx="1"/>
          </p:nvPr>
        </p:nvSpPr>
        <p:spPr>
          <a:xfrm>
            <a:off x="741363" y="1584325"/>
            <a:ext cx="10515600" cy="4351338"/>
          </a:xfrm>
        </p:spPr>
        <p:txBody>
          <a:bodyPr rtlCol="0">
            <a:normAutofit/>
          </a:bodyPr>
          <a:lstStyle/>
          <a:p>
            <a:pPr fontAlgn="auto">
              <a:spcAft>
                <a:spcPts val="0"/>
              </a:spcAft>
              <a:defRPr/>
            </a:pPr>
            <a:r>
              <a:rPr lang="en-US" altLang="en-US" dirty="0" smtClean="0"/>
              <a:t>Built from two pieces</a:t>
            </a:r>
          </a:p>
          <a:p>
            <a:pPr marL="0" indent="0" fontAlgn="auto">
              <a:spcAft>
                <a:spcPts val="0"/>
              </a:spcAft>
              <a:buFont typeface="Arial" panose="020B0604020202020204" pitchFamily="34" charset="0"/>
              <a:buNone/>
              <a:defRPr/>
            </a:pPr>
            <a:endParaRPr lang="en-US" altLang="en-US" dirty="0" smtClean="0"/>
          </a:p>
        </p:txBody>
      </p:sp>
      <p:sp>
        <p:nvSpPr>
          <p:cNvPr id="13316" name="Text Box 4"/>
          <p:cNvSpPr txBox="1">
            <a:spLocks noChangeArrowheads="1"/>
          </p:cNvSpPr>
          <p:nvPr/>
        </p:nvSpPr>
        <p:spPr bwMode="auto">
          <a:xfrm>
            <a:off x="3560763" y="2039938"/>
            <a:ext cx="27432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5000"/>
              </a:lnSpc>
              <a:spcBef>
                <a:spcPct val="50000"/>
              </a:spcBef>
              <a:buFontTx/>
              <a:buNone/>
            </a:pPr>
            <a:r>
              <a:rPr lang="en-US" altLang="en-US">
                <a:latin typeface="Arial" panose="020B0604020202020204" pitchFamily="34" charset="0"/>
              </a:rPr>
              <a:t>Add	R1, R3, 3</a:t>
            </a:r>
          </a:p>
        </p:txBody>
      </p:sp>
      <p:sp>
        <p:nvSpPr>
          <p:cNvPr id="13317" name="Text Box 5"/>
          <p:cNvSpPr txBox="1">
            <a:spLocks noChangeArrowheads="1"/>
          </p:cNvSpPr>
          <p:nvPr/>
        </p:nvSpPr>
        <p:spPr bwMode="auto">
          <a:xfrm>
            <a:off x="257175" y="3581400"/>
            <a:ext cx="5565775"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85000"/>
              </a:lnSpc>
              <a:spcBef>
                <a:spcPct val="50000"/>
              </a:spcBef>
              <a:buFontTx/>
              <a:buNone/>
            </a:pPr>
            <a:r>
              <a:rPr lang="en-US" altLang="en-US">
                <a:solidFill>
                  <a:srgbClr val="FF0000"/>
                </a:solidFill>
                <a:latin typeface="Arial" panose="020B0604020202020204" pitchFamily="34" charset="0"/>
              </a:rPr>
              <a:t>Opcode</a:t>
            </a:r>
          </a:p>
          <a:p>
            <a:pPr algn="ctr" eaLnBrk="1" hangingPunct="1">
              <a:lnSpc>
                <a:spcPct val="85000"/>
              </a:lnSpc>
              <a:spcBef>
                <a:spcPct val="50000"/>
              </a:spcBef>
              <a:buFontTx/>
              <a:buNone/>
            </a:pPr>
            <a:r>
              <a:rPr lang="en-US" altLang="en-US">
                <a:latin typeface="Arial" panose="020B0604020202020204" pitchFamily="34" charset="0"/>
              </a:rPr>
              <a:t>What to do with the data</a:t>
            </a:r>
          </a:p>
          <a:p>
            <a:pPr algn="ctr" eaLnBrk="1" hangingPunct="1">
              <a:lnSpc>
                <a:spcPct val="85000"/>
              </a:lnSpc>
              <a:spcBef>
                <a:spcPct val="50000"/>
              </a:spcBef>
              <a:buFontTx/>
              <a:buNone/>
            </a:pPr>
            <a:r>
              <a:rPr lang="en-US" altLang="en-US">
                <a:latin typeface="Arial" panose="020B0604020202020204" pitchFamily="34" charset="0"/>
              </a:rPr>
              <a:t>(ALU operation)</a:t>
            </a:r>
          </a:p>
        </p:txBody>
      </p:sp>
      <p:sp>
        <p:nvSpPr>
          <p:cNvPr id="13318" name="Text Box 6"/>
          <p:cNvSpPr txBox="1">
            <a:spLocks noChangeArrowheads="1"/>
          </p:cNvSpPr>
          <p:nvPr/>
        </p:nvSpPr>
        <p:spPr bwMode="auto">
          <a:xfrm>
            <a:off x="6500813" y="3613150"/>
            <a:ext cx="432752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85000"/>
              </a:lnSpc>
              <a:spcBef>
                <a:spcPct val="50000"/>
              </a:spcBef>
              <a:buFontTx/>
              <a:buNone/>
            </a:pPr>
            <a:r>
              <a:rPr lang="en-US" altLang="en-US">
                <a:solidFill>
                  <a:srgbClr val="FF0000"/>
                </a:solidFill>
                <a:latin typeface="Arial" panose="020B0604020202020204" pitchFamily="34" charset="0"/>
              </a:rPr>
              <a:t>Operands</a:t>
            </a:r>
          </a:p>
          <a:p>
            <a:pPr algn="ctr" eaLnBrk="1" hangingPunct="1">
              <a:lnSpc>
                <a:spcPct val="85000"/>
              </a:lnSpc>
              <a:spcBef>
                <a:spcPct val="50000"/>
              </a:spcBef>
              <a:buFontTx/>
              <a:buNone/>
            </a:pPr>
            <a:r>
              <a:rPr lang="en-US" altLang="en-US">
                <a:latin typeface="Arial" panose="020B0604020202020204" pitchFamily="34" charset="0"/>
              </a:rPr>
              <a:t>Where to get data and put the results</a:t>
            </a:r>
          </a:p>
        </p:txBody>
      </p:sp>
      <p:sp>
        <p:nvSpPr>
          <p:cNvPr id="13319" name="Line 7"/>
          <p:cNvSpPr>
            <a:spLocks noChangeShapeType="1"/>
          </p:cNvSpPr>
          <p:nvPr/>
        </p:nvSpPr>
        <p:spPr bwMode="auto">
          <a:xfrm flipV="1">
            <a:off x="3484563" y="2362200"/>
            <a:ext cx="457200" cy="114300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IN"/>
          </a:p>
        </p:txBody>
      </p:sp>
      <p:sp>
        <p:nvSpPr>
          <p:cNvPr id="13320" name="Line 8"/>
          <p:cNvSpPr>
            <a:spLocks noChangeShapeType="1"/>
          </p:cNvSpPr>
          <p:nvPr/>
        </p:nvSpPr>
        <p:spPr bwMode="auto">
          <a:xfrm flipH="1" flipV="1">
            <a:off x="5389563" y="2438400"/>
            <a:ext cx="3016250" cy="117475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US" altLang="en-US" smtClean="0">
                <a:solidFill>
                  <a:srgbClr val="FF0000"/>
                </a:solidFill>
              </a:rPr>
              <a:t>Types of Opcodes</a:t>
            </a:r>
          </a:p>
        </p:txBody>
      </p:sp>
      <p:sp>
        <p:nvSpPr>
          <p:cNvPr id="14339" name="Rectangle 3"/>
          <p:cNvSpPr>
            <a:spLocks noGrp="1" noChangeArrowheads="1"/>
          </p:cNvSpPr>
          <p:nvPr>
            <p:ph idx="1"/>
          </p:nvPr>
        </p:nvSpPr>
        <p:spPr>
          <a:xfrm>
            <a:off x="838200" y="1379538"/>
            <a:ext cx="10515600" cy="5068887"/>
          </a:xfrm>
        </p:spPr>
        <p:txBody>
          <a:bodyPr/>
          <a:lstStyle/>
          <a:p>
            <a:r>
              <a:rPr lang="en-US" altLang="en-US" smtClean="0"/>
              <a:t>Arithmetic, logical</a:t>
            </a:r>
          </a:p>
          <a:p>
            <a:pPr lvl="1"/>
            <a:r>
              <a:rPr lang="en-US" altLang="en-US" smtClean="0">
                <a:solidFill>
                  <a:srgbClr val="FF0000"/>
                </a:solidFill>
              </a:rPr>
              <a:t>add, sub, mult</a:t>
            </a:r>
          </a:p>
          <a:p>
            <a:pPr lvl="1"/>
            <a:r>
              <a:rPr lang="en-US" altLang="en-US" smtClean="0">
                <a:solidFill>
                  <a:srgbClr val="FF0000"/>
                </a:solidFill>
              </a:rPr>
              <a:t>and, or</a:t>
            </a:r>
          </a:p>
          <a:p>
            <a:pPr lvl="1"/>
            <a:r>
              <a:rPr lang="en-US" altLang="en-US" smtClean="0">
                <a:solidFill>
                  <a:srgbClr val="FF0000"/>
                </a:solidFill>
              </a:rPr>
              <a:t>Cmp</a:t>
            </a:r>
          </a:p>
          <a:p>
            <a:r>
              <a:rPr lang="en-US" altLang="en-US" smtClean="0"/>
              <a:t>Memory load/store</a:t>
            </a:r>
          </a:p>
          <a:p>
            <a:pPr lvl="1"/>
            <a:r>
              <a:rPr lang="en-US" altLang="en-US" smtClean="0">
                <a:solidFill>
                  <a:srgbClr val="FF0000"/>
                </a:solidFill>
              </a:rPr>
              <a:t>ld, st</a:t>
            </a:r>
          </a:p>
          <a:p>
            <a:r>
              <a:rPr lang="en-US" altLang="en-US" smtClean="0"/>
              <a:t>Control transfer</a:t>
            </a:r>
          </a:p>
          <a:p>
            <a:pPr lvl="1"/>
            <a:r>
              <a:rPr lang="en-US" altLang="en-US" smtClean="0">
                <a:solidFill>
                  <a:srgbClr val="FF0000"/>
                </a:solidFill>
              </a:rPr>
              <a:t>jmp</a:t>
            </a:r>
          </a:p>
          <a:p>
            <a:pPr lvl="1"/>
            <a:r>
              <a:rPr lang="en-US" altLang="en-US" smtClean="0">
                <a:solidFill>
                  <a:srgbClr val="FF0000"/>
                </a:solidFill>
              </a:rPr>
              <a:t>bne</a:t>
            </a:r>
          </a:p>
          <a:p>
            <a:r>
              <a:rPr lang="en-US" altLang="en-US" smtClean="0"/>
              <a:t>Complex</a:t>
            </a:r>
          </a:p>
          <a:p>
            <a:pPr lvl="1"/>
            <a:r>
              <a:rPr lang="en-US" altLang="en-US" smtClean="0">
                <a:solidFill>
                  <a:srgbClr val="FF0000"/>
                </a:solidFill>
              </a:rPr>
              <a:t>movs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188913"/>
            <a:ext cx="10515600" cy="1325562"/>
          </a:xfrm>
        </p:spPr>
        <p:txBody>
          <a:bodyPr/>
          <a:lstStyle/>
          <a:p>
            <a:pPr algn="ctr"/>
            <a:r>
              <a:rPr lang="en-US" altLang="en-US" smtClean="0">
                <a:solidFill>
                  <a:srgbClr val="FF0000"/>
                </a:solidFill>
              </a:rPr>
              <a:t>Operands</a:t>
            </a:r>
          </a:p>
        </p:txBody>
      </p:sp>
      <p:sp>
        <p:nvSpPr>
          <p:cNvPr id="15363" name="Rectangle 3"/>
          <p:cNvSpPr>
            <a:spLocks noGrp="1" noChangeArrowheads="1"/>
          </p:cNvSpPr>
          <p:nvPr>
            <p:ph idx="1"/>
          </p:nvPr>
        </p:nvSpPr>
        <p:spPr>
          <a:xfrm>
            <a:off x="593725" y="1514475"/>
            <a:ext cx="10760075" cy="5078413"/>
          </a:xfrm>
        </p:spPr>
        <p:txBody>
          <a:bodyPr/>
          <a:lstStyle/>
          <a:p>
            <a:r>
              <a:rPr lang="en-US" altLang="en-US" smtClean="0"/>
              <a:t>Each operand taken from a particular </a:t>
            </a:r>
            <a:r>
              <a:rPr lang="en-US" altLang="en-US" smtClean="0">
                <a:solidFill>
                  <a:srgbClr val="FF0000"/>
                </a:solidFill>
              </a:rPr>
              <a:t>addressing mode:</a:t>
            </a:r>
          </a:p>
          <a:p>
            <a:r>
              <a:rPr lang="en-US" altLang="en-US" smtClean="0"/>
              <a:t>Examples:</a:t>
            </a:r>
          </a:p>
          <a:p>
            <a:pPr>
              <a:buFont typeface="Wingdings" panose="05000000000000000000" pitchFamily="2" charset="2"/>
              <a:buNone/>
            </a:pPr>
            <a:r>
              <a:rPr lang="en-US" altLang="en-US" smtClean="0">
                <a:solidFill>
                  <a:srgbClr val="FF0000"/>
                </a:solidFill>
              </a:rPr>
              <a:t>Register</a:t>
            </a:r>
            <a:r>
              <a:rPr lang="en-US" altLang="en-US" smtClean="0"/>
              <a:t>		add r1, r2, r3</a:t>
            </a:r>
          </a:p>
          <a:p>
            <a:pPr>
              <a:buFont typeface="Wingdings" panose="05000000000000000000" pitchFamily="2" charset="2"/>
              <a:buNone/>
            </a:pPr>
            <a:r>
              <a:rPr lang="en-US" altLang="en-US" smtClean="0">
                <a:solidFill>
                  <a:srgbClr val="FF0000"/>
                </a:solidFill>
              </a:rPr>
              <a:t>Immediate</a:t>
            </a:r>
            <a:r>
              <a:rPr lang="en-US" altLang="en-US" smtClean="0"/>
              <a:t>		add r1, r2, 10</a:t>
            </a:r>
          </a:p>
          <a:p>
            <a:pPr>
              <a:buFont typeface="Wingdings" panose="05000000000000000000" pitchFamily="2" charset="2"/>
              <a:buNone/>
            </a:pPr>
            <a:r>
              <a:rPr lang="en-US" altLang="en-US" smtClean="0">
                <a:solidFill>
                  <a:srgbClr val="FF0000"/>
                </a:solidFill>
              </a:rPr>
              <a:t>Indirect</a:t>
            </a:r>
            <a:r>
              <a:rPr lang="en-US" altLang="en-US" smtClean="0"/>
              <a:t>		mov r1, (r2)</a:t>
            </a:r>
          </a:p>
          <a:p>
            <a:pPr>
              <a:buFont typeface="Wingdings" panose="05000000000000000000" pitchFamily="2" charset="2"/>
              <a:buNone/>
            </a:pPr>
            <a:r>
              <a:rPr lang="en-US" altLang="en-US" smtClean="0">
                <a:solidFill>
                  <a:srgbClr val="FF0000"/>
                </a:solidFill>
              </a:rPr>
              <a:t>Offset	</a:t>
            </a:r>
            <a:r>
              <a:rPr lang="en-US" altLang="en-US" smtClean="0"/>
              <a:t>		mov r1, 10(r3)</a:t>
            </a:r>
          </a:p>
          <a:p>
            <a:pPr>
              <a:buFont typeface="Wingdings" panose="05000000000000000000" pitchFamily="2" charset="2"/>
              <a:buNone/>
            </a:pPr>
            <a:r>
              <a:rPr lang="en-US" altLang="en-US" smtClean="0">
                <a:solidFill>
                  <a:srgbClr val="FF0000"/>
                </a:solidFill>
              </a:rPr>
              <a:t>PC Relative</a:t>
            </a:r>
            <a:r>
              <a:rPr lang="en-US" altLang="en-US" smtClean="0"/>
              <a:t>		beq 100</a:t>
            </a:r>
          </a:p>
          <a:p>
            <a:pPr>
              <a:buFont typeface="Wingdings" panose="05000000000000000000" pitchFamily="2" charset="2"/>
              <a:buNone/>
            </a:pPr>
            <a:endParaRPr lang="en-US" altLang="en-US" smtClean="0"/>
          </a:p>
          <a:p>
            <a:r>
              <a:rPr lang="en-US" altLang="en-US" smtClean="0"/>
              <a:t>Reflect processor data pathways</a:t>
            </a:r>
          </a:p>
          <a:p>
            <a:endParaRPr lang="en-US"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en-US" altLang="en-US" smtClean="0">
                <a:solidFill>
                  <a:srgbClr val="FF0000"/>
                </a:solidFill>
              </a:rPr>
              <a:t>Types of Assembly Languages</a:t>
            </a:r>
          </a:p>
        </p:txBody>
      </p:sp>
      <p:sp>
        <p:nvSpPr>
          <p:cNvPr id="16387" name="Rectangle 3"/>
          <p:cNvSpPr>
            <a:spLocks noGrp="1" noChangeArrowheads="1"/>
          </p:cNvSpPr>
          <p:nvPr>
            <p:ph idx="1"/>
          </p:nvPr>
        </p:nvSpPr>
        <p:spPr/>
        <p:txBody>
          <a:bodyPr/>
          <a:lstStyle/>
          <a:p>
            <a:r>
              <a:rPr lang="en-US" altLang="en-US" smtClean="0"/>
              <a:t>Assembly language closely tied to processor architecture</a:t>
            </a:r>
          </a:p>
          <a:p>
            <a:r>
              <a:rPr lang="en-US" altLang="en-US" smtClean="0"/>
              <a:t>At least four main types:</a:t>
            </a:r>
          </a:p>
          <a:p>
            <a:endParaRPr lang="en-US" altLang="en-US" smtClean="0"/>
          </a:p>
          <a:p>
            <a:r>
              <a:rPr lang="en-US" altLang="en-US" smtClean="0"/>
              <a:t>CISC		: </a:t>
            </a:r>
            <a:r>
              <a:rPr lang="en-US" altLang="en-US" smtClean="0">
                <a:solidFill>
                  <a:srgbClr val="FF0000"/>
                </a:solidFill>
              </a:rPr>
              <a:t>Complex Instruction-Set Computer</a:t>
            </a:r>
          </a:p>
          <a:p>
            <a:r>
              <a:rPr lang="en-US" altLang="en-US" smtClean="0"/>
              <a:t>RISC		</a:t>
            </a:r>
            <a:r>
              <a:rPr lang="en-US" altLang="en-US" smtClean="0">
                <a:solidFill>
                  <a:srgbClr val="FF0000"/>
                </a:solidFill>
              </a:rPr>
              <a:t>: Reduced Instruction-Set Computer</a:t>
            </a:r>
          </a:p>
          <a:p>
            <a:r>
              <a:rPr lang="en-US" altLang="en-US" smtClean="0"/>
              <a:t>DSP		: </a:t>
            </a:r>
            <a:r>
              <a:rPr lang="en-US" altLang="en-US" smtClean="0">
                <a:solidFill>
                  <a:srgbClr val="FF0000"/>
                </a:solidFill>
              </a:rPr>
              <a:t>Digital Signal Processor</a:t>
            </a:r>
          </a:p>
          <a:p>
            <a:r>
              <a:rPr lang="en-US" altLang="en-US" smtClean="0"/>
              <a:t>VLIW	: </a:t>
            </a:r>
            <a:r>
              <a:rPr lang="en-US" altLang="en-US" smtClean="0">
                <a:solidFill>
                  <a:srgbClr val="FF0000"/>
                </a:solidFill>
              </a:rPr>
              <a:t>Very Long Instruction Word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en-US" altLang="en-US" smtClean="0">
                <a:solidFill>
                  <a:srgbClr val="FF0000"/>
                </a:solidFill>
              </a:rPr>
              <a:t>CISC Assembly Language</a:t>
            </a:r>
          </a:p>
        </p:txBody>
      </p:sp>
      <p:sp>
        <p:nvSpPr>
          <p:cNvPr id="17411" name="Rectangle 3"/>
          <p:cNvSpPr>
            <a:spLocks noGrp="1" noChangeArrowheads="1"/>
          </p:cNvSpPr>
          <p:nvPr>
            <p:ph idx="1"/>
          </p:nvPr>
        </p:nvSpPr>
        <p:spPr>
          <a:xfrm>
            <a:off x="838200" y="1690688"/>
            <a:ext cx="10515600" cy="4773612"/>
          </a:xfrm>
        </p:spPr>
        <p:txBody>
          <a:bodyPr/>
          <a:lstStyle/>
          <a:p>
            <a:r>
              <a:rPr lang="en-US" altLang="en-US" smtClean="0"/>
              <a:t>Developed when people wrote assembly language</a:t>
            </a:r>
          </a:p>
          <a:p>
            <a:r>
              <a:rPr lang="en-US" altLang="en-US" smtClean="0"/>
              <a:t>Complicated, often specialized instructions with many effects</a:t>
            </a:r>
          </a:p>
          <a:p>
            <a:r>
              <a:rPr lang="en-US" altLang="en-US" smtClean="0"/>
              <a:t>Examples from x86 architecture</a:t>
            </a:r>
          </a:p>
          <a:p>
            <a:pPr lvl="1"/>
            <a:r>
              <a:rPr lang="en-US" altLang="en-US" smtClean="0">
                <a:solidFill>
                  <a:srgbClr val="FF0000"/>
                </a:solidFill>
              </a:rPr>
              <a:t>String move</a:t>
            </a:r>
          </a:p>
          <a:p>
            <a:pPr lvl="1"/>
            <a:r>
              <a:rPr lang="en-US" altLang="en-US" smtClean="0">
                <a:solidFill>
                  <a:srgbClr val="FF0000"/>
                </a:solidFill>
              </a:rPr>
              <a:t>Procedure enter, leave</a:t>
            </a:r>
          </a:p>
          <a:p>
            <a:r>
              <a:rPr lang="en-US" altLang="en-US" smtClean="0"/>
              <a:t>Many, complicated addressing modes</a:t>
            </a:r>
          </a:p>
          <a:p>
            <a:r>
              <a:rPr lang="en-US" altLang="en-US" smtClean="0"/>
              <a:t>So complicated, often executed by a little program (microcode)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US" altLang="en-US" smtClean="0">
                <a:solidFill>
                  <a:srgbClr val="FF0000"/>
                </a:solidFill>
              </a:rPr>
              <a:t>RISC Assembly Language</a:t>
            </a:r>
          </a:p>
        </p:txBody>
      </p:sp>
      <p:sp>
        <p:nvSpPr>
          <p:cNvPr id="18435" name="Rectangle 3"/>
          <p:cNvSpPr>
            <a:spLocks noGrp="1" noChangeArrowheads="1"/>
          </p:cNvSpPr>
          <p:nvPr>
            <p:ph idx="1"/>
          </p:nvPr>
        </p:nvSpPr>
        <p:spPr/>
        <p:txBody>
          <a:bodyPr/>
          <a:lstStyle/>
          <a:p>
            <a:r>
              <a:rPr lang="en-US" altLang="en-US" smtClean="0"/>
              <a:t>Response to growing use of compilers</a:t>
            </a:r>
          </a:p>
          <a:p>
            <a:r>
              <a:rPr lang="en-US" altLang="en-US" smtClean="0"/>
              <a:t>Easier-to-target, uniform instruction sets</a:t>
            </a:r>
          </a:p>
          <a:p>
            <a:r>
              <a:rPr lang="en-US" altLang="en-US" smtClean="0"/>
              <a:t>“Make the most common operations as fast as possible”</a:t>
            </a:r>
          </a:p>
          <a:p>
            <a:r>
              <a:rPr lang="en-US" altLang="en-US" smtClean="0"/>
              <a:t>Load-store architecture:</a:t>
            </a:r>
          </a:p>
          <a:p>
            <a:pPr lvl="1"/>
            <a:r>
              <a:rPr lang="en-US" altLang="en-US" smtClean="0">
                <a:solidFill>
                  <a:srgbClr val="FF0000"/>
                </a:solidFill>
              </a:rPr>
              <a:t>Arithmetic only performed on registers</a:t>
            </a:r>
          </a:p>
          <a:p>
            <a:pPr lvl="1"/>
            <a:r>
              <a:rPr lang="en-US" altLang="en-US" smtClean="0">
                <a:solidFill>
                  <a:srgbClr val="FF0000"/>
                </a:solidFill>
              </a:rPr>
              <a:t>Memory load/store instructions for memory-register transfers</a:t>
            </a:r>
          </a:p>
          <a:p>
            <a:r>
              <a:rPr lang="en-US" altLang="en-US" smtClean="0"/>
              <a:t>Designed to be pipelined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US" altLang="en-US" smtClean="0">
                <a:solidFill>
                  <a:srgbClr val="FF0000"/>
                </a:solidFill>
              </a:rPr>
              <a:t>DSP Assembly Language</a:t>
            </a:r>
          </a:p>
        </p:txBody>
      </p:sp>
      <p:sp>
        <p:nvSpPr>
          <p:cNvPr id="19459" name="Rectangle 3"/>
          <p:cNvSpPr>
            <a:spLocks noGrp="1" noChangeArrowheads="1"/>
          </p:cNvSpPr>
          <p:nvPr>
            <p:ph idx="1"/>
          </p:nvPr>
        </p:nvSpPr>
        <p:spPr/>
        <p:txBody>
          <a:bodyPr/>
          <a:lstStyle/>
          <a:p>
            <a:r>
              <a:rPr lang="en-US" altLang="en-US" smtClean="0"/>
              <a:t>Digital signal processors designed specifically for signal processing algorithms</a:t>
            </a:r>
          </a:p>
          <a:p>
            <a:r>
              <a:rPr lang="en-US" altLang="en-US" smtClean="0"/>
              <a:t>Lots of regular arithmetic on vectors</a:t>
            </a:r>
          </a:p>
          <a:p>
            <a:r>
              <a:rPr lang="en-US" altLang="en-US" smtClean="0"/>
              <a:t>Often written by hand</a:t>
            </a:r>
          </a:p>
          <a:p>
            <a:r>
              <a:rPr lang="en-US" altLang="en-US" smtClean="0"/>
              <a:t>Irregular architectures to save power, area</a:t>
            </a:r>
          </a:p>
          <a:p>
            <a:r>
              <a:rPr lang="en-US" altLang="en-US" smtClean="0"/>
              <a:t>Substantial instruction-level parallelism</a:t>
            </a:r>
          </a:p>
          <a:p>
            <a:pPr>
              <a:buFont typeface="Wingdings" panose="05000000000000000000" pitchFamily="2" charset="2"/>
              <a:buNone/>
            </a:pPr>
            <a:endParaRPr lang="en-US"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a:r>
              <a:rPr lang="en-US" altLang="en-US" smtClean="0">
                <a:solidFill>
                  <a:srgbClr val="FF0000"/>
                </a:solidFill>
              </a:rPr>
              <a:t>VLIW Assembly Language</a:t>
            </a:r>
          </a:p>
        </p:txBody>
      </p:sp>
      <p:sp>
        <p:nvSpPr>
          <p:cNvPr id="20483" name="Rectangle 3"/>
          <p:cNvSpPr>
            <a:spLocks noGrp="1" noChangeArrowheads="1"/>
          </p:cNvSpPr>
          <p:nvPr>
            <p:ph idx="1"/>
          </p:nvPr>
        </p:nvSpPr>
        <p:spPr/>
        <p:txBody>
          <a:bodyPr/>
          <a:lstStyle/>
          <a:p>
            <a:r>
              <a:rPr lang="en-US" altLang="en-US" smtClean="0"/>
              <a:t>Response to growing desire for instruction-level parallelism</a:t>
            </a:r>
          </a:p>
          <a:p>
            <a:r>
              <a:rPr lang="en-US" altLang="en-US" smtClean="0"/>
              <a:t>Using more transistors cheaper than running them faster</a:t>
            </a:r>
          </a:p>
          <a:p>
            <a:r>
              <a:rPr lang="en-US" altLang="en-US" smtClean="0"/>
              <a:t>Many parallel ALUs</a:t>
            </a:r>
          </a:p>
          <a:p>
            <a:r>
              <a:rPr lang="en-US" altLang="en-US" smtClean="0"/>
              <a:t>Objective: keep them all busy all the time</a:t>
            </a:r>
          </a:p>
          <a:p>
            <a:r>
              <a:rPr lang="en-US" altLang="en-US" smtClean="0"/>
              <a:t>Heavily pipelined</a:t>
            </a:r>
          </a:p>
          <a:p>
            <a:r>
              <a:rPr lang="en-US" altLang="en-US" smtClean="0"/>
              <a:t>More regular instruction set</a:t>
            </a:r>
          </a:p>
          <a:p>
            <a:r>
              <a:rPr lang="en-US" altLang="en-US" smtClean="0"/>
              <a:t>Very difficult to program by hand</a:t>
            </a:r>
          </a:p>
          <a:p>
            <a:r>
              <a:rPr lang="en-US" altLang="en-US" smtClean="0"/>
              <a:t>Looks like parallel RISC instructions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a:r>
              <a:rPr lang="en-US" altLang="en-US" dirty="0" smtClean="0">
                <a:solidFill>
                  <a:srgbClr val="FF0000"/>
                </a:solidFill>
              </a:rPr>
              <a:t>Types of Assembly Languages</a:t>
            </a:r>
          </a:p>
        </p:txBody>
      </p:sp>
      <p:graphicFrame>
        <p:nvGraphicFramePr>
          <p:cNvPr id="21507" name="Object 5"/>
          <p:cNvGraphicFramePr>
            <a:graphicFrameLocks noGrp="1" noChangeAspect="1"/>
          </p:cNvGraphicFramePr>
          <p:nvPr>
            <p:ph idx="1"/>
          </p:nvPr>
        </p:nvGraphicFramePr>
        <p:xfrm>
          <a:off x="838200" y="1395413"/>
          <a:ext cx="10155238" cy="5053012"/>
        </p:xfrm>
        <a:graphic>
          <a:graphicData uri="http://schemas.openxmlformats.org/presentationml/2006/ole">
            <mc:AlternateContent xmlns:mc="http://schemas.openxmlformats.org/markup-compatibility/2006">
              <mc:Choice xmlns:v="urn:schemas-microsoft-com:vml" Requires="v">
                <p:oleObj spid="_x0000_s21513" name="Document" r:id="rId3" imgW="9157398" imgH="5201887" progId="Word.Document.8">
                  <p:embed/>
                </p:oleObj>
              </mc:Choice>
              <mc:Fallback>
                <p:oleObj name="Document" r:id="rId3" imgW="9157398" imgH="5201887" progId="Word.Document.8">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838200" y="1395413"/>
                        <a:ext cx="10155238" cy="5053012"/>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79269" y="609600"/>
            <a:ext cx="11004731" cy="762000"/>
          </a:xfrm>
        </p:spPr>
        <p:txBody>
          <a:bodyPr/>
          <a:lstStyle/>
          <a:p>
            <a:pPr eaLnBrk="1" hangingPunct="1"/>
            <a:r>
              <a:rPr lang="en-GB" altLang="en-US" dirty="0">
                <a:solidFill>
                  <a:srgbClr val="FF0000"/>
                </a:solidFill>
              </a:rPr>
              <a:t>The Computer Organization - INTEL PC </a:t>
            </a:r>
          </a:p>
        </p:txBody>
      </p:sp>
      <p:sp>
        <p:nvSpPr>
          <p:cNvPr id="7171" name="Rectangle 3"/>
          <p:cNvSpPr>
            <a:spLocks noGrp="1" noChangeArrowheads="1"/>
          </p:cNvSpPr>
          <p:nvPr>
            <p:ph type="body" idx="1"/>
          </p:nvPr>
        </p:nvSpPr>
        <p:spPr>
          <a:xfrm>
            <a:off x="812799" y="1524000"/>
            <a:ext cx="10697029" cy="4724400"/>
          </a:xfrm>
        </p:spPr>
        <p:txBody>
          <a:bodyPr/>
          <a:lstStyle/>
          <a:p>
            <a:pPr marL="565150" indent="-565150" algn="just" eaLnBrk="1" hangingPunct="1">
              <a:buNone/>
            </a:pPr>
            <a:r>
              <a:rPr lang="en-GB" altLang="en-US" sz="2600" dirty="0">
                <a:latin typeface="Garamond" panose="02020404030301010803" pitchFamily="18" charset="0"/>
                <a:cs typeface="Times New Roman" panose="02020603050405020304" pitchFamily="18" charset="0"/>
              </a:rPr>
              <a:t>In this course, only INTEL assembly language will be learnt. Below is a brief description of the development of a few INTEL model.</a:t>
            </a:r>
          </a:p>
          <a:p>
            <a:pPr marL="565150" indent="-565150" algn="just" eaLnBrk="1" hangingPunct="1">
              <a:buNone/>
            </a:pPr>
            <a:r>
              <a:rPr lang="en-GB" altLang="en-US" sz="2600" dirty="0">
                <a:latin typeface="Garamond" panose="02020404030301010803" pitchFamily="18" charset="0"/>
                <a:cs typeface="Times New Roman" panose="02020603050405020304" pitchFamily="18" charset="0"/>
              </a:rPr>
              <a:t> (</a:t>
            </a:r>
            <a:r>
              <a:rPr lang="en-GB" altLang="en-US" sz="2600" dirty="0" err="1">
                <a:latin typeface="Garamond" panose="02020404030301010803" pitchFamily="18" charset="0"/>
                <a:cs typeface="Times New Roman" panose="02020603050405020304" pitchFamily="18" charset="0"/>
              </a:rPr>
              <a:t>i</a:t>
            </a:r>
            <a:r>
              <a:rPr lang="en-GB" altLang="en-US" sz="2600" dirty="0">
                <a:latin typeface="Garamond" panose="02020404030301010803" pitchFamily="18" charset="0"/>
                <a:cs typeface="Times New Roman" panose="02020603050405020304" pitchFamily="18" charset="0"/>
              </a:rPr>
              <a:t>) 8088</a:t>
            </a:r>
          </a:p>
          <a:p>
            <a:pPr marL="1174750" lvl="1" indent="-495300" algn="just" eaLnBrk="1" hangingPunct="1"/>
            <a:r>
              <a:rPr lang="en-GB" altLang="en-US" sz="2200" dirty="0">
                <a:latin typeface="Garamond" panose="02020404030301010803" pitchFamily="18" charset="0"/>
                <a:cs typeface="Times New Roman" panose="02020603050405020304" pitchFamily="18" charset="0"/>
              </a:rPr>
              <a:t>Has 16-bit registers and 8-bit data bus</a:t>
            </a:r>
          </a:p>
          <a:p>
            <a:pPr marL="1174750" lvl="1" indent="-495300" algn="just" eaLnBrk="1" hangingPunct="1"/>
            <a:r>
              <a:rPr lang="en-GB" altLang="en-US" sz="2200" dirty="0">
                <a:latin typeface="Garamond" panose="02020404030301010803" pitchFamily="18" charset="0"/>
                <a:cs typeface="Times New Roman" panose="02020603050405020304" pitchFamily="18" charset="0"/>
              </a:rPr>
              <a:t>Able to address up to 1 MB of internal memory</a:t>
            </a:r>
          </a:p>
          <a:p>
            <a:pPr marL="1174750" lvl="1" indent="-495300" algn="just" eaLnBrk="1" hangingPunct="1"/>
            <a:r>
              <a:rPr lang="en-GB" altLang="en-US" sz="2200" dirty="0">
                <a:latin typeface="Garamond" panose="02020404030301010803" pitchFamily="18" charset="0"/>
                <a:cs typeface="Times New Roman" panose="02020603050405020304" pitchFamily="18" charset="0"/>
              </a:rPr>
              <a:t>Although registers can store up to 16-bits at a time but the data bus is only able to transfer 8 bit data at one time </a:t>
            </a:r>
            <a:endParaRPr lang="en-US" altLang="en-US" sz="2200" dirty="0">
              <a:latin typeface="Garamond" panose="02020404030301010803" pitchFamily="18" charset="0"/>
              <a:cs typeface="Times New Roman" panose="02020603050405020304" pitchFamily="18" charset="0"/>
            </a:endParaRPr>
          </a:p>
          <a:p>
            <a:pPr marL="565150" indent="-565150" algn="just" eaLnBrk="1" hangingPunct="1">
              <a:buNone/>
            </a:pPr>
            <a:r>
              <a:rPr lang="en-GB" altLang="en-US" sz="2600" dirty="0">
                <a:latin typeface="Garamond" panose="02020404030301010803" pitchFamily="18" charset="0"/>
                <a:cs typeface="Times New Roman" panose="02020603050405020304" pitchFamily="18" charset="0"/>
              </a:rPr>
              <a:t>(ii) 8086</a:t>
            </a:r>
          </a:p>
          <a:p>
            <a:pPr marL="1174750" lvl="1" indent="-495300" algn="just" eaLnBrk="1" hangingPunct="1"/>
            <a:r>
              <a:rPr lang="en-GB" altLang="en-US" sz="2600" dirty="0">
                <a:latin typeface="Garamond" panose="02020404030301010803" pitchFamily="18" charset="0"/>
                <a:cs typeface="Times New Roman" panose="02020603050405020304" pitchFamily="18" charset="0"/>
              </a:rPr>
              <a:t>Is similar to 8088 but has a 16-bit data bus and runs faster. </a:t>
            </a:r>
          </a:p>
        </p:txBody>
      </p:sp>
    </p:spTree>
    <p:extLst>
      <p:ext uri="{BB962C8B-B14F-4D97-AF65-F5344CB8AC3E}">
        <p14:creationId xmlns:p14="http://schemas.microsoft.com/office/powerpoint/2010/main" val="242441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0B105E75-22E2-40ED-A3FB-E8A68ABCE987}" type="slidenum">
              <a:rPr lang="zh-TW" altLang="en-US"/>
              <a:pPr>
                <a:defRPr/>
              </a:pPr>
              <a:t>2</a:t>
            </a:fld>
            <a:endParaRPr lang="en-US" altLang="zh-TW"/>
          </a:p>
        </p:txBody>
      </p:sp>
      <p:sp>
        <p:nvSpPr>
          <p:cNvPr id="5123" name="Rectangle 2"/>
          <p:cNvSpPr>
            <a:spLocks noGrp="1" noChangeArrowheads="1"/>
          </p:cNvSpPr>
          <p:nvPr>
            <p:ph type="title"/>
          </p:nvPr>
        </p:nvSpPr>
        <p:spPr>
          <a:xfrm>
            <a:off x="417513" y="325438"/>
            <a:ext cx="11469687" cy="962025"/>
          </a:xfrm>
        </p:spPr>
        <p:txBody>
          <a:bodyPr/>
          <a:lstStyle/>
          <a:p>
            <a:pPr algn="ctr"/>
            <a:r>
              <a:rPr lang="en-US" altLang="zh-TW" smtClean="0">
                <a:solidFill>
                  <a:srgbClr val="FF0000"/>
                </a:solidFill>
                <a:cs typeface="新細明體"/>
              </a:rPr>
              <a:t>What is Assembly Language?</a:t>
            </a:r>
          </a:p>
        </p:txBody>
      </p:sp>
      <p:sp>
        <p:nvSpPr>
          <p:cNvPr id="5124" name="Rectangle 3"/>
          <p:cNvSpPr>
            <a:spLocks noGrp="1" noChangeArrowheads="1"/>
          </p:cNvSpPr>
          <p:nvPr>
            <p:ph type="body" sz="half" idx="1"/>
          </p:nvPr>
        </p:nvSpPr>
        <p:spPr>
          <a:xfrm>
            <a:off x="417513" y="1287463"/>
            <a:ext cx="11469687" cy="5029200"/>
          </a:xfrm>
        </p:spPr>
        <p:txBody>
          <a:bodyPr/>
          <a:lstStyle/>
          <a:p>
            <a:pPr algn="just"/>
            <a:r>
              <a:rPr lang="en-US" altLang="zh-TW" smtClean="0">
                <a:cs typeface="新細明體"/>
              </a:rPr>
              <a:t>A </a:t>
            </a:r>
            <a:r>
              <a:rPr kumimoji="1" lang="en-US" altLang="zh-TW" smtClean="0">
                <a:solidFill>
                  <a:srgbClr val="C00000"/>
                </a:solidFill>
                <a:latin typeface="Arial" panose="020B0604020202020204" pitchFamily="34" charset="0"/>
                <a:cs typeface="新細明體"/>
              </a:rPr>
              <a:t>low-level processor-specific </a:t>
            </a:r>
            <a:r>
              <a:rPr lang="en-US" altLang="zh-TW" smtClean="0">
                <a:cs typeface="新細明體"/>
              </a:rPr>
              <a:t>programming language design to match the processor’s </a:t>
            </a:r>
            <a:r>
              <a:rPr lang="en-US" altLang="zh-TW" u="sng" smtClean="0">
                <a:solidFill>
                  <a:srgbClr val="FF0000"/>
                </a:solidFill>
                <a:cs typeface="新細明體"/>
              </a:rPr>
              <a:t>machine instruction set</a:t>
            </a:r>
            <a:endParaRPr lang="en-US" altLang="zh-TW" smtClean="0">
              <a:solidFill>
                <a:srgbClr val="FF0000"/>
              </a:solidFill>
              <a:cs typeface="新細明體"/>
            </a:endParaRPr>
          </a:p>
          <a:p>
            <a:pPr algn="just"/>
            <a:r>
              <a:rPr lang="en-US" altLang="zh-TW" smtClean="0">
                <a:cs typeface="新細明體"/>
              </a:rPr>
              <a:t>Each assembly language instruction matches exactly one </a:t>
            </a:r>
            <a:r>
              <a:rPr lang="en-US" altLang="zh-TW" smtClean="0">
                <a:solidFill>
                  <a:srgbClr val="FF0000"/>
                </a:solidFill>
                <a:cs typeface="新細明體"/>
              </a:rPr>
              <a:t>machine language instruction</a:t>
            </a:r>
          </a:p>
        </p:txBody>
      </p:sp>
      <p:graphicFrame>
        <p:nvGraphicFramePr>
          <p:cNvPr id="5125" name="Object 5"/>
          <p:cNvGraphicFramePr>
            <a:graphicFrameLocks noGrp="1" noChangeAspect="1"/>
          </p:cNvGraphicFramePr>
          <p:nvPr>
            <p:ph type="clipArt" sz="half" idx="2"/>
          </p:nvPr>
        </p:nvGraphicFramePr>
        <p:xfrm>
          <a:off x="4210050" y="2819400"/>
          <a:ext cx="4159250" cy="3902075"/>
        </p:xfrm>
        <a:graphic>
          <a:graphicData uri="http://schemas.openxmlformats.org/presentationml/2006/ole">
            <mc:AlternateContent xmlns:mc="http://schemas.openxmlformats.org/markup-compatibility/2006">
              <mc:Choice xmlns:v="urn:schemas-microsoft-com:vml" Requires="v">
                <p:oleObj spid="_x0000_s5131" name="Artwork" r:id="rId3" imgW="3971429" imgH="3580952" progId="Adobe.Illustrator.7">
                  <p:embed/>
                </p:oleObj>
              </mc:Choice>
              <mc:Fallback>
                <p:oleObj name="Artwork" r:id="rId3" imgW="3971429" imgH="3580952" progId="Adobe.Illustrator.7">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0050" y="2819400"/>
                        <a:ext cx="415925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580571" y="533400"/>
            <a:ext cx="10682515" cy="5486400"/>
          </a:xfrm>
        </p:spPr>
        <p:txBody>
          <a:bodyPr/>
          <a:lstStyle/>
          <a:p>
            <a:pPr algn="just" eaLnBrk="1" hangingPunct="1">
              <a:lnSpc>
                <a:spcPct val="90000"/>
              </a:lnSpc>
              <a:buFontTx/>
              <a:buNone/>
            </a:pPr>
            <a:r>
              <a:rPr lang="en-GB" altLang="en-US" sz="2600" dirty="0">
                <a:latin typeface="Garamond" panose="02020404030301010803" pitchFamily="18" charset="0"/>
                <a:cs typeface="Times New Roman" panose="02020603050405020304" pitchFamily="18" charset="0"/>
              </a:rPr>
              <a:t>(iii) 80286</a:t>
            </a:r>
          </a:p>
          <a:p>
            <a:pPr lvl="1" algn="just" eaLnBrk="1" hangingPunct="1">
              <a:lnSpc>
                <a:spcPct val="90000"/>
              </a:lnSpc>
            </a:pPr>
            <a:r>
              <a:rPr lang="en-GB" altLang="en-US" sz="2200" dirty="0">
                <a:latin typeface="Garamond" panose="02020404030301010803" pitchFamily="18" charset="0"/>
                <a:cs typeface="Times New Roman" panose="02020603050405020304" pitchFamily="18" charset="0"/>
              </a:rPr>
              <a:t>Runs faster than 8086 and 8088</a:t>
            </a:r>
          </a:p>
          <a:p>
            <a:pPr lvl="1" algn="just" eaLnBrk="1" hangingPunct="1">
              <a:lnSpc>
                <a:spcPct val="90000"/>
              </a:lnSpc>
            </a:pPr>
            <a:r>
              <a:rPr lang="en-GB" altLang="en-US" sz="2200" dirty="0">
                <a:latin typeface="Garamond" panose="02020404030301010803" pitchFamily="18" charset="0"/>
                <a:cs typeface="Times New Roman" panose="02020603050405020304" pitchFamily="18" charset="0"/>
              </a:rPr>
              <a:t>Can address up to 16 MB of internal memory</a:t>
            </a:r>
          </a:p>
          <a:p>
            <a:pPr lvl="1" algn="just" eaLnBrk="1" hangingPunct="1">
              <a:lnSpc>
                <a:spcPct val="90000"/>
              </a:lnSpc>
            </a:pPr>
            <a:r>
              <a:rPr lang="en-GB" altLang="en-US" sz="2200" i="1" dirty="0">
                <a:latin typeface="Garamond" panose="02020404030301010803" pitchFamily="18" charset="0"/>
                <a:cs typeface="Times New Roman" panose="02020603050405020304" pitchFamily="18" charset="0"/>
              </a:rPr>
              <a:t>multitasking</a:t>
            </a:r>
            <a:r>
              <a:rPr lang="en-GB" altLang="en-US" sz="2200" dirty="0">
                <a:latin typeface="Garamond" panose="02020404030301010803" pitchFamily="18" charset="0"/>
                <a:cs typeface="Times New Roman" panose="02020603050405020304" pitchFamily="18" charset="0"/>
              </a:rPr>
              <a:t> =&gt; more than 1 task can be ran</a:t>
            </a:r>
          </a:p>
          <a:p>
            <a:pPr lvl="1" algn="just" eaLnBrk="1" hangingPunct="1">
              <a:lnSpc>
                <a:spcPct val="90000"/>
              </a:lnSpc>
              <a:buFontTx/>
              <a:buNone/>
            </a:pPr>
            <a:r>
              <a:rPr lang="en-GB" altLang="en-US" sz="2200" dirty="0">
                <a:latin typeface="Garamond" panose="02020404030301010803" pitchFamily="18" charset="0"/>
                <a:cs typeface="Times New Roman" panose="02020603050405020304" pitchFamily="18" charset="0"/>
              </a:rPr>
              <a:t>    simultaneously</a:t>
            </a:r>
          </a:p>
          <a:p>
            <a:pPr algn="just" eaLnBrk="1" hangingPunct="1">
              <a:lnSpc>
                <a:spcPct val="90000"/>
              </a:lnSpc>
              <a:buFontTx/>
              <a:buNone/>
            </a:pPr>
            <a:r>
              <a:rPr lang="en-GB" altLang="en-US" sz="2600" dirty="0">
                <a:latin typeface="Garamond" panose="02020404030301010803" pitchFamily="18" charset="0"/>
                <a:cs typeface="Times New Roman" panose="02020603050405020304" pitchFamily="18" charset="0"/>
              </a:rPr>
              <a:t>(iv) 80386</a:t>
            </a:r>
          </a:p>
          <a:p>
            <a:pPr lvl="1" algn="just" eaLnBrk="1" hangingPunct="1">
              <a:lnSpc>
                <a:spcPct val="90000"/>
              </a:lnSpc>
            </a:pPr>
            <a:r>
              <a:rPr lang="en-GB" altLang="en-US" sz="2200" dirty="0">
                <a:latin typeface="Garamond" panose="02020404030301010803" pitchFamily="18" charset="0"/>
                <a:cs typeface="Times New Roman" panose="02020603050405020304" pitchFamily="18" charset="0"/>
              </a:rPr>
              <a:t>has 32-bit registers and 32-bit data bus</a:t>
            </a:r>
          </a:p>
          <a:p>
            <a:pPr lvl="1" algn="just" eaLnBrk="1" hangingPunct="1">
              <a:lnSpc>
                <a:spcPct val="90000"/>
              </a:lnSpc>
            </a:pPr>
            <a:r>
              <a:rPr lang="en-GB" altLang="en-US" sz="2200" dirty="0">
                <a:latin typeface="Garamond" panose="02020404030301010803" pitchFamily="18" charset="0"/>
                <a:cs typeface="Times New Roman" panose="02020603050405020304" pitchFamily="18" charset="0"/>
              </a:rPr>
              <a:t>can address up to 4 billion bytes. of memory</a:t>
            </a:r>
          </a:p>
          <a:p>
            <a:pPr lvl="1" algn="just" eaLnBrk="1" hangingPunct="1">
              <a:lnSpc>
                <a:spcPct val="90000"/>
              </a:lnSpc>
            </a:pPr>
            <a:r>
              <a:rPr lang="en-GB" altLang="en-US" sz="2200" dirty="0">
                <a:latin typeface="Garamond" panose="02020404030301010803" pitchFamily="18" charset="0"/>
                <a:cs typeface="Times New Roman" panose="02020603050405020304" pitchFamily="18" charset="0"/>
              </a:rPr>
              <a:t>support “</a:t>
            </a:r>
            <a:r>
              <a:rPr lang="en-GB" altLang="en-US" sz="2200" i="1" dirty="0">
                <a:latin typeface="Garamond" panose="02020404030301010803" pitchFamily="18" charset="0"/>
                <a:cs typeface="Times New Roman" panose="02020603050405020304" pitchFamily="18" charset="0"/>
              </a:rPr>
              <a:t>virtual mode</a:t>
            </a:r>
            <a:r>
              <a:rPr lang="en-GB" altLang="en-US" sz="2200" dirty="0">
                <a:latin typeface="Garamond" panose="02020404030301010803" pitchFamily="18" charset="0"/>
                <a:cs typeface="Times New Roman" panose="02020603050405020304" pitchFamily="18" charset="0"/>
              </a:rPr>
              <a:t>”, whereby it can swap portions of memory onto disk: in this way, programs running concurrently have space to operate. </a:t>
            </a:r>
            <a:endParaRPr lang="en-US" altLang="en-US" sz="2200" dirty="0">
              <a:latin typeface="Garamond" panose="02020404030301010803" pitchFamily="18" charset="0"/>
              <a:cs typeface="Times New Roman" panose="02020603050405020304" pitchFamily="18" charset="0"/>
            </a:endParaRPr>
          </a:p>
          <a:p>
            <a:pPr algn="just" eaLnBrk="1" hangingPunct="1">
              <a:lnSpc>
                <a:spcPct val="90000"/>
              </a:lnSpc>
              <a:buFontTx/>
              <a:buNone/>
            </a:pPr>
            <a:r>
              <a:rPr lang="en-GB" altLang="en-US" sz="2400" dirty="0">
                <a:latin typeface="Garamond" panose="02020404030301010803" pitchFamily="18" charset="0"/>
                <a:cs typeface="Times New Roman" panose="02020603050405020304" pitchFamily="18" charset="0"/>
              </a:rPr>
              <a:t>(v) 80486</a:t>
            </a:r>
          </a:p>
          <a:p>
            <a:pPr lvl="1" algn="just" eaLnBrk="1" hangingPunct="1">
              <a:lnSpc>
                <a:spcPct val="90000"/>
              </a:lnSpc>
            </a:pPr>
            <a:r>
              <a:rPr lang="en-GB" altLang="en-US" sz="2000" dirty="0">
                <a:latin typeface="Garamond" panose="02020404030301010803" pitchFamily="18" charset="0"/>
                <a:cs typeface="Times New Roman" panose="02020603050405020304" pitchFamily="18" charset="0"/>
              </a:rPr>
              <a:t>has 32-bit registers and 32-bit data bus</a:t>
            </a:r>
          </a:p>
          <a:p>
            <a:pPr lvl="1" algn="just" eaLnBrk="1" hangingPunct="1">
              <a:lnSpc>
                <a:spcPct val="90000"/>
              </a:lnSpc>
            </a:pPr>
            <a:r>
              <a:rPr lang="en-GB" altLang="en-US" sz="2000" dirty="0">
                <a:latin typeface="Garamond" panose="02020404030301010803" pitchFamily="18" charset="0"/>
                <a:cs typeface="Times New Roman" panose="02020603050405020304" pitchFamily="18" charset="0"/>
              </a:rPr>
              <a:t>the presence of  CACHE</a:t>
            </a:r>
          </a:p>
        </p:txBody>
      </p:sp>
    </p:spTree>
    <p:extLst>
      <p:ext uri="{BB962C8B-B14F-4D97-AF65-F5344CB8AC3E}">
        <p14:creationId xmlns:p14="http://schemas.microsoft.com/office/powerpoint/2010/main" val="560207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740229" y="533400"/>
            <a:ext cx="10668000" cy="4419600"/>
          </a:xfrm>
        </p:spPr>
        <p:txBody>
          <a:bodyPr/>
          <a:lstStyle/>
          <a:p>
            <a:pPr algn="just" eaLnBrk="1" hangingPunct="1">
              <a:buFontTx/>
              <a:buNone/>
            </a:pPr>
            <a:r>
              <a:rPr lang="en-GB" altLang="en-US" sz="2800">
                <a:latin typeface="Garamond" panose="02020404030301010803" pitchFamily="18" charset="0"/>
                <a:cs typeface="Times New Roman" panose="02020603050405020304" pitchFamily="18" charset="0"/>
              </a:rPr>
              <a:t>(vi) Pentium</a:t>
            </a:r>
          </a:p>
          <a:p>
            <a:pPr lvl="1" algn="just" eaLnBrk="1" hangingPunct="1"/>
            <a:r>
              <a:rPr lang="en-GB" altLang="en-US" sz="2400">
                <a:latin typeface="Garamond" panose="02020404030301010803" pitchFamily="18" charset="0"/>
                <a:cs typeface="Times New Roman" panose="02020603050405020304" pitchFamily="18" charset="0"/>
              </a:rPr>
              <a:t>has 32-bit registers, 64-bit data bus</a:t>
            </a:r>
          </a:p>
          <a:p>
            <a:pPr lvl="1" algn="just" eaLnBrk="1" hangingPunct="1"/>
            <a:r>
              <a:rPr lang="en-GB" altLang="en-US" sz="2400">
                <a:latin typeface="Garamond" panose="02020404030301010803" pitchFamily="18" charset="0"/>
                <a:cs typeface="Times New Roman" panose="02020603050405020304" pitchFamily="18" charset="0"/>
              </a:rPr>
              <a:t>has separate caches for data and instruction  </a:t>
            </a:r>
          </a:p>
          <a:p>
            <a:pPr lvl="1" algn="just" eaLnBrk="1" hangingPunct="1"/>
            <a:r>
              <a:rPr lang="en-GB" altLang="en-US" sz="2400">
                <a:latin typeface="Garamond" panose="02020404030301010803" pitchFamily="18" charset="0"/>
                <a:cs typeface="Times New Roman" panose="02020603050405020304" pitchFamily="18" charset="0"/>
              </a:rPr>
              <a:t>the processor can decode and execute more than one</a:t>
            </a:r>
          </a:p>
          <a:p>
            <a:pPr lvl="1" algn="just" eaLnBrk="1" hangingPunct="1"/>
            <a:r>
              <a:rPr lang="en-GB" altLang="en-US" sz="2400">
                <a:latin typeface="Garamond" panose="02020404030301010803" pitchFamily="18" charset="0"/>
                <a:cs typeface="Times New Roman" panose="02020603050405020304" pitchFamily="18" charset="0"/>
              </a:rPr>
              <a:t>instruction in one clock cycle (pipeline) </a:t>
            </a:r>
          </a:p>
          <a:p>
            <a:pPr eaLnBrk="1" hangingPunct="1">
              <a:buFontTx/>
              <a:buNone/>
            </a:pPr>
            <a:r>
              <a:rPr lang="en-GB" altLang="en-US" sz="2800">
                <a:latin typeface="Garamond" panose="02020404030301010803" pitchFamily="18" charset="0"/>
                <a:cs typeface="Times New Roman" panose="02020603050405020304" pitchFamily="18" charset="0"/>
              </a:rPr>
              <a:t> </a:t>
            </a:r>
          </a:p>
          <a:p>
            <a:pPr algn="just" eaLnBrk="1" hangingPunct="1">
              <a:buFontTx/>
              <a:buNone/>
            </a:pPr>
            <a:r>
              <a:rPr lang="en-GB" altLang="en-US" sz="2800">
                <a:latin typeface="Garamond" panose="02020404030301010803" pitchFamily="18" charset="0"/>
                <a:cs typeface="Times New Roman" panose="02020603050405020304" pitchFamily="18" charset="0"/>
              </a:rPr>
              <a:t>(vii) Pentium II &amp; III</a:t>
            </a:r>
          </a:p>
          <a:p>
            <a:pPr lvl="1" algn="just" eaLnBrk="1" hangingPunct="1"/>
            <a:r>
              <a:rPr lang="en-GB" altLang="en-US" sz="2400">
                <a:latin typeface="Garamond" panose="02020404030301010803" pitchFamily="18" charset="0"/>
                <a:cs typeface="Times New Roman" panose="02020603050405020304" pitchFamily="18" charset="0"/>
              </a:rPr>
              <a:t> has different paths to the cache and main memory  </a:t>
            </a:r>
          </a:p>
        </p:txBody>
      </p:sp>
    </p:spTree>
    <p:extLst>
      <p:ext uri="{BB962C8B-B14F-4D97-AF65-F5344CB8AC3E}">
        <p14:creationId xmlns:p14="http://schemas.microsoft.com/office/powerpoint/2010/main" val="2920342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638629" y="381000"/>
            <a:ext cx="10871200" cy="6172200"/>
          </a:xfrm>
        </p:spPr>
        <p:txBody>
          <a:bodyPr/>
          <a:lstStyle/>
          <a:p>
            <a:pPr marL="0" indent="0" algn="just" eaLnBrk="1" hangingPunct="1">
              <a:buNone/>
            </a:pPr>
            <a:r>
              <a:rPr lang="en-GB" altLang="en-US" sz="2400" dirty="0">
                <a:latin typeface="Garamond" panose="02020404030301010803" pitchFamily="18" charset="0"/>
                <a:cs typeface="Times New Roman" panose="02020603050405020304" pitchFamily="18" charset="0"/>
              </a:rPr>
              <a:t>In performing its task, the processor (CPU) is</a:t>
            </a:r>
            <a:r>
              <a:rPr lang="en-US" altLang="en-US" sz="2400" dirty="0">
                <a:latin typeface="Garamond" panose="02020404030301010803" pitchFamily="18" charset="0"/>
                <a:cs typeface="Times New Roman" panose="02020603050405020304" pitchFamily="18" charset="0"/>
              </a:rPr>
              <a:t> </a:t>
            </a:r>
            <a:r>
              <a:rPr lang="en-GB" altLang="en-US" sz="2400" dirty="0">
                <a:latin typeface="Garamond" panose="02020404030301010803" pitchFamily="18" charset="0"/>
                <a:cs typeface="Times New Roman" panose="02020603050405020304" pitchFamily="18" charset="0"/>
              </a:rPr>
              <a:t>partitioned into two logical units:  </a:t>
            </a:r>
          </a:p>
          <a:p>
            <a:pPr marL="0" indent="0" algn="just" eaLnBrk="1" hangingPunct="1">
              <a:buNone/>
            </a:pPr>
            <a:r>
              <a:rPr lang="en-GB" altLang="en-US" sz="2400" dirty="0">
                <a:latin typeface="Garamond" panose="02020404030301010803" pitchFamily="18" charset="0"/>
                <a:cs typeface="Times New Roman" panose="02020603050405020304" pitchFamily="18" charset="0"/>
              </a:rPr>
              <a:t>        </a:t>
            </a:r>
            <a:r>
              <a:rPr lang="en-GB" altLang="en-US" sz="2400" dirty="0">
                <a:solidFill>
                  <a:srgbClr val="FF0000"/>
                </a:solidFill>
                <a:latin typeface="Garamond" panose="02020404030301010803" pitchFamily="18" charset="0"/>
                <a:cs typeface="Times New Roman" panose="02020603050405020304" pitchFamily="18" charset="0"/>
              </a:rPr>
              <a:t>1) An Execution Unit (EU)</a:t>
            </a:r>
          </a:p>
          <a:p>
            <a:pPr marL="0" indent="0" algn="just" eaLnBrk="1" hangingPunct="1">
              <a:buNone/>
            </a:pPr>
            <a:r>
              <a:rPr lang="en-GB" altLang="en-US" sz="2400" dirty="0">
                <a:solidFill>
                  <a:srgbClr val="FF0000"/>
                </a:solidFill>
                <a:latin typeface="Garamond" panose="02020404030301010803" pitchFamily="18" charset="0"/>
                <a:cs typeface="Times New Roman" panose="02020603050405020304" pitchFamily="18" charset="0"/>
              </a:rPr>
              <a:t>        2) A Bus Interface Unit (BIU)</a:t>
            </a:r>
          </a:p>
          <a:p>
            <a:pPr marL="0" indent="0" algn="just" eaLnBrk="1" hangingPunct="1">
              <a:buNone/>
            </a:pPr>
            <a:endParaRPr lang="en-GB" altLang="en-US" sz="2400" dirty="0">
              <a:latin typeface="Garamond" panose="02020404030301010803" pitchFamily="18" charset="0"/>
              <a:cs typeface="Times New Roman" panose="02020603050405020304" pitchFamily="18" charset="0"/>
            </a:endParaRPr>
          </a:p>
          <a:p>
            <a:pPr marL="0" indent="0" algn="just" eaLnBrk="1" hangingPunct="1">
              <a:buNone/>
            </a:pPr>
            <a:r>
              <a:rPr lang="en-GB" altLang="en-US" sz="2400" b="1" dirty="0">
                <a:latin typeface="Garamond" panose="02020404030301010803" pitchFamily="18" charset="0"/>
                <a:cs typeface="Times New Roman" panose="02020603050405020304" pitchFamily="18" charset="0"/>
              </a:rPr>
              <a:t>EU</a:t>
            </a:r>
          </a:p>
          <a:p>
            <a:pPr marL="401638" lvl="1" indent="-287338" algn="just" eaLnBrk="1" hangingPunct="1"/>
            <a:r>
              <a:rPr lang="en-GB" altLang="en-US" sz="2400" dirty="0">
                <a:latin typeface="Garamond" panose="02020404030301010803" pitchFamily="18" charset="0"/>
                <a:cs typeface="Times New Roman" panose="02020603050405020304" pitchFamily="18" charset="0"/>
              </a:rPr>
              <a:t>EU is responsible for </a:t>
            </a:r>
            <a:r>
              <a:rPr lang="en-GB" altLang="en-US" sz="2400" b="1" dirty="0">
                <a:solidFill>
                  <a:srgbClr val="008000"/>
                </a:solidFill>
                <a:latin typeface="Garamond" panose="02020404030301010803" pitchFamily="18" charset="0"/>
                <a:cs typeface="Times New Roman" panose="02020603050405020304" pitchFamily="18" charset="0"/>
              </a:rPr>
              <a:t>program execution</a:t>
            </a:r>
            <a:r>
              <a:rPr lang="en-GB" altLang="en-US" sz="2400" dirty="0">
                <a:latin typeface="Garamond" panose="02020404030301010803" pitchFamily="18" charset="0"/>
                <a:cs typeface="Times New Roman" panose="02020603050405020304" pitchFamily="18" charset="0"/>
              </a:rPr>
              <a:t>  </a:t>
            </a:r>
          </a:p>
          <a:p>
            <a:pPr marL="401638" lvl="1" indent="-287338" algn="just" eaLnBrk="1" hangingPunct="1"/>
            <a:r>
              <a:rPr lang="en-GB" altLang="en-US" sz="2400" dirty="0">
                <a:latin typeface="Garamond" panose="02020404030301010803" pitchFamily="18" charset="0"/>
                <a:cs typeface="Times New Roman" panose="02020603050405020304" pitchFamily="18" charset="0"/>
              </a:rPr>
              <a:t>Contains of an Arithmetic Logic Unit (ALU), a Control Unit (CU) and a number of registers  </a:t>
            </a:r>
          </a:p>
          <a:p>
            <a:pPr marL="0" indent="0" algn="just" eaLnBrk="1" hangingPunct="1">
              <a:buNone/>
            </a:pPr>
            <a:r>
              <a:rPr lang="en-GB" altLang="en-US" sz="2400" b="1" dirty="0">
                <a:latin typeface="Garamond" panose="02020404030301010803" pitchFamily="18" charset="0"/>
                <a:cs typeface="Times New Roman" panose="02020603050405020304" pitchFamily="18" charset="0"/>
              </a:rPr>
              <a:t>BIU</a:t>
            </a:r>
          </a:p>
          <a:p>
            <a:pPr marL="401638" lvl="1" indent="-287338" algn="just" eaLnBrk="1" hangingPunct="1"/>
            <a:r>
              <a:rPr lang="en-GB" altLang="en-US" sz="2400" b="1" dirty="0">
                <a:solidFill>
                  <a:srgbClr val="008000"/>
                </a:solidFill>
                <a:latin typeface="Garamond" panose="02020404030301010803" pitchFamily="18" charset="0"/>
                <a:cs typeface="Times New Roman" panose="02020603050405020304" pitchFamily="18" charset="0"/>
              </a:rPr>
              <a:t>Delivers data and instructions</a:t>
            </a:r>
            <a:r>
              <a:rPr lang="en-GB" altLang="en-US" sz="2400" dirty="0">
                <a:latin typeface="Garamond" panose="02020404030301010803" pitchFamily="18" charset="0"/>
                <a:cs typeface="Times New Roman" panose="02020603050405020304" pitchFamily="18" charset="0"/>
              </a:rPr>
              <a:t> to the EU.</a:t>
            </a:r>
          </a:p>
          <a:p>
            <a:pPr marL="401638" lvl="1" indent="-287338" algn="just" eaLnBrk="1" hangingPunct="1"/>
            <a:r>
              <a:rPr lang="en-GB" altLang="en-US" sz="2400" dirty="0">
                <a:latin typeface="Garamond" panose="02020404030301010803" pitchFamily="18" charset="0"/>
                <a:cs typeface="Times New Roman" panose="02020603050405020304" pitchFamily="18" charset="0"/>
              </a:rPr>
              <a:t>manage the bus </a:t>
            </a:r>
            <a:r>
              <a:rPr lang="en-GB" altLang="en-US" sz="2400" dirty="0">
                <a:solidFill>
                  <a:srgbClr val="FF0000"/>
                </a:solidFill>
                <a:latin typeface="Garamond" panose="02020404030301010803" pitchFamily="18" charset="0"/>
                <a:cs typeface="Times New Roman" panose="02020603050405020304" pitchFamily="18" charset="0"/>
              </a:rPr>
              <a:t>control unit, segment registers and instruction queue</a:t>
            </a:r>
            <a:r>
              <a:rPr lang="en-GB" altLang="en-US" sz="2400" dirty="0">
                <a:latin typeface="Garamond" panose="02020404030301010803" pitchFamily="18" charset="0"/>
                <a:cs typeface="Times New Roman" panose="02020603050405020304" pitchFamily="18" charset="0"/>
              </a:rPr>
              <a:t>.</a:t>
            </a:r>
          </a:p>
          <a:p>
            <a:pPr marL="401638" lvl="1" indent="-287338" algn="just" eaLnBrk="1" hangingPunct="1"/>
            <a:r>
              <a:rPr lang="en-GB" altLang="en-US" sz="2400" dirty="0">
                <a:latin typeface="Garamond" panose="02020404030301010803" pitchFamily="18" charset="0"/>
                <a:cs typeface="Times New Roman" panose="02020603050405020304" pitchFamily="18" charset="0"/>
              </a:rPr>
              <a:t>The BIU controls the buses that transfer the data to the </a:t>
            </a:r>
            <a:r>
              <a:rPr lang="en-GB" altLang="en-US" sz="2400" dirty="0">
                <a:solidFill>
                  <a:srgbClr val="FF0000"/>
                </a:solidFill>
                <a:latin typeface="Garamond" panose="02020404030301010803" pitchFamily="18" charset="0"/>
                <a:cs typeface="Times New Roman" panose="02020603050405020304" pitchFamily="18" charset="0"/>
              </a:rPr>
              <a:t>EU, to memory and to external input/output devices,</a:t>
            </a:r>
            <a:r>
              <a:rPr lang="en-GB" altLang="en-US" sz="2400" dirty="0">
                <a:latin typeface="Garamond" panose="02020404030301010803" pitchFamily="18" charset="0"/>
                <a:cs typeface="Times New Roman" panose="02020603050405020304" pitchFamily="18" charset="0"/>
              </a:rPr>
              <a:t> whereas the segment registers control memory addressing. </a:t>
            </a:r>
            <a:endParaRPr lang="en-GB" altLang="en-US" sz="2400" dirty="0">
              <a:latin typeface="Garamond" panose="02020404030301010803" pitchFamily="18" charset="0"/>
            </a:endParaRPr>
          </a:p>
        </p:txBody>
      </p:sp>
    </p:spTree>
    <p:extLst>
      <p:ext uri="{BB962C8B-B14F-4D97-AF65-F5344CB8AC3E}">
        <p14:creationId xmlns:p14="http://schemas.microsoft.com/office/powerpoint/2010/main" val="3045858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595086" y="457200"/>
            <a:ext cx="10972800" cy="5638800"/>
          </a:xfrm>
        </p:spPr>
        <p:txBody>
          <a:bodyPr/>
          <a:lstStyle/>
          <a:p>
            <a:pPr algn="just" eaLnBrk="1" hangingPunct="1">
              <a:buFontTx/>
              <a:buNone/>
            </a:pPr>
            <a:endParaRPr lang="en-GB" altLang="en-US" sz="2800" dirty="0">
              <a:latin typeface="Garamond" panose="02020404030301010803" pitchFamily="18" charset="0"/>
              <a:cs typeface="Times New Roman" panose="02020603050405020304" pitchFamily="18" charset="0"/>
            </a:endParaRPr>
          </a:p>
          <a:p>
            <a:pPr algn="just" eaLnBrk="1" hangingPunct="1">
              <a:buFontTx/>
              <a:buNone/>
            </a:pPr>
            <a:r>
              <a:rPr lang="en-GB" altLang="en-US" sz="2800" dirty="0">
                <a:latin typeface="Garamond" panose="02020404030301010803" pitchFamily="18" charset="0"/>
                <a:cs typeface="Times New Roman" panose="02020603050405020304" pitchFamily="18" charset="0"/>
              </a:rPr>
              <a:t>EU and BIU work in </a:t>
            </a:r>
            <a:r>
              <a:rPr lang="en-GB" altLang="en-US" sz="2800" dirty="0">
                <a:solidFill>
                  <a:srgbClr val="008000"/>
                </a:solidFill>
                <a:latin typeface="Garamond" panose="02020404030301010803" pitchFamily="18" charset="0"/>
                <a:cs typeface="Times New Roman" panose="02020603050405020304" pitchFamily="18" charset="0"/>
              </a:rPr>
              <a:t>parallel</a:t>
            </a:r>
            <a:r>
              <a:rPr lang="en-GB" altLang="en-US" sz="2800" dirty="0">
                <a:latin typeface="Garamond" panose="02020404030301010803" pitchFamily="18" charset="0"/>
                <a:cs typeface="Times New Roman" panose="02020603050405020304" pitchFamily="18" charset="0"/>
              </a:rPr>
              <a:t>, with the BIU keeping one step ahead. The EU will notify the BIU when it needs to data in memory or an I/O device or obtain instruction from the BIU instruction queue.  </a:t>
            </a:r>
          </a:p>
          <a:p>
            <a:pPr eaLnBrk="1" hangingPunct="1">
              <a:buFontTx/>
              <a:buNone/>
            </a:pPr>
            <a:r>
              <a:rPr lang="en-GB" altLang="en-US" sz="2800" dirty="0">
                <a:latin typeface="Garamond" panose="02020404030301010803" pitchFamily="18" charset="0"/>
                <a:cs typeface="Times New Roman" panose="02020603050405020304" pitchFamily="18" charset="0"/>
              </a:rPr>
              <a:t> </a:t>
            </a:r>
          </a:p>
          <a:p>
            <a:pPr algn="just" eaLnBrk="1" hangingPunct="1">
              <a:buFontTx/>
              <a:buNone/>
            </a:pPr>
            <a:r>
              <a:rPr lang="en-GB" altLang="en-US" sz="2800" dirty="0">
                <a:latin typeface="Garamond" panose="02020404030301010803" pitchFamily="18" charset="0"/>
                <a:cs typeface="Times New Roman" panose="02020603050405020304" pitchFamily="18" charset="0"/>
              </a:rPr>
              <a:t>When EU executes an instruction, BIU will fetch the next instruction from the memory and insert it into to instruction queue.  </a:t>
            </a:r>
          </a:p>
          <a:p>
            <a:pPr eaLnBrk="1" hangingPunct="1">
              <a:buFontTx/>
              <a:buNone/>
            </a:pPr>
            <a:r>
              <a:rPr lang="en-GB" altLang="en-US" sz="2800" dirty="0">
                <a:latin typeface="Garamond" panose="02020404030301010803" pitchFamily="18" charset="0"/>
                <a:cs typeface="Times New Roman" panose="02020603050405020304" pitchFamily="18" charset="0"/>
              </a:rPr>
              <a:t> </a:t>
            </a:r>
          </a:p>
          <a:p>
            <a:pPr eaLnBrk="1" hangingPunct="1">
              <a:buFontTx/>
              <a:buNone/>
            </a:pPr>
            <a:endParaRPr lang="en-GB" altLang="en-US" sz="2800" dirty="0">
              <a:latin typeface="Garamond" panose="02020404030301010803" pitchFamily="18" charset="0"/>
            </a:endParaRPr>
          </a:p>
        </p:txBody>
      </p:sp>
    </p:spTree>
    <p:extLst>
      <p:ext uri="{BB962C8B-B14F-4D97-AF65-F5344CB8AC3E}">
        <p14:creationId xmlns:p14="http://schemas.microsoft.com/office/powerpoint/2010/main" val="1114857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1973943" y="381000"/>
            <a:ext cx="8389257" cy="6135914"/>
            <a:chOff x="672" y="192"/>
            <a:chExt cx="4752" cy="3792"/>
          </a:xfrm>
        </p:grpSpPr>
        <p:grpSp>
          <p:nvGrpSpPr>
            <p:cNvPr id="12291" name="Group 3"/>
            <p:cNvGrpSpPr>
              <a:grpSpLocks/>
            </p:cNvGrpSpPr>
            <p:nvPr/>
          </p:nvGrpSpPr>
          <p:grpSpPr bwMode="auto">
            <a:xfrm>
              <a:off x="672" y="192"/>
              <a:ext cx="4752" cy="3792"/>
              <a:chOff x="1056" y="647"/>
              <a:chExt cx="3456" cy="2706"/>
            </a:xfrm>
          </p:grpSpPr>
          <p:sp>
            <p:nvSpPr>
              <p:cNvPr id="12293" name="Text Box 4"/>
              <p:cNvSpPr txBox="1">
                <a:spLocks noChangeArrowheads="1"/>
              </p:cNvSpPr>
              <p:nvPr/>
            </p:nvSpPr>
            <p:spPr bwMode="auto">
              <a:xfrm>
                <a:off x="1344" y="831"/>
                <a:ext cx="864"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rgbClr val="000000"/>
                    </a:solidFill>
                  </a:rPr>
                  <a:t>  AH            </a:t>
                </a:r>
                <a:r>
                  <a:rPr lang="en-US" altLang="en-US" sz="1600" dirty="0" smtClean="0">
                    <a:solidFill>
                      <a:srgbClr val="000000"/>
                    </a:solidFill>
                  </a:rPr>
                  <a:t>   AL</a:t>
                </a:r>
                <a:endParaRPr lang="en-US" altLang="en-US" sz="1600" dirty="0">
                  <a:solidFill>
                    <a:srgbClr val="000000"/>
                  </a:solidFill>
                </a:endParaRPr>
              </a:p>
            </p:txBody>
          </p:sp>
          <p:sp>
            <p:nvSpPr>
              <p:cNvPr id="12294" name="Text Box 5"/>
              <p:cNvSpPr txBox="1">
                <a:spLocks noChangeArrowheads="1"/>
              </p:cNvSpPr>
              <p:nvPr/>
            </p:nvSpPr>
            <p:spPr bwMode="auto">
              <a:xfrm>
                <a:off x="1344" y="957"/>
                <a:ext cx="864"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rgbClr val="000000"/>
                    </a:solidFill>
                  </a:rPr>
                  <a:t>  BH      </a:t>
                </a:r>
                <a:r>
                  <a:rPr lang="en-US" altLang="en-US" sz="1600" dirty="0" smtClean="0">
                    <a:solidFill>
                      <a:srgbClr val="000000"/>
                    </a:solidFill>
                  </a:rPr>
                  <a:t>         BL</a:t>
                </a:r>
                <a:endParaRPr lang="en-US" altLang="en-US" sz="1600" dirty="0">
                  <a:solidFill>
                    <a:srgbClr val="000000"/>
                  </a:solidFill>
                </a:endParaRPr>
              </a:p>
            </p:txBody>
          </p:sp>
          <p:sp>
            <p:nvSpPr>
              <p:cNvPr id="12295" name="Rectangle 6"/>
              <p:cNvSpPr>
                <a:spLocks noChangeArrowheads="1"/>
              </p:cNvSpPr>
              <p:nvPr/>
            </p:nvSpPr>
            <p:spPr bwMode="auto">
              <a:xfrm>
                <a:off x="1344" y="1064"/>
                <a:ext cx="864"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  CH               CL</a:t>
                </a:r>
              </a:p>
            </p:txBody>
          </p:sp>
          <p:sp>
            <p:nvSpPr>
              <p:cNvPr id="12296" name="Rectangle 7"/>
              <p:cNvSpPr>
                <a:spLocks noChangeArrowheads="1"/>
              </p:cNvSpPr>
              <p:nvPr/>
            </p:nvSpPr>
            <p:spPr bwMode="auto">
              <a:xfrm>
                <a:off x="1344" y="1189"/>
                <a:ext cx="864"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  DH               DL</a:t>
                </a:r>
              </a:p>
            </p:txBody>
          </p:sp>
          <p:sp>
            <p:nvSpPr>
              <p:cNvPr id="12297" name="Text Box 8"/>
              <p:cNvSpPr txBox="1">
                <a:spLocks noChangeArrowheads="1"/>
              </p:cNvSpPr>
              <p:nvPr/>
            </p:nvSpPr>
            <p:spPr bwMode="auto">
              <a:xfrm>
                <a:off x="1344" y="1315"/>
                <a:ext cx="864"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             SP</a:t>
                </a:r>
              </a:p>
            </p:txBody>
          </p:sp>
          <p:sp>
            <p:nvSpPr>
              <p:cNvPr id="12298" name="Text Box 9"/>
              <p:cNvSpPr txBox="1">
                <a:spLocks noChangeArrowheads="1"/>
              </p:cNvSpPr>
              <p:nvPr/>
            </p:nvSpPr>
            <p:spPr bwMode="auto">
              <a:xfrm>
                <a:off x="1344" y="1422"/>
                <a:ext cx="864"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             BP</a:t>
                </a:r>
              </a:p>
            </p:txBody>
          </p:sp>
          <p:sp>
            <p:nvSpPr>
              <p:cNvPr id="12299" name="Text Box 10"/>
              <p:cNvSpPr txBox="1">
                <a:spLocks noChangeArrowheads="1"/>
              </p:cNvSpPr>
              <p:nvPr/>
            </p:nvSpPr>
            <p:spPr bwMode="auto">
              <a:xfrm>
                <a:off x="1344" y="1548"/>
                <a:ext cx="864"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             SI</a:t>
                </a:r>
              </a:p>
            </p:txBody>
          </p:sp>
          <p:sp>
            <p:nvSpPr>
              <p:cNvPr id="12300" name="Text Box 11"/>
              <p:cNvSpPr txBox="1">
                <a:spLocks noChangeArrowheads="1"/>
              </p:cNvSpPr>
              <p:nvPr/>
            </p:nvSpPr>
            <p:spPr bwMode="auto">
              <a:xfrm>
                <a:off x="1344" y="1673"/>
                <a:ext cx="864"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             DI</a:t>
                </a:r>
              </a:p>
            </p:txBody>
          </p:sp>
          <p:sp>
            <p:nvSpPr>
              <p:cNvPr id="12301" name="Text Box 12"/>
              <p:cNvSpPr txBox="1">
                <a:spLocks noChangeArrowheads="1"/>
              </p:cNvSpPr>
              <p:nvPr/>
            </p:nvSpPr>
            <p:spPr bwMode="auto">
              <a:xfrm>
                <a:off x="1056" y="831"/>
                <a:ext cx="288" cy="144"/>
              </a:xfrm>
              <a:prstGeom prst="rect">
                <a:avLst/>
              </a:prstGeom>
              <a:solidFill>
                <a:srgbClr val="FFFFFF"/>
              </a:solidFill>
              <a:ln w="25400">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AX</a:t>
                </a:r>
              </a:p>
            </p:txBody>
          </p:sp>
          <p:sp>
            <p:nvSpPr>
              <p:cNvPr id="12302" name="Text Box 13"/>
              <p:cNvSpPr txBox="1">
                <a:spLocks noChangeArrowheads="1"/>
              </p:cNvSpPr>
              <p:nvPr/>
            </p:nvSpPr>
            <p:spPr bwMode="auto">
              <a:xfrm>
                <a:off x="1056" y="1064"/>
                <a:ext cx="288" cy="144"/>
              </a:xfrm>
              <a:prstGeom prst="rect">
                <a:avLst/>
              </a:prstGeom>
              <a:solidFill>
                <a:srgbClr val="FFFFFF"/>
              </a:solidFill>
              <a:ln w="25400">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CX</a:t>
                </a:r>
              </a:p>
            </p:txBody>
          </p:sp>
          <p:sp>
            <p:nvSpPr>
              <p:cNvPr id="12303" name="Text Box 14"/>
              <p:cNvSpPr txBox="1">
                <a:spLocks noChangeArrowheads="1"/>
              </p:cNvSpPr>
              <p:nvPr/>
            </p:nvSpPr>
            <p:spPr bwMode="auto">
              <a:xfrm>
                <a:off x="1056" y="1189"/>
                <a:ext cx="288" cy="144"/>
              </a:xfrm>
              <a:prstGeom prst="rect">
                <a:avLst/>
              </a:prstGeom>
              <a:solidFill>
                <a:srgbClr val="FFFFFF"/>
              </a:solidFill>
              <a:ln w="25400">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DX</a:t>
                </a:r>
              </a:p>
            </p:txBody>
          </p:sp>
          <p:sp>
            <p:nvSpPr>
              <p:cNvPr id="12304" name="Text Box 15"/>
              <p:cNvSpPr txBox="1">
                <a:spLocks noChangeArrowheads="1"/>
              </p:cNvSpPr>
              <p:nvPr/>
            </p:nvSpPr>
            <p:spPr bwMode="auto">
              <a:xfrm>
                <a:off x="1056" y="957"/>
                <a:ext cx="288" cy="144"/>
              </a:xfrm>
              <a:prstGeom prst="rect">
                <a:avLst/>
              </a:prstGeom>
              <a:solidFill>
                <a:srgbClr val="FFFFFF"/>
              </a:solidFill>
              <a:ln w="25400">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BX</a:t>
                </a:r>
              </a:p>
            </p:txBody>
          </p:sp>
          <p:sp>
            <p:nvSpPr>
              <p:cNvPr id="12305" name="Line 16"/>
              <p:cNvSpPr>
                <a:spLocks noChangeShapeType="1"/>
              </p:cNvSpPr>
              <p:nvPr/>
            </p:nvSpPr>
            <p:spPr bwMode="auto">
              <a:xfrm flipV="1">
                <a:off x="1344" y="831"/>
                <a:ext cx="0" cy="57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06" name="Line 17"/>
              <p:cNvSpPr>
                <a:spLocks noChangeShapeType="1"/>
              </p:cNvSpPr>
              <p:nvPr/>
            </p:nvSpPr>
            <p:spPr bwMode="auto">
              <a:xfrm>
                <a:off x="1734" y="843"/>
                <a:ext cx="2" cy="46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07" name="Text Box 18"/>
              <p:cNvSpPr txBox="1">
                <a:spLocks noChangeArrowheads="1"/>
              </p:cNvSpPr>
              <p:nvPr/>
            </p:nvSpPr>
            <p:spPr bwMode="auto">
              <a:xfrm>
                <a:off x="1236" y="647"/>
                <a:ext cx="972" cy="144"/>
              </a:xfrm>
              <a:prstGeom prst="rect">
                <a:avLst/>
              </a:prstGeom>
              <a:solidFill>
                <a:srgbClr val="FFFFFF"/>
              </a:solidFill>
              <a:ln w="25400">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rPr>
                  <a:t>EU : Execution Unit</a:t>
                </a:r>
              </a:p>
            </p:txBody>
          </p:sp>
          <p:sp>
            <p:nvSpPr>
              <p:cNvPr id="12308" name="Text Box 19"/>
              <p:cNvSpPr txBox="1">
                <a:spLocks noChangeArrowheads="1"/>
              </p:cNvSpPr>
              <p:nvPr/>
            </p:nvSpPr>
            <p:spPr bwMode="auto">
              <a:xfrm>
                <a:off x="2532" y="647"/>
                <a:ext cx="1284" cy="144"/>
              </a:xfrm>
              <a:prstGeom prst="rect">
                <a:avLst/>
              </a:prstGeom>
              <a:solidFill>
                <a:srgbClr val="FFFFFF"/>
              </a:solidFill>
              <a:ln w="25400">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000000"/>
                    </a:solidFill>
                  </a:rPr>
                  <a:t>BIU : Bus Interface Unit</a:t>
                </a:r>
              </a:p>
            </p:txBody>
          </p:sp>
          <p:sp>
            <p:nvSpPr>
              <p:cNvPr id="12309" name="Rectangle 20"/>
              <p:cNvSpPr>
                <a:spLocks noChangeArrowheads="1"/>
              </p:cNvSpPr>
              <p:nvPr/>
            </p:nvSpPr>
            <p:spPr bwMode="auto">
              <a:xfrm>
                <a:off x="2640" y="1310"/>
                <a:ext cx="936"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              CS</a:t>
                </a:r>
              </a:p>
            </p:txBody>
          </p:sp>
          <p:sp>
            <p:nvSpPr>
              <p:cNvPr id="12310" name="Rectangle 21"/>
              <p:cNvSpPr>
                <a:spLocks noChangeArrowheads="1"/>
              </p:cNvSpPr>
              <p:nvPr/>
            </p:nvSpPr>
            <p:spPr bwMode="auto">
              <a:xfrm>
                <a:off x="2640" y="1131"/>
                <a:ext cx="936" cy="144"/>
              </a:xfrm>
              <a:prstGeom prst="rect">
                <a:avLst/>
              </a:prstGeom>
              <a:solidFill>
                <a:srgbClr val="FFFFFF"/>
              </a:solidFill>
              <a:ln w="25400">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Program Control</a:t>
                </a:r>
              </a:p>
            </p:txBody>
          </p:sp>
          <p:sp>
            <p:nvSpPr>
              <p:cNvPr id="12311" name="Text Box 22"/>
              <p:cNvSpPr txBox="1">
                <a:spLocks noChangeArrowheads="1"/>
              </p:cNvSpPr>
              <p:nvPr/>
            </p:nvSpPr>
            <p:spPr bwMode="auto">
              <a:xfrm>
                <a:off x="2640" y="1417"/>
                <a:ext cx="936"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              DS</a:t>
                </a:r>
              </a:p>
            </p:txBody>
          </p:sp>
          <p:sp>
            <p:nvSpPr>
              <p:cNvPr id="12312" name="Text Box 23"/>
              <p:cNvSpPr txBox="1">
                <a:spLocks noChangeArrowheads="1"/>
              </p:cNvSpPr>
              <p:nvPr/>
            </p:nvSpPr>
            <p:spPr bwMode="auto">
              <a:xfrm>
                <a:off x="2640" y="1543"/>
                <a:ext cx="936"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              SS</a:t>
                </a:r>
              </a:p>
            </p:txBody>
          </p:sp>
          <p:sp>
            <p:nvSpPr>
              <p:cNvPr id="12313" name="Text Box 24"/>
              <p:cNvSpPr txBox="1">
                <a:spLocks noChangeArrowheads="1"/>
              </p:cNvSpPr>
              <p:nvPr/>
            </p:nvSpPr>
            <p:spPr bwMode="auto">
              <a:xfrm>
                <a:off x="2640" y="1669"/>
                <a:ext cx="936"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              ES</a:t>
                </a:r>
              </a:p>
            </p:txBody>
          </p:sp>
          <p:sp>
            <p:nvSpPr>
              <p:cNvPr id="12314" name="Text Box 25"/>
              <p:cNvSpPr txBox="1">
                <a:spLocks noChangeArrowheads="1"/>
              </p:cNvSpPr>
              <p:nvPr/>
            </p:nvSpPr>
            <p:spPr bwMode="auto">
              <a:xfrm>
                <a:off x="1344" y="2153"/>
                <a:ext cx="864"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000000"/>
                    </a:solidFill>
                  </a:rPr>
                  <a:t>ALU</a:t>
                </a:r>
              </a:p>
            </p:txBody>
          </p:sp>
          <p:sp>
            <p:nvSpPr>
              <p:cNvPr id="12315" name="Text Box 26"/>
              <p:cNvSpPr txBox="1">
                <a:spLocks noChangeArrowheads="1"/>
              </p:cNvSpPr>
              <p:nvPr/>
            </p:nvSpPr>
            <p:spPr bwMode="auto">
              <a:xfrm>
                <a:off x="1344" y="2260"/>
                <a:ext cx="864" cy="144"/>
              </a:xfrm>
              <a:prstGeom prst="rect">
                <a:avLst/>
              </a:prstGeom>
              <a:solidFill>
                <a:srgbClr val="FFFFFF"/>
              </a:solidFill>
              <a:ln w="25400">
                <a:solidFill>
                  <a:srgbClr val="000000"/>
                </a:solidFill>
                <a:prstDash val="dash"/>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000000"/>
                    </a:solidFill>
                  </a:rPr>
                  <a:t>CU</a:t>
                </a:r>
              </a:p>
            </p:txBody>
          </p:sp>
          <p:sp>
            <p:nvSpPr>
              <p:cNvPr id="12316" name="Text Box 27"/>
              <p:cNvSpPr txBox="1">
                <a:spLocks noChangeArrowheads="1"/>
              </p:cNvSpPr>
              <p:nvPr/>
            </p:nvSpPr>
            <p:spPr bwMode="auto">
              <a:xfrm>
                <a:off x="1344" y="2385"/>
                <a:ext cx="864"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000000"/>
                    </a:solidFill>
                  </a:rPr>
                  <a:t>Flag register</a:t>
                </a:r>
              </a:p>
            </p:txBody>
          </p:sp>
          <p:sp>
            <p:nvSpPr>
              <p:cNvPr id="12317" name="Rectangle 28"/>
              <p:cNvSpPr>
                <a:spLocks noChangeArrowheads="1"/>
              </p:cNvSpPr>
              <p:nvPr/>
            </p:nvSpPr>
            <p:spPr bwMode="auto">
              <a:xfrm>
                <a:off x="2784" y="2153"/>
                <a:ext cx="576"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000000"/>
                    </a:solidFill>
                  </a:rPr>
                  <a:t>1</a:t>
                </a:r>
              </a:p>
            </p:txBody>
          </p:sp>
          <p:sp>
            <p:nvSpPr>
              <p:cNvPr id="12318" name="Text Box 29"/>
              <p:cNvSpPr txBox="1">
                <a:spLocks noChangeArrowheads="1"/>
              </p:cNvSpPr>
              <p:nvPr/>
            </p:nvSpPr>
            <p:spPr bwMode="auto">
              <a:xfrm>
                <a:off x="2784" y="2260"/>
                <a:ext cx="576"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000000"/>
                    </a:solidFill>
                  </a:rPr>
                  <a:t>2</a:t>
                </a:r>
              </a:p>
            </p:txBody>
          </p:sp>
          <p:sp>
            <p:nvSpPr>
              <p:cNvPr id="12319" name="Text Box 30"/>
              <p:cNvSpPr txBox="1">
                <a:spLocks noChangeArrowheads="1"/>
              </p:cNvSpPr>
              <p:nvPr/>
            </p:nvSpPr>
            <p:spPr bwMode="auto">
              <a:xfrm>
                <a:off x="2784" y="2385"/>
                <a:ext cx="576"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000000"/>
                    </a:solidFill>
                  </a:rPr>
                  <a:t>3</a:t>
                </a:r>
              </a:p>
            </p:txBody>
          </p:sp>
          <p:sp>
            <p:nvSpPr>
              <p:cNvPr id="12320" name="Text Box 31"/>
              <p:cNvSpPr txBox="1">
                <a:spLocks noChangeArrowheads="1"/>
              </p:cNvSpPr>
              <p:nvPr/>
            </p:nvSpPr>
            <p:spPr bwMode="auto">
              <a:xfrm>
                <a:off x="3576" y="1848"/>
                <a:ext cx="432" cy="432"/>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Bus Control Unit</a:t>
                </a:r>
              </a:p>
            </p:txBody>
          </p:sp>
          <p:sp>
            <p:nvSpPr>
              <p:cNvPr id="12321" name="Text Box 32"/>
              <p:cNvSpPr txBox="1">
                <a:spLocks noChangeArrowheads="1"/>
              </p:cNvSpPr>
              <p:nvPr/>
            </p:nvSpPr>
            <p:spPr bwMode="auto">
              <a:xfrm>
                <a:off x="2784" y="2511"/>
                <a:ext cx="576"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000000"/>
                    </a:solidFill>
                  </a:rPr>
                  <a:t>4</a:t>
                </a:r>
              </a:p>
            </p:txBody>
          </p:sp>
          <p:sp>
            <p:nvSpPr>
              <p:cNvPr id="12322" name="Text Box 33"/>
              <p:cNvSpPr txBox="1">
                <a:spLocks noChangeArrowheads="1"/>
              </p:cNvSpPr>
              <p:nvPr/>
            </p:nvSpPr>
            <p:spPr bwMode="auto">
              <a:xfrm>
                <a:off x="2784" y="2977"/>
                <a:ext cx="576"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000000"/>
                    </a:solidFill>
                  </a:rPr>
                  <a:t>n</a:t>
                </a:r>
              </a:p>
            </p:txBody>
          </p:sp>
          <p:sp>
            <p:nvSpPr>
              <p:cNvPr id="12323" name="Line 34"/>
              <p:cNvSpPr>
                <a:spLocks noChangeShapeType="1"/>
              </p:cNvSpPr>
              <p:nvPr/>
            </p:nvSpPr>
            <p:spPr bwMode="auto">
              <a:xfrm>
                <a:off x="4008" y="1955"/>
                <a:ext cx="216" cy="0"/>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24" name="Line 35"/>
              <p:cNvSpPr>
                <a:spLocks noChangeShapeType="1"/>
              </p:cNvSpPr>
              <p:nvPr/>
            </p:nvSpPr>
            <p:spPr bwMode="auto">
              <a:xfrm>
                <a:off x="3072" y="1776"/>
                <a:ext cx="0" cy="216"/>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25" name="Line 36"/>
              <p:cNvSpPr>
                <a:spLocks noChangeShapeType="1"/>
              </p:cNvSpPr>
              <p:nvPr/>
            </p:nvSpPr>
            <p:spPr bwMode="auto">
              <a:xfrm>
                <a:off x="3072" y="1955"/>
                <a:ext cx="0" cy="216"/>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26" name="Line 37"/>
              <p:cNvSpPr>
                <a:spLocks noChangeShapeType="1"/>
              </p:cNvSpPr>
              <p:nvPr/>
            </p:nvSpPr>
            <p:spPr bwMode="auto">
              <a:xfrm>
                <a:off x="1776" y="1776"/>
                <a:ext cx="0" cy="216"/>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27" name="Line 38"/>
              <p:cNvSpPr>
                <a:spLocks noChangeShapeType="1"/>
              </p:cNvSpPr>
              <p:nvPr/>
            </p:nvSpPr>
            <p:spPr bwMode="auto">
              <a:xfrm>
                <a:off x="1776" y="1955"/>
                <a:ext cx="0" cy="216"/>
              </a:xfrm>
              <a:prstGeom prst="line">
                <a:avLst/>
              </a:prstGeom>
              <a:noFill/>
              <a:ln w="254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28" name="Line 39"/>
              <p:cNvSpPr>
                <a:spLocks noChangeShapeType="1"/>
              </p:cNvSpPr>
              <p:nvPr/>
            </p:nvSpPr>
            <p:spPr bwMode="auto">
              <a:xfrm>
                <a:off x="2424" y="647"/>
                <a:ext cx="0" cy="2706"/>
              </a:xfrm>
              <a:prstGeom prst="line">
                <a:avLst/>
              </a:prstGeom>
              <a:noFill/>
              <a:ln w="25400">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29" name="Text Box 40"/>
              <p:cNvSpPr txBox="1">
                <a:spLocks noChangeArrowheads="1"/>
              </p:cNvSpPr>
              <p:nvPr/>
            </p:nvSpPr>
            <p:spPr bwMode="auto">
              <a:xfrm>
                <a:off x="4224" y="1872"/>
                <a:ext cx="288" cy="216"/>
              </a:xfrm>
              <a:prstGeom prst="rect">
                <a:avLst/>
              </a:prstGeom>
              <a:solidFill>
                <a:srgbClr val="FFFFFF"/>
              </a:solidFill>
              <a:ln w="25400">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Bus</a:t>
                </a:r>
              </a:p>
            </p:txBody>
          </p:sp>
          <p:sp>
            <p:nvSpPr>
              <p:cNvPr id="12330" name="Line 41"/>
              <p:cNvSpPr>
                <a:spLocks noChangeShapeType="1"/>
              </p:cNvSpPr>
              <p:nvPr/>
            </p:nvSpPr>
            <p:spPr bwMode="auto">
              <a:xfrm>
                <a:off x="1200" y="1955"/>
                <a:ext cx="2376"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31" name="Text Box 42"/>
              <p:cNvSpPr txBox="1">
                <a:spLocks noChangeArrowheads="1"/>
              </p:cNvSpPr>
              <p:nvPr/>
            </p:nvSpPr>
            <p:spPr bwMode="auto">
              <a:xfrm>
                <a:off x="1344" y="2977"/>
                <a:ext cx="864" cy="144"/>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Instruction Pointer</a:t>
                </a:r>
              </a:p>
            </p:txBody>
          </p:sp>
          <p:sp>
            <p:nvSpPr>
              <p:cNvPr id="12332" name="Line 43"/>
              <p:cNvSpPr>
                <a:spLocks noChangeShapeType="1"/>
              </p:cNvSpPr>
              <p:nvPr/>
            </p:nvSpPr>
            <p:spPr bwMode="auto">
              <a:xfrm flipH="1">
                <a:off x="1200" y="3049"/>
                <a:ext cx="14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33" name="Line 44"/>
              <p:cNvSpPr>
                <a:spLocks noChangeShapeType="1"/>
              </p:cNvSpPr>
              <p:nvPr/>
            </p:nvSpPr>
            <p:spPr bwMode="auto">
              <a:xfrm flipV="1">
                <a:off x="1200" y="2332"/>
                <a:ext cx="0" cy="7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34" name="Line 45"/>
              <p:cNvSpPr>
                <a:spLocks noChangeShapeType="1"/>
              </p:cNvSpPr>
              <p:nvPr/>
            </p:nvSpPr>
            <p:spPr bwMode="auto">
              <a:xfrm>
                <a:off x="1200" y="2332"/>
                <a:ext cx="144"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35" name="Line 46"/>
              <p:cNvSpPr>
                <a:spLocks noChangeShapeType="1"/>
              </p:cNvSpPr>
              <p:nvPr/>
            </p:nvSpPr>
            <p:spPr bwMode="auto">
              <a:xfrm flipH="1">
                <a:off x="2208" y="3049"/>
                <a:ext cx="144"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36" name="Line 47"/>
              <p:cNvSpPr>
                <a:spLocks noChangeShapeType="1"/>
              </p:cNvSpPr>
              <p:nvPr/>
            </p:nvSpPr>
            <p:spPr bwMode="auto">
              <a:xfrm flipH="1" flipV="1">
                <a:off x="2352" y="2206"/>
                <a:ext cx="0" cy="85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37" name="Line 48"/>
              <p:cNvSpPr>
                <a:spLocks noChangeShapeType="1"/>
              </p:cNvSpPr>
              <p:nvPr/>
            </p:nvSpPr>
            <p:spPr bwMode="auto">
              <a:xfrm>
                <a:off x="2352" y="2206"/>
                <a:ext cx="43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2338" name="Text Box 49"/>
              <p:cNvSpPr txBox="1">
                <a:spLocks noChangeArrowheads="1"/>
              </p:cNvSpPr>
              <p:nvPr/>
            </p:nvSpPr>
            <p:spPr bwMode="auto">
              <a:xfrm>
                <a:off x="3432" y="2385"/>
                <a:ext cx="576" cy="288"/>
              </a:xfrm>
              <a:prstGeom prst="rect">
                <a:avLst/>
              </a:prstGeom>
              <a:solidFill>
                <a:srgbClr val="FFFFFF"/>
              </a:solidFill>
              <a:ln w="25400">
                <a:solidFill>
                  <a:srgbClr val="FFFFFF"/>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00"/>
                    </a:solidFill>
                  </a:rPr>
                  <a:t>Instruction Queue</a:t>
                </a:r>
              </a:p>
            </p:txBody>
          </p:sp>
        </p:grpSp>
        <p:sp>
          <p:nvSpPr>
            <p:cNvPr id="12292" name="Text Box 50"/>
            <p:cNvSpPr txBox="1">
              <a:spLocks noChangeArrowheads="1"/>
            </p:cNvSpPr>
            <p:nvPr/>
          </p:nvSpPr>
          <p:spPr bwMode="auto">
            <a:xfrm>
              <a:off x="1056" y="3648"/>
              <a:ext cx="10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a:solidFill>
                    <a:srgbClr val="000000"/>
                  </a:solidFill>
                </a:rPr>
                <a:t>(Program Counter)</a:t>
              </a:r>
            </a:p>
          </p:txBody>
        </p:sp>
      </p:grpSp>
    </p:spTree>
    <p:extLst>
      <p:ext uri="{BB962C8B-B14F-4D97-AF65-F5344CB8AC3E}">
        <p14:creationId xmlns:p14="http://schemas.microsoft.com/office/powerpoint/2010/main" val="3372859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5429" y="304800"/>
            <a:ext cx="10726057" cy="838200"/>
          </a:xfrm>
        </p:spPr>
        <p:txBody>
          <a:bodyPr/>
          <a:lstStyle/>
          <a:p>
            <a:pPr eaLnBrk="1" hangingPunct="1"/>
            <a:r>
              <a:rPr lang="en-GB" altLang="en-US" dirty="0">
                <a:solidFill>
                  <a:srgbClr val="FF0000"/>
                </a:solidFill>
              </a:rPr>
              <a:t>Segment And Addressing</a:t>
            </a:r>
          </a:p>
        </p:txBody>
      </p:sp>
      <p:sp>
        <p:nvSpPr>
          <p:cNvPr id="15363" name="Rectangle 3"/>
          <p:cNvSpPr>
            <a:spLocks noGrp="1" noChangeArrowheads="1"/>
          </p:cNvSpPr>
          <p:nvPr>
            <p:ph type="body" idx="1"/>
          </p:nvPr>
        </p:nvSpPr>
        <p:spPr>
          <a:xfrm>
            <a:off x="435429" y="1295399"/>
            <a:ext cx="11234057" cy="5148943"/>
          </a:xfrm>
        </p:spPr>
        <p:txBody>
          <a:bodyPr/>
          <a:lstStyle/>
          <a:p>
            <a:pPr marL="230188" indent="-230188" algn="just" eaLnBrk="1" hangingPunct="1">
              <a:lnSpc>
                <a:spcPct val="90000"/>
              </a:lnSpc>
            </a:pPr>
            <a:r>
              <a:rPr lang="en-GB" altLang="en-US" sz="2800" dirty="0">
                <a:latin typeface="Garamond" panose="02020404030301010803" pitchFamily="18" charset="0"/>
                <a:cs typeface="Times New Roman" panose="02020603050405020304" pitchFamily="18" charset="0"/>
              </a:rPr>
              <a:t>Segments are special areas in the memory that is defined in a program, containing the </a:t>
            </a:r>
            <a:r>
              <a:rPr lang="en-GB" altLang="en-US" sz="2800" dirty="0">
                <a:solidFill>
                  <a:srgbClr val="008000"/>
                </a:solidFill>
                <a:latin typeface="Garamond" panose="02020404030301010803" pitchFamily="18" charset="0"/>
                <a:cs typeface="Times New Roman" panose="02020603050405020304" pitchFamily="18" charset="0"/>
              </a:rPr>
              <a:t>code</a:t>
            </a:r>
            <a:r>
              <a:rPr lang="en-GB" altLang="en-US" sz="2800" dirty="0">
                <a:latin typeface="Garamond" panose="02020404030301010803" pitchFamily="18" charset="0"/>
                <a:cs typeface="Times New Roman" panose="02020603050405020304" pitchFamily="18" charset="0"/>
              </a:rPr>
              <a:t>, </a:t>
            </a:r>
            <a:r>
              <a:rPr lang="en-GB" altLang="en-US" sz="2800" dirty="0">
                <a:solidFill>
                  <a:srgbClr val="008000"/>
                </a:solidFill>
                <a:latin typeface="Garamond" panose="02020404030301010803" pitchFamily="18" charset="0"/>
                <a:cs typeface="Times New Roman" panose="02020603050405020304" pitchFamily="18" charset="0"/>
              </a:rPr>
              <a:t>data</a:t>
            </a:r>
            <a:r>
              <a:rPr lang="en-GB" altLang="en-US" sz="2800" dirty="0">
                <a:latin typeface="Garamond" panose="02020404030301010803" pitchFamily="18" charset="0"/>
                <a:cs typeface="Times New Roman" panose="02020603050405020304" pitchFamily="18" charset="0"/>
              </a:rPr>
              <a:t>, and </a:t>
            </a:r>
            <a:r>
              <a:rPr lang="en-GB" altLang="en-US" sz="2800" dirty="0">
                <a:solidFill>
                  <a:srgbClr val="008000"/>
                </a:solidFill>
                <a:latin typeface="Garamond" panose="02020404030301010803" pitchFamily="18" charset="0"/>
                <a:cs typeface="Times New Roman" panose="02020603050405020304" pitchFamily="18" charset="0"/>
              </a:rPr>
              <a:t>stack</a:t>
            </a:r>
            <a:r>
              <a:rPr lang="en-GB" altLang="en-US" sz="2800" dirty="0">
                <a:latin typeface="Garamond" panose="02020404030301010803" pitchFamily="18" charset="0"/>
                <a:cs typeface="Times New Roman" panose="02020603050405020304" pitchFamily="18" charset="0"/>
              </a:rPr>
              <a:t>.</a:t>
            </a:r>
          </a:p>
          <a:p>
            <a:pPr marL="230188" indent="-230188" algn="just" eaLnBrk="1" hangingPunct="1">
              <a:lnSpc>
                <a:spcPct val="90000"/>
              </a:lnSpc>
            </a:pPr>
            <a:r>
              <a:rPr lang="en-GB" altLang="en-US" sz="2800" dirty="0">
                <a:latin typeface="Garamond" panose="02020404030301010803" pitchFamily="18" charset="0"/>
                <a:cs typeface="Times New Roman" panose="02020603050405020304" pitchFamily="18" charset="0"/>
              </a:rPr>
              <a:t>The segment position in the memory is not fixed and can be determined by the programmer</a:t>
            </a:r>
          </a:p>
          <a:p>
            <a:pPr marL="230188" indent="-230188" algn="just" eaLnBrk="1" hangingPunct="1">
              <a:lnSpc>
                <a:spcPct val="90000"/>
              </a:lnSpc>
            </a:pPr>
            <a:r>
              <a:rPr lang="en-GB" altLang="en-US" sz="2800" dirty="0">
                <a:latin typeface="Garamond" panose="02020404030301010803" pitchFamily="18" charset="0"/>
                <a:cs typeface="Times New Roman" panose="02020603050405020304" pitchFamily="18" charset="0"/>
              </a:rPr>
              <a:t>3 main segments for the programming process:</a:t>
            </a:r>
          </a:p>
          <a:p>
            <a:pPr marL="230188" indent="-230188" algn="just" eaLnBrk="1" hangingPunct="1">
              <a:lnSpc>
                <a:spcPct val="90000"/>
              </a:lnSpc>
            </a:pPr>
            <a:endParaRPr lang="en-GB" altLang="en-US" sz="2800" dirty="0">
              <a:latin typeface="Garamond" panose="02020404030301010803" pitchFamily="18" charset="0"/>
              <a:cs typeface="Times New Roman" panose="02020603050405020304" pitchFamily="18" charset="0"/>
            </a:endParaRPr>
          </a:p>
          <a:p>
            <a:pPr marL="230188" indent="-230188" algn="just" eaLnBrk="1" hangingPunct="1">
              <a:lnSpc>
                <a:spcPct val="90000"/>
              </a:lnSpc>
              <a:buNone/>
            </a:pPr>
            <a:r>
              <a:rPr lang="en-GB" altLang="en-US" sz="2800" b="1" dirty="0">
                <a:latin typeface="Garamond" panose="02020404030301010803" pitchFamily="18" charset="0"/>
                <a:cs typeface="Times New Roman" panose="02020603050405020304" pitchFamily="18" charset="0"/>
              </a:rPr>
              <a:t>(</a:t>
            </a:r>
            <a:r>
              <a:rPr lang="en-GB" altLang="en-US" sz="2800" b="1" dirty="0" err="1">
                <a:latin typeface="Garamond" panose="02020404030301010803" pitchFamily="18" charset="0"/>
                <a:cs typeface="Times New Roman" panose="02020603050405020304" pitchFamily="18" charset="0"/>
              </a:rPr>
              <a:t>i</a:t>
            </a:r>
            <a:r>
              <a:rPr lang="en-GB" altLang="en-US" sz="2800" b="1" dirty="0">
                <a:latin typeface="Garamond" panose="02020404030301010803" pitchFamily="18" charset="0"/>
                <a:cs typeface="Times New Roman" panose="02020603050405020304" pitchFamily="18" charset="0"/>
              </a:rPr>
              <a:t>)  Code Segment (CS)</a:t>
            </a:r>
          </a:p>
          <a:p>
            <a:pPr marL="230188" indent="-230188" algn="just" eaLnBrk="1" hangingPunct="1">
              <a:lnSpc>
                <a:spcPct val="90000"/>
              </a:lnSpc>
            </a:pPr>
            <a:r>
              <a:rPr lang="en-GB" altLang="en-US" sz="2800" dirty="0">
                <a:latin typeface="Garamond" panose="02020404030301010803" pitchFamily="18" charset="0"/>
                <a:cs typeface="Times New Roman" panose="02020603050405020304" pitchFamily="18" charset="0"/>
              </a:rPr>
              <a:t>Contains the machine </a:t>
            </a:r>
            <a:r>
              <a:rPr lang="en-GB" altLang="en-US" sz="2800" dirty="0">
                <a:solidFill>
                  <a:srgbClr val="008000"/>
                </a:solidFill>
                <a:latin typeface="Garamond" panose="02020404030301010803" pitchFamily="18" charset="0"/>
                <a:cs typeface="Times New Roman" panose="02020603050405020304" pitchFamily="18" charset="0"/>
              </a:rPr>
              <a:t>instructions</a:t>
            </a:r>
            <a:r>
              <a:rPr lang="en-GB" altLang="en-US" sz="2800" dirty="0">
                <a:latin typeface="Garamond" panose="02020404030301010803" pitchFamily="18" charset="0"/>
                <a:cs typeface="Times New Roman" panose="02020603050405020304" pitchFamily="18" charset="0"/>
              </a:rPr>
              <a:t> that are to execute.</a:t>
            </a:r>
          </a:p>
          <a:p>
            <a:pPr marL="230188" indent="-230188" algn="just" eaLnBrk="1" hangingPunct="1">
              <a:lnSpc>
                <a:spcPct val="90000"/>
              </a:lnSpc>
            </a:pPr>
            <a:r>
              <a:rPr lang="en-GB" altLang="en-US" sz="2800" dirty="0">
                <a:latin typeface="Garamond" panose="02020404030301010803" pitchFamily="18" charset="0"/>
                <a:cs typeface="Times New Roman" panose="02020603050405020304" pitchFamily="18" charset="0"/>
              </a:rPr>
              <a:t> Typically, the first executable instruction is at the start of this segment, and the operating system links to that location to begin program execution.</a:t>
            </a:r>
          </a:p>
          <a:p>
            <a:pPr marL="230188" indent="-230188" algn="just" eaLnBrk="1" hangingPunct="1">
              <a:lnSpc>
                <a:spcPct val="90000"/>
              </a:lnSpc>
            </a:pPr>
            <a:r>
              <a:rPr lang="en-GB" altLang="en-US" sz="2800" dirty="0">
                <a:latin typeface="Garamond" panose="02020404030301010803" pitchFamily="18" charset="0"/>
                <a:cs typeface="Times New Roman" panose="02020603050405020304" pitchFamily="18" charset="0"/>
              </a:rPr>
              <a:t>CS register will hold the beginning address of this segment</a:t>
            </a:r>
            <a:r>
              <a:rPr lang="en-GB" altLang="en-US" sz="2400" dirty="0">
                <a:latin typeface="Garamond" panose="02020404030301010803" pitchFamily="18" charset="0"/>
                <a:cs typeface="Times New Roman" panose="02020603050405020304" pitchFamily="18" charset="0"/>
              </a:rPr>
              <a:t> </a:t>
            </a:r>
          </a:p>
        </p:txBody>
      </p:sp>
    </p:spTree>
    <p:extLst>
      <p:ext uri="{BB962C8B-B14F-4D97-AF65-F5344CB8AC3E}">
        <p14:creationId xmlns:p14="http://schemas.microsoft.com/office/powerpoint/2010/main" val="2226373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551543" y="573314"/>
            <a:ext cx="10798629" cy="4114800"/>
          </a:xfrm>
        </p:spPr>
        <p:txBody>
          <a:bodyPr/>
          <a:lstStyle/>
          <a:p>
            <a:pPr algn="just" eaLnBrk="1" hangingPunct="1">
              <a:lnSpc>
                <a:spcPct val="90000"/>
              </a:lnSpc>
              <a:buFontTx/>
              <a:buNone/>
            </a:pPr>
            <a:r>
              <a:rPr lang="en-GB" altLang="en-US" sz="2800" b="1" dirty="0">
                <a:latin typeface="Garamond" panose="02020404030301010803" pitchFamily="18" charset="0"/>
                <a:cs typeface="Times New Roman" panose="02020603050405020304" pitchFamily="18" charset="0"/>
              </a:rPr>
              <a:t>(ii) Data Segment (DS)</a:t>
            </a:r>
            <a:endParaRPr lang="en-GB" altLang="en-US" sz="2800" dirty="0">
              <a:latin typeface="Garamond" panose="02020404030301010803" pitchFamily="18" charset="0"/>
              <a:cs typeface="Times New Roman" panose="02020603050405020304" pitchFamily="18" charset="0"/>
            </a:endParaRPr>
          </a:p>
          <a:p>
            <a:pPr algn="just" eaLnBrk="1" hangingPunct="1">
              <a:lnSpc>
                <a:spcPct val="90000"/>
              </a:lnSpc>
            </a:pPr>
            <a:r>
              <a:rPr lang="en-GB" altLang="en-US" sz="2800" dirty="0">
                <a:latin typeface="Garamond" panose="02020404030301010803" pitchFamily="18" charset="0"/>
                <a:cs typeface="Times New Roman" panose="02020603050405020304" pitchFamily="18" charset="0"/>
              </a:rPr>
              <a:t>Contains program’s defined </a:t>
            </a:r>
            <a:r>
              <a:rPr lang="en-GB" altLang="en-US" sz="2800" dirty="0">
                <a:solidFill>
                  <a:srgbClr val="008000"/>
                </a:solidFill>
                <a:latin typeface="Garamond" panose="02020404030301010803" pitchFamily="18" charset="0"/>
                <a:cs typeface="Times New Roman" panose="02020603050405020304" pitchFamily="18" charset="0"/>
              </a:rPr>
              <a:t>data</a:t>
            </a:r>
            <a:r>
              <a:rPr lang="en-GB" altLang="en-US" sz="2800" dirty="0">
                <a:latin typeface="Garamond" panose="02020404030301010803" pitchFamily="18" charset="0"/>
                <a:cs typeface="Times New Roman" panose="02020603050405020304" pitchFamily="18" charset="0"/>
              </a:rPr>
              <a:t>, </a:t>
            </a:r>
            <a:r>
              <a:rPr lang="en-GB" altLang="en-US" sz="2800" dirty="0">
                <a:solidFill>
                  <a:srgbClr val="008000"/>
                </a:solidFill>
                <a:latin typeface="Garamond" panose="02020404030301010803" pitchFamily="18" charset="0"/>
                <a:cs typeface="Times New Roman" panose="02020603050405020304" pitchFamily="18" charset="0"/>
              </a:rPr>
              <a:t>constants</a:t>
            </a:r>
            <a:r>
              <a:rPr lang="en-GB" altLang="en-US" sz="2800" dirty="0">
                <a:latin typeface="Garamond" panose="02020404030301010803" pitchFamily="18" charset="0"/>
                <a:cs typeface="Times New Roman" panose="02020603050405020304" pitchFamily="18" charset="0"/>
              </a:rPr>
              <a:t> and </a:t>
            </a:r>
            <a:r>
              <a:rPr lang="en-GB" altLang="en-US" sz="2800" dirty="0">
                <a:solidFill>
                  <a:srgbClr val="008000"/>
                </a:solidFill>
                <a:latin typeface="Garamond" panose="02020404030301010803" pitchFamily="18" charset="0"/>
                <a:cs typeface="Times New Roman" panose="02020603050405020304" pitchFamily="18" charset="0"/>
              </a:rPr>
              <a:t>works areas</a:t>
            </a:r>
            <a:r>
              <a:rPr lang="en-GB" altLang="en-US" sz="2800" dirty="0">
                <a:latin typeface="Garamond" panose="02020404030301010803" pitchFamily="18" charset="0"/>
                <a:cs typeface="Times New Roman" panose="02020603050405020304" pitchFamily="18" charset="0"/>
              </a:rPr>
              <a:t>.</a:t>
            </a:r>
          </a:p>
          <a:p>
            <a:pPr algn="just" eaLnBrk="1" hangingPunct="1">
              <a:lnSpc>
                <a:spcPct val="90000"/>
              </a:lnSpc>
            </a:pPr>
            <a:r>
              <a:rPr lang="en-GB" altLang="en-US" sz="2800" dirty="0">
                <a:latin typeface="Garamond" panose="02020404030301010803" pitchFamily="18" charset="0"/>
                <a:cs typeface="Times New Roman" panose="02020603050405020304" pitchFamily="18" charset="0"/>
              </a:rPr>
              <a:t>DS register is used to store the starting address of the DS</a:t>
            </a:r>
          </a:p>
          <a:p>
            <a:pPr algn="just" eaLnBrk="1" hangingPunct="1">
              <a:lnSpc>
                <a:spcPct val="90000"/>
              </a:lnSpc>
              <a:buFontTx/>
              <a:buNone/>
            </a:pPr>
            <a:endParaRPr lang="en-GB" altLang="en-US" sz="2800" dirty="0">
              <a:latin typeface="Garamond" panose="02020404030301010803" pitchFamily="18" charset="0"/>
              <a:cs typeface="Times New Roman" panose="02020603050405020304" pitchFamily="18" charset="0"/>
            </a:endParaRPr>
          </a:p>
          <a:p>
            <a:pPr algn="just" eaLnBrk="1" hangingPunct="1">
              <a:lnSpc>
                <a:spcPct val="90000"/>
              </a:lnSpc>
              <a:buFontTx/>
              <a:buNone/>
            </a:pPr>
            <a:r>
              <a:rPr lang="en-GB" altLang="en-US" sz="2800" b="1" dirty="0">
                <a:latin typeface="Garamond" panose="02020404030301010803" pitchFamily="18" charset="0"/>
                <a:cs typeface="Times New Roman" panose="02020603050405020304" pitchFamily="18" charset="0"/>
              </a:rPr>
              <a:t>(iii) Stack </a:t>
            </a:r>
            <a:r>
              <a:rPr lang="en-GB" altLang="en-US" sz="2800" b="1" dirty="0" err="1" smtClean="0">
                <a:latin typeface="Garamond" panose="02020404030301010803" pitchFamily="18" charset="0"/>
                <a:cs typeface="Times New Roman" panose="02020603050405020304" pitchFamily="18" charset="0"/>
              </a:rPr>
              <a:t>Segmen</a:t>
            </a:r>
            <a:r>
              <a:rPr lang="en-GB" altLang="en-US" sz="2800" b="1" dirty="0" smtClean="0">
                <a:latin typeface="Garamond" panose="02020404030301010803" pitchFamily="18" charset="0"/>
                <a:cs typeface="Times New Roman" panose="02020603050405020304" pitchFamily="18" charset="0"/>
              </a:rPr>
              <a:t> </a:t>
            </a:r>
            <a:r>
              <a:rPr lang="en-GB" altLang="en-US" sz="2800" b="1" dirty="0">
                <a:latin typeface="Garamond" panose="02020404030301010803" pitchFamily="18" charset="0"/>
                <a:cs typeface="Times New Roman" panose="02020603050405020304" pitchFamily="18" charset="0"/>
              </a:rPr>
              <a:t>(SS)</a:t>
            </a:r>
          </a:p>
          <a:p>
            <a:pPr algn="just" eaLnBrk="1" hangingPunct="1">
              <a:lnSpc>
                <a:spcPct val="90000"/>
              </a:lnSpc>
            </a:pPr>
            <a:r>
              <a:rPr lang="en-GB" altLang="en-US" sz="2800" dirty="0">
                <a:latin typeface="Garamond" panose="02020404030301010803" pitchFamily="18" charset="0"/>
                <a:cs typeface="Times New Roman" panose="02020603050405020304" pitchFamily="18" charset="0"/>
              </a:rPr>
              <a:t>Contains any </a:t>
            </a:r>
            <a:r>
              <a:rPr lang="en-GB" altLang="en-US" sz="2800" dirty="0">
                <a:solidFill>
                  <a:srgbClr val="008000"/>
                </a:solidFill>
                <a:latin typeface="Garamond" panose="02020404030301010803" pitchFamily="18" charset="0"/>
                <a:cs typeface="Times New Roman" panose="02020603050405020304" pitchFamily="18" charset="0"/>
              </a:rPr>
              <a:t>data</a:t>
            </a:r>
            <a:r>
              <a:rPr lang="en-GB" altLang="en-US" sz="2800" dirty="0">
                <a:latin typeface="Garamond" panose="02020404030301010803" pitchFamily="18" charset="0"/>
                <a:cs typeface="Times New Roman" panose="02020603050405020304" pitchFamily="18" charset="0"/>
              </a:rPr>
              <a:t> or </a:t>
            </a:r>
            <a:r>
              <a:rPr lang="en-GB" altLang="en-US" sz="2800" dirty="0">
                <a:solidFill>
                  <a:srgbClr val="008000"/>
                </a:solidFill>
                <a:latin typeface="Garamond" panose="02020404030301010803" pitchFamily="18" charset="0"/>
                <a:cs typeface="Times New Roman" panose="02020603050405020304" pitchFamily="18" charset="0"/>
              </a:rPr>
              <a:t>address</a:t>
            </a:r>
            <a:r>
              <a:rPr lang="en-GB" altLang="en-US" sz="2800" dirty="0">
                <a:latin typeface="Garamond" panose="02020404030301010803" pitchFamily="18" charset="0"/>
                <a:cs typeface="Times New Roman" panose="02020603050405020304" pitchFamily="18" charset="0"/>
              </a:rPr>
              <a:t> that the program needs to save temporarily or for used by your own “</a:t>
            </a:r>
            <a:r>
              <a:rPr lang="en-GB" altLang="en-US" sz="2800" dirty="0" err="1">
                <a:latin typeface="Garamond" panose="02020404030301010803" pitchFamily="18" charset="0"/>
                <a:cs typeface="Times New Roman" panose="02020603050405020304" pitchFamily="18" charset="0"/>
              </a:rPr>
              <a:t>called”subroutines</a:t>
            </a:r>
            <a:r>
              <a:rPr lang="en-GB" altLang="en-US" sz="2800" dirty="0">
                <a:latin typeface="Garamond" panose="02020404030301010803" pitchFamily="18" charset="0"/>
                <a:cs typeface="Times New Roman" panose="02020603050405020304" pitchFamily="18" charset="0"/>
              </a:rPr>
              <a:t>.  </a:t>
            </a:r>
          </a:p>
          <a:p>
            <a:pPr algn="just" eaLnBrk="1" hangingPunct="1">
              <a:lnSpc>
                <a:spcPct val="90000"/>
              </a:lnSpc>
            </a:pPr>
            <a:r>
              <a:rPr lang="en-GB" altLang="en-US" sz="2800" dirty="0">
                <a:latin typeface="Garamond" panose="02020404030301010803" pitchFamily="18" charset="0"/>
                <a:cs typeface="Times New Roman" panose="02020603050405020304" pitchFamily="18" charset="0"/>
              </a:rPr>
              <a:t>SS register is used to hold the starting address of this segment </a:t>
            </a:r>
            <a:endParaRPr lang="en-GB" altLang="en-US" sz="2800" dirty="0">
              <a:latin typeface="Garamond" panose="02020404030301010803" pitchFamily="18" charset="0"/>
            </a:endParaRPr>
          </a:p>
        </p:txBody>
      </p:sp>
    </p:spTree>
    <p:extLst>
      <p:ext uri="{BB962C8B-B14F-4D97-AF65-F5344CB8AC3E}">
        <p14:creationId xmlns:p14="http://schemas.microsoft.com/office/powerpoint/2010/main" val="2231682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781800" y="1860551"/>
            <a:ext cx="2395538" cy="3021013"/>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sp>
        <p:nvSpPr>
          <p:cNvPr id="17411" name="Text Box 3"/>
          <p:cNvSpPr txBox="1">
            <a:spLocks noChangeArrowheads="1"/>
          </p:cNvSpPr>
          <p:nvPr/>
        </p:nvSpPr>
        <p:spPr bwMode="auto">
          <a:xfrm>
            <a:off x="3984625" y="2616200"/>
            <a:ext cx="1798638" cy="452438"/>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rgbClr val="000000"/>
                </a:solidFill>
              </a:rPr>
              <a:t>Address</a:t>
            </a:r>
          </a:p>
        </p:txBody>
      </p:sp>
      <p:sp>
        <p:nvSpPr>
          <p:cNvPr id="17412" name="Text Box 4"/>
          <p:cNvSpPr txBox="1">
            <a:spLocks noChangeArrowheads="1"/>
          </p:cNvSpPr>
          <p:nvPr/>
        </p:nvSpPr>
        <p:spPr bwMode="auto">
          <a:xfrm>
            <a:off x="3984625" y="3030539"/>
            <a:ext cx="1798638" cy="454025"/>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rgbClr val="000000"/>
                </a:solidFill>
              </a:rPr>
              <a:t>Address</a:t>
            </a:r>
          </a:p>
        </p:txBody>
      </p:sp>
      <p:sp>
        <p:nvSpPr>
          <p:cNvPr id="17413" name="Text Box 5"/>
          <p:cNvSpPr txBox="1">
            <a:spLocks noChangeArrowheads="1"/>
          </p:cNvSpPr>
          <p:nvPr/>
        </p:nvSpPr>
        <p:spPr bwMode="auto">
          <a:xfrm>
            <a:off x="3984625" y="3484564"/>
            <a:ext cx="1798638" cy="452437"/>
          </a:xfrm>
          <a:prstGeom prst="rect">
            <a:avLst/>
          </a:prstGeom>
          <a:solidFill>
            <a:srgbClr val="FFFFFF"/>
          </a:solidFill>
          <a:ln w="25400">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rgbClr val="000000"/>
                </a:solidFill>
              </a:rPr>
              <a:t>Address</a:t>
            </a:r>
          </a:p>
        </p:txBody>
      </p:sp>
      <p:sp>
        <p:nvSpPr>
          <p:cNvPr id="17414" name="Text Box 6"/>
          <p:cNvSpPr txBox="1">
            <a:spLocks noChangeArrowheads="1"/>
          </p:cNvSpPr>
          <p:nvPr/>
        </p:nvSpPr>
        <p:spPr bwMode="auto">
          <a:xfrm>
            <a:off x="6781800" y="2616200"/>
            <a:ext cx="2395538" cy="452438"/>
          </a:xfrm>
          <a:prstGeom prst="rect">
            <a:avLst/>
          </a:prstGeom>
          <a:solidFill>
            <a:srgbClr val="FFFFFF"/>
          </a:solidFill>
          <a:ln w="25400">
            <a:solidFill>
              <a:srgbClr val="000000"/>
            </a:solidFill>
            <a:prstDash val="dash"/>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rPr>
              <a:t>       Stack segment</a:t>
            </a:r>
          </a:p>
        </p:txBody>
      </p:sp>
      <p:sp>
        <p:nvSpPr>
          <p:cNvPr id="17415" name="Rectangle 7"/>
          <p:cNvSpPr>
            <a:spLocks noChangeArrowheads="1"/>
          </p:cNvSpPr>
          <p:nvPr/>
        </p:nvSpPr>
        <p:spPr bwMode="auto">
          <a:xfrm>
            <a:off x="6781800" y="3030539"/>
            <a:ext cx="2395538" cy="454025"/>
          </a:xfrm>
          <a:prstGeom prst="rect">
            <a:avLst/>
          </a:prstGeom>
          <a:solidFill>
            <a:srgbClr val="FFFFFF"/>
          </a:solidFill>
          <a:ln w="25400">
            <a:solidFill>
              <a:srgbClr val="000000"/>
            </a:solidFill>
            <a:prstDash val="dash"/>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rPr>
              <a:t>       Data segment</a:t>
            </a:r>
          </a:p>
        </p:txBody>
      </p:sp>
      <p:sp>
        <p:nvSpPr>
          <p:cNvPr id="17416" name="Text Box 8"/>
          <p:cNvSpPr txBox="1">
            <a:spLocks noChangeArrowheads="1"/>
          </p:cNvSpPr>
          <p:nvPr/>
        </p:nvSpPr>
        <p:spPr bwMode="auto">
          <a:xfrm>
            <a:off x="6781800" y="3484564"/>
            <a:ext cx="2395538" cy="452437"/>
          </a:xfrm>
          <a:prstGeom prst="rect">
            <a:avLst/>
          </a:prstGeom>
          <a:solidFill>
            <a:srgbClr val="FFFFFF"/>
          </a:solidFill>
          <a:ln w="25400">
            <a:solidFill>
              <a:srgbClr val="000000"/>
            </a:solidFill>
            <a:prstDash val="dash"/>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rPr>
              <a:t>       Code segment</a:t>
            </a:r>
          </a:p>
        </p:txBody>
      </p:sp>
      <p:sp>
        <p:nvSpPr>
          <p:cNvPr id="17417" name="Text Box 9"/>
          <p:cNvSpPr txBox="1">
            <a:spLocks noChangeArrowheads="1"/>
          </p:cNvSpPr>
          <p:nvPr/>
        </p:nvSpPr>
        <p:spPr bwMode="auto">
          <a:xfrm>
            <a:off x="3475039" y="1671638"/>
            <a:ext cx="2795587" cy="52705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rgbClr val="008000"/>
                </a:solidFill>
              </a:rPr>
              <a:t>Contains the beginning address of each segment</a:t>
            </a:r>
          </a:p>
        </p:txBody>
      </p:sp>
      <p:sp>
        <p:nvSpPr>
          <p:cNvPr id="17418" name="AutoShape 10"/>
          <p:cNvSpPr>
            <a:spLocks/>
          </p:cNvSpPr>
          <p:nvPr/>
        </p:nvSpPr>
        <p:spPr bwMode="auto">
          <a:xfrm rot="5374867">
            <a:off x="4808538" y="1489075"/>
            <a:ext cx="150812" cy="1798638"/>
          </a:xfrm>
          <a:prstGeom prst="leftBrace">
            <a:avLst>
              <a:gd name="adj1" fmla="val 99386"/>
              <a:gd name="adj2" fmla="val 50000"/>
            </a:avLst>
          </a:prstGeom>
          <a:noFill/>
          <a:ln w="254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sp>
        <p:nvSpPr>
          <p:cNvPr id="17419" name="Line 11"/>
          <p:cNvSpPr>
            <a:spLocks noChangeShapeType="1"/>
          </p:cNvSpPr>
          <p:nvPr/>
        </p:nvSpPr>
        <p:spPr bwMode="auto">
          <a:xfrm>
            <a:off x="5783264" y="2767013"/>
            <a:ext cx="1984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7420" name="Line 12"/>
          <p:cNvSpPr>
            <a:spLocks noChangeShapeType="1"/>
          </p:cNvSpPr>
          <p:nvPr/>
        </p:nvSpPr>
        <p:spPr bwMode="auto">
          <a:xfrm>
            <a:off x="6002338" y="2603500"/>
            <a:ext cx="798512"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7421" name="Line 13"/>
          <p:cNvSpPr>
            <a:spLocks noChangeShapeType="1"/>
          </p:cNvSpPr>
          <p:nvPr/>
        </p:nvSpPr>
        <p:spPr bwMode="auto">
          <a:xfrm>
            <a:off x="5783264" y="3181350"/>
            <a:ext cx="1984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7422" name="Line 14"/>
          <p:cNvSpPr>
            <a:spLocks noChangeShapeType="1"/>
          </p:cNvSpPr>
          <p:nvPr/>
        </p:nvSpPr>
        <p:spPr bwMode="auto">
          <a:xfrm>
            <a:off x="6002338" y="3035300"/>
            <a:ext cx="798512"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7423" name="Line 15"/>
          <p:cNvSpPr>
            <a:spLocks noChangeShapeType="1"/>
          </p:cNvSpPr>
          <p:nvPr/>
        </p:nvSpPr>
        <p:spPr bwMode="auto">
          <a:xfrm>
            <a:off x="5783264" y="3635375"/>
            <a:ext cx="1984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7424" name="Line 16"/>
          <p:cNvSpPr>
            <a:spLocks noChangeShapeType="1"/>
          </p:cNvSpPr>
          <p:nvPr/>
        </p:nvSpPr>
        <p:spPr bwMode="auto">
          <a:xfrm>
            <a:off x="6002338" y="3506788"/>
            <a:ext cx="798512"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7425" name="Text Box 17"/>
          <p:cNvSpPr txBox="1">
            <a:spLocks noChangeArrowheads="1"/>
          </p:cNvSpPr>
          <p:nvPr/>
        </p:nvSpPr>
        <p:spPr bwMode="auto">
          <a:xfrm>
            <a:off x="3984625" y="4049713"/>
            <a:ext cx="1798638" cy="906462"/>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000000"/>
                </a:solidFill>
              </a:rPr>
              <a:t>Segment register </a:t>
            </a:r>
          </a:p>
          <a:p>
            <a:r>
              <a:rPr lang="en-US" altLang="en-US" sz="1800">
                <a:solidFill>
                  <a:srgbClr val="000000"/>
                </a:solidFill>
              </a:rPr>
              <a:t>(in CPU)</a:t>
            </a:r>
          </a:p>
        </p:txBody>
      </p:sp>
      <p:sp>
        <p:nvSpPr>
          <p:cNvPr id="17426" name="Text Box 18"/>
          <p:cNvSpPr txBox="1">
            <a:spLocks noChangeArrowheads="1"/>
          </p:cNvSpPr>
          <p:nvPr/>
        </p:nvSpPr>
        <p:spPr bwMode="auto">
          <a:xfrm>
            <a:off x="6781800" y="4800600"/>
            <a:ext cx="2395538" cy="604838"/>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rgbClr val="000000"/>
                </a:solidFill>
              </a:rPr>
              <a:t>memory</a:t>
            </a:r>
          </a:p>
          <a:p>
            <a:pPr algn="ctr"/>
            <a:r>
              <a:rPr lang="en-US" altLang="en-US" sz="1800">
                <a:solidFill>
                  <a:srgbClr val="000000"/>
                </a:solidFill>
              </a:rPr>
              <a:t>(MM)</a:t>
            </a:r>
          </a:p>
          <a:p>
            <a:endParaRPr lang="en-US" altLang="en-US" sz="1800">
              <a:solidFill>
                <a:srgbClr val="000000"/>
              </a:solidFill>
            </a:endParaRPr>
          </a:p>
        </p:txBody>
      </p:sp>
      <p:sp>
        <p:nvSpPr>
          <p:cNvPr id="17427" name="Line 19"/>
          <p:cNvSpPr>
            <a:spLocks noChangeShapeType="1"/>
          </p:cNvSpPr>
          <p:nvPr/>
        </p:nvSpPr>
        <p:spPr bwMode="auto">
          <a:xfrm>
            <a:off x="6002338" y="2603501"/>
            <a:ext cx="0" cy="157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7428" name="Line 20"/>
          <p:cNvSpPr>
            <a:spLocks noChangeShapeType="1"/>
          </p:cNvSpPr>
          <p:nvPr/>
        </p:nvSpPr>
        <p:spPr bwMode="auto">
          <a:xfrm flipV="1">
            <a:off x="6002338" y="3035301"/>
            <a:ext cx="0" cy="15716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7429" name="Line 21"/>
          <p:cNvSpPr>
            <a:spLocks noChangeShapeType="1"/>
          </p:cNvSpPr>
          <p:nvPr/>
        </p:nvSpPr>
        <p:spPr bwMode="auto">
          <a:xfrm flipV="1">
            <a:off x="6002338" y="3494088"/>
            <a:ext cx="0" cy="1571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17430" name="Text Box 22"/>
          <p:cNvSpPr txBox="1">
            <a:spLocks noChangeArrowheads="1"/>
          </p:cNvSpPr>
          <p:nvPr/>
        </p:nvSpPr>
        <p:spPr bwMode="auto">
          <a:xfrm>
            <a:off x="2493964" y="2600326"/>
            <a:ext cx="1438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000000"/>
                </a:solidFill>
                <a:cs typeface="Times New Roman" panose="02020603050405020304" pitchFamily="18" charset="0"/>
              </a:rPr>
              <a:t>SS Register</a:t>
            </a:r>
            <a:r>
              <a:rPr lang="en-GB" altLang="en-US" sz="2000">
                <a:solidFill>
                  <a:srgbClr val="000000"/>
                </a:solidFill>
              </a:rPr>
              <a:t> </a:t>
            </a:r>
          </a:p>
        </p:txBody>
      </p:sp>
      <p:sp>
        <p:nvSpPr>
          <p:cNvPr id="17431" name="Text Box 23"/>
          <p:cNvSpPr txBox="1">
            <a:spLocks noChangeArrowheads="1"/>
          </p:cNvSpPr>
          <p:nvPr/>
        </p:nvSpPr>
        <p:spPr bwMode="auto">
          <a:xfrm>
            <a:off x="2484439" y="3043239"/>
            <a:ext cx="1481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000000"/>
                </a:solidFill>
                <a:cs typeface="Times New Roman" panose="02020603050405020304" pitchFamily="18" charset="0"/>
              </a:rPr>
              <a:t>DS Register</a:t>
            </a:r>
            <a:r>
              <a:rPr lang="en-GB" altLang="en-US" sz="2000">
                <a:solidFill>
                  <a:srgbClr val="000000"/>
                </a:solidFill>
              </a:rPr>
              <a:t> </a:t>
            </a:r>
          </a:p>
        </p:txBody>
      </p:sp>
      <p:sp>
        <p:nvSpPr>
          <p:cNvPr id="17432" name="Text Box 24"/>
          <p:cNvSpPr txBox="1">
            <a:spLocks noChangeArrowheads="1"/>
          </p:cNvSpPr>
          <p:nvPr/>
        </p:nvSpPr>
        <p:spPr bwMode="auto">
          <a:xfrm>
            <a:off x="2484438" y="3500439"/>
            <a:ext cx="146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000000"/>
                </a:solidFill>
                <a:cs typeface="Times New Roman" panose="02020603050405020304" pitchFamily="18" charset="0"/>
              </a:rPr>
              <a:t>CS Register</a:t>
            </a:r>
            <a:r>
              <a:rPr lang="en-GB" altLang="en-US" sz="2000">
                <a:solidFill>
                  <a:srgbClr val="000000"/>
                </a:solidFill>
              </a:rPr>
              <a:t> </a:t>
            </a:r>
          </a:p>
        </p:txBody>
      </p:sp>
    </p:spTree>
    <p:extLst>
      <p:ext uri="{BB962C8B-B14F-4D97-AF65-F5344CB8AC3E}">
        <p14:creationId xmlns:p14="http://schemas.microsoft.com/office/powerpoint/2010/main" val="4124115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7313" y="381000"/>
            <a:ext cx="10522857" cy="838200"/>
          </a:xfrm>
        </p:spPr>
        <p:txBody>
          <a:bodyPr/>
          <a:lstStyle/>
          <a:p>
            <a:pPr eaLnBrk="1" hangingPunct="1"/>
            <a:r>
              <a:rPr lang="en-GB" altLang="en-US" dirty="0">
                <a:solidFill>
                  <a:srgbClr val="FF0000"/>
                </a:solidFill>
              </a:rPr>
              <a:t>Registers</a:t>
            </a:r>
          </a:p>
        </p:txBody>
      </p:sp>
      <p:sp>
        <p:nvSpPr>
          <p:cNvPr id="20483" name="Rectangle 3"/>
          <p:cNvSpPr>
            <a:spLocks noGrp="1" noChangeArrowheads="1"/>
          </p:cNvSpPr>
          <p:nvPr>
            <p:ph type="body" idx="1"/>
          </p:nvPr>
        </p:nvSpPr>
        <p:spPr>
          <a:xfrm>
            <a:off x="827313" y="1295399"/>
            <a:ext cx="10522857" cy="5177971"/>
          </a:xfrm>
        </p:spPr>
        <p:txBody>
          <a:bodyPr/>
          <a:lstStyle/>
          <a:p>
            <a:pPr marL="346075" indent="-346075" algn="just" eaLnBrk="1" hangingPunct="1"/>
            <a:r>
              <a:rPr lang="en-GB" altLang="en-US" dirty="0">
                <a:latin typeface="Garamond" panose="02020404030301010803" pitchFamily="18" charset="0"/>
                <a:cs typeface="Times New Roman" panose="02020603050405020304" pitchFamily="18" charset="0"/>
              </a:rPr>
              <a:t>Registers are used to control instructions being executed, to handle addressing of memory, and to provide arithmetic capability</a:t>
            </a:r>
          </a:p>
          <a:p>
            <a:pPr marL="346075" indent="-346075" algn="just" eaLnBrk="1" hangingPunct="1"/>
            <a:r>
              <a:rPr lang="en-GB" altLang="en-US" dirty="0">
                <a:latin typeface="Garamond" panose="02020404030301010803" pitchFamily="18" charset="0"/>
                <a:cs typeface="Times New Roman" panose="02020603050405020304" pitchFamily="18" charset="0"/>
              </a:rPr>
              <a:t>Registers of </a:t>
            </a:r>
            <a:r>
              <a:rPr lang="en-GB" altLang="en-US" dirty="0">
                <a:solidFill>
                  <a:srgbClr val="FF0000"/>
                </a:solidFill>
                <a:latin typeface="Garamond" panose="02020404030301010803" pitchFamily="18" charset="0"/>
                <a:cs typeface="Times New Roman" panose="02020603050405020304" pitchFamily="18" charset="0"/>
              </a:rPr>
              <a:t>Intel Processors </a:t>
            </a:r>
            <a:r>
              <a:rPr lang="en-GB" altLang="en-US" dirty="0">
                <a:latin typeface="Garamond" panose="02020404030301010803" pitchFamily="18" charset="0"/>
                <a:cs typeface="Times New Roman" panose="02020603050405020304" pitchFamily="18" charset="0"/>
              </a:rPr>
              <a:t>can be categorized into:</a:t>
            </a:r>
          </a:p>
          <a:p>
            <a:pPr marL="1033463" lvl="1" indent="-457200" algn="just" eaLnBrk="1" hangingPunct="1">
              <a:buFontTx/>
              <a:buAutoNum type="arabicPeriod"/>
            </a:pPr>
            <a:r>
              <a:rPr lang="en-GB" altLang="en-US" sz="3200" dirty="0">
                <a:latin typeface="Garamond" panose="02020404030301010803" pitchFamily="18" charset="0"/>
                <a:cs typeface="Times New Roman" panose="02020603050405020304" pitchFamily="18" charset="0"/>
              </a:rPr>
              <a:t>Segment register</a:t>
            </a:r>
          </a:p>
          <a:p>
            <a:pPr marL="1033463" lvl="1" indent="-457200" algn="just" eaLnBrk="1" hangingPunct="1">
              <a:buFontTx/>
              <a:buAutoNum type="arabicPeriod"/>
            </a:pPr>
            <a:r>
              <a:rPr lang="en-GB" altLang="en-US" sz="3200" dirty="0">
                <a:latin typeface="Garamond" panose="02020404030301010803" pitchFamily="18" charset="0"/>
                <a:cs typeface="Times New Roman" panose="02020603050405020304" pitchFamily="18" charset="0"/>
              </a:rPr>
              <a:t>Pointer register</a:t>
            </a:r>
          </a:p>
          <a:p>
            <a:pPr marL="1033463" lvl="1" indent="-457200" algn="just" eaLnBrk="1" hangingPunct="1">
              <a:buFontTx/>
              <a:buAutoNum type="arabicPeriod"/>
            </a:pPr>
            <a:r>
              <a:rPr lang="en-GB" altLang="en-US" sz="3200" dirty="0">
                <a:latin typeface="Garamond" panose="02020404030301010803" pitchFamily="18" charset="0"/>
                <a:cs typeface="Times New Roman" panose="02020603050405020304" pitchFamily="18" charset="0"/>
              </a:rPr>
              <a:t>General purpose register</a:t>
            </a:r>
          </a:p>
          <a:p>
            <a:pPr marL="1033463" lvl="1" indent="-457200" algn="just" eaLnBrk="1" hangingPunct="1">
              <a:buFontTx/>
              <a:buAutoNum type="arabicPeriod"/>
            </a:pPr>
            <a:r>
              <a:rPr lang="en-GB" altLang="en-US" sz="3200" dirty="0">
                <a:latin typeface="Garamond" panose="02020404030301010803" pitchFamily="18" charset="0"/>
                <a:cs typeface="Times New Roman" panose="02020603050405020304" pitchFamily="18" charset="0"/>
              </a:rPr>
              <a:t>Index register</a:t>
            </a:r>
          </a:p>
          <a:p>
            <a:pPr marL="1033463" lvl="1" indent="-457200" algn="just" eaLnBrk="1" hangingPunct="1">
              <a:buFontTx/>
              <a:buAutoNum type="arabicPeriod"/>
            </a:pPr>
            <a:r>
              <a:rPr lang="en-GB" altLang="en-US" sz="3200" dirty="0">
                <a:latin typeface="Garamond" panose="02020404030301010803" pitchFamily="18" charset="0"/>
                <a:cs typeface="Times New Roman" panose="02020603050405020304" pitchFamily="18" charset="0"/>
              </a:rPr>
              <a:t>Flag register</a:t>
            </a:r>
          </a:p>
        </p:txBody>
      </p:sp>
    </p:spTree>
    <p:extLst>
      <p:ext uri="{BB962C8B-B14F-4D97-AF65-F5344CB8AC3E}">
        <p14:creationId xmlns:p14="http://schemas.microsoft.com/office/powerpoint/2010/main" val="1113167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96686" y="609600"/>
            <a:ext cx="9285514" cy="457200"/>
          </a:xfrm>
        </p:spPr>
        <p:txBody>
          <a:bodyPr/>
          <a:lstStyle/>
          <a:p>
            <a:pPr algn="l" eaLnBrk="1" hangingPunct="1"/>
            <a:r>
              <a:rPr lang="en-GB" altLang="en-US" sz="2800" b="1" dirty="0" err="1">
                <a:cs typeface="Times New Roman" panose="02020603050405020304" pitchFamily="18" charset="0"/>
              </a:rPr>
              <a:t>i</a:t>
            </a:r>
            <a:r>
              <a:rPr lang="en-GB" altLang="en-US" sz="2800" b="1" dirty="0">
                <a:cs typeface="Times New Roman" panose="02020603050405020304" pitchFamily="18" charset="0"/>
              </a:rPr>
              <a:t>)  Segment register</a:t>
            </a:r>
            <a:endParaRPr lang="en-GB" altLang="en-US" sz="2800" dirty="0">
              <a:cs typeface="Times New Roman" panose="02020603050405020304" pitchFamily="18" charset="0"/>
            </a:endParaRPr>
          </a:p>
        </p:txBody>
      </p:sp>
      <p:sp>
        <p:nvSpPr>
          <p:cNvPr id="21507" name="Rectangle 3"/>
          <p:cNvSpPr>
            <a:spLocks noGrp="1" noChangeArrowheads="1"/>
          </p:cNvSpPr>
          <p:nvPr>
            <p:ph type="body" idx="1"/>
          </p:nvPr>
        </p:nvSpPr>
        <p:spPr>
          <a:xfrm>
            <a:off x="595086" y="1295399"/>
            <a:ext cx="10798628" cy="5134429"/>
          </a:xfrm>
        </p:spPr>
        <p:txBody>
          <a:bodyPr/>
          <a:lstStyle/>
          <a:p>
            <a:pPr marL="533400" indent="-533400" eaLnBrk="1" hangingPunct="1">
              <a:lnSpc>
                <a:spcPct val="90000"/>
              </a:lnSpc>
              <a:buNone/>
            </a:pPr>
            <a:r>
              <a:rPr lang="en-GB" altLang="en-US" sz="2400" dirty="0">
                <a:latin typeface="Garamond" panose="02020404030301010803" pitchFamily="18" charset="0"/>
                <a:cs typeface="Times New Roman" panose="02020603050405020304" pitchFamily="18" charset="0"/>
              </a:rPr>
              <a:t>There are 6 segment registers :</a:t>
            </a:r>
          </a:p>
          <a:p>
            <a:pPr marL="533400" indent="-533400" eaLnBrk="1" hangingPunct="1">
              <a:lnSpc>
                <a:spcPct val="90000"/>
              </a:lnSpc>
              <a:buNone/>
            </a:pPr>
            <a:r>
              <a:rPr lang="en-GB" altLang="en-US" sz="900" dirty="0">
                <a:latin typeface="Garamond" panose="02020404030301010803" pitchFamily="18" charset="0"/>
                <a:cs typeface="Times New Roman" panose="02020603050405020304" pitchFamily="18" charset="0"/>
              </a:rPr>
              <a:t> </a:t>
            </a:r>
          </a:p>
          <a:p>
            <a:pPr marL="533400" indent="-533400" algn="just" eaLnBrk="1" hangingPunct="1">
              <a:lnSpc>
                <a:spcPct val="90000"/>
              </a:lnSpc>
              <a:buFontTx/>
              <a:buAutoNum type="alphaLcParenBoth"/>
            </a:pPr>
            <a:r>
              <a:rPr lang="en-GB" altLang="en-US" sz="2400" b="1" dirty="0">
                <a:latin typeface="Garamond" panose="02020404030301010803" pitchFamily="18" charset="0"/>
                <a:cs typeface="Times New Roman" panose="02020603050405020304" pitchFamily="18" charset="0"/>
              </a:rPr>
              <a:t>CS register</a:t>
            </a:r>
            <a:endParaRPr lang="en-GB" altLang="en-US" sz="2400" dirty="0">
              <a:latin typeface="Garamond" panose="02020404030301010803" pitchFamily="18" charset="0"/>
              <a:cs typeface="Times New Roman" panose="02020603050405020304" pitchFamily="18" charset="0"/>
            </a:endParaRPr>
          </a:p>
          <a:p>
            <a:pPr marL="533400" indent="-533400" algn="just" eaLnBrk="1" hangingPunct="1">
              <a:lnSpc>
                <a:spcPct val="90000"/>
              </a:lnSpc>
            </a:pPr>
            <a:r>
              <a:rPr lang="en-GB" altLang="en-US" sz="2400" dirty="0">
                <a:latin typeface="Garamond" panose="02020404030301010803" pitchFamily="18" charset="0"/>
                <a:cs typeface="Times New Roman" panose="02020603050405020304" pitchFamily="18" charset="0"/>
              </a:rPr>
              <a:t>Contains the starting address of  program’s code segment.</a:t>
            </a:r>
          </a:p>
          <a:p>
            <a:pPr marL="533400" indent="-533400" algn="just" eaLnBrk="1" hangingPunct="1">
              <a:lnSpc>
                <a:spcPct val="90000"/>
              </a:lnSpc>
            </a:pPr>
            <a:r>
              <a:rPr lang="en-GB" altLang="en-US" sz="2400" dirty="0">
                <a:latin typeface="Garamond" panose="02020404030301010803" pitchFamily="18" charset="0"/>
                <a:cs typeface="Times New Roman" panose="02020603050405020304" pitchFamily="18" charset="0"/>
              </a:rPr>
              <a:t>The content of the CS register is added with the content in the Instruction Pointer (IP) register to obtain the address of the instruction that is to be fetched for execution.</a:t>
            </a:r>
          </a:p>
          <a:p>
            <a:pPr marL="533400" indent="-533400" algn="just" eaLnBrk="1" hangingPunct="1">
              <a:lnSpc>
                <a:spcPct val="90000"/>
              </a:lnSpc>
              <a:buNone/>
            </a:pPr>
            <a:r>
              <a:rPr lang="en-GB" altLang="en-US" sz="2400" dirty="0">
                <a:latin typeface="Garamond" panose="02020404030301010803" pitchFamily="18" charset="0"/>
                <a:cs typeface="Times New Roman" panose="02020603050405020304" pitchFamily="18" charset="0"/>
              </a:rPr>
              <a:t> (</a:t>
            </a:r>
            <a:r>
              <a:rPr lang="en-GB" altLang="en-US" sz="2400" b="1" dirty="0">
                <a:solidFill>
                  <a:srgbClr val="008000"/>
                </a:solidFill>
                <a:latin typeface="Garamond" panose="02020404030301010803" pitchFamily="18" charset="0"/>
                <a:cs typeface="Times New Roman" panose="02020603050405020304" pitchFamily="18" charset="0"/>
              </a:rPr>
              <a:t>Note</a:t>
            </a:r>
            <a:r>
              <a:rPr lang="en-GB" altLang="en-US" sz="2400" dirty="0">
                <a:latin typeface="Garamond" panose="02020404030301010803" pitchFamily="18" charset="0"/>
                <a:cs typeface="Times New Roman" panose="02020603050405020304" pitchFamily="18" charset="0"/>
              </a:rPr>
              <a:t>: common name for IP is PC (Program Counter))</a:t>
            </a:r>
          </a:p>
          <a:p>
            <a:pPr marL="533400" indent="-533400" eaLnBrk="1" hangingPunct="1">
              <a:lnSpc>
                <a:spcPct val="90000"/>
              </a:lnSpc>
              <a:buNone/>
            </a:pPr>
            <a:r>
              <a:rPr lang="en-GB" altLang="en-US" sz="900" dirty="0">
                <a:latin typeface="Garamond" panose="02020404030301010803" pitchFamily="18" charset="0"/>
                <a:cs typeface="Times New Roman" panose="02020603050405020304" pitchFamily="18" charset="0"/>
              </a:rPr>
              <a:t> </a:t>
            </a:r>
          </a:p>
          <a:p>
            <a:pPr marL="533400" indent="-533400" algn="just" eaLnBrk="1" hangingPunct="1">
              <a:lnSpc>
                <a:spcPct val="90000"/>
              </a:lnSpc>
              <a:buNone/>
            </a:pPr>
            <a:r>
              <a:rPr lang="en-GB" altLang="en-US" sz="2400" b="1" dirty="0">
                <a:latin typeface="Garamond" panose="02020404030301010803" pitchFamily="18" charset="0"/>
                <a:cs typeface="Times New Roman" panose="02020603050405020304" pitchFamily="18" charset="0"/>
              </a:rPr>
              <a:t>(b) DS register</a:t>
            </a:r>
          </a:p>
          <a:p>
            <a:pPr marL="533400" indent="-533400" algn="just" eaLnBrk="1" hangingPunct="1">
              <a:lnSpc>
                <a:spcPct val="90000"/>
              </a:lnSpc>
            </a:pPr>
            <a:r>
              <a:rPr lang="en-GB" altLang="en-US" sz="2400" dirty="0">
                <a:latin typeface="Garamond" panose="02020404030301010803" pitchFamily="18" charset="0"/>
                <a:cs typeface="Times New Roman" panose="02020603050405020304" pitchFamily="18" charset="0"/>
              </a:rPr>
              <a:t>Contains the starting address of a program’s data segment. </a:t>
            </a:r>
          </a:p>
          <a:p>
            <a:pPr marL="533400" indent="-533400" algn="just" eaLnBrk="1" hangingPunct="1">
              <a:lnSpc>
                <a:spcPct val="90000"/>
              </a:lnSpc>
            </a:pPr>
            <a:r>
              <a:rPr lang="en-GB" altLang="en-US" sz="2400" dirty="0">
                <a:latin typeface="Garamond" panose="02020404030301010803" pitchFamily="18" charset="0"/>
                <a:cs typeface="Times New Roman" panose="02020603050405020304" pitchFamily="18" charset="0"/>
              </a:rPr>
              <a:t>The address in DS register will be added with the value in the address field (in instruction format) to obtain the real address of the data in data segment. </a:t>
            </a:r>
          </a:p>
        </p:txBody>
      </p:sp>
    </p:spTree>
    <p:extLst>
      <p:ext uri="{BB962C8B-B14F-4D97-AF65-F5344CB8AC3E}">
        <p14:creationId xmlns:p14="http://schemas.microsoft.com/office/powerpoint/2010/main" val="45122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5812BF4-B6B2-432D-A3A2-F79F46792CB2}" type="slidenum">
              <a:rPr lang="zh-TW" altLang="en-US"/>
              <a:pPr>
                <a:defRPr/>
              </a:pPr>
              <a:t>3</a:t>
            </a:fld>
            <a:endParaRPr lang="en-US" altLang="zh-TW"/>
          </a:p>
        </p:txBody>
      </p:sp>
      <p:sp>
        <p:nvSpPr>
          <p:cNvPr id="6147" name="Rectangle 2"/>
          <p:cNvSpPr>
            <a:spLocks noGrp="1" noChangeArrowheads="1"/>
          </p:cNvSpPr>
          <p:nvPr>
            <p:ph type="title"/>
          </p:nvPr>
        </p:nvSpPr>
        <p:spPr>
          <a:xfrm>
            <a:off x="838200" y="236538"/>
            <a:ext cx="10515600" cy="1325562"/>
          </a:xfrm>
        </p:spPr>
        <p:txBody>
          <a:bodyPr/>
          <a:lstStyle/>
          <a:p>
            <a:pPr algn="ctr"/>
            <a:r>
              <a:rPr lang="en-US" altLang="zh-TW" smtClean="0">
                <a:solidFill>
                  <a:srgbClr val="FF0000"/>
                </a:solidFill>
                <a:cs typeface="新細明體"/>
              </a:rPr>
              <a:t>Why learn Assembly Language? </a:t>
            </a:r>
          </a:p>
        </p:txBody>
      </p:sp>
      <p:sp>
        <p:nvSpPr>
          <p:cNvPr id="7172" name="Rectangle 3"/>
          <p:cNvSpPr>
            <a:spLocks noGrp="1" noChangeArrowheads="1"/>
          </p:cNvSpPr>
          <p:nvPr>
            <p:ph type="body" idx="1"/>
          </p:nvPr>
        </p:nvSpPr>
        <p:spPr>
          <a:xfrm>
            <a:off x="496888" y="1447800"/>
            <a:ext cx="11069637" cy="5049838"/>
          </a:xfrm>
        </p:spPr>
        <p:txBody>
          <a:bodyPr rtlCol="0">
            <a:normAutofit fontScale="92500" lnSpcReduction="10000"/>
          </a:bodyPr>
          <a:lstStyle/>
          <a:p>
            <a:pPr algn="just" fontAlgn="auto">
              <a:spcAft>
                <a:spcPts val="0"/>
              </a:spcAft>
              <a:defRPr/>
            </a:pPr>
            <a:r>
              <a:rPr lang="en-US" altLang="zh-TW" dirty="0" smtClean="0"/>
              <a:t>To learn how high-level language code gets translated into machine language</a:t>
            </a:r>
          </a:p>
          <a:p>
            <a:pPr lvl="1" algn="just" fontAlgn="auto">
              <a:spcAft>
                <a:spcPts val="0"/>
              </a:spcAft>
              <a:defRPr/>
            </a:pPr>
            <a:r>
              <a:rPr lang="en-US" altLang="zh-TW" sz="2800" dirty="0" smtClean="0">
                <a:solidFill>
                  <a:srgbClr val="FF0000"/>
                </a:solidFill>
              </a:rPr>
              <a:t>i.e.: to learn the details hidden in HLL code</a:t>
            </a:r>
          </a:p>
          <a:p>
            <a:pPr algn="just" fontAlgn="auto">
              <a:spcAft>
                <a:spcPts val="0"/>
              </a:spcAft>
              <a:defRPr/>
            </a:pPr>
            <a:r>
              <a:rPr lang="en-US" altLang="zh-TW" dirty="0" smtClean="0"/>
              <a:t>To learn the </a:t>
            </a:r>
            <a:r>
              <a:rPr lang="en-US" altLang="zh-TW" dirty="0" smtClean="0">
                <a:solidFill>
                  <a:srgbClr val="FF0000"/>
                </a:solidFill>
              </a:rPr>
              <a:t>computer’s hardware</a:t>
            </a:r>
          </a:p>
          <a:p>
            <a:pPr lvl="1" algn="just" fontAlgn="auto">
              <a:spcAft>
                <a:spcPts val="0"/>
              </a:spcAft>
              <a:defRPr/>
            </a:pPr>
            <a:r>
              <a:rPr lang="en-US" altLang="zh-TW" sz="2800" dirty="0" smtClean="0"/>
              <a:t>by direct access to</a:t>
            </a:r>
          </a:p>
          <a:p>
            <a:pPr lvl="2" algn="just" fontAlgn="auto">
              <a:spcAft>
                <a:spcPts val="0"/>
              </a:spcAft>
              <a:defRPr/>
            </a:pPr>
            <a:r>
              <a:rPr lang="en-US" altLang="zh-TW" sz="2400" dirty="0" smtClean="0">
                <a:solidFill>
                  <a:srgbClr val="FF0000"/>
                </a:solidFill>
              </a:rPr>
              <a:t>memory</a:t>
            </a:r>
          </a:p>
          <a:p>
            <a:pPr lvl="2" algn="just" fontAlgn="auto">
              <a:spcAft>
                <a:spcPts val="0"/>
              </a:spcAft>
              <a:defRPr/>
            </a:pPr>
            <a:r>
              <a:rPr lang="en-US" altLang="zh-TW" sz="2400" dirty="0" smtClean="0">
                <a:solidFill>
                  <a:srgbClr val="FF0000"/>
                </a:solidFill>
              </a:rPr>
              <a:t>video controller</a:t>
            </a:r>
          </a:p>
          <a:p>
            <a:pPr lvl="2" algn="just" fontAlgn="auto">
              <a:spcAft>
                <a:spcPts val="0"/>
              </a:spcAft>
              <a:defRPr/>
            </a:pPr>
            <a:r>
              <a:rPr lang="en-US" altLang="zh-TW" sz="2400" dirty="0" smtClean="0">
                <a:solidFill>
                  <a:srgbClr val="FF0000"/>
                </a:solidFill>
              </a:rPr>
              <a:t>sound card</a:t>
            </a:r>
          </a:p>
          <a:p>
            <a:pPr lvl="2" algn="just" fontAlgn="auto">
              <a:spcAft>
                <a:spcPts val="0"/>
              </a:spcAft>
              <a:defRPr/>
            </a:pPr>
            <a:r>
              <a:rPr lang="en-US" altLang="zh-TW" sz="2400" dirty="0" smtClean="0">
                <a:solidFill>
                  <a:srgbClr val="FF0000"/>
                </a:solidFill>
              </a:rPr>
              <a:t>keyboard</a:t>
            </a:r>
            <a:r>
              <a:rPr lang="en-US" altLang="zh-TW" sz="2400" dirty="0" smtClean="0"/>
              <a:t>…</a:t>
            </a:r>
          </a:p>
          <a:p>
            <a:pPr algn="just" fontAlgn="auto">
              <a:spcAft>
                <a:spcPts val="0"/>
              </a:spcAft>
              <a:defRPr/>
            </a:pPr>
            <a:r>
              <a:rPr lang="en-US" altLang="zh-TW" dirty="0" smtClean="0"/>
              <a:t>To speed up applications</a:t>
            </a:r>
          </a:p>
          <a:p>
            <a:pPr lvl="1" algn="just" fontAlgn="auto">
              <a:spcAft>
                <a:spcPts val="0"/>
              </a:spcAft>
              <a:defRPr/>
            </a:pPr>
            <a:r>
              <a:rPr lang="en-US" altLang="zh-TW" sz="2800" dirty="0" smtClean="0"/>
              <a:t>direct access to hardware (ex: writing directly to </a:t>
            </a:r>
            <a:r>
              <a:rPr lang="en-US" altLang="zh-TW" sz="2800" dirty="0" smtClean="0">
                <a:solidFill>
                  <a:srgbClr val="FF0000"/>
                </a:solidFill>
              </a:rPr>
              <a:t>I/O ports instead of doing a system call)</a:t>
            </a:r>
          </a:p>
          <a:p>
            <a:pPr lvl="1" algn="just" fontAlgn="auto">
              <a:spcAft>
                <a:spcPts val="0"/>
              </a:spcAft>
              <a:defRPr/>
            </a:pPr>
            <a:r>
              <a:rPr lang="en-US" altLang="zh-TW" sz="2800" dirty="0" smtClean="0"/>
              <a:t>good ASM code is faster and smaller: </a:t>
            </a:r>
            <a:r>
              <a:rPr lang="en-US" altLang="zh-TW" sz="2800" dirty="0" smtClean="0">
                <a:solidFill>
                  <a:srgbClr val="FF0000"/>
                </a:solidFill>
              </a:rPr>
              <a:t>rewrite in ASM the critical areas of code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754743" y="533399"/>
            <a:ext cx="10508343" cy="5925457"/>
          </a:xfrm>
        </p:spPr>
        <p:txBody>
          <a:bodyPr/>
          <a:lstStyle/>
          <a:p>
            <a:pPr marL="609600" indent="-609600" algn="just" eaLnBrk="1" hangingPunct="1">
              <a:lnSpc>
                <a:spcPct val="90000"/>
              </a:lnSpc>
              <a:buNone/>
            </a:pPr>
            <a:r>
              <a:rPr lang="en-GB" altLang="en-US" sz="2800" b="1" dirty="0">
                <a:latin typeface="Garamond" panose="02020404030301010803" pitchFamily="18" charset="0"/>
                <a:cs typeface="Times New Roman" panose="02020603050405020304" pitchFamily="18" charset="0"/>
              </a:rPr>
              <a:t>(c) SS Register</a:t>
            </a:r>
          </a:p>
          <a:p>
            <a:pPr marL="609600" indent="-609600" algn="just" eaLnBrk="1" hangingPunct="1">
              <a:lnSpc>
                <a:spcPct val="90000"/>
              </a:lnSpc>
            </a:pPr>
            <a:r>
              <a:rPr lang="en-GB" altLang="en-US" sz="2600" dirty="0">
                <a:latin typeface="Garamond" panose="02020404030301010803" pitchFamily="18" charset="0"/>
                <a:cs typeface="Times New Roman" panose="02020603050405020304" pitchFamily="18" charset="0"/>
              </a:rPr>
              <a:t>Contains the starting address of the stack segment.</a:t>
            </a:r>
          </a:p>
          <a:p>
            <a:pPr marL="609600" indent="-609600" algn="just" eaLnBrk="1" hangingPunct="1">
              <a:lnSpc>
                <a:spcPct val="90000"/>
              </a:lnSpc>
            </a:pPr>
            <a:r>
              <a:rPr lang="en-GB" altLang="en-US" sz="2600" dirty="0">
                <a:latin typeface="Garamond" panose="02020404030301010803" pitchFamily="18" charset="0"/>
                <a:cs typeface="Times New Roman" panose="02020603050405020304" pitchFamily="18" charset="0"/>
              </a:rPr>
              <a:t>The content in this register will be added with the content in the Stack Pointer (SP) register to obtain the required word.</a:t>
            </a:r>
            <a:r>
              <a:rPr lang="en-GB" altLang="en-US" sz="2800" dirty="0">
                <a:latin typeface="Garamond" panose="02020404030301010803" pitchFamily="18" charset="0"/>
                <a:cs typeface="Times New Roman" panose="02020603050405020304" pitchFamily="18" charset="0"/>
              </a:rPr>
              <a:t>  </a:t>
            </a:r>
          </a:p>
          <a:p>
            <a:pPr marL="609600" indent="-609600" algn="just" eaLnBrk="1" hangingPunct="1">
              <a:lnSpc>
                <a:spcPct val="90000"/>
              </a:lnSpc>
              <a:buFontTx/>
              <a:buAutoNum type="alphaLcParenBoth" startAt="4"/>
            </a:pPr>
            <a:r>
              <a:rPr lang="en-GB" altLang="en-US" sz="2800" b="1" dirty="0">
                <a:latin typeface="Garamond" panose="02020404030301010803" pitchFamily="18" charset="0"/>
                <a:cs typeface="Times New Roman" panose="02020603050405020304" pitchFamily="18" charset="0"/>
              </a:rPr>
              <a:t>ES (Extra Segment) Register</a:t>
            </a:r>
          </a:p>
          <a:p>
            <a:pPr marL="609600" indent="-609600" algn="just" eaLnBrk="1" hangingPunct="1">
              <a:lnSpc>
                <a:spcPct val="90000"/>
              </a:lnSpc>
            </a:pPr>
            <a:r>
              <a:rPr lang="en-GB" altLang="en-US" sz="2600" dirty="0">
                <a:latin typeface="Garamond" panose="02020404030301010803" pitchFamily="18" charset="0"/>
                <a:cs typeface="Times New Roman" panose="02020603050405020304" pitchFamily="18" charset="0"/>
              </a:rPr>
              <a:t>Used by some string (character data) operations to handle memory addressing</a:t>
            </a:r>
          </a:p>
          <a:p>
            <a:pPr marL="609600" indent="-609600" algn="just" eaLnBrk="1" hangingPunct="1">
              <a:lnSpc>
                <a:spcPct val="90000"/>
              </a:lnSpc>
            </a:pPr>
            <a:r>
              <a:rPr lang="en-GB" altLang="en-US" sz="2600" dirty="0">
                <a:latin typeface="Garamond" panose="02020404030301010803" pitchFamily="18" charset="0"/>
                <a:cs typeface="Times New Roman" panose="02020603050405020304" pitchFamily="18" charset="0"/>
              </a:rPr>
              <a:t>ES register is associated with the Data Index (DI) register.</a:t>
            </a:r>
          </a:p>
          <a:p>
            <a:pPr marL="609600" indent="-609600" algn="just" eaLnBrk="1" hangingPunct="1">
              <a:lnSpc>
                <a:spcPct val="90000"/>
              </a:lnSpc>
              <a:buNone/>
            </a:pPr>
            <a:r>
              <a:rPr lang="en-GB" altLang="en-US" sz="900" dirty="0">
                <a:latin typeface="Garamond" panose="02020404030301010803" pitchFamily="18" charset="0"/>
                <a:cs typeface="Times New Roman" panose="02020603050405020304" pitchFamily="18" charset="0"/>
              </a:rPr>
              <a:t> </a:t>
            </a:r>
          </a:p>
          <a:p>
            <a:pPr marL="609600" indent="-609600" algn="just" eaLnBrk="1" hangingPunct="1">
              <a:lnSpc>
                <a:spcPct val="90000"/>
              </a:lnSpc>
              <a:buNone/>
            </a:pPr>
            <a:r>
              <a:rPr lang="en-GB" altLang="en-US" sz="2800" b="1" dirty="0">
                <a:latin typeface="Garamond" panose="02020404030301010803" pitchFamily="18" charset="0"/>
                <a:cs typeface="Times New Roman" panose="02020603050405020304" pitchFamily="18" charset="0"/>
              </a:rPr>
              <a:t>(e) FS and GS Registers</a:t>
            </a:r>
          </a:p>
          <a:p>
            <a:pPr marL="609600" indent="-609600" algn="just" eaLnBrk="1" hangingPunct="1">
              <a:lnSpc>
                <a:spcPct val="90000"/>
              </a:lnSpc>
            </a:pPr>
            <a:r>
              <a:rPr lang="en-GB" altLang="en-US" sz="2600" dirty="0">
                <a:latin typeface="Garamond" panose="02020404030301010803" pitchFamily="18" charset="0"/>
                <a:cs typeface="Times New Roman" panose="02020603050405020304" pitchFamily="18" charset="0"/>
              </a:rPr>
              <a:t>Additional extra segment registers introduced in 80386 for handling storage requirement.</a:t>
            </a:r>
          </a:p>
        </p:txBody>
      </p:sp>
    </p:spTree>
    <p:extLst>
      <p:ext uri="{BB962C8B-B14F-4D97-AF65-F5344CB8AC3E}">
        <p14:creationId xmlns:p14="http://schemas.microsoft.com/office/powerpoint/2010/main" val="1806692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53143" y="366486"/>
            <a:ext cx="7772400" cy="685800"/>
          </a:xfrm>
        </p:spPr>
        <p:txBody>
          <a:bodyPr/>
          <a:lstStyle/>
          <a:p>
            <a:pPr algn="l" eaLnBrk="1" hangingPunct="1"/>
            <a:r>
              <a:rPr lang="en-GB" altLang="en-US" sz="3200" b="1" dirty="0">
                <a:cs typeface="Times New Roman" panose="02020603050405020304" pitchFamily="18" charset="0"/>
              </a:rPr>
              <a:t>(ii) Pointer Registers</a:t>
            </a:r>
            <a:endParaRPr lang="en-GB" altLang="en-US" sz="3200" dirty="0">
              <a:cs typeface="Times New Roman" panose="02020603050405020304" pitchFamily="18" charset="0"/>
            </a:endParaRPr>
          </a:p>
        </p:txBody>
      </p:sp>
      <p:sp>
        <p:nvSpPr>
          <p:cNvPr id="23555" name="Rectangle 3"/>
          <p:cNvSpPr>
            <a:spLocks noGrp="1" noChangeArrowheads="1"/>
          </p:cNvSpPr>
          <p:nvPr>
            <p:ph type="body" idx="1"/>
          </p:nvPr>
        </p:nvSpPr>
        <p:spPr>
          <a:xfrm>
            <a:off x="653143" y="1219200"/>
            <a:ext cx="10653486" cy="4557486"/>
          </a:xfrm>
        </p:spPr>
        <p:txBody>
          <a:bodyPr/>
          <a:lstStyle/>
          <a:p>
            <a:pPr marL="533400" indent="-533400" algn="just" eaLnBrk="1" hangingPunct="1">
              <a:lnSpc>
                <a:spcPct val="90000"/>
              </a:lnSpc>
            </a:pPr>
            <a:r>
              <a:rPr lang="en-GB" altLang="en-US" sz="2800" dirty="0">
                <a:latin typeface="Garamond" panose="02020404030301010803" pitchFamily="18" charset="0"/>
                <a:cs typeface="Times New Roman" panose="02020603050405020304" pitchFamily="18" charset="0"/>
              </a:rPr>
              <a:t>There are 3 pointer registers in an Intel PC :</a:t>
            </a:r>
          </a:p>
          <a:p>
            <a:pPr marL="533400" indent="-533400" algn="just" eaLnBrk="1" hangingPunct="1">
              <a:lnSpc>
                <a:spcPct val="90000"/>
              </a:lnSpc>
              <a:buNone/>
            </a:pPr>
            <a:r>
              <a:rPr lang="en-GB" altLang="en-US" sz="2800" dirty="0">
                <a:latin typeface="Garamond" panose="02020404030301010803" pitchFamily="18" charset="0"/>
                <a:cs typeface="Times New Roman" panose="02020603050405020304" pitchFamily="18" charset="0"/>
              </a:rPr>
              <a:t> </a:t>
            </a:r>
          </a:p>
          <a:p>
            <a:pPr marL="533400" indent="-533400" algn="just" eaLnBrk="1" hangingPunct="1">
              <a:lnSpc>
                <a:spcPct val="90000"/>
              </a:lnSpc>
              <a:buFontTx/>
              <a:buAutoNum type="alphaLcParenBoth"/>
            </a:pPr>
            <a:r>
              <a:rPr lang="en-GB" altLang="en-US" sz="2800" b="1" dirty="0">
                <a:latin typeface="Garamond" panose="02020404030301010803" pitchFamily="18" charset="0"/>
                <a:cs typeface="Times New Roman" panose="02020603050405020304" pitchFamily="18" charset="0"/>
              </a:rPr>
              <a:t>Instruction Pointer register</a:t>
            </a:r>
            <a:endParaRPr lang="en-GB" altLang="en-US" sz="2800" dirty="0">
              <a:latin typeface="Garamond" panose="02020404030301010803" pitchFamily="18" charset="0"/>
              <a:cs typeface="Times New Roman" panose="02020603050405020304" pitchFamily="18" charset="0"/>
            </a:endParaRPr>
          </a:p>
          <a:p>
            <a:pPr marL="533400" indent="-533400" algn="just" eaLnBrk="1" hangingPunct="1">
              <a:lnSpc>
                <a:spcPct val="90000"/>
              </a:lnSpc>
            </a:pPr>
            <a:r>
              <a:rPr lang="en-GB" altLang="en-US" sz="2800" dirty="0">
                <a:latin typeface="Garamond" panose="02020404030301010803" pitchFamily="18" charset="0"/>
                <a:cs typeface="Times New Roman" panose="02020603050405020304" pitchFamily="18" charset="0"/>
              </a:rPr>
              <a:t>The 16-bit IP register contains the offset address or displacement for the next instruction that will be executed by the CPU </a:t>
            </a:r>
          </a:p>
          <a:p>
            <a:pPr marL="533400" indent="-533400" algn="just" eaLnBrk="1" hangingPunct="1">
              <a:lnSpc>
                <a:spcPct val="90000"/>
              </a:lnSpc>
            </a:pPr>
            <a:r>
              <a:rPr lang="en-GB" altLang="en-US" sz="2800" dirty="0">
                <a:latin typeface="Garamond" panose="02020404030301010803" pitchFamily="18" charset="0"/>
                <a:cs typeface="Times New Roman" panose="02020603050405020304" pitchFamily="18" charset="0"/>
              </a:rPr>
              <a:t>The value in the IP register will be added into the value in the CS register to obtain the real address of an instruction  </a:t>
            </a:r>
          </a:p>
        </p:txBody>
      </p:sp>
    </p:spTree>
    <p:extLst>
      <p:ext uri="{BB962C8B-B14F-4D97-AF65-F5344CB8AC3E}">
        <p14:creationId xmlns:p14="http://schemas.microsoft.com/office/powerpoint/2010/main" val="3958878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2209800" y="762000"/>
            <a:ext cx="7772400" cy="4114800"/>
          </a:xfrm>
        </p:spPr>
        <p:txBody>
          <a:bodyPr/>
          <a:lstStyle/>
          <a:p>
            <a:pPr eaLnBrk="1" hangingPunct="1">
              <a:lnSpc>
                <a:spcPct val="90000"/>
              </a:lnSpc>
              <a:buFontTx/>
              <a:buNone/>
            </a:pPr>
            <a:r>
              <a:rPr lang="en-GB" altLang="en-US" sz="2800" b="1" dirty="0">
                <a:latin typeface="Garamond" panose="02020404030301010803" pitchFamily="18" charset="0"/>
                <a:cs typeface="Times New Roman" panose="02020603050405020304" pitchFamily="18" charset="0"/>
              </a:rPr>
              <a:t>Example :</a:t>
            </a:r>
            <a:endParaRPr lang="en-GB" altLang="en-US" sz="2800" dirty="0">
              <a:latin typeface="Garamond" panose="02020404030301010803" pitchFamily="18" charset="0"/>
              <a:cs typeface="Times New Roman" panose="02020603050405020304" pitchFamily="18" charset="0"/>
            </a:endParaRPr>
          </a:p>
          <a:p>
            <a:pPr eaLnBrk="1" hangingPunct="1">
              <a:lnSpc>
                <a:spcPct val="90000"/>
              </a:lnSpc>
              <a:buFontTx/>
              <a:buNone/>
            </a:pPr>
            <a:r>
              <a:rPr lang="en-GB" altLang="en-US" sz="2800" dirty="0">
                <a:latin typeface="Garamond" panose="02020404030301010803" pitchFamily="18" charset="0"/>
                <a:cs typeface="Times New Roman" panose="02020603050405020304" pitchFamily="18" charset="0"/>
              </a:rPr>
              <a:t>      The content in CS register  = 	39B40H</a:t>
            </a:r>
          </a:p>
          <a:p>
            <a:pPr eaLnBrk="1" hangingPunct="1">
              <a:lnSpc>
                <a:spcPct val="90000"/>
              </a:lnSpc>
              <a:buFontTx/>
              <a:buNone/>
            </a:pPr>
            <a:r>
              <a:rPr lang="en-GB" altLang="en-US" sz="2800" b="1" dirty="0">
                <a:latin typeface="Garamond" panose="02020404030301010803" pitchFamily="18" charset="0"/>
                <a:cs typeface="Times New Roman" panose="02020603050405020304" pitchFamily="18" charset="0"/>
              </a:rPr>
              <a:t>      The content in IP register	  =	    514H	</a:t>
            </a:r>
          </a:p>
          <a:p>
            <a:pPr eaLnBrk="1" hangingPunct="1">
              <a:lnSpc>
                <a:spcPct val="90000"/>
              </a:lnSpc>
              <a:buFontTx/>
              <a:buNone/>
            </a:pPr>
            <a:r>
              <a:rPr lang="en-GB" altLang="en-US" sz="2800" dirty="0">
                <a:latin typeface="Garamond" panose="02020404030301010803" pitchFamily="18" charset="0"/>
                <a:cs typeface="Times New Roman" panose="02020603050405020304" pitchFamily="18" charset="0"/>
              </a:rPr>
              <a:t>     </a:t>
            </a:r>
          </a:p>
          <a:p>
            <a:pPr eaLnBrk="1" hangingPunct="1">
              <a:lnSpc>
                <a:spcPct val="90000"/>
              </a:lnSpc>
              <a:buFontTx/>
              <a:buNone/>
            </a:pPr>
            <a:r>
              <a:rPr lang="en-GB" altLang="en-US" sz="2800" dirty="0">
                <a:latin typeface="Garamond" panose="02020404030301010803" pitchFamily="18" charset="0"/>
                <a:cs typeface="Times New Roman" panose="02020603050405020304" pitchFamily="18" charset="0"/>
              </a:rPr>
              <a:t>      next instruction  address:      		39B40H</a:t>
            </a:r>
          </a:p>
          <a:p>
            <a:pPr eaLnBrk="1" hangingPunct="1">
              <a:lnSpc>
                <a:spcPct val="90000"/>
              </a:lnSpc>
              <a:buFontTx/>
              <a:buNone/>
            </a:pPr>
            <a:r>
              <a:rPr lang="en-GB" altLang="en-US" sz="2800" dirty="0">
                <a:latin typeface="Garamond" panose="02020404030301010803" pitchFamily="18" charset="0"/>
                <a:cs typeface="Times New Roman" panose="02020603050405020304" pitchFamily="18" charset="0"/>
              </a:rPr>
              <a:t>				                          </a:t>
            </a:r>
            <a:r>
              <a:rPr lang="en-GB" altLang="en-US" sz="2800" u="sng" dirty="0">
                <a:latin typeface="Garamond" panose="02020404030301010803" pitchFamily="18" charset="0"/>
                <a:cs typeface="Times New Roman" panose="02020603050405020304" pitchFamily="18" charset="0"/>
              </a:rPr>
              <a:t>+       514H</a:t>
            </a:r>
            <a:endParaRPr lang="en-GB" altLang="en-US" sz="2800" dirty="0">
              <a:latin typeface="Garamond" panose="02020404030301010803" pitchFamily="18" charset="0"/>
              <a:cs typeface="Times New Roman" panose="02020603050405020304" pitchFamily="18" charset="0"/>
            </a:endParaRPr>
          </a:p>
          <a:p>
            <a:pPr eaLnBrk="1" hangingPunct="1">
              <a:lnSpc>
                <a:spcPct val="90000"/>
              </a:lnSpc>
              <a:buFontTx/>
              <a:buNone/>
            </a:pPr>
            <a:r>
              <a:rPr lang="en-GB" altLang="en-US" sz="2800" dirty="0">
                <a:latin typeface="Garamond" panose="02020404030301010803" pitchFamily="18" charset="0"/>
                <a:cs typeface="Times New Roman" panose="02020603050405020304" pitchFamily="18" charset="0"/>
              </a:rPr>
              <a:t>				</a:t>
            </a:r>
            <a:r>
              <a:rPr lang="en-GB" altLang="en-US" sz="2800" dirty="0">
                <a:solidFill>
                  <a:srgbClr val="FFFFFF"/>
                </a:solidFill>
                <a:latin typeface="Garamond" panose="02020404030301010803" pitchFamily="18" charset="0"/>
                <a:cs typeface="Times New Roman" panose="02020603050405020304" pitchFamily="18" charset="0"/>
              </a:rPr>
              <a:t>         </a:t>
            </a:r>
            <a:r>
              <a:rPr lang="en-GB" altLang="en-US" sz="2800" u="sng" dirty="0">
                <a:solidFill>
                  <a:srgbClr val="FFFFFF"/>
                </a:solidFill>
                <a:latin typeface="Garamond" panose="02020404030301010803" pitchFamily="18" charset="0"/>
                <a:cs typeface="Times New Roman" panose="02020603050405020304" pitchFamily="18" charset="0"/>
              </a:rPr>
              <a:t>.                </a:t>
            </a:r>
            <a:r>
              <a:rPr lang="en-GB" altLang="en-US" sz="2800" u="sng" dirty="0">
                <a:latin typeface="Garamond" panose="02020404030301010803" pitchFamily="18" charset="0"/>
                <a:cs typeface="Times New Roman" panose="02020603050405020304" pitchFamily="18" charset="0"/>
              </a:rPr>
              <a:t>	3A054H </a:t>
            </a:r>
            <a:endParaRPr lang="en-GB" altLang="en-US" sz="2800" dirty="0">
              <a:latin typeface="Garamond" panose="02020404030301010803" pitchFamily="18" charset="0"/>
              <a:cs typeface="Times New Roman" panose="02020603050405020304" pitchFamily="18" charset="0"/>
            </a:endParaRPr>
          </a:p>
          <a:p>
            <a:pPr eaLnBrk="1" hangingPunct="1">
              <a:lnSpc>
                <a:spcPct val="90000"/>
              </a:lnSpc>
            </a:pPr>
            <a:r>
              <a:rPr lang="en-GB" altLang="en-US" sz="2800" dirty="0">
                <a:latin typeface="Garamond" panose="02020404030301010803" pitchFamily="18" charset="0"/>
                <a:cs typeface="Times New Roman" panose="02020603050405020304" pitchFamily="18" charset="0"/>
              </a:rPr>
              <a:t> Intel 80386  introduced 32-bit IP, known as EIP (Extended IP)</a:t>
            </a:r>
            <a:endParaRPr lang="en-GB" altLang="en-US" sz="2800" dirty="0">
              <a:latin typeface="Garamond" panose="02020404030301010803" pitchFamily="18" charset="0"/>
            </a:endParaRPr>
          </a:p>
        </p:txBody>
      </p:sp>
      <p:sp>
        <p:nvSpPr>
          <p:cNvPr id="24579" name="Line 3"/>
          <p:cNvSpPr>
            <a:spLocks noChangeShapeType="1"/>
          </p:cNvSpPr>
          <p:nvPr/>
        </p:nvSpPr>
        <p:spPr bwMode="auto">
          <a:xfrm>
            <a:off x="6477000" y="3048000"/>
            <a:ext cx="762000" cy="6096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77180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888274" y="304800"/>
            <a:ext cx="1029353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93750" indent="-222250">
              <a:defRPr sz="2400">
                <a:solidFill>
                  <a:schemeClr val="tx1"/>
                </a:solidFill>
                <a:latin typeface="Times New Roman" panose="02020603050405020304" pitchFamily="18" charset="0"/>
              </a:defRPr>
            </a:lvl2pPr>
            <a:lvl3pPr marL="1139825" indent="-225425">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b="1" dirty="0">
                <a:solidFill>
                  <a:srgbClr val="000000"/>
                </a:solidFill>
                <a:latin typeface="Garamond" panose="02020404030301010803" pitchFamily="18" charset="0"/>
                <a:cs typeface="Times New Roman" panose="02020603050405020304" pitchFamily="18" charset="0"/>
              </a:rPr>
              <a:t>(b) Stack Pointer Register (Stack Pointer (SP))</a:t>
            </a:r>
            <a:endParaRPr lang="en-GB" altLang="en-US" dirty="0">
              <a:solidFill>
                <a:srgbClr val="000000"/>
              </a:solidFill>
              <a:latin typeface="Garamond" panose="02020404030301010803" pitchFamily="18" charset="0"/>
              <a:cs typeface="Times New Roman" panose="02020603050405020304" pitchFamily="18" charset="0"/>
            </a:endParaRPr>
          </a:p>
          <a:p>
            <a:pPr lvl="1" algn="just">
              <a:buFontTx/>
              <a:buChar char="•"/>
            </a:pPr>
            <a:r>
              <a:rPr lang="en-GB" altLang="en-US" dirty="0">
                <a:solidFill>
                  <a:srgbClr val="000000"/>
                </a:solidFill>
                <a:latin typeface="Garamond" panose="02020404030301010803" pitchFamily="18" charset="0"/>
                <a:cs typeface="Times New Roman" panose="02020603050405020304" pitchFamily="18" charset="0"/>
              </a:rPr>
              <a:t>The 16-bit SP register stores the displacement value that will be combined with the value in the SS register to obtain the required word in the stack  </a:t>
            </a:r>
          </a:p>
          <a:p>
            <a:pPr lvl="1" algn="just">
              <a:buFontTx/>
              <a:buChar char="•"/>
            </a:pPr>
            <a:r>
              <a:rPr lang="en-GB" altLang="en-US" dirty="0">
                <a:solidFill>
                  <a:srgbClr val="000000"/>
                </a:solidFill>
                <a:latin typeface="Garamond" panose="02020404030301010803" pitchFamily="18" charset="0"/>
                <a:cs typeface="Times New Roman" panose="02020603050405020304" pitchFamily="18" charset="0"/>
              </a:rPr>
              <a:t>Intel 80386 introduced 32-bit SP, known as ESP (</a:t>
            </a:r>
            <a:r>
              <a:rPr lang="en-GB" altLang="en-US" i="1" dirty="0">
                <a:solidFill>
                  <a:srgbClr val="000000"/>
                </a:solidFill>
                <a:latin typeface="Garamond" panose="02020404030301010803" pitchFamily="18" charset="0"/>
                <a:cs typeface="Times New Roman" panose="02020603050405020304" pitchFamily="18" charset="0"/>
              </a:rPr>
              <a:t>Extended SP</a:t>
            </a:r>
            <a:r>
              <a:rPr lang="en-GB" altLang="en-US" dirty="0">
                <a:solidFill>
                  <a:srgbClr val="000000"/>
                </a:solidFill>
                <a:latin typeface="Garamond" panose="02020404030301010803" pitchFamily="18" charset="0"/>
                <a:cs typeface="Times New Roman" panose="02020603050405020304" pitchFamily="18" charset="0"/>
              </a:rPr>
              <a:t>)</a:t>
            </a:r>
          </a:p>
          <a:p>
            <a:r>
              <a:rPr lang="en-GB" altLang="en-US" dirty="0">
                <a:solidFill>
                  <a:srgbClr val="000000"/>
                </a:solidFill>
                <a:latin typeface="Garamond" panose="02020404030301010803" pitchFamily="18" charset="0"/>
                <a:cs typeface="Times New Roman" panose="02020603050405020304" pitchFamily="18" charset="0"/>
              </a:rPr>
              <a:t>Example:</a:t>
            </a:r>
          </a:p>
          <a:p>
            <a:r>
              <a:rPr lang="en-GB" altLang="en-US" dirty="0">
                <a:solidFill>
                  <a:srgbClr val="000000"/>
                </a:solidFill>
                <a:latin typeface="Garamond" panose="02020404030301010803" pitchFamily="18" charset="0"/>
                <a:cs typeface="Times New Roman" panose="02020603050405020304" pitchFamily="18" charset="0"/>
              </a:rPr>
              <a:t>Value in register SS = 	      4BB30H</a:t>
            </a:r>
          </a:p>
          <a:p>
            <a:r>
              <a:rPr lang="en-GB" altLang="en-US" dirty="0">
                <a:solidFill>
                  <a:srgbClr val="000000"/>
                </a:solidFill>
                <a:latin typeface="Garamond" panose="02020404030301010803" pitchFamily="18" charset="0"/>
                <a:cs typeface="Times New Roman" panose="02020603050405020304" pitchFamily="18" charset="0"/>
              </a:rPr>
              <a:t>Value in register SP =     +</a:t>
            </a:r>
            <a:r>
              <a:rPr lang="en-GB" altLang="en-US" u="sng" dirty="0">
                <a:solidFill>
                  <a:srgbClr val="000000"/>
                </a:solidFill>
                <a:latin typeface="Garamond" panose="02020404030301010803" pitchFamily="18" charset="0"/>
                <a:cs typeface="Times New Roman" panose="02020603050405020304" pitchFamily="18" charset="0"/>
              </a:rPr>
              <a:t>     412H</a:t>
            </a:r>
            <a:endParaRPr lang="en-GB" altLang="en-US" dirty="0">
              <a:solidFill>
                <a:srgbClr val="000000"/>
              </a:solidFill>
              <a:latin typeface="Garamond" panose="02020404030301010803" pitchFamily="18" charset="0"/>
              <a:cs typeface="Times New Roman" panose="02020603050405020304" pitchFamily="18" charset="0"/>
            </a:endParaRPr>
          </a:p>
          <a:p>
            <a:r>
              <a:rPr lang="en-GB" altLang="en-US" dirty="0">
                <a:solidFill>
                  <a:srgbClr val="000000"/>
                </a:solidFill>
                <a:latin typeface="Garamond" panose="02020404030301010803" pitchFamily="18" charset="0"/>
                <a:cs typeface="Times New Roman" panose="02020603050405020304" pitchFamily="18" charset="0"/>
              </a:rPr>
              <a:t>			      </a:t>
            </a:r>
            <a:r>
              <a:rPr lang="en-GB" altLang="en-US" u="sng" dirty="0">
                <a:solidFill>
                  <a:srgbClr val="000000"/>
                </a:solidFill>
                <a:latin typeface="Garamond" panose="02020404030301010803" pitchFamily="18" charset="0"/>
                <a:cs typeface="Times New Roman" panose="02020603050405020304" pitchFamily="18" charset="0"/>
              </a:rPr>
              <a:t>4BF42H</a:t>
            </a:r>
            <a:endParaRPr lang="en-GB" altLang="en-US" dirty="0">
              <a:solidFill>
                <a:srgbClr val="000000"/>
              </a:solidFill>
              <a:latin typeface="Garamond" panose="02020404030301010803" pitchFamily="18" charset="0"/>
              <a:cs typeface="Times New Roman" panose="02020603050405020304" pitchFamily="18" charset="0"/>
            </a:endParaRPr>
          </a:p>
          <a:p>
            <a:endParaRPr lang="en-GB" altLang="en-US" dirty="0">
              <a:solidFill>
                <a:srgbClr val="000000"/>
              </a:solidFill>
              <a:latin typeface="Garamond" panose="02020404030301010803" pitchFamily="18" charset="0"/>
            </a:endParaRPr>
          </a:p>
        </p:txBody>
      </p:sp>
      <p:sp>
        <p:nvSpPr>
          <p:cNvPr id="25603" name="Rectangle 3"/>
          <p:cNvSpPr>
            <a:spLocks noChangeArrowheads="1"/>
          </p:cNvSpPr>
          <p:nvPr/>
        </p:nvSpPr>
        <p:spPr bwMode="auto">
          <a:xfrm>
            <a:off x="888274" y="4419600"/>
            <a:ext cx="1029353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0188" indent="-230188">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b="1" dirty="0">
                <a:solidFill>
                  <a:srgbClr val="000000"/>
                </a:solidFill>
                <a:latin typeface="Garamond" panose="02020404030301010803" pitchFamily="18" charset="0"/>
                <a:cs typeface="Times New Roman" panose="02020603050405020304" pitchFamily="18" charset="0"/>
              </a:rPr>
              <a:t>(c) Base Pointer Register  </a:t>
            </a:r>
            <a:endParaRPr lang="en-GB" altLang="en-US" dirty="0">
              <a:solidFill>
                <a:srgbClr val="000000"/>
              </a:solidFill>
              <a:latin typeface="Garamond" panose="02020404030301010803" pitchFamily="18" charset="0"/>
              <a:cs typeface="Times New Roman" panose="02020603050405020304" pitchFamily="18" charset="0"/>
            </a:endParaRPr>
          </a:p>
          <a:p>
            <a:pPr algn="just">
              <a:buFontTx/>
              <a:buChar char="•"/>
            </a:pPr>
            <a:r>
              <a:rPr lang="en-GB" altLang="en-US" dirty="0">
                <a:solidFill>
                  <a:srgbClr val="000000"/>
                </a:solidFill>
                <a:latin typeface="Garamond" panose="02020404030301010803" pitchFamily="18" charset="0"/>
                <a:cs typeface="Times New Roman" panose="02020603050405020304" pitchFamily="18" charset="0"/>
              </a:rPr>
              <a:t>The 16-bit BP register facilitates referencing parameters, which are data and addresses that a program passes via a stack  </a:t>
            </a:r>
          </a:p>
          <a:p>
            <a:pPr>
              <a:buFontTx/>
              <a:buChar char="•"/>
            </a:pPr>
            <a:r>
              <a:rPr lang="en-US" altLang="en-US" dirty="0">
                <a:solidFill>
                  <a:srgbClr val="000000"/>
                </a:solidFill>
                <a:latin typeface="Garamond" panose="02020404030301010803" pitchFamily="18" charset="0"/>
                <a:cs typeface="Times New Roman" panose="02020603050405020304" pitchFamily="18" charset="0"/>
              </a:rPr>
              <a:t>The processor combines the address in SS with the offset in BP  </a:t>
            </a:r>
            <a:endParaRPr lang="en-US" altLang="en-US"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1098538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6"/>
          <p:cNvSpPr>
            <a:spLocks noChangeArrowheads="1"/>
          </p:cNvSpPr>
          <p:nvPr/>
        </p:nvSpPr>
        <p:spPr bwMode="auto">
          <a:xfrm>
            <a:off x="927463" y="381001"/>
            <a:ext cx="1045028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04813" indent="-4048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2200" b="1" dirty="0">
                <a:solidFill>
                  <a:srgbClr val="000000"/>
                </a:solidFill>
                <a:latin typeface="Garamond" panose="02020404030301010803" pitchFamily="18" charset="0"/>
                <a:cs typeface="Times New Roman" panose="02020603050405020304" pitchFamily="18" charset="0"/>
              </a:rPr>
              <a:t>(iii) General Purpose Registers</a:t>
            </a:r>
            <a:endParaRPr lang="en-GB" altLang="en-US" sz="2200" dirty="0">
              <a:solidFill>
                <a:srgbClr val="000000"/>
              </a:solidFill>
              <a:latin typeface="Garamond" panose="02020404030301010803" pitchFamily="18" charset="0"/>
              <a:cs typeface="Times New Roman" panose="02020603050405020304" pitchFamily="18" charset="0"/>
            </a:endParaRPr>
          </a:p>
          <a:p>
            <a:r>
              <a:rPr lang="en-GB" altLang="en-US" sz="2200" dirty="0">
                <a:solidFill>
                  <a:srgbClr val="000000"/>
                </a:solidFill>
                <a:latin typeface="Garamond" panose="02020404030301010803" pitchFamily="18" charset="0"/>
                <a:cs typeface="Times New Roman" panose="02020603050405020304" pitchFamily="18" charset="0"/>
              </a:rPr>
              <a:t>There are 4 general-purpose registers, AX, BX, CX, DX:</a:t>
            </a:r>
          </a:p>
          <a:p>
            <a:r>
              <a:rPr lang="en-GB" altLang="en-US" sz="2200" dirty="0">
                <a:solidFill>
                  <a:srgbClr val="000000"/>
                </a:solidFill>
                <a:latin typeface="Garamond" panose="02020404030301010803" pitchFamily="18" charset="0"/>
                <a:cs typeface="Times New Roman" panose="02020603050405020304" pitchFamily="18" charset="0"/>
              </a:rPr>
              <a:t> </a:t>
            </a:r>
          </a:p>
          <a:p>
            <a:r>
              <a:rPr lang="en-GB" altLang="en-US" sz="2200" b="1" dirty="0">
                <a:solidFill>
                  <a:srgbClr val="000000"/>
                </a:solidFill>
                <a:latin typeface="Garamond" panose="02020404030301010803" pitchFamily="18" charset="0"/>
                <a:cs typeface="Times New Roman" panose="02020603050405020304" pitchFamily="18" charset="0"/>
              </a:rPr>
              <a:t>(a) AX register</a:t>
            </a:r>
            <a:endParaRPr lang="en-GB" altLang="en-US" sz="2200" dirty="0">
              <a:solidFill>
                <a:srgbClr val="000000"/>
              </a:solidFill>
              <a:latin typeface="Garamond" panose="02020404030301010803" pitchFamily="18" charset="0"/>
              <a:cs typeface="Times New Roman" panose="02020603050405020304" pitchFamily="18" charset="0"/>
            </a:endParaRPr>
          </a:p>
          <a:p>
            <a:pPr algn="just">
              <a:buFontTx/>
              <a:buChar char="•"/>
            </a:pPr>
            <a:r>
              <a:rPr lang="en-GB" altLang="en-US" sz="2200" dirty="0">
                <a:solidFill>
                  <a:srgbClr val="000000"/>
                </a:solidFill>
                <a:latin typeface="Garamond" panose="02020404030301010803" pitchFamily="18" charset="0"/>
                <a:cs typeface="Times New Roman" panose="02020603050405020304" pitchFamily="18" charset="0"/>
              </a:rPr>
              <a:t>Acts as the </a:t>
            </a:r>
            <a:r>
              <a:rPr lang="en-GB" altLang="en-US" sz="2200" b="1" dirty="0">
                <a:solidFill>
                  <a:srgbClr val="008000"/>
                </a:solidFill>
                <a:latin typeface="Garamond" panose="02020404030301010803" pitchFamily="18" charset="0"/>
                <a:cs typeface="Times New Roman" panose="02020603050405020304" pitchFamily="18" charset="0"/>
              </a:rPr>
              <a:t>accumulator</a:t>
            </a:r>
            <a:r>
              <a:rPr lang="en-GB" altLang="en-US" sz="2200" dirty="0">
                <a:solidFill>
                  <a:srgbClr val="000000"/>
                </a:solidFill>
                <a:latin typeface="Garamond" panose="02020404030301010803" pitchFamily="18" charset="0"/>
                <a:cs typeface="Times New Roman" panose="02020603050405020304" pitchFamily="18" charset="0"/>
              </a:rPr>
              <a:t> and is used in operations that involve input/output and arithmetic  </a:t>
            </a:r>
          </a:p>
          <a:p>
            <a:pPr algn="just">
              <a:buFontTx/>
              <a:buChar char="•"/>
            </a:pPr>
            <a:r>
              <a:rPr lang="en-GB" altLang="en-US" sz="2200" dirty="0">
                <a:solidFill>
                  <a:srgbClr val="000000"/>
                </a:solidFill>
                <a:latin typeface="Garamond" panose="02020404030301010803" pitchFamily="18" charset="0"/>
                <a:cs typeface="Times New Roman" panose="02020603050405020304" pitchFamily="18" charset="0"/>
              </a:rPr>
              <a:t>The diagram below shows the </a:t>
            </a:r>
            <a:r>
              <a:rPr lang="en-GB" altLang="en-US" sz="2200" b="1" dirty="0">
                <a:solidFill>
                  <a:srgbClr val="008000"/>
                </a:solidFill>
                <a:latin typeface="Garamond" panose="02020404030301010803" pitchFamily="18" charset="0"/>
                <a:cs typeface="Times New Roman" panose="02020603050405020304" pitchFamily="18" charset="0"/>
              </a:rPr>
              <a:t>AX</a:t>
            </a:r>
            <a:r>
              <a:rPr lang="en-GB" altLang="en-US" sz="2200" dirty="0">
                <a:solidFill>
                  <a:srgbClr val="000000"/>
                </a:solidFill>
                <a:latin typeface="Garamond" panose="02020404030301010803" pitchFamily="18" charset="0"/>
                <a:cs typeface="Times New Roman" panose="02020603050405020304" pitchFamily="18" charset="0"/>
              </a:rPr>
              <a:t> register with the number of bits.</a:t>
            </a:r>
            <a:endParaRPr lang="en-GB" altLang="en-US" sz="2200" dirty="0">
              <a:solidFill>
                <a:srgbClr val="000000"/>
              </a:solidFill>
              <a:latin typeface="Garamond" panose="02020404030301010803" pitchFamily="18" charset="0"/>
            </a:endParaRPr>
          </a:p>
        </p:txBody>
      </p:sp>
      <p:sp>
        <p:nvSpPr>
          <p:cNvPr id="26627" name="Rectangle 21"/>
          <p:cNvSpPr>
            <a:spLocks noChangeArrowheads="1"/>
          </p:cNvSpPr>
          <p:nvPr/>
        </p:nvSpPr>
        <p:spPr bwMode="auto">
          <a:xfrm>
            <a:off x="1524000" y="685801"/>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a:solidFill>
                  <a:srgbClr val="000000"/>
                </a:solidFill>
                <a:latin typeface="Garamond" panose="02020404030301010803" pitchFamily="18" charset="0"/>
                <a:cs typeface="Times New Roman" panose="02020603050405020304" pitchFamily="18" charset="0"/>
              </a:rPr>
              <a:t> </a:t>
            </a:r>
          </a:p>
          <a:p>
            <a:endParaRPr lang="en-GB" altLang="en-US">
              <a:solidFill>
                <a:srgbClr val="000000"/>
              </a:solidFill>
              <a:latin typeface="Garamond" panose="02020404030301010803" pitchFamily="18" charset="0"/>
            </a:endParaRPr>
          </a:p>
        </p:txBody>
      </p:sp>
      <p:grpSp>
        <p:nvGrpSpPr>
          <p:cNvPr id="26628" name="Group 44"/>
          <p:cNvGrpSpPr>
            <a:grpSpLocks/>
          </p:cNvGrpSpPr>
          <p:nvPr/>
        </p:nvGrpSpPr>
        <p:grpSpPr bwMode="auto">
          <a:xfrm>
            <a:off x="2362200" y="2971800"/>
            <a:ext cx="4876800" cy="2547938"/>
            <a:chOff x="1248" y="2167"/>
            <a:chExt cx="2976" cy="1519"/>
          </a:xfrm>
        </p:grpSpPr>
        <p:grpSp>
          <p:nvGrpSpPr>
            <p:cNvPr id="26630" name="Group 25"/>
            <p:cNvGrpSpPr>
              <a:grpSpLocks/>
            </p:cNvGrpSpPr>
            <p:nvPr/>
          </p:nvGrpSpPr>
          <p:grpSpPr bwMode="auto">
            <a:xfrm>
              <a:off x="1248" y="2256"/>
              <a:ext cx="2976" cy="1344"/>
              <a:chOff x="2880" y="12011"/>
              <a:chExt cx="5580" cy="1808"/>
            </a:xfrm>
          </p:grpSpPr>
          <p:sp>
            <p:nvSpPr>
              <p:cNvPr id="26636" name="Text Box 26"/>
              <p:cNvSpPr txBox="1">
                <a:spLocks noChangeArrowheads="1"/>
              </p:cNvSpPr>
              <p:nvPr/>
            </p:nvSpPr>
            <p:spPr bwMode="auto">
              <a:xfrm>
                <a:off x="2880" y="12371"/>
                <a:ext cx="270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a:solidFill>
                    <a:srgbClr val="000000"/>
                  </a:solidFill>
                </a:endParaRPr>
              </a:p>
            </p:txBody>
          </p:sp>
          <p:sp>
            <p:nvSpPr>
              <p:cNvPr id="26637" name="Text Box 27"/>
              <p:cNvSpPr txBox="1">
                <a:spLocks noChangeArrowheads="1"/>
              </p:cNvSpPr>
              <p:nvPr/>
            </p:nvSpPr>
            <p:spPr bwMode="auto">
              <a:xfrm>
                <a:off x="5580" y="12371"/>
                <a:ext cx="144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solidFill>
                      <a:srgbClr val="000000"/>
                    </a:solidFill>
                  </a:rPr>
                  <a:t>8 bit</a:t>
                </a:r>
              </a:p>
            </p:txBody>
          </p:sp>
          <p:sp>
            <p:nvSpPr>
              <p:cNvPr id="26638" name="Text Box 28"/>
              <p:cNvSpPr txBox="1">
                <a:spLocks noChangeArrowheads="1"/>
              </p:cNvSpPr>
              <p:nvPr/>
            </p:nvSpPr>
            <p:spPr bwMode="auto">
              <a:xfrm>
                <a:off x="7020" y="12371"/>
                <a:ext cx="144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a:solidFill>
                      <a:srgbClr val="000000"/>
                    </a:solidFill>
                  </a:rPr>
                  <a:t>8 bit</a:t>
                </a:r>
              </a:p>
            </p:txBody>
          </p:sp>
          <p:sp>
            <p:nvSpPr>
              <p:cNvPr id="26639" name="Line 29"/>
              <p:cNvSpPr>
                <a:spLocks noChangeShapeType="1"/>
              </p:cNvSpPr>
              <p:nvPr/>
            </p:nvSpPr>
            <p:spPr bwMode="auto">
              <a:xfrm>
                <a:off x="6120" y="12011"/>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6640" name="Line 30"/>
              <p:cNvSpPr>
                <a:spLocks noChangeShapeType="1"/>
              </p:cNvSpPr>
              <p:nvPr/>
            </p:nvSpPr>
            <p:spPr bwMode="auto">
              <a:xfrm flipH="1">
                <a:off x="2880" y="12011"/>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6641" name="Line 31"/>
              <p:cNvSpPr>
                <a:spLocks noChangeShapeType="1"/>
              </p:cNvSpPr>
              <p:nvPr/>
            </p:nvSpPr>
            <p:spPr bwMode="auto">
              <a:xfrm flipH="1">
                <a:off x="2880" y="13819"/>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6642" name="Line 32"/>
              <p:cNvSpPr>
                <a:spLocks noChangeShapeType="1"/>
              </p:cNvSpPr>
              <p:nvPr/>
            </p:nvSpPr>
            <p:spPr bwMode="auto">
              <a:xfrm>
                <a:off x="5940" y="13819"/>
                <a:ext cx="25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6643" name="Line 33"/>
              <p:cNvSpPr>
                <a:spLocks noChangeShapeType="1"/>
              </p:cNvSpPr>
              <p:nvPr/>
            </p:nvSpPr>
            <p:spPr bwMode="auto">
              <a:xfrm>
                <a:off x="7920" y="12911"/>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6644" name="Line 34"/>
              <p:cNvSpPr>
                <a:spLocks noChangeShapeType="1"/>
              </p:cNvSpPr>
              <p:nvPr/>
            </p:nvSpPr>
            <p:spPr bwMode="auto">
              <a:xfrm flipH="1">
                <a:off x="7020" y="12911"/>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6645" name="Line 35"/>
              <p:cNvSpPr>
                <a:spLocks noChangeShapeType="1"/>
              </p:cNvSpPr>
              <p:nvPr/>
            </p:nvSpPr>
            <p:spPr bwMode="auto">
              <a:xfrm>
                <a:off x="6480" y="12911"/>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6646" name="Line 36"/>
              <p:cNvSpPr>
                <a:spLocks noChangeShapeType="1"/>
              </p:cNvSpPr>
              <p:nvPr/>
            </p:nvSpPr>
            <p:spPr bwMode="auto">
              <a:xfrm flipH="1">
                <a:off x="5580" y="12911"/>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6647" name="Line 37"/>
              <p:cNvSpPr>
                <a:spLocks noChangeShapeType="1"/>
              </p:cNvSpPr>
              <p:nvPr/>
            </p:nvSpPr>
            <p:spPr bwMode="auto">
              <a:xfrm>
                <a:off x="7200" y="13359"/>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6648" name="Line 38"/>
              <p:cNvSpPr>
                <a:spLocks noChangeShapeType="1"/>
              </p:cNvSpPr>
              <p:nvPr/>
            </p:nvSpPr>
            <p:spPr bwMode="auto">
              <a:xfrm flipH="1">
                <a:off x="5580" y="13359"/>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grpSp>
        <p:sp>
          <p:nvSpPr>
            <p:cNvPr id="26631" name="Text Box 39"/>
            <p:cNvSpPr txBox="1">
              <a:spLocks noChangeArrowheads="1"/>
            </p:cNvSpPr>
            <p:nvPr/>
          </p:nvSpPr>
          <p:spPr bwMode="auto">
            <a:xfrm>
              <a:off x="2534" y="2167"/>
              <a:ext cx="40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32 bits</a:t>
              </a:r>
            </a:p>
          </p:txBody>
        </p:sp>
        <p:sp>
          <p:nvSpPr>
            <p:cNvPr id="26632" name="Text Box 40"/>
            <p:cNvSpPr txBox="1">
              <a:spLocks noChangeArrowheads="1"/>
            </p:cNvSpPr>
            <p:nvPr/>
          </p:nvSpPr>
          <p:spPr bwMode="auto">
            <a:xfrm>
              <a:off x="2928" y="2832"/>
              <a:ext cx="269"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AH</a:t>
              </a:r>
            </a:p>
          </p:txBody>
        </p:sp>
        <p:sp>
          <p:nvSpPr>
            <p:cNvPr id="26633" name="Text Box 41"/>
            <p:cNvSpPr txBox="1">
              <a:spLocks noChangeArrowheads="1"/>
            </p:cNvSpPr>
            <p:nvPr/>
          </p:nvSpPr>
          <p:spPr bwMode="auto">
            <a:xfrm>
              <a:off x="3696" y="2832"/>
              <a:ext cx="25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AL</a:t>
              </a:r>
            </a:p>
          </p:txBody>
        </p:sp>
        <p:sp>
          <p:nvSpPr>
            <p:cNvPr id="26634" name="Text Box 42"/>
            <p:cNvSpPr txBox="1">
              <a:spLocks noChangeArrowheads="1"/>
            </p:cNvSpPr>
            <p:nvPr/>
          </p:nvSpPr>
          <p:spPr bwMode="auto">
            <a:xfrm>
              <a:off x="3312" y="3168"/>
              <a:ext cx="270"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AX</a:t>
              </a:r>
            </a:p>
          </p:txBody>
        </p:sp>
        <p:sp>
          <p:nvSpPr>
            <p:cNvPr id="26635" name="Text Box 43"/>
            <p:cNvSpPr txBox="1">
              <a:spLocks noChangeArrowheads="1"/>
            </p:cNvSpPr>
            <p:nvPr/>
          </p:nvSpPr>
          <p:spPr bwMode="auto">
            <a:xfrm>
              <a:off x="2544" y="3504"/>
              <a:ext cx="335"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EAX</a:t>
              </a:r>
            </a:p>
          </p:txBody>
        </p:sp>
      </p:grpSp>
      <p:sp>
        <p:nvSpPr>
          <p:cNvPr id="26629" name="Rectangle 45"/>
          <p:cNvSpPr>
            <a:spLocks noChangeArrowheads="1"/>
          </p:cNvSpPr>
          <p:nvPr/>
        </p:nvSpPr>
        <p:spPr bwMode="auto">
          <a:xfrm>
            <a:off x="2362200" y="5562601"/>
            <a:ext cx="7239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a:solidFill>
                  <a:srgbClr val="008000"/>
                </a:solidFill>
                <a:latin typeface="Garamond" panose="02020404030301010803" pitchFamily="18" charset="0"/>
                <a:cs typeface="Times New Roman" panose="02020603050405020304" pitchFamily="18" charset="0"/>
              </a:rPr>
              <a:t>EAX 	: 32 bit</a:t>
            </a:r>
          </a:p>
          <a:p>
            <a:r>
              <a:rPr lang="en-GB" altLang="en-US" sz="1600">
                <a:solidFill>
                  <a:srgbClr val="008000"/>
                </a:solidFill>
                <a:latin typeface="Garamond" panose="02020404030301010803" pitchFamily="18" charset="0"/>
                <a:cs typeface="Times New Roman" panose="02020603050405020304" pitchFamily="18" charset="0"/>
              </a:rPr>
              <a:t>AX 	: 16 bit (rightmost 16-bit portion of EAX)</a:t>
            </a:r>
          </a:p>
          <a:p>
            <a:r>
              <a:rPr lang="en-GB" altLang="en-US" sz="1600">
                <a:solidFill>
                  <a:srgbClr val="008000"/>
                </a:solidFill>
                <a:latin typeface="Garamond" panose="02020404030301010803" pitchFamily="18" charset="0"/>
                <a:cs typeface="Times New Roman" panose="02020603050405020304" pitchFamily="18" charset="0"/>
              </a:rPr>
              <a:t>AH	: 8 bit =&gt; leftmost 8 bits of AX (high portion)</a:t>
            </a:r>
          </a:p>
          <a:p>
            <a:r>
              <a:rPr lang="en-US" altLang="en-US" sz="1600">
                <a:solidFill>
                  <a:srgbClr val="008000"/>
                </a:solidFill>
                <a:latin typeface="Garamond" panose="02020404030301010803" pitchFamily="18" charset="0"/>
                <a:cs typeface="Times New Roman" panose="02020603050405020304" pitchFamily="18" charset="0"/>
              </a:rPr>
              <a:t>AL	: 8 bit =&gt; rightmost 8 bit of AX (low portion)</a:t>
            </a:r>
            <a:r>
              <a:rPr lang="en-GB" altLang="en-US" sz="1600">
                <a:solidFill>
                  <a:srgbClr val="008000"/>
                </a:solidFill>
                <a:latin typeface="Garamond" panose="02020404030301010803" pitchFamily="18" charset="0"/>
              </a:rPr>
              <a:t> </a:t>
            </a:r>
          </a:p>
        </p:txBody>
      </p:sp>
    </p:spTree>
    <p:extLst>
      <p:ext uri="{BB962C8B-B14F-4D97-AF65-F5344CB8AC3E}">
        <p14:creationId xmlns:p14="http://schemas.microsoft.com/office/powerpoint/2010/main" val="3463116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084217" y="304801"/>
            <a:ext cx="10058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15888">
              <a:defRPr sz="2400">
                <a:solidFill>
                  <a:schemeClr val="tx1"/>
                </a:solidFill>
                <a:latin typeface="Times New Roman" panose="02020603050405020304" pitchFamily="18" charset="0"/>
              </a:defRPr>
            </a:lvl1pPr>
            <a:lvl2pPr marL="461963" indent="-4763">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200" b="1" dirty="0">
                <a:solidFill>
                  <a:srgbClr val="000000"/>
                </a:solidFill>
                <a:latin typeface="Garamond" panose="02020404030301010803" pitchFamily="18" charset="0"/>
                <a:cs typeface="Times New Roman" panose="02020603050405020304" pitchFamily="18" charset="0"/>
              </a:rPr>
              <a:t>(b) BX Register</a:t>
            </a:r>
            <a:endParaRPr lang="en-US" altLang="en-US" sz="2200" dirty="0">
              <a:solidFill>
                <a:srgbClr val="000000"/>
              </a:solidFill>
              <a:latin typeface="Garamond" panose="02020404030301010803" pitchFamily="18" charset="0"/>
              <a:cs typeface="Times New Roman" panose="02020603050405020304" pitchFamily="18" charset="0"/>
            </a:endParaRPr>
          </a:p>
          <a:p>
            <a:pPr eaLnBrk="1" hangingPunct="1"/>
            <a:r>
              <a:rPr lang="en-US" altLang="en-US" sz="2200" dirty="0">
                <a:solidFill>
                  <a:srgbClr val="000000"/>
                </a:solidFill>
                <a:latin typeface="Garamond" panose="02020404030301010803" pitchFamily="18" charset="0"/>
                <a:cs typeface="Courier New" panose="02070309020205020404" pitchFamily="49" charset="0"/>
              </a:rPr>
              <a:t>	o</a:t>
            </a:r>
            <a:r>
              <a:rPr lang="en-US" altLang="en-US" sz="2200" dirty="0">
                <a:solidFill>
                  <a:srgbClr val="000000"/>
                </a:solidFill>
                <a:latin typeface="Garamond" panose="02020404030301010803" pitchFamily="18" charset="0"/>
                <a:cs typeface="Times New Roman" panose="02020603050405020304" pitchFamily="18" charset="0"/>
              </a:rPr>
              <a:t>  Known as the </a:t>
            </a:r>
            <a:r>
              <a:rPr lang="en-US" altLang="en-US" sz="2200" b="1" dirty="0">
                <a:solidFill>
                  <a:srgbClr val="008000"/>
                </a:solidFill>
                <a:latin typeface="Garamond" panose="02020404030301010803" pitchFamily="18" charset="0"/>
                <a:cs typeface="Times New Roman" panose="02020603050405020304" pitchFamily="18" charset="0"/>
              </a:rPr>
              <a:t>base register</a:t>
            </a:r>
            <a:r>
              <a:rPr lang="en-US" altLang="en-US" sz="2200" dirty="0">
                <a:solidFill>
                  <a:srgbClr val="000000"/>
                </a:solidFill>
                <a:latin typeface="Garamond" panose="02020404030301010803" pitchFamily="18" charset="0"/>
                <a:cs typeface="Times New Roman" panose="02020603050405020304" pitchFamily="18" charset="0"/>
              </a:rPr>
              <a:t> since it is the only this general purpose register that can be used as an index to extend addressing.  </a:t>
            </a:r>
          </a:p>
          <a:p>
            <a:pPr eaLnBrk="1" hangingPunct="1"/>
            <a:r>
              <a:rPr lang="en-US" altLang="en-US" sz="2200" dirty="0">
                <a:solidFill>
                  <a:srgbClr val="000000"/>
                </a:solidFill>
                <a:latin typeface="Garamond" panose="02020404030301010803" pitchFamily="18" charset="0"/>
                <a:cs typeface="Courier New" panose="02070309020205020404" pitchFamily="49" charset="0"/>
              </a:rPr>
              <a:t>	o</a:t>
            </a:r>
            <a:r>
              <a:rPr lang="en-US" altLang="en-US" sz="2200" dirty="0">
                <a:solidFill>
                  <a:srgbClr val="000000"/>
                </a:solidFill>
                <a:latin typeface="Garamond" panose="02020404030301010803" pitchFamily="18" charset="0"/>
                <a:cs typeface="Times New Roman" panose="02020603050405020304" pitchFamily="18" charset="0"/>
              </a:rPr>
              <a:t>  This register also can be used for computations  </a:t>
            </a:r>
          </a:p>
          <a:p>
            <a:pPr eaLnBrk="1" hangingPunct="1"/>
            <a:r>
              <a:rPr lang="en-US" altLang="en-US" sz="2200" dirty="0">
                <a:solidFill>
                  <a:srgbClr val="000000"/>
                </a:solidFill>
                <a:latin typeface="Garamond" panose="02020404030301010803" pitchFamily="18" charset="0"/>
                <a:cs typeface="Courier New" panose="02070309020205020404" pitchFamily="49" charset="0"/>
              </a:rPr>
              <a:t>	o</a:t>
            </a:r>
            <a:r>
              <a:rPr lang="en-US" altLang="en-US" sz="2200" dirty="0">
                <a:solidFill>
                  <a:srgbClr val="000000"/>
                </a:solidFill>
                <a:latin typeface="Garamond" panose="02020404030301010803" pitchFamily="18" charset="0"/>
                <a:cs typeface="Times New Roman" panose="02020603050405020304" pitchFamily="18" charset="0"/>
              </a:rPr>
              <a:t>  </a:t>
            </a:r>
            <a:r>
              <a:rPr lang="en-US" altLang="en-US" sz="2200" b="1" dirty="0">
                <a:solidFill>
                  <a:srgbClr val="008000"/>
                </a:solidFill>
                <a:latin typeface="Garamond" panose="02020404030301010803" pitchFamily="18" charset="0"/>
                <a:cs typeface="Times New Roman" panose="02020603050405020304" pitchFamily="18" charset="0"/>
              </a:rPr>
              <a:t>BX</a:t>
            </a:r>
            <a:r>
              <a:rPr lang="en-US" altLang="en-US" sz="2200" dirty="0">
                <a:solidFill>
                  <a:srgbClr val="000000"/>
                </a:solidFill>
                <a:latin typeface="Garamond" panose="02020404030301010803" pitchFamily="18" charset="0"/>
                <a:cs typeface="Times New Roman" panose="02020603050405020304" pitchFamily="18" charset="0"/>
              </a:rPr>
              <a:t> can also be combined with DI and SI register as a base registers for special addressing  like AX, BX is also consists of </a:t>
            </a:r>
            <a:r>
              <a:rPr lang="en-US" altLang="en-US" sz="2200" b="1" dirty="0">
                <a:solidFill>
                  <a:srgbClr val="008000"/>
                </a:solidFill>
                <a:latin typeface="Garamond" panose="02020404030301010803" pitchFamily="18" charset="0"/>
                <a:cs typeface="Times New Roman" panose="02020603050405020304" pitchFamily="18" charset="0"/>
              </a:rPr>
              <a:t>EBX</a:t>
            </a:r>
            <a:r>
              <a:rPr lang="en-US" altLang="en-US" sz="2200" dirty="0">
                <a:solidFill>
                  <a:srgbClr val="000000"/>
                </a:solidFill>
                <a:latin typeface="Garamond" panose="02020404030301010803" pitchFamily="18" charset="0"/>
                <a:cs typeface="Times New Roman" panose="02020603050405020304" pitchFamily="18" charset="0"/>
              </a:rPr>
              <a:t>, BH and BL </a:t>
            </a:r>
          </a:p>
          <a:p>
            <a:pPr eaLnBrk="1" hangingPunct="1"/>
            <a:endParaRPr lang="en-US" altLang="en-US" sz="2200" dirty="0">
              <a:solidFill>
                <a:srgbClr val="000000"/>
              </a:solidFill>
              <a:latin typeface="Garamond" panose="02020404030301010803" pitchFamily="18" charset="0"/>
            </a:endParaRPr>
          </a:p>
        </p:txBody>
      </p:sp>
      <p:grpSp>
        <p:nvGrpSpPr>
          <p:cNvPr id="27651" name="Group 3"/>
          <p:cNvGrpSpPr>
            <a:grpSpLocks/>
          </p:cNvGrpSpPr>
          <p:nvPr/>
        </p:nvGrpSpPr>
        <p:grpSpPr bwMode="auto">
          <a:xfrm>
            <a:off x="3581400" y="3048001"/>
            <a:ext cx="4419600" cy="2017713"/>
            <a:chOff x="2880" y="5342"/>
            <a:chExt cx="5580" cy="1808"/>
          </a:xfrm>
        </p:grpSpPr>
        <p:sp>
          <p:nvSpPr>
            <p:cNvPr id="27657" name="Text Box 4"/>
            <p:cNvSpPr txBox="1">
              <a:spLocks noChangeArrowheads="1"/>
            </p:cNvSpPr>
            <p:nvPr/>
          </p:nvSpPr>
          <p:spPr bwMode="auto">
            <a:xfrm>
              <a:off x="2880" y="5702"/>
              <a:ext cx="270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200">
                <a:solidFill>
                  <a:srgbClr val="000000"/>
                </a:solidFill>
              </a:endParaRPr>
            </a:p>
          </p:txBody>
        </p:sp>
        <p:sp>
          <p:nvSpPr>
            <p:cNvPr id="27658" name="Text Box 5"/>
            <p:cNvSpPr txBox="1">
              <a:spLocks noChangeArrowheads="1"/>
            </p:cNvSpPr>
            <p:nvPr/>
          </p:nvSpPr>
          <p:spPr bwMode="auto">
            <a:xfrm>
              <a:off x="5580" y="5702"/>
              <a:ext cx="144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8 bit</a:t>
              </a:r>
            </a:p>
          </p:txBody>
        </p:sp>
        <p:sp>
          <p:nvSpPr>
            <p:cNvPr id="27659" name="Text Box 6"/>
            <p:cNvSpPr txBox="1">
              <a:spLocks noChangeArrowheads="1"/>
            </p:cNvSpPr>
            <p:nvPr/>
          </p:nvSpPr>
          <p:spPr bwMode="auto">
            <a:xfrm>
              <a:off x="7020" y="5702"/>
              <a:ext cx="144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8 bit</a:t>
              </a:r>
            </a:p>
          </p:txBody>
        </p:sp>
        <p:sp>
          <p:nvSpPr>
            <p:cNvPr id="27660" name="Line 7"/>
            <p:cNvSpPr>
              <a:spLocks noChangeShapeType="1"/>
            </p:cNvSpPr>
            <p:nvPr/>
          </p:nvSpPr>
          <p:spPr bwMode="auto">
            <a:xfrm>
              <a:off x="6120" y="5342"/>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7661" name="Line 8"/>
            <p:cNvSpPr>
              <a:spLocks noChangeShapeType="1"/>
            </p:cNvSpPr>
            <p:nvPr/>
          </p:nvSpPr>
          <p:spPr bwMode="auto">
            <a:xfrm flipH="1">
              <a:off x="2880" y="5342"/>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7662" name="Line 9"/>
            <p:cNvSpPr>
              <a:spLocks noChangeShapeType="1"/>
            </p:cNvSpPr>
            <p:nvPr/>
          </p:nvSpPr>
          <p:spPr bwMode="auto">
            <a:xfrm flipH="1">
              <a:off x="2880" y="7150"/>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7663" name="Line 10"/>
            <p:cNvSpPr>
              <a:spLocks noChangeShapeType="1"/>
            </p:cNvSpPr>
            <p:nvPr/>
          </p:nvSpPr>
          <p:spPr bwMode="auto">
            <a:xfrm>
              <a:off x="5940" y="7150"/>
              <a:ext cx="25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7664" name="Line 11"/>
            <p:cNvSpPr>
              <a:spLocks noChangeShapeType="1"/>
            </p:cNvSpPr>
            <p:nvPr/>
          </p:nvSpPr>
          <p:spPr bwMode="auto">
            <a:xfrm>
              <a:off x="7920" y="6242"/>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7665" name="Line 12"/>
            <p:cNvSpPr>
              <a:spLocks noChangeShapeType="1"/>
            </p:cNvSpPr>
            <p:nvPr/>
          </p:nvSpPr>
          <p:spPr bwMode="auto">
            <a:xfrm flipH="1">
              <a:off x="7020" y="6242"/>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7666" name="Line 13"/>
            <p:cNvSpPr>
              <a:spLocks noChangeShapeType="1"/>
            </p:cNvSpPr>
            <p:nvPr/>
          </p:nvSpPr>
          <p:spPr bwMode="auto">
            <a:xfrm>
              <a:off x="6480" y="6242"/>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7667" name="Line 14"/>
            <p:cNvSpPr>
              <a:spLocks noChangeShapeType="1"/>
            </p:cNvSpPr>
            <p:nvPr/>
          </p:nvSpPr>
          <p:spPr bwMode="auto">
            <a:xfrm flipH="1">
              <a:off x="5580" y="6242"/>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7668" name="Line 15"/>
            <p:cNvSpPr>
              <a:spLocks noChangeShapeType="1"/>
            </p:cNvSpPr>
            <p:nvPr/>
          </p:nvSpPr>
          <p:spPr bwMode="auto">
            <a:xfrm>
              <a:off x="7200" y="6690"/>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7669" name="Line 16"/>
            <p:cNvSpPr>
              <a:spLocks noChangeShapeType="1"/>
            </p:cNvSpPr>
            <p:nvPr/>
          </p:nvSpPr>
          <p:spPr bwMode="auto">
            <a:xfrm flipH="1">
              <a:off x="5580" y="6690"/>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grpSp>
      <p:sp>
        <p:nvSpPr>
          <p:cNvPr id="27652" name="Text Box 17"/>
          <p:cNvSpPr txBox="1">
            <a:spLocks noChangeArrowheads="1"/>
          </p:cNvSpPr>
          <p:nvPr/>
        </p:nvSpPr>
        <p:spPr bwMode="auto">
          <a:xfrm>
            <a:off x="5410201" y="2941638"/>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32 bits</a:t>
            </a:r>
          </a:p>
        </p:txBody>
      </p:sp>
      <p:sp>
        <p:nvSpPr>
          <p:cNvPr id="27653" name="Text Box 18"/>
          <p:cNvSpPr txBox="1">
            <a:spLocks noChangeArrowheads="1"/>
          </p:cNvSpPr>
          <p:nvPr/>
        </p:nvSpPr>
        <p:spPr bwMode="auto">
          <a:xfrm>
            <a:off x="6705600" y="4419600"/>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BX</a:t>
            </a:r>
          </a:p>
        </p:txBody>
      </p:sp>
      <p:sp>
        <p:nvSpPr>
          <p:cNvPr id="27654" name="Text Box 19"/>
          <p:cNvSpPr txBox="1">
            <a:spLocks noChangeArrowheads="1"/>
          </p:cNvSpPr>
          <p:nvPr/>
        </p:nvSpPr>
        <p:spPr bwMode="auto">
          <a:xfrm>
            <a:off x="5486400" y="4876800"/>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EBX</a:t>
            </a:r>
          </a:p>
        </p:txBody>
      </p:sp>
      <p:sp>
        <p:nvSpPr>
          <p:cNvPr id="27655" name="Text Box 20"/>
          <p:cNvSpPr txBox="1">
            <a:spLocks noChangeArrowheads="1"/>
          </p:cNvSpPr>
          <p:nvPr/>
        </p:nvSpPr>
        <p:spPr bwMode="auto">
          <a:xfrm>
            <a:off x="6096000" y="3886200"/>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BH</a:t>
            </a:r>
          </a:p>
        </p:txBody>
      </p:sp>
      <p:sp>
        <p:nvSpPr>
          <p:cNvPr id="27656" name="Text Box 21"/>
          <p:cNvSpPr txBox="1">
            <a:spLocks noChangeArrowheads="1"/>
          </p:cNvSpPr>
          <p:nvPr/>
        </p:nvSpPr>
        <p:spPr bwMode="auto">
          <a:xfrm>
            <a:off x="7239001" y="3886200"/>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BL</a:t>
            </a:r>
          </a:p>
        </p:txBody>
      </p:sp>
    </p:spTree>
    <p:extLst>
      <p:ext uri="{BB962C8B-B14F-4D97-AF65-F5344CB8AC3E}">
        <p14:creationId xmlns:p14="http://schemas.microsoft.com/office/powerpoint/2010/main" val="153000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809897" y="609600"/>
            <a:ext cx="10515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60375" indent="-2286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en-US" b="1" dirty="0">
                <a:solidFill>
                  <a:srgbClr val="000000"/>
                </a:solidFill>
                <a:latin typeface="Garamond" panose="02020404030301010803" pitchFamily="18" charset="0"/>
                <a:cs typeface="Times New Roman" panose="02020603050405020304" pitchFamily="18" charset="0"/>
              </a:rPr>
              <a:t>(c) CX Register</a:t>
            </a:r>
            <a:endParaRPr lang="en-GB" altLang="en-US" dirty="0">
              <a:solidFill>
                <a:srgbClr val="000000"/>
              </a:solidFill>
              <a:latin typeface="Garamond" panose="02020404030301010803" pitchFamily="18" charset="0"/>
              <a:cs typeface="Times New Roman" panose="02020603050405020304" pitchFamily="18" charset="0"/>
            </a:endParaRPr>
          </a:p>
          <a:p>
            <a:pPr algn="just">
              <a:buFontTx/>
              <a:buChar char="•"/>
            </a:pPr>
            <a:r>
              <a:rPr lang="en-GB" altLang="en-US" dirty="0">
                <a:solidFill>
                  <a:srgbClr val="000000"/>
                </a:solidFill>
                <a:latin typeface="Garamond" panose="02020404030301010803" pitchFamily="18" charset="0"/>
                <a:cs typeface="Times New Roman" panose="02020603050405020304" pitchFamily="18" charset="0"/>
              </a:rPr>
              <a:t>known as </a:t>
            </a:r>
            <a:r>
              <a:rPr lang="en-GB" altLang="en-US" b="1" dirty="0">
                <a:solidFill>
                  <a:srgbClr val="008000"/>
                </a:solidFill>
                <a:latin typeface="Garamond" panose="02020404030301010803" pitchFamily="18" charset="0"/>
                <a:cs typeface="Times New Roman" panose="02020603050405020304" pitchFamily="18" charset="0"/>
              </a:rPr>
              <a:t>count</a:t>
            </a:r>
            <a:r>
              <a:rPr lang="en-GB" altLang="en-US" dirty="0">
                <a:solidFill>
                  <a:srgbClr val="000000"/>
                </a:solidFill>
                <a:latin typeface="Garamond" panose="02020404030301010803" pitchFamily="18" charset="0"/>
                <a:cs typeface="Times New Roman" panose="02020603050405020304" pitchFamily="18" charset="0"/>
              </a:rPr>
              <a:t> register</a:t>
            </a:r>
          </a:p>
          <a:p>
            <a:pPr algn="just">
              <a:buFontTx/>
              <a:buChar char="•"/>
            </a:pPr>
            <a:r>
              <a:rPr lang="en-GB" altLang="en-US" dirty="0">
                <a:solidFill>
                  <a:srgbClr val="000000"/>
                </a:solidFill>
                <a:latin typeface="Garamond" panose="02020404030301010803" pitchFamily="18" charset="0"/>
                <a:cs typeface="Times New Roman" panose="02020603050405020304" pitchFamily="18" charset="0"/>
              </a:rPr>
              <a:t>may contain a value to control the number of times a loops is repeated or a value to shift bits left or right  </a:t>
            </a:r>
          </a:p>
          <a:p>
            <a:pPr algn="just">
              <a:buFontTx/>
              <a:buChar char="•"/>
            </a:pPr>
            <a:r>
              <a:rPr lang="en-GB" altLang="en-US" b="1" dirty="0">
                <a:solidFill>
                  <a:srgbClr val="008000"/>
                </a:solidFill>
                <a:latin typeface="Garamond" panose="02020404030301010803" pitchFamily="18" charset="0"/>
                <a:cs typeface="Times New Roman" panose="02020603050405020304" pitchFamily="18" charset="0"/>
              </a:rPr>
              <a:t>CX</a:t>
            </a:r>
            <a:r>
              <a:rPr lang="en-GB" altLang="en-US" dirty="0">
                <a:solidFill>
                  <a:srgbClr val="000000"/>
                </a:solidFill>
                <a:latin typeface="Garamond" panose="02020404030301010803" pitchFamily="18" charset="0"/>
                <a:cs typeface="Times New Roman" panose="02020603050405020304" pitchFamily="18" charset="0"/>
              </a:rPr>
              <a:t> can also be used for many computations  </a:t>
            </a:r>
          </a:p>
          <a:p>
            <a:pPr algn="just">
              <a:buFontTx/>
              <a:buChar char="•"/>
            </a:pPr>
            <a:r>
              <a:rPr lang="en-GB" altLang="en-US" dirty="0">
                <a:solidFill>
                  <a:srgbClr val="000000"/>
                </a:solidFill>
                <a:latin typeface="Garamond" panose="02020404030301010803" pitchFamily="18" charset="0"/>
                <a:cs typeface="Times New Roman" panose="02020603050405020304" pitchFamily="18" charset="0"/>
              </a:rPr>
              <a:t>Number of bits and fractions of the register is like below :</a:t>
            </a:r>
            <a:endParaRPr lang="en-GB" altLang="en-US" dirty="0">
              <a:solidFill>
                <a:srgbClr val="000000"/>
              </a:solidFill>
              <a:latin typeface="Garamond" panose="02020404030301010803" pitchFamily="18" charset="0"/>
            </a:endParaRPr>
          </a:p>
        </p:txBody>
      </p:sp>
      <p:grpSp>
        <p:nvGrpSpPr>
          <p:cNvPr id="28675" name="Group 3"/>
          <p:cNvGrpSpPr>
            <a:grpSpLocks/>
          </p:cNvGrpSpPr>
          <p:nvPr/>
        </p:nvGrpSpPr>
        <p:grpSpPr bwMode="auto">
          <a:xfrm>
            <a:off x="3352800" y="3352800"/>
            <a:ext cx="4495800" cy="2133600"/>
            <a:chOff x="2880" y="10171"/>
            <a:chExt cx="5580" cy="1808"/>
          </a:xfrm>
        </p:grpSpPr>
        <p:sp>
          <p:nvSpPr>
            <p:cNvPr id="28681" name="Text Box 4"/>
            <p:cNvSpPr txBox="1">
              <a:spLocks noChangeArrowheads="1"/>
            </p:cNvSpPr>
            <p:nvPr/>
          </p:nvSpPr>
          <p:spPr bwMode="auto">
            <a:xfrm>
              <a:off x="2880" y="10531"/>
              <a:ext cx="270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200">
                <a:solidFill>
                  <a:srgbClr val="000000"/>
                </a:solidFill>
              </a:endParaRPr>
            </a:p>
          </p:txBody>
        </p:sp>
        <p:sp>
          <p:nvSpPr>
            <p:cNvPr id="28682" name="Text Box 5"/>
            <p:cNvSpPr txBox="1">
              <a:spLocks noChangeArrowheads="1"/>
            </p:cNvSpPr>
            <p:nvPr/>
          </p:nvSpPr>
          <p:spPr bwMode="auto">
            <a:xfrm>
              <a:off x="5580" y="10531"/>
              <a:ext cx="144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8 bit</a:t>
              </a:r>
            </a:p>
          </p:txBody>
        </p:sp>
        <p:sp>
          <p:nvSpPr>
            <p:cNvPr id="28683" name="Text Box 6"/>
            <p:cNvSpPr txBox="1">
              <a:spLocks noChangeArrowheads="1"/>
            </p:cNvSpPr>
            <p:nvPr/>
          </p:nvSpPr>
          <p:spPr bwMode="auto">
            <a:xfrm>
              <a:off x="7020" y="10531"/>
              <a:ext cx="144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8 bit</a:t>
              </a:r>
            </a:p>
          </p:txBody>
        </p:sp>
        <p:sp>
          <p:nvSpPr>
            <p:cNvPr id="28684" name="Line 7"/>
            <p:cNvSpPr>
              <a:spLocks noChangeShapeType="1"/>
            </p:cNvSpPr>
            <p:nvPr/>
          </p:nvSpPr>
          <p:spPr bwMode="auto">
            <a:xfrm>
              <a:off x="6120" y="10171"/>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8685" name="Line 8"/>
            <p:cNvSpPr>
              <a:spLocks noChangeShapeType="1"/>
            </p:cNvSpPr>
            <p:nvPr/>
          </p:nvSpPr>
          <p:spPr bwMode="auto">
            <a:xfrm flipH="1">
              <a:off x="2880" y="10171"/>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8686" name="Line 9"/>
            <p:cNvSpPr>
              <a:spLocks noChangeShapeType="1"/>
            </p:cNvSpPr>
            <p:nvPr/>
          </p:nvSpPr>
          <p:spPr bwMode="auto">
            <a:xfrm flipH="1">
              <a:off x="2880" y="11979"/>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8687" name="Line 10"/>
            <p:cNvSpPr>
              <a:spLocks noChangeShapeType="1"/>
            </p:cNvSpPr>
            <p:nvPr/>
          </p:nvSpPr>
          <p:spPr bwMode="auto">
            <a:xfrm>
              <a:off x="5940" y="11979"/>
              <a:ext cx="25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8688" name="Line 11"/>
            <p:cNvSpPr>
              <a:spLocks noChangeShapeType="1"/>
            </p:cNvSpPr>
            <p:nvPr/>
          </p:nvSpPr>
          <p:spPr bwMode="auto">
            <a:xfrm>
              <a:off x="7920" y="11071"/>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8689" name="Line 12"/>
            <p:cNvSpPr>
              <a:spLocks noChangeShapeType="1"/>
            </p:cNvSpPr>
            <p:nvPr/>
          </p:nvSpPr>
          <p:spPr bwMode="auto">
            <a:xfrm flipH="1">
              <a:off x="7020" y="11071"/>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8690" name="Line 13"/>
            <p:cNvSpPr>
              <a:spLocks noChangeShapeType="1"/>
            </p:cNvSpPr>
            <p:nvPr/>
          </p:nvSpPr>
          <p:spPr bwMode="auto">
            <a:xfrm>
              <a:off x="6480" y="11071"/>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8691" name="Line 14"/>
            <p:cNvSpPr>
              <a:spLocks noChangeShapeType="1"/>
            </p:cNvSpPr>
            <p:nvPr/>
          </p:nvSpPr>
          <p:spPr bwMode="auto">
            <a:xfrm flipH="1">
              <a:off x="5580" y="11071"/>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8692" name="Line 15"/>
            <p:cNvSpPr>
              <a:spLocks noChangeShapeType="1"/>
            </p:cNvSpPr>
            <p:nvPr/>
          </p:nvSpPr>
          <p:spPr bwMode="auto">
            <a:xfrm>
              <a:off x="7200" y="11519"/>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8693" name="Line 16"/>
            <p:cNvSpPr>
              <a:spLocks noChangeShapeType="1"/>
            </p:cNvSpPr>
            <p:nvPr/>
          </p:nvSpPr>
          <p:spPr bwMode="auto">
            <a:xfrm flipH="1">
              <a:off x="5580" y="11519"/>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grpSp>
      <p:sp>
        <p:nvSpPr>
          <p:cNvPr id="28676" name="Text Box 17"/>
          <p:cNvSpPr txBox="1">
            <a:spLocks noChangeArrowheads="1"/>
          </p:cNvSpPr>
          <p:nvPr/>
        </p:nvSpPr>
        <p:spPr bwMode="auto">
          <a:xfrm>
            <a:off x="5334001" y="320040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32 bits</a:t>
            </a:r>
          </a:p>
        </p:txBody>
      </p:sp>
      <p:sp>
        <p:nvSpPr>
          <p:cNvPr id="28677" name="Text Box 18"/>
          <p:cNvSpPr txBox="1">
            <a:spLocks noChangeArrowheads="1"/>
          </p:cNvSpPr>
          <p:nvPr/>
        </p:nvSpPr>
        <p:spPr bwMode="auto">
          <a:xfrm>
            <a:off x="6477000" y="4800600"/>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CX</a:t>
            </a:r>
          </a:p>
        </p:txBody>
      </p:sp>
      <p:sp>
        <p:nvSpPr>
          <p:cNvPr id="28678" name="Text Box 19"/>
          <p:cNvSpPr txBox="1">
            <a:spLocks noChangeArrowheads="1"/>
          </p:cNvSpPr>
          <p:nvPr/>
        </p:nvSpPr>
        <p:spPr bwMode="auto">
          <a:xfrm>
            <a:off x="5867400" y="4267200"/>
            <a:ext cx="43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CH</a:t>
            </a:r>
          </a:p>
        </p:txBody>
      </p:sp>
      <p:sp>
        <p:nvSpPr>
          <p:cNvPr id="28679" name="Text Box 20"/>
          <p:cNvSpPr txBox="1">
            <a:spLocks noChangeArrowheads="1"/>
          </p:cNvSpPr>
          <p:nvPr/>
        </p:nvSpPr>
        <p:spPr bwMode="auto">
          <a:xfrm>
            <a:off x="7086601" y="4267200"/>
            <a:ext cx="411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CL</a:t>
            </a:r>
          </a:p>
        </p:txBody>
      </p:sp>
      <p:sp>
        <p:nvSpPr>
          <p:cNvPr id="28680" name="Text Box 21"/>
          <p:cNvSpPr txBox="1">
            <a:spLocks noChangeArrowheads="1"/>
          </p:cNvSpPr>
          <p:nvPr/>
        </p:nvSpPr>
        <p:spPr bwMode="auto">
          <a:xfrm>
            <a:off x="5257800" y="5334000"/>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ECX</a:t>
            </a:r>
          </a:p>
        </p:txBody>
      </p:sp>
    </p:spTree>
    <p:extLst>
      <p:ext uri="{BB962C8B-B14F-4D97-AF65-F5344CB8AC3E}">
        <p14:creationId xmlns:p14="http://schemas.microsoft.com/office/powerpoint/2010/main" val="616600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75211" y="838200"/>
            <a:ext cx="103849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4488" indent="-2286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en-US" b="1" dirty="0">
                <a:solidFill>
                  <a:srgbClr val="000000"/>
                </a:solidFill>
                <a:latin typeface="Garamond" panose="02020404030301010803" pitchFamily="18" charset="0"/>
                <a:cs typeface="Times New Roman" panose="02020603050405020304" pitchFamily="18" charset="0"/>
              </a:rPr>
              <a:t>(d) DX Register</a:t>
            </a:r>
            <a:endParaRPr lang="en-GB" altLang="en-US" dirty="0">
              <a:solidFill>
                <a:srgbClr val="000000"/>
              </a:solidFill>
              <a:latin typeface="Garamond" panose="02020404030301010803" pitchFamily="18" charset="0"/>
              <a:cs typeface="Times New Roman" panose="02020603050405020304" pitchFamily="18" charset="0"/>
            </a:endParaRPr>
          </a:p>
          <a:p>
            <a:pPr algn="just">
              <a:buFontTx/>
              <a:buChar char="•"/>
            </a:pPr>
            <a:r>
              <a:rPr lang="en-GB" altLang="en-US" dirty="0">
                <a:solidFill>
                  <a:srgbClr val="000000"/>
                </a:solidFill>
                <a:latin typeface="Garamond" panose="02020404030301010803" pitchFamily="18" charset="0"/>
                <a:cs typeface="Times New Roman" panose="02020603050405020304" pitchFamily="18" charset="0"/>
              </a:rPr>
              <a:t>Known as </a:t>
            </a:r>
            <a:r>
              <a:rPr lang="en-GB" altLang="en-US" b="1" dirty="0">
                <a:solidFill>
                  <a:srgbClr val="008000"/>
                </a:solidFill>
                <a:latin typeface="Garamond" panose="02020404030301010803" pitchFamily="18" charset="0"/>
                <a:cs typeface="Times New Roman" panose="02020603050405020304" pitchFamily="18" charset="0"/>
              </a:rPr>
              <a:t>data</a:t>
            </a:r>
            <a:r>
              <a:rPr lang="en-GB" altLang="en-US" dirty="0">
                <a:solidFill>
                  <a:srgbClr val="000000"/>
                </a:solidFill>
                <a:latin typeface="Garamond" panose="02020404030301010803" pitchFamily="18" charset="0"/>
                <a:cs typeface="Times New Roman" panose="02020603050405020304" pitchFamily="18" charset="0"/>
              </a:rPr>
              <a:t> register</a:t>
            </a:r>
          </a:p>
          <a:p>
            <a:pPr algn="just">
              <a:buFontTx/>
              <a:buChar char="•"/>
            </a:pPr>
            <a:r>
              <a:rPr lang="en-GB" altLang="en-US" dirty="0">
                <a:solidFill>
                  <a:srgbClr val="000000"/>
                </a:solidFill>
                <a:latin typeface="Garamond" panose="02020404030301010803" pitchFamily="18" charset="0"/>
                <a:cs typeface="Times New Roman" panose="02020603050405020304" pitchFamily="18" charset="0"/>
              </a:rPr>
              <a:t>Some I/O operations require its use  </a:t>
            </a:r>
          </a:p>
          <a:p>
            <a:pPr>
              <a:buFontTx/>
              <a:buChar char="•"/>
            </a:pPr>
            <a:r>
              <a:rPr lang="en-US" altLang="en-US" dirty="0">
                <a:solidFill>
                  <a:srgbClr val="000000"/>
                </a:solidFill>
                <a:latin typeface="Garamond" panose="02020404030301010803" pitchFamily="18" charset="0"/>
                <a:cs typeface="Times New Roman" panose="02020603050405020304" pitchFamily="18" charset="0"/>
              </a:rPr>
              <a:t>Multiply and divide operations that involve large values assume the use of </a:t>
            </a:r>
            <a:r>
              <a:rPr lang="en-US" altLang="en-US" dirty="0">
                <a:solidFill>
                  <a:srgbClr val="008000"/>
                </a:solidFill>
                <a:latin typeface="Garamond" panose="02020404030301010803" pitchFamily="18" charset="0"/>
                <a:cs typeface="Times New Roman" panose="02020603050405020304" pitchFamily="18" charset="0"/>
              </a:rPr>
              <a:t>DX</a:t>
            </a:r>
            <a:r>
              <a:rPr lang="en-US" altLang="en-US" dirty="0">
                <a:solidFill>
                  <a:srgbClr val="000000"/>
                </a:solidFill>
                <a:latin typeface="Garamond" panose="02020404030301010803" pitchFamily="18" charset="0"/>
                <a:cs typeface="Times New Roman" panose="02020603050405020304" pitchFamily="18" charset="0"/>
              </a:rPr>
              <a:t> and </a:t>
            </a:r>
            <a:r>
              <a:rPr lang="en-US" altLang="en-US" dirty="0">
                <a:solidFill>
                  <a:srgbClr val="008000"/>
                </a:solidFill>
                <a:latin typeface="Garamond" panose="02020404030301010803" pitchFamily="18" charset="0"/>
                <a:cs typeface="Times New Roman" panose="02020603050405020304" pitchFamily="18" charset="0"/>
              </a:rPr>
              <a:t>AX</a:t>
            </a:r>
            <a:r>
              <a:rPr lang="en-US" altLang="en-US" dirty="0">
                <a:solidFill>
                  <a:srgbClr val="000000"/>
                </a:solidFill>
                <a:latin typeface="Garamond" panose="02020404030301010803" pitchFamily="18" charset="0"/>
                <a:cs typeface="Times New Roman" panose="02020603050405020304" pitchFamily="18" charset="0"/>
              </a:rPr>
              <a:t> together as a pair to hold the data or result of operation.</a:t>
            </a:r>
          </a:p>
          <a:p>
            <a:pPr>
              <a:buFontTx/>
              <a:buChar char="•"/>
            </a:pPr>
            <a:r>
              <a:rPr lang="en-US" altLang="en-US" dirty="0">
                <a:solidFill>
                  <a:srgbClr val="000000"/>
                </a:solidFill>
                <a:latin typeface="Garamond" panose="02020404030301010803" pitchFamily="18" charset="0"/>
                <a:cs typeface="Times New Roman" panose="02020603050405020304" pitchFamily="18" charset="0"/>
              </a:rPr>
              <a:t>Number of bits and the fractions of the register is as below : </a:t>
            </a:r>
          </a:p>
        </p:txBody>
      </p:sp>
      <p:grpSp>
        <p:nvGrpSpPr>
          <p:cNvPr id="29699" name="Group 16"/>
          <p:cNvGrpSpPr>
            <a:grpSpLocks/>
          </p:cNvGrpSpPr>
          <p:nvPr/>
        </p:nvGrpSpPr>
        <p:grpSpPr bwMode="auto">
          <a:xfrm>
            <a:off x="3581400" y="3886200"/>
            <a:ext cx="4800600" cy="2057400"/>
            <a:chOff x="1224" y="2588"/>
            <a:chExt cx="2232" cy="724"/>
          </a:xfrm>
        </p:grpSpPr>
        <p:sp>
          <p:nvSpPr>
            <p:cNvPr id="29705" name="Text Box 3"/>
            <p:cNvSpPr txBox="1">
              <a:spLocks noChangeArrowheads="1"/>
            </p:cNvSpPr>
            <p:nvPr/>
          </p:nvSpPr>
          <p:spPr bwMode="auto">
            <a:xfrm>
              <a:off x="1224" y="2732"/>
              <a:ext cx="1080" cy="14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200">
                <a:solidFill>
                  <a:srgbClr val="000000"/>
                </a:solidFill>
              </a:endParaRPr>
            </a:p>
          </p:txBody>
        </p:sp>
        <p:sp>
          <p:nvSpPr>
            <p:cNvPr id="29706" name="Text Box 4"/>
            <p:cNvSpPr txBox="1">
              <a:spLocks noChangeArrowheads="1"/>
            </p:cNvSpPr>
            <p:nvPr/>
          </p:nvSpPr>
          <p:spPr bwMode="auto">
            <a:xfrm>
              <a:off x="2304" y="2732"/>
              <a:ext cx="576" cy="14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8 bit</a:t>
              </a:r>
            </a:p>
          </p:txBody>
        </p:sp>
        <p:sp>
          <p:nvSpPr>
            <p:cNvPr id="29707" name="Text Box 5"/>
            <p:cNvSpPr txBox="1">
              <a:spLocks noChangeArrowheads="1"/>
            </p:cNvSpPr>
            <p:nvPr/>
          </p:nvSpPr>
          <p:spPr bwMode="auto">
            <a:xfrm>
              <a:off x="2880" y="2732"/>
              <a:ext cx="576" cy="14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8 bit</a:t>
              </a:r>
            </a:p>
          </p:txBody>
        </p:sp>
        <p:sp>
          <p:nvSpPr>
            <p:cNvPr id="29708" name="Line 6"/>
            <p:cNvSpPr>
              <a:spLocks noChangeShapeType="1"/>
            </p:cNvSpPr>
            <p:nvPr/>
          </p:nvSpPr>
          <p:spPr bwMode="auto">
            <a:xfrm>
              <a:off x="2520" y="2588"/>
              <a:ext cx="9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9709" name="Line 7"/>
            <p:cNvSpPr>
              <a:spLocks noChangeShapeType="1"/>
            </p:cNvSpPr>
            <p:nvPr/>
          </p:nvSpPr>
          <p:spPr bwMode="auto">
            <a:xfrm flipH="1">
              <a:off x="1224" y="2588"/>
              <a:ext cx="9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9710" name="Line 8"/>
            <p:cNvSpPr>
              <a:spLocks noChangeShapeType="1"/>
            </p:cNvSpPr>
            <p:nvPr/>
          </p:nvSpPr>
          <p:spPr bwMode="auto">
            <a:xfrm flipH="1">
              <a:off x="1224" y="3312"/>
              <a:ext cx="9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9711" name="Line 9"/>
            <p:cNvSpPr>
              <a:spLocks noChangeShapeType="1"/>
            </p:cNvSpPr>
            <p:nvPr/>
          </p:nvSpPr>
          <p:spPr bwMode="auto">
            <a:xfrm>
              <a:off x="2448" y="3312"/>
              <a:ext cx="100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9712" name="Line 10"/>
            <p:cNvSpPr>
              <a:spLocks noChangeShapeType="1"/>
            </p:cNvSpPr>
            <p:nvPr/>
          </p:nvSpPr>
          <p:spPr bwMode="auto">
            <a:xfrm>
              <a:off x="3240" y="2948"/>
              <a:ext cx="2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9713" name="Line 11"/>
            <p:cNvSpPr>
              <a:spLocks noChangeShapeType="1"/>
            </p:cNvSpPr>
            <p:nvPr/>
          </p:nvSpPr>
          <p:spPr bwMode="auto">
            <a:xfrm flipH="1">
              <a:off x="2880" y="2948"/>
              <a:ext cx="2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9714" name="Line 12"/>
            <p:cNvSpPr>
              <a:spLocks noChangeShapeType="1"/>
            </p:cNvSpPr>
            <p:nvPr/>
          </p:nvSpPr>
          <p:spPr bwMode="auto">
            <a:xfrm>
              <a:off x="2664" y="2948"/>
              <a:ext cx="2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9715" name="Line 13"/>
            <p:cNvSpPr>
              <a:spLocks noChangeShapeType="1"/>
            </p:cNvSpPr>
            <p:nvPr/>
          </p:nvSpPr>
          <p:spPr bwMode="auto">
            <a:xfrm flipH="1">
              <a:off x="2304" y="2948"/>
              <a:ext cx="2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9716" name="Line 14"/>
            <p:cNvSpPr>
              <a:spLocks noChangeShapeType="1"/>
            </p:cNvSpPr>
            <p:nvPr/>
          </p:nvSpPr>
          <p:spPr bwMode="auto">
            <a:xfrm>
              <a:off x="2952" y="3128"/>
              <a:ext cx="5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sp>
          <p:nvSpPr>
            <p:cNvPr id="29717" name="Line 15"/>
            <p:cNvSpPr>
              <a:spLocks noChangeShapeType="1"/>
            </p:cNvSpPr>
            <p:nvPr/>
          </p:nvSpPr>
          <p:spPr bwMode="auto">
            <a:xfrm flipH="1">
              <a:off x="2304" y="3128"/>
              <a:ext cx="5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2400">
                <a:solidFill>
                  <a:srgbClr val="000000"/>
                </a:solidFill>
                <a:latin typeface="Times New Roman" panose="02020603050405020304" pitchFamily="18" charset="0"/>
              </a:endParaRPr>
            </a:p>
          </p:txBody>
        </p:sp>
      </p:grpSp>
      <p:sp>
        <p:nvSpPr>
          <p:cNvPr id="29700" name="Text Box 17"/>
          <p:cNvSpPr txBox="1">
            <a:spLocks noChangeArrowheads="1"/>
          </p:cNvSpPr>
          <p:nvPr/>
        </p:nvSpPr>
        <p:spPr bwMode="auto">
          <a:xfrm>
            <a:off x="5638801" y="373380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32 bits</a:t>
            </a:r>
          </a:p>
        </p:txBody>
      </p:sp>
      <p:sp>
        <p:nvSpPr>
          <p:cNvPr id="29701" name="Text Box 18"/>
          <p:cNvSpPr txBox="1">
            <a:spLocks noChangeArrowheads="1"/>
          </p:cNvSpPr>
          <p:nvPr/>
        </p:nvSpPr>
        <p:spPr bwMode="auto">
          <a:xfrm>
            <a:off x="6934201" y="5257800"/>
            <a:ext cx="441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DX</a:t>
            </a:r>
          </a:p>
        </p:txBody>
      </p:sp>
      <p:sp>
        <p:nvSpPr>
          <p:cNvPr id="29702" name="Text Box 19"/>
          <p:cNvSpPr txBox="1">
            <a:spLocks noChangeArrowheads="1"/>
          </p:cNvSpPr>
          <p:nvPr/>
        </p:nvSpPr>
        <p:spPr bwMode="auto">
          <a:xfrm>
            <a:off x="6324601" y="4724400"/>
            <a:ext cx="441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DH</a:t>
            </a:r>
          </a:p>
        </p:txBody>
      </p:sp>
      <p:sp>
        <p:nvSpPr>
          <p:cNvPr id="29703" name="Text Box 20"/>
          <p:cNvSpPr txBox="1">
            <a:spLocks noChangeArrowheads="1"/>
          </p:cNvSpPr>
          <p:nvPr/>
        </p:nvSpPr>
        <p:spPr bwMode="auto">
          <a:xfrm>
            <a:off x="7543800" y="4724400"/>
            <a:ext cx="420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DL</a:t>
            </a:r>
          </a:p>
        </p:txBody>
      </p:sp>
      <p:sp>
        <p:nvSpPr>
          <p:cNvPr id="29704" name="Text Box 21"/>
          <p:cNvSpPr txBox="1">
            <a:spLocks noChangeArrowheads="1"/>
          </p:cNvSpPr>
          <p:nvPr/>
        </p:nvSpPr>
        <p:spPr bwMode="auto">
          <a:xfrm>
            <a:off x="5638801" y="5791200"/>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a:solidFill>
                  <a:srgbClr val="000000"/>
                </a:solidFill>
              </a:rPr>
              <a:t>EDX</a:t>
            </a:r>
          </a:p>
        </p:txBody>
      </p:sp>
    </p:spTree>
    <p:extLst>
      <p:ext uri="{BB962C8B-B14F-4D97-AF65-F5344CB8AC3E}">
        <p14:creationId xmlns:p14="http://schemas.microsoft.com/office/powerpoint/2010/main" val="879083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966651" y="381001"/>
            <a:ext cx="1016290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30188" indent="-230188">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000000"/>
                </a:solidFill>
                <a:cs typeface="Times New Roman" panose="02020603050405020304" pitchFamily="18" charset="0"/>
              </a:rPr>
              <a:t>(iv) Index Register</a:t>
            </a:r>
            <a:endParaRPr lang="en-US" altLang="en-US" dirty="0">
              <a:solidFill>
                <a:srgbClr val="000000"/>
              </a:solidFill>
              <a:cs typeface="Times New Roman" panose="02020603050405020304" pitchFamily="18" charset="0"/>
            </a:endParaRPr>
          </a:p>
          <a:p>
            <a:pPr eaLnBrk="1" hangingPunct="1"/>
            <a:r>
              <a:rPr lang="en-US" altLang="en-US" dirty="0">
                <a:solidFill>
                  <a:srgbClr val="000000"/>
                </a:solidFill>
                <a:latin typeface="Garamond" panose="02020404030301010803" pitchFamily="18" charset="0"/>
                <a:cs typeface="Times New Roman" panose="02020603050405020304" pitchFamily="18" charset="0"/>
              </a:rPr>
              <a:t>	There are 2 index registers, SI and DI  </a:t>
            </a:r>
          </a:p>
          <a:p>
            <a:pPr eaLnBrk="1" hangingPunct="1"/>
            <a:r>
              <a:rPr lang="en-US" altLang="en-US" dirty="0">
                <a:solidFill>
                  <a:srgbClr val="000000"/>
                </a:solidFill>
                <a:latin typeface="Garamond" panose="02020404030301010803" pitchFamily="18" charset="0"/>
                <a:cs typeface="Times New Roman" panose="02020603050405020304" pitchFamily="18" charset="0"/>
              </a:rPr>
              <a:t> </a:t>
            </a:r>
          </a:p>
          <a:p>
            <a:pPr eaLnBrk="1" hangingPunct="1"/>
            <a:r>
              <a:rPr lang="en-US" altLang="en-US" b="1" dirty="0">
                <a:solidFill>
                  <a:srgbClr val="000000"/>
                </a:solidFill>
                <a:latin typeface="Garamond" panose="02020404030301010803" pitchFamily="18" charset="0"/>
                <a:cs typeface="Times New Roman" panose="02020603050405020304" pitchFamily="18" charset="0"/>
              </a:rPr>
              <a:t>(a) SI Register</a:t>
            </a:r>
            <a:endParaRPr lang="en-US" altLang="en-US" dirty="0">
              <a:solidFill>
                <a:srgbClr val="000000"/>
              </a:solidFill>
              <a:latin typeface="Garamond" panose="02020404030301010803" pitchFamily="18" charset="0"/>
              <a:cs typeface="Times New Roman" panose="02020603050405020304" pitchFamily="18" charset="0"/>
            </a:endParaRPr>
          </a:p>
          <a:p>
            <a:pPr eaLnBrk="1" hangingPunct="1"/>
            <a:r>
              <a:rPr lang="en-US" altLang="en-US" dirty="0">
                <a:solidFill>
                  <a:srgbClr val="000000"/>
                </a:solidFill>
                <a:latin typeface="Garamond" panose="02020404030301010803" pitchFamily="18" charset="0"/>
                <a:cs typeface="Courier New" panose="02070309020205020404" pitchFamily="49" charset="0"/>
              </a:rPr>
              <a:t>	o</a:t>
            </a:r>
            <a:r>
              <a:rPr lang="en-US" altLang="en-US" dirty="0">
                <a:solidFill>
                  <a:srgbClr val="000000"/>
                </a:solidFill>
                <a:latin typeface="Garamond" panose="02020404030301010803" pitchFamily="18" charset="0"/>
                <a:cs typeface="Times New Roman" panose="02020603050405020304" pitchFamily="18" charset="0"/>
              </a:rPr>
              <a:t>  Needed in operations that involve string (character) and is always usually associated with the DS register  </a:t>
            </a:r>
          </a:p>
          <a:p>
            <a:pPr eaLnBrk="1" hangingPunct="1"/>
            <a:r>
              <a:rPr lang="en-US" altLang="en-US" dirty="0">
                <a:solidFill>
                  <a:srgbClr val="000000"/>
                </a:solidFill>
                <a:latin typeface="Garamond" panose="02020404030301010803" pitchFamily="18" charset="0"/>
                <a:cs typeface="Courier New" panose="02070309020205020404" pitchFamily="49" charset="0"/>
              </a:rPr>
              <a:t>	o</a:t>
            </a:r>
            <a:r>
              <a:rPr lang="en-US" altLang="en-US" dirty="0">
                <a:solidFill>
                  <a:srgbClr val="000000"/>
                </a:solidFill>
                <a:latin typeface="Garamond" panose="02020404030301010803" pitchFamily="18" charset="0"/>
                <a:cs typeface="Times New Roman" panose="02020603050405020304" pitchFamily="18" charset="0"/>
              </a:rPr>
              <a:t>   SI : 16 bit</a:t>
            </a:r>
          </a:p>
          <a:p>
            <a:pPr eaLnBrk="1" hangingPunct="1"/>
            <a:r>
              <a:rPr lang="en-US" altLang="en-US" dirty="0">
                <a:solidFill>
                  <a:srgbClr val="000000"/>
                </a:solidFill>
                <a:latin typeface="Garamond" panose="02020404030301010803" pitchFamily="18" charset="0"/>
                <a:cs typeface="Courier New" panose="02070309020205020404" pitchFamily="49" charset="0"/>
              </a:rPr>
              <a:t>	o</a:t>
            </a:r>
            <a:r>
              <a:rPr lang="en-US" altLang="en-US" dirty="0">
                <a:solidFill>
                  <a:srgbClr val="000000"/>
                </a:solidFill>
                <a:latin typeface="Garamond" panose="02020404030301010803" pitchFamily="18" charset="0"/>
                <a:cs typeface="Times New Roman" panose="02020603050405020304" pitchFamily="18" charset="0"/>
              </a:rPr>
              <a:t>   ESI : 32 bit (80286 and above)</a:t>
            </a:r>
          </a:p>
          <a:p>
            <a:pPr eaLnBrk="1" hangingPunct="1"/>
            <a:r>
              <a:rPr lang="en-US" altLang="en-US" dirty="0">
                <a:solidFill>
                  <a:srgbClr val="000000"/>
                </a:solidFill>
                <a:latin typeface="Garamond" panose="02020404030301010803" pitchFamily="18" charset="0"/>
                <a:cs typeface="Times New Roman" panose="02020603050405020304" pitchFamily="18" charset="0"/>
              </a:rPr>
              <a:t> </a:t>
            </a:r>
          </a:p>
          <a:p>
            <a:pPr eaLnBrk="1" hangingPunct="1"/>
            <a:r>
              <a:rPr lang="en-US" altLang="en-US" b="1" dirty="0">
                <a:solidFill>
                  <a:srgbClr val="000000"/>
                </a:solidFill>
                <a:latin typeface="Garamond" panose="02020404030301010803" pitchFamily="18" charset="0"/>
                <a:cs typeface="Times New Roman" panose="02020603050405020304" pitchFamily="18" charset="0"/>
              </a:rPr>
              <a:t>(b) DI Register</a:t>
            </a:r>
            <a:endParaRPr lang="en-US" altLang="en-US" dirty="0">
              <a:solidFill>
                <a:srgbClr val="000000"/>
              </a:solidFill>
              <a:latin typeface="Garamond" panose="02020404030301010803" pitchFamily="18" charset="0"/>
              <a:cs typeface="Times New Roman" panose="02020603050405020304" pitchFamily="18" charset="0"/>
            </a:endParaRPr>
          </a:p>
          <a:p>
            <a:pPr eaLnBrk="1" hangingPunct="1"/>
            <a:r>
              <a:rPr lang="en-US" altLang="en-US" dirty="0">
                <a:solidFill>
                  <a:srgbClr val="000000"/>
                </a:solidFill>
                <a:latin typeface="Garamond" panose="02020404030301010803" pitchFamily="18" charset="0"/>
                <a:cs typeface="Courier New" panose="02070309020205020404" pitchFamily="49" charset="0"/>
              </a:rPr>
              <a:t>	o</a:t>
            </a:r>
            <a:r>
              <a:rPr lang="en-US" altLang="en-US" dirty="0">
                <a:solidFill>
                  <a:srgbClr val="000000"/>
                </a:solidFill>
                <a:latin typeface="Garamond" panose="02020404030301010803" pitchFamily="18" charset="0"/>
                <a:cs typeface="Times New Roman" panose="02020603050405020304" pitchFamily="18" charset="0"/>
              </a:rPr>
              <a:t>  Also used in operations that involve string (character) and it is associated with the ES register  </a:t>
            </a:r>
          </a:p>
          <a:p>
            <a:pPr eaLnBrk="1" hangingPunct="1"/>
            <a:r>
              <a:rPr lang="en-US" altLang="en-US" dirty="0">
                <a:solidFill>
                  <a:srgbClr val="000000"/>
                </a:solidFill>
                <a:latin typeface="Garamond" panose="02020404030301010803" pitchFamily="18" charset="0"/>
                <a:cs typeface="Courier New" panose="02070309020205020404" pitchFamily="49" charset="0"/>
              </a:rPr>
              <a:t>	o</a:t>
            </a:r>
            <a:r>
              <a:rPr lang="en-US" altLang="en-US" dirty="0">
                <a:solidFill>
                  <a:srgbClr val="000000"/>
                </a:solidFill>
                <a:latin typeface="Garamond" panose="02020404030301010803" pitchFamily="18" charset="0"/>
                <a:cs typeface="Times New Roman" panose="02020603050405020304" pitchFamily="18" charset="0"/>
              </a:rPr>
              <a:t>  DI : 16 bit</a:t>
            </a:r>
          </a:p>
          <a:p>
            <a:pPr eaLnBrk="1" hangingPunct="1"/>
            <a:r>
              <a:rPr lang="en-US" altLang="en-US" dirty="0">
                <a:solidFill>
                  <a:srgbClr val="000000"/>
                </a:solidFill>
                <a:latin typeface="Garamond" panose="02020404030301010803" pitchFamily="18" charset="0"/>
                <a:cs typeface="Courier New" panose="02070309020205020404" pitchFamily="49" charset="0"/>
              </a:rPr>
              <a:t>	o</a:t>
            </a:r>
            <a:r>
              <a:rPr lang="en-US" altLang="en-US" dirty="0">
                <a:solidFill>
                  <a:srgbClr val="000000"/>
                </a:solidFill>
                <a:latin typeface="Garamond" panose="02020404030301010803" pitchFamily="18" charset="0"/>
                <a:cs typeface="Times New Roman" panose="02020603050405020304" pitchFamily="18" charset="0"/>
              </a:rPr>
              <a:t>  EDI : 32 bit (80386 and above)</a:t>
            </a:r>
          </a:p>
          <a:p>
            <a:pPr eaLnBrk="1" hangingPunct="1"/>
            <a:endParaRPr lang="en-US" altLang="en-US"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3288695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822959" y="762001"/>
            <a:ext cx="1043722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8925" indent="-288925">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dirty="0">
                <a:solidFill>
                  <a:srgbClr val="000000"/>
                </a:solidFill>
                <a:cs typeface="Times New Roman" panose="02020603050405020304" pitchFamily="18" charset="0"/>
              </a:rPr>
              <a:t>(v) FLAG Register</a:t>
            </a:r>
            <a:endParaRPr lang="en-US" altLang="en-US" dirty="0">
              <a:solidFill>
                <a:srgbClr val="000000"/>
              </a:solidFill>
              <a:cs typeface="Times New Roman" panose="02020603050405020304" pitchFamily="18" charset="0"/>
            </a:endParaRPr>
          </a:p>
          <a:p>
            <a:pPr eaLnBrk="1" hangingPunct="1"/>
            <a:r>
              <a:rPr lang="en-US" altLang="en-US" dirty="0">
                <a:solidFill>
                  <a:srgbClr val="000000"/>
                </a:solidFill>
                <a:latin typeface="Garamond" panose="02020404030301010803" pitchFamily="18" charset="0"/>
                <a:cs typeface="Courier New" panose="02070309020205020404" pitchFamily="49" charset="0"/>
              </a:rPr>
              <a:t>	o</a:t>
            </a:r>
            <a:r>
              <a:rPr lang="en-US" altLang="en-US" dirty="0">
                <a:solidFill>
                  <a:srgbClr val="000000"/>
                </a:solidFill>
                <a:latin typeface="Garamond" panose="02020404030301010803" pitchFamily="18" charset="0"/>
                <a:cs typeface="Times New Roman" panose="02020603050405020304" pitchFamily="18" charset="0"/>
              </a:rPr>
              <a:t>   Flags register contains bits that show the status of some activities  </a:t>
            </a:r>
          </a:p>
          <a:p>
            <a:pPr eaLnBrk="1" hangingPunct="1"/>
            <a:r>
              <a:rPr lang="en-US" altLang="en-US" dirty="0">
                <a:solidFill>
                  <a:srgbClr val="000000"/>
                </a:solidFill>
                <a:latin typeface="Garamond" panose="02020404030301010803" pitchFamily="18" charset="0"/>
                <a:cs typeface="Courier New" panose="02070309020205020404" pitchFamily="49" charset="0"/>
              </a:rPr>
              <a:t>	o</a:t>
            </a:r>
            <a:r>
              <a:rPr lang="en-US" altLang="en-US" dirty="0">
                <a:solidFill>
                  <a:srgbClr val="000000"/>
                </a:solidFill>
                <a:latin typeface="Garamond" panose="02020404030301010803" pitchFamily="18" charset="0"/>
                <a:cs typeface="Times New Roman" panose="02020603050405020304" pitchFamily="18" charset="0"/>
              </a:rPr>
              <a:t>   Instructions that involve comparison and arithmetic will change the flag status where some instruction will refer to the value of a specific bit in the flag for next subsequent action  </a:t>
            </a:r>
          </a:p>
          <a:p>
            <a:pPr eaLnBrk="1" hangingPunct="1"/>
            <a:endParaRPr lang="en-US" altLang="en-US" dirty="0">
              <a:solidFill>
                <a:srgbClr val="000000"/>
              </a:solidFill>
              <a:latin typeface="Garamond" panose="02020404030301010803" pitchFamily="18" charset="0"/>
              <a:cs typeface="Times New Roman" panose="02020603050405020304" pitchFamily="18" charset="0"/>
            </a:endParaRPr>
          </a:p>
          <a:p>
            <a:pPr eaLnBrk="1" hangingPunct="1"/>
            <a:endParaRPr lang="en-US" altLang="en-US" dirty="0">
              <a:solidFill>
                <a:srgbClr val="000000"/>
              </a:solidFill>
              <a:latin typeface="Garamond" panose="02020404030301010803" pitchFamily="18" charset="0"/>
              <a:cs typeface="Times New Roman" panose="02020603050405020304" pitchFamily="18" charset="0"/>
            </a:endParaRPr>
          </a:p>
          <a:p>
            <a:pPr eaLnBrk="1" hangingPunct="1"/>
            <a:endParaRPr lang="en-US" altLang="en-US" dirty="0">
              <a:solidFill>
                <a:srgbClr val="000000"/>
              </a:solidFill>
              <a:latin typeface="Garamond" panose="02020404030301010803" pitchFamily="18" charset="0"/>
              <a:cs typeface="Times New Roman" panose="02020603050405020304" pitchFamily="18" charset="0"/>
            </a:endParaRPr>
          </a:p>
          <a:p>
            <a:pPr eaLnBrk="1" hangingPunct="1"/>
            <a:r>
              <a:rPr lang="en-US" altLang="en-US" dirty="0">
                <a:solidFill>
                  <a:srgbClr val="000000"/>
                </a:solidFill>
                <a:latin typeface="Garamond" panose="02020404030301010803" pitchFamily="18" charset="0"/>
                <a:cs typeface="Times New Roman" panose="02020603050405020304" pitchFamily="18" charset="0"/>
              </a:rPr>
              <a:t>	-  9 of its 16 bits indicate the current status of the computer</a:t>
            </a:r>
          </a:p>
          <a:p>
            <a:pPr eaLnBrk="1" hangingPunct="1"/>
            <a:r>
              <a:rPr lang="en-US" altLang="en-US" dirty="0">
                <a:solidFill>
                  <a:srgbClr val="000000"/>
                </a:solidFill>
                <a:latin typeface="Garamond" panose="02020404030301010803" pitchFamily="18" charset="0"/>
                <a:cs typeface="Times New Roman" panose="02020603050405020304" pitchFamily="18" charset="0"/>
              </a:rPr>
              <a:t>	   and the results of processing   </a:t>
            </a:r>
          </a:p>
          <a:p>
            <a:pPr eaLnBrk="1" hangingPunct="1"/>
            <a:r>
              <a:rPr lang="en-US" altLang="en-US" dirty="0">
                <a:solidFill>
                  <a:srgbClr val="000000"/>
                </a:solidFill>
                <a:latin typeface="Garamond" panose="02020404030301010803" pitchFamily="18" charset="0"/>
                <a:cs typeface="Times New Roman" panose="02020603050405020304" pitchFamily="18" charset="0"/>
              </a:rPr>
              <a:t>	-  the above diagram shows the stated 9 bits  </a:t>
            </a:r>
            <a:endParaRPr lang="en-US" altLang="en-US" dirty="0">
              <a:solidFill>
                <a:srgbClr val="000000"/>
              </a:solidFill>
              <a:latin typeface="Garamond" panose="02020404030301010803" pitchFamily="18" charset="0"/>
            </a:endParaRPr>
          </a:p>
        </p:txBody>
      </p:sp>
      <p:sp>
        <p:nvSpPr>
          <p:cNvPr id="31747" name="Rectangle 3"/>
          <p:cNvSpPr>
            <a:spLocks noChangeArrowheads="1"/>
          </p:cNvSpPr>
          <p:nvPr/>
        </p:nvSpPr>
        <p:spPr bwMode="auto">
          <a:xfrm>
            <a:off x="1527175" y="2436813"/>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000">
                <a:solidFill>
                  <a:srgbClr val="000000"/>
                </a:solidFill>
                <a:cs typeface="Times New Roman" panose="02020603050405020304" pitchFamily="18" charset="0"/>
              </a:rPr>
              <a:t> </a:t>
            </a:r>
          </a:p>
          <a:p>
            <a:endParaRPr lang="en-GB" altLang="en-US">
              <a:solidFill>
                <a:srgbClr val="000000"/>
              </a:solidFill>
            </a:endParaRPr>
          </a:p>
        </p:txBody>
      </p:sp>
      <p:grpSp>
        <p:nvGrpSpPr>
          <p:cNvPr id="31748" name="Group 56"/>
          <p:cNvGrpSpPr>
            <a:grpSpLocks/>
          </p:cNvGrpSpPr>
          <p:nvPr/>
        </p:nvGrpSpPr>
        <p:grpSpPr bwMode="auto">
          <a:xfrm>
            <a:off x="1992087" y="2839493"/>
            <a:ext cx="7578725" cy="701675"/>
            <a:chOff x="336" y="2256"/>
            <a:chExt cx="4774" cy="442"/>
          </a:xfrm>
        </p:grpSpPr>
        <p:grpSp>
          <p:nvGrpSpPr>
            <p:cNvPr id="31749" name="Group 54"/>
            <p:cNvGrpSpPr>
              <a:grpSpLocks/>
            </p:cNvGrpSpPr>
            <p:nvPr/>
          </p:nvGrpSpPr>
          <p:grpSpPr bwMode="auto">
            <a:xfrm>
              <a:off x="336" y="2256"/>
              <a:ext cx="4774" cy="192"/>
              <a:chOff x="-3" y="381"/>
              <a:chExt cx="4774" cy="390"/>
            </a:xfrm>
          </p:grpSpPr>
          <p:grpSp>
            <p:nvGrpSpPr>
              <p:cNvPr id="31751" name="Group 52"/>
              <p:cNvGrpSpPr>
                <a:grpSpLocks/>
              </p:cNvGrpSpPr>
              <p:nvPr/>
            </p:nvGrpSpPr>
            <p:grpSpPr bwMode="auto">
              <a:xfrm>
                <a:off x="0" y="384"/>
                <a:ext cx="4768" cy="384"/>
                <a:chOff x="0" y="384"/>
                <a:chExt cx="4768" cy="384"/>
              </a:xfrm>
            </p:grpSpPr>
            <p:grpSp>
              <p:nvGrpSpPr>
                <p:cNvPr id="31753" name="Group 21"/>
                <p:cNvGrpSpPr>
                  <a:grpSpLocks/>
                </p:cNvGrpSpPr>
                <p:nvPr/>
              </p:nvGrpSpPr>
              <p:grpSpPr bwMode="auto">
                <a:xfrm>
                  <a:off x="0" y="384"/>
                  <a:ext cx="298" cy="384"/>
                  <a:chOff x="0" y="384"/>
                  <a:chExt cx="298" cy="384"/>
                </a:xfrm>
              </p:grpSpPr>
              <p:sp>
                <p:nvSpPr>
                  <p:cNvPr id="31799" name="Rectangle 4"/>
                  <p:cNvSpPr>
                    <a:spLocks noChangeArrowheads="1"/>
                  </p:cNvSpPr>
                  <p:nvPr/>
                </p:nvSpPr>
                <p:spPr bwMode="auto">
                  <a:xfrm>
                    <a:off x="43"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1800" name="Rectangle 20"/>
                  <p:cNvSpPr>
                    <a:spLocks noChangeArrowheads="1"/>
                  </p:cNvSpPr>
                  <p:nvPr/>
                </p:nvSpPr>
                <p:spPr bwMode="auto">
                  <a:xfrm>
                    <a:off x="0"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54" name="Group 23"/>
                <p:cNvGrpSpPr>
                  <a:grpSpLocks/>
                </p:cNvGrpSpPr>
                <p:nvPr/>
              </p:nvGrpSpPr>
              <p:grpSpPr bwMode="auto">
                <a:xfrm>
                  <a:off x="298" y="384"/>
                  <a:ext cx="298" cy="384"/>
                  <a:chOff x="298" y="384"/>
                  <a:chExt cx="298" cy="384"/>
                </a:xfrm>
              </p:grpSpPr>
              <p:sp>
                <p:nvSpPr>
                  <p:cNvPr id="31797" name="Rectangle 5"/>
                  <p:cNvSpPr>
                    <a:spLocks noChangeArrowheads="1"/>
                  </p:cNvSpPr>
                  <p:nvPr/>
                </p:nvSpPr>
                <p:spPr bwMode="auto">
                  <a:xfrm>
                    <a:off x="341"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1798" name="Rectangle 22"/>
                  <p:cNvSpPr>
                    <a:spLocks noChangeArrowheads="1"/>
                  </p:cNvSpPr>
                  <p:nvPr/>
                </p:nvSpPr>
                <p:spPr bwMode="auto">
                  <a:xfrm>
                    <a:off x="298"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55" name="Group 25"/>
                <p:cNvGrpSpPr>
                  <a:grpSpLocks/>
                </p:cNvGrpSpPr>
                <p:nvPr/>
              </p:nvGrpSpPr>
              <p:grpSpPr bwMode="auto">
                <a:xfrm>
                  <a:off x="596" y="384"/>
                  <a:ext cx="298" cy="384"/>
                  <a:chOff x="596" y="384"/>
                  <a:chExt cx="298" cy="384"/>
                </a:xfrm>
              </p:grpSpPr>
              <p:sp>
                <p:nvSpPr>
                  <p:cNvPr id="31795" name="Rectangle 6"/>
                  <p:cNvSpPr>
                    <a:spLocks noChangeArrowheads="1"/>
                  </p:cNvSpPr>
                  <p:nvPr/>
                </p:nvSpPr>
                <p:spPr bwMode="auto">
                  <a:xfrm>
                    <a:off x="639"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1796" name="Rectangle 24"/>
                  <p:cNvSpPr>
                    <a:spLocks noChangeArrowheads="1"/>
                  </p:cNvSpPr>
                  <p:nvPr/>
                </p:nvSpPr>
                <p:spPr bwMode="auto">
                  <a:xfrm>
                    <a:off x="596"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56" name="Group 27"/>
                <p:cNvGrpSpPr>
                  <a:grpSpLocks/>
                </p:cNvGrpSpPr>
                <p:nvPr/>
              </p:nvGrpSpPr>
              <p:grpSpPr bwMode="auto">
                <a:xfrm>
                  <a:off x="894" y="384"/>
                  <a:ext cx="298" cy="384"/>
                  <a:chOff x="894" y="384"/>
                  <a:chExt cx="298" cy="384"/>
                </a:xfrm>
              </p:grpSpPr>
              <p:sp>
                <p:nvSpPr>
                  <p:cNvPr id="31793" name="Rectangle 7"/>
                  <p:cNvSpPr>
                    <a:spLocks noChangeArrowheads="1"/>
                  </p:cNvSpPr>
                  <p:nvPr/>
                </p:nvSpPr>
                <p:spPr bwMode="auto">
                  <a:xfrm>
                    <a:off x="937"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1794" name="Rectangle 26"/>
                  <p:cNvSpPr>
                    <a:spLocks noChangeArrowheads="1"/>
                  </p:cNvSpPr>
                  <p:nvPr/>
                </p:nvSpPr>
                <p:spPr bwMode="auto">
                  <a:xfrm>
                    <a:off x="894"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57" name="Group 29"/>
                <p:cNvGrpSpPr>
                  <a:grpSpLocks/>
                </p:cNvGrpSpPr>
                <p:nvPr/>
              </p:nvGrpSpPr>
              <p:grpSpPr bwMode="auto">
                <a:xfrm>
                  <a:off x="1192" y="384"/>
                  <a:ext cx="298" cy="384"/>
                  <a:chOff x="1192" y="384"/>
                  <a:chExt cx="298" cy="384"/>
                </a:xfrm>
              </p:grpSpPr>
              <p:sp>
                <p:nvSpPr>
                  <p:cNvPr id="31791" name="Rectangle 8"/>
                  <p:cNvSpPr>
                    <a:spLocks noChangeArrowheads="1"/>
                  </p:cNvSpPr>
                  <p:nvPr/>
                </p:nvSpPr>
                <p:spPr bwMode="auto">
                  <a:xfrm>
                    <a:off x="1235"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O</a:t>
                    </a:r>
                  </a:p>
                  <a:p>
                    <a:pPr algn="ctr"/>
                    <a:endParaRPr lang="en-GB" altLang="en-US" b="1">
                      <a:solidFill>
                        <a:srgbClr val="008000"/>
                      </a:solidFill>
                    </a:endParaRPr>
                  </a:p>
                </p:txBody>
              </p:sp>
              <p:sp>
                <p:nvSpPr>
                  <p:cNvPr id="31792" name="Rectangle 28"/>
                  <p:cNvSpPr>
                    <a:spLocks noChangeArrowheads="1"/>
                  </p:cNvSpPr>
                  <p:nvPr/>
                </p:nvSpPr>
                <p:spPr bwMode="auto">
                  <a:xfrm>
                    <a:off x="1192"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58" name="Group 31"/>
                <p:cNvGrpSpPr>
                  <a:grpSpLocks/>
                </p:cNvGrpSpPr>
                <p:nvPr/>
              </p:nvGrpSpPr>
              <p:grpSpPr bwMode="auto">
                <a:xfrm>
                  <a:off x="1490" y="384"/>
                  <a:ext cx="298" cy="384"/>
                  <a:chOff x="1490" y="384"/>
                  <a:chExt cx="298" cy="384"/>
                </a:xfrm>
              </p:grpSpPr>
              <p:sp>
                <p:nvSpPr>
                  <p:cNvPr id="31789" name="Rectangle 9"/>
                  <p:cNvSpPr>
                    <a:spLocks noChangeArrowheads="1"/>
                  </p:cNvSpPr>
                  <p:nvPr/>
                </p:nvSpPr>
                <p:spPr bwMode="auto">
                  <a:xfrm>
                    <a:off x="1533"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D</a:t>
                    </a:r>
                  </a:p>
                  <a:p>
                    <a:pPr algn="ctr"/>
                    <a:endParaRPr lang="en-GB" altLang="en-US" b="1">
                      <a:solidFill>
                        <a:srgbClr val="008000"/>
                      </a:solidFill>
                    </a:endParaRPr>
                  </a:p>
                </p:txBody>
              </p:sp>
              <p:sp>
                <p:nvSpPr>
                  <p:cNvPr id="31790" name="Rectangle 30"/>
                  <p:cNvSpPr>
                    <a:spLocks noChangeArrowheads="1"/>
                  </p:cNvSpPr>
                  <p:nvPr/>
                </p:nvSpPr>
                <p:spPr bwMode="auto">
                  <a:xfrm>
                    <a:off x="1490"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59" name="Group 33"/>
                <p:cNvGrpSpPr>
                  <a:grpSpLocks/>
                </p:cNvGrpSpPr>
                <p:nvPr/>
              </p:nvGrpSpPr>
              <p:grpSpPr bwMode="auto">
                <a:xfrm>
                  <a:off x="1788" y="384"/>
                  <a:ext cx="298" cy="384"/>
                  <a:chOff x="1788" y="384"/>
                  <a:chExt cx="298" cy="384"/>
                </a:xfrm>
              </p:grpSpPr>
              <p:sp>
                <p:nvSpPr>
                  <p:cNvPr id="31787" name="Rectangle 10"/>
                  <p:cNvSpPr>
                    <a:spLocks noChangeArrowheads="1"/>
                  </p:cNvSpPr>
                  <p:nvPr/>
                </p:nvSpPr>
                <p:spPr bwMode="auto">
                  <a:xfrm>
                    <a:off x="1831"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I</a:t>
                    </a:r>
                  </a:p>
                  <a:p>
                    <a:pPr algn="ctr"/>
                    <a:endParaRPr lang="en-GB" altLang="en-US" b="1">
                      <a:solidFill>
                        <a:srgbClr val="008000"/>
                      </a:solidFill>
                    </a:endParaRPr>
                  </a:p>
                </p:txBody>
              </p:sp>
              <p:sp>
                <p:nvSpPr>
                  <p:cNvPr id="31788" name="Rectangle 32"/>
                  <p:cNvSpPr>
                    <a:spLocks noChangeArrowheads="1"/>
                  </p:cNvSpPr>
                  <p:nvPr/>
                </p:nvSpPr>
                <p:spPr bwMode="auto">
                  <a:xfrm>
                    <a:off x="1788"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60" name="Group 35"/>
                <p:cNvGrpSpPr>
                  <a:grpSpLocks/>
                </p:cNvGrpSpPr>
                <p:nvPr/>
              </p:nvGrpSpPr>
              <p:grpSpPr bwMode="auto">
                <a:xfrm>
                  <a:off x="2086" y="384"/>
                  <a:ext cx="298" cy="384"/>
                  <a:chOff x="2086" y="384"/>
                  <a:chExt cx="298" cy="384"/>
                </a:xfrm>
              </p:grpSpPr>
              <p:sp>
                <p:nvSpPr>
                  <p:cNvPr id="31785" name="Rectangle 11"/>
                  <p:cNvSpPr>
                    <a:spLocks noChangeArrowheads="1"/>
                  </p:cNvSpPr>
                  <p:nvPr/>
                </p:nvSpPr>
                <p:spPr bwMode="auto">
                  <a:xfrm>
                    <a:off x="2129"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T</a:t>
                    </a:r>
                  </a:p>
                  <a:p>
                    <a:pPr algn="ctr"/>
                    <a:endParaRPr lang="en-GB" altLang="en-US" b="1">
                      <a:solidFill>
                        <a:srgbClr val="008000"/>
                      </a:solidFill>
                    </a:endParaRPr>
                  </a:p>
                </p:txBody>
              </p:sp>
              <p:sp>
                <p:nvSpPr>
                  <p:cNvPr id="31786" name="Rectangle 34"/>
                  <p:cNvSpPr>
                    <a:spLocks noChangeArrowheads="1"/>
                  </p:cNvSpPr>
                  <p:nvPr/>
                </p:nvSpPr>
                <p:spPr bwMode="auto">
                  <a:xfrm>
                    <a:off x="2086"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61" name="Group 37"/>
                <p:cNvGrpSpPr>
                  <a:grpSpLocks/>
                </p:cNvGrpSpPr>
                <p:nvPr/>
              </p:nvGrpSpPr>
              <p:grpSpPr bwMode="auto">
                <a:xfrm>
                  <a:off x="2384" y="384"/>
                  <a:ext cx="298" cy="384"/>
                  <a:chOff x="2384" y="384"/>
                  <a:chExt cx="298" cy="384"/>
                </a:xfrm>
              </p:grpSpPr>
              <p:sp>
                <p:nvSpPr>
                  <p:cNvPr id="31783" name="Rectangle 12"/>
                  <p:cNvSpPr>
                    <a:spLocks noChangeArrowheads="1"/>
                  </p:cNvSpPr>
                  <p:nvPr/>
                </p:nvSpPr>
                <p:spPr bwMode="auto">
                  <a:xfrm>
                    <a:off x="2427"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S</a:t>
                    </a:r>
                  </a:p>
                  <a:p>
                    <a:pPr algn="ctr"/>
                    <a:endParaRPr lang="en-GB" altLang="en-US" b="1">
                      <a:solidFill>
                        <a:srgbClr val="008000"/>
                      </a:solidFill>
                    </a:endParaRPr>
                  </a:p>
                </p:txBody>
              </p:sp>
              <p:sp>
                <p:nvSpPr>
                  <p:cNvPr id="31784" name="Rectangle 36"/>
                  <p:cNvSpPr>
                    <a:spLocks noChangeArrowheads="1"/>
                  </p:cNvSpPr>
                  <p:nvPr/>
                </p:nvSpPr>
                <p:spPr bwMode="auto">
                  <a:xfrm>
                    <a:off x="2384"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62" name="Group 39"/>
                <p:cNvGrpSpPr>
                  <a:grpSpLocks/>
                </p:cNvGrpSpPr>
                <p:nvPr/>
              </p:nvGrpSpPr>
              <p:grpSpPr bwMode="auto">
                <a:xfrm>
                  <a:off x="2682" y="384"/>
                  <a:ext cx="298" cy="384"/>
                  <a:chOff x="2682" y="384"/>
                  <a:chExt cx="298" cy="384"/>
                </a:xfrm>
              </p:grpSpPr>
              <p:sp>
                <p:nvSpPr>
                  <p:cNvPr id="31781" name="Rectangle 13"/>
                  <p:cNvSpPr>
                    <a:spLocks noChangeArrowheads="1"/>
                  </p:cNvSpPr>
                  <p:nvPr/>
                </p:nvSpPr>
                <p:spPr bwMode="auto">
                  <a:xfrm>
                    <a:off x="2725"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Z</a:t>
                    </a:r>
                  </a:p>
                  <a:p>
                    <a:pPr algn="ctr"/>
                    <a:endParaRPr lang="en-GB" altLang="en-US" b="1">
                      <a:solidFill>
                        <a:srgbClr val="008000"/>
                      </a:solidFill>
                    </a:endParaRPr>
                  </a:p>
                </p:txBody>
              </p:sp>
              <p:sp>
                <p:nvSpPr>
                  <p:cNvPr id="31782" name="Rectangle 38"/>
                  <p:cNvSpPr>
                    <a:spLocks noChangeArrowheads="1"/>
                  </p:cNvSpPr>
                  <p:nvPr/>
                </p:nvSpPr>
                <p:spPr bwMode="auto">
                  <a:xfrm>
                    <a:off x="2682"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63" name="Group 41"/>
                <p:cNvGrpSpPr>
                  <a:grpSpLocks/>
                </p:cNvGrpSpPr>
                <p:nvPr/>
              </p:nvGrpSpPr>
              <p:grpSpPr bwMode="auto">
                <a:xfrm>
                  <a:off x="2980" y="384"/>
                  <a:ext cx="298" cy="384"/>
                  <a:chOff x="2980" y="384"/>
                  <a:chExt cx="298" cy="384"/>
                </a:xfrm>
              </p:grpSpPr>
              <p:sp>
                <p:nvSpPr>
                  <p:cNvPr id="31779" name="Rectangle 14"/>
                  <p:cNvSpPr>
                    <a:spLocks noChangeArrowheads="1"/>
                  </p:cNvSpPr>
                  <p:nvPr/>
                </p:nvSpPr>
                <p:spPr bwMode="auto">
                  <a:xfrm>
                    <a:off x="3023"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1780" name="Rectangle 40"/>
                  <p:cNvSpPr>
                    <a:spLocks noChangeArrowheads="1"/>
                  </p:cNvSpPr>
                  <p:nvPr/>
                </p:nvSpPr>
                <p:spPr bwMode="auto">
                  <a:xfrm>
                    <a:off x="2980"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64" name="Group 43"/>
                <p:cNvGrpSpPr>
                  <a:grpSpLocks/>
                </p:cNvGrpSpPr>
                <p:nvPr/>
              </p:nvGrpSpPr>
              <p:grpSpPr bwMode="auto">
                <a:xfrm>
                  <a:off x="3278" y="384"/>
                  <a:ext cx="298" cy="384"/>
                  <a:chOff x="3278" y="384"/>
                  <a:chExt cx="298" cy="384"/>
                </a:xfrm>
              </p:grpSpPr>
              <p:sp>
                <p:nvSpPr>
                  <p:cNvPr id="31777" name="Rectangle 15"/>
                  <p:cNvSpPr>
                    <a:spLocks noChangeArrowheads="1"/>
                  </p:cNvSpPr>
                  <p:nvPr/>
                </p:nvSpPr>
                <p:spPr bwMode="auto">
                  <a:xfrm>
                    <a:off x="3321"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A</a:t>
                    </a:r>
                  </a:p>
                  <a:p>
                    <a:pPr algn="ctr"/>
                    <a:endParaRPr lang="en-GB" altLang="en-US" b="1">
                      <a:solidFill>
                        <a:srgbClr val="008000"/>
                      </a:solidFill>
                    </a:endParaRPr>
                  </a:p>
                </p:txBody>
              </p:sp>
              <p:sp>
                <p:nvSpPr>
                  <p:cNvPr id="31778" name="Rectangle 42"/>
                  <p:cNvSpPr>
                    <a:spLocks noChangeArrowheads="1"/>
                  </p:cNvSpPr>
                  <p:nvPr/>
                </p:nvSpPr>
                <p:spPr bwMode="auto">
                  <a:xfrm>
                    <a:off x="3278"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65" name="Group 45"/>
                <p:cNvGrpSpPr>
                  <a:grpSpLocks/>
                </p:cNvGrpSpPr>
                <p:nvPr/>
              </p:nvGrpSpPr>
              <p:grpSpPr bwMode="auto">
                <a:xfrm>
                  <a:off x="3576" y="384"/>
                  <a:ext cx="298" cy="384"/>
                  <a:chOff x="3576" y="384"/>
                  <a:chExt cx="298" cy="384"/>
                </a:xfrm>
              </p:grpSpPr>
              <p:sp>
                <p:nvSpPr>
                  <p:cNvPr id="31775" name="Rectangle 16"/>
                  <p:cNvSpPr>
                    <a:spLocks noChangeArrowheads="1"/>
                  </p:cNvSpPr>
                  <p:nvPr/>
                </p:nvSpPr>
                <p:spPr bwMode="auto">
                  <a:xfrm>
                    <a:off x="3619"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1776" name="Rectangle 44"/>
                  <p:cNvSpPr>
                    <a:spLocks noChangeArrowheads="1"/>
                  </p:cNvSpPr>
                  <p:nvPr/>
                </p:nvSpPr>
                <p:spPr bwMode="auto">
                  <a:xfrm>
                    <a:off x="3576"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66" name="Group 47"/>
                <p:cNvGrpSpPr>
                  <a:grpSpLocks/>
                </p:cNvGrpSpPr>
                <p:nvPr/>
              </p:nvGrpSpPr>
              <p:grpSpPr bwMode="auto">
                <a:xfrm>
                  <a:off x="3874" y="384"/>
                  <a:ext cx="298" cy="384"/>
                  <a:chOff x="3874" y="384"/>
                  <a:chExt cx="298" cy="384"/>
                </a:xfrm>
              </p:grpSpPr>
              <p:sp>
                <p:nvSpPr>
                  <p:cNvPr id="31773" name="Rectangle 17"/>
                  <p:cNvSpPr>
                    <a:spLocks noChangeArrowheads="1"/>
                  </p:cNvSpPr>
                  <p:nvPr/>
                </p:nvSpPr>
                <p:spPr bwMode="auto">
                  <a:xfrm>
                    <a:off x="3917"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P</a:t>
                    </a:r>
                  </a:p>
                  <a:p>
                    <a:pPr algn="ctr"/>
                    <a:endParaRPr lang="en-GB" altLang="en-US" b="1">
                      <a:solidFill>
                        <a:srgbClr val="008000"/>
                      </a:solidFill>
                    </a:endParaRPr>
                  </a:p>
                </p:txBody>
              </p:sp>
              <p:sp>
                <p:nvSpPr>
                  <p:cNvPr id="31774" name="Rectangle 46"/>
                  <p:cNvSpPr>
                    <a:spLocks noChangeArrowheads="1"/>
                  </p:cNvSpPr>
                  <p:nvPr/>
                </p:nvSpPr>
                <p:spPr bwMode="auto">
                  <a:xfrm>
                    <a:off x="3874"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67" name="Group 49"/>
                <p:cNvGrpSpPr>
                  <a:grpSpLocks/>
                </p:cNvGrpSpPr>
                <p:nvPr/>
              </p:nvGrpSpPr>
              <p:grpSpPr bwMode="auto">
                <a:xfrm>
                  <a:off x="4172" y="384"/>
                  <a:ext cx="298" cy="384"/>
                  <a:chOff x="4172" y="384"/>
                  <a:chExt cx="298" cy="384"/>
                </a:xfrm>
              </p:grpSpPr>
              <p:sp>
                <p:nvSpPr>
                  <p:cNvPr id="31771" name="Rectangle 18"/>
                  <p:cNvSpPr>
                    <a:spLocks noChangeArrowheads="1"/>
                  </p:cNvSpPr>
                  <p:nvPr/>
                </p:nvSpPr>
                <p:spPr bwMode="auto">
                  <a:xfrm>
                    <a:off x="4215"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1772" name="Rectangle 48"/>
                  <p:cNvSpPr>
                    <a:spLocks noChangeArrowheads="1"/>
                  </p:cNvSpPr>
                  <p:nvPr/>
                </p:nvSpPr>
                <p:spPr bwMode="auto">
                  <a:xfrm>
                    <a:off x="4172"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1768" name="Group 51"/>
                <p:cNvGrpSpPr>
                  <a:grpSpLocks/>
                </p:cNvGrpSpPr>
                <p:nvPr/>
              </p:nvGrpSpPr>
              <p:grpSpPr bwMode="auto">
                <a:xfrm>
                  <a:off x="4470" y="384"/>
                  <a:ext cx="298" cy="384"/>
                  <a:chOff x="4470" y="384"/>
                  <a:chExt cx="298" cy="384"/>
                </a:xfrm>
              </p:grpSpPr>
              <p:sp>
                <p:nvSpPr>
                  <p:cNvPr id="31769" name="Rectangle 19"/>
                  <p:cNvSpPr>
                    <a:spLocks noChangeArrowheads="1"/>
                  </p:cNvSpPr>
                  <p:nvPr/>
                </p:nvSpPr>
                <p:spPr bwMode="auto">
                  <a:xfrm>
                    <a:off x="4513"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C</a:t>
                    </a:r>
                  </a:p>
                  <a:p>
                    <a:pPr algn="ctr"/>
                    <a:endParaRPr lang="en-GB" altLang="en-US" b="1">
                      <a:solidFill>
                        <a:srgbClr val="008000"/>
                      </a:solidFill>
                    </a:endParaRPr>
                  </a:p>
                </p:txBody>
              </p:sp>
              <p:sp>
                <p:nvSpPr>
                  <p:cNvPr id="31770" name="Rectangle 50"/>
                  <p:cNvSpPr>
                    <a:spLocks noChangeArrowheads="1"/>
                  </p:cNvSpPr>
                  <p:nvPr/>
                </p:nvSpPr>
                <p:spPr bwMode="auto">
                  <a:xfrm>
                    <a:off x="4470"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sp>
            <p:nvSpPr>
              <p:cNvPr id="31752" name="Rectangle 53"/>
              <p:cNvSpPr>
                <a:spLocks noChangeArrowheads="1"/>
              </p:cNvSpPr>
              <p:nvPr/>
            </p:nvSpPr>
            <p:spPr bwMode="auto">
              <a:xfrm>
                <a:off x="-3" y="381"/>
                <a:ext cx="4774" cy="39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sp>
          <p:nvSpPr>
            <p:cNvPr id="31750" name="Rectangle 55"/>
            <p:cNvSpPr>
              <a:spLocks noChangeArrowheads="1"/>
            </p:cNvSpPr>
            <p:nvPr/>
          </p:nvSpPr>
          <p:spPr bwMode="auto">
            <a:xfrm>
              <a:off x="384" y="2544"/>
              <a:ext cx="47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000" b="1">
                  <a:solidFill>
                    <a:srgbClr val="008000"/>
                  </a:solidFill>
                  <a:cs typeface="Times New Roman" panose="02020603050405020304" pitchFamily="18" charset="0"/>
                </a:rPr>
                <a:t>15            14           13           12          11           10             9            8             7             6             5             4             3             2            1             0                 </a:t>
              </a:r>
              <a:endParaRPr lang="en-GB" altLang="en-US" b="1">
                <a:solidFill>
                  <a:srgbClr val="008000"/>
                </a:solidFill>
              </a:endParaRPr>
            </a:p>
          </p:txBody>
        </p:sp>
      </p:grpSp>
    </p:spTree>
    <p:extLst>
      <p:ext uri="{BB962C8B-B14F-4D97-AF65-F5344CB8AC3E}">
        <p14:creationId xmlns:p14="http://schemas.microsoft.com/office/powerpoint/2010/main" val="415734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F992EDF-772C-465E-9AC9-D81257809399}" type="slidenum">
              <a:rPr lang="zh-TW" altLang="en-US"/>
              <a:pPr>
                <a:defRPr/>
              </a:pPr>
              <a:t>4</a:t>
            </a:fld>
            <a:endParaRPr lang="en-US" altLang="zh-TW"/>
          </a:p>
        </p:txBody>
      </p:sp>
      <p:sp>
        <p:nvSpPr>
          <p:cNvPr id="13314" name="Rectangle 2"/>
          <p:cNvSpPr>
            <a:spLocks noGrp="1" noChangeArrowheads="1"/>
          </p:cNvSpPr>
          <p:nvPr>
            <p:ph type="title"/>
          </p:nvPr>
        </p:nvSpPr>
        <p:spPr>
          <a:xfrm>
            <a:off x="673100" y="325438"/>
            <a:ext cx="10680700" cy="665162"/>
          </a:xfrm>
        </p:spPr>
        <p:txBody>
          <a:bodyPr rtlCol="0">
            <a:normAutofit fontScale="90000"/>
          </a:bodyPr>
          <a:lstStyle/>
          <a:p>
            <a:pPr algn="ctr" fontAlgn="auto">
              <a:spcAft>
                <a:spcPts val="0"/>
              </a:spcAft>
              <a:defRPr/>
            </a:pPr>
            <a:r>
              <a:rPr lang="en-US" altLang="zh-TW" dirty="0" smtClean="0">
                <a:solidFill>
                  <a:srgbClr val="FF0000"/>
                </a:solidFill>
              </a:rPr>
              <a:t>Assembly Language Applications</a:t>
            </a:r>
          </a:p>
        </p:txBody>
      </p:sp>
      <p:sp>
        <p:nvSpPr>
          <p:cNvPr id="8196" name="Rectangle 3"/>
          <p:cNvSpPr>
            <a:spLocks noGrp="1" noChangeArrowheads="1"/>
          </p:cNvSpPr>
          <p:nvPr>
            <p:ph type="body" idx="1"/>
          </p:nvPr>
        </p:nvSpPr>
        <p:spPr>
          <a:xfrm>
            <a:off x="673100" y="1143000"/>
            <a:ext cx="10680700" cy="5257800"/>
          </a:xfrm>
        </p:spPr>
        <p:txBody>
          <a:bodyPr rtlCol="0">
            <a:normAutofit lnSpcReduction="10000"/>
          </a:bodyPr>
          <a:lstStyle/>
          <a:p>
            <a:pPr algn="just" fontAlgn="auto">
              <a:spcAft>
                <a:spcPts val="0"/>
              </a:spcAft>
              <a:defRPr/>
            </a:pPr>
            <a:r>
              <a:rPr lang="en-US" altLang="zh-TW" dirty="0" smtClean="0"/>
              <a:t>Application programs are </a:t>
            </a:r>
            <a:r>
              <a:rPr lang="en-US" altLang="zh-TW" dirty="0" smtClean="0">
                <a:solidFill>
                  <a:srgbClr val="FF0000"/>
                </a:solidFill>
              </a:rPr>
              <a:t>rarely written </a:t>
            </a:r>
            <a:r>
              <a:rPr lang="en-US" altLang="zh-TW" dirty="0" smtClean="0"/>
              <a:t>completely in assembly language</a:t>
            </a:r>
          </a:p>
          <a:p>
            <a:pPr lvl="1" algn="just" fontAlgn="auto">
              <a:spcAft>
                <a:spcPts val="0"/>
              </a:spcAft>
              <a:defRPr/>
            </a:pPr>
            <a:r>
              <a:rPr lang="en-US" altLang="zh-TW" sz="2800" dirty="0" smtClean="0"/>
              <a:t>only </a:t>
            </a:r>
            <a:r>
              <a:rPr lang="en-US" altLang="zh-TW" sz="2800" dirty="0" smtClean="0">
                <a:solidFill>
                  <a:srgbClr val="FF0000"/>
                </a:solidFill>
              </a:rPr>
              <a:t>time-critical parts </a:t>
            </a:r>
            <a:r>
              <a:rPr lang="en-US" altLang="zh-TW" sz="2800" dirty="0" smtClean="0"/>
              <a:t>are written in ASM</a:t>
            </a:r>
          </a:p>
          <a:p>
            <a:pPr marL="1428750" lvl="2" indent="-514350" algn="just" fontAlgn="auto">
              <a:spcAft>
                <a:spcPts val="0"/>
              </a:spcAft>
              <a:buFont typeface="+mj-lt"/>
              <a:buAutoNum type="arabicPeriod"/>
              <a:defRPr/>
            </a:pPr>
            <a:r>
              <a:rPr lang="en-US" altLang="zh-TW" sz="2800" dirty="0" smtClean="0"/>
              <a:t>An </a:t>
            </a:r>
            <a:r>
              <a:rPr lang="en-US" altLang="zh-TW" sz="2800" i="1" dirty="0" smtClean="0">
                <a:solidFill>
                  <a:srgbClr val="FF0000"/>
                </a:solidFill>
              </a:rPr>
              <a:t>interface subroutine</a:t>
            </a:r>
            <a:r>
              <a:rPr lang="en-US" altLang="zh-TW" sz="2800" dirty="0" smtClean="0">
                <a:solidFill>
                  <a:srgbClr val="FF0000"/>
                </a:solidFill>
              </a:rPr>
              <a:t> </a:t>
            </a:r>
            <a:r>
              <a:rPr lang="en-US" altLang="zh-TW" sz="2800" dirty="0" smtClean="0"/>
              <a:t>(called from HLL programs) is written in ASM for direct hardware access</a:t>
            </a:r>
          </a:p>
          <a:p>
            <a:pPr marL="1428750" lvl="2" indent="-514350" algn="just" fontAlgn="auto">
              <a:spcAft>
                <a:spcPts val="0"/>
              </a:spcAft>
              <a:buFont typeface="+mj-lt"/>
              <a:buAutoNum type="arabicPeriod"/>
              <a:defRPr/>
            </a:pPr>
            <a:r>
              <a:rPr lang="en-US" altLang="zh-TW" sz="2800" dirty="0" smtClean="0">
                <a:solidFill>
                  <a:srgbClr val="FF0000"/>
                </a:solidFill>
              </a:rPr>
              <a:t>Device drivers (called from the OS)</a:t>
            </a:r>
          </a:p>
          <a:p>
            <a:pPr algn="just" fontAlgn="auto">
              <a:spcAft>
                <a:spcPts val="0"/>
              </a:spcAft>
              <a:defRPr/>
            </a:pPr>
            <a:r>
              <a:rPr lang="en-US" altLang="zh-TW" dirty="0" smtClean="0"/>
              <a:t>ASM often used </a:t>
            </a:r>
            <a:r>
              <a:rPr lang="en-US" altLang="zh-TW" dirty="0" smtClean="0">
                <a:solidFill>
                  <a:srgbClr val="FF0000"/>
                </a:solidFill>
              </a:rPr>
              <a:t>for </a:t>
            </a:r>
            <a:r>
              <a:rPr lang="en-US" altLang="zh-TW" i="1" dirty="0" smtClean="0">
                <a:solidFill>
                  <a:srgbClr val="FF0000"/>
                </a:solidFill>
              </a:rPr>
              <a:t>embedded systems</a:t>
            </a:r>
            <a:r>
              <a:rPr lang="en-US" altLang="zh-TW" dirty="0" smtClean="0">
                <a:solidFill>
                  <a:srgbClr val="FF0000"/>
                </a:solidFill>
              </a:rPr>
              <a:t> </a:t>
            </a:r>
            <a:r>
              <a:rPr lang="en-US" altLang="zh-TW" dirty="0" smtClean="0"/>
              <a:t>(programs stored in PROM chips)</a:t>
            </a:r>
          </a:p>
          <a:p>
            <a:pPr lvl="2" algn="just" fontAlgn="auto">
              <a:spcAft>
                <a:spcPts val="0"/>
              </a:spcAft>
              <a:defRPr/>
            </a:pPr>
            <a:r>
              <a:rPr lang="en-US" altLang="zh-TW" sz="2800" dirty="0" smtClean="0"/>
              <a:t>computer cartridge</a:t>
            </a:r>
          </a:p>
          <a:p>
            <a:pPr lvl="2" algn="just" fontAlgn="auto">
              <a:spcAft>
                <a:spcPts val="0"/>
              </a:spcAft>
              <a:defRPr/>
            </a:pPr>
            <a:r>
              <a:rPr lang="en-US" altLang="zh-TW" sz="2800" dirty="0" smtClean="0"/>
              <a:t>Games</a:t>
            </a:r>
          </a:p>
          <a:p>
            <a:pPr lvl="2" fontAlgn="auto">
              <a:spcAft>
                <a:spcPts val="0"/>
              </a:spcAft>
              <a:defRPr/>
            </a:pPr>
            <a:r>
              <a:rPr lang="en-US" altLang="zh-TW" sz="2800" dirty="0" smtClean="0"/>
              <a:t>Microcontrollers </a:t>
            </a:r>
            <a:r>
              <a:rPr lang="en-US" altLang="zh-TW" sz="2800" dirty="0" smtClean="0">
                <a:solidFill>
                  <a:srgbClr val="FF0000"/>
                </a:solidFill>
              </a:rPr>
              <a:t>(automobiles, industrial plants...)</a:t>
            </a:r>
          </a:p>
          <a:p>
            <a:pPr lvl="2" fontAlgn="auto">
              <a:spcAft>
                <a:spcPts val="0"/>
              </a:spcAft>
              <a:defRPr/>
            </a:pPr>
            <a:r>
              <a:rPr lang="en-US" altLang="zh-TW" sz="2800" dirty="0" smtClean="0">
                <a:solidFill>
                  <a:srgbClr val="FF0000"/>
                </a:solidFill>
              </a:rPr>
              <a:t> telecommunication </a:t>
            </a:r>
            <a:r>
              <a:rPr lang="en-US" altLang="zh-TW" sz="2800" dirty="0" smtClean="0"/>
              <a:t>equipment…</a:t>
            </a:r>
          </a:p>
          <a:p>
            <a:pPr algn="just" fontAlgn="auto">
              <a:spcAft>
                <a:spcPts val="0"/>
              </a:spcAft>
              <a:defRPr/>
            </a:pPr>
            <a:r>
              <a:rPr lang="en-US" altLang="zh-TW" u="sng" dirty="0" smtClean="0"/>
              <a:t>Very fast</a:t>
            </a:r>
            <a:r>
              <a:rPr lang="en-US" altLang="zh-TW" dirty="0" smtClean="0"/>
              <a:t> and </a:t>
            </a:r>
            <a:r>
              <a:rPr lang="en-US" altLang="zh-TW" u="sng" dirty="0" smtClean="0"/>
              <a:t>compact</a:t>
            </a:r>
            <a:r>
              <a:rPr lang="en-US" altLang="zh-TW" dirty="0" smtClean="0"/>
              <a:t> but </a:t>
            </a:r>
            <a:r>
              <a:rPr lang="en-US" altLang="zh-TW" dirty="0" smtClean="0">
                <a:solidFill>
                  <a:srgbClr val="FF0000"/>
                </a:solidFill>
              </a:rPr>
              <a:t>processor-specific</a:t>
            </a:r>
          </a:p>
          <a:p>
            <a:pPr algn="just" fontAlgn="auto">
              <a:spcAft>
                <a:spcPts val="0"/>
              </a:spcAft>
              <a:defRPr/>
            </a:pPr>
            <a:endParaRPr lang="zh-TW" alt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2362201" y="609601"/>
            <a:ext cx="7578725" cy="701675"/>
            <a:chOff x="336" y="2256"/>
            <a:chExt cx="4774" cy="442"/>
          </a:xfrm>
        </p:grpSpPr>
        <p:grpSp>
          <p:nvGrpSpPr>
            <p:cNvPr id="32772" name="Group 3"/>
            <p:cNvGrpSpPr>
              <a:grpSpLocks/>
            </p:cNvGrpSpPr>
            <p:nvPr/>
          </p:nvGrpSpPr>
          <p:grpSpPr bwMode="auto">
            <a:xfrm>
              <a:off x="336" y="2256"/>
              <a:ext cx="4774" cy="192"/>
              <a:chOff x="-3" y="381"/>
              <a:chExt cx="4774" cy="390"/>
            </a:xfrm>
          </p:grpSpPr>
          <p:grpSp>
            <p:nvGrpSpPr>
              <p:cNvPr id="32774" name="Group 4"/>
              <p:cNvGrpSpPr>
                <a:grpSpLocks/>
              </p:cNvGrpSpPr>
              <p:nvPr/>
            </p:nvGrpSpPr>
            <p:grpSpPr bwMode="auto">
              <a:xfrm>
                <a:off x="0" y="384"/>
                <a:ext cx="4768" cy="384"/>
                <a:chOff x="0" y="384"/>
                <a:chExt cx="4768" cy="384"/>
              </a:xfrm>
            </p:grpSpPr>
            <p:grpSp>
              <p:nvGrpSpPr>
                <p:cNvPr id="32776" name="Group 5"/>
                <p:cNvGrpSpPr>
                  <a:grpSpLocks/>
                </p:cNvGrpSpPr>
                <p:nvPr/>
              </p:nvGrpSpPr>
              <p:grpSpPr bwMode="auto">
                <a:xfrm>
                  <a:off x="0" y="384"/>
                  <a:ext cx="298" cy="384"/>
                  <a:chOff x="0" y="384"/>
                  <a:chExt cx="298" cy="384"/>
                </a:xfrm>
              </p:grpSpPr>
              <p:sp>
                <p:nvSpPr>
                  <p:cNvPr id="32822" name="Rectangle 6"/>
                  <p:cNvSpPr>
                    <a:spLocks noChangeArrowheads="1"/>
                  </p:cNvSpPr>
                  <p:nvPr/>
                </p:nvSpPr>
                <p:spPr bwMode="auto">
                  <a:xfrm>
                    <a:off x="43"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2823" name="Rectangle 7"/>
                  <p:cNvSpPr>
                    <a:spLocks noChangeArrowheads="1"/>
                  </p:cNvSpPr>
                  <p:nvPr/>
                </p:nvSpPr>
                <p:spPr bwMode="auto">
                  <a:xfrm>
                    <a:off x="0"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77" name="Group 8"/>
                <p:cNvGrpSpPr>
                  <a:grpSpLocks/>
                </p:cNvGrpSpPr>
                <p:nvPr/>
              </p:nvGrpSpPr>
              <p:grpSpPr bwMode="auto">
                <a:xfrm>
                  <a:off x="298" y="384"/>
                  <a:ext cx="298" cy="384"/>
                  <a:chOff x="298" y="384"/>
                  <a:chExt cx="298" cy="384"/>
                </a:xfrm>
              </p:grpSpPr>
              <p:sp>
                <p:nvSpPr>
                  <p:cNvPr id="32820" name="Rectangle 9"/>
                  <p:cNvSpPr>
                    <a:spLocks noChangeArrowheads="1"/>
                  </p:cNvSpPr>
                  <p:nvPr/>
                </p:nvSpPr>
                <p:spPr bwMode="auto">
                  <a:xfrm>
                    <a:off x="341"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2821" name="Rectangle 10"/>
                  <p:cNvSpPr>
                    <a:spLocks noChangeArrowheads="1"/>
                  </p:cNvSpPr>
                  <p:nvPr/>
                </p:nvSpPr>
                <p:spPr bwMode="auto">
                  <a:xfrm>
                    <a:off x="298"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78" name="Group 11"/>
                <p:cNvGrpSpPr>
                  <a:grpSpLocks/>
                </p:cNvGrpSpPr>
                <p:nvPr/>
              </p:nvGrpSpPr>
              <p:grpSpPr bwMode="auto">
                <a:xfrm>
                  <a:off x="596" y="384"/>
                  <a:ext cx="298" cy="384"/>
                  <a:chOff x="596" y="384"/>
                  <a:chExt cx="298" cy="384"/>
                </a:xfrm>
              </p:grpSpPr>
              <p:sp>
                <p:nvSpPr>
                  <p:cNvPr id="32818" name="Rectangle 12"/>
                  <p:cNvSpPr>
                    <a:spLocks noChangeArrowheads="1"/>
                  </p:cNvSpPr>
                  <p:nvPr/>
                </p:nvSpPr>
                <p:spPr bwMode="auto">
                  <a:xfrm>
                    <a:off x="639"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2819" name="Rectangle 13"/>
                  <p:cNvSpPr>
                    <a:spLocks noChangeArrowheads="1"/>
                  </p:cNvSpPr>
                  <p:nvPr/>
                </p:nvSpPr>
                <p:spPr bwMode="auto">
                  <a:xfrm>
                    <a:off x="596"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79" name="Group 14"/>
                <p:cNvGrpSpPr>
                  <a:grpSpLocks/>
                </p:cNvGrpSpPr>
                <p:nvPr/>
              </p:nvGrpSpPr>
              <p:grpSpPr bwMode="auto">
                <a:xfrm>
                  <a:off x="894" y="384"/>
                  <a:ext cx="298" cy="384"/>
                  <a:chOff x="894" y="384"/>
                  <a:chExt cx="298" cy="384"/>
                </a:xfrm>
              </p:grpSpPr>
              <p:sp>
                <p:nvSpPr>
                  <p:cNvPr id="32816" name="Rectangle 15"/>
                  <p:cNvSpPr>
                    <a:spLocks noChangeArrowheads="1"/>
                  </p:cNvSpPr>
                  <p:nvPr/>
                </p:nvSpPr>
                <p:spPr bwMode="auto">
                  <a:xfrm>
                    <a:off x="937"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2817" name="Rectangle 16"/>
                  <p:cNvSpPr>
                    <a:spLocks noChangeArrowheads="1"/>
                  </p:cNvSpPr>
                  <p:nvPr/>
                </p:nvSpPr>
                <p:spPr bwMode="auto">
                  <a:xfrm>
                    <a:off x="894"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80" name="Group 17"/>
                <p:cNvGrpSpPr>
                  <a:grpSpLocks/>
                </p:cNvGrpSpPr>
                <p:nvPr/>
              </p:nvGrpSpPr>
              <p:grpSpPr bwMode="auto">
                <a:xfrm>
                  <a:off x="1192" y="384"/>
                  <a:ext cx="298" cy="384"/>
                  <a:chOff x="1192" y="384"/>
                  <a:chExt cx="298" cy="384"/>
                </a:xfrm>
              </p:grpSpPr>
              <p:sp>
                <p:nvSpPr>
                  <p:cNvPr id="32814" name="Rectangle 18"/>
                  <p:cNvSpPr>
                    <a:spLocks noChangeArrowheads="1"/>
                  </p:cNvSpPr>
                  <p:nvPr/>
                </p:nvSpPr>
                <p:spPr bwMode="auto">
                  <a:xfrm>
                    <a:off x="1235"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O</a:t>
                    </a:r>
                  </a:p>
                  <a:p>
                    <a:pPr algn="ctr"/>
                    <a:endParaRPr lang="en-GB" altLang="en-US" b="1">
                      <a:solidFill>
                        <a:srgbClr val="008000"/>
                      </a:solidFill>
                    </a:endParaRPr>
                  </a:p>
                </p:txBody>
              </p:sp>
              <p:sp>
                <p:nvSpPr>
                  <p:cNvPr id="32815" name="Rectangle 19"/>
                  <p:cNvSpPr>
                    <a:spLocks noChangeArrowheads="1"/>
                  </p:cNvSpPr>
                  <p:nvPr/>
                </p:nvSpPr>
                <p:spPr bwMode="auto">
                  <a:xfrm>
                    <a:off x="1192"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81" name="Group 20"/>
                <p:cNvGrpSpPr>
                  <a:grpSpLocks/>
                </p:cNvGrpSpPr>
                <p:nvPr/>
              </p:nvGrpSpPr>
              <p:grpSpPr bwMode="auto">
                <a:xfrm>
                  <a:off x="1490" y="384"/>
                  <a:ext cx="298" cy="384"/>
                  <a:chOff x="1490" y="384"/>
                  <a:chExt cx="298" cy="384"/>
                </a:xfrm>
              </p:grpSpPr>
              <p:sp>
                <p:nvSpPr>
                  <p:cNvPr id="32812" name="Rectangle 21"/>
                  <p:cNvSpPr>
                    <a:spLocks noChangeArrowheads="1"/>
                  </p:cNvSpPr>
                  <p:nvPr/>
                </p:nvSpPr>
                <p:spPr bwMode="auto">
                  <a:xfrm>
                    <a:off x="1533"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D</a:t>
                    </a:r>
                  </a:p>
                  <a:p>
                    <a:pPr algn="ctr"/>
                    <a:endParaRPr lang="en-GB" altLang="en-US" b="1">
                      <a:solidFill>
                        <a:srgbClr val="008000"/>
                      </a:solidFill>
                    </a:endParaRPr>
                  </a:p>
                </p:txBody>
              </p:sp>
              <p:sp>
                <p:nvSpPr>
                  <p:cNvPr id="32813" name="Rectangle 22"/>
                  <p:cNvSpPr>
                    <a:spLocks noChangeArrowheads="1"/>
                  </p:cNvSpPr>
                  <p:nvPr/>
                </p:nvSpPr>
                <p:spPr bwMode="auto">
                  <a:xfrm>
                    <a:off x="1490"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82" name="Group 23"/>
                <p:cNvGrpSpPr>
                  <a:grpSpLocks/>
                </p:cNvGrpSpPr>
                <p:nvPr/>
              </p:nvGrpSpPr>
              <p:grpSpPr bwMode="auto">
                <a:xfrm>
                  <a:off x="1788" y="384"/>
                  <a:ext cx="298" cy="384"/>
                  <a:chOff x="1788" y="384"/>
                  <a:chExt cx="298" cy="384"/>
                </a:xfrm>
              </p:grpSpPr>
              <p:sp>
                <p:nvSpPr>
                  <p:cNvPr id="32810" name="Rectangle 24"/>
                  <p:cNvSpPr>
                    <a:spLocks noChangeArrowheads="1"/>
                  </p:cNvSpPr>
                  <p:nvPr/>
                </p:nvSpPr>
                <p:spPr bwMode="auto">
                  <a:xfrm>
                    <a:off x="1831"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I</a:t>
                    </a:r>
                  </a:p>
                  <a:p>
                    <a:pPr algn="ctr"/>
                    <a:endParaRPr lang="en-GB" altLang="en-US" b="1">
                      <a:solidFill>
                        <a:srgbClr val="008000"/>
                      </a:solidFill>
                    </a:endParaRPr>
                  </a:p>
                </p:txBody>
              </p:sp>
              <p:sp>
                <p:nvSpPr>
                  <p:cNvPr id="32811" name="Rectangle 25"/>
                  <p:cNvSpPr>
                    <a:spLocks noChangeArrowheads="1"/>
                  </p:cNvSpPr>
                  <p:nvPr/>
                </p:nvSpPr>
                <p:spPr bwMode="auto">
                  <a:xfrm>
                    <a:off x="1788"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83" name="Group 26"/>
                <p:cNvGrpSpPr>
                  <a:grpSpLocks/>
                </p:cNvGrpSpPr>
                <p:nvPr/>
              </p:nvGrpSpPr>
              <p:grpSpPr bwMode="auto">
                <a:xfrm>
                  <a:off x="2086" y="384"/>
                  <a:ext cx="298" cy="384"/>
                  <a:chOff x="2086" y="384"/>
                  <a:chExt cx="298" cy="384"/>
                </a:xfrm>
              </p:grpSpPr>
              <p:sp>
                <p:nvSpPr>
                  <p:cNvPr id="32808" name="Rectangle 27"/>
                  <p:cNvSpPr>
                    <a:spLocks noChangeArrowheads="1"/>
                  </p:cNvSpPr>
                  <p:nvPr/>
                </p:nvSpPr>
                <p:spPr bwMode="auto">
                  <a:xfrm>
                    <a:off x="2129"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T</a:t>
                    </a:r>
                  </a:p>
                  <a:p>
                    <a:pPr algn="ctr"/>
                    <a:endParaRPr lang="en-GB" altLang="en-US" b="1">
                      <a:solidFill>
                        <a:srgbClr val="008000"/>
                      </a:solidFill>
                    </a:endParaRPr>
                  </a:p>
                </p:txBody>
              </p:sp>
              <p:sp>
                <p:nvSpPr>
                  <p:cNvPr id="32809" name="Rectangle 28"/>
                  <p:cNvSpPr>
                    <a:spLocks noChangeArrowheads="1"/>
                  </p:cNvSpPr>
                  <p:nvPr/>
                </p:nvSpPr>
                <p:spPr bwMode="auto">
                  <a:xfrm>
                    <a:off x="2086"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84" name="Group 29"/>
                <p:cNvGrpSpPr>
                  <a:grpSpLocks/>
                </p:cNvGrpSpPr>
                <p:nvPr/>
              </p:nvGrpSpPr>
              <p:grpSpPr bwMode="auto">
                <a:xfrm>
                  <a:off x="2384" y="384"/>
                  <a:ext cx="298" cy="384"/>
                  <a:chOff x="2384" y="384"/>
                  <a:chExt cx="298" cy="384"/>
                </a:xfrm>
              </p:grpSpPr>
              <p:sp>
                <p:nvSpPr>
                  <p:cNvPr id="32806" name="Rectangle 30"/>
                  <p:cNvSpPr>
                    <a:spLocks noChangeArrowheads="1"/>
                  </p:cNvSpPr>
                  <p:nvPr/>
                </p:nvSpPr>
                <p:spPr bwMode="auto">
                  <a:xfrm>
                    <a:off x="2427"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S</a:t>
                    </a:r>
                  </a:p>
                  <a:p>
                    <a:pPr algn="ctr"/>
                    <a:endParaRPr lang="en-GB" altLang="en-US" b="1">
                      <a:solidFill>
                        <a:srgbClr val="008000"/>
                      </a:solidFill>
                    </a:endParaRPr>
                  </a:p>
                </p:txBody>
              </p:sp>
              <p:sp>
                <p:nvSpPr>
                  <p:cNvPr id="32807" name="Rectangle 31"/>
                  <p:cNvSpPr>
                    <a:spLocks noChangeArrowheads="1"/>
                  </p:cNvSpPr>
                  <p:nvPr/>
                </p:nvSpPr>
                <p:spPr bwMode="auto">
                  <a:xfrm>
                    <a:off x="2384"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85" name="Group 32"/>
                <p:cNvGrpSpPr>
                  <a:grpSpLocks/>
                </p:cNvGrpSpPr>
                <p:nvPr/>
              </p:nvGrpSpPr>
              <p:grpSpPr bwMode="auto">
                <a:xfrm>
                  <a:off x="2682" y="384"/>
                  <a:ext cx="298" cy="384"/>
                  <a:chOff x="2682" y="384"/>
                  <a:chExt cx="298" cy="384"/>
                </a:xfrm>
              </p:grpSpPr>
              <p:sp>
                <p:nvSpPr>
                  <p:cNvPr id="32804" name="Rectangle 33"/>
                  <p:cNvSpPr>
                    <a:spLocks noChangeArrowheads="1"/>
                  </p:cNvSpPr>
                  <p:nvPr/>
                </p:nvSpPr>
                <p:spPr bwMode="auto">
                  <a:xfrm>
                    <a:off x="2725"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Z</a:t>
                    </a:r>
                  </a:p>
                  <a:p>
                    <a:pPr algn="ctr"/>
                    <a:endParaRPr lang="en-GB" altLang="en-US" b="1">
                      <a:solidFill>
                        <a:srgbClr val="008000"/>
                      </a:solidFill>
                    </a:endParaRPr>
                  </a:p>
                </p:txBody>
              </p:sp>
              <p:sp>
                <p:nvSpPr>
                  <p:cNvPr id="32805" name="Rectangle 34"/>
                  <p:cNvSpPr>
                    <a:spLocks noChangeArrowheads="1"/>
                  </p:cNvSpPr>
                  <p:nvPr/>
                </p:nvSpPr>
                <p:spPr bwMode="auto">
                  <a:xfrm>
                    <a:off x="2682"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86" name="Group 35"/>
                <p:cNvGrpSpPr>
                  <a:grpSpLocks/>
                </p:cNvGrpSpPr>
                <p:nvPr/>
              </p:nvGrpSpPr>
              <p:grpSpPr bwMode="auto">
                <a:xfrm>
                  <a:off x="2980" y="384"/>
                  <a:ext cx="298" cy="384"/>
                  <a:chOff x="2980" y="384"/>
                  <a:chExt cx="298" cy="384"/>
                </a:xfrm>
              </p:grpSpPr>
              <p:sp>
                <p:nvSpPr>
                  <p:cNvPr id="32802" name="Rectangle 36"/>
                  <p:cNvSpPr>
                    <a:spLocks noChangeArrowheads="1"/>
                  </p:cNvSpPr>
                  <p:nvPr/>
                </p:nvSpPr>
                <p:spPr bwMode="auto">
                  <a:xfrm>
                    <a:off x="3023"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2803" name="Rectangle 37"/>
                  <p:cNvSpPr>
                    <a:spLocks noChangeArrowheads="1"/>
                  </p:cNvSpPr>
                  <p:nvPr/>
                </p:nvSpPr>
                <p:spPr bwMode="auto">
                  <a:xfrm>
                    <a:off x="2980"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87" name="Group 38"/>
                <p:cNvGrpSpPr>
                  <a:grpSpLocks/>
                </p:cNvGrpSpPr>
                <p:nvPr/>
              </p:nvGrpSpPr>
              <p:grpSpPr bwMode="auto">
                <a:xfrm>
                  <a:off x="3278" y="384"/>
                  <a:ext cx="298" cy="384"/>
                  <a:chOff x="3278" y="384"/>
                  <a:chExt cx="298" cy="384"/>
                </a:xfrm>
              </p:grpSpPr>
              <p:sp>
                <p:nvSpPr>
                  <p:cNvPr id="32800" name="Rectangle 39"/>
                  <p:cNvSpPr>
                    <a:spLocks noChangeArrowheads="1"/>
                  </p:cNvSpPr>
                  <p:nvPr/>
                </p:nvSpPr>
                <p:spPr bwMode="auto">
                  <a:xfrm>
                    <a:off x="3321"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A</a:t>
                    </a:r>
                  </a:p>
                  <a:p>
                    <a:pPr algn="ctr"/>
                    <a:endParaRPr lang="en-GB" altLang="en-US" b="1">
                      <a:solidFill>
                        <a:srgbClr val="008000"/>
                      </a:solidFill>
                    </a:endParaRPr>
                  </a:p>
                </p:txBody>
              </p:sp>
              <p:sp>
                <p:nvSpPr>
                  <p:cNvPr id="32801" name="Rectangle 40"/>
                  <p:cNvSpPr>
                    <a:spLocks noChangeArrowheads="1"/>
                  </p:cNvSpPr>
                  <p:nvPr/>
                </p:nvSpPr>
                <p:spPr bwMode="auto">
                  <a:xfrm>
                    <a:off x="3278"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88" name="Group 41"/>
                <p:cNvGrpSpPr>
                  <a:grpSpLocks/>
                </p:cNvGrpSpPr>
                <p:nvPr/>
              </p:nvGrpSpPr>
              <p:grpSpPr bwMode="auto">
                <a:xfrm>
                  <a:off x="3576" y="384"/>
                  <a:ext cx="298" cy="384"/>
                  <a:chOff x="3576" y="384"/>
                  <a:chExt cx="298" cy="384"/>
                </a:xfrm>
              </p:grpSpPr>
              <p:sp>
                <p:nvSpPr>
                  <p:cNvPr id="32798" name="Rectangle 42"/>
                  <p:cNvSpPr>
                    <a:spLocks noChangeArrowheads="1"/>
                  </p:cNvSpPr>
                  <p:nvPr/>
                </p:nvSpPr>
                <p:spPr bwMode="auto">
                  <a:xfrm>
                    <a:off x="3619"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2799" name="Rectangle 43"/>
                  <p:cNvSpPr>
                    <a:spLocks noChangeArrowheads="1"/>
                  </p:cNvSpPr>
                  <p:nvPr/>
                </p:nvSpPr>
                <p:spPr bwMode="auto">
                  <a:xfrm>
                    <a:off x="3576"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89" name="Group 44"/>
                <p:cNvGrpSpPr>
                  <a:grpSpLocks/>
                </p:cNvGrpSpPr>
                <p:nvPr/>
              </p:nvGrpSpPr>
              <p:grpSpPr bwMode="auto">
                <a:xfrm>
                  <a:off x="3874" y="384"/>
                  <a:ext cx="298" cy="384"/>
                  <a:chOff x="3874" y="384"/>
                  <a:chExt cx="298" cy="384"/>
                </a:xfrm>
              </p:grpSpPr>
              <p:sp>
                <p:nvSpPr>
                  <p:cNvPr id="32796" name="Rectangle 45"/>
                  <p:cNvSpPr>
                    <a:spLocks noChangeArrowheads="1"/>
                  </p:cNvSpPr>
                  <p:nvPr/>
                </p:nvSpPr>
                <p:spPr bwMode="auto">
                  <a:xfrm>
                    <a:off x="3917"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P</a:t>
                    </a:r>
                  </a:p>
                  <a:p>
                    <a:pPr algn="ctr"/>
                    <a:endParaRPr lang="en-GB" altLang="en-US" b="1">
                      <a:solidFill>
                        <a:srgbClr val="008000"/>
                      </a:solidFill>
                    </a:endParaRPr>
                  </a:p>
                </p:txBody>
              </p:sp>
              <p:sp>
                <p:nvSpPr>
                  <p:cNvPr id="32797" name="Rectangle 46"/>
                  <p:cNvSpPr>
                    <a:spLocks noChangeArrowheads="1"/>
                  </p:cNvSpPr>
                  <p:nvPr/>
                </p:nvSpPr>
                <p:spPr bwMode="auto">
                  <a:xfrm>
                    <a:off x="3874"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90" name="Group 47"/>
                <p:cNvGrpSpPr>
                  <a:grpSpLocks/>
                </p:cNvGrpSpPr>
                <p:nvPr/>
              </p:nvGrpSpPr>
              <p:grpSpPr bwMode="auto">
                <a:xfrm>
                  <a:off x="4172" y="384"/>
                  <a:ext cx="298" cy="384"/>
                  <a:chOff x="4172" y="384"/>
                  <a:chExt cx="298" cy="384"/>
                </a:xfrm>
              </p:grpSpPr>
              <p:sp>
                <p:nvSpPr>
                  <p:cNvPr id="32794" name="Rectangle 48"/>
                  <p:cNvSpPr>
                    <a:spLocks noChangeArrowheads="1"/>
                  </p:cNvSpPr>
                  <p:nvPr/>
                </p:nvSpPr>
                <p:spPr bwMode="auto">
                  <a:xfrm>
                    <a:off x="4215"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 </a:t>
                    </a:r>
                  </a:p>
                  <a:p>
                    <a:pPr algn="ctr"/>
                    <a:endParaRPr lang="en-GB" altLang="en-US" b="1">
                      <a:solidFill>
                        <a:srgbClr val="008000"/>
                      </a:solidFill>
                    </a:endParaRPr>
                  </a:p>
                </p:txBody>
              </p:sp>
              <p:sp>
                <p:nvSpPr>
                  <p:cNvPr id="32795" name="Rectangle 49"/>
                  <p:cNvSpPr>
                    <a:spLocks noChangeArrowheads="1"/>
                  </p:cNvSpPr>
                  <p:nvPr/>
                </p:nvSpPr>
                <p:spPr bwMode="auto">
                  <a:xfrm>
                    <a:off x="4172"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nvGrpSpPr>
                <p:cNvPr id="32791" name="Group 50"/>
                <p:cNvGrpSpPr>
                  <a:grpSpLocks/>
                </p:cNvGrpSpPr>
                <p:nvPr/>
              </p:nvGrpSpPr>
              <p:grpSpPr bwMode="auto">
                <a:xfrm>
                  <a:off x="4470" y="384"/>
                  <a:ext cx="298" cy="384"/>
                  <a:chOff x="4470" y="384"/>
                  <a:chExt cx="298" cy="384"/>
                </a:xfrm>
              </p:grpSpPr>
              <p:sp>
                <p:nvSpPr>
                  <p:cNvPr id="32792" name="Rectangle 51"/>
                  <p:cNvSpPr>
                    <a:spLocks noChangeArrowheads="1"/>
                  </p:cNvSpPr>
                  <p:nvPr/>
                </p:nvSpPr>
                <p:spPr bwMode="auto">
                  <a:xfrm>
                    <a:off x="4513" y="384"/>
                    <a:ext cx="2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000" b="1">
                        <a:solidFill>
                          <a:srgbClr val="008000"/>
                        </a:solidFill>
                        <a:cs typeface="Times New Roman" panose="02020603050405020304" pitchFamily="18" charset="0"/>
                      </a:rPr>
                      <a:t>C</a:t>
                    </a:r>
                  </a:p>
                  <a:p>
                    <a:pPr algn="ctr"/>
                    <a:endParaRPr lang="en-GB" altLang="en-US" b="1">
                      <a:solidFill>
                        <a:srgbClr val="008000"/>
                      </a:solidFill>
                    </a:endParaRPr>
                  </a:p>
                </p:txBody>
              </p:sp>
              <p:sp>
                <p:nvSpPr>
                  <p:cNvPr id="32793" name="Rectangle 52"/>
                  <p:cNvSpPr>
                    <a:spLocks noChangeArrowheads="1"/>
                  </p:cNvSpPr>
                  <p:nvPr/>
                </p:nvSpPr>
                <p:spPr bwMode="auto">
                  <a:xfrm>
                    <a:off x="4470" y="384"/>
                    <a:ext cx="29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grpSp>
          <p:sp>
            <p:nvSpPr>
              <p:cNvPr id="32775" name="Rectangle 53"/>
              <p:cNvSpPr>
                <a:spLocks noChangeArrowheads="1"/>
              </p:cNvSpPr>
              <p:nvPr/>
            </p:nvSpPr>
            <p:spPr bwMode="auto">
              <a:xfrm>
                <a:off x="-3" y="381"/>
                <a:ext cx="4774" cy="39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solidFill>
                    <a:srgbClr val="000000"/>
                  </a:solidFill>
                </a:endParaRPr>
              </a:p>
            </p:txBody>
          </p:sp>
        </p:grpSp>
        <p:sp>
          <p:nvSpPr>
            <p:cNvPr id="32773" name="Rectangle 54"/>
            <p:cNvSpPr>
              <a:spLocks noChangeArrowheads="1"/>
            </p:cNvSpPr>
            <p:nvPr/>
          </p:nvSpPr>
          <p:spPr bwMode="auto">
            <a:xfrm>
              <a:off x="384" y="2544"/>
              <a:ext cx="47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000" b="1">
                  <a:solidFill>
                    <a:srgbClr val="008000"/>
                  </a:solidFill>
                  <a:cs typeface="Times New Roman" panose="02020603050405020304" pitchFamily="18" charset="0"/>
                </a:rPr>
                <a:t>15            14           13           12          11           10             9            8             7             6             5             4             3             2            1             0                 </a:t>
              </a:r>
              <a:endParaRPr lang="en-GB" altLang="en-US" b="1">
                <a:solidFill>
                  <a:srgbClr val="008000"/>
                </a:solidFill>
              </a:endParaRPr>
            </a:p>
          </p:txBody>
        </p:sp>
      </p:grpSp>
      <p:sp>
        <p:nvSpPr>
          <p:cNvPr id="32771" name="Text Box 55"/>
          <p:cNvSpPr txBox="1">
            <a:spLocks noChangeArrowheads="1"/>
          </p:cNvSpPr>
          <p:nvPr/>
        </p:nvSpPr>
        <p:spPr bwMode="auto">
          <a:xfrm>
            <a:off x="418011" y="1473201"/>
            <a:ext cx="109597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dirty="0">
                <a:solidFill>
                  <a:srgbClr val="008000"/>
                </a:solidFill>
                <a:latin typeface="Garamond" panose="02020404030301010803" pitchFamily="18" charset="0"/>
                <a:cs typeface="Times New Roman" panose="02020603050405020304" pitchFamily="18" charset="0"/>
              </a:rPr>
              <a:t>O</a:t>
            </a:r>
            <a:r>
              <a:rPr lang="en-US" altLang="en-US" sz="2000" dirty="0">
                <a:solidFill>
                  <a:srgbClr val="008000"/>
                </a:solidFill>
                <a:latin typeface="Garamond" panose="02020404030301010803" pitchFamily="18" charset="0"/>
                <a:cs typeface="Times New Roman" panose="02020603050405020304" pitchFamily="18" charset="0"/>
              </a:rPr>
              <a:t>F</a:t>
            </a:r>
            <a:r>
              <a:rPr lang="en-US" altLang="en-US" sz="2000" dirty="0">
                <a:solidFill>
                  <a:srgbClr val="000000"/>
                </a:solidFill>
                <a:latin typeface="Garamond" panose="02020404030301010803" pitchFamily="18" charset="0"/>
                <a:cs typeface="Times New Roman" panose="02020603050405020304" pitchFamily="18" charset="0"/>
              </a:rPr>
              <a:t> (</a:t>
            </a:r>
            <a:r>
              <a:rPr lang="en-US" altLang="en-US" sz="2000" i="1" dirty="0">
                <a:solidFill>
                  <a:srgbClr val="000000"/>
                </a:solidFill>
                <a:latin typeface="Garamond" panose="02020404030301010803" pitchFamily="18" charset="0"/>
                <a:cs typeface="Times New Roman" panose="02020603050405020304" pitchFamily="18" charset="0"/>
              </a:rPr>
              <a:t>overflow</a:t>
            </a:r>
            <a:r>
              <a:rPr lang="en-US" altLang="en-US" sz="2000" dirty="0">
                <a:solidFill>
                  <a:srgbClr val="000000"/>
                </a:solidFill>
                <a:latin typeface="Garamond" panose="02020404030301010803" pitchFamily="18" charset="0"/>
                <a:cs typeface="Times New Roman" panose="02020603050405020304" pitchFamily="18" charset="0"/>
              </a:rPr>
              <a:t>): indicate overflow of a high-order (leftmost) bit following arithmetic</a:t>
            </a:r>
          </a:p>
          <a:p>
            <a:pPr eaLnBrk="1" hangingPunct="1"/>
            <a:r>
              <a:rPr lang="en-US" altLang="en-US" sz="2000" b="1" dirty="0">
                <a:solidFill>
                  <a:srgbClr val="008000"/>
                </a:solidFill>
                <a:latin typeface="Garamond" panose="02020404030301010803" pitchFamily="18" charset="0"/>
                <a:cs typeface="Times New Roman" panose="02020603050405020304" pitchFamily="18" charset="0"/>
              </a:rPr>
              <a:t>D</a:t>
            </a:r>
            <a:r>
              <a:rPr lang="en-US" altLang="en-US" sz="2000" dirty="0">
                <a:solidFill>
                  <a:srgbClr val="008000"/>
                </a:solidFill>
                <a:latin typeface="Garamond" panose="02020404030301010803" pitchFamily="18" charset="0"/>
                <a:cs typeface="Times New Roman" panose="02020603050405020304" pitchFamily="18" charset="0"/>
              </a:rPr>
              <a:t>F</a:t>
            </a:r>
            <a:r>
              <a:rPr lang="en-US" altLang="en-US" sz="2000" dirty="0">
                <a:solidFill>
                  <a:srgbClr val="000000"/>
                </a:solidFill>
                <a:latin typeface="Garamond" panose="02020404030301010803" pitchFamily="18" charset="0"/>
                <a:cs typeface="Times New Roman" panose="02020603050405020304" pitchFamily="18" charset="0"/>
              </a:rPr>
              <a:t> (</a:t>
            </a:r>
            <a:r>
              <a:rPr lang="en-US" altLang="en-US" sz="2000" i="1" dirty="0">
                <a:solidFill>
                  <a:srgbClr val="000000"/>
                </a:solidFill>
                <a:latin typeface="Garamond" panose="02020404030301010803" pitchFamily="18" charset="0"/>
                <a:cs typeface="Times New Roman" panose="02020603050405020304" pitchFamily="18" charset="0"/>
              </a:rPr>
              <a:t>direction</a:t>
            </a:r>
            <a:r>
              <a:rPr lang="en-US" altLang="en-US" sz="2000" dirty="0">
                <a:solidFill>
                  <a:srgbClr val="000000"/>
                </a:solidFill>
                <a:latin typeface="Garamond" panose="02020404030301010803" pitchFamily="18" charset="0"/>
                <a:cs typeface="Times New Roman" panose="02020603050405020304" pitchFamily="18" charset="0"/>
              </a:rPr>
              <a:t>): Determines left or right direction for moving or comparing string (character) data</a:t>
            </a:r>
            <a:r>
              <a:rPr lang="en-US" altLang="en-US" sz="2000" dirty="0">
                <a:solidFill>
                  <a:srgbClr val="000000"/>
                </a:solidFill>
                <a:latin typeface="Garamond" panose="02020404030301010803" pitchFamily="18" charset="0"/>
              </a:rPr>
              <a:t> </a:t>
            </a:r>
          </a:p>
          <a:p>
            <a:pPr algn="just" eaLnBrk="1" hangingPunct="1"/>
            <a:r>
              <a:rPr lang="en-US" altLang="en-US" sz="2000" b="1" dirty="0">
                <a:solidFill>
                  <a:srgbClr val="008000"/>
                </a:solidFill>
                <a:latin typeface="Garamond" panose="02020404030301010803" pitchFamily="18" charset="0"/>
                <a:cs typeface="Times New Roman" panose="02020603050405020304" pitchFamily="18" charset="0"/>
              </a:rPr>
              <a:t>I</a:t>
            </a:r>
            <a:r>
              <a:rPr lang="en-US" altLang="en-US" sz="2000" dirty="0">
                <a:solidFill>
                  <a:srgbClr val="008000"/>
                </a:solidFill>
                <a:latin typeface="Garamond" panose="02020404030301010803" pitchFamily="18" charset="0"/>
                <a:cs typeface="Times New Roman" panose="02020603050405020304" pitchFamily="18" charset="0"/>
              </a:rPr>
              <a:t>F</a:t>
            </a:r>
            <a:r>
              <a:rPr lang="en-US" altLang="en-US" sz="2000" dirty="0">
                <a:solidFill>
                  <a:srgbClr val="000000"/>
                </a:solidFill>
                <a:latin typeface="Garamond" panose="02020404030301010803" pitchFamily="18" charset="0"/>
                <a:cs typeface="Times New Roman" panose="02020603050405020304" pitchFamily="18" charset="0"/>
              </a:rPr>
              <a:t> (</a:t>
            </a:r>
            <a:r>
              <a:rPr lang="en-US" altLang="en-US" sz="2000" i="1" dirty="0">
                <a:solidFill>
                  <a:srgbClr val="000000"/>
                </a:solidFill>
                <a:latin typeface="Garamond" panose="02020404030301010803" pitchFamily="18" charset="0"/>
                <a:cs typeface="Times New Roman" panose="02020603050405020304" pitchFamily="18" charset="0"/>
              </a:rPr>
              <a:t>interrupt</a:t>
            </a:r>
            <a:r>
              <a:rPr lang="en-US" altLang="en-US" sz="2000" dirty="0">
                <a:solidFill>
                  <a:srgbClr val="000000"/>
                </a:solidFill>
                <a:latin typeface="Garamond" panose="02020404030301010803" pitchFamily="18" charset="0"/>
                <a:cs typeface="Times New Roman" panose="02020603050405020304" pitchFamily="18" charset="0"/>
              </a:rPr>
              <a:t>): indicates that all external interrupts such as keyboard entry are to be processed or ignored</a:t>
            </a:r>
          </a:p>
          <a:p>
            <a:pPr algn="just" eaLnBrk="1" hangingPunct="1"/>
            <a:r>
              <a:rPr lang="en-US" altLang="en-US" sz="2000" b="1" dirty="0">
                <a:solidFill>
                  <a:srgbClr val="008000"/>
                </a:solidFill>
                <a:latin typeface="Garamond" panose="02020404030301010803" pitchFamily="18" charset="0"/>
                <a:cs typeface="Times New Roman" panose="02020603050405020304" pitchFamily="18" charset="0"/>
              </a:rPr>
              <a:t>T</a:t>
            </a:r>
            <a:r>
              <a:rPr lang="en-US" altLang="en-US" sz="2000" dirty="0">
                <a:solidFill>
                  <a:srgbClr val="008000"/>
                </a:solidFill>
                <a:latin typeface="Garamond" panose="02020404030301010803" pitchFamily="18" charset="0"/>
                <a:cs typeface="Times New Roman" panose="02020603050405020304" pitchFamily="18" charset="0"/>
              </a:rPr>
              <a:t>F</a:t>
            </a:r>
            <a:r>
              <a:rPr lang="en-US" altLang="en-US" sz="2000" dirty="0">
                <a:solidFill>
                  <a:srgbClr val="000000"/>
                </a:solidFill>
                <a:latin typeface="Garamond" panose="02020404030301010803" pitchFamily="18" charset="0"/>
                <a:cs typeface="Times New Roman" panose="02020603050405020304" pitchFamily="18" charset="0"/>
              </a:rPr>
              <a:t> (</a:t>
            </a:r>
            <a:r>
              <a:rPr lang="en-US" altLang="en-US" sz="2000" i="1" dirty="0">
                <a:solidFill>
                  <a:srgbClr val="000000"/>
                </a:solidFill>
                <a:latin typeface="Garamond" panose="02020404030301010803" pitchFamily="18" charset="0"/>
                <a:cs typeface="Times New Roman" panose="02020603050405020304" pitchFamily="18" charset="0"/>
              </a:rPr>
              <a:t>trap</a:t>
            </a:r>
            <a:r>
              <a:rPr lang="en-US" altLang="en-US" sz="2000" dirty="0">
                <a:solidFill>
                  <a:srgbClr val="000000"/>
                </a:solidFill>
                <a:latin typeface="Garamond" panose="02020404030301010803" pitchFamily="18" charset="0"/>
                <a:cs typeface="Times New Roman" panose="02020603050405020304" pitchFamily="18" charset="0"/>
              </a:rPr>
              <a:t>): permits operation of the processor in single-step mode. Usually used in “debugging” process</a:t>
            </a:r>
          </a:p>
          <a:p>
            <a:pPr algn="just" eaLnBrk="1" hangingPunct="1"/>
            <a:r>
              <a:rPr lang="en-US" altLang="en-US" sz="2000" b="1" dirty="0">
                <a:solidFill>
                  <a:srgbClr val="008000"/>
                </a:solidFill>
                <a:latin typeface="Garamond" panose="02020404030301010803" pitchFamily="18" charset="0"/>
                <a:cs typeface="Times New Roman" panose="02020603050405020304" pitchFamily="18" charset="0"/>
              </a:rPr>
              <a:t>S</a:t>
            </a:r>
            <a:r>
              <a:rPr lang="en-US" altLang="en-US" sz="2000" dirty="0">
                <a:solidFill>
                  <a:srgbClr val="008000"/>
                </a:solidFill>
                <a:latin typeface="Garamond" panose="02020404030301010803" pitchFamily="18" charset="0"/>
                <a:cs typeface="Times New Roman" panose="02020603050405020304" pitchFamily="18" charset="0"/>
              </a:rPr>
              <a:t>F</a:t>
            </a:r>
            <a:r>
              <a:rPr lang="en-US" altLang="en-US" sz="2000" dirty="0">
                <a:solidFill>
                  <a:srgbClr val="000000"/>
                </a:solidFill>
                <a:latin typeface="Garamond" panose="02020404030301010803" pitchFamily="18" charset="0"/>
                <a:cs typeface="Times New Roman" panose="02020603050405020304" pitchFamily="18" charset="0"/>
              </a:rPr>
              <a:t> (</a:t>
            </a:r>
            <a:r>
              <a:rPr lang="en-US" altLang="en-US" sz="2000" i="1" dirty="0">
                <a:solidFill>
                  <a:srgbClr val="000000"/>
                </a:solidFill>
                <a:latin typeface="Garamond" panose="02020404030301010803" pitchFamily="18" charset="0"/>
                <a:cs typeface="Times New Roman" panose="02020603050405020304" pitchFamily="18" charset="0"/>
              </a:rPr>
              <a:t>sign</a:t>
            </a:r>
            <a:r>
              <a:rPr lang="en-US" altLang="en-US" sz="2000" dirty="0">
                <a:solidFill>
                  <a:srgbClr val="000000"/>
                </a:solidFill>
                <a:latin typeface="Garamond" panose="02020404030301010803" pitchFamily="18" charset="0"/>
                <a:cs typeface="Times New Roman" panose="02020603050405020304" pitchFamily="18" charset="0"/>
              </a:rPr>
              <a:t>): contains the resulting sign of an arithmetic operation (0 = +</a:t>
            </a:r>
            <a:r>
              <a:rPr lang="en-US" altLang="en-US" sz="2000" dirty="0" err="1">
                <a:solidFill>
                  <a:srgbClr val="000000"/>
                </a:solidFill>
                <a:latin typeface="Garamond" panose="02020404030301010803" pitchFamily="18" charset="0"/>
                <a:cs typeface="Times New Roman" panose="02020603050405020304" pitchFamily="18" charset="0"/>
              </a:rPr>
              <a:t>ve</a:t>
            </a:r>
            <a:r>
              <a:rPr lang="en-US" altLang="en-US" sz="2000" dirty="0">
                <a:solidFill>
                  <a:srgbClr val="000000"/>
                </a:solidFill>
                <a:latin typeface="Garamond" panose="02020404030301010803" pitchFamily="18" charset="0"/>
                <a:cs typeface="Times New Roman" panose="02020603050405020304" pitchFamily="18" charset="0"/>
              </a:rPr>
              <a:t>, 1 = -</a:t>
            </a:r>
            <a:r>
              <a:rPr lang="en-US" altLang="en-US" sz="2000" dirty="0" err="1">
                <a:solidFill>
                  <a:srgbClr val="000000"/>
                </a:solidFill>
                <a:latin typeface="Garamond" panose="02020404030301010803" pitchFamily="18" charset="0"/>
                <a:cs typeface="Times New Roman" panose="02020603050405020304" pitchFamily="18" charset="0"/>
              </a:rPr>
              <a:t>ve</a:t>
            </a:r>
            <a:r>
              <a:rPr lang="en-US" altLang="en-US" sz="2000" dirty="0">
                <a:solidFill>
                  <a:srgbClr val="000000"/>
                </a:solidFill>
                <a:latin typeface="Garamond" panose="02020404030301010803" pitchFamily="18" charset="0"/>
                <a:cs typeface="Times New Roman" panose="02020603050405020304" pitchFamily="18" charset="0"/>
              </a:rPr>
              <a:t>)  </a:t>
            </a:r>
          </a:p>
          <a:p>
            <a:pPr algn="just" eaLnBrk="1" hangingPunct="1"/>
            <a:r>
              <a:rPr lang="en-US" altLang="en-US" sz="2000" b="1" dirty="0">
                <a:solidFill>
                  <a:srgbClr val="008000"/>
                </a:solidFill>
                <a:latin typeface="Garamond" panose="02020404030301010803" pitchFamily="18" charset="0"/>
                <a:cs typeface="Times New Roman" panose="02020603050405020304" pitchFamily="18" charset="0"/>
              </a:rPr>
              <a:t>Z</a:t>
            </a:r>
            <a:r>
              <a:rPr lang="en-US" altLang="en-US" sz="2000" dirty="0">
                <a:solidFill>
                  <a:srgbClr val="008000"/>
                </a:solidFill>
                <a:latin typeface="Garamond" panose="02020404030301010803" pitchFamily="18" charset="0"/>
                <a:cs typeface="Times New Roman" panose="02020603050405020304" pitchFamily="18" charset="0"/>
              </a:rPr>
              <a:t>F</a:t>
            </a:r>
            <a:r>
              <a:rPr lang="en-US" altLang="en-US" sz="2000" dirty="0">
                <a:solidFill>
                  <a:srgbClr val="000000"/>
                </a:solidFill>
                <a:latin typeface="Garamond" panose="02020404030301010803" pitchFamily="18" charset="0"/>
                <a:cs typeface="Times New Roman" panose="02020603050405020304" pitchFamily="18" charset="0"/>
              </a:rPr>
              <a:t> (</a:t>
            </a:r>
            <a:r>
              <a:rPr lang="en-US" altLang="en-US" sz="2000" i="1" dirty="0">
                <a:solidFill>
                  <a:srgbClr val="000000"/>
                </a:solidFill>
                <a:latin typeface="Garamond" panose="02020404030301010803" pitchFamily="18" charset="0"/>
                <a:cs typeface="Times New Roman" panose="02020603050405020304" pitchFamily="18" charset="0"/>
              </a:rPr>
              <a:t>zero</a:t>
            </a:r>
            <a:r>
              <a:rPr lang="en-US" altLang="en-US" sz="2000" dirty="0">
                <a:solidFill>
                  <a:srgbClr val="000000"/>
                </a:solidFill>
                <a:latin typeface="Garamond" panose="02020404030301010803" pitchFamily="18" charset="0"/>
                <a:cs typeface="Times New Roman" panose="02020603050405020304" pitchFamily="18" charset="0"/>
              </a:rPr>
              <a:t>): indicates the result of an arithmetic or comparison operation (0 = non zero; 1 = zero result)</a:t>
            </a:r>
          </a:p>
          <a:p>
            <a:pPr algn="just" eaLnBrk="1" hangingPunct="1"/>
            <a:r>
              <a:rPr lang="en-US" altLang="en-US" sz="2000" b="1" dirty="0">
                <a:solidFill>
                  <a:srgbClr val="008000"/>
                </a:solidFill>
                <a:latin typeface="Garamond" panose="02020404030301010803" pitchFamily="18" charset="0"/>
                <a:cs typeface="Times New Roman" panose="02020603050405020304" pitchFamily="18" charset="0"/>
              </a:rPr>
              <a:t>A</a:t>
            </a:r>
            <a:r>
              <a:rPr lang="en-US" altLang="en-US" sz="2000" dirty="0">
                <a:solidFill>
                  <a:srgbClr val="008000"/>
                </a:solidFill>
                <a:latin typeface="Garamond" panose="02020404030301010803" pitchFamily="18" charset="0"/>
                <a:cs typeface="Times New Roman" panose="02020603050405020304" pitchFamily="18" charset="0"/>
              </a:rPr>
              <a:t>F</a:t>
            </a:r>
            <a:r>
              <a:rPr lang="en-US" altLang="en-US" sz="2000" dirty="0">
                <a:solidFill>
                  <a:srgbClr val="000000"/>
                </a:solidFill>
                <a:latin typeface="Garamond" panose="02020404030301010803" pitchFamily="18" charset="0"/>
                <a:cs typeface="Times New Roman" panose="02020603050405020304" pitchFamily="18" charset="0"/>
              </a:rPr>
              <a:t> (</a:t>
            </a:r>
            <a:r>
              <a:rPr lang="en-US" altLang="en-US" sz="2000" i="1" dirty="0" err="1">
                <a:solidFill>
                  <a:srgbClr val="000000"/>
                </a:solidFill>
                <a:latin typeface="Garamond" panose="02020404030301010803" pitchFamily="18" charset="0"/>
                <a:cs typeface="Times New Roman" panose="02020603050405020304" pitchFamily="18" charset="0"/>
              </a:rPr>
              <a:t>auxillary</a:t>
            </a:r>
            <a:r>
              <a:rPr lang="en-US" altLang="en-US" sz="2000" i="1" dirty="0">
                <a:solidFill>
                  <a:srgbClr val="000000"/>
                </a:solidFill>
                <a:latin typeface="Garamond" panose="02020404030301010803" pitchFamily="18" charset="0"/>
                <a:cs typeface="Times New Roman" panose="02020603050405020304" pitchFamily="18" charset="0"/>
              </a:rPr>
              <a:t> carry</a:t>
            </a:r>
            <a:r>
              <a:rPr lang="en-US" altLang="en-US" sz="2000" dirty="0">
                <a:solidFill>
                  <a:srgbClr val="000000"/>
                </a:solidFill>
                <a:latin typeface="Garamond" panose="02020404030301010803" pitchFamily="18" charset="0"/>
                <a:cs typeface="Times New Roman" panose="02020603050405020304" pitchFamily="18" charset="0"/>
              </a:rPr>
              <a:t>): contains a carry out of bit 3 into bit 4 in an arithmetic operation, for specialized arithmetic</a:t>
            </a:r>
          </a:p>
          <a:p>
            <a:pPr algn="just" eaLnBrk="1" hangingPunct="1"/>
            <a:r>
              <a:rPr lang="en-US" altLang="en-US" sz="2000" b="1" dirty="0">
                <a:solidFill>
                  <a:srgbClr val="008000"/>
                </a:solidFill>
                <a:latin typeface="Garamond" panose="02020404030301010803" pitchFamily="18" charset="0"/>
                <a:cs typeface="Times New Roman" panose="02020603050405020304" pitchFamily="18" charset="0"/>
              </a:rPr>
              <a:t>P</a:t>
            </a:r>
            <a:r>
              <a:rPr lang="en-US" altLang="en-US" sz="2000" dirty="0">
                <a:solidFill>
                  <a:srgbClr val="008000"/>
                </a:solidFill>
                <a:latin typeface="Garamond" panose="02020404030301010803" pitchFamily="18" charset="0"/>
                <a:cs typeface="Times New Roman" panose="02020603050405020304" pitchFamily="18" charset="0"/>
              </a:rPr>
              <a:t>F</a:t>
            </a:r>
            <a:r>
              <a:rPr lang="en-US" altLang="en-US" sz="2000" dirty="0">
                <a:solidFill>
                  <a:srgbClr val="000000"/>
                </a:solidFill>
                <a:latin typeface="Garamond" panose="02020404030301010803" pitchFamily="18" charset="0"/>
                <a:cs typeface="Times New Roman" panose="02020603050405020304" pitchFamily="18" charset="0"/>
              </a:rPr>
              <a:t> (</a:t>
            </a:r>
            <a:r>
              <a:rPr lang="en-US" altLang="en-US" sz="2000" i="1" dirty="0">
                <a:solidFill>
                  <a:srgbClr val="000000"/>
                </a:solidFill>
                <a:latin typeface="Garamond" panose="02020404030301010803" pitchFamily="18" charset="0"/>
                <a:cs typeface="Times New Roman" panose="02020603050405020304" pitchFamily="18" charset="0"/>
              </a:rPr>
              <a:t>parity</a:t>
            </a:r>
            <a:r>
              <a:rPr lang="en-US" altLang="en-US" sz="2000" dirty="0">
                <a:solidFill>
                  <a:srgbClr val="000000"/>
                </a:solidFill>
                <a:latin typeface="Garamond" panose="02020404030301010803" pitchFamily="18" charset="0"/>
                <a:cs typeface="Times New Roman" panose="02020603050405020304" pitchFamily="18" charset="0"/>
              </a:rPr>
              <a:t>): indicates the number of 1-bits that result from an operation. An even number of bits causes so-called even parity and an odd number causes odd parity</a:t>
            </a:r>
          </a:p>
          <a:p>
            <a:pPr eaLnBrk="1" hangingPunct="1"/>
            <a:r>
              <a:rPr lang="en-US" altLang="en-US" sz="2000" b="1" dirty="0">
                <a:solidFill>
                  <a:srgbClr val="008000"/>
                </a:solidFill>
                <a:latin typeface="Garamond" panose="02020404030301010803" pitchFamily="18" charset="0"/>
                <a:cs typeface="Times New Roman" panose="02020603050405020304" pitchFamily="18" charset="0"/>
              </a:rPr>
              <a:t>C</a:t>
            </a:r>
            <a:r>
              <a:rPr lang="en-US" altLang="en-US" sz="2000" dirty="0">
                <a:solidFill>
                  <a:srgbClr val="008000"/>
                </a:solidFill>
                <a:latin typeface="Garamond" panose="02020404030301010803" pitchFamily="18" charset="0"/>
                <a:cs typeface="Times New Roman" panose="02020603050405020304" pitchFamily="18" charset="0"/>
              </a:rPr>
              <a:t>F</a:t>
            </a:r>
            <a:r>
              <a:rPr lang="en-US" altLang="en-US" sz="2000" dirty="0">
                <a:solidFill>
                  <a:srgbClr val="000000"/>
                </a:solidFill>
                <a:latin typeface="Garamond" panose="02020404030301010803" pitchFamily="18" charset="0"/>
                <a:cs typeface="Times New Roman" panose="02020603050405020304" pitchFamily="18" charset="0"/>
              </a:rPr>
              <a:t> (</a:t>
            </a:r>
            <a:r>
              <a:rPr lang="en-US" altLang="en-US" sz="2000" i="1" dirty="0">
                <a:solidFill>
                  <a:srgbClr val="000000"/>
                </a:solidFill>
                <a:latin typeface="Garamond" panose="02020404030301010803" pitchFamily="18" charset="0"/>
                <a:cs typeface="Times New Roman" panose="02020603050405020304" pitchFamily="18" charset="0"/>
              </a:rPr>
              <a:t>parity</a:t>
            </a:r>
            <a:r>
              <a:rPr lang="en-US" altLang="en-US" sz="2000" dirty="0">
                <a:solidFill>
                  <a:srgbClr val="000000"/>
                </a:solidFill>
                <a:latin typeface="Garamond" panose="02020404030301010803" pitchFamily="18" charset="0"/>
                <a:cs typeface="Times New Roman" panose="02020603050405020304" pitchFamily="18" charset="0"/>
              </a:rPr>
              <a:t>): contains carries from a high-order (leftmost) bit following an arithmetic operation; also, contains the content of the last bit of a shift or rotate operation.</a:t>
            </a:r>
            <a:endParaRPr lang="en-US" altLang="en-US" sz="200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1399376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77850" y="457200"/>
            <a:ext cx="11133138" cy="762000"/>
          </a:xfrm>
        </p:spPr>
        <p:txBody>
          <a:bodyPr/>
          <a:lstStyle/>
          <a:p>
            <a:pPr algn="ctr"/>
            <a:r>
              <a:rPr lang="en-GB" altLang="en-US" smtClean="0">
                <a:solidFill>
                  <a:srgbClr val="FF0000"/>
                </a:solidFill>
              </a:rPr>
              <a:t>Advantages of Assembly Language</a:t>
            </a:r>
          </a:p>
        </p:txBody>
      </p:sp>
      <p:sp>
        <p:nvSpPr>
          <p:cNvPr id="8195" name="Rectangle 3"/>
          <p:cNvSpPr>
            <a:spLocks noGrp="1" noChangeArrowheads="1"/>
          </p:cNvSpPr>
          <p:nvPr>
            <p:ph type="body" idx="1"/>
          </p:nvPr>
        </p:nvSpPr>
        <p:spPr>
          <a:xfrm>
            <a:off x="722313" y="1371600"/>
            <a:ext cx="10715625" cy="4724400"/>
          </a:xfrm>
        </p:spPr>
        <p:txBody>
          <a:bodyPr/>
          <a:lstStyle/>
          <a:p>
            <a:pPr marL="609600" indent="-609600" algn="just">
              <a:buFontTx/>
              <a:buAutoNum type="arabicPeriod"/>
            </a:pPr>
            <a:r>
              <a:rPr lang="en-GB" altLang="en-US" sz="3200" smtClean="0"/>
              <a:t>Shows how </a:t>
            </a:r>
            <a:r>
              <a:rPr lang="en-GB" altLang="en-US" sz="3200" smtClean="0">
                <a:solidFill>
                  <a:srgbClr val="FF0000"/>
                </a:solidFill>
              </a:rPr>
              <a:t>program interfaces </a:t>
            </a:r>
            <a:r>
              <a:rPr lang="en-GB" altLang="en-US" sz="3200" smtClean="0"/>
              <a:t>with the processor, operating system, and BIOS. </a:t>
            </a:r>
          </a:p>
          <a:p>
            <a:pPr marL="609600" indent="-609600" algn="just">
              <a:buFontTx/>
              <a:buAutoNum type="arabicPeriod"/>
            </a:pPr>
            <a:r>
              <a:rPr lang="en-GB" altLang="en-US" sz="3200" smtClean="0"/>
              <a:t>Shows how </a:t>
            </a:r>
            <a:r>
              <a:rPr lang="en-GB" altLang="en-US" sz="3200" smtClean="0">
                <a:solidFill>
                  <a:srgbClr val="FF0000"/>
                </a:solidFill>
              </a:rPr>
              <a:t>data is represented</a:t>
            </a:r>
            <a:r>
              <a:rPr lang="en-GB" altLang="en-US" sz="3200" smtClean="0"/>
              <a:t> and stored in memory and on external devices.</a:t>
            </a:r>
          </a:p>
          <a:p>
            <a:pPr marL="609600" indent="-609600" algn="just">
              <a:buFontTx/>
              <a:buAutoNum type="arabicPeriod"/>
            </a:pPr>
            <a:r>
              <a:rPr lang="en-GB" altLang="en-US" sz="3200" smtClean="0"/>
              <a:t>Clarifies how </a:t>
            </a:r>
            <a:r>
              <a:rPr lang="en-GB" altLang="en-US" sz="3200" smtClean="0">
                <a:solidFill>
                  <a:srgbClr val="FF0000"/>
                </a:solidFill>
              </a:rPr>
              <a:t>processor accesses and executes </a:t>
            </a:r>
            <a:r>
              <a:rPr lang="en-GB" altLang="en-US" sz="3200" smtClean="0"/>
              <a:t>instructions and how instructions </a:t>
            </a:r>
            <a:r>
              <a:rPr lang="en-GB" altLang="en-US" sz="3200" smtClean="0">
                <a:solidFill>
                  <a:srgbClr val="FF0000"/>
                </a:solidFill>
              </a:rPr>
              <a:t>access and process data</a:t>
            </a:r>
            <a:r>
              <a:rPr lang="en-GB" altLang="en-US" sz="3200" smtClean="0"/>
              <a:t>.</a:t>
            </a:r>
          </a:p>
          <a:p>
            <a:pPr marL="609600" indent="-609600" algn="just">
              <a:buFontTx/>
              <a:buAutoNum type="arabicPeriod"/>
            </a:pPr>
            <a:r>
              <a:rPr lang="en-GB" altLang="en-US" sz="3200" smtClean="0"/>
              <a:t>Clarifies how a </a:t>
            </a:r>
            <a:r>
              <a:rPr lang="en-GB" altLang="en-US" sz="3200" smtClean="0">
                <a:solidFill>
                  <a:srgbClr val="FF0000"/>
                </a:solidFill>
              </a:rPr>
              <a:t>program accesses </a:t>
            </a:r>
            <a:r>
              <a:rPr lang="en-GB" altLang="en-US" sz="3200" smtClean="0"/>
              <a:t>external devices.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06438" y="304800"/>
            <a:ext cx="10699750" cy="762000"/>
          </a:xfrm>
        </p:spPr>
        <p:txBody>
          <a:bodyPr/>
          <a:lstStyle/>
          <a:p>
            <a:pPr algn="ctr"/>
            <a:r>
              <a:rPr lang="en-GB" altLang="en-US" smtClean="0">
                <a:solidFill>
                  <a:srgbClr val="FF0000"/>
                </a:solidFill>
              </a:rPr>
              <a:t>Reasons for using Assembly Language</a:t>
            </a:r>
          </a:p>
        </p:txBody>
      </p:sp>
      <p:sp>
        <p:nvSpPr>
          <p:cNvPr id="9219" name="Rectangle 3"/>
          <p:cNvSpPr>
            <a:spLocks noGrp="1" noChangeArrowheads="1"/>
          </p:cNvSpPr>
          <p:nvPr>
            <p:ph type="body" idx="1"/>
          </p:nvPr>
        </p:nvSpPr>
        <p:spPr>
          <a:xfrm>
            <a:off x="706438" y="1066800"/>
            <a:ext cx="10875962" cy="5334000"/>
          </a:xfrm>
        </p:spPr>
        <p:txBody>
          <a:bodyPr/>
          <a:lstStyle/>
          <a:p>
            <a:pPr marL="533400" indent="-533400" algn="just">
              <a:buFontTx/>
              <a:buAutoNum type="arabicPeriod"/>
            </a:pPr>
            <a:r>
              <a:rPr lang="en-GB" altLang="en-US" smtClean="0"/>
              <a:t>A program written in Assembly Language requires considerably </a:t>
            </a:r>
            <a:r>
              <a:rPr lang="en-GB" altLang="en-US" smtClean="0">
                <a:solidFill>
                  <a:srgbClr val="FF0000"/>
                </a:solidFill>
              </a:rPr>
              <a:t>less memory</a:t>
            </a:r>
            <a:r>
              <a:rPr lang="en-GB" altLang="en-US" smtClean="0"/>
              <a:t> and </a:t>
            </a:r>
            <a:r>
              <a:rPr lang="en-GB" altLang="en-US" smtClean="0">
                <a:solidFill>
                  <a:srgbClr val="FF0000"/>
                </a:solidFill>
              </a:rPr>
              <a:t>execution time </a:t>
            </a:r>
            <a:r>
              <a:rPr lang="en-GB" altLang="en-US" smtClean="0"/>
              <a:t>than one written in a high –level language.</a:t>
            </a:r>
          </a:p>
          <a:p>
            <a:pPr marL="533400" indent="-533400" algn="just">
              <a:buFontTx/>
              <a:buAutoNum type="arabicPeriod"/>
            </a:pPr>
            <a:r>
              <a:rPr lang="en-GB" altLang="en-US" smtClean="0"/>
              <a:t>Assembly Language gives a programmer the ability to </a:t>
            </a:r>
            <a:r>
              <a:rPr lang="en-GB" altLang="en-US" smtClean="0">
                <a:solidFill>
                  <a:srgbClr val="FF0000"/>
                </a:solidFill>
              </a:rPr>
              <a:t>perform highly technical tasks </a:t>
            </a:r>
            <a:r>
              <a:rPr lang="en-GB" altLang="en-US" smtClean="0"/>
              <a:t>that would be difficult, if not impossible in a high-level language.</a:t>
            </a:r>
          </a:p>
          <a:p>
            <a:pPr marL="533400" indent="-533400" algn="just">
              <a:buFontTx/>
              <a:buAutoNum type="arabicPeriod"/>
            </a:pPr>
            <a:r>
              <a:rPr lang="en-GB" altLang="en-US" smtClean="0"/>
              <a:t>Although most software specialists develop new applications in high-level languages, which are easier to write and maintain, a common practice is to recode in assembly language those sections that are </a:t>
            </a:r>
            <a:r>
              <a:rPr lang="en-GB" altLang="en-US" smtClean="0">
                <a:solidFill>
                  <a:srgbClr val="FF0000"/>
                </a:solidFill>
              </a:rPr>
              <a:t>time-critical.</a:t>
            </a:r>
            <a:endParaRPr lang="en-US" altLang="en-US" smtClean="0">
              <a:solidFill>
                <a:srgbClr val="FF0000"/>
              </a:solidFill>
            </a:endParaRPr>
          </a:p>
          <a:p>
            <a:pPr marL="533400" indent="-533400" algn="just">
              <a:buFontTx/>
              <a:buAutoNum type="arabicPeriod"/>
            </a:pPr>
            <a:r>
              <a:rPr lang="en-GB" altLang="en-US" smtClean="0"/>
              <a:t>Resident programs (that reside in memory while other program execute) and interrupt service routines (that handle input and output) are almost always develop in </a:t>
            </a:r>
            <a:r>
              <a:rPr lang="en-GB" altLang="en-US" smtClean="0">
                <a:solidFill>
                  <a:srgbClr val="FF0000"/>
                </a:solidFill>
              </a:rPr>
              <a:t>Assembly Language</a:t>
            </a:r>
            <a:r>
              <a:rPr lang="en-GB" altLang="en-US"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25438"/>
            <a:ext cx="11261725" cy="962025"/>
          </a:xfrm>
        </p:spPr>
        <p:txBody>
          <a:bodyPr/>
          <a:lstStyle/>
          <a:p>
            <a:pPr algn="ctr"/>
            <a:r>
              <a:rPr lang="en-US" altLang="zh-TW" smtClean="0">
                <a:solidFill>
                  <a:srgbClr val="FF0000"/>
                </a:solidFill>
                <a:cs typeface="新細明體"/>
              </a:rPr>
              <a:t>Comparison of Assembly Language and High-Level Languages</a:t>
            </a:r>
          </a:p>
        </p:txBody>
      </p:sp>
      <p:graphicFrame>
        <p:nvGraphicFramePr>
          <p:cNvPr id="30765" name="Group 45"/>
          <p:cNvGraphicFramePr>
            <a:graphicFrameLocks noGrp="1"/>
          </p:cNvGraphicFramePr>
          <p:nvPr>
            <p:ph type="tbl" idx="1"/>
          </p:nvPr>
        </p:nvGraphicFramePr>
        <p:xfrm>
          <a:off x="785813" y="1528763"/>
          <a:ext cx="10444162" cy="4865687"/>
        </p:xfrm>
        <a:graphic>
          <a:graphicData uri="http://schemas.openxmlformats.org/drawingml/2006/table">
            <a:tbl>
              <a:tblPr/>
              <a:tblGrid>
                <a:gridCol w="3450304">
                  <a:extLst>
                    <a:ext uri="{9D8B030D-6E8A-4147-A177-3AD203B41FA5}">
                      <a16:colId xmlns:a16="http://schemas.microsoft.com/office/drawing/2014/main" val="2995816006"/>
                    </a:ext>
                  </a:extLst>
                </a:gridCol>
                <a:gridCol w="3450304">
                  <a:extLst>
                    <a:ext uri="{9D8B030D-6E8A-4147-A177-3AD203B41FA5}">
                      <a16:colId xmlns:a16="http://schemas.microsoft.com/office/drawing/2014/main" val="4211845455"/>
                    </a:ext>
                  </a:extLst>
                </a:gridCol>
                <a:gridCol w="3543554">
                  <a:extLst>
                    <a:ext uri="{9D8B030D-6E8A-4147-A177-3AD203B41FA5}">
                      <a16:colId xmlns:a16="http://schemas.microsoft.com/office/drawing/2014/main" val="3273322404"/>
                    </a:ext>
                  </a:extLst>
                </a:gridCol>
              </a:tblGrid>
              <a:tr h="650917">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ctr"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1" i="0" u="none" strike="noStrike" cap="none" normalizeH="0" baseline="0" dirty="0" smtClean="0">
                          <a:ln>
                            <a:noFill/>
                          </a:ln>
                          <a:solidFill>
                            <a:srgbClr val="FF0000"/>
                          </a:solidFill>
                          <a:effectLst/>
                          <a:latin typeface="Arial" panose="020B0604020202020204" pitchFamily="34" charset="0"/>
                          <a:ea typeface="新細明體" charset="-120"/>
                        </a:rPr>
                        <a:t>Type of Applications</a:t>
                      </a:r>
                    </a:p>
                  </a:txBody>
                  <a:tcPr marL="91447" marR="91447"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ctr"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1" i="0" u="none" strike="noStrike" cap="none" normalizeH="0" baseline="0" dirty="0" smtClean="0">
                          <a:ln>
                            <a:noFill/>
                          </a:ln>
                          <a:solidFill>
                            <a:srgbClr val="FF0000"/>
                          </a:solidFill>
                          <a:effectLst/>
                          <a:latin typeface="Arial" panose="020B0604020202020204" pitchFamily="34" charset="0"/>
                          <a:ea typeface="新細明體" charset="-120"/>
                        </a:rPr>
                        <a:t>High-Level Language</a:t>
                      </a:r>
                    </a:p>
                  </a:txBody>
                  <a:tcPr marL="91447" marR="91447"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ctr"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1" i="0" u="none" strike="noStrike" cap="none" normalizeH="0" baseline="0" dirty="0" smtClean="0">
                          <a:ln>
                            <a:noFill/>
                          </a:ln>
                          <a:solidFill>
                            <a:srgbClr val="FF0000"/>
                          </a:solidFill>
                          <a:effectLst/>
                          <a:latin typeface="Arial" panose="020B0604020202020204" pitchFamily="34" charset="0"/>
                          <a:ea typeface="新細明體" charset="-120"/>
                        </a:rPr>
                        <a:t>Assembly Language</a:t>
                      </a:r>
                    </a:p>
                  </a:txBody>
                  <a:tcPr marL="91447" marR="91447"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7978137"/>
                  </a:ext>
                </a:extLst>
              </a:tr>
              <a:tr h="1005906">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dirty="0" smtClean="0">
                          <a:ln>
                            <a:noFill/>
                          </a:ln>
                          <a:solidFill>
                            <a:schemeClr val="tx1"/>
                          </a:solidFill>
                          <a:effectLst/>
                          <a:latin typeface="Arial" panose="020B0604020202020204" pitchFamily="34" charset="0"/>
                          <a:ea typeface="新細明體" charset="-120"/>
                        </a:rPr>
                        <a:t>Business application software for single platform.</a:t>
                      </a:r>
                    </a:p>
                  </a:txBody>
                  <a:tcPr marL="91447" marR="91447"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dirty="0" smtClean="0">
                          <a:ln>
                            <a:noFill/>
                          </a:ln>
                          <a:solidFill>
                            <a:schemeClr val="tx1"/>
                          </a:solidFill>
                          <a:effectLst/>
                          <a:latin typeface="Arial" panose="020B0604020202020204" pitchFamily="34" charset="0"/>
                          <a:ea typeface="新細明體" charset="-120"/>
                        </a:rPr>
                        <a:t>Formal structures make it easy to organize and maintain.</a:t>
                      </a:r>
                    </a:p>
                  </a:txBody>
                  <a:tcPr marL="91447" marR="91447"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dirty="0" smtClean="0">
                          <a:ln>
                            <a:noFill/>
                          </a:ln>
                          <a:solidFill>
                            <a:schemeClr val="tx1"/>
                          </a:solidFill>
                          <a:effectLst/>
                          <a:latin typeface="Arial" panose="020B0604020202020204" pitchFamily="34" charset="0"/>
                          <a:ea typeface="新細明體" charset="-120"/>
                        </a:rPr>
                        <a:t>No formal structure.</a:t>
                      </a:r>
                    </a:p>
                  </a:txBody>
                  <a:tcPr marL="91447" marR="91447"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4588188"/>
                  </a:ext>
                </a:extLst>
              </a:tr>
              <a:tr h="1005906">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charset="-120"/>
                        </a:rPr>
                        <a:t>Hardware device driver.</a:t>
                      </a:r>
                    </a:p>
                  </a:txBody>
                  <a:tcPr marL="91447" marR="91447"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charset="-120"/>
                        </a:rPr>
                        <a:t>Awkward coding techniques required.</a:t>
                      </a:r>
                    </a:p>
                  </a:txBody>
                  <a:tcPr marL="91447" marR="91447"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charset="-120"/>
                        </a:rPr>
                        <a:t>Hardware access is straightforward and simple.</a:t>
                      </a:r>
                    </a:p>
                  </a:txBody>
                  <a:tcPr marL="91447" marR="91447"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67574389"/>
                  </a:ext>
                </a:extLst>
              </a:tr>
              <a:tr h="892233">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charset="-120"/>
                        </a:rPr>
                        <a:t>Business application for multiple platforms.</a:t>
                      </a:r>
                    </a:p>
                  </a:txBody>
                  <a:tcPr marL="91447" marR="91447"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dirty="0" smtClean="0">
                          <a:ln>
                            <a:noFill/>
                          </a:ln>
                          <a:solidFill>
                            <a:schemeClr val="tx1"/>
                          </a:solidFill>
                          <a:effectLst/>
                          <a:latin typeface="Arial" panose="020B0604020202020204" pitchFamily="34" charset="0"/>
                          <a:ea typeface="新細明體" charset="-120"/>
                        </a:rPr>
                        <a:t>Portable.</a:t>
                      </a:r>
                    </a:p>
                  </a:txBody>
                  <a:tcPr marL="91447" marR="91447"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charset="-120"/>
                        </a:rPr>
                        <a:t>Difficult to maintain.</a:t>
                      </a:r>
                    </a:p>
                  </a:txBody>
                  <a:tcPr marL="91447" marR="91447"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3414405055"/>
                  </a:ext>
                </a:extLst>
              </a:tr>
              <a:tr h="1310725">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charset="-120"/>
                        </a:rPr>
                        <a:t>Embedded systems and computer games requiring direct hardware access.</a:t>
                      </a:r>
                    </a:p>
                  </a:txBody>
                  <a:tcPr marL="91447" marR="91447"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charset="-120"/>
                        </a:rPr>
                        <a:t>Produces too much executable code, and may not run efficiently.</a:t>
                      </a:r>
                    </a:p>
                  </a:txBody>
                  <a:tcPr marL="91447" marR="91447"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hlink"/>
                        </a:buClr>
                        <a:buSzPct val="50000"/>
                        <a:buFont typeface="Monotype Sorts" pitchFamily="2" charset="2"/>
                        <a:defRPr kumimoji="1" sz="2400" b="1">
                          <a:solidFill>
                            <a:schemeClr val="tx1"/>
                          </a:solidFill>
                          <a:latin typeface="Arial" panose="020B0604020202020204" pitchFamily="34" charset="0"/>
                          <a:ea typeface="新細明體" charset="-120"/>
                        </a:defRPr>
                      </a:lvl1pPr>
                      <a:lvl2pPr>
                        <a:spcBef>
                          <a:spcPct val="20000"/>
                        </a:spcBef>
                        <a:buClr>
                          <a:schemeClr val="tx2"/>
                        </a:buClr>
                        <a:buSzPct val="75000"/>
                        <a:buFont typeface="Monotype Sorts" pitchFamily="2" charset="2"/>
                        <a:defRPr kumimoji="1" sz="2200">
                          <a:solidFill>
                            <a:schemeClr val="tx1"/>
                          </a:solidFill>
                          <a:latin typeface="Arial" panose="020B0604020202020204" pitchFamily="34" charset="0"/>
                          <a:ea typeface="新細明體" charset="-120"/>
                        </a:defRPr>
                      </a:lvl2pPr>
                      <a:lvl3pPr>
                        <a:spcBef>
                          <a:spcPct val="20000"/>
                        </a:spcBef>
                        <a:buClr>
                          <a:schemeClr val="hlink"/>
                        </a:buClr>
                        <a:buSzPct val="65000"/>
                        <a:buFont typeface="Monotype Sorts" pitchFamily="2" charset="2"/>
                        <a:defRPr kumimoji="1" sz="2000">
                          <a:solidFill>
                            <a:schemeClr val="tx1"/>
                          </a:solidFill>
                          <a:latin typeface="Arial" panose="020B0604020202020204" pitchFamily="34" charset="0"/>
                          <a:ea typeface="新細明體" charset="-120"/>
                        </a:defRPr>
                      </a:lvl3pPr>
                      <a:lvl4pPr>
                        <a:spcBef>
                          <a:spcPct val="20000"/>
                        </a:spcBef>
                        <a:buClr>
                          <a:schemeClr val="tx2"/>
                        </a:buClr>
                        <a:buSzPct val="100000"/>
                        <a:defRPr kumimoji="1">
                          <a:solidFill>
                            <a:schemeClr val="tx1"/>
                          </a:solidFill>
                          <a:latin typeface="Arial" panose="020B0604020202020204" pitchFamily="34" charset="0"/>
                          <a:ea typeface="新細明體" charset="-120"/>
                        </a:defRPr>
                      </a:lvl4pPr>
                      <a:lvl5pPr>
                        <a:spcBef>
                          <a:spcPct val="20000"/>
                        </a:spcBef>
                        <a:buClr>
                          <a:schemeClr val="hlink"/>
                        </a:buClr>
                        <a:buSzPct val="100000"/>
                        <a:defRPr kumimoji="1">
                          <a:solidFill>
                            <a:schemeClr val="tx1"/>
                          </a:solidFill>
                          <a:latin typeface="Arial" panose="020B0604020202020204" pitchFamily="34" charset="0"/>
                          <a:ea typeface="新細明體" charset="-120"/>
                        </a:defRPr>
                      </a:lvl5pPr>
                      <a:lvl6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6pPr>
                      <a:lvl7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7pPr>
                      <a:lvl8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8pPr>
                      <a:lvl9pPr eaLnBrk="0" fontAlgn="base" hangingPunct="0">
                        <a:spcBef>
                          <a:spcPct val="20000"/>
                        </a:spcBef>
                        <a:spcAft>
                          <a:spcPct val="0"/>
                        </a:spcAft>
                        <a:buClr>
                          <a:schemeClr val="hlink"/>
                        </a:buClr>
                        <a:buSzPct val="100000"/>
                        <a:defRPr kumimoji="1">
                          <a:solidFill>
                            <a:schemeClr val="tx1"/>
                          </a:solidFill>
                          <a:latin typeface="Arial" panose="020B0604020202020204" pitchFamily="34" charset="0"/>
                          <a:ea typeface="新細明體" charset="-12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zh-TW" sz="2000" b="0" i="0" u="none" strike="noStrike" cap="none" normalizeH="0" baseline="0" dirty="0" smtClean="0">
                          <a:ln>
                            <a:noFill/>
                          </a:ln>
                          <a:solidFill>
                            <a:schemeClr val="tx1"/>
                          </a:solidFill>
                          <a:effectLst/>
                          <a:latin typeface="Arial" panose="020B0604020202020204" pitchFamily="34" charset="0"/>
                          <a:ea typeface="新細明體" charset="-120"/>
                        </a:rPr>
                        <a:t>Ideal, because the executable code is small and runs quickly.</a:t>
                      </a:r>
                    </a:p>
                  </a:txBody>
                  <a:tcPr marL="91447" marR="91447"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659720627"/>
                  </a:ext>
                </a:extLst>
              </a:tr>
            </a:tbl>
          </a:graphicData>
        </a:graphic>
      </p:graphicFrame>
      <p:sp>
        <p:nvSpPr>
          <p:cNvPr id="10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fontAlgn="base" hangingPunct="0">
              <a:spcBef>
                <a:spcPct val="0"/>
              </a:spcBef>
              <a:spcAft>
                <a:spcPct val="0"/>
              </a:spcAft>
            </a:pPr>
            <a:fld id="{BDD6AF83-6E29-49BB-8BC6-A2113CE84BA8}" type="slidenum">
              <a:rPr lang="zh-TW" altLang="en-US" smtClean="0">
                <a:solidFill>
                  <a:srgbClr val="FF9966"/>
                </a:solidFill>
                <a:latin typeface="Arial" panose="020B0604020202020204" pitchFamily="34" charset="0"/>
                <a:cs typeface="新細明體"/>
              </a:rPr>
              <a:pPr eaLnBrk="0" fontAlgn="base" hangingPunct="0">
                <a:spcBef>
                  <a:spcPct val="0"/>
                </a:spcBef>
                <a:spcAft>
                  <a:spcPct val="0"/>
                </a:spcAft>
              </a:pPr>
              <a:t>7</a:t>
            </a:fld>
            <a:endParaRPr lang="en-US" altLang="zh-TW" smtClean="0">
              <a:solidFill>
                <a:srgbClr val="FF9966"/>
              </a:solidFill>
              <a:latin typeface="Arial" panose="020B0604020202020204" pitchFamily="34" charset="0"/>
              <a:cs typeface="新細明體"/>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lang="en-US" altLang="zh-TW" smtClean="0">
                <a:solidFill>
                  <a:srgbClr val="FF0000"/>
                </a:solidFill>
                <a:cs typeface="新細明體"/>
              </a:rPr>
              <a:t>Machine Language</a:t>
            </a:r>
          </a:p>
        </p:txBody>
      </p:sp>
      <p:sp>
        <p:nvSpPr>
          <p:cNvPr id="10244" name="Rectangle 3"/>
          <p:cNvSpPr>
            <a:spLocks noGrp="1" noChangeArrowheads="1"/>
          </p:cNvSpPr>
          <p:nvPr>
            <p:ph idx="1"/>
          </p:nvPr>
        </p:nvSpPr>
        <p:spPr/>
        <p:txBody>
          <a:bodyPr rtlCol="0">
            <a:normAutofit lnSpcReduction="10000"/>
          </a:bodyPr>
          <a:lstStyle/>
          <a:p>
            <a:pPr fontAlgn="auto">
              <a:spcAft>
                <a:spcPts val="0"/>
              </a:spcAft>
              <a:defRPr/>
            </a:pPr>
            <a:r>
              <a:rPr lang="en-US" altLang="zh-TW" dirty="0" smtClean="0"/>
              <a:t>An assembler is a program that converts </a:t>
            </a:r>
            <a:r>
              <a:rPr lang="en-US" altLang="zh-TW" dirty="0" smtClean="0">
                <a:solidFill>
                  <a:srgbClr val="FF0000"/>
                </a:solidFill>
              </a:rPr>
              <a:t>ASM code into machine language code: </a:t>
            </a:r>
          </a:p>
          <a:p>
            <a:pPr lvl="1" fontAlgn="auto">
              <a:spcAft>
                <a:spcPts val="0"/>
              </a:spcAft>
              <a:defRPr/>
            </a:pPr>
            <a:r>
              <a:rPr lang="en-US" altLang="zh-TW" sz="2800" dirty="0" err="1" smtClean="0">
                <a:latin typeface="Courier New" panose="02070309020205020404" pitchFamily="49" charset="0"/>
              </a:rPr>
              <a:t>mov</a:t>
            </a:r>
            <a:r>
              <a:rPr lang="en-US" altLang="zh-TW" sz="2800" dirty="0" smtClean="0">
                <a:latin typeface="Courier New" panose="02070309020205020404" pitchFamily="49" charset="0"/>
              </a:rPr>
              <a:t> al,5</a:t>
            </a:r>
            <a:r>
              <a:rPr lang="en-US" altLang="zh-TW" sz="2800" dirty="0" smtClean="0"/>
              <a:t> (Assembly Language)</a:t>
            </a:r>
          </a:p>
          <a:p>
            <a:pPr marL="457200" lvl="1" indent="0" fontAlgn="auto">
              <a:spcAft>
                <a:spcPts val="0"/>
              </a:spcAft>
              <a:buFont typeface="Arial" panose="020B0604020202020204" pitchFamily="34" charset="0"/>
              <a:buNone/>
              <a:defRPr/>
            </a:pPr>
            <a:endParaRPr lang="en-US" altLang="zh-TW" sz="2800" dirty="0" smtClean="0"/>
          </a:p>
          <a:p>
            <a:pPr lvl="1" fontAlgn="auto">
              <a:spcAft>
                <a:spcPts val="0"/>
              </a:spcAft>
              <a:defRPr/>
            </a:pPr>
            <a:r>
              <a:rPr lang="en-US" altLang="zh-TW" sz="2800" u="sng" dirty="0" smtClean="0"/>
              <a:t>10110000</a:t>
            </a:r>
            <a:r>
              <a:rPr lang="en-US" altLang="zh-TW" sz="2800" dirty="0" smtClean="0"/>
              <a:t>00000101 (Machine Language)</a:t>
            </a:r>
          </a:p>
          <a:p>
            <a:pPr marL="457200" lvl="1" indent="0" fontAlgn="auto">
              <a:spcAft>
                <a:spcPts val="0"/>
              </a:spcAft>
              <a:buFont typeface="Arial" panose="020B0604020202020204" pitchFamily="34" charset="0"/>
              <a:buNone/>
              <a:defRPr/>
            </a:pPr>
            <a:endParaRPr lang="en-US" altLang="zh-TW" sz="2800" dirty="0" smtClean="0"/>
          </a:p>
          <a:p>
            <a:pPr lvl="2" fontAlgn="auto">
              <a:spcAft>
                <a:spcPts val="0"/>
              </a:spcAft>
              <a:defRPr/>
            </a:pPr>
            <a:r>
              <a:rPr lang="en-US" altLang="zh-TW" sz="2800" dirty="0" smtClean="0"/>
              <a:t>most significant byte is the </a:t>
            </a:r>
            <a:r>
              <a:rPr lang="en-US" altLang="zh-TW" sz="2800" i="1" dirty="0" smtClean="0">
                <a:solidFill>
                  <a:srgbClr val="FF0000"/>
                </a:solidFill>
              </a:rPr>
              <a:t>opcode</a:t>
            </a:r>
            <a:r>
              <a:rPr lang="en-US" altLang="zh-TW" sz="2800" dirty="0" smtClean="0"/>
              <a:t> for “move into register AL”</a:t>
            </a:r>
          </a:p>
          <a:p>
            <a:pPr lvl="2" fontAlgn="auto">
              <a:spcAft>
                <a:spcPts val="0"/>
              </a:spcAft>
              <a:defRPr/>
            </a:pPr>
            <a:r>
              <a:rPr lang="en-US" altLang="zh-TW" sz="2800" dirty="0" smtClean="0"/>
              <a:t>the least significant byte is for the </a:t>
            </a:r>
            <a:r>
              <a:rPr lang="en-US" altLang="zh-TW" sz="2800" i="1" dirty="0" smtClean="0">
                <a:solidFill>
                  <a:srgbClr val="FF0000"/>
                </a:solidFill>
              </a:rPr>
              <a:t>operand</a:t>
            </a:r>
            <a:r>
              <a:rPr lang="en-US" altLang="zh-TW" sz="2800" dirty="0" smtClean="0">
                <a:solidFill>
                  <a:srgbClr val="FF0000"/>
                </a:solidFill>
              </a:rPr>
              <a:t> “5”</a:t>
            </a:r>
          </a:p>
          <a:p>
            <a:pPr fontAlgn="auto">
              <a:spcAft>
                <a:spcPts val="0"/>
              </a:spcAft>
              <a:defRPr/>
            </a:pPr>
            <a:r>
              <a:rPr lang="en-US" altLang="zh-TW" dirty="0" smtClean="0"/>
              <a:t>Directly programming in machine language offers no advantage (over Assembly)...</a:t>
            </a:r>
          </a:p>
        </p:txBody>
      </p:sp>
      <p:sp>
        <p:nvSpPr>
          <p:cNvPr id="112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0" fontAlgn="base" hangingPunct="0">
              <a:spcBef>
                <a:spcPct val="0"/>
              </a:spcBef>
              <a:spcAft>
                <a:spcPct val="0"/>
              </a:spcAft>
            </a:pPr>
            <a:fld id="{E740088A-AFDC-4B50-9E05-4A6B48AD7775}" type="slidenum">
              <a:rPr lang="zh-TW" altLang="en-US">
                <a:solidFill>
                  <a:srgbClr val="FF9966"/>
                </a:solidFill>
                <a:latin typeface="Arial" panose="020B0604020202020204" pitchFamily="34" charset="0"/>
                <a:cs typeface="新細明體"/>
              </a:rPr>
              <a:pPr eaLnBrk="0" fontAlgn="base" hangingPunct="0">
                <a:spcBef>
                  <a:spcPct val="0"/>
                </a:spcBef>
                <a:spcAft>
                  <a:spcPct val="0"/>
                </a:spcAft>
              </a:pPr>
              <a:t>8</a:t>
            </a:fld>
            <a:endParaRPr lang="en-US" altLang="zh-TW">
              <a:solidFill>
                <a:srgbClr val="FF9966"/>
              </a:solidFill>
              <a:latin typeface="Arial" panose="020B0604020202020204" pitchFamily="34" charset="0"/>
              <a:cs typeface="新細明體"/>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22325" y="182563"/>
            <a:ext cx="10515600" cy="1036637"/>
          </a:xfrm>
        </p:spPr>
        <p:txBody>
          <a:bodyPr/>
          <a:lstStyle/>
          <a:p>
            <a:pPr algn="ctr"/>
            <a:r>
              <a:rPr lang="en-US" altLang="en-US" smtClean="0">
                <a:solidFill>
                  <a:srgbClr val="FF0000"/>
                </a:solidFill>
              </a:rPr>
              <a:t>Assembly Language Model</a:t>
            </a:r>
          </a:p>
        </p:txBody>
      </p:sp>
      <p:sp>
        <p:nvSpPr>
          <p:cNvPr id="12291" name="Rectangle 4"/>
          <p:cNvSpPr>
            <a:spLocks noChangeArrowheads="1"/>
          </p:cNvSpPr>
          <p:nvPr/>
        </p:nvSpPr>
        <p:spPr bwMode="auto">
          <a:xfrm>
            <a:off x="3657600" y="2057400"/>
            <a:ext cx="1676400" cy="3657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5000"/>
              </a:lnSpc>
              <a:spcBef>
                <a:spcPct val="50000"/>
              </a:spcBef>
              <a:buFontTx/>
              <a:buNone/>
            </a:pPr>
            <a:r>
              <a:rPr lang="en-US" altLang="en-US" sz="2200">
                <a:latin typeface="Arial" panose="020B0604020202020204" pitchFamily="34" charset="0"/>
              </a:rPr>
              <a:t>…</a:t>
            </a:r>
          </a:p>
          <a:p>
            <a:pPr eaLnBrk="1" hangingPunct="1">
              <a:lnSpc>
                <a:spcPct val="85000"/>
              </a:lnSpc>
              <a:spcBef>
                <a:spcPct val="50000"/>
              </a:spcBef>
              <a:buFontTx/>
              <a:buNone/>
            </a:pPr>
            <a:r>
              <a:rPr lang="en-US" altLang="en-US" sz="2200">
                <a:latin typeface="Arial" panose="020B0604020202020204" pitchFamily="34" charset="0"/>
              </a:rPr>
              <a:t>add r1,r2</a:t>
            </a:r>
          </a:p>
          <a:p>
            <a:pPr eaLnBrk="1" hangingPunct="1">
              <a:lnSpc>
                <a:spcPct val="85000"/>
              </a:lnSpc>
              <a:spcBef>
                <a:spcPct val="50000"/>
              </a:spcBef>
              <a:buFontTx/>
              <a:buNone/>
            </a:pPr>
            <a:r>
              <a:rPr lang="en-US" altLang="en-US" sz="2200">
                <a:latin typeface="Arial" panose="020B0604020202020204" pitchFamily="34" charset="0"/>
              </a:rPr>
              <a:t>sub r2,r3</a:t>
            </a:r>
          </a:p>
          <a:p>
            <a:pPr eaLnBrk="1" hangingPunct="1">
              <a:lnSpc>
                <a:spcPct val="85000"/>
              </a:lnSpc>
              <a:spcBef>
                <a:spcPct val="50000"/>
              </a:spcBef>
              <a:buFontTx/>
              <a:buNone/>
            </a:pPr>
            <a:r>
              <a:rPr lang="en-US" altLang="en-US" sz="2200">
                <a:latin typeface="Arial" panose="020B0604020202020204" pitchFamily="34" charset="0"/>
              </a:rPr>
              <a:t>cmp r3,r4</a:t>
            </a:r>
          </a:p>
          <a:p>
            <a:pPr eaLnBrk="1" hangingPunct="1">
              <a:lnSpc>
                <a:spcPct val="85000"/>
              </a:lnSpc>
              <a:spcBef>
                <a:spcPct val="50000"/>
              </a:spcBef>
              <a:buFontTx/>
              <a:buNone/>
            </a:pPr>
            <a:r>
              <a:rPr lang="en-US" altLang="en-US" sz="2200">
                <a:latin typeface="Arial" panose="020B0604020202020204" pitchFamily="34" charset="0"/>
              </a:rPr>
              <a:t>bne I1</a:t>
            </a:r>
          </a:p>
          <a:p>
            <a:pPr eaLnBrk="1" hangingPunct="1">
              <a:lnSpc>
                <a:spcPct val="85000"/>
              </a:lnSpc>
              <a:spcBef>
                <a:spcPct val="50000"/>
              </a:spcBef>
              <a:buFontTx/>
              <a:buNone/>
            </a:pPr>
            <a:r>
              <a:rPr lang="en-US" altLang="en-US" sz="2200">
                <a:latin typeface="Arial" panose="020B0604020202020204" pitchFamily="34" charset="0"/>
              </a:rPr>
              <a:t>sub r4,1</a:t>
            </a:r>
          </a:p>
          <a:p>
            <a:pPr eaLnBrk="1" hangingPunct="1">
              <a:lnSpc>
                <a:spcPct val="85000"/>
              </a:lnSpc>
              <a:spcBef>
                <a:spcPct val="50000"/>
              </a:spcBef>
              <a:buFontTx/>
              <a:buNone/>
            </a:pPr>
            <a:r>
              <a:rPr lang="en-US" altLang="en-US" sz="2200">
                <a:latin typeface="Arial" panose="020B0604020202020204" pitchFamily="34" charset="0"/>
              </a:rPr>
              <a:t>I1: jmp I3</a:t>
            </a:r>
          </a:p>
          <a:p>
            <a:pPr eaLnBrk="1" hangingPunct="1">
              <a:lnSpc>
                <a:spcPct val="85000"/>
              </a:lnSpc>
              <a:spcBef>
                <a:spcPct val="50000"/>
              </a:spcBef>
              <a:buFontTx/>
              <a:buNone/>
            </a:pPr>
            <a:r>
              <a:rPr lang="en-US" altLang="en-US" sz="2200">
                <a:latin typeface="Arial" panose="020B0604020202020204" pitchFamily="34" charset="0"/>
              </a:rPr>
              <a:t>…</a:t>
            </a:r>
          </a:p>
        </p:txBody>
      </p:sp>
      <p:sp>
        <p:nvSpPr>
          <p:cNvPr id="12292" name="Rectangle 7"/>
          <p:cNvSpPr>
            <a:spLocks noChangeArrowheads="1"/>
          </p:cNvSpPr>
          <p:nvPr/>
        </p:nvSpPr>
        <p:spPr bwMode="auto">
          <a:xfrm>
            <a:off x="5638800" y="3124200"/>
            <a:ext cx="1143000" cy="1524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85000"/>
              </a:lnSpc>
              <a:spcBef>
                <a:spcPct val="50000"/>
              </a:spcBef>
              <a:buFontTx/>
              <a:buNone/>
            </a:pPr>
            <a:r>
              <a:rPr lang="en-US" altLang="en-US" sz="2200">
                <a:latin typeface="Arial" panose="020B0604020202020204" pitchFamily="34" charset="0"/>
              </a:rPr>
              <a:t>ALU</a:t>
            </a:r>
          </a:p>
        </p:txBody>
      </p:sp>
      <p:sp>
        <p:nvSpPr>
          <p:cNvPr id="12293" name="Line 8"/>
          <p:cNvSpPr>
            <a:spLocks noChangeShapeType="1"/>
          </p:cNvSpPr>
          <p:nvPr/>
        </p:nvSpPr>
        <p:spPr bwMode="auto">
          <a:xfrm>
            <a:off x="2971800" y="3657600"/>
            <a:ext cx="685800"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IN"/>
          </a:p>
        </p:txBody>
      </p:sp>
      <p:sp>
        <p:nvSpPr>
          <p:cNvPr id="12294" name="Rectangle 9"/>
          <p:cNvSpPr>
            <a:spLocks noChangeArrowheads="1"/>
          </p:cNvSpPr>
          <p:nvPr/>
        </p:nvSpPr>
        <p:spPr bwMode="auto">
          <a:xfrm>
            <a:off x="1905000" y="3352800"/>
            <a:ext cx="1066800" cy="609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85000"/>
              </a:lnSpc>
              <a:spcBef>
                <a:spcPct val="50000"/>
              </a:spcBef>
              <a:buFontTx/>
              <a:buNone/>
            </a:pPr>
            <a:r>
              <a:rPr lang="en-US" altLang="en-US" sz="2200">
                <a:latin typeface="Arial" panose="020B0604020202020204" pitchFamily="34" charset="0"/>
              </a:rPr>
              <a:t>PC</a:t>
            </a:r>
          </a:p>
        </p:txBody>
      </p:sp>
      <p:sp>
        <p:nvSpPr>
          <p:cNvPr id="12295" name="Rectangle 10"/>
          <p:cNvSpPr>
            <a:spLocks noChangeArrowheads="1"/>
          </p:cNvSpPr>
          <p:nvPr/>
        </p:nvSpPr>
        <p:spPr bwMode="auto">
          <a:xfrm>
            <a:off x="7315200" y="2667000"/>
            <a:ext cx="1295400" cy="2667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85000"/>
              </a:lnSpc>
              <a:spcBef>
                <a:spcPct val="50000"/>
              </a:spcBef>
              <a:buFontTx/>
              <a:buNone/>
            </a:pPr>
            <a:r>
              <a:rPr lang="en-US" altLang="en-US" sz="2200">
                <a:latin typeface="Arial" panose="020B0604020202020204" pitchFamily="34" charset="0"/>
              </a:rPr>
              <a:t>Registers</a:t>
            </a:r>
          </a:p>
        </p:txBody>
      </p:sp>
      <p:sp>
        <p:nvSpPr>
          <p:cNvPr id="12296" name="Rectangle 11"/>
          <p:cNvSpPr>
            <a:spLocks noChangeArrowheads="1"/>
          </p:cNvSpPr>
          <p:nvPr/>
        </p:nvSpPr>
        <p:spPr bwMode="auto">
          <a:xfrm>
            <a:off x="9144000" y="990600"/>
            <a:ext cx="1295400" cy="56388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85000"/>
              </a:lnSpc>
              <a:spcBef>
                <a:spcPct val="50000"/>
              </a:spcBef>
              <a:buFontTx/>
              <a:buNone/>
            </a:pPr>
            <a:r>
              <a:rPr lang="en-US" altLang="en-US" sz="2200">
                <a:latin typeface="Arial" panose="020B0604020202020204" pitchFamily="34" charset="0"/>
              </a:rPr>
              <a:t>Memory</a:t>
            </a:r>
          </a:p>
        </p:txBody>
      </p:sp>
      <p:sp>
        <p:nvSpPr>
          <p:cNvPr id="12297" name="Line 12"/>
          <p:cNvSpPr>
            <a:spLocks noChangeShapeType="1"/>
          </p:cNvSpPr>
          <p:nvPr/>
        </p:nvSpPr>
        <p:spPr bwMode="auto">
          <a:xfrm>
            <a:off x="6781800" y="4343400"/>
            <a:ext cx="53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IN"/>
          </a:p>
        </p:txBody>
      </p:sp>
      <p:sp>
        <p:nvSpPr>
          <p:cNvPr id="12298" name="Line 13"/>
          <p:cNvSpPr>
            <a:spLocks noChangeShapeType="1"/>
          </p:cNvSpPr>
          <p:nvPr/>
        </p:nvSpPr>
        <p:spPr bwMode="auto">
          <a:xfrm>
            <a:off x="6781800" y="3886200"/>
            <a:ext cx="533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IN"/>
          </a:p>
        </p:txBody>
      </p:sp>
      <p:sp>
        <p:nvSpPr>
          <p:cNvPr id="12299" name="Line 14"/>
          <p:cNvSpPr>
            <a:spLocks noChangeShapeType="1"/>
          </p:cNvSpPr>
          <p:nvPr/>
        </p:nvSpPr>
        <p:spPr bwMode="auto">
          <a:xfrm>
            <a:off x="6781800" y="3581400"/>
            <a:ext cx="533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IN"/>
          </a:p>
        </p:txBody>
      </p:sp>
      <p:sp>
        <p:nvSpPr>
          <p:cNvPr id="12300" name="Line 15"/>
          <p:cNvSpPr>
            <a:spLocks noChangeShapeType="1"/>
          </p:cNvSpPr>
          <p:nvPr/>
        </p:nvSpPr>
        <p:spPr bwMode="auto">
          <a:xfrm>
            <a:off x="8610600" y="4267200"/>
            <a:ext cx="53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IN"/>
          </a:p>
        </p:txBody>
      </p:sp>
      <p:sp>
        <p:nvSpPr>
          <p:cNvPr id="12301" name="Line 16"/>
          <p:cNvSpPr>
            <a:spLocks noChangeShapeType="1"/>
          </p:cNvSpPr>
          <p:nvPr/>
        </p:nvSpPr>
        <p:spPr bwMode="auto">
          <a:xfrm>
            <a:off x="8610600" y="3810000"/>
            <a:ext cx="533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roduction Assembly Language Programming [Compatibility Mode]" id="{98917299-440C-4B26-9F99-37C766CFB8D7}" vid="{CC02A6EA-EEBE-4217-85B3-20706B3C7EB6}"/>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 Assembly Language Programming</Template>
  <TotalTime>17</TotalTime>
  <Words>1856</Words>
  <Application>Microsoft Office PowerPoint</Application>
  <PresentationFormat>Widescreen</PresentationFormat>
  <Paragraphs>426</Paragraphs>
  <Slides>40</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40</vt:i4>
      </vt:variant>
    </vt:vector>
  </HeadingPairs>
  <TitlesOfParts>
    <vt:vector size="53" baseType="lpstr">
      <vt:lpstr>Arial</vt:lpstr>
      <vt:lpstr>Calibri</vt:lpstr>
      <vt:lpstr>Calibri Light</vt:lpstr>
      <vt:lpstr>Courier New</vt:lpstr>
      <vt:lpstr>Garamond</vt:lpstr>
      <vt:lpstr>Monotype Sorts</vt:lpstr>
      <vt:lpstr>新細明體</vt:lpstr>
      <vt:lpstr>Times New Roman</vt:lpstr>
      <vt:lpstr>Wingdings</vt:lpstr>
      <vt:lpstr>Office Theme</vt:lpstr>
      <vt:lpstr>Default Design</vt:lpstr>
      <vt:lpstr>Artwork</vt:lpstr>
      <vt:lpstr>Document</vt:lpstr>
      <vt:lpstr>Introduction Assembly Language Programming </vt:lpstr>
      <vt:lpstr>What is Assembly Language?</vt:lpstr>
      <vt:lpstr>Why learn Assembly Language? </vt:lpstr>
      <vt:lpstr>Assembly Language Applications</vt:lpstr>
      <vt:lpstr>Advantages of Assembly Language</vt:lpstr>
      <vt:lpstr>Reasons for using Assembly Language</vt:lpstr>
      <vt:lpstr>Comparison of Assembly Language and High-Level Languages</vt:lpstr>
      <vt:lpstr>Machine Language</vt:lpstr>
      <vt:lpstr>Assembly Language Model</vt:lpstr>
      <vt:lpstr>Assembly Language Instructions</vt:lpstr>
      <vt:lpstr>Types of Opcodes</vt:lpstr>
      <vt:lpstr>Operands</vt:lpstr>
      <vt:lpstr>Types of Assembly Languages</vt:lpstr>
      <vt:lpstr>CISC Assembly Language</vt:lpstr>
      <vt:lpstr>RISC Assembly Language</vt:lpstr>
      <vt:lpstr>DSP Assembly Language</vt:lpstr>
      <vt:lpstr>VLIW Assembly Language</vt:lpstr>
      <vt:lpstr>Types of Assembly Languages</vt:lpstr>
      <vt:lpstr>The Computer Organization - INTEL PC </vt:lpstr>
      <vt:lpstr>PowerPoint Presentation</vt:lpstr>
      <vt:lpstr>PowerPoint Presentation</vt:lpstr>
      <vt:lpstr>PowerPoint Presentation</vt:lpstr>
      <vt:lpstr>PowerPoint Presentation</vt:lpstr>
      <vt:lpstr>PowerPoint Presentation</vt:lpstr>
      <vt:lpstr>Segment And Addressing</vt:lpstr>
      <vt:lpstr>PowerPoint Presentation</vt:lpstr>
      <vt:lpstr>PowerPoint Presentation</vt:lpstr>
      <vt:lpstr>Registers</vt:lpstr>
      <vt:lpstr>i)  Segment register</vt:lpstr>
      <vt:lpstr>PowerPoint Presentation</vt:lpstr>
      <vt:lpstr>(ii) Pointer Registers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Assembly Language Programming</dc:title>
  <dc:creator>Windows User</dc:creator>
  <cp:lastModifiedBy>Windows User</cp:lastModifiedBy>
  <cp:revision>3</cp:revision>
  <dcterms:created xsi:type="dcterms:W3CDTF">2017-10-29T19:52:58Z</dcterms:created>
  <dcterms:modified xsi:type="dcterms:W3CDTF">2017-10-29T20:10:44Z</dcterms:modified>
</cp:coreProperties>
</file>