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8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0" r:id="rId23"/>
    <p:sldId id="297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EBE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5C458-7E3D-4CFE-BC92-C680A32C4E5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958FD-1349-4EA5-B6D6-DD437A8A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81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633FE-6FD4-486E-BC60-AE8E74A144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9B7A-0AF7-4644-A65A-11CC916D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662D03-D9CA-475C-8827-ED0A403BFA29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36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 primary concern for this course is efficiency.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You might believe that faster computers make it unnecessary to be concerned with efficiency.  However…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So we need special training.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4ABE1B8-44E1-4B19-A6C6-73921F821A58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Typically want the “simplest” data structure that will meet the requirements.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0BE1DD-4233-4394-AA57-DA23407356BD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36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These questions often  help to narrow the possibilities.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data can be deleted, a more complex representation is typically required.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EBDF53-134D-41A8-87A5-EB4E602DE2F0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8C5167-DFAC-4AD7-8676-58F83DD37D14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Helvetica" pitchFamily="34" charset="0"/>
              </a:rPr>
              <a:t>The first goal is a worldview to adopt</a:t>
            </a:r>
          </a:p>
          <a:p>
            <a:pPr eaLnBrk="1" hangingPunct="1"/>
            <a:endParaRPr lang="en-US" smtClean="0">
              <a:latin typeface="Helvetica" pitchFamily="34" charset="0"/>
            </a:endParaRPr>
          </a:p>
          <a:p>
            <a:pPr eaLnBrk="1" hangingPunct="1"/>
            <a:r>
              <a:rPr lang="en-US" smtClean="0">
                <a:latin typeface="Helvetica" pitchFamily="34" charset="0"/>
              </a:rPr>
              <a:t>The second goal is the “nuts and bolts” of the course.</a:t>
            </a:r>
          </a:p>
          <a:p>
            <a:pPr eaLnBrk="1" hangingPunct="1"/>
            <a:endParaRPr lang="en-US" smtClean="0">
              <a:latin typeface="Helvetica" pitchFamily="34" charset="0"/>
            </a:endParaRPr>
          </a:p>
          <a:p>
            <a:pPr eaLnBrk="1" hangingPunct="1"/>
            <a:r>
              <a:rPr lang="en-US" smtClean="0">
                <a:latin typeface="Helvetica" pitchFamily="34" charset="0"/>
              </a:rPr>
              <a:t>The third goal prepares a student for the future.</a:t>
            </a:r>
          </a:p>
          <a:p>
            <a:pPr eaLnBrk="1" hangingPunct="1"/>
            <a:endParaRPr lang="en-US" smtClean="0">
              <a:latin typeface="Helvetic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A58009-FFB7-476F-AAF6-8B1A96D2D289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“Correct” means computes the proper function.</a:t>
            </a:r>
          </a:p>
          <a:p>
            <a:pPr eaLnBrk="1" hangingPunct="1"/>
            <a:r>
              <a:rPr lang="en-US" smtClean="0"/>
              <a:t>“Concrete steps” are executable by the machine in question.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frequently interchange use of “algorithm” and “program” though they are actually different concepts.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C599CA-89F7-4FF1-A47E-E2F64F6B5FEB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  <p:sp>
        <p:nvSpPr>
          <p:cNvPr id="37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49AE7F-0885-4F3B-994A-F1676B535A3A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Empirical comparison is difficult to do “fairly” and is time consuming.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Critical resources: Time.  Space (disk, RAM). Programmers effort.  Ease of use (user’s effort).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Factors affecting running time: Machine load.  OS.  Compiler.  Problem size.  Specific input values for given problem size.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0EFA60-C120-4850-BCC8-07FB4A60EAAA}" type="slidenum">
              <a:rPr lang="en-US" sz="1200" smtClean="0"/>
              <a:pPr eaLnBrk="1" hangingPunct="1"/>
              <a:t>33</a:t>
            </a:fld>
            <a:endParaRPr lang="en-US" sz="1200" smtClean="0"/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Example 2: Constant cost.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 3: Cost: </a:t>
            </a:r>
            <a:r>
              <a:rPr lang="en-US" b="1" smtClean="0"/>
              <a:t>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= </a:t>
            </a:r>
            <a:r>
              <a:rPr lang="en-US" i="1" smtClean="0"/>
              <a:t>c</a:t>
            </a:r>
            <a:r>
              <a:rPr lang="en-US" baseline="-25000" smtClean="0"/>
              <a:t>1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+ </a:t>
            </a:r>
            <a:r>
              <a:rPr lang="en-US" i="1" smtClean="0"/>
              <a:t>c</a:t>
            </a:r>
            <a:r>
              <a:rPr lang="en-US" baseline="30000" smtClean="0"/>
              <a:t>2</a:t>
            </a:r>
            <a:r>
              <a:rPr lang="en-US" smtClean="0"/>
              <a:t>.  Roughly 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steps, with sum being 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at the end.  Ignore various overhead such as loop counter increments.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3429000"/>
          </a:xfrm>
        </p:spPr>
        <p:txBody>
          <a:bodyPr/>
          <a:lstStyle>
            <a:lvl1pPr>
              <a:defRPr sz="2600"/>
            </a:lvl1pPr>
            <a:lvl2pPr marL="457200" indent="0">
              <a:buFontTx/>
              <a:buNone/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92162"/>
          </a:xfrm>
        </p:spPr>
        <p:txBody>
          <a:bodyPr/>
          <a:lstStyle>
            <a:lvl1pPr>
              <a:defRPr lang="en-US" sz="3600" b="1" kern="1200" dirty="0" smtClean="0">
                <a:solidFill>
                  <a:srgbClr val="31BA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5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6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99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5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0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Wingdings" pitchFamily="2" charset="2"/>
              <a:buChar char="§"/>
              <a:defRPr sz="2600"/>
            </a:lvl1pPr>
            <a:lvl2pPr marL="742950" indent="-285750">
              <a:buFont typeface="Arial" pitchFamily="34" charset="0"/>
              <a:buChar char="•"/>
              <a:defRPr sz="23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62000"/>
          </a:xfrm>
        </p:spPr>
        <p:txBody>
          <a:bodyPr/>
          <a:lstStyle>
            <a:lvl1pPr>
              <a:defRPr lang="en-US" sz="3200" b="1" kern="1200" dirty="0" smtClean="0">
                <a:solidFill>
                  <a:srgbClr val="31BA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9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021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2800"/>
            </a:lvl1pPr>
            <a:lvl2pPr marL="742950" indent="-285750"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24000"/>
            <a:ext cx="4038600" cy="46021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picture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572000" y="1524000"/>
            <a:ext cx="0" cy="4648200"/>
          </a:xfrm>
          <a:prstGeom prst="line">
            <a:avLst/>
          </a:prstGeom>
          <a:ln w="19050">
            <a:solidFill>
              <a:srgbClr val="31B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62000"/>
          </a:xfrm>
        </p:spPr>
        <p:txBody>
          <a:bodyPr/>
          <a:lstStyle>
            <a:lvl1pPr>
              <a:defRPr lang="en-US" sz="3200" b="1" kern="1200" dirty="0" smtClean="0">
                <a:solidFill>
                  <a:srgbClr val="31BA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©Alemitu Mequanint  ·  Email: alemitu.mequanint@gmail.com ·  Software Engineering , AASTU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92200" y="2095500"/>
            <a:ext cx="6553200" cy="1981200"/>
          </a:xfrm>
        </p:spPr>
        <p:txBody>
          <a:bodyPr>
            <a:normAutofit/>
          </a:bodyPr>
          <a:lstStyle>
            <a:lvl1pPr>
              <a:defRPr lang="en-US" sz="3600" b="1" kern="1200" dirty="0" smtClean="0">
                <a:solidFill>
                  <a:srgbClr val="31BAD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874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31800" y="1143000"/>
            <a:ext cx="8153400" cy="8382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57200" y="2133600"/>
            <a:ext cx="8229600" cy="396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672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800600"/>
            <a:ext cx="83058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914399"/>
            <a:ext cx="8305800" cy="381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486400"/>
            <a:ext cx="83058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2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add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6934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590800"/>
            <a:ext cx="8229600" cy="2895600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rgbClr val="31BAD5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86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31BA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09600" y="38100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31BA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0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914400" cy="74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57200" y="6248399"/>
            <a:ext cx="8229600" cy="45719"/>
            <a:chOff x="457200" y="6248400"/>
            <a:chExt cx="82296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457200" y="6248400"/>
              <a:ext cx="3352800" cy="0"/>
            </a:xfrm>
            <a:prstGeom prst="line">
              <a:avLst/>
            </a:prstGeom>
            <a:ln w="57150" cap="sq" cmpd="sng">
              <a:solidFill>
                <a:srgbClr val="31BAD5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810000" y="6248400"/>
              <a:ext cx="762000" cy="0"/>
            </a:xfrm>
            <a:prstGeom prst="line">
              <a:avLst/>
            </a:prstGeom>
            <a:ln w="57150" cap="sq" cmpd="sng">
              <a:solidFill>
                <a:srgbClr val="FFD757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4572000" y="6248400"/>
              <a:ext cx="914400" cy="0"/>
            </a:xfrm>
            <a:prstGeom prst="line">
              <a:avLst/>
            </a:prstGeom>
            <a:ln w="57150" cap="sq" cmpd="sng">
              <a:solidFill>
                <a:srgbClr val="A4CF37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0" y="6248400"/>
              <a:ext cx="3200400" cy="0"/>
            </a:xfrm>
            <a:prstGeom prst="line">
              <a:avLst/>
            </a:prstGeom>
            <a:ln w="57150" cap="sq" cmpd="sng">
              <a:solidFill>
                <a:srgbClr val="31BAD5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58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 err="1"/>
              <a:t>Alemitu</a:t>
            </a:r>
            <a:r>
              <a:rPr lang="en-US" sz="2400" dirty="0"/>
              <a:t> </a:t>
            </a:r>
            <a:r>
              <a:rPr lang="en-US" sz="2400" dirty="0" err="1"/>
              <a:t>Mequanint</a:t>
            </a:r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Addis Ababa Science &amp; Technology University</a:t>
            </a:r>
          </a:p>
          <a:p>
            <a:pPr marL="0" indent="0" algn="l">
              <a:buNone/>
            </a:pPr>
            <a:r>
              <a:rPr lang="en-US" sz="2400" dirty="0" smtClean="0"/>
              <a:t>2010 </a:t>
            </a:r>
            <a:r>
              <a:rPr lang="en-US" sz="2400" dirty="0"/>
              <a:t>E.C., Semester I</a:t>
            </a:r>
          </a:p>
          <a:p>
            <a:pPr algn="ctr" eaLnBrk="1" hangingPunct="1">
              <a:buFontTx/>
              <a:buNone/>
            </a:pPr>
            <a:endParaRPr lang="en-US" sz="2400" dirty="0" smtClean="0">
              <a:latin typeface="Helvetica" pitchFamily="34" charset="0"/>
            </a:endParaRPr>
          </a:p>
          <a:p>
            <a:pPr algn="ctr" eaLnBrk="1" hangingPunct="1">
              <a:buFontTx/>
              <a:buNone/>
            </a:pPr>
            <a:endParaRPr lang="en-US" dirty="0" smtClean="0">
              <a:latin typeface="Helvetica" pitchFamily="34" charset="0"/>
            </a:endParaRPr>
          </a:p>
          <a:p>
            <a:pPr algn="ctr" eaLnBrk="1" hangingPunct="1">
              <a:buFontTx/>
              <a:buNone/>
            </a:pPr>
            <a:endParaRPr lang="en-US" sz="2800" dirty="0" smtClean="0">
              <a:latin typeface="Helvetica" pitchFamily="34" charset="0"/>
            </a:endParaRPr>
          </a:p>
          <a:p>
            <a:pPr algn="r" eaLnBrk="1" hangingPunct="1">
              <a:buFontTx/>
              <a:buNone/>
            </a:pPr>
            <a:endParaRPr lang="en-US" sz="900" dirty="0" smtClean="0">
              <a:latin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Helvetica" pitchFamily="34" charset="0"/>
              </a:rPr>
              <a:t>Data </a:t>
            </a:r>
            <a:r>
              <a:rPr lang="en-US" sz="3600" dirty="0" smtClean="0">
                <a:latin typeface="Helvetica" pitchFamily="34" charset="0"/>
              </a:rPr>
              <a:t>Structures </a:t>
            </a:r>
            <a:r>
              <a:rPr lang="en-US" sz="3600" dirty="0">
                <a:latin typeface="Helvetica" pitchFamily="34" charset="0"/>
              </a:rPr>
              <a:t>and </a:t>
            </a:r>
            <a:r>
              <a:rPr lang="en-US" sz="3600" dirty="0" smtClean="0">
                <a:latin typeface="Helvetica" pitchFamily="34" charset="0"/>
              </a:rPr>
              <a:t>Algorithms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3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>
                <a:latin typeface="Helvetica" pitchFamily="34" charset="0"/>
              </a:rPr>
              <a:t>Each problem has constraints on available space and time.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>
                <a:latin typeface="Helvetica" pitchFamily="34" charset="0"/>
              </a:rPr>
              <a:t>Only after a careful analysis of problem characteristics can we know the best data structure for the task.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>
                <a:latin typeface="Helvetica" pitchFamily="34" charset="0"/>
              </a:rPr>
              <a:t>Bank 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Helvetica" pitchFamily="34" charset="0"/>
              </a:rPr>
              <a:t>Start account: should take only a few minutes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Helvetica" pitchFamily="34" charset="0"/>
              </a:rPr>
              <a:t>Transactions: should take only a few seconds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Helvetica" pitchFamily="34" charset="0"/>
              </a:rPr>
              <a:t>Close/delete account: can take overnight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10</a:t>
            </a:fld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>
                <a:latin typeface="Helvetica" pitchFamily="34" charset="0"/>
              </a:rPr>
              <a:t>Data Structure Philosophy . . 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 smtClean="0"/>
          </a:p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717550" y="487680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We should choose a data structure that has </a:t>
            </a:r>
            <a:r>
              <a:rPr lang="en-US" dirty="0">
                <a:solidFill>
                  <a:srgbClr val="FF0000"/>
                </a:solidFill>
              </a:rPr>
              <a:t>little concern for the cost of deletion</a:t>
            </a:r>
            <a:r>
              <a:rPr lang="en-US" dirty="0"/>
              <a:t>, but is </a:t>
            </a:r>
            <a:r>
              <a:rPr lang="en-US" dirty="0">
                <a:solidFill>
                  <a:srgbClr val="FF0000"/>
                </a:solidFill>
              </a:rPr>
              <a:t>highly efficient for search </a:t>
            </a:r>
            <a:r>
              <a:rPr lang="en-US" dirty="0"/>
              <a:t>and moderately efficient for insertion.</a:t>
            </a:r>
          </a:p>
        </p:txBody>
      </p:sp>
      <p:sp>
        <p:nvSpPr>
          <p:cNvPr id="10245" name="Down Arrow 1"/>
          <p:cNvSpPr>
            <a:spLocks noChangeArrowheads="1"/>
          </p:cNvSpPr>
          <p:nvPr/>
        </p:nvSpPr>
        <p:spPr bwMode="auto">
          <a:xfrm>
            <a:off x="3733800" y="4343400"/>
            <a:ext cx="152400" cy="5334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14400" lvl="1" indent="-457200" eaLnBrk="1" hangingPunct="1">
              <a:lnSpc>
                <a:spcPct val="0"/>
              </a:lnSpc>
              <a:buFontTx/>
              <a:buNone/>
            </a:pPr>
            <a:endParaRPr lang="en-US" sz="2600" dirty="0" smtClean="0">
              <a:latin typeface="Helvetica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latin typeface="Helvetica" pitchFamily="34" charset="0"/>
              </a:rPr>
              <a:t>Learn the commonly used data structures.</a:t>
            </a: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sz="2200" dirty="0" smtClean="0">
                <a:latin typeface="Helvetica" pitchFamily="34" charset="0"/>
              </a:rPr>
              <a:t>These form a programmer's basic data structure ``toolkit.'‘</a:t>
            </a:r>
          </a:p>
          <a:p>
            <a:pPr marL="914400" lvl="1" indent="-457200" eaLnBrk="1" hangingPunct="1">
              <a:lnSpc>
                <a:spcPct val="10000"/>
              </a:lnSpc>
            </a:pPr>
            <a:endParaRPr lang="en-US" sz="2600" dirty="0" smtClean="0">
              <a:latin typeface="Helvetica" pitchFamily="34" charset="0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>
                <a:latin typeface="Helvetica" pitchFamily="34" charset="0"/>
              </a:rPr>
              <a:t>Reinforce the concept that costs and benefits exist for every data structure.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 smtClean="0">
                <a:latin typeface="Helvetica" pitchFamily="34" charset="0"/>
              </a:rPr>
              <a:t>Learn </a:t>
            </a:r>
            <a:r>
              <a:rPr lang="en-US" dirty="0">
                <a:latin typeface="Helvetica" pitchFamily="34" charset="0"/>
              </a:rPr>
              <a:t>commonly used </a:t>
            </a:r>
            <a:r>
              <a:rPr lang="en-US" dirty="0" smtClean="0">
                <a:latin typeface="Helvetica" pitchFamily="34" charset="0"/>
              </a:rPr>
              <a:t>Algorithms</a:t>
            </a:r>
            <a:endParaRPr lang="en-US" sz="2600" dirty="0" smtClean="0">
              <a:latin typeface="Helvetica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latin typeface="Helvetica" pitchFamily="34" charset="0"/>
              </a:rPr>
              <a:t>Understand how to measure the cost of a data structure or algorithm.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11</a:t>
            </a:fld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b="1" smtClean="0">
                <a:latin typeface="Helvetica" pitchFamily="34" charset="0"/>
              </a:rPr>
              <a:t>Goals of this Course: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</a:t>
            </a:r>
            <a:r>
              <a:rPr lang="en-US" sz="2600" b="1" dirty="0" smtClean="0">
                <a:solidFill>
                  <a:schemeClr val="accent2"/>
                </a:solidFill>
              </a:rPr>
              <a:t>type</a:t>
            </a:r>
            <a:r>
              <a:rPr lang="en-US" sz="2600" dirty="0" smtClean="0"/>
              <a:t> is a collection of values. E.g. :</a:t>
            </a:r>
          </a:p>
          <a:p>
            <a:pPr lvl="1"/>
            <a:r>
              <a:rPr lang="en-US" dirty="0" smtClean="0"/>
              <a:t>Boolean – {true, false}</a:t>
            </a:r>
          </a:p>
          <a:p>
            <a:pPr lvl="1"/>
            <a:r>
              <a:rPr lang="en-US" dirty="0" smtClean="0"/>
              <a:t>Integer – {-,0,+}</a:t>
            </a:r>
          </a:p>
          <a:p>
            <a:pPr lvl="1"/>
            <a:r>
              <a:rPr lang="en-US" dirty="0" smtClean="0"/>
              <a:t> </a:t>
            </a:r>
            <a:r>
              <a:rPr lang="en-US" sz="2300" dirty="0" smtClean="0"/>
              <a:t>Float – {integers</a:t>
            </a:r>
            <a:r>
              <a:rPr lang="en-US" dirty="0" smtClean="0"/>
              <a:t>, </a:t>
            </a:r>
            <a:r>
              <a:rPr lang="en-US" sz="2300" dirty="0" smtClean="0"/>
              <a:t>fractions}</a:t>
            </a:r>
          </a:p>
          <a:p>
            <a:r>
              <a:rPr lang="en-US" sz="2600" dirty="0" smtClean="0"/>
              <a:t>A </a:t>
            </a:r>
            <a:r>
              <a:rPr lang="en-US" sz="2600" b="1" dirty="0" smtClean="0">
                <a:solidFill>
                  <a:schemeClr val="accent2"/>
                </a:solidFill>
              </a:rPr>
              <a:t>data item </a:t>
            </a:r>
            <a:r>
              <a:rPr lang="en-US" sz="2600" dirty="0" smtClean="0"/>
              <a:t>is a piece of information or a record whose value drawn from a type. </a:t>
            </a:r>
          </a:p>
          <a:p>
            <a:r>
              <a:rPr lang="en-US" sz="2600" dirty="0" smtClean="0"/>
              <a:t>A data item is said to be a </a:t>
            </a:r>
            <a:r>
              <a:rPr lang="en-US" sz="2600" b="1" dirty="0" smtClean="0">
                <a:solidFill>
                  <a:schemeClr val="accent2"/>
                </a:solidFill>
              </a:rPr>
              <a:t>member</a:t>
            </a:r>
            <a:r>
              <a:rPr lang="en-US" sz="2600" dirty="0" smtClean="0"/>
              <a:t> of a type. [e.g. 2]</a:t>
            </a:r>
          </a:p>
          <a:p>
            <a:r>
              <a:rPr lang="pt-BR" sz="2600" dirty="0" smtClean="0"/>
              <a:t>A </a:t>
            </a:r>
            <a:r>
              <a:rPr lang="pt-BR" sz="2600" b="1" dirty="0" smtClean="0">
                <a:solidFill>
                  <a:schemeClr val="accent2"/>
                </a:solidFill>
              </a:rPr>
              <a:t>simple data item </a:t>
            </a:r>
            <a:r>
              <a:rPr lang="pt-BR" sz="2600" dirty="0" smtClean="0"/>
              <a:t>contains no subparts. </a:t>
            </a:r>
            <a:r>
              <a:rPr lang="en-US" sz="2600" dirty="0" smtClean="0"/>
              <a:t>[</a:t>
            </a:r>
            <a:r>
              <a:rPr lang="en-US" sz="2600" dirty="0" err="1" smtClean="0"/>
              <a:t>e.g</a:t>
            </a:r>
            <a:r>
              <a:rPr lang="en-US" sz="2600" dirty="0" smtClean="0"/>
              <a:t>: Integer]</a:t>
            </a:r>
          </a:p>
          <a:p>
            <a:r>
              <a:rPr lang="en-US" sz="2600" dirty="0" smtClean="0"/>
              <a:t>An </a:t>
            </a:r>
            <a:r>
              <a:rPr lang="en-US" sz="2600" b="1" dirty="0" smtClean="0">
                <a:solidFill>
                  <a:schemeClr val="accent2"/>
                </a:solidFill>
              </a:rPr>
              <a:t>aggregate data item </a:t>
            </a:r>
            <a:r>
              <a:rPr lang="en-US" sz="2600" dirty="0" smtClean="0"/>
              <a:t>may contain several pieces of information. </a:t>
            </a:r>
            <a:r>
              <a:rPr lang="en-US" sz="2600" dirty="0" err="1" smtClean="0"/>
              <a:t>e.g</a:t>
            </a:r>
            <a:r>
              <a:rPr lang="en-US" sz="2600" dirty="0" smtClean="0"/>
              <a:t>: </a:t>
            </a:r>
            <a:r>
              <a:rPr lang="en-US" dirty="0" smtClean="0"/>
              <a:t>bank account : name, address, account number, balance </a:t>
            </a:r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chemeClr val="accent2"/>
                </a:solidFill>
              </a:rPr>
              <a:t>data type </a:t>
            </a:r>
            <a:r>
              <a:rPr lang="en-US" dirty="0"/>
              <a:t>is a type and a collection of operations that manipulate the type. [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Addition</a:t>
            </a:r>
            <a:r>
              <a:rPr lang="en-US" dirty="0"/>
              <a:t>]</a:t>
            </a:r>
          </a:p>
          <a:p>
            <a:endParaRPr lang="en-US" sz="2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12</a:t>
            </a:fld>
            <a:endParaRPr lang="en-US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Definition of Terms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600" u="sng" dirty="0" smtClean="0">
                <a:latin typeface="Helvetica" pitchFamily="34" charset="0"/>
              </a:rPr>
              <a:t>Abstract Data Type</a:t>
            </a:r>
            <a:r>
              <a:rPr lang="en-US" sz="2600" dirty="0" smtClean="0">
                <a:latin typeface="Helvetica" pitchFamily="34" charset="0"/>
              </a:rPr>
              <a:t>  (ADT): a definition for a data type solely in terms of a set of values and a set of operations on that data type.</a:t>
            </a:r>
          </a:p>
          <a:p>
            <a:pPr>
              <a:defRPr/>
            </a:pPr>
            <a:r>
              <a:rPr lang="en-US" sz="2800" dirty="0"/>
              <a:t>Realization of a data type as a software component</a:t>
            </a:r>
          </a:p>
          <a:p>
            <a:pPr eaLnBrk="1" hangingPunct="1">
              <a:lnSpc>
                <a:spcPct val="20000"/>
              </a:lnSpc>
              <a:buFontTx/>
              <a:buNone/>
              <a:defRPr/>
            </a:pPr>
            <a:endParaRPr lang="en-US" sz="2600" dirty="0" smtClean="0">
              <a:latin typeface="Helvetica" pitchFamily="34" charset="0"/>
            </a:endParaRPr>
          </a:p>
          <a:p>
            <a:pPr>
              <a:defRPr/>
            </a:pPr>
            <a:r>
              <a:rPr lang="en-US" sz="2800" dirty="0" smtClean="0"/>
              <a:t>ADT </a:t>
            </a:r>
            <a:r>
              <a:rPr lang="en-US" sz="2800" dirty="0"/>
              <a:t>specifies: 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/>
              <a:t>What </a:t>
            </a:r>
            <a:r>
              <a:rPr lang="en-US" sz="2400" dirty="0"/>
              <a:t>can be stored in the Abstract Data </a:t>
            </a:r>
            <a:r>
              <a:rPr lang="en-US" sz="2400" dirty="0" smtClean="0"/>
              <a:t>Type - </a:t>
            </a:r>
            <a:r>
              <a:rPr lang="en-US" sz="2400" b="1" dirty="0" smtClean="0">
                <a:solidFill>
                  <a:srgbClr val="FFCC00"/>
                </a:solidFill>
              </a:rPr>
              <a:t>attributes</a:t>
            </a:r>
            <a:endParaRPr lang="en-US" sz="2400" b="1" dirty="0">
              <a:solidFill>
                <a:srgbClr val="FFCC00"/>
              </a:solidFill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/>
              <a:t>What </a:t>
            </a:r>
            <a:r>
              <a:rPr lang="en-US" sz="2400" b="1" dirty="0">
                <a:solidFill>
                  <a:srgbClr val="FFCC00"/>
                </a:solidFill>
              </a:rPr>
              <a:t>operations</a:t>
            </a:r>
            <a:r>
              <a:rPr lang="en-US" sz="2400" dirty="0"/>
              <a:t> can be done on/by the Abstract Data Type. 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600" u="sng" dirty="0" err="1" smtClean="0">
                <a:latin typeface="Helvetica" pitchFamily="34" charset="0"/>
                <a:ea typeface="+mn-ea"/>
                <a:cs typeface="+mn-cs"/>
              </a:rPr>
              <a:t>E.g</a:t>
            </a:r>
            <a:r>
              <a:rPr lang="en-US" sz="2600" dirty="0" smtClean="0">
                <a:latin typeface="Helvetica" pitchFamily="34" charset="0"/>
                <a:ea typeface="+mn-ea"/>
                <a:cs typeface="+mn-cs"/>
              </a:rPr>
              <a:t>: </a:t>
            </a:r>
            <a:r>
              <a:rPr lang="en-US" sz="2600" dirty="0">
                <a:latin typeface="Helvetica" pitchFamily="34" charset="0"/>
                <a:ea typeface="+mn-ea"/>
                <a:cs typeface="+mn-cs"/>
              </a:rPr>
              <a:t>model employees of an organization. </a:t>
            </a:r>
            <a:endParaRPr lang="en-US" sz="2600" dirty="0" smtClean="0">
              <a:latin typeface="Helvetica" pitchFamily="34" charset="0"/>
              <a:ea typeface="+mn-ea"/>
              <a:cs typeface="+mn-cs"/>
            </a:endParaRPr>
          </a:p>
          <a:p>
            <a:pPr marL="857250" lvl="2" indent="-457200" eaLnBrk="1" hangingPunct="1">
              <a:lnSpc>
                <a:spcPct val="90000"/>
              </a:lnSpc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Helvetica" pitchFamily="34" charset="0"/>
                <a:ea typeface="+mn-ea"/>
                <a:cs typeface="+mn-cs"/>
              </a:rPr>
              <a:t>Data</a:t>
            </a:r>
            <a:r>
              <a:rPr lang="en-US" sz="2200" dirty="0" smtClean="0">
                <a:latin typeface="Helvetica" pitchFamily="34" charset="0"/>
                <a:ea typeface="+mn-ea"/>
                <a:cs typeface="+mn-cs"/>
              </a:rPr>
              <a:t>: stores </a:t>
            </a:r>
            <a:r>
              <a:rPr lang="en-US" sz="2200" dirty="0">
                <a:latin typeface="Helvetica" pitchFamily="34" charset="0"/>
                <a:ea typeface="+mn-ea"/>
                <a:cs typeface="+mn-cs"/>
              </a:rPr>
              <a:t>employees with </a:t>
            </a:r>
            <a:r>
              <a:rPr lang="en-US" sz="2200" dirty="0" smtClean="0">
                <a:latin typeface="Helvetica" pitchFamily="34" charset="0"/>
                <a:ea typeface="+mn-ea"/>
                <a:cs typeface="+mn-cs"/>
              </a:rPr>
              <a:t>relevant attributes </a:t>
            </a:r>
          </a:p>
          <a:p>
            <a:pPr marL="857250" lvl="2" indent="-457200"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Operations</a:t>
            </a:r>
            <a:r>
              <a:rPr lang="en-US" dirty="0" smtClean="0"/>
              <a:t>: supports </a:t>
            </a:r>
            <a:r>
              <a:rPr lang="en-US" dirty="0"/>
              <a:t>hiring, firing, </a:t>
            </a:r>
            <a:r>
              <a:rPr lang="en-US" dirty="0" smtClean="0"/>
              <a:t>retiring, . . .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600" u="sng" dirty="0">
              <a:latin typeface="Helvetica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600" u="sng" dirty="0" smtClean="0">
                <a:latin typeface="Helvetica" pitchFamily="34" charset="0"/>
              </a:rPr>
              <a:t>Encapsulation</a:t>
            </a:r>
            <a:r>
              <a:rPr lang="en-US" sz="2600" dirty="0" smtClean="0">
                <a:latin typeface="Helvetica" pitchFamily="34" charset="0"/>
              </a:rPr>
              <a:t>: Hide implementation details.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600" dirty="0" smtClean="0">
              <a:latin typeface="Helvetic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13</a:t>
            </a:fld>
            <a:endParaRPr 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Helvetica" pitchFamily="34" charset="0"/>
              </a:rPr>
              <a:t>Abstract Data Types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u="sng" dirty="0" smtClean="0">
                <a:solidFill>
                  <a:srgbClr val="0070C0"/>
                </a:solidFill>
                <a:latin typeface="Helvetica" pitchFamily="34" charset="0"/>
              </a:rPr>
              <a:t>Data structure</a:t>
            </a:r>
            <a:r>
              <a:rPr lang="en-US" sz="2800" u="sng" dirty="0" smtClean="0">
                <a:latin typeface="Helvetica" pitchFamily="34" charset="0"/>
              </a:rPr>
              <a:t>:</a:t>
            </a:r>
            <a:r>
              <a:rPr lang="en-US" sz="2800" dirty="0" smtClean="0">
                <a:latin typeface="Helvetica" pitchFamily="34" charset="0"/>
              </a:rPr>
              <a:t> is the physical implementation of an ADT.</a:t>
            </a:r>
          </a:p>
          <a:p>
            <a:pPr marL="342900" lvl="1" indent="-342900">
              <a:lnSpc>
                <a:spcPct val="90000"/>
              </a:lnSpc>
              <a:buSzPct val="100000"/>
              <a:buFont typeface="Wingdings" pitchFamily="2" charset="2"/>
              <a:buChar char="§"/>
              <a:defRPr/>
            </a:pPr>
            <a:r>
              <a:rPr lang="en-US" sz="2600" dirty="0" smtClean="0"/>
              <a:t>Each </a:t>
            </a:r>
            <a:r>
              <a:rPr lang="en-US" sz="2600" dirty="0"/>
              <a:t>operation associated with the ADT is implemented by one or more subroutines in the implementation – function member or method</a:t>
            </a:r>
          </a:p>
          <a:p>
            <a:r>
              <a:rPr lang="en-US" dirty="0"/>
              <a:t>The variables that define the space required by a data item are </a:t>
            </a:r>
            <a:r>
              <a:rPr lang="en-US" dirty="0" smtClean="0"/>
              <a:t>referred to </a:t>
            </a:r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data members</a:t>
            </a:r>
            <a:r>
              <a:rPr lang="en-US" dirty="0"/>
              <a:t> </a:t>
            </a:r>
            <a:r>
              <a:rPr lang="en-US" dirty="0" smtClean="0"/>
              <a:t> (attributes)</a:t>
            </a:r>
            <a:endParaRPr lang="en-US" dirty="0"/>
          </a:p>
          <a:p>
            <a:pPr>
              <a:defRPr/>
            </a:pPr>
            <a:endParaRPr lang="en-US" sz="2400" b="1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2600" b="1" dirty="0" smtClean="0">
                <a:solidFill>
                  <a:schemeClr val="accent2"/>
                </a:solidFill>
              </a:rPr>
              <a:t>Data structure </a:t>
            </a:r>
            <a:r>
              <a:rPr lang="en-US" sz="2600" dirty="0" smtClean="0"/>
              <a:t>usually refers to an organization for data in main memory.</a:t>
            </a:r>
          </a:p>
          <a:p>
            <a:pPr>
              <a:defRPr/>
            </a:pPr>
            <a:r>
              <a:rPr lang="en-US" sz="2600" b="1" dirty="0" smtClean="0">
                <a:solidFill>
                  <a:schemeClr val="accent2"/>
                </a:solidFill>
              </a:rPr>
              <a:t>File structure</a:t>
            </a:r>
            <a:r>
              <a:rPr lang="en-US" sz="2600" dirty="0" smtClean="0"/>
              <a:t>: an organization for data on peripheral storage, such as a disk drive or tape.</a:t>
            </a:r>
            <a:endParaRPr lang="en-US" sz="2600" dirty="0" smtClean="0">
              <a:latin typeface="Helvetica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14</a:t>
            </a:fld>
            <a:endParaRPr lang="en-US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Data Structure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4983163"/>
          </a:xfrm>
        </p:spPr>
        <p:txBody>
          <a:bodyPr>
            <a:normAutofit/>
          </a:bodyPr>
          <a:lstStyle/>
          <a:p>
            <a:r>
              <a:rPr lang="en-US" sz="2300" b="1" dirty="0" smtClean="0"/>
              <a:t>Model</a:t>
            </a:r>
            <a:r>
              <a:rPr lang="en-US" sz="2300" dirty="0" smtClean="0"/>
              <a:t> of a data type</a:t>
            </a:r>
          </a:p>
          <a:p>
            <a:endParaRPr lang="en-US" sz="2300" dirty="0" smtClean="0"/>
          </a:p>
          <a:p>
            <a:r>
              <a:rPr lang="en-US" sz="2300" dirty="0" smtClean="0"/>
              <a:t>Collection of data plus operation on that data</a:t>
            </a:r>
          </a:p>
          <a:p>
            <a:r>
              <a:rPr lang="en-US" sz="2300" dirty="0" smtClean="0"/>
              <a:t>From users point of view</a:t>
            </a:r>
          </a:p>
          <a:p>
            <a:r>
              <a:rPr lang="en-US" sz="2300" dirty="0" smtClean="0"/>
              <a:t>One: </a:t>
            </a:r>
            <a:r>
              <a:rPr lang="en-US" sz="2000" dirty="0" smtClean="0"/>
              <a:t>Can </a:t>
            </a:r>
            <a:r>
              <a:rPr lang="en-US" sz="2000" dirty="0"/>
              <a:t>have different </a:t>
            </a:r>
            <a:r>
              <a:rPr lang="en-US" sz="2000" dirty="0" smtClean="0"/>
              <a:t>implementations</a:t>
            </a:r>
          </a:p>
          <a:p>
            <a:endParaRPr lang="en-US" sz="2300" dirty="0" smtClean="0"/>
          </a:p>
          <a:p>
            <a:r>
              <a:rPr lang="en-US" sz="2300" dirty="0" smtClean="0"/>
              <a:t>Separates data type definition from its implementation </a:t>
            </a:r>
          </a:p>
          <a:p>
            <a:r>
              <a:rPr lang="en-US" sz="2300" dirty="0" smtClean="0"/>
              <a:t>Implementation-independent</a:t>
            </a:r>
          </a:p>
          <a:p>
            <a:r>
              <a:rPr lang="en-US" sz="2300" dirty="0" smtClean="0"/>
              <a:t>It </a:t>
            </a:r>
            <a:r>
              <a:rPr lang="en-US" sz="2300" dirty="0"/>
              <a:t>is like Java </a:t>
            </a:r>
            <a:r>
              <a:rPr lang="en-US" sz="2300" dirty="0" smtClean="0"/>
              <a:t>Interface</a:t>
            </a:r>
            <a:endParaRPr lang="en-US" sz="23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300" dirty="0" smtClean="0"/>
              <a:t>Organize the data that the ADT is encapsulating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Concrete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Data member + functions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Programmers point of view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Many</a:t>
            </a:r>
            <a:endParaRPr lang="en-US" sz="2300" dirty="0"/>
          </a:p>
          <a:p>
            <a:pPr>
              <a:buFont typeface="Wingdings" pitchFamily="2" charset="2"/>
              <a:buChar char="§"/>
            </a:pPr>
            <a:endParaRPr lang="en-US" sz="2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15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©Alemitu Mequanint  ·  Email: alemitu.mequanint@gmail.com ·  Software Engineering , AASTU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484910"/>
            <a:ext cx="3581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ADT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5291" y="484910"/>
            <a:ext cx="3276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rgbClr val="FFC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Data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FFC000"/>
                </a:solidFill>
              </a:rPr>
              <a:t>Structure</a:t>
            </a:r>
          </a:p>
          <a:p>
            <a:pPr algn="ctr"/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59363"/>
          </a:xfrm>
        </p:spPr>
        <p:txBody>
          <a:bodyPr/>
          <a:lstStyle/>
          <a:p>
            <a:r>
              <a:rPr lang="en-US" dirty="0"/>
              <a:t>A list is a finite, ordered </a:t>
            </a:r>
            <a:r>
              <a:rPr lang="en-US" dirty="0">
                <a:solidFill>
                  <a:srgbClr val="FFC000"/>
                </a:solidFill>
              </a:rPr>
              <a:t>sequence</a:t>
            </a:r>
            <a:r>
              <a:rPr lang="en-US" dirty="0"/>
              <a:t> of data items called elements, each having a </a:t>
            </a:r>
            <a:r>
              <a:rPr lang="en-US" dirty="0">
                <a:solidFill>
                  <a:srgbClr val="FFC000"/>
                </a:solidFill>
              </a:rPr>
              <a:t>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 us define an ADT for list of integers: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Type (values): </a:t>
            </a:r>
            <a:r>
              <a:rPr lang="en-US" dirty="0" smtClean="0"/>
              <a:t>integer,  i.e. list of integers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Operations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Insert a new integer at a particular position in the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Return </a:t>
            </a:r>
            <a:r>
              <a:rPr lang="en-US" b="1" dirty="0"/>
              <a:t>true </a:t>
            </a:r>
            <a:r>
              <a:rPr lang="en-US" dirty="0"/>
              <a:t>if the list is </a:t>
            </a:r>
            <a:r>
              <a:rPr lang="en-US" dirty="0" smtClean="0"/>
              <a:t>empty</a:t>
            </a:r>
          </a:p>
          <a:p>
            <a:pPr lvl="1"/>
            <a:r>
              <a:rPr lang="en-US" dirty="0" smtClean="0"/>
              <a:t>Reinitialize </a:t>
            </a:r>
            <a:r>
              <a:rPr lang="en-US" dirty="0"/>
              <a:t>the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the number of integers currently in the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Delete </a:t>
            </a:r>
            <a:r>
              <a:rPr lang="en-US" dirty="0"/>
              <a:t>the integer at a particular position in the list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=&gt;No specification of the list’s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16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 List ADT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©Alemitu Mequanint  ·  Email: alemitu.mequanint@gmail.com ·  Software Engineering , AASTU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ways of doing that:</a:t>
            </a:r>
          </a:p>
          <a:p>
            <a:r>
              <a:rPr lang="en-US" b="1" dirty="0" smtClean="0">
                <a:solidFill>
                  <a:srgbClr val="FFCC00"/>
                </a:solidFill>
              </a:rPr>
              <a:t>Array-based</a:t>
            </a:r>
            <a:r>
              <a:rPr lang="en-US" dirty="0" smtClean="0"/>
              <a:t>: contiguous memory allocation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CC00"/>
                </a:solidFill>
              </a:rPr>
              <a:t>Using linked lists</a:t>
            </a:r>
            <a:r>
              <a:rPr lang="en-US" dirty="0" smtClean="0"/>
              <a:t>: dynamic allocation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17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Implementation of  the above list ADT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©Alemitu Mequanint  ·  Email: alemitu.mequanint@gmail.com ·  Software Engineering , AASTU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5" y="2057400"/>
            <a:ext cx="837161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Figure 17-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600"/>
            <a:ext cx="5105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</a:t>
            </a:r>
            <a:r>
              <a:rPr lang="en-US" dirty="0"/>
              <a:t>is an ADT, with well defined operations  (add, delete, search, etc.) while a linked list is a pointer based data structure that can be used to create a representation of a </a:t>
            </a:r>
            <a:r>
              <a:rPr lang="en-US" dirty="0" smtClean="0"/>
              <a:t>List.</a:t>
            </a:r>
          </a:p>
          <a:p>
            <a:endParaRPr lang="en-US" dirty="0" smtClean="0"/>
          </a:p>
          <a:p>
            <a:r>
              <a:rPr lang="en-US" b="1" dirty="0" smtClean="0"/>
              <a:t>Note:</a:t>
            </a:r>
          </a:p>
          <a:p>
            <a:pPr lvl="1"/>
            <a:r>
              <a:rPr lang="en-US" dirty="0" smtClean="0"/>
              <a:t>Different applications have different requirements in using operations (functions) of an ADT (frequency, running time)</a:t>
            </a:r>
          </a:p>
          <a:p>
            <a:pPr lvl="1"/>
            <a:r>
              <a:rPr lang="en-US" dirty="0" smtClean="0"/>
              <a:t>This is why an ADT might have more than one implementations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18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Therefore,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©Alemitu Mequanint  ·  Email: alemitu.mequanint@gmail.com ·  Software Engineering , AASTU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059363"/>
          </a:xfrm>
        </p:spPr>
        <p:txBody>
          <a:bodyPr/>
          <a:lstStyle/>
          <a:p>
            <a:r>
              <a:rPr lang="en-US" dirty="0"/>
              <a:t>Data types have both a </a:t>
            </a:r>
            <a:r>
              <a:rPr lang="en-US" b="1" dirty="0">
                <a:solidFill>
                  <a:srgbClr val="FFCC00"/>
                </a:solidFill>
              </a:rPr>
              <a:t>logical</a:t>
            </a:r>
            <a:r>
              <a:rPr lang="en-US" dirty="0"/>
              <a:t> and a </a:t>
            </a:r>
            <a:r>
              <a:rPr lang="en-US" b="1" dirty="0">
                <a:solidFill>
                  <a:srgbClr val="FFCC00"/>
                </a:solidFill>
              </a:rPr>
              <a:t>physical</a:t>
            </a:r>
            <a:r>
              <a:rPr lang="en-US" dirty="0">
                <a:solidFill>
                  <a:srgbClr val="FFCC00"/>
                </a:solidFill>
              </a:rPr>
              <a:t> </a:t>
            </a:r>
            <a:r>
              <a:rPr lang="en-US" dirty="0"/>
              <a:t>form. </a:t>
            </a:r>
            <a:endParaRPr lang="en-US" dirty="0" smtClean="0"/>
          </a:p>
          <a:p>
            <a:pPr lvl="1"/>
            <a:r>
              <a:rPr lang="en-US" sz="2100" dirty="0" smtClean="0"/>
              <a:t>The </a:t>
            </a:r>
            <a:r>
              <a:rPr lang="en-US" sz="2100" dirty="0"/>
              <a:t>definition of the </a:t>
            </a:r>
            <a:r>
              <a:rPr lang="en-US" sz="2100" dirty="0" smtClean="0"/>
              <a:t>data type </a:t>
            </a:r>
            <a:r>
              <a:rPr lang="en-US" sz="2100" dirty="0"/>
              <a:t>in terms of an ADT is its logical form. </a:t>
            </a:r>
            <a:endParaRPr lang="en-US" sz="2100" dirty="0" smtClean="0"/>
          </a:p>
          <a:p>
            <a:pPr lvl="1"/>
            <a:r>
              <a:rPr lang="en-US" sz="2100" dirty="0" smtClean="0"/>
              <a:t>The implementation of the data type as a data structure is its physical form.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19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&amp; Physical Forms of a Data Type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©Alemitu Mequanint  ·  Email: alemitu.mequanint@gmail.com ·  Software Engineering , AASTU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13801"/>
            <a:ext cx="5375564" cy="287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533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you implement an ADT, you</a:t>
            </a:r>
          </a:p>
          <a:p>
            <a:r>
              <a:rPr lang="en-US" dirty="0"/>
              <a:t>are dealing with the physical form of the associated data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533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you use </a:t>
            </a:r>
            <a:r>
              <a:rPr lang="en-US" dirty="0" smtClean="0"/>
              <a:t>an  ADT </a:t>
            </a:r>
            <a:r>
              <a:rPr lang="en-US" dirty="0"/>
              <a:t>elsewhere in your program, you are concerned with the associated data </a:t>
            </a:r>
            <a:r>
              <a:rPr lang="en-US" dirty="0" smtClean="0"/>
              <a:t>type’s logical </a:t>
            </a:r>
            <a:r>
              <a:rPr lang="en-US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819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Abstract Data Type &amp; Data Structure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Algorithm Analysis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2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one: 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©Alemitu Mequanint  ·  Email: alemitu.mequanint@gmail.com ·  Software Engineering , AASTU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ADT manages complexity </a:t>
            </a:r>
            <a:r>
              <a:rPr lang="en-US" dirty="0" smtClean="0"/>
              <a:t>through abstraction, </a:t>
            </a:r>
            <a:r>
              <a:rPr lang="en-US" b="1" dirty="0" smtClean="0">
                <a:solidFill>
                  <a:srgbClr val="FFCC00"/>
                </a:solidFill>
              </a:rPr>
              <a:t>metaphor</a:t>
            </a:r>
            <a:r>
              <a:rPr lang="en-US" dirty="0"/>
              <a:t>. [Hierarchies of labels]</a:t>
            </a:r>
          </a:p>
          <a:p>
            <a:r>
              <a:rPr lang="en-US" dirty="0"/>
              <a:t>[Ex: transistors → gates → CPU</a:t>
            </a:r>
            <a:r>
              <a:rPr lang="en-US" dirty="0" smtClean="0"/>
              <a:t>.] </a:t>
            </a:r>
          </a:p>
          <a:p>
            <a:r>
              <a:rPr lang="en-US" dirty="0" smtClean="0"/>
              <a:t>In </a:t>
            </a:r>
            <a:r>
              <a:rPr lang="en-US" dirty="0"/>
              <a:t>a program, implement </a:t>
            </a:r>
            <a:r>
              <a:rPr lang="en-US" dirty="0" smtClean="0"/>
              <a:t>an ADT</a:t>
            </a:r>
            <a:r>
              <a:rPr lang="en-US" dirty="0"/>
              <a:t>, then think only about the ADT, not its implementation]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20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Abstraction: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©Alemitu Mequanint  ·  Email: alemitu.mequanint@gmail.com ·  Software Engineering , AASTU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a task to be </a:t>
            </a:r>
            <a:r>
              <a:rPr lang="en-US" dirty="0" smtClean="0"/>
              <a:t>performed</a:t>
            </a:r>
            <a:endParaRPr lang="en-US" dirty="0"/>
          </a:p>
          <a:p>
            <a:pPr lvl="1"/>
            <a:r>
              <a:rPr lang="en-US" sz="2400" dirty="0" smtClean="0"/>
              <a:t>Best </a:t>
            </a:r>
            <a:r>
              <a:rPr lang="en-US" sz="2400" dirty="0"/>
              <a:t>thought of as inputs and </a:t>
            </a:r>
            <a:r>
              <a:rPr lang="en-US" sz="2400" dirty="0" smtClean="0"/>
              <a:t>matching outputs</a:t>
            </a:r>
            <a:endParaRPr lang="en-US" sz="2400" dirty="0"/>
          </a:p>
          <a:p>
            <a:pPr lvl="1"/>
            <a:r>
              <a:rPr lang="en-US" sz="2400" dirty="0" smtClean="0"/>
              <a:t>Problem </a:t>
            </a:r>
            <a:r>
              <a:rPr lang="en-US" sz="2400" dirty="0"/>
              <a:t>definition should </a:t>
            </a:r>
            <a:r>
              <a:rPr lang="en-US" sz="2400" dirty="0" smtClean="0"/>
              <a:t>include constraints </a:t>
            </a:r>
            <a:r>
              <a:rPr lang="en-US" sz="2400" dirty="0"/>
              <a:t>on the resources that may </a:t>
            </a:r>
            <a:r>
              <a:rPr lang="en-US" sz="2400" dirty="0" smtClean="0"/>
              <a:t>be consumed </a:t>
            </a:r>
            <a:r>
              <a:rPr lang="en-US" sz="2400" dirty="0"/>
              <a:t>by any acceptable solution. </a:t>
            </a:r>
            <a:endParaRPr lang="en-US" sz="2400" dirty="0" smtClean="0"/>
          </a:p>
          <a:p>
            <a:pPr lvl="1"/>
            <a:r>
              <a:rPr lang="en-US" sz="2400" dirty="0" smtClean="0"/>
              <a:t>[But NO constraints </a:t>
            </a:r>
            <a:r>
              <a:rPr lang="en-US" sz="2400" dirty="0"/>
              <a:t>on HOW the problem is solved</a:t>
            </a:r>
            <a:r>
              <a:rPr lang="en-US" sz="2400" dirty="0" smtClean="0"/>
              <a:t>]</a:t>
            </a:r>
          </a:p>
          <a:p>
            <a:r>
              <a:rPr lang="en-US" sz="2800" dirty="0"/>
              <a:t>Problems ⇔ mathematical functions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function is a matching between </a:t>
            </a:r>
            <a:r>
              <a:rPr lang="en-US" sz="2400" dirty="0" smtClean="0"/>
              <a:t>inputs (the </a:t>
            </a:r>
            <a:r>
              <a:rPr lang="en-US" sz="2400" b="1" dirty="0">
                <a:solidFill>
                  <a:srgbClr val="FFCC00"/>
                </a:solidFill>
              </a:rPr>
              <a:t>domain</a:t>
            </a:r>
            <a:r>
              <a:rPr lang="en-US" sz="2400" dirty="0"/>
              <a:t>) and outputs (the </a:t>
            </a:r>
            <a:r>
              <a:rPr lang="en-US" sz="2400" dirty="0">
                <a:solidFill>
                  <a:srgbClr val="FFCC00"/>
                </a:solidFill>
              </a:rPr>
              <a:t>range</a:t>
            </a:r>
            <a:r>
              <a:rPr lang="en-US" sz="2400" dirty="0" smtClean="0"/>
              <a:t>).</a:t>
            </a:r>
          </a:p>
          <a:p>
            <a:pPr lvl="1"/>
            <a:r>
              <a:rPr lang="en-US" sz="2400" dirty="0" smtClean="0"/>
              <a:t>An </a:t>
            </a:r>
            <a:r>
              <a:rPr lang="en-US" sz="2400" dirty="0"/>
              <a:t>input to a function may be </a:t>
            </a:r>
            <a:r>
              <a:rPr lang="en-US" sz="2400" dirty="0" smtClean="0"/>
              <a:t>single number</a:t>
            </a:r>
            <a:r>
              <a:rPr lang="en-US" sz="2400" dirty="0"/>
              <a:t>, or a collection of </a:t>
            </a:r>
            <a:r>
              <a:rPr lang="en-US" sz="2400" dirty="0" smtClean="0"/>
              <a:t>information.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values making up an input are </a:t>
            </a:r>
            <a:r>
              <a:rPr lang="en-US" sz="2400" dirty="0" smtClean="0"/>
              <a:t>called the </a:t>
            </a:r>
            <a:r>
              <a:rPr lang="en-US" sz="2400" b="1" dirty="0">
                <a:solidFill>
                  <a:srgbClr val="FFCC00"/>
                </a:solidFill>
              </a:rPr>
              <a:t>parameters</a:t>
            </a:r>
            <a:r>
              <a:rPr lang="en-US" sz="2400" dirty="0"/>
              <a:t> of the </a:t>
            </a:r>
            <a:r>
              <a:rPr lang="en-US" sz="2400" dirty="0" smtClean="0"/>
              <a:t>function.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particular input must always result in </a:t>
            </a:r>
            <a:r>
              <a:rPr lang="en-US" sz="2400" dirty="0" smtClean="0"/>
              <a:t>the same </a:t>
            </a:r>
            <a:r>
              <a:rPr lang="en-US" sz="2400" dirty="0"/>
              <a:t>output every time the function </a:t>
            </a:r>
            <a:r>
              <a:rPr lang="en-US" sz="2400" dirty="0" smtClean="0"/>
              <a:t>is computed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21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©Alemitu Mequanint  ·  Email: alemitu.mequanint@gmail.com ·  Software Engineering , AASTU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>
                <a:latin typeface="Helvetica" pitchFamily="34" charset="0"/>
              </a:rPr>
              <a:t>What is Algorithm</a:t>
            </a:r>
            <a:r>
              <a:rPr lang="en-US" dirty="0">
                <a:latin typeface="Helvetica" pitchFamily="34" charset="0"/>
              </a:rPr>
              <a:t>?</a:t>
            </a:r>
            <a:r>
              <a:rPr lang="en-US" sz="2600" dirty="0" smtClean="0">
                <a:latin typeface="Helvetic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clearly specified </a:t>
            </a:r>
            <a:r>
              <a:rPr lang="en-US" sz="2400" b="1" dirty="0">
                <a:solidFill>
                  <a:srgbClr val="FFCC00"/>
                </a:solidFill>
              </a:rPr>
              <a:t>set of simple instructions</a:t>
            </a:r>
            <a:r>
              <a:rPr lang="en-US" sz="2400" dirty="0">
                <a:solidFill>
                  <a:srgbClr val="FFCC00"/>
                </a:solidFill>
              </a:rPr>
              <a:t> </a:t>
            </a:r>
            <a:r>
              <a:rPr lang="en-US" sz="2400" dirty="0"/>
              <a:t>to be followed </a:t>
            </a:r>
            <a:r>
              <a:rPr lang="en-US" sz="2400" dirty="0" smtClean="0"/>
              <a:t>to solve </a:t>
            </a:r>
            <a:r>
              <a:rPr lang="en-US" sz="2400" dirty="0"/>
              <a:t>a </a:t>
            </a:r>
            <a:r>
              <a:rPr lang="en-US" sz="2400" dirty="0" smtClean="0"/>
              <a:t>problem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T</a:t>
            </a:r>
            <a:r>
              <a:rPr lang="en-US" sz="2200" dirty="0" smtClean="0"/>
              <a:t>akes </a:t>
            </a:r>
            <a:r>
              <a:rPr lang="en-US" sz="2200" dirty="0"/>
              <a:t>a set of values, as input </a:t>
            </a:r>
            <a:r>
              <a:rPr lang="en-US" sz="2200" dirty="0" smtClean="0"/>
              <a:t>and 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produces </a:t>
            </a:r>
            <a:r>
              <a:rPr lang="en-US" sz="2200" dirty="0"/>
              <a:t>a value, or set of values, as </a:t>
            </a:r>
            <a:r>
              <a:rPr lang="en-US" sz="2200" dirty="0" smtClean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May </a:t>
            </a:r>
            <a:r>
              <a:rPr lang="en-US" sz="2400" dirty="0"/>
              <a:t>be </a:t>
            </a:r>
            <a:r>
              <a:rPr lang="en-US" sz="2400" dirty="0" smtClean="0"/>
              <a:t>specified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In English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 </a:t>
            </a:r>
            <a:r>
              <a:rPr lang="en-US" sz="2200" dirty="0"/>
              <a:t>As a computer </a:t>
            </a:r>
            <a:r>
              <a:rPr lang="en-US" sz="2200" dirty="0" smtClean="0"/>
              <a:t>program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As </a:t>
            </a:r>
            <a:r>
              <a:rPr lang="en-US" sz="2200" dirty="0"/>
              <a:t>a pseudo-code</a:t>
            </a:r>
            <a:endParaRPr lang="en-US" sz="2200" dirty="0" smtClean="0">
              <a:latin typeface="Helvetica" pitchFamily="34" charset="0"/>
            </a:endParaRPr>
          </a:p>
          <a:p>
            <a:pPr eaLnBrk="1" hangingPunct="1">
              <a:lnSpc>
                <a:spcPct val="50000"/>
              </a:lnSpc>
            </a:pPr>
            <a:endParaRPr lang="en-US" sz="2600" dirty="0" smtClean="0">
              <a:latin typeface="Helvetica" pitchFamily="34" charset="0"/>
            </a:endParaRPr>
          </a:p>
          <a:p>
            <a:pPr eaLnBrk="1" hangingPunct="1"/>
            <a:r>
              <a:rPr lang="en-US" sz="2600" dirty="0" smtClean="0">
                <a:latin typeface="Helvetica" pitchFamily="34" charset="0"/>
              </a:rPr>
              <a:t>A problem can have many algorithms (i.e. solutions).</a:t>
            </a:r>
          </a:p>
          <a:p>
            <a:r>
              <a:rPr lang="en-US" sz="2400" b="1" dirty="0" smtClean="0">
                <a:solidFill>
                  <a:srgbClr val="FFCC00"/>
                </a:solidFill>
                <a:latin typeface="Helvetica" pitchFamily="34" charset="0"/>
              </a:rPr>
              <a:t>Computer program</a:t>
            </a:r>
            <a:r>
              <a:rPr lang="en-US" sz="2400" dirty="0" smtClean="0">
                <a:latin typeface="Helvetica" pitchFamily="34" charset="0"/>
              </a:rPr>
              <a:t>: </a:t>
            </a:r>
            <a:r>
              <a:rPr lang="en-US" sz="2400" dirty="0">
                <a:latin typeface="Helvetica" pitchFamily="34" charset="0"/>
              </a:rPr>
              <a:t>is an instance, or concrete representation, for an algorithm in some programming language.</a:t>
            </a:r>
          </a:p>
          <a:p>
            <a:pPr eaLnBrk="1" hangingPunct="1"/>
            <a:endParaRPr lang="en-US" sz="2600" dirty="0" smtClean="0">
              <a:latin typeface="Helvetic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22</a:t>
            </a:fld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Algorithms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23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©Alemitu Mequanint  ·  Email: alemitu.mequanint@gmail.com ·  Software Engineering , AASTU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152400"/>
            <a:ext cx="1981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FFCC00"/>
                </a:solidFill>
              </a:rPr>
              <a:t>Problem</a:t>
            </a:r>
            <a:endParaRPr lang="en-US" sz="2600" b="1" dirty="0">
              <a:solidFill>
                <a:srgbClr val="FFCC00"/>
              </a:solidFill>
            </a:endParaRPr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>
            <a:off x="4267200" y="685800"/>
            <a:ext cx="0" cy="5660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43000" y="1251857"/>
            <a:ext cx="62810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43000" y="1251857"/>
            <a:ext cx="0" cy="50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2400" y="1758043"/>
            <a:ext cx="1981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FFCC00"/>
                </a:solidFill>
              </a:rPr>
              <a:t>Algorithm1</a:t>
            </a:r>
            <a:endParaRPr lang="en-US" sz="2200" b="1" dirty="0">
              <a:solidFill>
                <a:srgbClr val="FFCC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7485" y="1785258"/>
            <a:ext cx="1981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CC00"/>
                </a:solidFill>
              </a:rPr>
              <a:t>Algorithm2</a:t>
            </a:r>
            <a:endParaRPr lang="en-US" sz="2400" b="1" dirty="0">
              <a:solidFill>
                <a:srgbClr val="FFCC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2571" y="1801586"/>
            <a:ext cx="1981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CC00"/>
                </a:solidFill>
              </a:rPr>
              <a:t>Algorithm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CC00"/>
                </a:solidFill>
              </a:rPr>
              <a:t>n</a:t>
            </a:r>
            <a:endParaRPr lang="en-US" sz="2400" b="1" dirty="0">
              <a:solidFill>
                <a:srgbClr val="FFCC00"/>
              </a:solidFill>
            </a:endParaRPr>
          </a:p>
        </p:txBody>
      </p:sp>
      <p:cxnSp>
        <p:nvCxnSpPr>
          <p:cNvPr id="20" name="Straight Connector 19"/>
          <p:cNvCxnSpPr>
            <a:stCxn id="16" idx="2"/>
          </p:cNvCxnSpPr>
          <p:nvPr/>
        </p:nvCxnSpPr>
        <p:spPr>
          <a:xfrm>
            <a:off x="1143000" y="2291443"/>
            <a:ext cx="0" cy="3592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200" y="3135086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CC00"/>
                </a:solidFill>
              </a:rPr>
              <a:t>Prog1</a:t>
            </a:r>
          </a:p>
          <a:p>
            <a:pPr algn="ctr"/>
            <a:r>
              <a:rPr lang="en-US" sz="1200" dirty="0" smtClean="0">
                <a:solidFill>
                  <a:srgbClr val="FFCC00"/>
                </a:solidFill>
              </a:rPr>
              <a:t>(C++)</a:t>
            </a:r>
            <a:endParaRPr lang="en-US" sz="1200" dirty="0">
              <a:solidFill>
                <a:srgbClr val="FFCC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4800" y="2650671"/>
            <a:ext cx="18669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67200" y="1251857"/>
            <a:ext cx="0" cy="50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13171" y="1251856"/>
            <a:ext cx="0" cy="50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4800" y="2650671"/>
            <a:ext cx="0" cy="4735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38200" y="3135086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CC00"/>
                </a:solidFill>
              </a:rPr>
              <a:t>Prog2</a:t>
            </a:r>
          </a:p>
          <a:p>
            <a:pPr algn="ctr"/>
            <a:r>
              <a:rPr lang="en-US" sz="1200" dirty="0" smtClean="0">
                <a:solidFill>
                  <a:srgbClr val="FFCC00"/>
                </a:solidFill>
              </a:rPr>
              <a:t>(Java)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143000" y="2661557"/>
            <a:ext cx="0" cy="4735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71700" y="2650671"/>
            <a:ext cx="0" cy="4735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66900" y="3135087"/>
            <a:ext cx="7239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CC00"/>
                </a:solidFill>
              </a:rPr>
              <a:t>Prog</a:t>
            </a:r>
            <a:r>
              <a:rPr lang="en-US" sz="1200" dirty="0" smtClean="0">
                <a:solidFill>
                  <a:srgbClr val="FFCC00"/>
                </a:solidFill>
              </a:rPr>
              <a:t> n (n</a:t>
            </a:r>
            <a:r>
              <a:rPr lang="en-US" sz="1200" baseline="30000" dirty="0" smtClean="0">
                <a:solidFill>
                  <a:srgbClr val="FFCC00"/>
                </a:solidFill>
              </a:rPr>
              <a:t>th</a:t>
            </a:r>
            <a:r>
              <a:rPr lang="en-US" sz="1200" dirty="0" smtClean="0">
                <a:solidFill>
                  <a:srgbClr val="FFCC00"/>
                </a:solidFill>
              </a:rPr>
              <a:t>  PL)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4169229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 Algorithm may be efficient than another for a specific variation of the problem, or for a specific class of inputs.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4419600" y="433850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E.g.: One </a:t>
            </a:r>
            <a:r>
              <a:rPr lang="en-US" sz="1600" dirty="0"/>
              <a:t>sorting algorithm might be the best for sorting a </a:t>
            </a:r>
            <a:r>
              <a:rPr lang="en-US" sz="1600" i="1" dirty="0"/>
              <a:t>small</a:t>
            </a:r>
            <a:r>
              <a:rPr lang="en-US" sz="1600" dirty="0"/>
              <a:t> collection of integers, </a:t>
            </a:r>
            <a:r>
              <a:rPr lang="en-US" sz="1600" dirty="0" smtClean="0"/>
              <a:t>another </a:t>
            </a:r>
            <a:r>
              <a:rPr lang="en-US" sz="1600" dirty="0"/>
              <a:t>a </a:t>
            </a:r>
            <a:r>
              <a:rPr lang="en-US" sz="1600" i="1" dirty="0"/>
              <a:t>large</a:t>
            </a:r>
            <a:r>
              <a:rPr lang="en-US" sz="1600" dirty="0"/>
              <a:t> collection of integers, and a third </a:t>
            </a:r>
            <a:r>
              <a:rPr lang="en-US" sz="1600" dirty="0" smtClean="0"/>
              <a:t>for </a:t>
            </a:r>
            <a:r>
              <a:rPr lang="en-US" sz="1600" dirty="0"/>
              <a:t>sorting a collection of </a:t>
            </a:r>
            <a:r>
              <a:rPr lang="en-US" sz="1600" i="1" dirty="0"/>
              <a:t>variable-length strings</a:t>
            </a:r>
            <a:r>
              <a:rPr lang="en-US" sz="1600" dirty="0"/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55796" y="1837453"/>
            <a:ext cx="646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C00"/>
                </a:solidFill>
              </a:rPr>
              <a:t>. . .</a:t>
            </a:r>
            <a:endParaRPr lang="en-US" sz="2400" b="1" dirty="0">
              <a:solidFill>
                <a:srgbClr val="FFCC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334986"/>
            <a:ext cx="28003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36" y="2334986"/>
            <a:ext cx="28003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2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Helvetica" pitchFamily="34" charset="0"/>
              </a:rPr>
              <a:t>An algorithm possesses the following properties: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sz="2400" dirty="0" smtClean="0"/>
              <a:t>It must be </a:t>
            </a:r>
            <a:r>
              <a:rPr lang="en-US" sz="2400" b="1" dirty="0" smtClean="0">
                <a:solidFill>
                  <a:schemeClr val="accent2"/>
                </a:solidFill>
              </a:rPr>
              <a:t>correct</a:t>
            </a:r>
            <a:r>
              <a:rPr lang="en-US" sz="2400" dirty="0" smtClean="0"/>
              <a:t>. [Computes proper function]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sz="2400" dirty="0" smtClean="0"/>
              <a:t>It must be composed of a series of </a:t>
            </a:r>
            <a:r>
              <a:rPr lang="en-US" sz="2400" b="1" dirty="0" smtClean="0">
                <a:solidFill>
                  <a:schemeClr val="accent2"/>
                </a:solidFill>
              </a:rPr>
              <a:t>concrete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steps</a:t>
            </a:r>
            <a:r>
              <a:rPr lang="en-US" sz="2400" dirty="0" smtClean="0"/>
              <a:t>. [Each step </a:t>
            </a:r>
            <a:r>
              <a:rPr lang="en-US" sz="2400" dirty="0"/>
              <a:t>is completely </a:t>
            </a:r>
            <a:r>
              <a:rPr lang="en-US" sz="2400" dirty="0" smtClean="0"/>
              <a:t>understood &amp; doable  by that machine]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sz="2400" dirty="0" smtClean="0"/>
              <a:t>There can be </a:t>
            </a:r>
            <a:r>
              <a:rPr lang="en-US" sz="2400" b="1" dirty="0" smtClean="0">
                <a:solidFill>
                  <a:schemeClr val="accent2"/>
                </a:solidFill>
              </a:rPr>
              <a:t>no ambiguity </a:t>
            </a:r>
            <a:r>
              <a:rPr lang="en-US" sz="2400" dirty="0" smtClean="0"/>
              <a:t>as to which step will be performed next.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sz="2400" dirty="0" smtClean="0"/>
              <a:t>It must be composed of a </a:t>
            </a:r>
            <a:r>
              <a:rPr lang="en-US" sz="2400" b="1" dirty="0" smtClean="0">
                <a:solidFill>
                  <a:schemeClr val="accent2"/>
                </a:solidFill>
              </a:rPr>
              <a:t>finite</a:t>
            </a:r>
            <a:r>
              <a:rPr lang="en-US" sz="2400" dirty="0" smtClean="0"/>
              <a:t> number of steps.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sz="2400" dirty="0" smtClean="0"/>
              <a:t>It must </a:t>
            </a:r>
            <a:r>
              <a:rPr lang="en-US" sz="2400" b="1" dirty="0" smtClean="0">
                <a:solidFill>
                  <a:schemeClr val="accent2"/>
                </a:solidFill>
              </a:rPr>
              <a:t>terminate</a:t>
            </a:r>
            <a:r>
              <a:rPr lang="en-US" sz="2400" dirty="0" smtClean="0"/>
              <a:t>.[Must not </a:t>
            </a:r>
            <a:r>
              <a:rPr lang="en-US" sz="2400" dirty="0"/>
              <a:t>go into an </a:t>
            </a:r>
            <a:r>
              <a:rPr lang="en-US" sz="2400" i="1" dirty="0"/>
              <a:t>infinite loop</a:t>
            </a:r>
            <a:r>
              <a:rPr lang="en-US" sz="2400" dirty="0" smtClean="0"/>
              <a:t>]</a:t>
            </a:r>
            <a:endParaRPr lang="en-US" sz="2400" dirty="0" smtClean="0">
              <a:latin typeface="Helvetic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24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latin typeface="Helvetica" pitchFamily="34" charset="0"/>
              </a:rPr>
              <a:t>Algorithm Properties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latin typeface="Helvetica" pitchFamily="34" charset="0"/>
            </a:endParaRPr>
          </a:p>
          <a:p>
            <a:pPr>
              <a:defRPr/>
            </a:pPr>
            <a:r>
              <a:rPr lang="en-US" dirty="0"/>
              <a:t>There are often many approaches (algorithms) to solve a problem. </a:t>
            </a:r>
            <a:r>
              <a:rPr lang="en-US" i="1" dirty="0"/>
              <a:t>How do we choose between them?</a:t>
            </a:r>
          </a:p>
          <a:p>
            <a:pPr marL="609600" indent="-609600" eaLnBrk="1" hangingPunct="1">
              <a:lnSpc>
                <a:spcPct val="30000"/>
              </a:lnSpc>
              <a:buFontTx/>
              <a:buNone/>
              <a:defRPr/>
            </a:pPr>
            <a:endParaRPr lang="en-US" dirty="0" smtClean="0">
              <a:latin typeface="Helvetica" pitchFamily="34" charset="0"/>
            </a:endParaRPr>
          </a:p>
          <a:p>
            <a:r>
              <a:rPr lang="en-US" dirty="0"/>
              <a:t>At the heart of computer program design </a:t>
            </a:r>
            <a:r>
              <a:rPr lang="en-US" dirty="0" smtClean="0"/>
              <a:t>are two </a:t>
            </a:r>
            <a:r>
              <a:rPr lang="en-US" dirty="0"/>
              <a:t>(sometimes conflicting) goals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2400" dirty="0" smtClean="0"/>
              <a:t>1. To </a:t>
            </a:r>
            <a:r>
              <a:rPr lang="en-US" sz="2400" dirty="0"/>
              <a:t>design an algorithm that is easy </a:t>
            </a:r>
            <a:r>
              <a:rPr lang="en-US" sz="2400" dirty="0" smtClean="0"/>
              <a:t>to understand</a:t>
            </a:r>
            <a:r>
              <a:rPr lang="en-US" sz="2400" dirty="0"/>
              <a:t>, code and debug.</a:t>
            </a:r>
          </a:p>
          <a:p>
            <a:pPr marL="0" indent="0">
              <a:buNone/>
            </a:pPr>
            <a:r>
              <a:rPr lang="en-US" sz="2400" dirty="0" smtClean="0"/>
              <a:t>          2</a:t>
            </a:r>
            <a:r>
              <a:rPr lang="en-US" sz="2400" dirty="0"/>
              <a:t>. To design an algorithm that makes </a:t>
            </a:r>
            <a:r>
              <a:rPr lang="en-US" sz="2400" dirty="0" smtClean="0"/>
              <a:t>efficient use </a:t>
            </a:r>
            <a:r>
              <a:rPr lang="en-US" sz="2400" dirty="0"/>
              <a:t>of </a:t>
            </a:r>
            <a:r>
              <a:rPr lang="en-US" sz="2400" dirty="0" smtClean="0"/>
              <a:t>the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US" sz="2400" dirty="0"/>
              <a:t>computer’s resources.</a:t>
            </a:r>
          </a:p>
          <a:p>
            <a:endParaRPr lang="en-US" dirty="0" smtClean="0"/>
          </a:p>
          <a:p>
            <a:r>
              <a:rPr lang="en-US" dirty="0" smtClean="0"/>
              <a:t>Goal </a:t>
            </a:r>
            <a:r>
              <a:rPr lang="en-US" dirty="0"/>
              <a:t>(1) is the concern of </a:t>
            </a:r>
            <a:r>
              <a:rPr lang="en-US" dirty="0" smtClean="0"/>
              <a:t>Software Engineering</a:t>
            </a:r>
            <a:endParaRPr lang="en-US" dirty="0"/>
          </a:p>
          <a:p>
            <a:r>
              <a:rPr lang="en-US" dirty="0"/>
              <a:t>Goal (2) is the concern of data structures </a:t>
            </a:r>
            <a:r>
              <a:rPr lang="en-US" dirty="0" smtClean="0"/>
              <a:t>and algorithm analysis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goal (2) is important, how do </a:t>
            </a:r>
            <a:r>
              <a:rPr lang="en-US" dirty="0" smtClean="0"/>
              <a:t>we measure </a:t>
            </a:r>
            <a:r>
              <a:rPr lang="en-US" dirty="0"/>
              <a:t>an algorithm’s cost</a:t>
            </a:r>
            <a:r>
              <a:rPr lang="en-US" dirty="0" smtClean="0"/>
              <a:t>?</a:t>
            </a:r>
            <a:endParaRPr lang="en-US" dirty="0" smtClean="0">
              <a:latin typeface="Helvetic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25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>
                <a:latin typeface="Helvetica" pitchFamily="34" charset="0"/>
              </a:rPr>
              <a:t>Algorithm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/>
              <a:t>T</a:t>
            </a:r>
            <a:r>
              <a:rPr lang="en-US" dirty="0" smtClean="0"/>
              <a:t>wo approaches: </a:t>
            </a:r>
          </a:p>
          <a:p>
            <a:pPr marL="1009650" lvl="1" indent="-609600" eaLnBrk="1" hangingPunct="1">
              <a:buFontTx/>
              <a:buAutoNum type="arabicPeriod"/>
              <a:defRPr/>
            </a:pPr>
            <a:r>
              <a:rPr lang="en-US" sz="2600" dirty="0" smtClean="0">
                <a:latin typeface="Helvetica" pitchFamily="34" charset="0"/>
              </a:rPr>
              <a:t>Empirical comparison (run programs) </a:t>
            </a:r>
            <a:r>
              <a:rPr lang="en-US" sz="2200" dirty="0" smtClean="0"/>
              <a:t>[Difficult to do “fairly.” Time consuming.]</a:t>
            </a:r>
            <a:endParaRPr lang="en-US" sz="2200" dirty="0" smtClean="0">
              <a:latin typeface="Helvetica" pitchFamily="34" charset="0"/>
            </a:endParaRPr>
          </a:p>
          <a:p>
            <a:pPr marL="1009650" lvl="1" indent="-609600" eaLnBrk="1" hangingPunct="1">
              <a:buFontTx/>
              <a:buAutoNum type="arabicPeriod"/>
              <a:defRPr/>
            </a:pPr>
            <a:r>
              <a:rPr lang="en-US" sz="2600" dirty="0" smtClean="0">
                <a:latin typeface="Helvetica" pitchFamily="34" charset="0"/>
              </a:rPr>
              <a:t>Asymptotic Algorithm Analysis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First method is unsatisfactory:</a:t>
            </a:r>
          </a:p>
          <a:p>
            <a:pPr lvl="1">
              <a:defRPr/>
            </a:pPr>
            <a:r>
              <a:rPr lang="en-US" sz="2400" dirty="0" smtClean="0"/>
              <a:t>Programming effort</a:t>
            </a:r>
          </a:p>
          <a:p>
            <a:pPr lvl="1">
              <a:defRPr/>
            </a:pPr>
            <a:r>
              <a:rPr lang="en-US" sz="2400" dirty="0"/>
              <a:t>one of the programs might be “better written” than the other</a:t>
            </a:r>
          </a:p>
          <a:p>
            <a:pPr lvl="1">
              <a:defRPr/>
            </a:pPr>
            <a:r>
              <a:rPr lang="en-US" sz="2400" dirty="0"/>
              <a:t>Unfair choice of test cases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sz="6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26</a:t>
            </a:fld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>
                <a:latin typeface="Helvetica" pitchFamily="34" charset="0"/>
              </a:rPr>
              <a:t>How to Measure Efficiency?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Helvetica" pitchFamily="34" charset="0"/>
              </a:rPr>
              <a:t>Factors affecting running time:</a:t>
            </a:r>
          </a:p>
          <a:p>
            <a:pPr lvl="2"/>
            <a:r>
              <a:rPr lang="en-US" sz="2200" smtClean="0">
                <a:latin typeface="Helvetica" pitchFamily="34" charset="0"/>
              </a:rPr>
              <a:t>Machine load</a:t>
            </a:r>
          </a:p>
          <a:p>
            <a:pPr lvl="2"/>
            <a:r>
              <a:rPr lang="en-US" sz="2200" smtClean="0">
                <a:latin typeface="Helvetica" pitchFamily="34" charset="0"/>
              </a:rPr>
              <a:t>OS</a:t>
            </a:r>
          </a:p>
          <a:p>
            <a:pPr lvl="2"/>
            <a:r>
              <a:rPr lang="en-US" sz="2600" smtClean="0">
                <a:latin typeface="Helvetica" pitchFamily="34" charset="0"/>
              </a:rPr>
              <a:t>Compiler</a:t>
            </a:r>
          </a:p>
          <a:p>
            <a:pPr lvl="2"/>
            <a:r>
              <a:rPr lang="en-US" sz="2600" smtClean="0">
                <a:latin typeface="Helvetica" pitchFamily="34" charset="0"/>
              </a:rPr>
              <a:t>Problem size or Specific input values for given problem size</a:t>
            </a:r>
          </a:p>
          <a:p>
            <a:r>
              <a:rPr lang="en-US" sz="2800" smtClean="0"/>
              <a:t>Critical resources for a program:</a:t>
            </a:r>
          </a:p>
          <a:p>
            <a:pPr lvl="1"/>
            <a:r>
              <a:rPr lang="en-US" sz="2400" smtClean="0"/>
              <a:t>Time: </a:t>
            </a:r>
            <a:r>
              <a:rPr lang="en-US" sz="2400" smtClean="0">
                <a:solidFill>
                  <a:srgbClr val="FF0000"/>
                </a:solidFill>
              </a:rPr>
              <a:t>required for an algorithm</a:t>
            </a:r>
          </a:p>
          <a:p>
            <a:pPr lvl="1"/>
            <a:r>
              <a:rPr lang="en-US" sz="2400" smtClean="0"/>
              <a:t>Space (disk, RAM): </a:t>
            </a:r>
            <a:r>
              <a:rPr lang="en-US" sz="2400" smtClean="0">
                <a:solidFill>
                  <a:srgbClr val="FF0000"/>
                </a:solidFill>
              </a:rPr>
              <a:t>required for a data structure</a:t>
            </a:r>
          </a:p>
          <a:p>
            <a:pPr lvl="1"/>
            <a:r>
              <a:rPr lang="en-US" sz="2400" smtClean="0"/>
              <a:t>Programmer’s effort</a:t>
            </a:r>
          </a:p>
          <a:p>
            <a:pPr lvl="1"/>
            <a:r>
              <a:rPr lang="en-US" sz="2400" smtClean="0"/>
              <a:t>Ease of use (user’s effort)</a:t>
            </a:r>
            <a:endParaRPr lang="en-US" sz="2400" smtClean="0">
              <a:latin typeface="Helvetica" pitchFamily="34" charset="0"/>
            </a:endParaRPr>
          </a:p>
          <a:p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27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>
                <a:latin typeface="Helvetica" pitchFamily="34" charset="0"/>
              </a:rPr>
              <a:t>How to Measure Efficiency?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/>
              <a:t>T</a:t>
            </a:r>
            <a:r>
              <a:rPr lang="en-US" sz="2800" dirty="0" smtClean="0"/>
              <a:t>wo </a:t>
            </a:r>
            <a:r>
              <a:rPr lang="en-US" sz="2800" dirty="0"/>
              <a:t>things to consider: 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2"/>
                </a:solidFill>
              </a:rPr>
              <a:t>Time </a:t>
            </a:r>
            <a:r>
              <a:rPr lang="en-US" sz="2400" b="1" dirty="0">
                <a:solidFill>
                  <a:schemeClr val="accent2"/>
                </a:solidFill>
              </a:rPr>
              <a:t>Complexity</a:t>
            </a:r>
            <a:r>
              <a:rPr lang="en-US" sz="2400" dirty="0"/>
              <a:t>: Determine the approximate number of </a:t>
            </a:r>
            <a:r>
              <a:rPr lang="en-US" sz="2400" dirty="0" smtClean="0"/>
              <a:t>operations </a:t>
            </a:r>
            <a:r>
              <a:rPr lang="en-US" sz="2400" dirty="0"/>
              <a:t>required to solve a problem of size n. 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2"/>
                </a:solidFill>
              </a:rPr>
              <a:t>Space </a:t>
            </a:r>
            <a:r>
              <a:rPr lang="en-US" sz="2400" b="1" dirty="0">
                <a:solidFill>
                  <a:schemeClr val="accent2"/>
                </a:solidFill>
              </a:rPr>
              <a:t>Complexity</a:t>
            </a:r>
            <a:r>
              <a:rPr lang="en-US" sz="2400" b="1" dirty="0"/>
              <a:t>: </a:t>
            </a:r>
            <a:r>
              <a:rPr lang="en-US" sz="2400" dirty="0"/>
              <a:t>Determine the approximate memory required to solve a problem of size n. 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For </a:t>
            </a:r>
            <a:r>
              <a:rPr lang="en-US" sz="2800" dirty="0"/>
              <a:t>most algorithms, running time depends </a:t>
            </a:r>
            <a:r>
              <a:rPr lang="en-US" sz="2800" dirty="0" smtClean="0"/>
              <a:t>on “size</a:t>
            </a:r>
            <a:r>
              <a:rPr lang="en-US" sz="2800" dirty="0"/>
              <a:t>” of the input.</a:t>
            </a:r>
          </a:p>
          <a:p>
            <a:pPr>
              <a:defRPr/>
            </a:pPr>
            <a:r>
              <a:rPr lang="en-US" sz="2800" dirty="0"/>
              <a:t>Running time is expressed as T(n) for </a:t>
            </a:r>
            <a:r>
              <a:rPr lang="en-US" sz="2800" dirty="0" smtClean="0"/>
              <a:t>some function </a:t>
            </a:r>
            <a:r>
              <a:rPr lang="en-US" sz="2800" dirty="0"/>
              <a:t>T on input size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28</a:t>
            </a:fld>
            <a:endParaRPr lang="en-US" dirty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smtClean="0"/>
              <a:t>Complexity Analysis </a:t>
            </a:r>
            <a:endParaRPr lang="en-US" sz="3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sz="2200" dirty="0" smtClean="0"/>
              <a:t>[No generally accepted set of rules for algorithm analysis, but an exact count of operations is commonly used.] </a:t>
            </a:r>
          </a:p>
          <a:p>
            <a:pPr marL="0" indent="0">
              <a:buFontTx/>
              <a:buNone/>
              <a:defRPr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We </a:t>
            </a:r>
            <a:r>
              <a:rPr lang="en-US" sz="2400" dirty="0"/>
              <a:t>assume an arbitrary time unit.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Execution </a:t>
            </a:r>
            <a:r>
              <a:rPr lang="en-US" sz="2400" dirty="0"/>
              <a:t>of one of the following operations takes time 1: </a:t>
            </a:r>
          </a:p>
          <a:p>
            <a:pPr lvl="2">
              <a:defRPr/>
            </a:pPr>
            <a:r>
              <a:rPr lang="en-US" sz="2200" dirty="0"/>
              <a:t>Assignment Operation</a:t>
            </a:r>
          </a:p>
          <a:p>
            <a:pPr lvl="2">
              <a:defRPr/>
            </a:pPr>
            <a:r>
              <a:rPr lang="en-US" sz="2200" dirty="0" smtClean="0"/>
              <a:t>Single </a:t>
            </a:r>
            <a:r>
              <a:rPr lang="en-US" sz="2200" dirty="0" err="1"/>
              <a:t>Input/Output</a:t>
            </a:r>
            <a:r>
              <a:rPr lang="en-US" sz="2200" dirty="0"/>
              <a:t> </a:t>
            </a:r>
            <a:r>
              <a:rPr lang="en-US" sz="2200" dirty="0" smtClean="0"/>
              <a:t>Operation</a:t>
            </a:r>
          </a:p>
          <a:p>
            <a:pPr lvl="2">
              <a:defRPr/>
            </a:pPr>
            <a:r>
              <a:rPr lang="en-US" sz="2200" dirty="0" smtClean="0"/>
              <a:t>Single </a:t>
            </a:r>
            <a:r>
              <a:rPr lang="en-US" sz="2200" dirty="0"/>
              <a:t>Boolean </a:t>
            </a:r>
            <a:r>
              <a:rPr lang="en-US" sz="2200" dirty="0" smtClean="0"/>
              <a:t>Operations</a:t>
            </a:r>
          </a:p>
          <a:p>
            <a:pPr lvl="2">
              <a:defRPr/>
            </a:pPr>
            <a:r>
              <a:rPr lang="en-US" sz="2200" dirty="0" smtClean="0"/>
              <a:t>Single </a:t>
            </a:r>
            <a:r>
              <a:rPr lang="en-US" sz="2200" dirty="0"/>
              <a:t>Arithmetic </a:t>
            </a:r>
            <a:r>
              <a:rPr lang="en-US" sz="2200" dirty="0" smtClean="0"/>
              <a:t>Operations</a:t>
            </a:r>
          </a:p>
          <a:p>
            <a:pPr lvl="2">
              <a:defRPr/>
            </a:pPr>
            <a:r>
              <a:rPr lang="en-US" sz="2200" dirty="0" smtClean="0"/>
              <a:t>Function </a:t>
            </a:r>
            <a:r>
              <a:rPr lang="en-US" sz="2200" dirty="0"/>
              <a:t>Return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Running </a:t>
            </a:r>
            <a:r>
              <a:rPr lang="en-US" sz="2400" dirty="0"/>
              <a:t>time of a selection statement (if, switch) is the time for the condition evaluation </a:t>
            </a:r>
            <a:r>
              <a:rPr lang="en-US" sz="2400" b="1" dirty="0">
                <a:solidFill>
                  <a:srgbClr val="00B050"/>
                </a:solidFill>
              </a:rPr>
              <a:t>+</a:t>
            </a:r>
            <a:r>
              <a:rPr lang="en-US" sz="2400" dirty="0"/>
              <a:t> the maximum of the running times for the individual clauses in the selection. </a:t>
            </a:r>
          </a:p>
          <a:p>
            <a:pPr marL="0" indent="0">
              <a:buFontTx/>
              <a:buNone/>
              <a:defRPr/>
            </a:pPr>
            <a:endParaRPr lang="en-US" sz="2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29</a:t>
            </a:fld>
            <a:endParaRPr lang="en-US" dirty="0"/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Analysis Rules </a:t>
            </a:r>
            <a:endParaRPr lang="en-US" sz="3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600" dirty="0" smtClean="0"/>
              <a:t>A program is written in order to solve a problem.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600" dirty="0" smtClean="0"/>
              <a:t>A solution to a problem actually consists of two things: 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A way to organize the data in memory : </a:t>
            </a:r>
            <a:r>
              <a:rPr lang="en-US" sz="2400" dirty="0" smtClean="0">
                <a:solidFill>
                  <a:schemeClr val="accent1"/>
                </a:solidFill>
                <a:ea typeface="+mn-ea"/>
                <a:cs typeface="+mn-cs"/>
              </a:rPr>
              <a:t>Data Structure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Sequence of steps to solve the problem: </a:t>
            </a:r>
            <a:r>
              <a:rPr lang="en-US" sz="2400" dirty="0" smtClean="0">
                <a:solidFill>
                  <a:schemeClr val="accent1"/>
                </a:solidFill>
                <a:ea typeface="+mn-ea"/>
                <a:cs typeface="+mn-cs"/>
              </a:rPr>
              <a:t>Algorithm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600" dirty="0" smtClean="0"/>
              <a:t>Program = Data structure +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3</a:t>
            </a:fld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400" dirty="0" smtClean="0"/>
              <a:t>4. </a:t>
            </a:r>
            <a:r>
              <a:rPr lang="en-US" sz="2400" dirty="0" smtClean="0">
                <a:solidFill>
                  <a:schemeClr val="accent2"/>
                </a:solidFill>
              </a:rPr>
              <a:t>Loops</a:t>
            </a:r>
            <a:r>
              <a:rPr lang="en-US" sz="2400" dirty="0" smtClean="0"/>
              <a:t>: Running time for a loop is:</a:t>
            </a:r>
          </a:p>
          <a:p>
            <a:pPr marL="0" indent="0">
              <a:buFontTx/>
              <a:buNone/>
            </a:pPr>
            <a:r>
              <a:rPr lang="en-US" sz="2400" dirty="0" smtClean="0"/>
              <a:t>      (</a:t>
            </a:r>
            <a:r>
              <a:rPr lang="en-US" sz="2000" dirty="0" smtClean="0"/>
              <a:t>running time for the statements inside the loop 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 number of iterations) </a:t>
            </a:r>
          </a:p>
          <a:p>
            <a:pPr lvl="1"/>
            <a:r>
              <a:rPr lang="en-US" sz="2400" dirty="0" smtClean="0"/>
              <a:t>The total running time of a statement inside a group of nested loops is the running time of the statement multiplied by the product of the sizes of all the loops. </a:t>
            </a:r>
          </a:p>
          <a:p>
            <a:pPr lvl="1"/>
            <a:r>
              <a:rPr lang="en-US" sz="2400" dirty="0" smtClean="0"/>
              <a:t>For nested loops, analyze inside out. </a:t>
            </a:r>
          </a:p>
          <a:p>
            <a:pPr lvl="1"/>
            <a:r>
              <a:rPr lang="en-US" sz="2400" dirty="0" smtClean="0"/>
              <a:t>Always assume that the loop executes the maximum number of iterations possible. </a:t>
            </a:r>
          </a:p>
          <a:p>
            <a:pPr marL="0" indent="0">
              <a:buFontTx/>
              <a:buNone/>
            </a:pPr>
            <a:endParaRPr lang="en-US" sz="2400" dirty="0" smtClean="0"/>
          </a:p>
          <a:p>
            <a:pPr marL="0" indent="0">
              <a:buFontTx/>
              <a:buNone/>
            </a:pPr>
            <a:r>
              <a:rPr lang="en-US" sz="2400" dirty="0" smtClean="0"/>
              <a:t>5. Running time of a </a:t>
            </a:r>
            <a:r>
              <a:rPr lang="en-US" sz="2400" dirty="0" smtClean="0">
                <a:solidFill>
                  <a:schemeClr val="accent2"/>
                </a:solidFill>
              </a:rPr>
              <a:t>function call </a:t>
            </a:r>
            <a:r>
              <a:rPr lang="en-US" sz="2400" dirty="0" smtClean="0"/>
              <a:t>is 1 for setup </a:t>
            </a:r>
            <a:r>
              <a:rPr lang="en-US" sz="2400" b="1" dirty="0" smtClean="0">
                <a:solidFill>
                  <a:srgbClr val="00B050"/>
                </a:solidFill>
              </a:rPr>
              <a:t>+</a:t>
            </a:r>
            <a:r>
              <a:rPr lang="en-US" sz="2400" dirty="0" smtClean="0"/>
              <a:t> the time for any parameter calculations </a:t>
            </a:r>
            <a:r>
              <a:rPr lang="en-US" sz="2400" b="1" dirty="0" smtClean="0">
                <a:solidFill>
                  <a:srgbClr val="00B050"/>
                </a:solidFill>
              </a:rPr>
              <a:t>+</a:t>
            </a:r>
            <a:r>
              <a:rPr lang="en-US" sz="2400" dirty="0" smtClean="0"/>
              <a:t> the time required for the execution of the function body.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30</a:t>
            </a:fld>
            <a:endParaRPr lang="en-US" dirty="0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Analysis Rules </a:t>
            </a:r>
            <a:endParaRPr lang="en-US" sz="3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13618"/>
            <a:ext cx="4267200" cy="4602163"/>
          </a:xfrm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sz="2800" b="1" dirty="0" smtClean="0"/>
              <a:t>1</a:t>
            </a:r>
            <a:r>
              <a:rPr lang="en-US" sz="2800" dirty="0" smtClean="0"/>
              <a:t>.</a:t>
            </a:r>
          </a:p>
          <a:p>
            <a:pPr marL="0" indent="0">
              <a:buFontTx/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count(){ </a:t>
            </a:r>
          </a:p>
          <a:p>
            <a:pPr marL="0" indent="0"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k=0; </a:t>
            </a:r>
          </a:p>
          <a:p>
            <a:pPr marL="0" indent="0"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&lt;&lt;Enter an integer; </a:t>
            </a:r>
          </a:p>
          <a:p>
            <a:pPr marL="0" indent="0"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&gt;&gt;n; </a:t>
            </a:r>
          </a:p>
          <a:p>
            <a:pPr marL="0" indent="0"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for (i=0;i&lt;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sz="2400" b="1" dirty="0" smtClean="0"/>
              <a:t> </a:t>
            </a:r>
          </a:p>
          <a:p>
            <a:pPr marL="0" indent="0"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k=k+1; </a:t>
            </a:r>
          </a:p>
          <a:p>
            <a:pPr marL="0" indent="0"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FontTx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FontTx/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31</a:t>
            </a:fld>
            <a:endParaRPr lang="en-US"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Examples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4876800" y="914400"/>
            <a:ext cx="3962400" cy="480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200"/>
              <a:t>1 for the assignment statement: int k=0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200"/>
              <a:t>1 for the output statement.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200"/>
              <a:t>1 for the input statement.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200"/>
              <a:t>In the for loop: </a:t>
            </a:r>
          </a:p>
          <a:p>
            <a:pPr lvl="1" algn="l">
              <a:spcBef>
                <a:spcPct val="20000"/>
              </a:spcBef>
              <a:buFontTx/>
              <a:buChar char="–"/>
            </a:pPr>
            <a:r>
              <a:rPr lang="en-US" sz="2200"/>
              <a:t>1 assignment, </a:t>
            </a:r>
            <a:r>
              <a:rPr lang="en-US" sz="2200" i="1"/>
              <a:t>n+1 </a:t>
            </a:r>
            <a:r>
              <a:rPr lang="en-US" sz="2200"/>
              <a:t>tests, and </a:t>
            </a:r>
            <a:r>
              <a:rPr lang="en-US" sz="2200" i="1"/>
              <a:t>n </a:t>
            </a:r>
            <a:r>
              <a:rPr lang="en-US" sz="2200"/>
              <a:t>increments. </a:t>
            </a:r>
          </a:p>
          <a:p>
            <a:pPr lvl="1" algn="l">
              <a:spcBef>
                <a:spcPct val="20000"/>
              </a:spcBef>
              <a:buFontTx/>
              <a:buChar char="–"/>
            </a:pPr>
            <a:r>
              <a:rPr lang="en-US" sz="2200" i="1"/>
              <a:t>n </a:t>
            </a:r>
            <a:r>
              <a:rPr lang="en-US" sz="2200"/>
              <a:t>loops of 2 units for an assignment, and an addition.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200"/>
              <a:t>1 for the return statement.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486890" y="5544778"/>
            <a:ext cx="5580063" cy="4619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T(n) = 1+1+1+(1+(n+1)+n)+2n+1)= 4n+6 </a:t>
            </a:r>
          </a:p>
        </p:txBody>
      </p:sp>
    </p:spTree>
    <p:extLst>
      <p:ext uri="{BB962C8B-B14F-4D97-AF65-F5344CB8AC3E}">
        <p14:creationId xmlns:p14="http://schemas.microsoft.com/office/powerpoint/2010/main" val="6493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sz="half" idx="1"/>
          </p:nvPr>
        </p:nvSpPr>
        <p:spPr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sz="2400" b="1" smtClean="0">
                <a:cs typeface="Courier New" pitchFamily="49" charset="0"/>
              </a:rPr>
              <a:t>2.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void func(){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int x=0;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int i=0;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int j=1;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cout&lt;&lt; Enter an Integer;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cin&gt;&gt;n;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while (i&lt;n){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x++;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i++;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while (j&lt;n){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j++;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32</a:t>
            </a:fld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Examples…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24580" name="Content Placeholder 2"/>
          <p:cNvSpPr txBox="1">
            <a:spLocks/>
          </p:cNvSpPr>
          <p:nvPr/>
        </p:nvSpPr>
        <p:spPr bwMode="auto">
          <a:xfrm>
            <a:off x="4876800" y="914400"/>
            <a:ext cx="4114800" cy="4724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/>
              <a:t>1 –each 3 assign stmts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/>
              <a:t>1– output stmt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/>
              <a:t>1 – input stmt.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while loop: </a:t>
            </a:r>
          </a:p>
          <a:p>
            <a:pPr lvl="1" algn="l">
              <a:spcBef>
                <a:spcPct val="20000"/>
              </a:spcBef>
              <a:buFontTx/>
              <a:buChar char="–"/>
            </a:pPr>
            <a:r>
              <a:rPr lang="en-US" sz="2000" i="1"/>
              <a:t>n+1 </a:t>
            </a:r>
            <a:r>
              <a:rPr lang="en-US" sz="2000"/>
              <a:t>tests </a:t>
            </a:r>
          </a:p>
          <a:p>
            <a:pPr lvl="1" algn="l">
              <a:spcBef>
                <a:spcPct val="20000"/>
              </a:spcBef>
              <a:buFontTx/>
              <a:buChar char="–"/>
            </a:pPr>
            <a:r>
              <a:rPr lang="en-US" i="1"/>
              <a:t>n </a:t>
            </a:r>
            <a:r>
              <a:rPr lang="en-US"/>
              <a:t>loops of 2 units for the two increment (addition) operations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while loop: </a:t>
            </a:r>
          </a:p>
          <a:p>
            <a:pPr lvl="1" algn="l">
              <a:spcBef>
                <a:spcPct val="20000"/>
              </a:spcBef>
              <a:buFontTx/>
              <a:buChar char="–"/>
            </a:pPr>
            <a:r>
              <a:rPr lang="en-US" sz="2000"/>
              <a:t>n tests </a:t>
            </a:r>
          </a:p>
          <a:p>
            <a:pPr lvl="1" algn="l">
              <a:spcBef>
                <a:spcPct val="20000"/>
              </a:spcBef>
              <a:buFontTx/>
              <a:buChar char="–"/>
            </a:pPr>
            <a:r>
              <a:rPr lang="en-US"/>
              <a:t>n-1 increments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298950" y="6015038"/>
            <a:ext cx="4845050" cy="831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T (n)= </a:t>
            </a:r>
            <a:r>
              <a:rPr lang="pt-BR" i="1">
                <a:solidFill>
                  <a:srgbClr val="FF0000"/>
                </a:solidFill>
              </a:rPr>
              <a:t>1+1+1+1+1+n+1+2n+n+n-1 = 5n+5  </a:t>
            </a:r>
            <a:endParaRPr lang="en-US" sz="2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9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half" idx="1"/>
          </p:nvPr>
        </p:nvSpPr>
        <p:spPr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buFontTx/>
              <a:buNone/>
            </a:pPr>
            <a:r>
              <a:rPr lang="en-US" sz="2800" smtClean="0">
                <a:latin typeface="Helvetica" pitchFamily="34" charset="0"/>
              </a:rPr>
              <a:t>3.</a:t>
            </a:r>
          </a:p>
          <a:p>
            <a:pPr marL="609600" indent="-609600" eaLnBrk="1" hangingPunct="1">
              <a:lnSpc>
                <a:spcPct val="3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sum = 0;</a:t>
            </a: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for (i=1; i&lt;=n; i++)</a:t>
            </a: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for (j=1; j&lt;=n; j++)</a:t>
            </a: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sum++;</a:t>
            </a: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endParaRPr lang="en-US" sz="24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33</a:t>
            </a:fld>
            <a:endParaRPr lang="en-US" dirty="0"/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Examples…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4400" y="990600"/>
            <a:ext cx="4116388" cy="38862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70000"/>
              </a:lnSpc>
              <a:defRPr/>
            </a:pPr>
            <a:r>
              <a:rPr lang="en-US" sz="2200" dirty="0" smtClean="0">
                <a:latin typeface="Helvetica" pitchFamily="34" charset="0"/>
              </a:rPr>
              <a:t>1- assign </a:t>
            </a:r>
            <a:r>
              <a:rPr lang="en-US" sz="2200" dirty="0" err="1" smtClean="0">
                <a:latin typeface="Helvetica" pitchFamily="34" charset="0"/>
              </a:rPr>
              <a:t>stmt</a:t>
            </a:r>
            <a:endParaRPr lang="en-US" sz="2200" dirty="0" smtClean="0">
              <a:latin typeface="Helvetica" pitchFamily="34" charset="0"/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sz="2200" dirty="0" smtClean="0">
                <a:latin typeface="Helvetica" pitchFamily="34" charset="0"/>
              </a:rPr>
              <a:t>Inner loop:</a:t>
            </a:r>
          </a:p>
          <a:p>
            <a:pPr marL="742950" lvl="2" indent="-342900" eaLnBrk="1" hangingPunct="1">
              <a:lnSpc>
                <a:spcPct val="70000"/>
              </a:lnSpc>
              <a:defRPr/>
            </a:pPr>
            <a:r>
              <a:rPr lang="en-US" sz="2200" dirty="0" smtClean="0"/>
              <a:t>1</a:t>
            </a:r>
            <a:r>
              <a:rPr lang="en-US" sz="1800" dirty="0" smtClean="0"/>
              <a:t> </a:t>
            </a:r>
            <a:r>
              <a:rPr lang="en-US" sz="2200" dirty="0"/>
              <a:t>assign, n+1 tests, and n increments</a:t>
            </a:r>
            <a:r>
              <a:rPr lang="en-US" sz="1800" dirty="0" smtClean="0"/>
              <a:t>.</a:t>
            </a:r>
          </a:p>
          <a:p>
            <a:pPr marL="742950" lvl="2" indent="-342900" eaLnBrk="1" hangingPunct="1">
              <a:lnSpc>
                <a:spcPct val="70000"/>
              </a:lnSpc>
              <a:defRPr/>
            </a:pPr>
            <a:r>
              <a:rPr lang="en-US" sz="2200" dirty="0" smtClean="0"/>
              <a:t>Loop executes n times 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200" dirty="0" smtClean="0">
                <a:latin typeface="Helvetica" pitchFamily="34" charset="0"/>
              </a:rPr>
              <a:t>Outer loop:</a:t>
            </a:r>
          </a:p>
          <a:p>
            <a:pPr marL="742950" lvl="2" indent="-342900" eaLnBrk="1" hangingPunct="1">
              <a:lnSpc>
                <a:spcPct val="70000"/>
              </a:lnSpc>
              <a:defRPr/>
            </a:pPr>
            <a:r>
              <a:rPr lang="en-US" sz="2200" dirty="0" smtClean="0"/>
              <a:t>1</a:t>
            </a:r>
            <a:r>
              <a:rPr lang="en-US" sz="1800" dirty="0" smtClean="0"/>
              <a:t> </a:t>
            </a:r>
            <a:r>
              <a:rPr lang="en-US" sz="2200" dirty="0" smtClean="0"/>
              <a:t>assign, n+1 tests, and n increments</a:t>
            </a:r>
            <a:r>
              <a:rPr lang="en-US" sz="1800" dirty="0" smtClean="0"/>
              <a:t>.</a:t>
            </a:r>
          </a:p>
          <a:p>
            <a:pPr marL="742950" lvl="2" indent="-342900" eaLnBrk="1" hangingPunct="1">
              <a:lnSpc>
                <a:spcPct val="70000"/>
              </a:lnSpc>
              <a:defRPr/>
            </a:pPr>
            <a:r>
              <a:rPr lang="en-US" sz="2200" dirty="0" smtClean="0"/>
              <a:t>Loop executes n times 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200" dirty="0" err="1" smtClean="0">
                <a:latin typeface="Helvetica" pitchFamily="34" charset="0"/>
              </a:rPr>
              <a:t>Stmt</a:t>
            </a:r>
            <a:r>
              <a:rPr lang="en-US" sz="2200" dirty="0" smtClean="0">
                <a:latin typeface="Helvetica" pitchFamily="34" charset="0"/>
              </a:rPr>
              <a:t> inside nested loop: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200" dirty="0" smtClean="0"/>
              <a:t>2 units, assign &amp; increment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200" dirty="0" smtClean="0"/>
              <a:t>Total: 2 *(n*n) –&gt;size of both loops</a:t>
            </a:r>
          </a:p>
          <a:p>
            <a:pPr eaLnBrk="1" hangingPunct="1">
              <a:lnSpc>
                <a:spcPct val="70000"/>
              </a:lnSpc>
              <a:defRPr/>
            </a:pPr>
            <a:endParaRPr lang="en-US" sz="2800" dirty="0" smtClean="0">
              <a:latin typeface="Helvetica" pitchFamily="34" charset="0"/>
            </a:endParaRPr>
          </a:p>
          <a:p>
            <a:pPr eaLnBrk="1" hangingPunct="1">
              <a:lnSpc>
                <a:spcPct val="70000"/>
              </a:lnSpc>
              <a:defRPr/>
            </a:pPr>
            <a:endParaRPr lang="en-US" sz="2800" dirty="0" smtClean="0">
              <a:latin typeface="Helvetica" pitchFamily="34" charset="0"/>
            </a:endParaRPr>
          </a:p>
          <a:p>
            <a:pPr marL="609600" indent="-609600" eaLnBrk="1" hangingPunct="1">
              <a:lnSpc>
                <a:spcPct val="30000"/>
              </a:lnSpc>
              <a:buFontTx/>
              <a:buNone/>
              <a:defRPr/>
            </a:pPr>
            <a:endParaRPr lang="en-US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70000"/>
              </a:lnSpc>
              <a:buFontTx/>
              <a:buNone/>
              <a:defRPr/>
            </a:pPr>
            <a:endParaRPr lang="en-US" sz="24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70000"/>
              </a:lnSpc>
              <a:buFontTx/>
              <a:buNone/>
              <a:defRPr/>
            </a:pPr>
            <a:endParaRPr lang="en-US" sz="24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70000"/>
              </a:lnSpc>
              <a:buFontTx/>
              <a:buNone/>
              <a:defRPr/>
            </a:pPr>
            <a:endParaRPr lang="en-US" sz="2400" dirty="0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304800" y="5183188"/>
            <a:ext cx="4687888" cy="923330"/>
          </a:xfrm>
          <a:prstGeom prst="rect">
            <a:avLst/>
          </a:prstGeom>
          <a:solidFill>
            <a:srgbClr val="ACEBEE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l">
              <a:lnSpc>
                <a:spcPct val="150000"/>
              </a:lnSpc>
            </a:pPr>
            <a:r>
              <a:rPr lang="en-US" b="1" dirty="0">
                <a:latin typeface="Helvetica" pitchFamily="34" charset="0"/>
              </a:rPr>
              <a:t>T(n)= 1+2(1+(n+1)+n)+2n</a:t>
            </a:r>
            <a:r>
              <a:rPr lang="en-US" b="1" baseline="30000" dirty="0">
                <a:latin typeface="Helvetica" pitchFamily="34" charset="0"/>
              </a:rPr>
              <a:t>2</a:t>
            </a:r>
            <a:r>
              <a:rPr lang="en-US" b="1" dirty="0">
                <a:latin typeface="Helvetica" pitchFamily="34" charset="0"/>
              </a:rPr>
              <a:t> </a:t>
            </a:r>
          </a:p>
          <a:p>
            <a:pPr marL="609600" indent="-609600" algn="l">
              <a:lnSpc>
                <a:spcPct val="150000"/>
              </a:lnSpc>
            </a:pPr>
            <a:r>
              <a:rPr lang="en-US" b="1" dirty="0">
                <a:latin typeface="Helvetica" pitchFamily="34" charset="0"/>
              </a:rPr>
              <a:t>        = 2n</a:t>
            </a:r>
            <a:r>
              <a:rPr lang="en-US" b="1" baseline="30000" dirty="0">
                <a:latin typeface="Helvetica" pitchFamily="34" charset="0"/>
              </a:rPr>
              <a:t>2 </a:t>
            </a:r>
            <a:r>
              <a:rPr lang="en-US" b="1" dirty="0">
                <a:latin typeface="Helvetica" pitchFamily="34" charset="0"/>
              </a:rPr>
              <a:t>+4n+5</a:t>
            </a:r>
          </a:p>
        </p:txBody>
      </p:sp>
    </p:spTree>
    <p:extLst>
      <p:ext uri="{BB962C8B-B14F-4D97-AF65-F5344CB8AC3E}">
        <p14:creationId xmlns:p14="http://schemas.microsoft.com/office/powerpoint/2010/main" val="348097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6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We can simplify analysis by ignoring:</a:t>
            </a:r>
          </a:p>
          <a:p>
            <a:pPr lvl="1">
              <a:buFont typeface="Arial" charset="0"/>
              <a:buChar char="•"/>
            </a:pPr>
            <a:r>
              <a:rPr lang="en-US" sz="2600" smtClean="0"/>
              <a:t>Initializations</a:t>
            </a:r>
          </a:p>
          <a:p>
            <a:pPr lvl="1">
              <a:buFont typeface="Arial" charset="0"/>
              <a:buChar char="•"/>
            </a:pPr>
            <a:r>
              <a:rPr lang="en-US" sz="2600" smtClean="0"/>
              <a:t> loop control condition</a:t>
            </a:r>
          </a:p>
          <a:p>
            <a:pPr lvl="1">
              <a:buFont typeface="Arial" charset="0"/>
              <a:buChar char="•"/>
            </a:pPr>
            <a:r>
              <a:rPr lang="en-US" sz="2600" smtClean="0"/>
              <a:t>Loop counter increments, etc.</a:t>
            </a:r>
          </a:p>
          <a:p>
            <a:endParaRPr lang="en-US" sz="2600" smtClean="0"/>
          </a:p>
          <a:p>
            <a:r>
              <a:rPr lang="en-US" sz="2800" smtClean="0"/>
              <a:t>Primary consideration when estimating an algorithm’s performance is the number of </a:t>
            </a:r>
            <a:r>
              <a:rPr lang="en-US" sz="2800" u="sng" smtClean="0">
                <a:solidFill>
                  <a:srgbClr val="FFC000"/>
                </a:solidFill>
              </a:rPr>
              <a:t>basic operations </a:t>
            </a:r>
            <a:r>
              <a:rPr lang="en-US" sz="2800" smtClean="0"/>
              <a:t>required by the algorithm to process an input of a certain </a:t>
            </a:r>
            <a:r>
              <a:rPr lang="en-US" sz="2800" u="sng" smtClean="0">
                <a:solidFill>
                  <a:srgbClr val="FFC000"/>
                </a:solidFill>
              </a:rPr>
              <a:t>size</a:t>
            </a:r>
            <a:r>
              <a:rPr lang="en-US" sz="280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34</a:t>
            </a:fld>
            <a:endParaRPr lang="en-US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Formal Approach to Analysis </a:t>
            </a:r>
            <a:endParaRPr lang="en-US" sz="36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smtClean="0">
                <a:solidFill>
                  <a:srgbClr val="FFC000"/>
                </a:solidFill>
              </a:rPr>
              <a:t>Size</a:t>
            </a:r>
            <a:r>
              <a:rPr lang="en-US" sz="2800" smtClean="0"/>
              <a:t>: the number of inputs processed.</a:t>
            </a:r>
          </a:p>
          <a:p>
            <a:pPr lvl="2"/>
            <a:r>
              <a:rPr lang="en-US" smtClean="0"/>
              <a:t>E.g. Sorting algorithms, size is the number of records to be sorted.</a:t>
            </a:r>
          </a:p>
          <a:p>
            <a:r>
              <a:rPr lang="en-US" sz="2800" smtClean="0"/>
              <a:t>A basic operation must have the property that its time to complete does not depend on the particular values of its operands. </a:t>
            </a:r>
          </a:p>
          <a:p>
            <a:pPr lvl="2"/>
            <a:r>
              <a:rPr lang="en-US" smtClean="0"/>
              <a:t>E.g.  </a:t>
            </a:r>
          </a:p>
          <a:p>
            <a:pPr lvl="4"/>
            <a:r>
              <a:rPr lang="en-US" sz="2400" smtClean="0"/>
              <a:t>Adding or comparing two integer variables.</a:t>
            </a:r>
          </a:p>
          <a:p>
            <a:pPr lvl="4"/>
            <a:r>
              <a:rPr lang="en-US" sz="2400" smtClean="0"/>
              <a:t>Summing the contents of an array containing n integers is not, because the cost depends on the value of n (i.e. the size of the input).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35</a:t>
            </a:fld>
            <a:endParaRPr lang="en-US" dirty="0"/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Formal Approach to Analysis </a:t>
            </a:r>
            <a:endParaRPr lang="en-US" sz="36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A for loop translates to a </a:t>
            </a:r>
            <a:r>
              <a:rPr lang="en-US" sz="2600" b="1" dirty="0" smtClean="0">
                <a:solidFill>
                  <a:srgbClr val="FFC000"/>
                </a:solidFill>
              </a:rPr>
              <a:t>summation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The index and bounds of the summation are the same as the index and bounds of the for loop.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600" dirty="0" smtClean="0"/>
              <a:t>Suppose we count the </a:t>
            </a:r>
            <a:r>
              <a:rPr lang="en-US" sz="2600" dirty="0" smtClean="0">
                <a:solidFill>
                  <a:srgbClr val="00B0F0"/>
                </a:solidFill>
              </a:rPr>
              <a:t>number of additions </a:t>
            </a:r>
            <a:r>
              <a:rPr lang="en-US" sz="2600" dirty="0" smtClean="0"/>
              <a:t>that are done. </a:t>
            </a:r>
          </a:p>
          <a:p>
            <a:r>
              <a:rPr lang="en-US" sz="2600" dirty="0" smtClean="0"/>
              <a:t>There is 1 addition per iteration of the loop, hence </a:t>
            </a:r>
            <a:r>
              <a:rPr lang="en-US" sz="2600" i="1" dirty="0" smtClean="0"/>
              <a:t>N </a:t>
            </a:r>
            <a:r>
              <a:rPr lang="en-US" sz="2600" dirty="0" smtClean="0"/>
              <a:t>additions in total. </a:t>
            </a:r>
          </a:p>
          <a:p>
            <a:endParaRPr lang="en-US" sz="2600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36</a:t>
            </a:fld>
            <a:endParaRPr lang="en-US" dirty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/>
              <a:t> Loops 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138488"/>
            <a:ext cx="18954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8" name="Right Arrow 4"/>
          <p:cNvSpPr>
            <a:spLocks noChangeArrowheads="1"/>
          </p:cNvSpPr>
          <p:nvPr/>
        </p:nvSpPr>
        <p:spPr bwMode="auto">
          <a:xfrm>
            <a:off x="5715000" y="3429000"/>
            <a:ext cx="762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888456"/>
            <a:ext cx="4419600" cy="15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f</a:t>
            </a:r>
            <a:r>
              <a:rPr lang="en-US" sz="2200" b="1" dirty="0" smtClean="0">
                <a:solidFill>
                  <a:srgbClr val="00B050"/>
                </a:solidFill>
              </a:rPr>
              <a:t>or (</a:t>
            </a:r>
            <a:r>
              <a:rPr lang="en-US" sz="2200" b="1" dirty="0" err="1" smtClean="0">
                <a:solidFill>
                  <a:srgbClr val="00B050"/>
                </a:solidFill>
              </a:rPr>
              <a:t>int</a:t>
            </a:r>
            <a:r>
              <a:rPr lang="en-US" sz="2200" b="1" dirty="0" smtClean="0">
                <a:solidFill>
                  <a:srgbClr val="00B050"/>
                </a:solidFill>
              </a:rPr>
              <a:t> i = 1; i&lt;=N; i++){</a:t>
            </a:r>
          </a:p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sum = sum + i;</a:t>
            </a:r>
          </a:p>
          <a:p>
            <a:pPr algn="ctr"/>
            <a:r>
              <a:rPr lang="en-US" sz="22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8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</a:t>
            </a:r>
            <a:r>
              <a:rPr lang="en-US" dirty="0"/>
              <a:t>for loops translate into </a:t>
            </a:r>
            <a:r>
              <a:rPr lang="en-US" dirty="0">
                <a:solidFill>
                  <a:srgbClr val="FFC000"/>
                </a:solidFill>
              </a:rPr>
              <a:t>multiple summations</a:t>
            </a:r>
            <a:r>
              <a:rPr lang="en-US" dirty="0"/>
              <a:t>, one for each for loop. 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2600" dirty="0" smtClean="0"/>
          </a:p>
          <a:p>
            <a:pPr>
              <a:defRPr/>
            </a:pPr>
            <a:r>
              <a:rPr lang="en-US" sz="2600" dirty="0" smtClean="0"/>
              <a:t>Again</a:t>
            </a:r>
            <a:r>
              <a:rPr lang="en-US" sz="2600" dirty="0"/>
              <a:t>, count the number of additions. The outer summation is for the outer for loop.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37</a:t>
            </a:fld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Nested Loops </a:t>
            </a:r>
            <a:endParaRPr lang="en-US" sz="36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2790824"/>
            <a:ext cx="43719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124200"/>
            <a:ext cx="3200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2" name="Right Arrow 3"/>
          <p:cNvSpPr>
            <a:spLocks noChangeArrowheads="1"/>
          </p:cNvSpPr>
          <p:nvPr/>
        </p:nvSpPr>
        <p:spPr bwMode="auto">
          <a:xfrm>
            <a:off x="5029200" y="3454400"/>
            <a:ext cx="685800" cy="4619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Add</a:t>
            </a:r>
            <a:r>
              <a:rPr lang="en-US" smtClean="0"/>
              <a:t> the running times of the separate blocks </a:t>
            </a:r>
          </a:p>
          <a:p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38</a:t>
            </a:fld>
            <a:endParaRPr lang="en-US" dirty="0"/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Consecutive Statements </a:t>
            </a:r>
            <a:endParaRPr lang="en-US" sz="36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828800"/>
            <a:ext cx="40290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5257800"/>
            <a:ext cx="4800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6" name="Down Arrow 4"/>
          <p:cNvSpPr>
            <a:spLocks noChangeArrowheads="1"/>
          </p:cNvSpPr>
          <p:nvPr/>
        </p:nvSpPr>
        <p:spPr bwMode="auto">
          <a:xfrm>
            <a:off x="3733800" y="4714875"/>
            <a:ext cx="457200" cy="53340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If (test) s1 else s2: Compute the </a:t>
            </a:r>
            <a:r>
              <a:rPr lang="en-US" sz="2800" smtClean="0">
                <a:solidFill>
                  <a:srgbClr val="FFC000"/>
                </a:solidFill>
              </a:rPr>
              <a:t>maximum</a:t>
            </a:r>
            <a:r>
              <a:rPr lang="en-US" sz="2800" smtClean="0"/>
              <a:t> of the running time for s1 and s2. </a:t>
            </a:r>
          </a:p>
          <a:p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39</a:t>
            </a:fld>
            <a:endParaRPr lang="en-US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Conditional Statements</a:t>
            </a:r>
            <a:endParaRPr lang="en-US" sz="36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45" y="2362200"/>
            <a:ext cx="5105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57800"/>
            <a:ext cx="38100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0" name="Down Arrow 3"/>
          <p:cNvSpPr>
            <a:spLocks noChangeArrowheads="1"/>
          </p:cNvSpPr>
          <p:nvPr/>
        </p:nvSpPr>
        <p:spPr bwMode="auto">
          <a:xfrm>
            <a:off x="4191000" y="4489450"/>
            <a:ext cx="5334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primary concern of this course is </a:t>
            </a:r>
            <a:r>
              <a:rPr lang="en-US" sz="2400" b="1" dirty="0" smtClean="0">
                <a:solidFill>
                  <a:schemeClr val="accent1"/>
                </a:solidFill>
              </a:rPr>
              <a:t>efficiency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Efficient data structures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Efficient Algorithms</a:t>
            </a:r>
          </a:p>
          <a:p>
            <a:pPr marL="0" indent="0"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[You might believe that faster computers make it unnecessary to be concerned with efficiency.]</a:t>
            </a:r>
          </a:p>
          <a:p>
            <a:pPr eaLnBrk="1" hangingPunct="1">
              <a:defRPr/>
            </a:pPr>
            <a:r>
              <a:rPr lang="en-US" sz="2400" dirty="0" smtClean="0"/>
              <a:t>More complex applications ⇒ More powerful computers </a:t>
            </a:r>
          </a:p>
          <a:p>
            <a:pPr eaLnBrk="1" hangingPunct="1"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YET more complex applications </a:t>
            </a:r>
            <a:r>
              <a:rPr lang="en-US" sz="2400" dirty="0" smtClean="0"/>
              <a:t>demand more calculations, </a:t>
            </a:r>
            <a:r>
              <a:rPr lang="en-US" sz="2400" dirty="0" smtClean="0">
                <a:solidFill>
                  <a:schemeClr val="accent2"/>
                </a:solidFill>
              </a:rPr>
              <a:t>computationally infeasible</a:t>
            </a:r>
            <a:r>
              <a:rPr lang="en-US" sz="2400" dirty="0" smtClean="0"/>
              <a:t>: taking years, even millions of years.</a:t>
            </a:r>
          </a:p>
          <a:p>
            <a:pPr eaLnBrk="1" hangingPunct="1">
              <a:defRPr/>
            </a:pPr>
            <a:r>
              <a:rPr lang="en-US" sz="2400" dirty="0" smtClean="0"/>
              <a:t>So we need special training, efficient program design.</a:t>
            </a:r>
            <a:endParaRPr lang="en-US" sz="2400" dirty="0" smtClean="0">
              <a:latin typeface="Helvetic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4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dirty="0" smtClean="0">
                <a:latin typeface="Helvetica" pitchFamily="34" charset="0"/>
              </a:rPr>
              <a:t>Why Study Data Structures &amp; Algorithms?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4100" name="Right Brace 2"/>
          <p:cNvSpPr>
            <a:spLocks/>
          </p:cNvSpPr>
          <p:nvPr/>
        </p:nvSpPr>
        <p:spPr bwMode="auto">
          <a:xfrm>
            <a:off x="4152900" y="196215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4724400" y="1993468"/>
            <a:ext cx="3124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Efficient programs</a:t>
            </a:r>
          </a:p>
        </p:txBody>
      </p:sp>
      <p:sp>
        <p:nvSpPr>
          <p:cNvPr id="4102" name="Right Arrow 6"/>
          <p:cNvSpPr>
            <a:spLocks noChangeArrowheads="1"/>
          </p:cNvSpPr>
          <p:nvPr/>
        </p:nvSpPr>
        <p:spPr bwMode="auto">
          <a:xfrm>
            <a:off x="4362450" y="2249488"/>
            <a:ext cx="228600" cy="11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2600" dirty="0" smtClean="0"/>
              <a:t>E.g.1:   [As </a:t>
            </a:r>
            <a:r>
              <a:rPr lang="en-US" sz="2600" dirty="0"/>
              <a:t>n grows, how does T(n) grow?]</a:t>
            </a:r>
          </a:p>
          <a:p>
            <a:pPr>
              <a:defRPr/>
            </a:pPr>
            <a:endParaRPr lang="en-US" sz="2600" dirty="0" smtClean="0"/>
          </a:p>
          <a:p>
            <a:pPr>
              <a:defRPr/>
            </a:pPr>
            <a:endParaRPr lang="en-US" sz="2600" dirty="0"/>
          </a:p>
          <a:p>
            <a:pPr>
              <a:defRPr/>
            </a:pPr>
            <a:endParaRPr lang="en-US" sz="2600" dirty="0" smtClean="0"/>
          </a:p>
          <a:p>
            <a:pPr>
              <a:defRPr/>
            </a:pPr>
            <a:endParaRPr lang="en-US" sz="2600" dirty="0"/>
          </a:p>
          <a:p>
            <a:pPr>
              <a:defRPr/>
            </a:pPr>
            <a:endParaRPr lang="en-US" sz="2600" dirty="0" smtClean="0"/>
          </a:p>
          <a:p>
            <a:pPr marL="0" indent="0">
              <a:buFontTx/>
              <a:buNone/>
              <a:defRPr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40</a:t>
            </a:fld>
            <a:endParaRPr lang="en-US" dirty="0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Examples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 smtClean="0"/>
          </a:p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</a:p>
          <a:p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7630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447800" y="5638800"/>
            <a:ext cx="1981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T(n) = </a:t>
            </a:r>
            <a:r>
              <a:rPr lang="en-US" dirty="0" err="1">
                <a:solidFill>
                  <a:srgbClr val="C00000"/>
                </a:solidFill>
              </a:rPr>
              <a:t>cn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E.g.2: Assignment statement</a:t>
            </a:r>
          </a:p>
          <a:p>
            <a:endParaRPr lang="en-US" smtClean="0"/>
          </a:p>
          <a:p>
            <a:r>
              <a:rPr lang="en-US" sz="2400" smtClean="0"/>
              <a:t>The size of the input n has no effect on the running time. This is called a </a:t>
            </a:r>
            <a:r>
              <a:rPr lang="en-US" sz="2400" b="1" smtClean="0">
                <a:solidFill>
                  <a:srgbClr val="FFC000"/>
                </a:solidFill>
              </a:rPr>
              <a:t>constant running time</a:t>
            </a:r>
            <a:r>
              <a:rPr lang="en-US" sz="2400" smtClean="0"/>
              <a:t>.</a:t>
            </a:r>
          </a:p>
          <a:p>
            <a:r>
              <a:rPr lang="en-US" smtClean="0"/>
              <a:t>E.g.3: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41</a:t>
            </a:fld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Examples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460625" y="1905000"/>
            <a:ext cx="1981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T(n) = C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962400"/>
            <a:ext cx="77343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872163"/>
            <a:ext cx="26527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5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Any organization for a collection of records can be searched, processed in any order, or modified. 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[If you are willing to pay enough in time delay.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           - Ex: Simple unordered array of records.]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/>
                </a:solidFill>
              </a:rPr>
              <a:t>The choice of data structure and algorithm can make the difference between a program running in a few seconds or many 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5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smtClean="0">
                <a:latin typeface="Helvetica" pitchFamily="34" charset="0"/>
              </a:rPr>
              <a:t>Why…?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600" dirty="0" smtClean="0"/>
              <a:t>A solution is said to be </a:t>
            </a:r>
            <a:r>
              <a:rPr lang="en-US" sz="2600" b="1" dirty="0" smtClean="0">
                <a:solidFill>
                  <a:schemeClr val="accent2"/>
                </a:solidFill>
              </a:rPr>
              <a:t>efficient</a:t>
            </a:r>
            <a:r>
              <a:rPr lang="en-US" sz="2600" dirty="0" smtClean="0">
                <a:solidFill>
                  <a:schemeClr val="accent2"/>
                </a:solidFill>
              </a:rPr>
              <a:t> </a:t>
            </a:r>
            <a:r>
              <a:rPr lang="en-US" sz="2600" dirty="0" smtClean="0"/>
              <a:t>if it solves the problem within its </a:t>
            </a:r>
            <a:r>
              <a:rPr lang="en-US" sz="2600" b="1" dirty="0" smtClean="0">
                <a:solidFill>
                  <a:schemeClr val="accent2"/>
                </a:solidFill>
              </a:rPr>
              <a:t>resource constraints</a:t>
            </a:r>
            <a:r>
              <a:rPr lang="en-US" sz="2600" dirty="0" smtClean="0"/>
              <a:t>. </a:t>
            </a:r>
          </a:p>
          <a:p>
            <a:pPr eaLnBrk="1" hangingPunct="1"/>
            <a:r>
              <a:rPr lang="en-US" sz="2600" dirty="0" smtClean="0"/>
              <a:t>[Alt </a:t>
            </a:r>
            <a:r>
              <a:rPr lang="en-US" sz="2600" dirty="0" err="1" smtClean="0"/>
              <a:t>defn</a:t>
            </a:r>
            <a:r>
              <a:rPr lang="en-US" sz="2600" dirty="0" smtClean="0"/>
              <a:t>: Better than known alternatives (“relatively” efficient)]</a:t>
            </a:r>
          </a:p>
          <a:p>
            <a:pPr lvl="2" eaLnBrk="1" hangingPunct="1"/>
            <a:r>
              <a:rPr lang="en-US" dirty="0" smtClean="0"/>
              <a:t>Space </a:t>
            </a:r>
          </a:p>
          <a:p>
            <a:pPr lvl="2" eaLnBrk="1" hangingPunct="1"/>
            <a:r>
              <a:rPr lang="en-US" dirty="0" smtClean="0"/>
              <a:t>Time</a:t>
            </a:r>
          </a:p>
          <a:p>
            <a:pPr eaLnBrk="1" hangingPunct="1"/>
            <a:endParaRPr lang="en-US" sz="2200" i="1" dirty="0" smtClean="0"/>
          </a:p>
          <a:p>
            <a:pPr eaLnBrk="1" hangingPunct="1"/>
            <a:r>
              <a:rPr lang="en-US" sz="2200" i="1" dirty="0" smtClean="0"/>
              <a:t>[This does not mean always strive for the most efficient program. If the program operates well within resource constraints, there is no benefit to making it faster or smaller.]</a:t>
            </a:r>
          </a:p>
          <a:p>
            <a:pPr eaLnBrk="1" hangingPunct="1"/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chemeClr val="accent2"/>
                </a:solidFill>
              </a:rPr>
              <a:t>cost</a:t>
            </a:r>
            <a:r>
              <a:rPr lang="en-US" sz="2600" dirty="0" smtClean="0"/>
              <a:t> of a solution is the amount of resources that the solution consumes.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6</a:t>
            </a:fld>
            <a:endParaRPr lang="en-US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Efficiency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209800" y="3145704"/>
            <a:ext cx="5562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sz="2200" dirty="0"/>
              <a:t>[These are typical constraints for programs]</a:t>
            </a:r>
          </a:p>
        </p:txBody>
      </p:sp>
      <p:sp>
        <p:nvSpPr>
          <p:cNvPr id="6149" name="Right Brace 4"/>
          <p:cNvSpPr>
            <a:spLocks/>
          </p:cNvSpPr>
          <p:nvPr/>
        </p:nvSpPr>
        <p:spPr bwMode="auto">
          <a:xfrm>
            <a:off x="2590800" y="3017117"/>
            <a:ext cx="152400" cy="688975"/>
          </a:xfrm>
          <a:prstGeom prst="rightBrace">
            <a:avLst>
              <a:gd name="adj1" fmla="val 833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Helvetica" pitchFamily="34" charset="0"/>
              </a:rPr>
              <a:t>Select a data structure as follows: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600" dirty="0" smtClean="0">
              <a:latin typeface="Helvetica" pitchFamily="34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600" dirty="0" smtClean="0">
                <a:latin typeface="Helvetica" pitchFamily="34" charset="0"/>
              </a:rPr>
              <a:t>Analyze the problem to determine the resource constraints a solution must meet.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600" dirty="0" smtClean="0">
                <a:latin typeface="Helvetica" pitchFamily="34" charset="0"/>
              </a:rPr>
              <a:t>Determine the basic operations that must be supported.  Quantify the resource constraints for each operation.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600" dirty="0" smtClean="0">
                <a:latin typeface="Helvetica" pitchFamily="34" charset="0"/>
              </a:rPr>
              <a:t>Select the data structure that best meets these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7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smtClean="0">
                <a:latin typeface="Helvetica" pitchFamily="34" charset="0"/>
              </a:rPr>
              <a:t>Selecting a Data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800" y="5181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dirty="0"/>
              <a:t>[Typically we want the “simplest” data structure that will meet</a:t>
            </a:r>
          </a:p>
          <a:p>
            <a:pPr>
              <a:defRPr/>
            </a:pPr>
            <a:r>
              <a:rPr lang="en-US" dirty="0"/>
              <a:t> the requirements.]</a:t>
            </a:r>
          </a:p>
        </p:txBody>
      </p:sp>
    </p:spTree>
    <p:extLst>
      <p:ext uri="{BB962C8B-B14F-4D97-AF65-F5344CB8AC3E}">
        <p14:creationId xmlns:p14="http://schemas.microsoft.com/office/powerpoint/2010/main" val="17473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These questions often help to narrow the possibilities</a:t>
            </a:r>
          </a:p>
          <a:p>
            <a:pPr eaLnBrk="1" hangingPunct="1"/>
            <a:endParaRPr lang="en-US" sz="2600" dirty="0" smtClean="0"/>
          </a:p>
          <a:p>
            <a:pPr lvl="1" eaLnBrk="1" hangingPunct="1">
              <a:buFont typeface="Arial" charset="0"/>
              <a:buChar char="•"/>
            </a:pPr>
            <a:r>
              <a:rPr lang="en-US" sz="2200" dirty="0" smtClean="0"/>
              <a:t>Are all data inserted into the data structure at the beginning, or are insertions interspersed with other operations?</a:t>
            </a:r>
          </a:p>
          <a:p>
            <a:pPr lvl="1" eaLnBrk="1" hangingPunct="1">
              <a:buFont typeface="Arial" charset="0"/>
              <a:buChar char="•"/>
            </a:pPr>
            <a:endParaRPr lang="en-US" sz="2200" dirty="0" smtClean="0"/>
          </a:p>
          <a:p>
            <a:pPr lvl="1" eaLnBrk="1" hangingPunct="1">
              <a:buFont typeface="Arial" charset="0"/>
              <a:buChar char="•"/>
            </a:pPr>
            <a:r>
              <a:rPr lang="en-US" sz="2200" dirty="0" smtClean="0"/>
              <a:t>Can data be deleted? [If so, a more complex representation is typically required]</a:t>
            </a:r>
          </a:p>
          <a:p>
            <a:pPr lvl="1" eaLnBrk="1" hangingPunct="1">
              <a:buFont typeface="Arial" charset="0"/>
              <a:buChar char="•"/>
            </a:pPr>
            <a:endParaRPr lang="en-US" sz="2600" dirty="0" smtClean="0"/>
          </a:p>
          <a:p>
            <a:pPr lvl="1" eaLnBrk="1" hangingPunct="1">
              <a:buFont typeface="Arial" charset="0"/>
              <a:buChar char="•"/>
            </a:pPr>
            <a:r>
              <a:rPr lang="en-US" sz="2200" dirty="0" smtClean="0"/>
              <a:t>Are all data processed in some well-defined order, or is random access allowed?</a:t>
            </a:r>
          </a:p>
          <a:p>
            <a:pPr eaLnBrk="1" hangingPunct="1"/>
            <a:endParaRPr lang="en-US" dirty="0" smtClean="0">
              <a:latin typeface="Helvetic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8</a:t>
            </a:fld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Helvetica" pitchFamily="34" charset="0"/>
              </a:rPr>
              <a:t>Some Questions to Ask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600" dirty="0" smtClean="0">
                <a:latin typeface="Helvetica" pitchFamily="34" charset="0"/>
              </a:rPr>
              <a:t>Each data structure has costs and benefits.</a:t>
            </a:r>
          </a:p>
          <a:p>
            <a:pPr eaLnBrk="1" hangingPunct="1">
              <a:defRPr/>
            </a:pPr>
            <a:r>
              <a:rPr lang="en-US" sz="2600" dirty="0" smtClean="0">
                <a:latin typeface="Helvetica" pitchFamily="34" charset="0"/>
              </a:rPr>
              <a:t>Rarely is one data structure better than another in all situations.</a:t>
            </a:r>
          </a:p>
          <a:p>
            <a:pPr eaLnBrk="1" hangingPunct="1">
              <a:defRPr/>
            </a:pPr>
            <a:r>
              <a:rPr lang="en-US" sz="2600" dirty="0" smtClean="0">
                <a:latin typeface="Helvetica" pitchFamily="34" charset="0"/>
              </a:rPr>
              <a:t>A data structure requires:</a:t>
            </a:r>
          </a:p>
          <a:p>
            <a:pPr lvl="1" eaLnBrk="1" hangingPunct="1">
              <a:defRPr/>
            </a:pPr>
            <a:r>
              <a:rPr lang="en-US" sz="2200" dirty="0" smtClean="0"/>
              <a:t>space for each data item it stores [Data + Overhead],</a:t>
            </a:r>
          </a:p>
          <a:p>
            <a:pPr lvl="1" eaLnBrk="1" hangingPunct="1">
              <a:defRPr/>
            </a:pPr>
            <a:r>
              <a:rPr lang="en-US" sz="2200" dirty="0" smtClean="0"/>
              <a:t>time to perform each basic operation,</a:t>
            </a:r>
          </a:p>
          <a:p>
            <a:pPr lvl="1" eaLnBrk="1" hangingPunct="1">
              <a:defRPr/>
            </a:pPr>
            <a:r>
              <a:rPr lang="en-US" sz="2200" dirty="0" smtClean="0"/>
              <a:t>programming effort. </a:t>
            </a:r>
            <a:r>
              <a:rPr lang="en-US" sz="2200" dirty="0" smtClean="0">
                <a:ea typeface="+mn-ea"/>
                <a:cs typeface="+mn-cs"/>
              </a:rPr>
              <a:t>[Some data structures/ algorithms more complicated than others]</a:t>
            </a:r>
            <a:endParaRPr lang="en-US" sz="2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9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>
                <a:latin typeface="Helvetica" pitchFamily="34" charset="0"/>
              </a:rPr>
              <a:t>Data Structure Philosophy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6750</TotalTime>
  <Words>3631</Words>
  <Application>Microsoft Office PowerPoint</Application>
  <PresentationFormat>On-screen Show (4:3)</PresentationFormat>
  <Paragraphs>535</Paragraphs>
  <Slides>41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Data Structures and Algorithms</vt:lpstr>
      <vt:lpstr>Chapter one: Introduction</vt:lpstr>
      <vt:lpstr>Introduction</vt:lpstr>
      <vt:lpstr>Why Study Data Structures &amp; Algorithms?</vt:lpstr>
      <vt:lpstr>Why…?</vt:lpstr>
      <vt:lpstr>Efficiency</vt:lpstr>
      <vt:lpstr>Selecting a Data Structure</vt:lpstr>
      <vt:lpstr>Some Questions to Ask</vt:lpstr>
      <vt:lpstr>Data Structure Philosophy</vt:lpstr>
      <vt:lpstr>Data Structure Philosophy . . .</vt:lpstr>
      <vt:lpstr>Goals of this Course:</vt:lpstr>
      <vt:lpstr>Definition of Terms</vt:lpstr>
      <vt:lpstr>Abstract Data Types</vt:lpstr>
      <vt:lpstr>Data Structure</vt:lpstr>
      <vt:lpstr>PowerPoint Presentation</vt:lpstr>
      <vt:lpstr>Example: List ADT</vt:lpstr>
      <vt:lpstr>Example: Implementation of  the above list ADT</vt:lpstr>
      <vt:lpstr>Therefore, </vt:lpstr>
      <vt:lpstr>Logical &amp; Physical Forms of a Data Type</vt:lpstr>
      <vt:lpstr>Abstraction:</vt:lpstr>
      <vt:lpstr>Problems</vt:lpstr>
      <vt:lpstr>Algorithms</vt:lpstr>
      <vt:lpstr>PowerPoint Presentation</vt:lpstr>
      <vt:lpstr>Algorithm Properties</vt:lpstr>
      <vt:lpstr>Algorithm Analysis</vt:lpstr>
      <vt:lpstr>How to Measure Efficiency?</vt:lpstr>
      <vt:lpstr>How to Measure Efficiency?</vt:lpstr>
      <vt:lpstr>Complexity Analysis </vt:lpstr>
      <vt:lpstr>Analysis Rules </vt:lpstr>
      <vt:lpstr>Analysis Rules </vt:lpstr>
      <vt:lpstr>Examples</vt:lpstr>
      <vt:lpstr>Examples…</vt:lpstr>
      <vt:lpstr>Examples…</vt:lpstr>
      <vt:lpstr>Formal Approach to Analysis </vt:lpstr>
      <vt:lpstr>Formal Approach to Analysis </vt:lpstr>
      <vt:lpstr>for Loops </vt:lpstr>
      <vt:lpstr>Nested Loops </vt:lpstr>
      <vt:lpstr>Consecutive Statements </vt:lpstr>
      <vt:lpstr>Conditional Statements</vt:lpstr>
      <vt:lpstr>Examples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alem</dc:creator>
  <cp:lastModifiedBy>HP</cp:lastModifiedBy>
  <cp:revision>102</cp:revision>
  <cp:lastPrinted>2016-10-17T05:17:15Z</cp:lastPrinted>
  <dcterms:created xsi:type="dcterms:W3CDTF">2016-04-13T08:53:47Z</dcterms:created>
  <dcterms:modified xsi:type="dcterms:W3CDTF">2017-10-12T09:01:13Z</dcterms:modified>
</cp:coreProperties>
</file>