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7" r:id="rId2"/>
    <p:sldId id="289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9" r:id="rId24"/>
    <p:sldId id="320" r:id="rId25"/>
    <p:sldId id="32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ACEB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3" d="100"/>
          <a:sy n="73" d="100"/>
        </p:scale>
        <p:origin x="-128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5C458-7E3D-4CFE-BC92-C680A32C4E52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958FD-1349-4EA5-B6D6-DD437A8AF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811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633FE-6FD4-486E-BC60-AE8E74A1446A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199B7A-0AF7-4644-A65A-11CC916DB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225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FCACD75-C118-4269-A9D4-1F9DDDCEA375}" type="slidenum">
              <a:rPr lang="en-US" sz="1200" smtClean="0"/>
              <a:pPr eaLnBrk="1" hangingPunct="1"/>
              <a:t>5</a:t>
            </a:fld>
            <a:endParaRPr lang="en-US" sz="1200" smtClean="0"/>
          </a:p>
        </p:txBody>
      </p:sp>
      <p:sp>
        <p:nvSpPr>
          <p:cNvPr id="365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55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4ADCB7-8357-41B2-AED7-EE56FC8842C2}" type="slidenum">
              <a:rPr lang="en-US"/>
              <a:pPr/>
              <a:t>17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BF0A22-1157-4513-B9AF-40559638463D}" type="slidenum">
              <a:rPr lang="en-US"/>
              <a:pPr/>
              <a:t>18</a:t>
            </a:fld>
            <a:endParaRPr lang="en-US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 Ignore constants.</a:t>
            </a:r>
          </a:p>
          <a:p>
            <a:r>
              <a:rPr lang="en-US" dirty="0"/>
              <a:t>3. Drop low order terms.</a:t>
            </a:r>
          </a:p>
          <a:p>
            <a:r>
              <a:rPr lang="en-US" dirty="0"/>
              <a:t>4. Useful for analyzing loops.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57F2FD-B24B-4761-B7E2-3EB94B1F0732}" type="slidenum">
              <a:rPr lang="en-US"/>
              <a:pPr/>
              <a:t>20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r>
              <a:rPr lang="en-US" dirty="0"/>
              <a:t>Asymptotic analysis is defined for equations.  We need to convert programs to equations to analyze them.</a:t>
            </a:r>
          </a:p>
          <a:p>
            <a:pPr marL="228600" indent="-228600"/>
            <a:endParaRPr lang="en-US" dirty="0"/>
          </a:p>
          <a:p>
            <a:pPr marL="228600" indent="-228600">
              <a:buFontTx/>
              <a:buAutoNum type="arabicPeriod"/>
            </a:pPr>
            <a:r>
              <a:rPr lang="en-US" dirty="0"/>
              <a:t>The traditional notation is </a:t>
            </a:r>
            <a:r>
              <a:rPr lang="en-US" dirty="0">
                <a:sym typeface="Symbol" pitchFamily="18" charset="2"/>
              </a:rPr>
              <a:t>(1), not (</a:t>
            </a:r>
            <a:r>
              <a:rPr lang="en-US" i="1" dirty="0">
                <a:sym typeface="Symbol" pitchFamily="18" charset="2"/>
              </a:rPr>
              <a:t>c</a:t>
            </a:r>
            <a:r>
              <a:rPr lang="en-US" dirty="0">
                <a:sym typeface="Symbol" pitchFamily="18" charset="2"/>
              </a:rPr>
              <a:t>).</a:t>
            </a:r>
          </a:p>
          <a:p>
            <a:pPr marL="228600" indent="-228600">
              <a:buFontTx/>
              <a:buAutoNum type="arabicPeriod"/>
            </a:pPr>
            <a:r>
              <a:rPr lang="en-US" dirty="0">
                <a:sym typeface="Symbol" pitchFamily="18" charset="2"/>
              </a:rPr>
              <a:t>(</a:t>
            </a:r>
            <a:r>
              <a:rPr lang="en-US" i="1" dirty="0">
                <a:sym typeface="Symbol" pitchFamily="18" charset="2"/>
              </a:rPr>
              <a:t>n</a:t>
            </a:r>
            <a:r>
              <a:rPr lang="en-US" dirty="0">
                <a:sym typeface="Symbol" pitchFamily="18" charset="2"/>
              </a:rPr>
              <a:t>) even though the value of sum is </a:t>
            </a:r>
            <a:r>
              <a:rPr lang="en-US" i="1" dirty="0">
                <a:sym typeface="Symbol" pitchFamily="18" charset="2"/>
              </a:rPr>
              <a:t>n</a:t>
            </a:r>
            <a:r>
              <a:rPr lang="en-US" baseline="30000" dirty="0">
                <a:sym typeface="Symbol" pitchFamily="18" charset="2"/>
              </a:rPr>
              <a:t>2</a:t>
            </a:r>
            <a:r>
              <a:rPr lang="en-US" dirty="0">
                <a:sym typeface="Symbol" pitchFamily="18" charset="2"/>
              </a:rPr>
              <a:t>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88EB2D-202F-44D5-B953-7803F29F0290}" type="slidenum">
              <a:rPr lang="en-US"/>
              <a:pPr/>
              <a:t>21</a:t>
            </a:fld>
            <a:endParaRPr lang="en-US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r>
              <a:rPr lang="en-US" dirty="0">
                <a:sym typeface="Symbol" pitchFamily="18" charset="2"/>
              </a:rPr>
              <a:t>First statement is (1).  Double for loop is </a:t>
            </a:r>
            <a:r>
              <a:rPr lang="en-US" i="1" dirty="0">
                <a:sym typeface="Symbol" pitchFamily="18" charset="2"/>
              </a:rPr>
              <a:t>i</a:t>
            </a:r>
            <a:r>
              <a:rPr lang="en-US" dirty="0">
                <a:sym typeface="Symbol" pitchFamily="18" charset="2"/>
              </a:rPr>
              <a:t> = (</a:t>
            </a:r>
            <a:r>
              <a:rPr lang="en-US" i="1" dirty="0">
                <a:sym typeface="Symbol" pitchFamily="18" charset="2"/>
              </a:rPr>
              <a:t>n</a:t>
            </a:r>
            <a:r>
              <a:rPr lang="en-US" baseline="30000" dirty="0">
                <a:sym typeface="Symbol" pitchFamily="18" charset="2"/>
              </a:rPr>
              <a:t>2</a:t>
            </a:r>
            <a:r>
              <a:rPr lang="en-US" dirty="0">
                <a:sym typeface="Symbol" pitchFamily="18" charset="2"/>
              </a:rPr>
              <a:t>).  Final for loop is (</a:t>
            </a:r>
            <a:r>
              <a:rPr lang="en-US" i="1" dirty="0">
                <a:sym typeface="Symbol" pitchFamily="18" charset="2"/>
              </a:rPr>
              <a:t>n</a:t>
            </a:r>
            <a:r>
              <a:rPr lang="en-US" dirty="0">
                <a:sym typeface="Symbol" pitchFamily="18" charset="2"/>
              </a:rPr>
              <a:t>).  Result: (</a:t>
            </a:r>
            <a:r>
              <a:rPr lang="en-US" i="1" dirty="0">
                <a:sym typeface="Symbol" pitchFamily="18" charset="2"/>
              </a:rPr>
              <a:t>n</a:t>
            </a:r>
            <a:r>
              <a:rPr lang="en-US" baseline="30000" dirty="0">
                <a:sym typeface="Symbol" pitchFamily="18" charset="2"/>
              </a:rPr>
              <a:t>2</a:t>
            </a:r>
            <a:r>
              <a:rPr lang="en-US" dirty="0">
                <a:sym typeface="Symbol" pitchFamily="18" charset="2"/>
              </a:rPr>
              <a:t>).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F6F356-C812-4AC7-B032-1A72B9DFF20E}" type="slidenum">
              <a:rPr lang="en-US"/>
              <a:pPr/>
              <a:t>22</a:t>
            </a:fld>
            <a:endParaRPr lang="en-US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r>
              <a:rPr lang="en-US" dirty="0">
                <a:sym typeface="Symbol" pitchFamily="18" charset="2"/>
              </a:rPr>
              <a:t>First loop, sum is </a:t>
            </a:r>
            <a:r>
              <a:rPr lang="en-US" i="1" dirty="0">
                <a:sym typeface="Symbol" pitchFamily="18" charset="2"/>
              </a:rPr>
              <a:t>n</a:t>
            </a:r>
            <a:r>
              <a:rPr lang="en-US" baseline="30000" dirty="0">
                <a:sym typeface="Symbol" pitchFamily="18" charset="2"/>
              </a:rPr>
              <a:t>2</a:t>
            </a:r>
            <a:r>
              <a:rPr lang="en-US" dirty="0">
                <a:sym typeface="Symbol" pitchFamily="18" charset="2"/>
              </a:rPr>
              <a:t>.  Second loop, sum is (</a:t>
            </a:r>
            <a:r>
              <a:rPr lang="en-US" i="1" dirty="0">
                <a:sym typeface="Symbol" pitchFamily="18" charset="2"/>
              </a:rPr>
              <a:t>n</a:t>
            </a:r>
            <a:r>
              <a:rPr lang="en-US" dirty="0">
                <a:sym typeface="Symbol" pitchFamily="18" charset="2"/>
              </a:rPr>
              <a:t>+1)(</a:t>
            </a:r>
            <a:r>
              <a:rPr lang="en-US" i="1" dirty="0">
                <a:sym typeface="Symbol" pitchFamily="18" charset="2"/>
              </a:rPr>
              <a:t>n</a:t>
            </a:r>
            <a:r>
              <a:rPr lang="en-US" dirty="0">
                <a:sym typeface="Symbol" pitchFamily="18" charset="2"/>
              </a:rPr>
              <a:t>)/2.  Both are (</a:t>
            </a:r>
            <a:r>
              <a:rPr lang="en-US" i="1" dirty="0">
                <a:sym typeface="Symbol" pitchFamily="18" charset="2"/>
              </a:rPr>
              <a:t>n</a:t>
            </a:r>
            <a:r>
              <a:rPr lang="en-US" baseline="30000" dirty="0">
                <a:sym typeface="Symbol" pitchFamily="18" charset="2"/>
              </a:rPr>
              <a:t>2</a:t>
            </a:r>
            <a:r>
              <a:rPr lang="en-US" dirty="0">
                <a:sym typeface="Symbol" pitchFamily="18" charset="2"/>
              </a:rPr>
              <a:t>).</a:t>
            </a:r>
          </a:p>
          <a:p>
            <a:pPr marL="228600" indent="-228600"/>
            <a:endParaRPr lang="en-US" dirty="0">
              <a:sym typeface="Symbol" pitchFamily="18" charset="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4D3438-441D-4189-9888-A585F92D1186}" type="slidenum">
              <a:rPr lang="en-US"/>
              <a:pPr/>
              <a:t>23</a:t>
            </a:fld>
            <a:endParaRPr lang="en-US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r>
              <a:rPr lang="en-US" dirty="0">
                <a:latin typeface="Courier New" pitchFamily="49" charset="0"/>
                <a:sym typeface="Symbol" pitchFamily="18" charset="2"/>
              </a:rPr>
              <a:t>if</a:t>
            </a:r>
            <a:r>
              <a:rPr lang="en-US" dirty="0">
                <a:sym typeface="Symbol" pitchFamily="18" charset="2"/>
              </a:rPr>
              <a:t> statement: The probabilities for the then/else clauses being executed must be independent of </a:t>
            </a:r>
            <a:r>
              <a:rPr lang="en-US" i="1" dirty="0">
                <a:sym typeface="Symbol" pitchFamily="18" charset="2"/>
              </a:rPr>
              <a:t>n</a:t>
            </a:r>
            <a:r>
              <a:rPr lang="en-US" dirty="0">
                <a:sym typeface="Symbol" pitchFamily="18" charset="2"/>
              </a:rPr>
              <a:t>.</a:t>
            </a:r>
          </a:p>
          <a:p>
            <a:pPr marL="228600" indent="-228600"/>
            <a:endParaRPr lang="en-US" dirty="0">
              <a:sym typeface="Symbol" pitchFamily="18" charset="2"/>
            </a:endParaRPr>
          </a:p>
          <a:p>
            <a:pPr marL="228600" indent="-228600"/>
            <a:r>
              <a:rPr lang="en-US" dirty="0">
                <a:latin typeface="Courier New" pitchFamily="49" charset="0"/>
                <a:sym typeface="Symbol" pitchFamily="18" charset="2"/>
              </a:rPr>
              <a:t>switch</a:t>
            </a:r>
            <a:r>
              <a:rPr lang="en-US" dirty="0">
                <a:sym typeface="Symbol" pitchFamily="18" charset="2"/>
              </a:rPr>
              <a:t> statement: The probabilities of the various clauses being executed must be independent of </a:t>
            </a:r>
            <a:r>
              <a:rPr lang="en-US" i="1" dirty="0">
                <a:sym typeface="Symbol" pitchFamily="18" charset="2"/>
              </a:rPr>
              <a:t>n</a:t>
            </a:r>
            <a:r>
              <a:rPr lang="en-US" dirty="0">
                <a:sym typeface="Symbol" pitchFamily="18" charset="2"/>
              </a:rPr>
              <a:t>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6FD6E4-616D-4CDC-927F-B1CF3DAADD72}" type="slidenum">
              <a:rPr lang="en-US"/>
              <a:pPr/>
              <a:t>24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endParaRPr lang="en-US">
              <a:latin typeface="Helvetica" pitchFamily="34" charset="0"/>
              <a:sym typeface="Symbol" pitchFamily="18" charset="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DCB5EE-CDB9-43D8-AA97-3DB0A7F81655}" type="slidenum">
              <a:rPr lang="en-US"/>
              <a:pPr/>
              <a:t>25</a:t>
            </a:fld>
            <a:endParaRPr 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endParaRPr lang="en-US">
              <a:latin typeface="Helvetica" pitchFamily="34" charset="0"/>
              <a:sym typeface="Symbol" pitchFamily="18" charset="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796C7B-DBC6-4B78-98A3-31CB549139C3}" type="slidenum">
              <a:rPr lang="en-US"/>
              <a:pPr/>
              <a:t>8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Must pick one of [best, average, worst] to complete the statement.  Big-oh notation applies to some set of bounds.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BE010F-04A5-4153-BADA-88B73AB0FC57}" type="slidenum">
              <a:rPr lang="en-US"/>
              <a:pPr/>
              <a:t>9</a:t>
            </a:fld>
            <a:endParaRPr lang="en-US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It provides more information in this example to say O(</a:t>
            </a:r>
            <a:r>
              <a:rPr lang="en-US" i="1"/>
              <a:t>n</a:t>
            </a:r>
            <a:r>
              <a:rPr lang="en-US" baseline="30000"/>
              <a:t>2</a:t>
            </a:r>
            <a:r>
              <a:rPr lang="en-US"/>
              <a:t>) than O(</a:t>
            </a:r>
            <a:r>
              <a:rPr lang="en-US" i="1"/>
              <a:t>n</a:t>
            </a:r>
            <a:r>
              <a:rPr lang="en-US" baseline="30000"/>
              <a:t>3</a:t>
            </a:r>
            <a:r>
              <a:rPr lang="en-US"/>
              <a:t>).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228138-C037-4E78-A1DC-0F9D064A7F7A}" type="slidenum">
              <a:rPr lang="en-US"/>
              <a:pPr/>
              <a:t>10</a:t>
            </a:fld>
            <a:endParaRPr lang="en-US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are doing average case.</a:t>
            </a:r>
          </a:p>
          <a:p>
            <a:endParaRPr lang="en-US"/>
          </a:p>
          <a:p>
            <a:r>
              <a:rPr lang="en-US" i="1"/>
              <a:t>c</a:t>
            </a:r>
            <a:r>
              <a:rPr lang="en-US" baseline="-25000"/>
              <a:t>s</a:t>
            </a:r>
            <a:r>
              <a:rPr lang="en-US"/>
              <a:t> is a constant.  The actual value is irrelevant.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37FD1A-CC75-4400-8F94-DD2C27333F12}" type="slidenum">
              <a:rPr lang="en-US"/>
              <a:pPr/>
              <a:t>11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696ED0-E383-4E50-8719-EC6B32652473}" type="slidenum">
              <a:rPr lang="en-US"/>
              <a:pPr/>
              <a:t>12</a:t>
            </a:fld>
            <a:endParaRPr 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are doing average case.</a:t>
            </a:r>
          </a:p>
          <a:p>
            <a:endParaRPr lang="en-US"/>
          </a:p>
          <a:p>
            <a:r>
              <a:rPr lang="en-US" i="1"/>
              <a:t>c</a:t>
            </a:r>
            <a:r>
              <a:rPr lang="en-US" baseline="-25000"/>
              <a:t>s</a:t>
            </a:r>
            <a:r>
              <a:rPr lang="en-US"/>
              <a:t> is a constant.  The actual value is irrelevant.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F2AFF9-7E1C-4969-919A-D9F0513B8FEE}" type="slidenum">
              <a:rPr lang="en-US"/>
              <a:pPr/>
              <a:t>14</a:t>
            </a:fld>
            <a:endParaRPr lang="en-US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3474BC-4740-4575-B81A-C27C375152C2}" type="slidenum">
              <a:rPr lang="en-US"/>
              <a:pPr/>
              <a:t>15</a:t>
            </a:fld>
            <a:endParaRPr 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7562BF-A559-4701-8D8B-6AFFCEBFA1AF}" type="slidenum">
              <a:rPr lang="en-US"/>
              <a:pPr/>
              <a:t>16</a:t>
            </a:fld>
            <a:endParaRPr lang="en-US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polynomial equations on T(n), we always have </a:t>
            </a:r>
            <a:r>
              <a:rPr lang="en-US" dirty="0">
                <a:sym typeface="Symbol" pitchFamily="18" charset="2"/>
              </a:rPr>
              <a:t>.  There is no uncertainty, since once we have the equation, we have a “complete” analysis.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67600" y="6356350"/>
            <a:ext cx="1219200" cy="365125"/>
          </a:xfrm>
          <a:prstGeom prst="rect">
            <a:avLst/>
          </a:prstGeom>
        </p:spPr>
        <p:txBody>
          <a:bodyPr/>
          <a:lstStyle>
            <a:lvl1pPr>
              <a:defRPr sz="1300"/>
            </a:lvl1pPr>
          </a:lstStyle>
          <a:p>
            <a:r>
              <a:rPr lang="en-US" dirty="0" smtClean="0"/>
              <a:t>    </a:t>
            </a:r>
            <a:r>
              <a:rPr lang="en-US" dirty="0" smtClean="0">
                <a:solidFill>
                  <a:srgbClr val="C0C0C0"/>
                </a:solidFill>
              </a:rPr>
              <a:t>Page </a:t>
            </a:r>
            <a:fld id="{B53744B5-7FCD-4B34-B174-B6A7956C99BE}" type="slidenum">
              <a:rPr lang="en-US" smtClean="0">
                <a:solidFill>
                  <a:srgbClr val="C0C0C0"/>
                </a:solidFill>
              </a:rPr>
              <a:pPr/>
              <a:t>‹#›</a:t>
            </a:fld>
            <a:endParaRPr lang="en-US" dirty="0">
              <a:solidFill>
                <a:srgbClr val="C0C0C0"/>
              </a:solidFill>
            </a:endParaRP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693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smtClean="0"/>
              <a:t> ©Alemitu Mequanint  ·  Email: alemitu.mequanint@gmail.com ·  Software Engineering , AASTU 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2590800"/>
            <a:ext cx="8229600" cy="3429000"/>
          </a:xfrm>
        </p:spPr>
        <p:txBody>
          <a:bodyPr/>
          <a:lstStyle>
            <a:lvl1pPr>
              <a:defRPr sz="2600"/>
            </a:lvl1pPr>
            <a:lvl2pPr marL="457200" indent="0">
              <a:buFontTx/>
              <a:buNone/>
              <a:defRPr sz="2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543800" cy="792162"/>
          </a:xfrm>
        </p:spPr>
        <p:txBody>
          <a:bodyPr/>
          <a:lstStyle>
            <a:lvl1pPr>
              <a:defRPr lang="en-US" sz="3600" b="1" kern="1200" dirty="0" smtClean="0">
                <a:solidFill>
                  <a:srgbClr val="31BAD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656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9F071-410C-446E-98B8-41418004032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670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 smtClean="0"/>
          </a:p>
          <a:p>
            <a:pPr algn="l"/>
            <a:r>
              <a:rPr lang="en-US" dirty="0" smtClean="0"/>
              <a:t>©</a:t>
            </a:r>
            <a:r>
              <a:rPr lang="en-US" dirty="0" err="1" smtClean="0"/>
              <a:t>Alemitu</a:t>
            </a:r>
            <a:r>
              <a:rPr lang="en-US" dirty="0" smtClean="0"/>
              <a:t> </a:t>
            </a:r>
            <a:r>
              <a:rPr lang="en-US" dirty="0" err="1" smtClean="0"/>
              <a:t>Mequanint</a:t>
            </a:r>
            <a:r>
              <a:rPr lang="en-US" dirty="0" smtClean="0"/>
              <a:t>  ·  Email: alemitu.mequanint@gmail.com ·  Software Engineering , AASTU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466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9F071-410C-446E-98B8-41418004032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670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 smtClean="0"/>
          </a:p>
          <a:p>
            <a:pPr algn="l"/>
            <a:r>
              <a:rPr lang="en-US" dirty="0" smtClean="0"/>
              <a:t>©</a:t>
            </a:r>
            <a:r>
              <a:rPr lang="en-US" dirty="0" err="1" smtClean="0"/>
              <a:t>Alemitu</a:t>
            </a:r>
            <a:r>
              <a:rPr lang="en-US" dirty="0" smtClean="0"/>
              <a:t> </a:t>
            </a:r>
            <a:r>
              <a:rPr lang="en-US" dirty="0" err="1" smtClean="0"/>
              <a:t>Mequanint</a:t>
            </a:r>
            <a:r>
              <a:rPr lang="en-US" dirty="0" smtClean="0"/>
              <a:t>  ·  Email: alemitu.mequanint@gmail.com ·  Software Engineering , AASTU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299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©Alemitu Mequanint  ·  Email: alemitu.mequanint@gmail.com ·  Software Engineering , AASTU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9F071-410C-446E-98B8-414180040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38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©Alemitu Mequanint  ·  Email: alemitu.mequanint@gmail.com ·  Software Engineering , AASTU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9F071-410C-446E-98B8-414180040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31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©Alemitu Mequanint  ·  Email: alemitu.mequanint@gmail.com ·  Software Engineering , AASTU 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9F071-410C-446E-98B8-414180040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9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©Alemitu Mequanint  ·  Email: alemitu.mequanint@gmail.com ·  Software Engineering , AASTU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9F071-410C-446E-98B8-414180040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9853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©Alemitu Mequanint  ·  Email: alemitu.mequanint@gmail.com ·  Software Engineering , AASTU 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9F071-410C-446E-98B8-414180040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481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©Alemitu Mequanint  ·  Email: alemitu.mequanint@gmail.com ·  Software Engineering , AASTU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9F071-410C-446E-98B8-414180040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032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©Alemitu Mequanint  ·  Email: alemitu.mequanint@gmail.com ·  Software Engineering , AASTU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9F071-410C-446E-98B8-414180040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802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©Alemitu Mequanint  ·  Email: alemitu.mequanint@gmail.com ·  Software Engineering , AASTU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9F071-410C-446E-98B8-414180040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896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/>
          <a:lstStyle>
            <a:lvl1pPr marL="342900" indent="-342900">
              <a:buSzPct val="100000"/>
              <a:buFont typeface="Wingdings" pitchFamily="2" charset="2"/>
              <a:buChar char="§"/>
              <a:defRPr sz="2600"/>
            </a:lvl1pPr>
            <a:lvl2pPr marL="742950" indent="-285750">
              <a:buFont typeface="Arial" pitchFamily="34" charset="0"/>
              <a:buChar char="•"/>
              <a:defRPr sz="23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67600" y="6356350"/>
            <a:ext cx="1219200" cy="365125"/>
          </a:xfrm>
          <a:prstGeom prst="rect">
            <a:avLst/>
          </a:prstGeom>
        </p:spPr>
        <p:txBody>
          <a:bodyPr/>
          <a:lstStyle>
            <a:lvl1pPr>
              <a:defRPr sz="1300"/>
            </a:lvl1pPr>
          </a:lstStyle>
          <a:p>
            <a:r>
              <a:rPr lang="en-US" dirty="0" smtClean="0"/>
              <a:t>    </a:t>
            </a:r>
            <a:r>
              <a:rPr lang="en-US" dirty="0" smtClean="0">
                <a:solidFill>
                  <a:srgbClr val="C0C0C0"/>
                </a:solidFill>
              </a:rPr>
              <a:t>Page </a:t>
            </a:r>
            <a:fld id="{B53744B5-7FCD-4B34-B174-B6A7956C99BE}" type="slidenum">
              <a:rPr lang="en-US" smtClean="0">
                <a:solidFill>
                  <a:srgbClr val="C0C0C0"/>
                </a:solidFill>
              </a:rPr>
              <a:pPr/>
              <a:t>‹#›</a:t>
            </a:fld>
            <a:endParaRPr lang="en-US" dirty="0">
              <a:solidFill>
                <a:srgbClr val="C0C0C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543800" cy="762000"/>
          </a:xfrm>
        </p:spPr>
        <p:txBody>
          <a:bodyPr/>
          <a:lstStyle>
            <a:lvl1pPr>
              <a:defRPr lang="en-US" sz="3200" b="1" kern="1200" dirty="0" smtClean="0">
                <a:solidFill>
                  <a:srgbClr val="31BAD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693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smtClean="0"/>
              <a:t> ©Alemitu Mequanint  ·  Email: alemitu.mequanint@gmail.com ·  Software Engineering , AASTU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293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©Alemitu Mequanint  ·  Email: alemitu.mequanint@gmail.com ·  Software Engineering , AASTU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9F071-410C-446E-98B8-414180040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014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602163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§"/>
              <a:defRPr sz="2800"/>
            </a:lvl1pPr>
            <a:lvl2pPr marL="742950" indent="-285750">
              <a:buFont typeface="Arial" pitchFamily="34" charset="0"/>
              <a:buChar char="•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524000"/>
            <a:ext cx="4038600" cy="46021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picture</a:t>
            </a:r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572000" y="1524000"/>
            <a:ext cx="0" cy="4648200"/>
          </a:xfrm>
          <a:prstGeom prst="line">
            <a:avLst/>
          </a:prstGeom>
          <a:ln w="19050">
            <a:solidFill>
              <a:srgbClr val="31BA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67600" y="6356350"/>
            <a:ext cx="1219200" cy="365125"/>
          </a:xfrm>
          <a:prstGeom prst="rect">
            <a:avLst/>
          </a:prstGeom>
        </p:spPr>
        <p:txBody>
          <a:bodyPr/>
          <a:lstStyle>
            <a:lvl1pPr>
              <a:defRPr sz="1300"/>
            </a:lvl1pPr>
          </a:lstStyle>
          <a:p>
            <a:r>
              <a:rPr lang="en-US" dirty="0" smtClean="0"/>
              <a:t>    </a:t>
            </a:r>
            <a:r>
              <a:rPr lang="en-US" dirty="0" smtClean="0">
                <a:solidFill>
                  <a:srgbClr val="C0C0C0"/>
                </a:solidFill>
              </a:rPr>
              <a:t>Page </a:t>
            </a:r>
            <a:fld id="{B53744B5-7FCD-4B34-B174-B6A7956C99BE}" type="slidenum">
              <a:rPr lang="en-US" smtClean="0">
                <a:solidFill>
                  <a:srgbClr val="C0C0C0"/>
                </a:solidFill>
              </a:rPr>
              <a:pPr/>
              <a:t>‹#›</a:t>
            </a:fld>
            <a:endParaRPr lang="en-US" dirty="0">
              <a:solidFill>
                <a:srgbClr val="C0C0C0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543800" cy="762000"/>
          </a:xfrm>
        </p:spPr>
        <p:txBody>
          <a:bodyPr/>
          <a:lstStyle>
            <a:lvl1pPr>
              <a:defRPr lang="en-US" sz="3200" b="1" kern="1200" dirty="0" smtClean="0">
                <a:solidFill>
                  <a:srgbClr val="31BAD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693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smtClean="0"/>
              <a:t> ©Alemitu Mequanint  ·  Email: alemitu.mequanint@gmail.com ·  Software Engineering , AASTU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880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   </a:t>
            </a:r>
            <a:r>
              <a:rPr lang="en-US" smtClean="0">
                <a:solidFill>
                  <a:srgbClr val="C0C0C0"/>
                </a:solidFill>
              </a:rPr>
              <a:t>Page </a:t>
            </a:r>
            <a:fld id="{B53744B5-7FCD-4B34-B174-B6A7956C99BE}" type="slidenum">
              <a:rPr lang="en-US" smtClean="0">
                <a:solidFill>
                  <a:srgbClr val="C0C0C0"/>
                </a:solidFill>
              </a:rPr>
              <a:pPr/>
              <a:t>‹#›</a:t>
            </a:fld>
            <a:endParaRPr lang="en-US" dirty="0">
              <a:solidFill>
                <a:srgbClr val="C0C0C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 ©Alemitu Mequanint  ·  Email: alemitu.mequanint@gmail.com ·  Software Engineering , AASTU 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092200" y="2095500"/>
            <a:ext cx="6553200" cy="1981200"/>
          </a:xfrm>
        </p:spPr>
        <p:txBody>
          <a:bodyPr>
            <a:normAutofit/>
          </a:bodyPr>
          <a:lstStyle>
            <a:lvl1pPr>
              <a:defRPr lang="en-US" sz="3600" b="1" kern="1200" dirty="0" smtClean="0">
                <a:solidFill>
                  <a:srgbClr val="31BAD5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6874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pi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6934200" cy="365125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mtClean="0"/>
              <a:t> ©Alemitu Mequanint  ·  Email: alemitu.mequanint@gmail.com ·  Software Engineering , AASTU  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67600" y="6356350"/>
            <a:ext cx="1219200" cy="365125"/>
          </a:xfrm>
          <a:prstGeom prst="rect">
            <a:avLst/>
          </a:prstGeom>
        </p:spPr>
        <p:txBody>
          <a:bodyPr/>
          <a:lstStyle>
            <a:lvl1pPr>
              <a:defRPr sz="1300"/>
            </a:lvl1pPr>
          </a:lstStyle>
          <a:p>
            <a:r>
              <a:rPr lang="en-US" dirty="0" smtClean="0"/>
              <a:t>    </a:t>
            </a:r>
            <a:r>
              <a:rPr lang="en-US" dirty="0" smtClean="0">
                <a:solidFill>
                  <a:srgbClr val="C0C0C0"/>
                </a:solidFill>
              </a:rPr>
              <a:t>Page </a:t>
            </a:r>
            <a:fld id="{B53744B5-7FCD-4B34-B174-B6A7956C99BE}" type="slidenum">
              <a:rPr lang="en-US" smtClean="0">
                <a:solidFill>
                  <a:srgbClr val="C0C0C0"/>
                </a:solidFill>
              </a:rPr>
              <a:pPr/>
              <a:t>‹#›</a:t>
            </a:fld>
            <a:endParaRPr lang="en-US" dirty="0">
              <a:solidFill>
                <a:srgbClr val="C0C0C0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31800" y="1143000"/>
            <a:ext cx="8153400" cy="83820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457200" y="2133600"/>
            <a:ext cx="8229600" cy="3962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267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67600" y="6356350"/>
            <a:ext cx="1219200" cy="365125"/>
          </a:xfrm>
          <a:prstGeom prst="rect">
            <a:avLst/>
          </a:prstGeom>
        </p:spPr>
        <p:txBody>
          <a:bodyPr/>
          <a:lstStyle>
            <a:lvl1pPr>
              <a:defRPr sz="1300"/>
            </a:lvl1pPr>
          </a:lstStyle>
          <a:p>
            <a:r>
              <a:rPr lang="en-US" dirty="0" smtClean="0"/>
              <a:t>    </a:t>
            </a:r>
            <a:r>
              <a:rPr lang="en-US" dirty="0" smtClean="0">
                <a:solidFill>
                  <a:srgbClr val="C0C0C0"/>
                </a:solidFill>
              </a:rPr>
              <a:t>Page </a:t>
            </a:r>
            <a:fld id="{B53744B5-7FCD-4B34-B174-B6A7956C99BE}" type="slidenum">
              <a:rPr lang="en-US" smtClean="0">
                <a:solidFill>
                  <a:srgbClr val="C0C0C0"/>
                </a:solidFill>
              </a:rPr>
              <a:pPr/>
              <a:t>‹#›</a:t>
            </a:fld>
            <a:endParaRPr lang="en-US" dirty="0">
              <a:solidFill>
                <a:srgbClr val="C0C0C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693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smtClean="0"/>
              <a:t> ©Alemitu Mequanint  ·  Email: alemitu.mequanint@gmail.com ·  Software Engineering , AASTU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16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800600"/>
            <a:ext cx="83058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914399"/>
            <a:ext cx="8305800" cy="3813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5486400"/>
            <a:ext cx="83058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67600" y="6356350"/>
            <a:ext cx="1219200" cy="365125"/>
          </a:xfrm>
          <a:prstGeom prst="rect">
            <a:avLst/>
          </a:prstGeom>
        </p:spPr>
        <p:txBody>
          <a:bodyPr/>
          <a:lstStyle>
            <a:lvl1pPr>
              <a:defRPr sz="1300"/>
            </a:lvl1pPr>
          </a:lstStyle>
          <a:p>
            <a:r>
              <a:rPr lang="en-US" dirty="0" smtClean="0"/>
              <a:t>    </a:t>
            </a:r>
            <a:r>
              <a:rPr lang="en-US" dirty="0" smtClean="0">
                <a:solidFill>
                  <a:srgbClr val="C0C0C0"/>
                </a:solidFill>
              </a:rPr>
              <a:t>Page </a:t>
            </a:r>
            <a:fld id="{B53744B5-7FCD-4B34-B174-B6A7956C99BE}" type="slidenum">
              <a:rPr lang="en-US" smtClean="0">
                <a:solidFill>
                  <a:srgbClr val="C0C0C0"/>
                </a:solidFill>
              </a:rPr>
              <a:pPr/>
              <a:t>‹#›</a:t>
            </a:fld>
            <a:endParaRPr lang="en-US" dirty="0">
              <a:solidFill>
                <a:srgbClr val="C0C0C0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6934200" cy="365125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mtClean="0"/>
              <a:t> ©Alemitu Mequanint  ·  Email: alemitu.mequanint@gmail.com ·  Software Engineering , AASTU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825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addr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6934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    </a:t>
            </a:r>
            <a:r>
              <a:rPr lang="en-US" smtClean="0">
                <a:solidFill>
                  <a:srgbClr val="C0C0C0"/>
                </a:solidFill>
              </a:rPr>
              <a:t>Page </a:t>
            </a:r>
            <a:fld id="{B53744B5-7FCD-4B34-B174-B6A7956C99BE}" type="slidenum">
              <a:rPr lang="en-US" smtClean="0">
                <a:solidFill>
                  <a:srgbClr val="C0C0C0"/>
                </a:solidFill>
              </a:rPr>
              <a:pPr/>
              <a:t>‹#›</a:t>
            </a:fld>
            <a:endParaRPr lang="en-US" dirty="0">
              <a:solidFill>
                <a:srgbClr val="C0C0C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2590800"/>
            <a:ext cx="8229600" cy="2895600"/>
          </a:xfrm>
          <a:prstGeom prst="rect">
            <a:avLst/>
          </a:prstGeom>
        </p:spPr>
        <p:txBody>
          <a:bodyPr anchor="b"/>
          <a:lstStyle>
            <a:lvl1pPr algn="l">
              <a:defRPr sz="2600" b="1">
                <a:solidFill>
                  <a:srgbClr val="31BAD5"/>
                </a:solidFill>
              </a:defRPr>
            </a:lvl1pPr>
          </a:lstStyle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086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7772400" cy="1143000"/>
          </a:xfrm>
          <a:prstGeom prst="rect">
            <a:avLst/>
          </a:prstGeom>
        </p:spPr>
        <p:txBody>
          <a:bodyPr/>
          <a:lstStyle>
            <a:lvl1pPr algn="ctr">
              <a:defRPr sz="4000">
                <a:solidFill>
                  <a:srgbClr val="31BAD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Title 1"/>
          <p:cNvSpPr txBox="1">
            <a:spLocks/>
          </p:cNvSpPr>
          <p:nvPr userDrawn="1"/>
        </p:nvSpPr>
        <p:spPr>
          <a:xfrm>
            <a:off x="609600" y="3810000"/>
            <a:ext cx="7772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rgbClr val="31BAD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67600" y="6356350"/>
            <a:ext cx="1219200" cy="365125"/>
          </a:xfrm>
          <a:prstGeom prst="rect">
            <a:avLst/>
          </a:prstGeom>
        </p:spPr>
        <p:txBody>
          <a:bodyPr/>
          <a:lstStyle>
            <a:lvl1pPr>
              <a:defRPr sz="1300"/>
            </a:lvl1pPr>
          </a:lstStyle>
          <a:p>
            <a:r>
              <a:rPr lang="en-US" dirty="0" smtClean="0"/>
              <a:t>    </a:t>
            </a:r>
            <a:r>
              <a:rPr lang="en-US" dirty="0" smtClean="0">
                <a:solidFill>
                  <a:srgbClr val="C0C0C0"/>
                </a:solidFill>
              </a:rPr>
              <a:t>Page </a:t>
            </a:r>
            <a:fld id="{B53744B5-7FCD-4B34-B174-B6A7956C99BE}" type="slidenum">
              <a:rPr lang="en-US" smtClean="0">
                <a:solidFill>
                  <a:srgbClr val="C0C0C0"/>
                </a:solidFill>
              </a:rPr>
              <a:pPr/>
              <a:t>‹#›</a:t>
            </a:fld>
            <a:endParaRPr lang="en-US" dirty="0">
              <a:solidFill>
                <a:srgbClr val="C0C0C0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6934200" cy="365125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mtClean="0"/>
              <a:t> ©Alemitu Mequanint  ·  Email: alemitu.mequanint@gmail.com ·  Software Engineering , AASTU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608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438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670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 smtClean="0"/>
          </a:p>
          <a:p>
            <a:pPr algn="l"/>
            <a:r>
              <a:rPr lang="en-US" dirty="0" smtClean="0"/>
              <a:t>©</a:t>
            </a:r>
            <a:r>
              <a:rPr lang="en-US" dirty="0" err="1" smtClean="0"/>
              <a:t>Alemitu</a:t>
            </a:r>
            <a:r>
              <a:rPr lang="en-US" dirty="0" smtClean="0"/>
              <a:t> </a:t>
            </a:r>
            <a:r>
              <a:rPr lang="en-US" dirty="0" err="1" smtClean="0"/>
              <a:t>Mequanint</a:t>
            </a:r>
            <a:r>
              <a:rPr lang="en-US" dirty="0" smtClean="0"/>
              <a:t>  ·  Email: alemitu.mequanint@gmail.com ·  Software Engineering , AASTU 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5200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9F071-410C-446E-98B8-41418004032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228600"/>
            <a:ext cx="914400" cy="747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/>
          <p:nvPr userDrawn="1"/>
        </p:nvGrpSpPr>
        <p:grpSpPr>
          <a:xfrm>
            <a:off x="457200" y="6248399"/>
            <a:ext cx="8229600" cy="45719"/>
            <a:chOff x="457200" y="6248400"/>
            <a:chExt cx="8229600" cy="0"/>
          </a:xfrm>
        </p:grpSpPr>
        <p:cxnSp>
          <p:nvCxnSpPr>
            <p:cNvPr id="9" name="Straight Connector 8"/>
            <p:cNvCxnSpPr/>
            <p:nvPr userDrawn="1"/>
          </p:nvCxnSpPr>
          <p:spPr>
            <a:xfrm>
              <a:off x="457200" y="6248400"/>
              <a:ext cx="3352800" cy="0"/>
            </a:xfrm>
            <a:prstGeom prst="line">
              <a:avLst/>
            </a:prstGeom>
            <a:ln w="57150" cap="sq" cmpd="sng">
              <a:solidFill>
                <a:srgbClr val="31BAD5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3810000" y="6248400"/>
              <a:ext cx="762000" cy="0"/>
            </a:xfrm>
            <a:prstGeom prst="line">
              <a:avLst/>
            </a:prstGeom>
            <a:ln w="57150" cap="sq" cmpd="sng">
              <a:solidFill>
                <a:srgbClr val="FFD757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4572000" y="6248400"/>
              <a:ext cx="914400" cy="0"/>
            </a:xfrm>
            <a:prstGeom prst="line">
              <a:avLst/>
            </a:prstGeom>
            <a:ln w="57150" cap="sq" cmpd="sng">
              <a:solidFill>
                <a:srgbClr val="A4CF37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5486400" y="6248400"/>
              <a:ext cx="3200400" cy="0"/>
            </a:xfrm>
            <a:prstGeom prst="line">
              <a:avLst/>
            </a:prstGeom>
            <a:ln w="57150" cap="sq" cmpd="sng">
              <a:solidFill>
                <a:srgbClr val="31BAD5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5586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49" r:id="rId10"/>
    <p:sldLayoutId id="2147483650" r:id="rId11"/>
    <p:sldLayoutId id="2147483651" r:id="rId12"/>
    <p:sldLayoutId id="2147483652" r:id="rId13"/>
    <p:sldLayoutId id="2147483653" r:id="rId14"/>
    <p:sldLayoutId id="2147483654" r:id="rId15"/>
    <p:sldLayoutId id="2147483655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389F071-410C-446E-98B8-41418004032A}" type="slidenum">
              <a:rPr lang="en-US" smtClean="0"/>
              <a:t>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Clean="0"/>
          </a:p>
          <a:p>
            <a:pPr algn="l"/>
            <a:r>
              <a:rPr lang="en-US" smtClean="0"/>
              <a:t>©Alemitu Mequanint  ·  Email: alemitu.mequanint@gmail.com ·  Software Engineering , AASTU </a:t>
            </a:r>
          </a:p>
          <a:p>
            <a:endParaRPr lang="en-US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 err="1"/>
              <a:t>Alemitu</a:t>
            </a:r>
            <a:r>
              <a:rPr lang="en-US" sz="2400" dirty="0"/>
              <a:t> </a:t>
            </a:r>
            <a:r>
              <a:rPr lang="en-US" sz="2400" dirty="0" err="1"/>
              <a:t>Mequanint</a:t>
            </a:r>
            <a:endParaRPr lang="en-US" sz="2400" dirty="0"/>
          </a:p>
          <a:p>
            <a:pPr marL="0" indent="0" algn="l">
              <a:buNone/>
            </a:pPr>
            <a:r>
              <a:rPr lang="en-US" sz="2400" dirty="0"/>
              <a:t>Addis Ababa Science &amp; Technology University</a:t>
            </a:r>
          </a:p>
          <a:p>
            <a:pPr marL="0" indent="0" algn="l">
              <a:buNone/>
            </a:pPr>
            <a:r>
              <a:rPr lang="en-US" sz="2400" dirty="0" smtClean="0"/>
              <a:t>2010 </a:t>
            </a:r>
            <a:r>
              <a:rPr lang="en-US" sz="2400" dirty="0"/>
              <a:t>E.C., Semester I</a:t>
            </a:r>
          </a:p>
          <a:p>
            <a:pPr algn="ctr" eaLnBrk="1" hangingPunct="1">
              <a:buFontTx/>
              <a:buNone/>
            </a:pPr>
            <a:endParaRPr lang="en-US" sz="2400" dirty="0" smtClean="0">
              <a:latin typeface="Helvetica" pitchFamily="34" charset="0"/>
            </a:endParaRPr>
          </a:p>
          <a:p>
            <a:pPr algn="ctr" eaLnBrk="1" hangingPunct="1">
              <a:buFontTx/>
              <a:buNone/>
            </a:pPr>
            <a:endParaRPr lang="en-US" dirty="0" smtClean="0">
              <a:latin typeface="Helvetica" pitchFamily="34" charset="0"/>
            </a:endParaRPr>
          </a:p>
          <a:p>
            <a:pPr algn="ctr" eaLnBrk="1" hangingPunct="1">
              <a:buFontTx/>
              <a:buNone/>
            </a:pPr>
            <a:endParaRPr lang="en-US" sz="2800" dirty="0" smtClean="0">
              <a:latin typeface="Helvetica" pitchFamily="34" charset="0"/>
            </a:endParaRPr>
          </a:p>
          <a:p>
            <a:pPr algn="r" eaLnBrk="1" hangingPunct="1">
              <a:buFontTx/>
              <a:buNone/>
            </a:pPr>
            <a:endParaRPr lang="en-US" sz="900" dirty="0" smtClean="0">
              <a:latin typeface="Helvetic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14400"/>
            <a:ext cx="75438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>
                <a:latin typeface="Helvetica" pitchFamily="34" charset="0"/>
              </a:rPr>
              <a:t>Data Structure and </a:t>
            </a:r>
            <a:r>
              <a:rPr lang="en-US" sz="3600" dirty="0" smtClean="0">
                <a:latin typeface="Helvetica" pitchFamily="34" charset="0"/>
              </a:rPr>
              <a:t>Algorithm Analysis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832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>
            <a:normAutofit/>
          </a:bodyPr>
          <a:lstStyle/>
          <a:p>
            <a:r>
              <a:rPr lang="en-US" sz="3800" b="1" dirty="0">
                <a:latin typeface="Helvetica" pitchFamily="34" charset="0"/>
              </a:rPr>
              <a:t>Big-Oh Examples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455613" y="1598613"/>
            <a:ext cx="8226425" cy="4570412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dirty="0">
                <a:latin typeface="Helvetica" pitchFamily="34" charset="0"/>
              </a:rPr>
              <a:t>Example 1: Finding value </a:t>
            </a:r>
            <a:r>
              <a:rPr lang="en-US" i="1" dirty="0">
                <a:latin typeface="Helvetica" pitchFamily="34" charset="0"/>
              </a:rPr>
              <a:t>X</a:t>
            </a:r>
            <a:r>
              <a:rPr lang="en-US" dirty="0">
                <a:latin typeface="Helvetica" pitchFamily="34" charset="0"/>
              </a:rPr>
              <a:t> in an array (</a:t>
            </a:r>
            <a:r>
              <a:rPr lang="en-US" sz="2600" dirty="0">
                <a:latin typeface="Helvetica" pitchFamily="34" charset="0"/>
              </a:rPr>
              <a:t>average </a:t>
            </a:r>
            <a:r>
              <a:rPr lang="en-US" sz="2600" dirty="0" smtClean="0">
                <a:latin typeface="Helvetica" pitchFamily="34" charset="0"/>
              </a:rPr>
              <a:t>cost, assuming </a:t>
            </a:r>
            <a:r>
              <a:rPr lang="en-US" sz="2600" dirty="0" smtClean="0"/>
              <a:t>equal </a:t>
            </a:r>
            <a:r>
              <a:rPr lang="en-US" sz="2600" dirty="0"/>
              <a:t>probability of appearing in any position</a:t>
            </a:r>
            <a:r>
              <a:rPr lang="en-US" dirty="0" smtClean="0">
                <a:latin typeface="Helvetica" pitchFamily="34" charset="0"/>
              </a:rPr>
              <a:t>).</a:t>
            </a:r>
            <a:endParaRPr lang="en-US" dirty="0">
              <a:latin typeface="Helvetica" pitchFamily="34" charset="0"/>
            </a:endParaRP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dirty="0">
              <a:latin typeface="Helvetica" pitchFamily="34" charset="0"/>
            </a:endParaRP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 b="1" dirty="0">
                <a:latin typeface="Helvetica" pitchFamily="34" charset="0"/>
              </a:rPr>
              <a:t>T</a:t>
            </a:r>
            <a:r>
              <a:rPr lang="en-US" sz="2800" dirty="0">
                <a:latin typeface="Helvetica" pitchFamily="34" charset="0"/>
              </a:rPr>
              <a:t>(</a:t>
            </a:r>
            <a:r>
              <a:rPr lang="en-US" sz="2800" i="1" dirty="0">
                <a:latin typeface="Helvetica" pitchFamily="34" charset="0"/>
              </a:rPr>
              <a:t>n</a:t>
            </a:r>
            <a:r>
              <a:rPr lang="en-US" sz="2800" dirty="0">
                <a:latin typeface="Helvetica" pitchFamily="34" charset="0"/>
              </a:rPr>
              <a:t>) = </a:t>
            </a:r>
            <a:r>
              <a:rPr lang="en-US" sz="2800" i="1" dirty="0" err="1">
                <a:latin typeface="Helvetica" pitchFamily="34" charset="0"/>
              </a:rPr>
              <a:t>c</a:t>
            </a:r>
            <a:r>
              <a:rPr lang="en-US" sz="2800" i="1" baseline="-25000" dirty="0" err="1">
                <a:latin typeface="Helvetica" pitchFamily="34" charset="0"/>
              </a:rPr>
              <a:t>s</a:t>
            </a:r>
            <a:r>
              <a:rPr lang="en-US" sz="2800" i="1" dirty="0" err="1">
                <a:latin typeface="Helvetica" pitchFamily="34" charset="0"/>
              </a:rPr>
              <a:t>n</a:t>
            </a:r>
            <a:r>
              <a:rPr lang="en-US" sz="2800" dirty="0">
                <a:latin typeface="Helvetica" pitchFamily="34" charset="0"/>
              </a:rPr>
              <a:t>/2</a:t>
            </a:r>
            <a:r>
              <a:rPr lang="en-US" sz="2800" dirty="0" smtClean="0">
                <a:latin typeface="Helvetica" pitchFamily="34" charset="0"/>
              </a:rPr>
              <a:t>. </a:t>
            </a:r>
            <a:endParaRPr lang="en-US" sz="2800" dirty="0">
              <a:latin typeface="Helvetica" pitchFamily="34" charset="0"/>
            </a:endParaRP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 dirty="0">
                <a:latin typeface="Helvetica" pitchFamily="34" charset="0"/>
              </a:rPr>
              <a:t>For all values of </a:t>
            </a:r>
            <a:r>
              <a:rPr lang="en-US" sz="2800" i="1" dirty="0">
                <a:latin typeface="Helvetica" pitchFamily="34" charset="0"/>
              </a:rPr>
              <a:t>n</a:t>
            </a:r>
            <a:r>
              <a:rPr lang="en-US" sz="2800" dirty="0">
                <a:latin typeface="Helvetica" pitchFamily="34" charset="0"/>
              </a:rPr>
              <a:t> &gt; 1, </a:t>
            </a:r>
            <a:r>
              <a:rPr lang="en-US" sz="2800" i="1" dirty="0" err="1">
                <a:latin typeface="Helvetica" pitchFamily="34" charset="0"/>
              </a:rPr>
              <a:t>c</a:t>
            </a:r>
            <a:r>
              <a:rPr lang="en-US" sz="2800" i="1" baseline="-25000" dirty="0" err="1">
                <a:latin typeface="Helvetica" pitchFamily="34" charset="0"/>
              </a:rPr>
              <a:t>s</a:t>
            </a:r>
            <a:r>
              <a:rPr lang="en-US" sz="2800" i="1" dirty="0" err="1">
                <a:latin typeface="Helvetica" pitchFamily="34" charset="0"/>
              </a:rPr>
              <a:t>n</a:t>
            </a:r>
            <a:r>
              <a:rPr lang="en-US" sz="2800" dirty="0">
                <a:latin typeface="Helvetica" pitchFamily="34" charset="0"/>
              </a:rPr>
              <a:t>/2 &lt;= </a:t>
            </a:r>
            <a:r>
              <a:rPr lang="en-US" sz="2800" i="1" dirty="0" err="1">
                <a:latin typeface="Helvetica" pitchFamily="34" charset="0"/>
              </a:rPr>
              <a:t>c</a:t>
            </a:r>
            <a:r>
              <a:rPr lang="en-US" sz="2800" i="1" baseline="-25000" dirty="0" err="1">
                <a:latin typeface="Helvetica" pitchFamily="34" charset="0"/>
              </a:rPr>
              <a:t>s</a:t>
            </a:r>
            <a:r>
              <a:rPr lang="en-US" sz="2800" i="1" dirty="0" err="1">
                <a:latin typeface="Helvetica" pitchFamily="34" charset="0"/>
              </a:rPr>
              <a:t>n</a:t>
            </a:r>
            <a:r>
              <a:rPr lang="en-US" sz="2800" dirty="0">
                <a:latin typeface="Helvetica" pitchFamily="34" charset="0"/>
              </a:rPr>
              <a:t>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 dirty="0">
                <a:latin typeface="Helvetica" pitchFamily="34" charset="0"/>
              </a:rPr>
              <a:t>Therefore, by the definition, </a:t>
            </a:r>
            <a:r>
              <a:rPr lang="en-US" sz="2800" b="1" dirty="0">
                <a:latin typeface="Helvetica" pitchFamily="34" charset="0"/>
              </a:rPr>
              <a:t>T</a:t>
            </a:r>
            <a:r>
              <a:rPr lang="en-US" sz="2800" dirty="0">
                <a:latin typeface="Helvetica" pitchFamily="34" charset="0"/>
              </a:rPr>
              <a:t>(</a:t>
            </a:r>
            <a:r>
              <a:rPr lang="en-US" sz="2800" i="1" dirty="0">
                <a:latin typeface="Helvetica" pitchFamily="34" charset="0"/>
              </a:rPr>
              <a:t>n</a:t>
            </a:r>
            <a:r>
              <a:rPr lang="en-US" sz="2800" dirty="0">
                <a:latin typeface="Helvetica" pitchFamily="34" charset="0"/>
              </a:rPr>
              <a:t>) is in O(</a:t>
            </a:r>
            <a:r>
              <a:rPr lang="en-US" sz="2800" i="1" dirty="0">
                <a:latin typeface="Helvetica" pitchFamily="34" charset="0"/>
              </a:rPr>
              <a:t>n</a:t>
            </a:r>
            <a:r>
              <a:rPr lang="en-US" sz="2800" dirty="0">
                <a:latin typeface="Helvetica" pitchFamily="34" charset="0"/>
              </a:rPr>
              <a:t>) for </a:t>
            </a:r>
            <a:r>
              <a:rPr lang="en-US" sz="2800" i="1" dirty="0">
                <a:latin typeface="Helvetica" pitchFamily="34" charset="0"/>
              </a:rPr>
              <a:t>n</a:t>
            </a:r>
            <a:r>
              <a:rPr lang="en-US" sz="2800" baseline="-25000" dirty="0">
                <a:latin typeface="Helvetica" pitchFamily="34" charset="0"/>
              </a:rPr>
              <a:t>0</a:t>
            </a:r>
            <a:r>
              <a:rPr lang="en-US" sz="2800" dirty="0">
                <a:latin typeface="Helvetica" pitchFamily="34" charset="0"/>
              </a:rPr>
              <a:t> = 1 and </a:t>
            </a:r>
            <a:r>
              <a:rPr lang="en-US" sz="2800" i="1" dirty="0">
                <a:latin typeface="Helvetica" pitchFamily="34" charset="0"/>
              </a:rPr>
              <a:t>c</a:t>
            </a:r>
            <a:r>
              <a:rPr lang="en-US" sz="2800" dirty="0">
                <a:latin typeface="Helvetica" pitchFamily="34" charset="0"/>
              </a:rPr>
              <a:t> = </a:t>
            </a:r>
            <a:r>
              <a:rPr lang="en-US" sz="2800" i="1" dirty="0">
                <a:latin typeface="Helvetica" pitchFamily="34" charset="0"/>
              </a:rPr>
              <a:t>c</a:t>
            </a:r>
            <a:r>
              <a:rPr lang="en-US" sz="2800" i="1" baseline="-25000" dirty="0">
                <a:latin typeface="Helvetica" pitchFamily="34" charset="0"/>
              </a:rPr>
              <a:t>s</a:t>
            </a:r>
            <a:r>
              <a:rPr lang="en-US" sz="2800" dirty="0">
                <a:latin typeface="Helvetica" pitchFamily="34" charset="0"/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747E8-9669-40CF-906F-4970AA93727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75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/>
          <a:lstStyle/>
          <a:p>
            <a:r>
              <a:rPr lang="en-US">
                <a:latin typeface="Helvetica" pitchFamily="34" charset="0"/>
              </a:rPr>
              <a:t>Big-Oh Examples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455613" y="1598613"/>
            <a:ext cx="8226425" cy="4570412"/>
          </a:xfrm>
        </p:spPr>
        <p:txBody>
          <a:bodyPr>
            <a:normAutofit/>
          </a:bodyPr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dirty="0">
                <a:latin typeface="Helvetica" pitchFamily="34" charset="0"/>
              </a:rPr>
              <a:t>Example 2: </a:t>
            </a:r>
            <a:r>
              <a:rPr lang="en-US" b="1" dirty="0">
                <a:latin typeface="Helvetica" pitchFamily="34" charset="0"/>
              </a:rPr>
              <a:t>T</a:t>
            </a:r>
            <a:r>
              <a:rPr lang="en-US" dirty="0">
                <a:latin typeface="Helvetica" pitchFamily="34" charset="0"/>
              </a:rPr>
              <a:t>(</a:t>
            </a:r>
            <a:r>
              <a:rPr lang="en-US" i="1" dirty="0">
                <a:latin typeface="Helvetica" pitchFamily="34" charset="0"/>
              </a:rPr>
              <a:t>n</a:t>
            </a:r>
            <a:r>
              <a:rPr lang="en-US" dirty="0">
                <a:latin typeface="Helvetica" pitchFamily="34" charset="0"/>
              </a:rPr>
              <a:t>) = </a:t>
            </a:r>
            <a:r>
              <a:rPr lang="en-US" i="1" dirty="0">
                <a:latin typeface="Helvetica" pitchFamily="34" charset="0"/>
              </a:rPr>
              <a:t>c</a:t>
            </a:r>
            <a:r>
              <a:rPr lang="en-US" baseline="-25000" dirty="0">
                <a:latin typeface="Helvetica" pitchFamily="34" charset="0"/>
              </a:rPr>
              <a:t>1</a:t>
            </a:r>
            <a:r>
              <a:rPr lang="en-US" i="1" dirty="0">
                <a:latin typeface="Helvetica" pitchFamily="34" charset="0"/>
              </a:rPr>
              <a:t>n</a:t>
            </a:r>
            <a:r>
              <a:rPr lang="en-US" baseline="30000" dirty="0">
                <a:latin typeface="Helvetica" pitchFamily="34" charset="0"/>
              </a:rPr>
              <a:t>2</a:t>
            </a:r>
            <a:r>
              <a:rPr lang="en-US" dirty="0">
                <a:latin typeface="Helvetica" pitchFamily="34" charset="0"/>
              </a:rPr>
              <a:t> + </a:t>
            </a:r>
            <a:r>
              <a:rPr lang="en-US" i="1" dirty="0">
                <a:latin typeface="Helvetica" pitchFamily="34" charset="0"/>
              </a:rPr>
              <a:t>c</a:t>
            </a:r>
            <a:r>
              <a:rPr lang="en-US" baseline="-25000" dirty="0">
                <a:latin typeface="Helvetica" pitchFamily="34" charset="0"/>
              </a:rPr>
              <a:t>2</a:t>
            </a:r>
            <a:r>
              <a:rPr lang="en-US" i="1" dirty="0">
                <a:latin typeface="Helvetica" pitchFamily="34" charset="0"/>
              </a:rPr>
              <a:t>n</a:t>
            </a:r>
            <a:r>
              <a:rPr lang="en-US" dirty="0">
                <a:latin typeface="Helvetica" pitchFamily="34" charset="0"/>
              </a:rPr>
              <a:t> in average case.</a:t>
            </a:r>
          </a:p>
          <a:p>
            <a:pPr marL="609600" indent="-609600">
              <a:lnSpc>
                <a:spcPct val="10000"/>
              </a:lnSpc>
              <a:buFontTx/>
              <a:buNone/>
            </a:pPr>
            <a:endParaRPr lang="en-US" dirty="0">
              <a:latin typeface="Helvetica" pitchFamily="34" charset="0"/>
            </a:endParaRP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i="1" dirty="0">
                <a:latin typeface="Helvetica" pitchFamily="34" charset="0"/>
              </a:rPr>
              <a:t>c</a:t>
            </a:r>
            <a:r>
              <a:rPr lang="en-US" baseline="-25000" dirty="0">
                <a:latin typeface="Helvetica" pitchFamily="34" charset="0"/>
              </a:rPr>
              <a:t>1</a:t>
            </a:r>
            <a:r>
              <a:rPr lang="en-US" i="1" dirty="0">
                <a:latin typeface="Helvetica" pitchFamily="34" charset="0"/>
              </a:rPr>
              <a:t>n</a:t>
            </a:r>
            <a:r>
              <a:rPr lang="en-US" baseline="30000" dirty="0">
                <a:latin typeface="Helvetica" pitchFamily="34" charset="0"/>
              </a:rPr>
              <a:t>2</a:t>
            </a:r>
            <a:r>
              <a:rPr lang="en-US" dirty="0">
                <a:latin typeface="Helvetica" pitchFamily="34" charset="0"/>
              </a:rPr>
              <a:t> + </a:t>
            </a:r>
            <a:r>
              <a:rPr lang="en-US" i="1" dirty="0">
                <a:latin typeface="Helvetica" pitchFamily="34" charset="0"/>
              </a:rPr>
              <a:t>c</a:t>
            </a:r>
            <a:r>
              <a:rPr lang="en-US" baseline="-25000" dirty="0">
                <a:latin typeface="Helvetica" pitchFamily="34" charset="0"/>
              </a:rPr>
              <a:t>2</a:t>
            </a:r>
            <a:r>
              <a:rPr lang="en-US" i="1" dirty="0">
                <a:latin typeface="Helvetica" pitchFamily="34" charset="0"/>
              </a:rPr>
              <a:t>n</a:t>
            </a:r>
            <a:r>
              <a:rPr lang="en-US" dirty="0">
                <a:latin typeface="Helvetica" pitchFamily="34" charset="0"/>
              </a:rPr>
              <a:t> &lt;= </a:t>
            </a:r>
            <a:r>
              <a:rPr lang="en-US" i="1" dirty="0">
                <a:latin typeface="Helvetica" pitchFamily="34" charset="0"/>
              </a:rPr>
              <a:t>c</a:t>
            </a:r>
            <a:r>
              <a:rPr lang="en-US" baseline="-25000" dirty="0">
                <a:latin typeface="Helvetica" pitchFamily="34" charset="0"/>
              </a:rPr>
              <a:t>1</a:t>
            </a:r>
            <a:r>
              <a:rPr lang="en-US" i="1" dirty="0">
                <a:latin typeface="Helvetica" pitchFamily="34" charset="0"/>
              </a:rPr>
              <a:t>n</a:t>
            </a:r>
            <a:r>
              <a:rPr lang="en-US" baseline="30000" dirty="0">
                <a:latin typeface="Helvetica" pitchFamily="34" charset="0"/>
              </a:rPr>
              <a:t>2</a:t>
            </a:r>
            <a:r>
              <a:rPr lang="en-US" dirty="0">
                <a:latin typeface="Helvetica" pitchFamily="34" charset="0"/>
              </a:rPr>
              <a:t> + </a:t>
            </a:r>
            <a:r>
              <a:rPr lang="en-US" i="1" dirty="0">
                <a:latin typeface="Helvetica" pitchFamily="34" charset="0"/>
              </a:rPr>
              <a:t>c</a:t>
            </a:r>
            <a:r>
              <a:rPr lang="en-US" baseline="-25000" dirty="0">
                <a:latin typeface="Helvetica" pitchFamily="34" charset="0"/>
              </a:rPr>
              <a:t>2</a:t>
            </a:r>
            <a:r>
              <a:rPr lang="en-US" i="1" dirty="0">
                <a:latin typeface="Helvetica" pitchFamily="34" charset="0"/>
              </a:rPr>
              <a:t>n</a:t>
            </a:r>
            <a:r>
              <a:rPr lang="en-US" baseline="30000" dirty="0">
                <a:latin typeface="Helvetica" pitchFamily="34" charset="0"/>
              </a:rPr>
              <a:t>2</a:t>
            </a:r>
            <a:r>
              <a:rPr lang="en-US" dirty="0">
                <a:latin typeface="Helvetica" pitchFamily="34" charset="0"/>
              </a:rPr>
              <a:t> &lt;= (</a:t>
            </a:r>
            <a:r>
              <a:rPr lang="en-US" i="1" dirty="0">
                <a:latin typeface="Helvetica" pitchFamily="34" charset="0"/>
              </a:rPr>
              <a:t>c</a:t>
            </a:r>
            <a:r>
              <a:rPr lang="en-US" baseline="-25000" dirty="0">
                <a:latin typeface="Helvetica" pitchFamily="34" charset="0"/>
              </a:rPr>
              <a:t>1</a:t>
            </a:r>
            <a:r>
              <a:rPr lang="en-US" dirty="0">
                <a:latin typeface="Helvetica" pitchFamily="34" charset="0"/>
              </a:rPr>
              <a:t> + </a:t>
            </a:r>
            <a:r>
              <a:rPr lang="en-US" i="1" dirty="0">
                <a:latin typeface="Helvetica" pitchFamily="34" charset="0"/>
              </a:rPr>
              <a:t>c</a:t>
            </a:r>
            <a:r>
              <a:rPr lang="en-US" baseline="-25000" dirty="0">
                <a:latin typeface="Helvetica" pitchFamily="34" charset="0"/>
              </a:rPr>
              <a:t>2</a:t>
            </a:r>
            <a:r>
              <a:rPr lang="en-US" dirty="0">
                <a:latin typeface="Helvetica" pitchFamily="34" charset="0"/>
              </a:rPr>
              <a:t>)</a:t>
            </a:r>
            <a:r>
              <a:rPr lang="en-US" i="1" dirty="0">
                <a:latin typeface="Helvetica" pitchFamily="34" charset="0"/>
              </a:rPr>
              <a:t>n</a:t>
            </a:r>
            <a:r>
              <a:rPr lang="en-US" baseline="30000" dirty="0">
                <a:latin typeface="Helvetica" pitchFamily="34" charset="0"/>
              </a:rPr>
              <a:t>2</a:t>
            </a:r>
            <a:r>
              <a:rPr lang="en-US" dirty="0">
                <a:latin typeface="Helvetica" pitchFamily="34" charset="0"/>
              </a:rPr>
              <a:t> for all </a:t>
            </a:r>
            <a:r>
              <a:rPr lang="en-US" i="1" dirty="0">
                <a:latin typeface="Helvetica" pitchFamily="34" charset="0"/>
              </a:rPr>
              <a:t>n</a:t>
            </a:r>
            <a:r>
              <a:rPr lang="en-US" dirty="0">
                <a:latin typeface="Helvetica" pitchFamily="34" charset="0"/>
              </a:rPr>
              <a:t> &gt; 1.</a:t>
            </a:r>
          </a:p>
          <a:p>
            <a:pPr marL="609600" indent="-609600">
              <a:lnSpc>
                <a:spcPct val="10000"/>
              </a:lnSpc>
              <a:buFontTx/>
              <a:buNone/>
            </a:pPr>
            <a:endParaRPr lang="en-US" dirty="0">
              <a:latin typeface="Helvetica" pitchFamily="34" charset="0"/>
            </a:endParaRP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b="1" dirty="0">
                <a:latin typeface="Helvetica" pitchFamily="34" charset="0"/>
              </a:rPr>
              <a:t>T</a:t>
            </a:r>
            <a:r>
              <a:rPr lang="en-US" dirty="0">
                <a:latin typeface="Helvetica" pitchFamily="34" charset="0"/>
              </a:rPr>
              <a:t>(</a:t>
            </a:r>
            <a:r>
              <a:rPr lang="en-US" i="1" dirty="0">
                <a:latin typeface="Helvetica" pitchFamily="34" charset="0"/>
              </a:rPr>
              <a:t>n</a:t>
            </a:r>
            <a:r>
              <a:rPr lang="en-US" dirty="0">
                <a:latin typeface="Helvetica" pitchFamily="34" charset="0"/>
              </a:rPr>
              <a:t>) &lt;= </a:t>
            </a:r>
            <a:r>
              <a:rPr lang="en-US" i="1" dirty="0">
                <a:latin typeface="Helvetica" pitchFamily="34" charset="0"/>
              </a:rPr>
              <a:t>cn</a:t>
            </a:r>
            <a:r>
              <a:rPr lang="en-US" baseline="30000" dirty="0">
                <a:latin typeface="Helvetica" pitchFamily="34" charset="0"/>
              </a:rPr>
              <a:t>2</a:t>
            </a:r>
            <a:r>
              <a:rPr lang="en-US" dirty="0">
                <a:latin typeface="Helvetica" pitchFamily="34" charset="0"/>
              </a:rPr>
              <a:t> for </a:t>
            </a:r>
            <a:r>
              <a:rPr lang="en-US" i="1" dirty="0">
                <a:latin typeface="Helvetica" pitchFamily="34" charset="0"/>
              </a:rPr>
              <a:t>c</a:t>
            </a:r>
            <a:r>
              <a:rPr lang="en-US" dirty="0">
                <a:latin typeface="Helvetica" pitchFamily="34" charset="0"/>
              </a:rPr>
              <a:t> = </a:t>
            </a:r>
            <a:r>
              <a:rPr lang="en-US" i="1" dirty="0">
                <a:latin typeface="Helvetica" pitchFamily="34" charset="0"/>
              </a:rPr>
              <a:t>c</a:t>
            </a:r>
            <a:r>
              <a:rPr lang="en-US" baseline="-25000" dirty="0">
                <a:latin typeface="Helvetica" pitchFamily="34" charset="0"/>
              </a:rPr>
              <a:t>1</a:t>
            </a:r>
            <a:r>
              <a:rPr lang="en-US" dirty="0">
                <a:latin typeface="Helvetica" pitchFamily="34" charset="0"/>
              </a:rPr>
              <a:t> + </a:t>
            </a:r>
            <a:r>
              <a:rPr lang="en-US" i="1" dirty="0">
                <a:latin typeface="Helvetica" pitchFamily="34" charset="0"/>
              </a:rPr>
              <a:t>c</a:t>
            </a:r>
            <a:r>
              <a:rPr lang="en-US" baseline="-25000" dirty="0">
                <a:latin typeface="Helvetica" pitchFamily="34" charset="0"/>
              </a:rPr>
              <a:t>2</a:t>
            </a:r>
            <a:r>
              <a:rPr lang="en-US" dirty="0">
                <a:latin typeface="Helvetica" pitchFamily="34" charset="0"/>
              </a:rPr>
              <a:t> and </a:t>
            </a:r>
            <a:r>
              <a:rPr lang="en-US" i="1" dirty="0">
                <a:latin typeface="Helvetica" pitchFamily="34" charset="0"/>
              </a:rPr>
              <a:t>n</a:t>
            </a:r>
            <a:r>
              <a:rPr lang="en-US" baseline="-25000" dirty="0">
                <a:latin typeface="Helvetica" pitchFamily="34" charset="0"/>
              </a:rPr>
              <a:t>0</a:t>
            </a:r>
            <a:r>
              <a:rPr lang="en-US" dirty="0">
                <a:latin typeface="Helvetica" pitchFamily="34" charset="0"/>
              </a:rPr>
              <a:t> = 1.</a:t>
            </a:r>
          </a:p>
          <a:p>
            <a:pPr marL="609600" indent="-609600">
              <a:lnSpc>
                <a:spcPct val="20000"/>
              </a:lnSpc>
              <a:buFontTx/>
              <a:buNone/>
            </a:pPr>
            <a:endParaRPr lang="en-US" dirty="0">
              <a:latin typeface="Helvetica" pitchFamily="34" charset="0"/>
            </a:endParaRP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dirty="0">
                <a:latin typeface="Helvetica" pitchFamily="34" charset="0"/>
              </a:rPr>
              <a:t>Therefore, </a:t>
            </a:r>
            <a:r>
              <a:rPr lang="en-US" b="1" dirty="0">
                <a:latin typeface="Helvetica" pitchFamily="34" charset="0"/>
              </a:rPr>
              <a:t>T</a:t>
            </a:r>
            <a:r>
              <a:rPr lang="en-US" dirty="0">
                <a:latin typeface="Helvetica" pitchFamily="34" charset="0"/>
              </a:rPr>
              <a:t>(</a:t>
            </a:r>
            <a:r>
              <a:rPr lang="en-US" i="1" dirty="0">
                <a:latin typeface="Helvetica" pitchFamily="34" charset="0"/>
              </a:rPr>
              <a:t>n</a:t>
            </a:r>
            <a:r>
              <a:rPr lang="en-US" dirty="0">
                <a:latin typeface="Helvetica" pitchFamily="34" charset="0"/>
              </a:rPr>
              <a:t>) is in O(</a:t>
            </a:r>
            <a:r>
              <a:rPr lang="en-US" i="1" dirty="0">
                <a:latin typeface="Helvetica" pitchFamily="34" charset="0"/>
              </a:rPr>
              <a:t>n</a:t>
            </a:r>
            <a:r>
              <a:rPr lang="en-US" baseline="30000" dirty="0">
                <a:latin typeface="Helvetica" pitchFamily="34" charset="0"/>
              </a:rPr>
              <a:t>2</a:t>
            </a:r>
            <a:r>
              <a:rPr lang="en-US" dirty="0">
                <a:latin typeface="Helvetica" pitchFamily="34" charset="0"/>
              </a:rPr>
              <a:t>) by the definition.</a:t>
            </a:r>
          </a:p>
          <a:p>
            <a:pPr marL="609600" indent="-609600">
              <a:lnSpc>
                <a:spcPct val="70000"/>
              </a:lnSpc>
              <a:buFontTx/>
              <a:buNone/>
            </a:pPr>
            <a:endParaRPr lang="en-US" dirty="0">
              <a:latin typeface="Helvetica" pitchFamily="34" charset="0"/>
            </a:endParaRP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dirty="0">
                <a:latin typeface="Helvetica" pitchFamily="34" charset="0"/>
              </a:rPr>
              <a:t>Example 3: </a:t>
            </a:r>
            <a:r>
              <a:rPr lang="en-US" b="1" dirty="0">
                <a:latin typeface="Helvetica" pitchFamily="34" charset="0"/>
              </a:rPr>
              <a:t>T</a:t>
            </a:r>
            <a:r>
              <a:rPr lang="en-US" dirty="0">
                <a:latin typeface="Helvetica" pitchFamily="34" charset="0"/>
              </a:rPr>
              <a:t>(</a:t>
            </a:r>
            <a:r>
              <a:rPr lang="en-US" i="1" dirty="0">
                <a:latin typeface="Helvetica" pitchFamily="34" charset="0"/>
              </a:rPr>
              <a:t>n</a:t>
            </a:r>
            <a:r>
              <a:rPr lang="en-US" dirty="0" smtClean="0">
                <a:latin typeface="Helvetica" pitchFamily="34" charset="0"/>
              </a:rPr>
              <a:t>) = </a:t>
            </a:r>
            <a:r>
              <a:rPr lang="en-US" i="1" dirty="0" smtClean="0">
                <a:latin typeface="Helvetica" pitchFamily="34" charset="0"/>
              </a:rPr>
              <a:t>c</a:t>
            </a:r>
            <a:r>
              <a:rPr lang="en-US" dirty="0" smtClean="0">
                <a:latin typeface="Helvetica" pitchFamily="34" charset="0"/>
              </a:rPr>
              <a:t>.  We say this is in O(1).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747E8-9669-40CF-906F-4970AA93727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7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/>
          <a:lstStyle/>
          <a:p>
            <a:r>
              <a:rPr lang="en-US">
                <a:latin typeface="Helvetica" pitchFamily="34" charset="0"/>
              </a:rPr>
              <a:t>A Common Misunderstanding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455613" y="1598613"/>
            <a:ext cx="8226425" cy="4570412"/>
          </a:xfrm>
        </p:spPr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dirty="0">
                <a:latin typeface="Helvetica" pitchFamily="34" charset="0"/>
              </a:rPr>
              <a:t>“The best case for my algorithm is </a:t>
            </a:r>
            <a:r>
              <a:rPr lang="en-US" i="1" dirty="0">
                <a:latin typeface="Helvetica" pitchFamily="34" charset="0"/>
              </a:rPr>
              <a:t>n</a:t>
            </a:r>
            <a:r>
              <a:rPr lang="en-US" dirty="0">
                <a:latin typeface="Helvetica" pitchFamily="34" charset="0"/>
              </a:rPr>
              <a:t>=1 because that is the fastest.”  WRONG!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dirty="0">
              <a:latin typeface="Helvetica" pitchFamily="34" charset="0"/>
            </a:endParaRP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dirty="0">
                <a:latin typeface="Helvetica" pitchFamily="34" charset="0"/>
              </a:rPr>
              <a:t>Big-oh refers to a </a:t>
            </a:r>
            <a:r>
              <a:rPr lang="en-US" u="sng" dirty="0">
                <a:solidFill>
                  <a:srgbClr val="FF0000"/>
                </a:solidFill>
                <a:latin typeface="Helvetica" pitchFamily="34" charset="0"/>
              </a:rPr>
              <a:t>growth rate</a:t>
            </a:r>
            <a:r>
              <a:rPr lang="en-US" dirty="0">
                <a:solidFill>
                  <a:srgbClr val="FF0000"/>
                </a:solidFill>
                <a:latin typeface="Helvetica" pitchFamily="34" charset="0"/>
              </a:rPr>
              <a:t> </a:t>
            </a:r>
            <a:r>
              <a:rPr lang="en-US" dirty="0">
                <a:latin typeface="Helvetica" pitchFamily="34" charset="0"/>
              </a:rPr>
              <a:t>as </a:t>
            </a:r>
            <a:r>
              <a:rPr lang="en-US" i="1" dirty="0">
                <a:latin typeface="Helvetica" pitchFamily="34" charset="0"/>
              </a:rPr>
              <a:t>n</a:t>
            </a:r>
            <a:r>
              <a:rPr lang="en-US" dirty="0">
                <a:latin typeface="Helvetica" pitchFamily="34" charset="0"/>
              </a:rPr>
              <a:t> grows to </a:t>
            </a:r>
            <a:r>
              <a:rPr lang="en-US" dirty="0">
                <a:latin typeface="Helvetica" pitchFamily="34" charset="0"/>
                <a:sym typeface="Symbol" pitchFamily="18" charset="2"/>
              </a:rPr>
              <a:t></a:t>
            </a:r>
            <a:r>
              <a:rPr lang="en-US" dirty="0" smtClean="0">
                <a:latin typeface="Helvetica" pitchFamily="34" charset="0"/>
                <a:sym typeface="Symbol" pitchFamily="18" charset="2"/>
              </a:rPr>
              <a:t>.</a:t>
            </a:r>
          </a:p>
          <a:p>
            <a:pPr marL="137160" indent="0">
              <a:buNone/>
            </a:pPr>
            <a:r>
              <a:rPr lang="en-US" dirty="0" smtClean="0"/>
              <a:t> </a:t>
            </a:r>
            <a:r>
              <a:rPr lang="en-US" sz="2000" dirty="0" smtClean="0"/>
              <a:t>It states a </a:t>
            </a:r>
            <a:r>
              <a:rPr lang="en-US" sz="2000" dirty="0"/>
              <a:t>claim about the greatest amount of some resource (usually time) that is </a:t>
            </a:r>
            <a:r>
              <a:rPr lang="en-US" sz="2000" dirty="0" smtClean="0"/>
              <a:t>required by </a:t>
            </a:r>
            <a:r>
              <a:rPr lang="en-US" sz="2000" dirty="0"/>
              <a:t>an algorithm for </a:t>
            </a:r>
            <a:r>
              <a:rPr lang="en-US" sz="2000" u="sng" dirty="0">
                <a:solidFill>
                  <a:srgbClr val="FF0000"/>
                </a:solidFill>
              </a:rPr>
              <a:t>some class of inputs </a:t>
            </a:r>
            <a:r>
              <a:rPr lang="en-US" sz="2000" dirty="0"/>
              <a:t>of size n (typically the worst such input</a:t>
            </a:r>
            <a:r>
              <a:rPr lang="en-US" sz="2000" dirty="0" smtClean="0"/>
              <a:t>, the </a:t>
            </a:r>
            <a:r>
              <a:rPr lang="en-US" sz="2000" dirty="0"/>
              <a:t>average of all possible inputs, or the best such input).</a:t>
            </a:r>
            <a:endParaRPr lang="en-US" sz="2000" dirty="0">
              <a:latin typeface="Helvetica" pitchFamily="34" charset="0"/>
              <a:sym typeface="Symbol" pitchFamily="18" charset="2"/>
            </a:endParaRP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dirty="0">
                <a:latin typeface="Helvetica" pitchFamily="34" charset="0"/>
                <a:sym typeface="Symbol" pitchFamily="18" charset="2"/>
              </a:rPr>
              <a:t>Best case is defined as </a:t>
            </a:r>
            <a:r>
              <a:rPr lang="en-US" u="sng" dirty="0">
                <a:solidFill>
                  <a:srgbClr val="FF0000"/>
                </a:solidFill>
                <a:latin typeface="Helvetica" pitchFamily="34" charset="0"/>
                <a:sym typeface="Symbol" pitchFamily="18" charset="2"/>
              </a:rPr>
              <a:t>which</a:t>
            </a:r>
            <a:r>
              <a:rPr lang="en-US" dirty="0">
                <a:solidFill>
                  <a:srgbClr val="FF0000"/>
                </a:solidFill>
                <a:latin typeface="Helvetica" pitchFamily="34" charset="0"/>
                <a:sym typeface="Symbol" pitchFamily="18" charset="2"/>
              </a:rPr>
              <a:t> </a:t>
            </a:r>
            <a:r>
              <a:rPr lang="en-US" dirty="0">
                <a:latin typeface="Helvetica" pitchFamily="34" charset="0"/>
                <a:sym typeface="Symbol" pitchFamily="18" charset="2"/>
              </a:rPr>
              <a:t>input of size </a:t>
            </a:r>
            <a:r>
              <a:rPr lang="en-US" i="1" dirty="0">
                <a:latin typeface="Helvetica" pitchFamily="34" charset="0"/>
                <a:sym typeface="Symbol" pitchFamily="18" charset="2"/>
              </a:rPr>
              <a:t>n</a:t>
            </a:r>
            <a:r>
              <a:rPr lang="en-US" dirty="0">
                <a:latin typeface="Helvetica" pitchFamily="34" charset="0"/>
                <a:sym typeface="Symbol" pitchFamily="18" charset="2"/>
              </a:rPr>
              <a:t> is cheapest among all inputs of size </a:t>
            </a:r>
            <a:r>
              <a:rPr lang="en-US" i="1" dirty="0">
                <a:latin typeface="Helvetica" pitchFamily="34" charset="0"/>
                <a:sym typeface="Symbol" pitchFamily="18" charset="2"/>
              </a:rPr>
              <a:t>n</a:t>
            </a:r>
            <a:r>
              <a:rPr lang="en-US" dirty="0">
                <a:latin typeface="Helvetica" pitchFamily="34" charset="0"/>
                <a:sym typeface="Symbol" pitchFamily="18" charset="2"/>
              </a:rPr>
              <a:t>.</a:t>
            </a:r>
            <a:endParaRPr lang="en-US" dirty="0">
              <a:latin typeface="Helvetica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747E8-9669-40CF-906F-4970AA93727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20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533400"/>
          </a:xfrm>
        </p:spPr>
        <p:txBody>
          <a:bodyPr>
            <a:noAutofit/>
          </a:bodyPr>
          <a:lstStyle/>
          <a:p>
            <a:r>
              <a:rPr lang="en-US" sz="3600" dirty="0" smtClean="0"/>
              <a:t>Lower Bound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/>
              <a:t>D</a:t>
            </a:r>
            <a:r>
              <a:rPr lang="en-US" dirty="0" smtClean="0"/>
              <a:t>escribes </a:t>
            </a:r>
            <a:r>
              <a:rPr lang="en-US" dirty="0"/>
              <a:t>the least amount of a resource that an </a:t>
            </a:r>
            <a:r>
              <a:rPr lang="en-US" dirty="0" smtClean="0"/>
              <a:t>algorithm needs </a:t>
            </a:r>
            <a:r>
              <a:rPr lang="en-US" dirty="0"/>
              <a:t>for </a:t>
            </a:r>
            <a:r>
              <a:rPr lang="en-US" dirty="0">
                <a:solidFill>
                  <a:srgbClr val="FFCC00"/>
                </a:solidFill>
              </a:rPr>
              <a:t>some class of </a:t>
            </a:r>
            <a:r>
              <a:rPr lang="en-US" dirty="0" smtClean="0">
                <a:solidFill>
                  <a:srgbClr val="FFCC00"/>
                </a:solidFill>
              </a:rPr>
              <a:t>input</a:t>
            </a:r>
            <a:r>
              <a:rPr lang="en-US" dirty="0" smtClean="0"/>
              <a:t>.</a:t>
            </a:r>
          </a:p>
          <a:p>
            <a:r>
              <a:rPr lang="en-US" dirty="0"/>
              <a:t>Like big-Oh notation, this is a measure of </a:t>
            </a:r>
            <a:r>
              <a:rPr lang="en-US" dirty="0" smtClean="0"/>
              <a:t>the algorithm’s </a:t>
            </a:r>
            <a:r>
              <a:rPr lang="en-US" dirty="0"/>
              <a:t>growth rate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Measured for some </a:t>
            </a:r>
            <a:r>
              <a:rPr lang="en-US" dirty="0"/>
              <a:t>particular class of inputs:</a:t>
            </a:r>
          </a:p>
          <a:p>
            <a:pPr marL="137160" indent="0">
              <a:buNone/>
            </a:pPr>
            <a:r>
              <a:rPr lang="en-US" dirty="0" smtClean="0"/>
              <a:t>    the </a:t>
            </a:r>
            <a:r>
              <a:rPr lang="en-US" dirty="0"/>
              <a:t>worst-, average-, or best-case input of size </a:t>
            </a:r>
            <a:r>
              <a:rPr lang="en-US" dirty="0" smtClean="0"/>
              <a:t>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747E8-9669-40CF-906F-4970AA93727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55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/>
          <a:lstStyle/>
          <a:p>
            <a:r>
              <a:rPr lang="en-US">
                <a:latin typeface="Helvetica" pitchFamily="34" charset="0"/>
              </a:rPr>
              <a:t>Big-Omega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455613" y="1598613"/>
            <a:ext cx="8226425" cy="4570412"/>
          </a:xfrm>
        </p:spPr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dirty="0">
                <a:latin typeface="Helvetica" pitchFamily="34" charset="0"/>
              </a:rPr>
              <a:t>Definition: For </a:t>
            </a:r>
            <a:r>
              <a:rPr lang="en-US" b="1" dirty="0">
                <a:latin typeface="Helvetica" pitchFamily="34" charset="0"/>
              </a:rPr>
              <a:t>T</a:t>
            </a:r>
            <a:r>
              <a:rPr lang="en-US" dirty="0">
                <a:latin typeface="Helvetica" pitchFamily="34" charset="0"/>
              </a:rPr>
              <a:t>(</a:t>
            </a:r>
            <a:r>
              <a:rPr lang="en-US" i="1" dirty="0">
                <a:latin typeface="Helvetica" pitchFamily="34" charset="0"/>
              </a:rPr>
              <a:t>n</a:t>
            </a:r>
            <a:r>
              <a:rPr lang="en-US" dirty="0">
                <a:latin typeface="Helvetica" pitchFamily="34" charset="0"/>
              </a:rPr>
              <a:t>) a non-negatively valued function, </a:t>
            </a:r>
            <a:r>
              <a:rPr lang="en-US" b="1" dirty="0">
                <a:latin typeface="Helvetica" pitchFamily="34" charset="0"/>
              </a:rPr>
              <a:t>T</a:t>
            </a:r>
            <a:r>
              <a:rPr lang="en-US" dirty="0">
                <a:latin typeface="Helvetica" pitchFamily="34" charset="0"/>
              </a:rPr>
              <a:t>(</a:t>
            </a:r>
            <a:r>
              <a:rPr lang="en-US" i="1" dirty="0">
                <a:latin typeface="Helvetica" pitchFamily="34" charset="0"/>
              </a:rPr>
              <a:t>n</a:t>
            </a:r>
            <a:r>
              <a:rPr lang="en-US" dirty="0">
                <a:latin typeface="Helvetica" pitchFamily="34" charset="0"/>
              </a:rPr>
              <a:t>) is in the set </a:t>
            </a:r>
            <a:r>
              <a:rPr lang="en-US" dirty="0">
                <a:latin typeface="Helvetica" pitchFamily="34" charset="0"/>
                <a:sym typeface="Symbol" pitchFamily="18" charset="2"/>
              </a:rPr>
              <a:t>(</a:t>
            </a:r>
            <a:r>
              <a:rPr lang="en-US" i="1" dirty="0">
                <a:latin typeface="Helvetica" pitchFamily="34" charset="0"/>
                <a:sym typeface="Symbol" pitchFamily="18" charset="2"/>
              </a:rPr>
              <a:t>g</a:t>
            </a:r>
            <a:r>
              <a:rPr lang="en-US" dirty="0">
                <a:latin typeface="Helvetica" pitchFamily="34" charset="0"/>
                <a:sym typeface="Symbol" pitchFamily="18" charset="2"/>
              </a:rPr>
              <a:t>(</a:t>
            </a:r>
            <a:r>
              <a:rPr lang="en-US" i="1" dirty="0">
                <a:latin typeface="Helvetica" pitchFamily="34" charset="0"/>
                <a:sym typeface="Symbol" pitchFamily="18" charset="2"/>
              </a:rPr>
              <a:t>n</a:t>
            </a:r>
            <a:r>
              <a:rPr lang="en-US" dirty="0">
                <a:latin typeface="Helvetica" pitchFamily="34" charset="0"/>
                <a:sym typeface="Symbol" pitchFamily="18" charset="2"/>
              </a:rPr>
              <a:t>)) if there exist two positive constants </a:t>
            </a:r>
            <a:r>
              <a:rPr lang="en-US" i="1" dirty="0">
                <a:latin typeface="Helvetica" pitchFamily="34" charset="0"/>
                <a:sym typeface="Symbol" pitchFamily="18" charset="2"/>
              </a:rPr>
              <a:t>c</a:t>
            </a:r>
            <a:r>
              <a:rPr lang="en-US" dirty="0">
                <a:latin typeface="Helvetica" pitchFamily="34" charset="0"/>
                <a:sym typeface="Symbol" pitchFamily="18" charset="2"/>
              </a:rPr>
              <a:t> and </a:t>
            </a:r>
            <a:r>
              <a:rPr lang="en-US" i="1" dirty="0">
                <a:latin typeface="Helvetica" pitchFamily="34" charset="0"/>
                <a:sym typeface="Symbol" pitchFamily="18" charset="2"/>
              </a:rPr>
              <a:t>n</a:t>
            </a:r>
            <a:r>
              <a:rPr lang="en-US" baseline="-25000" dirty="0">
                <a:latin typeface="Helvetica" pitchFamily="34" charset="0"/>
                <a:sym typeface="Symbol" pitchFamily="18" charset="2"/>
              </a:rPr>
              <a:t>0</a:t>
            </a:r>
            <a:r>
              <a:rPr lang="en-US" dirty="0">
                <a:latin typeface="Helvetica" pitchFamily="34" charset="0"/>
                <a:sym typeface="Symbol" pitchFamily="18" charset="2"/>
              </a:rPr>
              <a:t> such that </a:t>
            </a:r>
            <a:r>
              <a:rPr lang="en-US" b="1" dirty="0">
                <a:latin typeface="Helvetica" pitchFamily="34" charset="0"/>
                <a:sym typeface="Symbol" pitchFamily="18" charset="2"/>
              </a:rPr>
              <a:t>T</a:t>
            </a:r>
            <a:r>
              <a:rPr lang="en-US" dirty="0">
                <a:latin typeface="Helvetica" pitchFamily="34" charset="0"/>
                <a:sym typeface="Symbol" pitchFamily="18" charset="2"/>
              </a:rPr>
              <a:t>(</a:t>
            </a:r>
            <a:r>
              <a:rPr lang="en-US" i="1" dirty="0">
                <a:latin typeface="Helvetica" pitchFamily="34" charset="0"/>
                <a:sym typeface="Symbol" pitchFamily="18" charset="2"/>
              </a:rPr>
              <a:t>n</a:t>
            </a:r>
            <a:r>
              <a:rPr lang="en-US" dirty="0">
                <a:latin typeface="Helvetica" pitchFamily="34" charset="0"/>
                <a:sym typeface="Symbol" pitchFamily="18" charset="2"/>
              </a:rPr>
              <a:t>) &gt;= </a:t>
            </a:r>
            <a:r>
              <a:rPr lang="en-US" i="1" dirty="0">
                <a:latin typeface="Helvetica" pitchFamily="34" charset="0"/>
                <a:sym typeface="Symbol" pitchFamily="18" charset="2"/>
              </a:rPr>
              <a:t>cg</a:t>
            </a:r>
            <a:r>
              <a:rPr lang="en-US" dirty="0">
                <a:latin typeface="Helvetica" pitchFamily="34" charset="0"/>
                <a:sym typeface="Symbol" pitchFamily="18" charset="2"/>
              </a:rPr>
              <a:t>(</a:t>
            </a:r>
            <a:r>
              <a:rPr lang="en-US" i="1" dirty="0">
                <a:latin typeface="Helvetica" pitchFamily="34" charset="0"/>
                <a:sym typeface="Symbol" pitchFamily="18" charset="2"/>
              </a:rPr>
              <a:t>n</a:t>
            </a:r>
            <a:r>
              <a:rPr lang="en-US" dirty="0">
                <a:latin typeface="Helvetica" pitchFamily="34" charset="0"/>
                <a:sym typeface="Symbol" pitchFamily="18" charset="2"/>
              </a:rPr>
              <a:t>) for all </a:t>
            </a:r>
            <a:r>
              <a:rPr lang="en-US" i="1" dirty="0">
                <a:latin typeface="Helvetica" pitchFamily="34" charset="0"/>
                <a:sym typeface="Symbol" pitchFamily="18" charset="2"/>
              </a:rPr>
              <a:t>n</a:t>
            </a:r>
            <a:r>
              <a:rPr lang="en-US" dirty="0">
                <a:latin typeface="Helvetica" pitchFamily="34" charset="0"/>
                <a:sym typeface="Symbol" pitchFamily="18" charset="2"/>
              </a:rPr>
              <a:t> &gt; </a:t>
            </a:r>
            <a:r>
              <a:rPr lang="en-US" i="1" dirty="0">
                <a:latin typeface="Helvetica" pitchFamily="34" charset="0"/>
                <a:sym typeface="Symbol" pitchFamily="18" charset="2"/>
              </a:rPr>
              <a:t>n</a:t>
            </a:r>
            <a:r>
              <a:rPr lang="en-US" baseline="-25000" dirty="0">
                <a:latin typeface="Helvetica" pitchFamily="34" charset="0"/>
                <a:sym typeface="Symbol" pitchFamily="18" charset="2"/>
              </a:rPr>
              <a:t>0</a:t>
            </a:r>
            <a:r>
              <a:rPr lang="en-US" dirty="0">
                <a:latin typeface="Helvetica" pitchFamily="34" charset="0"/>
                <a:sym typeface="Symbol" pitchFamily="18" charset="2"/>
              </a:rPr>
              <a:t>.</a:t>
            </a:r>
          </a:p>
          <a:p>
            <a:pPr marL="609600" indent="-609600">
              <a:lnSpc>
                <a:spcPct val="60000"/>
              </a:lnSpc>
              <a:buFontTx/>
              <a:buNone/>
            </a:pPr>
            <a:endParaRPr lang="en-US" dirty="0">
              <a:latin typeface="Helvetica" pitchFamily="34" charset="0"/>
              <a:sym typeface="Symbol" pitchFamily="18" charset="2"/>
            </a:endParaRP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dirty="0">
                <a:latin typeface="Helvetica" pitchFamily="34" charset="0"/>
                <a:sym typeface="Symbol" pitchFamily="18" charset="2"/>
              </a:rPr>
              <a:t>Meaning: For all data sets big enough (i.e.,  </a:t>
            </a:r>
            <a:r>
              <a:rPr lang="en-US" i="1" dirty="0">
                <a:latin typeface="Helvetica" pitchFamily="34" charset="0"/>
                <a:sym typeface="Symbol" pitchFamily="18" charset="2"/>
              </a:rPr>
              <a:t>n</a:t>
            </a:r>
            <a:r>
              <a:rPr lang="en-US" dirty="0">
                <a:latin typeface="Helvetica" pitchFamily="34" charset="0"/>
                <a:sym typeface="Symbol" pitchFamily="18" charset="2"/>
              </a:rPr>
              <a:t> &gt; </a:t>
            </a:r>
            <a:r>
              <a:rPr lang="en-US" i="1" dirty="0">
                <a:latin typeface="Helvetica" pitchFamily="34" charset="0"/>
                <a:sym typeface="Symbol" pitchFamily="18" charset="2"/>
              </a:rPr>
              <a:t>n</a:t>
            </a:r>
            <a:r>
              <a:rPr lang="en-US" baseline="-25000" dirty="0">
                <a:latin typeface="Helvetica" pitchFamily="34" charset="0"/>
                <a:sym typeface="Symbol" pitchFamily="18" charset="2"/>
              </a:rPr>
              <a:t>0</a:t>
            </a:r>
            <a:r>
              <a:rPr lang="en-US" dirty="0">
                <a:latin typeface="Helvetica" pitchFamily="34" charset="0"/>
                <a:sym typeface="Symbol" pitchFamily="18" charset="2"/>
              </a:rPr>
              <a:t>), the algorithm always executes in more than </a:t>
            </a:r>
            <a:r>
              <a:rPr lang="en-US" i="1" dirty="0">
                <a:latin typeface="Helvetica" pitchFamily="34" charset="0"/>
                <a:sym typeface="Symbol" pitchFamily="18" charset="2"/>
              </a:rPr>
              <a:t>cg</a:t>
            </a:r>
            <a:r>
              <a:rPr lang="en-US" dirty="0">
                <a:latin typeface="Helvetica" pitchFamily="34" charset="0"/>
                <a:sym typeface="Symbol" pitchFamily="18" charset="2"/>
              </a:rPr>
              <a:t>(</a:t>
            </a:r>
            <a:r>
              <a:rPr lang="en-US" i="1" dirty="0">
                <a:latin typeface="Helvetica" pitchFamily="34" charset="0"/>
                <a:sym typeface="Symbol" pitchFamily="18" charset="2"/>
              </a:rPr>
              <a:t>n</a:t>
            </a:r>
            <a:r>
              <a:rPr lang="en-US" dirty="0">
                <a:latin typeface="Helvetica" pitchFamily="34" charset="0"/>
                <a:sym typeface="Symbol" pitchFamily="18" charset="2"/>
              </a:rPr>
              <a:t>) steps.</a:t>
            </a:r>
          </a:p>
          <a:p>
            <a:pPr marL="609600" indent="-609600">
              <a:lnSpc>
                <a:spcPct val="60000"/>
              </a:lnSpc>
              <a:buFontTx/>
              <a:buNone/>
            </a:pPr>
            <a:endParaRPr lang="en-US" sz="2800" dirty="0">
              <a:latin typeface="Helvetica" pitchFamily="34" charset="0"/>
            </a:endParaRPr>
          </a:p>
          <a:p>
            <a:pPr marL="137160" indent="0">
              <a:buNone/>
            </a:pPr>
            <a:r>
              <a:rPr lang="en-US" sz="2200" dirty="0"/>
              <a:t>wish to get the “tightest” (</a:t>
            </a:r>
            <a:r>
              <a:rPr lang="en-US" sz="2200" dirty="0" smtClean="0"/>
              <a:t>for </a:t>
            </a:r>
            <a:r>
              <a:rPr lang="en-US" sz="2200" dirty="0">
                <a:latin typeface="Helvetica" pitchFamily="34" charset="0"/>
                <a:sym typeface="Symbol" pitchFamily="18" charset="2"/>
              </a:rPr>
              <a:t> </a:t>
            </a:r>
            <a:r>
              <a:rPr lang="en-US" sz="2200" dirty="0" smtClean="0"/>
              <a:t>notation</a:t>
            </a:r>
            <a:r>
              <a:rPr lang="en-US" sz="2200" dirty="0"/>
              <a:t>, the largest) </a:t>
            </a:r>
            <a:r>
              <a:rPr lang="en-US" sz="2200" dirty="0" smtClean="0"/>
              <a:t>bound possible.</a:t>
            </a:r>
            <a:endParaRPr lang="en-US" sz="2200" dirty="0">
              <a:latin typeface="Helvetica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747E8-9669-40CF-906F-4970AA93727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48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/>
          <a:lstStyle/>
          <a:p>
            <a:r>
              <a:rPr lang="en-US">
                <a:latin typeface="Helvetica" pitchFamily="34" charset="0"/>
              </a:rPr>
              <a:t>Big-Omega Example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455613" y="1598613"/>
            <a:ext cx="8226425" cy="4570412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b="1">
                <a:latin typeface="Helvetica" pitchFamily="34" charset="0"/>
              </a:rPr>
              <a:t>T</a:t>
            </a:r>
            <a:r>
              <a:rPr lang="en-US">
                <a:latin typeface="Helvetica" pitchFamily="34" charset="0"/>
              </a:rPr>
              <a:t>(</a:t>
            </a:r>
            <a:r>
              <a:rPr lang="en-US" i="1">
                <a:latin typeface="Helvetica" pitchFamily="34" charset="0"/>
              </a:rPr>
              <a:t>n</a:t>
            </a:r>
            <a:r>
              <a:rPr lang="en-US">
                <a:latin typeface="Helvetica" pitchFamily="34" charset="0"/>
              </a:rPr>
              <a:t>) = </a:t>
            </a:r>
            <a:r>
              <a:rPr lang="en-US" i="1">
                <a:latin typeface="Helvetica" pitchFamily="34" charset="0"/>
              </a:rPr>
              <a:t>c</a:t>
            </a:r>
            <a:r>
              <a:rPr lang="en-US" baseline="-25000">
                <a:latin typeface="Helvetica" pitchFamily="34" charset="0"/>
              </a:rPr>
              <a:t>1</a:t>
            </a:r>
            <a:r>
              <a:rPr lang="en-US" i="1">
                <a:latin typeface="Helvetica" pitchFamily="34" charset="0"/>
              </a:rPr>
              <a:t>n</a:t>
            </a:r>
            <a:r>
              <a:rPr lang="en-US" baseline="30000">
                <a:latin typeface="Helvetica" pitchFamily="34" charset="0"/>
              </a:rPr>
              <a:t>2</a:t>
            </a:r>
            <a:r>
              <a:rPr lang="en-US">
                <a:latin typeface="Helvetica" pitchFamily="34" charset="0"/>
              </a:rPr>
              <a:t> + </a:t>
            </a:r>
            <a:r>
              <a:rPr lang="en-US" i="1">
                <a:latin typeface="Helvetica" pitchFamily="34" charset="0"/>
              </a:rPr>
              <a:t>c</a:t>
            </a:r>
            <a:r>
              <a:rPr lang="en-US" baseline="-25000">
                <a:latin typeface="Helvetica" pitchFamily="34" charset="0"/>
              </a:rPr>
              <a:t>2</a:t>
            </a:r>
            <a:r>
              <a:rPr lang="en-US" i="1">
                <a:latin typeface="Helvetica" pitchFamily="34" charset="0"/>
              </a:rPr>
              <a:t>n</a:t>
            </a:r>
            <a:r>
              <a:rPr lang="en-US">
                <a:latin typeface="Helvetica" pitchFamily="34" charset="0"/>
              </a:rPr>
              <a:t>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>
              <a:latin typeface="Helvetica" pitchFamily="34" charset="0"/>
            </a:endParaRP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i="1">
                <a:latin typeface="Helvetica" pitchFamily="34" charset="0"/>
              </a:rPr>
              <a:t>c</a:t>
            </a:r>
            <a:r>
              <a:rPr lang="en-US" baseline="-25000">
                <a:latin typeface="Helvetica" pitchFamily="34" charset="0"/>
              </a:rPr>
              <a:t>1</a:t>
            </a:r>
            <a:r>
              <a:rPr lang="en-US" i="1">
                <a:latin typeface="Helvetica" pitchFamily="34" charset="0"/>
              </a:rPr>
              <a:t>n</a:t>
            </a:r>
            <a:r>
              <a:rPr lang="en-US" baseline="30000">
                <a:latin typeface="Helvetica" pitchFamily="34" charset="0"/>
              </a:rPr>
              <a:t>2</a:t>
            </a:r>
            <a:r>
              <a:rPr lang="en-US">
                <a:latin typeface="Helvetica" pitchFamily="34" charset="0"/>
              </a:rPr>
              <a:t> + </a:t>
            </a:r>
            <a:r>
              <a:rPr lang="en-US" i="1">
                <a:latin typeface="Helvetica" pitchFamily="34" charset="0"/>
              </a:rPr>
              <a:t>c</a:t>
            </a:r>
            <a:r>
              <a:rPr lang="en-US" baseline="-25000">
                <a:latin typeface="Helvetica" pitchFamily="34" charset="0"/>
              </a:rPr>
              <a:t>2</a:t>
            </a:r>
            <a:r>
              <a:rPr lang="en-US" i="1">
                <a:latin typeface="Helvetica" pitchFamily="34" charset="0"/>
              </a:rPr>
              <a:t>n</a:t>
            </a:r>
            <a:r>
              <a:rPr lang="en-US">
                <a:latin typeface="Helvetica" pitchFamily="34" charset="0"/>
              </a:rPr>
              <a:t> &gt;= </a:t>
            </a:r>
            <a:r>
              <a:rPr lang="en-US" i="1">
                <a:latin typeface="Helvetica" pitchFamily="34" charset="0"/>
              </a:rPr>
              <a:t>c</a:t>
            </a:r>
            <a:r>
              <a:rPr lang="en-US" baseline="-25000">
                <a:latin typeface="Helvetica" pitchFamily="34" charset="0"/>
              </a:rPr>
              <a:t>1</a:t>
            </a:r>
            <a:r>
              <a:rPr lang="en-US" i="1">
                <a:latin typeface="Helvetica" pitchFamily="34" charset="0"/>
              </a:rPr>
              <a:t>n</a:t>
            </a:r>
            <a:r>
              <a:rPr lang="en-US" baseline="30000">
                <a:latin typeface="Helvetica" pitchFamily="34" charset="0"/>
              </a:rPr>
              <a:t>2</a:t>
            </a:r>
            <a:r>
              <a:rPr lang="en-US">
                <a:latin typeface="Helvetica" pitchFamily="34" charset="0"/>
              </a:rPr>
              <a:t> for all </a:t>
            </a:r>
            <a:r>
              <a:rPr lang="en-US" i="1">
                <a:latin typeface="Helvetica" pitchFamily="34" charset="0"/>
              </a:rPr>
              <a:t>n</a:t>
            </a:r>
            <a:r>
              <a:rPr lang="en-US">
                <a:latin typeface="Helvetica" pitchFamily="34" charset="0"/>
              </a:rPr>
              <a:t> &gt; 1.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b="1">
                <a:latin typeface="Helvetica" pitchFamily="34" charset="0"/>
              </a:rPr>
              <a:t>T</a:t>
            </a:r>
            <a:r>
              <a:rPr lang="en-US">
                <a:latin typeface="Helvetica" pitchFamily="34" charset="0"/>
              </a:rPr>
              <a:t>(</a:t>
            </a:r>
            <a:r>
              <a:rPr lang="en-US" i="1">
                <a:latin typeface="Helvetica" pitchFamily="34" charset="0"/>
              </a:rPr>
              <a:t>n</a:t>
            </a:r>
            <a:r>
              <a:rPr lang="en-US">
                <a:latin typeface="Helvetica" pitchFamily="34" charset="0"/>
              </a:rPr>
              <a:t>) &gt;= </a:t>
            </a:r>
            <a:r>
              <a:rPr lang="en-US" i="1">
                <a:latin typeface="Helvetica" pitchFamily="34" charset="0"/>
              </a:rPr>
              <a:t>cn</a:t>
            </a:r>
            <a:r>
              <a:rPr lang="en-US" baseline="30000">
                <a:latin typeface="Helvetica" pitchFamily="34" charset="0"/>
              </a:rPr>
              <a:t>2</a:t>
            </a:r>
            <a:r>
              <a:rPr lang="en-US">
                <a:latin typeface="Helvetica" pitchFamily="34" charset="0"/>
              </a:rPr>
              <a:t> for </a:t>
            </a:r>
            <a:r>
              <a:rPr lang="en-US" i="1">
                <a:latin typeface="Helvetica" pitchFamily="34" charset="0"/>
              </a:rPr>
              <a:t>c</a:t>
            </a:r>
            <a:r>
              <a:rPr lang="en-US">
                <a:latin typeface="Helvetica" pitchFamily="34" charset="0"/>
              </a:rPr>
              <a:t> = </a:t>
            </a:r>
            <a:r>
              <a:rPr lang="en-US" i="1">
                <a:latin typeface="Helvetica" pitchFamily="34" charset="0"/>
              </a:rPr>
              <a:t>c</a:t>
            </a:r>
            <a:r>
              <a:rPr lang="en-US" baseline="-25000">
                <a:latin typeface="Helvetica" pitchFamily="34" charset="0"/>
              </a:rPr>
              <a:t>1</a:t>
            </a:r>
            <a:r>
              <a:rPr lang="en-US">
                <a:latin typeface="Helvetica" pitchFamily="34" charset="0"/>
              </a:rPr>
              <a:t> and </a:t>
            </a:r>
            <a:r>
              <a:rPr lang="en-US" i="1">
                <a:latin typeface="Helvetica" pitchFamily="34" charset="0"/>
              </a:rPr>
              <a:t>n</a:t>
            </a:r>
            <a:r>
              <a:rPr lang="en-US" baseline="-25000">
                <a:latin typeface="Helvetica" pitchFamily="34" charset="0"/>
              </a:rPr>
              <a:t>0</a:t>
            </a:r>
            <a:r>
              <a:rPr lang="en-US">
                <a:latin typeface="Helvetica" pitchFamily="34" charset="0"/>
              </a:rPr>
              <a:t> = 1.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>
              <a:latin typeface="Helvetica" pitchFamily="34" charset="0"/>
            </a:endParaRP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>
                <a:latin typeface="Helvetica" pitchFamily="34" charset="0"/>
              </a:rPr>
              <a:t>Therefore, </a:t>
            </a:r>
            <a:r>
              <a:rPr lang="en-US" b="1">
                <a:latin typeface="Helvetica" pitchFamily="34" charset="0"/>
              </a:rPr>
              <a:t>T</a:t>
            </a:r>
            <a:r>
              <a:rPr lang="en-US">
                <a:latin typeface="Helvetica" pitchFamily="34" charset="0"/>
              </a:rPr>
              <a:t>(</a:t>
            </a:r>
            <a:r>
              <a:rPr lang="en-US" i="1">
                <a:latin typeface="Helvetica" pitchFamily="34" charset="0"/>
              </a:rPr>
              <a:t>n</a:t>
            </a:r>
            <a:r>
              <a:rPr lang="en-US">
                <a:latin typeface="Helvetica" pitchFamily="34" charset="0"/>
              </a:rPr>
              <a:t>) is in </a:t>
            </a:r>
            <a:r>
              <a:rPr lang="en-US">
                <a:latin typeface="Helvetica" pitchFamily="34" charset="0"/>
                <a:sym typeface="Symbol" pitchFamily="18" charset="2"/>
              </a:rPr>
              <a:t>(</a:t>
            </a:r>
            <a:r>
              <a:rPr lang="en-US" i="1">
                <a:latin typeface="Helvetica" pitchFamily="34" charset="0"/>
                <a:sym typeface="Symbol" pitchFamily="18" charset="2"/>
              </a:rPr>
              <a:t>n</a:t>
            </a:r>
            <a:r>
              <a:rPr lang="en-US" baseline="30000">
                <a:latin typeface="Helvetica" pitchFamily="34" charset="0"/>
                <a:sym typeface="Symbol" pitchFamily="18" charset="2"/>
              </a:rPr>
              <a:t>2</a:t>
            </a:r>
            <a:r>
              <a:rPr lang="en-US">
                <a:latin typeface="Helvetica" pitchFamily="34" charset="0"/>
                <a:sym typeface="Symbol" pitchFamily="18" charset="2"/>
              </a:rPr>
              <a:t>) by the definition.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>
              <a:latin typeface="Helvetica" pitchFamily="34" charset="0"/>
              <a:sym typeface="Symbol" pitchFamily="18" charset="2"/>
            </a:endParaRP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>
                <a:latin typeface="Helvetica" pitchFamily="34" charset="0"/>
                <a:sym typeface="Symbol" pitchFamily="18" charset="2"/>
              </a:rPr>
              <a:t>We want the greatest lower bound.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747E8-9669-40CF-906F-4970AA93727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3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/>
          <a:lstStyle/>
          <a:p>
            <a:r>
              <a:rPr lang="en-US">
                <a:latin typeface="Helvetica" pitchFamily="34" charset="0"/>
              </a:rPr>
              <a:t>Theta Notation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xfrm>
            <a:off x="455613" y="1598613"/>
            <a:ext cx="8226425" cy="4570412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en-US" dirty="0">
                <a:latin typeface="Helvetica" pitchFamily="34" charset="0"/>
                <a:sym typeface="Symbol" pitchFamily="18" charset="2"/>
              </a:rPr>
              <a:t>When big-Oh and  meet, we indicate this by using  (big-Theta) notation.</a:t>
            </a:r>
          </a:p>
          <a:p>
            <a:pPr marL="609600" indent="-609600">
              <a:buFontTx/>
              <a:buNone/>
            </a:pPr>
            <a:endParaRPr lang="en-US" dirty="0">
              <a:latin typeface="Helvetica" pitchFamily="34" charset="0"/>
              <a:sym typeface="Symbol" pitchFamily="18" charset="2"/>
            </a:endParaRPr>
          </a:p>
          <a:p>
            <a:pPr marL="609600" indent="-609600">
              <a:buFontTx/>
              <a:buNone/>
            </a:pPr>
            <a:r>
              <a:rPr lang="en-US" dirty="0">
                <a:latin typeface="Helvetica" pitchFamily="34" charset="0"/>
                <a:sym typeface="Symbol" pitchFamily="18" charset="2"/>
              </a:rPr>
              <a:t>Definition: An algorithm is said to be (</a:t>
            </a:r>
            <a:r>
              <a:rPr lang="en-US" i="1" dirty="0">
                <a:latin typeface="Helvetica" pitchFamily="34" charset="0"/>
                <a:sym typeface="Symbol" pitchFamily="18" charset="2"/>
              </a:rPr>
              <a:t>h</a:t>
            </a:r>
            <a:r>
              <a:rPr lang="en-US" dirty="0">
                <a:latin typeface="Helvetica" pitchFamily="34" charset="0"/>
                <a:sym typeface="Symbol" pitchFamily="18" charset="2"/>
              </a:rPr>
              <a:t>(</a:t>
            </a:r>
            <a:r>
              <a:rPr lang="en-US" i="1" dirty="0">
                <a:latin typeface="Helvetica" pitchFamily="34" charset="0"/>
                <a:sym typeface="Symbol" pitchFamily="18" charset="2"/>
              </a:rPr>
              <a:t>n</a:t>
            </a:r>
            <a:r>
              <a:rPr lang="en-US" dirty="0">
                <a:latin typeface="Helvetica" pitchFamily="34" charset="0"/>
                <a:sym typeface="Symbol" pitchFamily="18" charset="2"/>
              </a:rPr>
              <a:t>)) if it is in O(</a:t>
            </a:r>
            <a:r>
              <a:rPr lang="en-US" i="1" dirty="0">
                <a:latin typeface="Helvetica" pitchFamily="34" charset="0"/>
                <a:sym typeface="Symbol" pitchFamily="18" charset="2"/>
              </a:rPr>
              <a:t>h</a:t>
            </a:r>
            <a:r>
              <a:rPr lang="en-US" dirty="0">
                <a:latin typeface="Helvetica" pitchFamily="34" charset="0"/>
                <a:sym typeface="Symbol" pitchFamily="18" charset="2"/>
              </a:rPr>
              <a:t>(</a:t>
            </a:r>
            <a:r>
              <a:rPr lang="en-US" i="1" dirty="0">
                <a:latin typeface="Helvetica" pitchFamily="34" charset="0"/>
                <a:sym typeface="Symbol" pitchFamily="18" charset="2"/>
              </a:rPr>
              <a:t>n</a:t>
            </a:r>
            <a:r>
              <a:rPr lang="en-US" dirty="0">
                <a:latin typeface="Helvetica" pitchFamily="34" charset="0"/>
                <a:sym typeface="Symbol" pitchFamily="18" charset="2"/>
              </a:rPr>
              <a:t>)) and it is in (</a:t>
            </a:r>
            <a:r>
              <a:rPr lang="en-US" i="1" dirty="0">
                <a:latin typeface="Helvetica" pitchFamily="34" charset="0"/>
                <a:sym typeface="Symbol" pitchFamily="18" charset="2"/>
              </a:rPr>
              <a:t>h</a:t>
            </a:r>
            <a:r>
              <a:rPr lang="en-US" dirty="0">
                <a:latin typeface="Helvetica" pitchFamily="34" charset="0"/>
                <a:sym typeface="Symbol" pitchFamily="18" charset="2"/>
              </a:rPr>
              <a:t>(</a:t>
            </a:r>
            <a:r>
              <a:rPr lang="en-US" i="1" dirty="0">
                <a:latin typeface="Helvetica" pitchFamily="34" charset="0"/>
                <a:sym typeface="Symbol" pitchFamily="18" charset="2"/>
              </a:rPr>
              <a:t>n</a:t>
            </a:r>
            <a:r>
              <a:rPr lang="en-US" dirty="0" smtClean="0">
                <a:latin typeface="Helvetica" pitchFamily="34" charset="0"/>
                <a:sym typeface="Symbol" pitchFamily="18" charset="2"/>
              </a:rPr>
              <a:t>)).</a:t>
            </a:r>
          </a:p>
          <a:p>
            <a:pPr marL="609600" indent="-609600">
              <a:buFontTx/>
              <a:buNone/>
            </a:pPr>
            <a:endParaRPr lang="en-US" dirty="0" smtClean="0">
              <a:latin typeface="Helvetica" pitchFamily="34" charset="0"/>
              <a:sym typeface="Symbol" pitchFamily="18" charset="2"/>
            </a:endParaRPr>
          </a:p>
          <a:p>
            <a:pPr marL="609600" indent="-609600">
              <a:buNone/>
            </a:pPr>
            <a:r>
              <a:rPr lang="en-US" sz="2200" dirty="0"/>
              <a:t>For polynomial equations on T(n), we always have </a:t>
            </a:r>
            <a:r>
              <a:rPr lang="en-US" sz="2200" dirty="0">
                <a:sym typeface="Symbol" pitchFamily="18" charset="2"/>
              </a:rPr>
              <a:t>.  There is no uncertainty, since once we have the equation, we have a “complete” analysis.</a:t>
            </a:r>
          </a:p>
          <a:p>
            <a:pPr marL="609600" indent="-609600">
              <a:buFontTx/>
              <a:buNone/>
            </a:pPr>
            <a:endParaRPr lang="en-US" dirty="0">
              <a:latin typeface="Helvetica" pitchFamily="34" charset="0"/>
              <a:sym typeface="Symbol" pitchFamily="18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747E8-9669-40CF-906F-4970AA93727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3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>
            <a:normAutofit/>
          </a:bodyPr>
          <a:lstStyle/>
          <a:p>
            <a:r>
              <a:rPr lang="en-US" sz="3400" dirty="0">
                <a:latin typeface="Helvetica" pitchFamily="34" charset="0"/>
              </a:rPr>
              <a:t>A Common Misunderstanding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>
          <a:xfrm>
            <a:off x="455613" y="1598613"/>
            <a:ext cx="8226425" cy="4570412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en-US" dirty="0">
                <a:latin typeface="Helvetica" pitchFamily="34" charset="0"/>
                <a:sym typeface="Symbol" pitchFamily="18" charset="2"/>
              </a:rPr>
              <a:t>Confusing worst case with upper </a:t>
            </a:r>
            <a:r>
              <a:rPr lang="en-US" dirty="0" smtClean="0">
                <a:latin typeface="Helvetica" pitchFamily="34" charset="0"/>
                <a:sym typeface="Symbol" pitchFamily="18" charset="2"/>
              </a:rPr>
              <a:t>bound:</a:t>
            </a:r>
            <a:endParaRPr lang="en-US" dirty="0">
              <a:latin typeface="Helvetica" pitchFamily="34" charset="0"/>
              <a:sym typeface="Symbol" pitchFamily="18" charset="2"/>
            </a:endParaRPr>
          </a:p>
          <a:p>
            <a:pPr marL="609600" indent="-609600">
              <a:lnSpc>
                <a:spcPct val="50000"/>
              </a:lnSpc>
              <a:buFontTx/>
              <a:buNone/>
            </a:pPr>
            <a:endParaRPr lang="en-US" dirty="0">
              <a:latin typeface="Helvetica" pitchFamily="34" charset="0"/>
              <a:sym typeface="Symbol" pitchFamily="18" charset="2"/>
            </a:endParaRPr>
          </a:p>
          <a:p>
            <a:pPr marL="609600" indent="-609600">
              <a:buFontTx/>
              <a:buNone/>
            </a:pPr>
            <a:r>
              <a:rPr lang="en-US" dirty="0">
                <a:latin typeface="Helvetica" pitchFamily="34" charset="0"/>
                <a:sym typeface="Symbol" pitchFamily="18" charset="2"/>
              </a:rPr>
              <a:t>Upper bound refers to a growth rate.</a:t>
            </a:r>
          </a:p>
          <a:p>
            <a:pPr marL="609600" indent="-609600">
              <a:lnSpc>
                <a:spcPct val="50000"/>
              </a:lnSpc>
              <a:buFontTx/>
              <a:buNone/>
            </a:pPr>
            <a:endParaRPr lang="en-US" dirty="0">
              <a:latin typeface="Helvetica" pitchFamily="34" charset="0"/>
              <a:sym typeface="Symbol" pitchFamily="18" charset="2"/>
            </a:endParaRPr>
          </a:p>
          <a:p>
            <a:pPr marL="609600" indent="-609600">
              <a:buFontTx/>
              <a:buNone/>
            </a:pPr>
            <a:r>
              <a:rPr lang="en-US" dirty="0">
                <a:latin typeface="Helvetica" pitchFamily="34" charset="0"/>
                <a:sym typeface="Symbol" pitchFamily="18" charset="2"/>
              </a:rPr>
              <a:t>Worst case refers to the worst input from among the choices for possible inputs of a given size.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747E8-9669-40CF-906F-4970AA93727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33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6425" cy="685800"/>
          </a:xfrm>
        </p:spPr>
        <p:txBody>
          <a:bodyPr>
            <a:normAutofit/>
          </a:bodyPr>
          <a:lstStyle/>
          <a:p>
            <a:r>
              <a:rPr lang="en-US" sz="3400" dirty="0">
                <a:latin typeface="Helvetica" pitchFamily="34" charset="0"/>
              </a:rPr>
              <a:t>Simplifying Rules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304801" y="1066800"/>
            <a:ext cx="8377238" cy="5638800"/>
          </a:xfrm>
        </p:spPr>
        <p:txBody>
          <a:bodyPr>
            <a:normAutofit fontScale="70000" lnSpcReduction="20000"/>
          </a:bodyPr>
          <a:lstStyle/>
          <a:p>
            <a:pPr marL="137160" indent="0">
              <a:buNone/>
            </a:pPr>
            <a:r>
              <a:rPr lang="en-US" sz="3100" b="1" dirty="0" smtClean="0">
                <a:solidFill>
                  <a:srgbClr val="FF0000"/>
                </a:solidFill>
                <a:latin typeface="Helvetica" pitchFamily="34" charset="0"/>
                <a:sym typeface="Symbol" pitchFamily="18" charset="2"/>
              </a:rPr>
              <a:t>(1</a:t>
            </a:r>
            <a:r>
              <a:rPr lang="en-US" sz="3100" b="1" dirty="0" smtClean="0">
                <a:solidFill>
                  <a:srgbClr val="FFCC00"/>
                </a:solidFill>
                <a:latin typeface="Helvetica" pitchFamily="34" charset="0"/>
                <a:sym typeface="Symbol" pitchFamily="18" charset="2"/>
              </a:rPr>
              <a:t>)  </a:t>
            </a:r>
            <a:r>
              <a:rPr lang="en-US" sz="3100" dirty="0" smtClean="0">
                <a:solidFill>
                  <a:srgbClr val="FFCC00"/>
                </a:solidFill>
                <a:latin typeface="Helvetica" pitchFamily="34" charset="0"/>
                <a:sym typeface="Symbol" pitchFamily="18" charset="2"/>
              </a:rPr>
              <a:t>If </a:t>
            </a:r>
            <a:r>
              <a:rPr lang="en-US" sz="3100" i="1" dirty="0">
                <a:solidFill>
                  <a:srgbClr val="FFCC00"/>
                </a:solidFill>
                <a:latin typeface="Helvetica" pitchFamily="34" charset="0"/>
                <a:sym typeface="Symbol" pitchFamily="18" charset="2"/>
              </a:rPr>
              <a:t>f</a:t>
            </a:r>
            <a:r>
              <a:rPr lang="en-US" sz="3100" dirty="0">
                <a:solidFill>
                  <a:srgbClr val="FFCC00"/>
                </a:solidFill>
                <a:latin typeface="Helvetica" pitchFamily="34" charset="0"/>
                <a:sym typeface="Symbol" pitchFamily="18" charset="2"/>
              </a:rPr>
              <a:t>(</a:t>
            </a:r>
            <a:r>
              <a:rPr lang="en-US" sz="3100" i="1" dirty="0">
                <a:solidFill>
                  <a:srgbClr val="FFCC00"/>
                </a:solidFill>
                <a:latin typeface="Helvetica" pitchFamily="34" charset="0"/>
                <a:sym typeface="Symbol" pitchFamily="18" charset="2"/>
              </a:rPr>
              <a:t>n</a:t>
            </a:r>
            <a:r>
              <a:rPr lang="en-US" sz="3100" dirty="0">
                <a:solidFill>
                  <a:srgbClr val="FFCC00"/>
                </a:solidFill>
                <a:latin typeface="Helvetica" pitchFamily="34" charset="0"/>
                <a:sym typeface="Symbol" pitchFamily="18" charset="2"/>
              </a:rPr>
              <a:t>) is in O(</a:t>
            </a:r>
            <a:r>
              <a:rPr lang="en-US" sz="3100" i="1" dirty="0">
                <a:solidFill>
                  <a:srgbClr val="FFCC00"/>
                </a:solidFill>
                <a:latin typeface="Helvetica" pitchFamily="34" charset="0"/>
                <a:sym typeface="Symbol" pitchFamily="18" charset="2"/>
              </a:rPr>
              <a:t>g</a:t>
            </a:r>
            <a:r>
              <a:rPr lang="en-US" sz="3100" dirty="0">
                <a:solidFill>
                  <a:srgbClr val="FFCC00"/>
                </a:solidFill>
                <a:latin typeface="Helvetica" pitchFamily="34" charset="0"/>
                <a:sym typeface="Symbol" pitchFamily="18" charset="2"/>
              </a:rPr>
              <a:t>(</a:t>
            </a:r>
            <a:r>
              <a:rPr lang="en-US" sz="3100" i="1" dirty="0">
                <a:solidFill>
                  <a:srgbClr val="FFCC00"/>
                </a:solidFill>
                <a:latin typeface="Helvetica" pitchFamily="34" charset="0"/>
                <a:sym typeface="Symbol" pitchFamily="18" charset="2"/>
              </a:rPr>
              <a:t>n</a:t>
            </a:r>
            <a:r>
              <a:rPr lang="en-US" sz="3100" dirty="0">
                <a:solidFill>
                  <a:srgbClr val="FFCC00"/>
                </a:solidFill>
                <a:latin typeface="Helvetica" pitchFamily="34" charset="0"/>
                <a:sym typeface="Symbol" pitchFamily="18" charset="2"/>
              </a:rPr>
              <a:t>)) and </a:t>
            </a:r>
            <a:r>
              <a:rPr lang="en-US" sz="3100" i="1" dirty="0">
                <a:solidFill>
                  <a:srgbClr val="FFCC00"/>
                </a:solidFill>
                <a:latin typeface="Helvetica" pitchFamily="34" charset="0"/>
                <a:sym typeface="Symbol" pitchFamily="18" charset="2"/>
              </a:rPr>
              <a:t>g</a:t>
            </a:r>
            <a:r>
              <a:rPr lang="en-US" sz="3100" dirty="0">
                <a:solidFill>
                  <a:srgbClr val="FFCC00"/>
                </a:solidFill>
                <a:latin typeface="Helvetica" pitchFamily="34" charset="0"/>
                <a:sym typeface="Symbol" pitchFamily="18" charset="2"/>
              </a:rPr>
              <a:t>(</a:t>
            </a:r>
            <a:r>
              <a:rPr lang="en-US" sz="3100" i="1" dirty="0">
                <a:solidFill>
                  <a:srgbClr val="FFCC00"/>
                </a:solidFill>
                <a:latin typeface="Helvetica" pitchFamily="34" charset="0"/>
                <a:sym typeface="Symbol" pitchFamily="18" charset="2"/>
              </a:rPr>
              <a:t>n</a:t>
            </a:r>
            <a:r>
              <a:rPr lang="en-US" sz="3100" dirty="0">
                <a:solidFill>
                  <a:srgbClr val="FFCC00"/>
                </a:solidFill>
                <a:latin typeface="Helvetica" pitchFamily="34" charset="0"/>
                <a:sym typeface="Symbol" pitchFamily="18" charset="2"/>
              </a:rPr>
              <a:t>) is in O(</a:t>
            </a:r>
            <a:r>
              <a:rPr lang="en-US" sz="3100" i="1" dirty="0">
                <a:solidFill>
                  <a:srgbClr val="FFCC00"/>
                </a:solidFill>
                <a:latin typeface="Helvetica" pitchFamily="34" charset="0"/>
                <a:sym typeface="Symbol" pitchFamily="18" charset="2"/>
              </a:rPr>
              <a:t>h</a:t>
            </a:r>
            <a:r>
              <a:rPr lang="en-US" sz="3100" dirty="0">
                <a:solidFill>
                  <a:srgbClr val="FFCC00"/>
                </a:solidFill>
                <a:latin typeface="Helvetica" pitchFamily="34" charset="0"/>
                <a:sym typeface="Symbol" pitchFamily="18" charset="2"/>
              </a:rPr>
              <a:t>(</a:t>
            </a:r>
            <a:r>
              <a:rPr lang="en-US" sz="3100" i="1" dirty="0">
                <a:solidFill>
                  <a:srgbClr val="FFCC00"/>
                </a:solidFill>
                <a:latin typeface="Helvetica" pitchFamily="34" charset="0"/>
                <a:sym typeface="Symbol" pitchFamily="18" charset="2"/>
              </a:rPr>
              <a:t>n</a:t>
            </a:r>
            <a:r>
              <a:rPr lang="en-US" sz="3100" dirty="0">
                <a:solidFill>
                  <a:srgbClr val="FFCC00"/>
                </a:solidFill>
                <a:latin typeface="Helvetica" pitchFamily="34" charset="0"/>
                <a:sym typeface="Symbol" pitchFamily="18" charset="2"/>
              </a:rPr>
              <a:t>)), </a:t>
            </a:r>
            <a:endParaRPr lang="en-US" sz="3100" dirty="0" smtClean="0">
              <a:solidFill>
                <a:srgbClr val="FFCC00"/>
              </a:solidFill>
              <a:latin typeface="Helvetica" pitchFamily="34" charset="0"/>
              <a:sym typeface="Symbol" pitchFamily="18" charset="2"/>
            </a:endParaRPr>
          </a:p>
          <a:p>
            <a:pPr marL="137160" indent="0">
              <a:buNone/>
            </a:pPr>
            <a:r>
              <a:rPr lang="en-US" sz="3100" dirty="0" smtClean="0">
                <a:solidFill>
                  <a:srgbClr val="FFCC00"/>
                </a:solidFill>
                <a:latin typeface="Helvetica" pitchFamily="34" charset="0"/>
                <a:sym typeface="Symbol" pitchFamily="18" charset="2"/>
              </a:rPr>
              <a:t>     then </a:t>
            </a:r>
            <a:r>
              <a:rPr lang="en-US" sz="3100" i="1" dirty="0">
                <a:solidFill>
                  <a:srgbClr val="FFCC00"/>
                </a:solidFill>
                <a:latin typeface="Helvetica" pitchFamily="34" charset="0"/>
                <a:sym typeface="Symbol" pitchFamily="18" charset="2"/>
              </a:rPr>
              <a:t>f</a:t>
            </a:r>
            <a:r>
              <a:rPr lang="en-US" sz="3100" dirty="0">
                <a:solidFill>
                  <a:srgbClr val="FFCC00"/>
                </a:solidFill>
                <a:latin typeface="Helvetica" pitchFamily="34" charset="0"/>
                <a:sym typeface="Symbol" pitchFamily="18" charset="2"/>
              </a:rPr>
              <a:t>(</a:t>
            </a:r>
            <a:r>
              <a:rPr lang="en-US" sz="3100" i="1" dirty="0">
                <a:solidFill>
                  <a:srgbClr val="FFCC00"/>
                </a:solidFill>
                <a:latin typeface="Helvetica" pitchFamily="34" charset="0"/>
                <a:sym typeface="Symbol" pitchFamily="18" charset="2"/>
              </a:rPr>
              <a:t>n</a:t>
            </a:r>
            <a:r>
              <a:rPr lang="en-US" sz="3100" dirty="0">
                <a:solidFill>
                  <a:srgbClr val="FFCC00"/>
                </a:solidFill>
                <a:latin typeface="Helvetica" pitchFamily="34" charset="0"/>
                <a:sym typeface="Symbol" pitchFamily="18" charset="2"/>
              </a:rPr>
              <a:t>) is in </a:t>
            </a:r>
            <a:r>
              <a:rPr lang="en-US" sz="3100" dirty="0" smtClean="0">
                <a:solidFill>
                  <a:srgbClr val="FFCC00"/>
                </a:solidFill>
                <a:latin typeface="Helvetica" pitchFamily="34" charset="0"/>
                <a:sym typeface="Symbol" pitchFamily="18" charset="2"/>
              </a:rPr>
              <a:t>O(</a:t>
            </a:r>
            <a:r>
              <a:rPr lang="en-US" sz="3100" i="1" dirty="0" smtClean="0">
                <a:solidFill>
                  <a:srgbClr val="FFCC00"/>
                </a:solidFill>
                <a:latin typeface="Helvetica" pitchFamily="34" charset="0"/>
                <a:sym typeface="Symbol" pitchFamily="18" charset="2"/>
              </a:rPr>
              <a:t>h</a:t>
            </a:r>
            <a:r>
              <a:rPr lang="en-US" sz="3100" dirty="0" smtClean="0">
                <a:solidFill>
                  <a:srgbClr val="FFCC00"/>
                </a:solidFill>
                <a:latin typeface="Helvetica" pitchFamily="34" charset="0"/>
                <a:sym typeface="Symbol" pitchFamily="18" charset="2"/>
              </a:rPr>
              <a:t>(</a:t>
            </a:r>
            <a:r>
              <a:rPr lang="en-US" sz="3100" i="1" dirty="0" smtClean="0">
                <a:solidFill>
                  <a:srgbClr val="FFCC00"/>
                </a:solidFill>
                <a:latin typeface="Helvetica" pitchFamily="34" charset="0"/>
                <a:sym typeface="Symbol" pitchFamily="18" charset="2"/>
              </a:rPr>
              <a:t>n</a:t>
            </a:r>
            <a:r>
              <a:rPr lang="en-US" sz="3100" dirty="0" smtClean="0">
                <a:solidFill>
                  <a:srgbClr val="FFCC00"/>
                </a:solidFill>
                <a:latin typeface="Helvetica" pitchFamily="34" charset="0"/>
                <a:sym typeface="Symbol" pitchFamily="18" charset="2"/>
              </a:rPr>
              <a:t>)). </a:t>
            </a:r>
          </a:p>
          <a:p>
            <a:pPr marL="137160" indent="0" algn="just">
              <a:buNone/>
            </a:pPr>
            <a:r>
              <a:rPr lang="en-US" sz="2400" dirty="0" smtClean="0">
                <a:latin typeface="Helvetica" pitchFamily="34" charset="0"/>
                <a:sym typeface="Symbol" pitchFamily="18" charset="2"/>
              </a:rPr>
              <a:t>[</a:t>
            </a:r>
            <a:r>
              <a:rPr lang="en-US" sz="2400" dirty="0" smtClean="0"/>
              <a:t>if </a:t>
            </a:r>
            <a:r>
              <a:rPr lang="en-US" sz="2400" dirty="0"/>
              <a:t>some function g(n) is an upper bound for your </a:t>
            </a:r>
            <a:r>
              <a:rPr lang="en-US" sz="2400" dirty="0" smtClean="0"/>
              <a:t>cost function</a:t>
            </a:r>
            <a:r>
              <a:rPr lang="en-US" sz="2400" dirty="0"/>
              <a:t>, then any upper bound for g(n) is also an upper bound for your cost function.</a:t>
            </a:r>
            <a:r>
              <a:rPr lang="en-US" sz="2400" dirty="0" smtClean="0">
                <a:latin typeface="Helvetica" pitchFamily="34" charset="0"/>
                <a:sym typeface="Symbol" pitchFamily="18" charset="2"/>
              </a:rPr>
              <a:t>]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endParaRPr lang="en-US" dirty="0">
              <a:latin typeface="Helvetica" pitchFamily="34" charset="0"/>
              <a:sym typeface="Symbol" pitchFamily="18" charset="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3100" b="1" dirty="0" smtClean="0">
                <a:solidFill>
                  <a:srgbClr val="FF0000"/>
                </a:solidFill>
                <a:latin typeface="Helvetica" pitchFamily="34" charset="0"/>
                <a:sym typeface="Symbol" pitchFamily="18" charset="2"/>
              </a:rPr>
              <a:t>(2)</a:t>
            </a:r>
            <a:r>
              <a:rPr lang="en-US" sz="3100" dirty="0" smtClean="0">
                <a:solidFill>
                  <a:srgbClr val="FFFF00"/>
                </a:solidFill>
                <a:latin typeface="Helvetica" pitchFamily="34" charset="0"/>
                <a:sym typeface="Symbol" pitchFamily="18" charset="2"/>
              </a:rPr>
              <a:t>  </a:t>
            </a:r>
            <a:r>
              <a:rPr lang="en-US" sz="3100" dirty="0" smtClean="0">
                <a:solidFill>
                  <a:srgbClr val="FFCC00"/>
                </a:solidFill>
                <a:latin typeface="Helvetica" pitchFamily="34" charset="0"/>
                <a:sym typeface="Symbol" pitchFamily="18" charset="2"/>
              </a:rPr>
              <a:t>If </a:t>
            </a:r>
            <a:r>
              <a:rPr lang="en-US" sz="3100" i="1" dirty="0">
                <a:solidFill>
                  <a:srgbClr val="FFCC00"/>
                </a:solidFill>
                <a:latin typeface="Helvetica" pitchFamily="34" charset="0"/>
                <a:sym typeface="Symbol" pitchFamily="18" charset="2"/>
              </a:rPr>
              <a:t>f</a:t>
            </a:r>
            <a:r>
              <a:rPr lang="en-US" sz="3100" dirty="0">
                <a:solidFill>
                  <a:srgbClr val="FFCC00"/>
                </a:solidFill>
                <a:latin typeface="Helvetica" pitchFamily="34" charset="0"/>
                <a:sym typeface="Symbol" pitchFamily="18" charset="2"/>
              </a:rPr>
              <a:t>(</a:t>
            </a:r>
            <a:r>
              <a:rPr lang="en-US" sz="3100" i="1" dirty="0">
                <a:solidFill>
                  <a:srgbClr val="FFCC00"/>
                </a:solidFill>
                <a:latin typeface="Helvetica" pitchFamily="34" charset="0"/>
                <a:sym typeface="Symbol" pitchFamily="18" charset="2"/>
              </a:rPr>
              <a:t>n</a:t>
            </a:r>
            <a:r>
              <a:rPr lang="en-US" sz="3100" dirty="0">
                <a:solidFill>
                  <a:srgbClr val="FFCC00"/>
                </a:solidFill>
                <a:latin typeface="Helvetica" pitchFamily="34" charset="0"/>
                <a:sym typeface="Symbol" pitchFamily="18" charset="2"/>
              </a:rPr>
              <a:t>) is in O(</a:t>
            </a:r>
            <a:r>
              <a:rPr lang="en-US" sz="3100" i="1" dirty="0">
                <a:solidFill>
                  <a:srgbClr val="FFCC00"/>
                </a:solidFill>
                <a:latin typeface="Helvetica" pitchFamily="34" charset="0"/>
                <a:sym typeface="Symbol" pitchFamily="18" charset="2"/>
              </a:rPr>
              <a:t>kg</a:t>
            </a:r>
            <a:r>
              <a:rPr lang="en-US" sz="3100" dirty="0">
                <a:solidFill>
                  <a:srgbClr val="FFCC00"/>
                </a:solidFill>
                <a:latin typeface="Helvetica" pitchFamily="34" charset="0"/>
                <a:sym typeface="Symbol" pitchFamily="18" charset="2"/>
              </a:rPr>
              <a:t>(</a:t>
            </a:r>
            <a:r>
              <a:rPr lang="en-US" sz="3100" i="1" dirty="0">
                <a:solidFill>
                  <a:srgbClr val="FFCC00"/>
                </a:solidFill>
                <a:latin typeface="Helvetica" pitchFamily="34" charset="0"/>
                <a:sym typeface="Symbol" pitchFamily="18" charset="2"/>
              </a:rPr>
              <a:t>n</a:t>
            </a:r>
            <a:r>
              <a:rPr lang="en-US" sz="3100" dirty="0">
                <a:solidFill>
                  <a:srgbClr val="FFCC00"/>
                </a:solidFill>
                <a:latin typeface="Helvetica" pitchFamily="34" charset="0"/>
                <a:sym typeface="Symbol" pitchFamily="18" charset="2"/>
              </a:rPr>
              <a:t>)) for any constant </a:t>
            </a:r>
            <a:r>
              <a:rPr lang="en-US" sz="3100" i="1" dirty="0">
                <a:solidFill>
                  <a:srgbClr val="FFCC00"/>
                </a:solidFill>
                <a:latin typeface="Helvetica" pitchFamily="34" charset="0"/>
                <a:sym typeface="Symbol" pitchFamily="18" charset="2"/>
              </a:rPr>
              <a:t>k</a:t>
            </a:r>
            <a:r>
              <a:rPr lang="en-US" sz="3100" dirty="0">
                <a:solidFill>
                  <a:srgbClr val="FFCC00"/>
                </a:solidFill>
                <a:latin typeface="Helvetica" pitchFamily="34" charset="0"/>
                <a:sym typeface="Symbol" pitchFamily="18" charset="2"/>
              </a:rPr>
              <a:t> &gt; 0, </a:t>
            </a:r>
            <a:r>
              <a:rPr lang="en-US" sz="3100" dirty="0" smtClean="0">
                <a:solidFill>
                  <a:srgbClr val="FFCC00"/>
                </a:solidFill>
                <a:latin typeface="Helvetica" pitchFamily="34" charset="0"/>
                <a:sym typeface="Symbol" pitchFamily="18" charset="2"/>
              </a:rPr>
              <a:t>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3100" dirty="0">
                <a:solidFill>
                  <a:srgbClr val="FFCC00"/>
                </a:solidFill>
                <a:latin typeface="Helvetica" pitchFamily="34" charset="0"/>
                <a:sym typeface="Symbol" pitchFamily="18" charset="2"/>
              </a:rPr>
              <a:t> </a:t>
            </a:r>
            <a:r>
              <a:rPr lang="en-US" sz="3100" dirty="0" smtClean="0">
                <a:solidFill>
                  <a:srgbClr val="FFCC00"/>
                </a:solidFill>
                <a:latin typeface="Helvetica" pitchFamily="34" charset="0"/>
                <a:sym typeface="Symbol" pitchFamily="18" charset="2"/>
              </a:rPr>
              <a:t>    then </a:t>
            </a:r>
            <a:r>
              <a:rPr lang="en-US" sz="3100" i="1" dirty="0">
                <a:solidFill>
                  <a:srgbClr val="FFCC00"/>
                </a:solidFill>
                <a:latin typeface="Helvetica" pitchFamily="34" charset="0"/>
                <a:sym typeface="Symbol" pitchFamily="18" charset="2"/>
              </a:rPr>
              <a:t>f</a:t>
            </a:r>
            <a:r>
              <a:rPr lang="en-US" sz="3100" dirty="0">
                <a:solidFill>
                  <a:srgbClr val="FFCC00"/>
                </a:solidFill>
                <a:latin typeface="Helvetica" pitchFamily="34" charset="0"/>
                <a:sym typeface="Symbol" pitchFamily="18" charset="2"/>
              </a:rPr>
              <a:t>(</a:t>
            </a:r>
            <a:r>
              <a:rPr lang="en-US" sz="3100" i="1" dirty="0">
                <a:solidFill>
                  <a:srgbClr val="FFCC00"/>
                </a:solidFill>
                <a:latin typeface="Helvetica" pitchFamily="34" charset="0"/>
                <a:sym typeface="Symbol" pitchFamily="18" charset="2"/>
              </a:rPr>
              <a:t>n</a:t>
            </a:r>
            <a:r>
              <a:rPr lang="en-US" sz="3100" dirty="0">
                <a:solidFill>
                  <a:srgbClr val="FFCC00"/>
                </a:solidFill>
                <a:latin typeface="Helvetica" pitchFamily="34" charset="0"/>
                <a:sym typeface="Symbol" pitchFamily="18" charset="2"/>
              </a:rPr>
              <a:t>) is in O(</a:t>
            </a:r>
            <a:r>
              <a:rPr lang="en-US" sz="3100" i="1" dirty="0">
                <a:solidFill>
                  <a:srgbClr val="FFCC00"/>
                </a:solidFill>
                <a:latin typeface="Helvetica" pitchFamily="34" charset="0"/>
                <a:sym typeface="Symbol" pitchFamily="18" charset="2"/>
              </a:rPr>
              <a:t>g</a:t>
            </a:r>
            <a:r>
              <a:rPr lang="en-US" sz="3100" dirty="0">
                <a:solidFill>
                  <a:srgbClr val="FFCC00"/>
                </a:solidFill>
                <a:latin typeface="Helvetica" pitchFamily="34" charset="0"/>
                <a:sym typeface="Symbol" pitchFamily="18" charset="2"/>
              </a:rPr>
              <a:t>(</a:t>
            </a:r>
            <a:r>
              <a:rPr lang="en-US" sz="3100" i="1" dirty="0">
                <a:solidFill>
                  <a:srgbClr val="FFCC00"/>
                </a:solidFill>
                <a:latin typeface="Helvetica" pitchFamily="34" charset="0"/>
                <a:sym typeface="Symbol" pitchFamily="18" charset="2"/>
              </a:rPr>
              <a:t>n</a:t>
            </a:r>
            <a:r>
              <a:rPr lang="en-US" sz="3100" dirty="0" smtClean="0">
                <a:solidFill>
                  <a:srgbClr val="FFCC00"/>
                </a:solidFill>
                <a:latin typeface="Helvetica" pitchFamily="34" charset="0"/>
                <a:sym typeface="Symbol" pitchFamily="18" charset="2"/>
              </a:rPr>
              <a:t>)). </a:t>
            </a:r>
            <a:r>
              <a:rPr lang="en-US" sz="2400" dirty="0" smtClean="0">
                <a:latin typeface="Helvetica" pitchFamily="34" charset="0"/>
                <a:sym typeface="Symbol" pitchFamily="18" charset="2"/>
              </a:rPr>
              <a:t>[</a:t>
            </a:r>
            <a:r>
              <a:rPr lang="en-US" sz="2400" dirty="0" smtClean="0"/>
              <a:t>Ignore constants</a:t>
            </a:r>
            <a:r>
              <a:rPr lang="en-US" sz="2400" dirty="0" smtClean="0">
                <a:latin typeface="Helvetica" pitchFamily="34" charset="0"/>
                <a:sym typeface="Symbol" pitchFamily="18" charset="2"/>
              </a:rPr>
              <a:t>]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 b="1" dirty="0">
              <a:solidFill>
                <a:srgbClr val="FF0000"/>
              </a:solidFill>
              <a:latin typeface="Helvetica" pitchFamily="34" charset="0"/>
              <a:sym typeface="Symbol" pitchFamily="18" charset="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b="1" dirty="0" smtClean="0">
                <a:solidFill>
                  <a:srgbClr val="FF0000"/>
                </a:solidFill>
                <a:latin typeface="Helvetica" pitchFamily="34" charset="0"/>
                <a:sym typeface="Symbol" pitchFamily="18" charset="2"/>
              </a:rPr>
              <a:t>(3)</a:t>
            </a:r>
            <a:r>
              <a:rPr lang="en-US" dirty="0" smtClean="0">
                <a:solidFill>
                  <a:srgbClr val="FFFF00"/>
                </a:solidFill>
                <a:latin typeface="Helvetica" pitchFamily="34" charset="0"/>
                <a:sym typeface="Symbol" pitchFamily="18" charset="2"/>
              </a:rPr>
              <a:t> </a:t>
            </a:r>
            <a:r>
              <a:rPr lang="en-US" dirty="0" smtClean="0">
                <a:solidFill>
                  <a:srgbClr val="FFCC00"/>
                </a:solidFill>
                <a:latin typeface="Helvetica" pitchFamily="34" charset="0"/>
                <a:sym typeface="Symbol" pitchFamily="18" charset="2"/>
              </a:rPr>
              <a:t>If </a:t>
            </a:r>
            <a:r>
              <a:rPr lang="en-US" i="1" dirty="0">
                <a:solidFill>
                  <a:srgbClr val="FFCC00"/>
                </a:solidFill>
                <a:latin typeface="Helvetica" pitchFamily="34" charset="0"/>
                <a:sym typeface="Symbol" pitchFamily="18" charset="2"/>
              </a:rPr>
              <a:t>f</a:t>
            </a:r>
            <a:r>
              <a:rPr lang="en-US" baseline="-25000" dirty="0">
                <a:solidFill>
                  <a:srgbClr val="FFCC00"/>
                </a:solidFill>
                <a:latin typeface="Helvetica" pitchFamily="34" charset="0"/>
                <a:sym typeface="Symbol" pitchFamily="18" charset="2"/>
              </a:rPr>
              <a:t>1</a:t>
            </a:r>
            <a:r>
              <a:rPr lang="en-US" dirty="0">
                <a:solidFill>
                  <a:srgbClr val="FFCC00"/>
                </a:solidFill>
                <a:latin typeface="Helvetica" pitchFamily="34" charset="0"/>
                <a:sym typeface="Symbol" pitchFamily="18" charset="2"/>
              </a:rPr>
              <a:t>(</a:t>
            </a:r>
            <a:r>
              <a:rPr lang="en-US" i="1" dirty="0">
                <a:solidFill>
                  <a:srgbClr val="FFCC00"/>
                </a:solidFill>
                <a:latin typeface="Helvetica" pitchFamily="34" charset="0"/>
                <a:sym typeface="Symbol" pitchFamily="18" charset="2"/>
              </a:rPr>
              <a:t>n</a:t>
            </a:r>
            <a:r>
              <a:rPr lang="en-US" dirty="0">
                <a:solidFill>
                  <a:srgbClr val="FFCC00"/>
                </a:solidFill>
                <a:latin typeface="Helvetica" pitchFamily="34" charset="0"/>
                <a:sym typeface="Symbol" pitchFamily="18" charset="2"/>
              </a:rPr>
              <a:t>) is in O(</a:t>
            </a:r>
            <a:r>
              <a:rPr lang="en-US" i="1" dirty="0">
                <a:solidFill>
                  <a:srgbClr val="FFCC00"/>
                </a:solidFill>
                <a:latin typeface="Helvetica" pitchFamily="34" charset="0"/>
                <a:sym typeface="Symbol" pitchFamily="18" charset="2"/>
              </a:rPr>
              <a:t>g</a:t>
            </a:r>
            <a:r>
              <a:rPr lang="en-US" baseline="-25000" dirty="0">
                <a:solidFill>
                  <a:srgbClr val="FFCC00"/>
                </a:solidFill>
                <a:latin typeface="Helvetica" pitchFamily="34" charset="0"/>
                <a:sym typeface="Symbol" pitchFamily="18" charset="2"/>
              </a:rPr>
              <a:t>1</a:t>
            </a:r>
            <a:r>
              <a:rPr lang="en-US" dirty="0">
                <a:solidFill>
                  <a:srgbClr val="FFCC00"/>
                </a:solidFill>
                <a:latin typeface="Helvetica" pitchFamily="34" charset="0"/>
                <a:sym typeface="Symbol" pitchFamily="18" charset="2"/>
              </a:rPr>
              <a:t>(</a:t>
            </a:r>
            <a:r>
              <a:rPr lang="en-US" i="1" dirty="0">
                <a:solidFill>
                  <a:srgbClr val="FFCC00"/>
                </a:solidFill>
                <a:latin typeface="Helvetica" pitchFamily="34" charset="0"/>
                <a:sym typeface="Symbol" pitchFamily="18" charset="2"/>
              </a:rPr>
              <a:t>n</a:t>
            </a:r>
            <a:r>
              <a:rPr lang="en-US" dirty="0">
                <a:solidFill>
                  <a:srgbClr val="FFCC00"/>
                </a:solidFill>
                <a:latin typeface="Helvetica" pitchFamily="34" charset="0"/>
                <a:sym typeface="Symbol" pitchFamily="18" charset="2"/>
              </a:rPr>
              <a:t>)) and </a:t>
            </a:r>
            <a:r>
              <a:rPr lang="en-US" i="1" dirty="0">
                <a:solidFill>
                  <a:srgbClr val="FFCC00"/>
                </a:solidFill>
                <a:latin typeface="Helvetica" pitchFamily="34" charset="0"/>
                <a:sym typeface="Symbol" pitchFamily="18" charset="2"/>
              </a:rPr>
              <a:t>f</a:t>
            </a:r>
            <a:r>
              <a:rPr lang="en-US" baseline="-25000" dirty="0">
                <a:solidFill>
                  <a:srgbClr val="FFCC00"/>
                </a:solidFill>
                <a:latin typeface="Helvetica" pitchFamily="34" charset="0"/>
                <a:sym typeface="Symbol" pitchFamily="18" charset="2"/>
              </a:rPr>
              <a:t>2</a:t>
            </a:r>
            <a:r>
              <a:rPr lang="en-US" dirty="0">
                <a:solidFill>
                  <a:srgbClr val="FFCC00"/>
                </a:solidFill>
                <a:latin typeface="Helvetica" pitchFamily="34" charset="0"/>
                <a:sym typeface="Symbol" pitchFamily="18" charset="2"/>
              </a:rPr>
              <a:t>(</a:t>
            </a:r>
            <a:r>
              <a:rPr lang="en-US" i="1" dirty="0">
                <a:solidFill>
                  <a:srgbClr val="FFCC00"/>
                </a:solidFill>
                <a:latin typeface="Helvetica" pitchFamily="34" charset="0"/>
                <a:sym typeface="Symbol" pitchFamily="18" charset="2"/>
              </a:rPr>
              <a:t>n</a:t>
            </a:r>
            <a:r>
              <a:rPr lang="en-US" dirty="0">
                <a:solidFill>
                  <a:srgbClr val="FFCC00"/>
                </a:solidFill>
                <a:latin typeface="Helvetica" pitchFamily="34" charset="0"/>
                <a:sym typeface="Symbol" pitchFamily="18" charset="2"/>
              </a:rPr>
              <a:t>) is in O(</a:t>
            </a:r>
            <a:r>
              <a:rPr lang="en-US" i="1" dirty="0">
                <a:solidFill>
                  <a:srgbClr val="FFCC00"/>
                </a:solidFill>
                <a:latin typeface="Helvetica" pitchFamily="34" charset="0"/>
                <a:sym typeface="Symbol" pitchFamily="18" charset="2"/>
              </a:rPr>
              <a:t>g</a:t>
            </a:r>
            <a:r>
              <a:rPr lang="en-US" baseline="-25000" dirty="0">
                <a:solidFill>
                  <a:srgbClr val="FFCC00"/>
                </a:solidFill>
                <a:latin typeface="Helvetica" pitchFamily="34" charset="0"/>
                <a:sym typeface="Symbol" pitchFamily="18" charset="2"/>
              </a:rPr>
              <a:t>2</a:t>
            </a:r>
            <a:r>
              <a:rPr lang="en-US" dirty="0">
                <a:solidFill>
                  <a:srgbClr val="FFCC00"/>
                </a:solidFill>
                <a:latin typeface="Helvetica" pitchFamily="34" charset="0"/>
                <a:sym typeface="Symbol" pitchFamily="18" charset="2"/>
              </a:rPr>
              <a:t>(</a:t>
            </a:r>
            <a:r>
              <a:rPr lang="en-US" i="1" dirty="0">
                <a:solidFill>
                  <a:srgbClr val="FFCC00"/>
                </a:solidFill>
                <a:latin typeface="Helvetica" pitchFamily="34" charset="0"/>
                <a:sym typeface="Symbol" pitchFamily="18" charset="2"/>
              </a:rPr>
              <a:t>n</a:t>
            </a:r>
            <a:r>
              <a:rPr lang="en-US" dirty="0">
                <a:solidFill>
                  <a:srgbClr val="FFCC00"/>
                </a:solidFill>
                <a:latin typeface="Helvetica" pitchFamily="34" charset="0"/>
                <a:sym typeface="Symbol" pitchFamily="18" charset="2"/>
              </a:rPr>
              <a:t>)), </a:t>
            </a:r>
            <a:endParaRPr lang="en-US" dirty="0" smtClean="0">
              <a:solidFill>
                <a:srgbClr val="FFCC00"/>
              </a:solidFill>
              <a:latin typeface="Helvetica" pitchFamily="34" charset="0"/>
              <a:sym typeface="Symbol" pitchFamily="18" charset="2"/>
            </a:endParaRPr>
          </a:p>
          <a:p>
            <a:pPr marL="137160" indent="0">
              <a:buNone/>
            </a:pPr>
            <a:r>
              <a:rPr lang="en-US" dirty="0">
                <a:solidFill>
                  <a:srgbClr val="FFCC00"/>
                </a:solidFill>
                <a:latin typeface="Helvetica" pitchFamily="34" charset="0"/>
                <a:sym typeface="Symbol" pitchFamily="18" charset="2"/>
              </a:rPr>
              <a:t> </a:t>
            </a:r>
            <a:r>
              <a:rPr lang="en-US" dirty="0" smtClean="0">
                <a:solidFill>
                  <a:srgbClr val="FFCC00"/>
                </a:solidFill>
                <a:latin typeface="Helvetica" pitchFamily="34" charset="0"/>
                <a:sym typeface="Symbol" pitchFamily="18" charset="2"/>
              </a:rPr>
              <a:t>    then </a:t>
            </a:r>
            <a:r>
              <a:rPr lang="en-US" dirty="0">
                <a:solidFill>
                  <a:srgbClr val="FFCC00"/>
                </a:solidFill>
                <a:latin typeface="Helvetica" pitchFamily="34" charset="0"/>
                <a:sym typeface="Symbol" pitchFamily="18" charset="2"/>
              </a:rPr>
              <a:t>(</a:t>
            </a:r>
            <a:r>
              <a:rPr lang="en-US" i="1" dirty="0">
                <a:solidFill>
                  <a:srgbClr val="FFCC00"/>
                </a:solidFill>
                <a:latin typeface="Helvetica" pitchFamily="34" charset="0"/>
                <a:sym typeface="Symbol" pitchFamily="18" charset="2"/>
              </a:rPr>
              <a:t>f</a:t>
            </a:r>
            <a:r>
              <a:rPr lang="en-US" baseline="-25000" dirty="0">
                <a:solidFill>
                  <a:srgbClr val="FFCC00"/>
                </a:solidFill>
                <a:latin typeface="Helvetica" pitchFamily="34" charset="0"/>
                <a:sym typeface="Symbol" pitchFamily="18" charset="2"/>
              </a:rPr>
              <a:t>1</a:t>
            </a:r>
            <a:r>
              <a:rPr lang="en-US" dirty="0">
                <a:solidFill>
                  <a:srgbClr val="FFCC00"/>
                </a:solidFill>
                <a:latin typeface="Helvetica" pitchFamily="34" charset="0"/>
                <a:sym typeface="Symbol" pitchFamily="18" charset="2"/>
              </a:rPr>
              <a:t> + </a:t>
            </a:r>
            <a:r>
              <a:rPr lang="en-US" i="1" dirty="0">
                <a:solidFill>
                  <a:srgbClr val="FFCC00"/>
                </a:solidFill>
                <a:latin typeface="Helvetica" pitchFamily="34" charset="0"/>
                <a:sym typeface="Symbol" pitchFamily="18" charset="2"/>
              </a:rPr>
              <a:t>f</a:t>
            </a:r>
            <a:r>
              <a:rPr lang="en-US" baseline="-25000" dirty="0">
                <a:solidFill>
                  <a:srgbClr val="FFCC00"/>
                </a:solidFill>
                <a:latin typeface="Helvetica" pitchFamily="34" charset="0"/>
                <a:sym typeface="Symbol" pitchFamily="18" charset="2"/>
              </a:rPr>
              <a:t>2</a:t>
            </a:r>
            <a:r>
              <a:rPr lang="en-US" dirty="0">
                <a:solidFill>
                  <a:srgbClr val="FFCC00"/>
                </a:solidFill>
                <a:latin typeface="Helvetica" pitchFamily="34" charset="0"/>
                <a:sym typeface="Symbol" pitchFamily="18" charset="2"/>
              </a:rPr>
              <a:t>)(</a:t>
            </a:r>
            <a:r>
              <a:rPr lang="en-US" i="1" dirty="0">
                <a:solidFill>
                  <a:srgbClr val="FFCC00"/>
                </a:solidFill>
                <a:latin typeface="Helvetica" pitchFamily="34" charset="0"/>
                <a:sym typeface="Symbol" pitchFamily="18" charset="2"/>
              </a:rPr>
              <a:t>n</a:t>
            </a:r>
            <a:r>
              <a:rPr lang="en-US" dirty="0">
                <a:solidFill>
                  <a:srgbClr val="FFCC00"/>
                </a:solidFill>
                <a:latin typeface="Helvetica" pitchFamily="34" charset="0"/>
                <a:sym typeface="Symbol" pitchFamily="18" charset="2"/>
              </a:rPr>
              <a:t>) is in O(max(</a:t>
            </a:r>
            <a:r>
              <a:rPr lang="en-US" i="1" dirty="0">
                <a:solidFill>
                  <a:srgbClr val="FFCC00"/>
                </a:solidFill>
                <a:latin typeface="Helvetica" pitchFamily="34" charset="0"/>
                <a:sym typeface="Symbol" pitchFamily="18" charset="2"/>
              </a:rPr>
              <a:t>g</a:t>
            </a:r>
            <a:r>
              <a:rPr lang="en-US" baseline="-25000" dirty="0">
                <a:solidFill>
                  <a:srgbClr val="FFCC00"/>
                </a:solidFill>
                <a:latin typeface="Helvetica" pitchFamily="34" charset="0"/>
                <a:sym typeface="Symbol" pitchFamily="18" charset="2"/>
              </a:rPr>
              <a:t>1</a:t>
            </a:r>
            <a:r>
              <a:rPr lang="en-US" dirty="0">
                <a:solidFill>
                  <a:srgbClr val="FFCC00"/>
                </a:solidFill>
                <a:latin typeface="Helvetica" pitchFamily="34" charset="0"/>
                <a:sym typeface="Symbol" pitchFamily="18" charset="2"/>
              </a:rPr>
              <a:t>(</a:t>
            </a:r>
            <a:r>
              <a:rPr lang="en-US" i="1" dirty="0">
                <a:solidFill>
                  <a:srgbClr val="FFCC00"/>
                </a:solidFill>
                <a:latin typeface="Helvetica" pitchFamily="34" charset="0"/>
                <a:sym typeface="Symbol" pitchFamily="18" charset="2"/>
              </a:rPr>
              <a:t>n</a:t>
            </a:r>
            <a:r>
              <a:rPr lang="en-US" dirty="0">
                <a:solidFill>
                  <a:srgbClr val="FFCC00"/>
                </a:solidFill>
                <a:latin typeface="Helvetica" pitchFamily="34" charset="0"/>
                <a:sym typeface="Symbol" pitchFamily="18" charset="2"/>
              </a:rPr>
              <a:t>), </a:t>
            </a:r>
            <a:r>
              <a:rPr lang="en-US" i="1" dirty="0">
                <a:solidFill>
                  <a:srgbClr val="FFCC00"/>
                </a:solidFill>
                <a:latin typeface="Helvetica" pitchFamily="34" charset="0"/>
                <a:sym typeface="Symbol" pitchFamily="18" charset="2"/>
              </a:rPr>
              <a:t>g</a:t>
            </a:r>
            <a:r>
              <a:rPr lang="en-US" baseline="-25000" dirty="0">
                <a:solidFill>
                  <a:srgbClr val="FFCC00"/>
                </a:solidFill>
                <a:latin typeface="Helvetica" pitchFamily="34" charset="0"/>
                <a:sym typeface="Symbol" pitchFamily="18" charset="2"/>
              </a:rPr>
              <a:t>2</a:t>
            </a:r>
            <a:r>
              <a:rPr lang="en-US" dirty="0">
                <a:solidFill>
                  <a:srgbClr val="FFCC00"/>
                </a:solidFill>
                <a:latin typeface="Helvetica" pitchFamily="34" charset="0"/>
                <a:sym typeface="Symbol" pitchFamily="18" charset="2"/>
              </a:rPr>
              <a:t>(</a:t>
            </a:r>
            <a:r>
              <a:rPr lang="en-US" i="1" dirty="0">
                <a:solidFill>
                  <a:srgbClr val="FFCC00"/>
                </a:solidFill>
                <a:latin typeface="Helvetica" pitchFamily="34" charset="0"/>
                <a:sym typeface="Symbol" pitchFamily="18" charset="2"/>
              </a:rPr>
              <a:t>n</a:t>
            </a:r>
            <a:r>
              <a:rPr lang="en-US" dirty="0" smtClean="0">
                <a:solidFill>
                  <a:srgbClr val="FFCC00"/>
                </a:solidFill>
                <a:latin typeface="Helvetica" pitchFamily="34" charset="0"/>
                <a:sym typeface="Symbol" pitchFamily="18" charset="2"/>
              </a:rPr>
              <a:t>))).</a:t>
            </a:r>
            <a:r>
              <a:rPr lang="en-US" dirty="0">
                <a:solidFill>
                  <a:srgbClr val="FFCC00"/>
                </a:solidFill>
              </a:rPr>
              <a:t> </a:t>
            </a:r>
            <a:endParaRPr lang="en-US" dirty="0" smtClean="0">
              <a:solidFill>
                <a:srgbClr val="FFCC00"/>
              </a:solidFill>
            </a:endParaRPr>
          </a:p>
          <a:p>
            <a:pPr marL="137160" indent="0">
              <a:buNone/>
            </a:pPr>
            <a:r>
              <a:rPr lang="en-US" sz="2400" dirty="0" smtClean="0"/>
              <a:t>[</a:t>
            </a:r>
            <a:r>
              <a:rPr lang="en-US" sz="2400" dirty="0"/>
              <a:t>G</a:t>
            </a:r>
            <a:r>
              <a:rPr lang="en-US" sz="2400" dirty="0" smtClean="0"/>
              <a:t>iven </a:t>
            </a:r>
            <a:r>
              <a:rPr lang="en-US" sz="2400" dirty="0"/>
              <a:t>two parts of a program run in sequence </a:t>
            </a:r>
            <a:r>
              <a:rPr lang="en-US" sz="2400" dirty="0" smtClean="0"/>
              <a:t>consider </a:t>
            </a:r>
            <a:r>
              <a:rPr lang="en-US" sz="2400" dirty="0"/>
              <a:t>only the more </a:t>
            </a:r>
            <a:r>
              <a:rPr lang="en-US" sz="2400" dirty="0" smtClean="0"/>
              <a:t>expensive part</a:t>
            </a:r>
            <a:r>
              <a:rPr lang="en-US" sz="2400" dirty="0"/>
              <a:t>. </a:t>
            </a:r>
            <a:r>
              <a:rPr lang="en-US" sz="2400" dirty="0" smtClean="0"/>
              <a:t>Drop lower </a:t>
            </a:r>
            <a:r>
              <a:rPr lang="en-US" sz="2400" dirty="0"/>
              <a:t>order terms]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endParaRPr lang="en-US" sz="2400" dirty="0" smtClean="0">
              <a:latin typeface="Helvetica" pitchFamily="34" charset="0"/>
              <a:sym typeface="Symbol" pitchFamily="18" charset="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b="1" dirty="0" smtClean="0">
                <a:solidFill>
                  <a:srgbClr val="FF0000"/>
                </a:solidFill>
                <a:latin typeface="Helvetica" pitchFamily="34" charset="0"/>
                <a:sym typeface="Symbol" pitchFamily="18" charset="2"/>
              </a:rPr>
              <a:t>(4</a:t>
            </a:r>
            <a:r>
              <a:rPr lang="en-US" b="1" dirty="0" smtClean="0">
                <a:solidFill>
                  <a:srgbClr val="FFCC00"/>
                </a:solidFill>
                <a:latin typeface="Helvetica" pitchFamily="34" charset="0"/>
                <a:sym typeface="Symbol" pitchFamily="18" charset="2"/>
              </a:rPr>
              <a:t>)</a:t>
            </a:r>
            <a:r>
              <a:rPr lang="en-US" dirty="0" smtClean="0">
                <a:solidFill>
                  <a:srgbClr val="FFCC00"/>
                </a:solidFill>
                <a:latin typeface="Helvetica" pitchFamily="34" charset="0"/>
                <a:sym typeface="Symbol" pitchFamily="18" charset="2"/>
              </a:rPr>
              <a:t> If </a:t>
            </a:r>
            <a:r>
              <a:rPr lang="en-US" i="1" dirty="0" smtClean="0">
                <a:solidFill>
                  <a:srgbClr val="FFCC00"/>
                </a:solidFill>
                <a:latin typeface="Helvetica" pitchFamily="34" charset="0"/>
                <a:sym typeface="Symbol" pitchFamily="18" charset="2"/>
              </a:rPr>
              <a:t>f</a:t>
            </a:r>
            <a:r>
              <a:rPr lang="en-US" baseline="-25000" dirty="0" smtClean="0">
                <a:solidFill>
                  <a:srgbClr val="FFCC00"/>
                </a:solidFill>
                <a:latin typeface="Helvetica" pitchFamily="34" charset="0"/>
                <a:sym typeface="Symbol" pitchFamily="18" charset="2"/>
              </a:rPr>
              <a:t>1</a:t>
            </a:r>
            <a:r>
              <a:rPr lang="en-US" dirty="0" smtClean="0">
                <a:solidFill>
                  <a:srgbClr val="FFCC00"/>
                </a:solidFill>
                <a:latin typeface="Helvetica" pitchFamily="34" charset="0"/>
                <a:sym typeface="Symbol" pitchFamily="18" charset="2"/>
              </a:rPr>
              <a:t>(</a:t>
            </a:r>
            <a:r>
              <a:rPr lang="en-US" i="1" dirty="0" smtClean="0">
                <a:solidFill>
                  <a:srgbClr val="FFCC00"/>
                </a:solidFill>
                <a:latin typeface="Helvetica" pitchFamily="34" charset="0"/>
                <a:sym typeface="Symbol" pitchFamily="18" charset="2"/>
              </a:rPr>
              <a:t>n</a:t>
            </a:r>
            <a:r>
              <a:rPr lang="en-US" dirty="0" smtClean="0">
                <a:solidFill>
                  <a:srgbClr val="FFCC00"/>
                </a:solidFill>
                <a:latin typeface="Helvetica" pitchFamily="34" charset="0"/>
                <a:sym typeface="Symbol" pitchFamily="18" charset="2"/>
              </a:rPr>
              <a:t>) is in O(</a:t>
            </a:r>
            <a:r>
              <a:rPr lang="en-US" i="1" dirty="0" smtClean="0">
                <a:solidFill>
                  <a:srgbClr val="FFCC00"/>
                </a:solidFill>
                <a:latin typeface="Helvetica" pitchFamily="34" charset="0"/>
                <a:sym typeface="Symbol" pitchFamily="18" charset="2"/>
              </a:rPr>
              <a:t>g</a:t>
            </a:r>
            <a:r>
              <a:rPr lang="en-US" baseline="-25000" dirty="0" smtClean="0">
                <a:solidFill>
                  <a:srgbClr val="FFCC00"/>
                </a:solidFill>
                <a:latin typeface="Helvetica" pitchFamily="34" charset="0"/>
                <a:sym typeface="Symbol" pitchFamily="18" charset="2"/>
              </a:rPr>
              <a:t>1</a:t>
            </a:r>
            <a:r>
              <a:rPr lang="en-US" dirty="0" smtClean="0">
                <a:solidFill>
                  <a:srgbClr val="FFCC00"/>
                </a:solidFill>
                <a:latin typeface="Helvetica" pitchFamily="34" charset="0"/>
                <a:sym typeface="Symbol" pitchFamily="18" charset="2"/>
              </a:rPr>
              <a:t>(</a:t>
            </a:r>
            <a:r>
              <a:rPr lang="en-US" i="1" dirty="0" smtClean="0">
                <a:solidFill>
                  <a:srgbClr val="FFCC00"/>
                </a:solidFill>
                <a:latin typeface="Helvetica" pitchFamily="34" charset="0"/>
                <a:sym typeface="Symbol" pitchFamily="18" charset="2"/>
              </a:rPr>
              <a:t>n</a:t>
            </a:r>
            <a:r>
              <a:rPr lang="en-US" dirty="0" smtClean="0">
                <a:solidFill>
                  <a:srgbClr val="FFCC00"/>
                </a:solidFill>
                <a:latin typeface="Helvetica" pitchFamily="34" charset="0"/>
                <a:sym typeface="Symbol" pitchFamily="18" charset="2"/>
              </a:rPr>
              <a:t>)) and </a:t>
            </a:r>
            <a:r>
              <a:rPr lang="en-US" i="1" dirty="0" smtClean="0">
                <a:solidFill>
                  <a:srgbClr val="FFCC00"/>
                </a:solidFill>
                <a:latin typeface="Helvetica" pitchFamily="34" charset="0"/>
                <a:sym typeface="Symbol" pitchFamily="18" charset="2"/>
              </a:rPr>
              <a:t>f</a:t>
            </a:r>
            <a:r>
              <a:rPr lang="en-US" baseline="-25000" dirty="0" smtClean="0">
                <a:solidFill>
                  <a:srgbClr val="FFCC00"/>
                </a:solidFill>
                <a:latin typeface="Helvetica" pitchFamily="34" charset="0"/>
                <a:sym typeface="Symbol" pitchFamily="18" charset="2"/>
              </a:rPr>
              <a:t>2</a:t>
            </a:r>
            <a:r>
              <a:rPr lang="en-US" dirty="0" smtClean="0">
                <a:solidFill>
                  <a:srgbClr val="FFCC00"/>
                </a:solidFill>
                <a:latin typeface="Helvetica" pitchFamily="34" charset="0"/>
                <a:sym typeface="Symbol" pitchFamily="18" charset="2"/>
              </a:rPr>
              <a:t>(</a:t>
            </a:r>
            <a:r>
              <a:rPr lang="en-US" i="1" dirty="0" smtClean="0">
                <a:solidFill>
                  <a:srgbClr val="FFCC00"/>
                </a:solidFill>
                <a:latin typeface="Helvetica" pitchFamily="34" charset="0"/>
                <a:sym typeface="Symbol" pitchFamily="18" charset="2"/>
              </a:rPr>
              <a:t>n</a:t>
            </a:r>
            <a:r>
              <a:rPr lang="en-US" dirty="0" smtClean="0">
                <a:solidFill>
                  <a:srgbClr val="FFCC00"/>
                </a:solidFill>
                <a:latin typeface="Helvetica" pitchFamily="34" charset="0"/>
                <a:sym typeface="Symbol" pitchFamily="18" charset="2"/>
              </a:rPr>
              <a:t>) is in O(</a:t>
            </a:r>
            <a:r>
              <a:rPr lang="en-US" i="1" dirty="0" smtClean="0">
                <a:solidFill>
                  <a:srgbClr val="FFCC00"/>
                </a:solidFill>
                <a:latin typeface="Helvetica" pitchFamily="34" charset="0"/>
                <a:sym typeface="Symbol" pitchFamily="18" charset="2"/>
              </a:rPr>
              <a:t>g</a:t>
            </a:r>
            <a:r>
              <a:rPr lang="en-US" baseline="-25000" dirty="0" smtClean="0">
                <a:solidFill>
                  <a:srgbClr val="FFCC00"/>
                </a:solidFill>
                <a:latin typeface="Helvetica" pitchFamily="34" charset="0"/>
                <a:sym typeface="Symbol" pitchFamily="18" charset="2"/>
              </a:rPr>
              <a:t>2</a:t>
            </a:r>
            <a:r>
              <a:rPr lang="en-US" dirty="0" smtClean="0">
                <a:solidFill>
                  <a:srgbClr val="FFCC00"/>
                </a:solidFill>
                <a:latin typeface="Helvetica" pitchFamily="34" charset="0"/>
                <a:sym typeface="Symbol" pitchFamily="18" charset="2"/>
              </a:rPr>
              <a:t>(</a:t>
            </a:r>
            <a:r>
              <a:rPr lang="en-US" i="1" dirty="0" smtClean="0">
                <a:solidFill>
                  <a:srgbClr val="FFCC00"/>
                </a:solidFill>
                <a:latin typeface="Helvetica" pitchFamily="34" charset="0"/>
                <a:sym typeface="Symbol" pitchFamily="18" charset="2"/>
              </a:rPr>
              <a:t>n</a:t>
            </a:r>
            <a:r>
              <a:rPr lang="en-US" dirty="0" smtClean="0">
                <a:solidFill>
                  <a:srgbClr val="FFCC00"/>
                </a:solidFill>
                <a:latin typeface="Helvetica" pitchFamily="34" charset="0"/>
                <a:sym typeface="Symbol" pitchFamily="18" charset="2"/>
              </a:rPr>
              <a:t>)) then </a:t>
            </a:r>
            <a:r>
              <a:rPr lang="en-US" i="1" dirty="0" smtClean="0">
                <a:solidFill>
                  <a:srgbClr val="FFCC00"/>
                </a:solidFill>
                <a:latin typeface="Helvetica" pitchFamily="34" charset="0"/>
                <a:sym typeface="Symbol" pitchFamily="18" charset="2"/>
              </a:rPr>
              <a:t>f</a:t>
            </a:r>
            <a:r>
              <a:rPr lang="en-US" baseline="-25000" dirty="0" smtClean="0">
                <a:solidFill>
                  <a:srgbClr val="FFCC00"/>
                </a:solidFill>
                <a:latin typeface="Helvetica" pitchFamily="34" charset="0"/>
                <a:sym typeface="Symbol" pitchFamily="18" charset="2"/>
              </a:rPr>
              <a:t>1</a:t>
            </a:r>
            <a:r>
              <a:rPr lang="en-US" dirty="0" smtClean="0">
                <a:solidFill>
                  <a:srgbClr val="FFCC00"/>
                </a:solidFill>
                <a:latin typeface="Helvetica" pitchFamily="34" charset="0"/>
                <a:sym typeface="Symbol" pitchFamily="18" charset="2"/>
              </a:rPr>
              <a:t>(</a:t>
            </a:r>
            <a:r>
              <a:rPr lang="en-US" i="1" dirty="0" smtClean="0">
                <a:solidFill>
                  <a:srgbClr val="FFCC00"/>
                </a:solidFill>
                <a:latin typeface="Helvetica" pitchFamily="34" charset="0"/>
                <a:sym typeface="Symbol" pitchFamily="18" charset="2"/>
              </a:rPr>
              <a:t>n</a:t>
            </a:r>
            <a:r>
              <a:rPr lang="en-US" dirty="0" smtClean="0">
                <a:solidFill>
                  <a:srgbClr val="FFCC00"/>
                </a:solidFill>
                <a:latin typeface="Helvetica" pitchFamily="34" charset="0"/>
                <a:sym typeface="Symbol" pitchFamily="18" charset="2"/>
              </a:rPr>
              <a:t>)</a:t>
            </a:r>
            <a:r>
              <a:rPr lang="en-US" i="1" dirty="0" smtClean="0">
                <a:solidFill>
                  <a:srgbClr val="FFCC00"/>
                </a:solidFill>
                <a:latin typeface="Helvetica" pitchFamily="34" charset="0"/>
                <a:sym typeface="Symbol" pitchFamily="18" charset="2"/>
              </a:rPr>
              <a:t>f</a:t>
            </a:r>
            <a:r>
              <a:rPr lang="en-US" baseline="-25000" dirty="0" smtClean="0">
                <a:solidFill>
                  <a:srgbClr val="FFCC00"/>
                </a:solidFill>
                <a:latin typeface="Helvetica" pitchFamily="34" charset="0"/>
                <a:sym typeface="Symbol" pitchFamily="18" charset="2"/>
              </a:rPr>
              <a:t>2</a:t>
            </a:r>
            <a:r>
              <a:rPr lang="en-US" dirty="0" smtClean="0">
                <a:solidFill>
                  <a:srgbClr val="FFCC00"/>
                </a:solidFill>
                <a:latin typeface="Helvetica" pitchFamily="34" charset="0"/>
                <a:sym typeface="Symbol" pitchFamily="18" charset="2"/>
              </a:rPr>
              <a:t>(</a:t>
            </a:r>
            <a:r>
              <a:rPr lang="en-US" i="1" dirty="0" smtClean="0">
                <a:solidFill>
                  <a:srgbClr val="FFCC00"/>
                </a:solidFill>
                <a:latin typeface="Helvetica" pitchFamily="34" charset="0"/>
                <a:sym typeface="Symbol" pitchFamily="18" charset="2"/>
              </a:rPr>
              <a:t>n</a:t>
            </a:r>
            <a:r>
              <a:rPr lang="en-US" dirty="0" smtClean="0">
                <a:solidFill>
                  <a:srgbClr val="FFCC00"/>
                </a:solidFill>
                <a:latin typeface="Helvetica" pitchFamily="34" charset="0"/>
                <a:sym typeface="Symbol" pitchFamily="18" charset="2"/>
              </a:rPr>
              <a:t>)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rgbClr val="FFCC00"/>
                </a:solidFill>
                <a:latin typeface="Helvetica" pitchFamily="34" charset="0"/>
                <a:sym typeface="Symbol" pitchFamily="18" charset="2"/>
              </a:rPr>
              <a:t> </a:t>
            </a:r>
            <a:r>
              <a:rPr lang="en-US" dirty="0" smtClean="0">
                <a:solidFill>
                  <a:srgbClr val="FFCC00"/>
                </a:solidFill>
                <a:latin typeface="Helvetica" pitchFamily="34" charset="0"/>
                <a:sym typeface="Symbol" pitchFamily="18" charset="2"/>
              </a:rPr>
              <a:t>    is in O(</a:t>
            </a:r>
            <a:r>
              <a:rPr lang="en-US" i="1" dirty="0" smtClean="0">
                <a:solidFill>
                  <a:srgbClr val="FFCC00"/>
                </a:solidFill>
                <a:latin typeface="Helvetica" pitchFamily="34" charset="0"/>
                <a:sym typeface="Symbol" pitchFamily="18" charset="2"/>
              </a:rPr>
              <a:t>g</a:t>
            </a:r>
            <a:r>
              <a:rPr lang="en-US" baseline="-25000" dirty="0" smtClean="0">
                <a:solidFill>
                  <a:srgbClr val="FFCC00"/>
                </a:solidFill>
                <a:latin typeface="Helvetica" pitchFamily="34" charset="0"/>
                <a:sym typeface="Symbol" pitchFamily="18" charset="2"/>
              </a:rPr>
              <a:t>1</a:t>
            </a:r>
            <a:r>
              <a:rPr lang="en-US" dirty="0" smtClean="0">
                <a:solidFill>
                  <a:srgbClr val="FFCC00"/>
                </a:solidFill>
                <a:latin typeface="Helvetica" pitchFamily="34" charset="0"/>
                <a:sym typeface="Symbol" pitchFamily="18" charset="2"/>
              </a:rPr>
              <a:t>(</a:t>
            </a:r>
            <a:r>
              <a:rPr lang="en-US" i="1" dirty="0" smtClean="0">
                <a:solidFill>
                  <a:srgbClr val="FFCC00"/>
                </a:solidFill>
                <a:latin typeface="Helvetica" pitchFamily="34" charset="0"/>
                <a:sym typeface="Symbol" pitchFamily="18" charset="2"/>
              </a:rPr>
              <a:t>n</a:t>
            </a:r>
            <a:r>
              <a:rPr lang="en-US" dirty="0" smtClean="0">
                <a:solidFill>
                  <a:srgbClr val="FFCC00"/>
                </a:solidFill>
                <a:latin typeface="Helvetica" pitchFamily="34" charset="0"/>
                <a:sym typeface="Symbol" pitchFamily="18" charset="2"/>
              </a:rPr>
              <a:t>)</a:t>
            </a:r>
            <a:r>
              <a:rPr lang="en-US" i="1" dirty="0" smtClean="0">
                <a:solidFill>
                  <a:srgbClr val="FFCC00"/>
                </a:solidFill>
                <a:latin typeface="Helvetica" pitchFamily="34" charset="0"/>
                <a:sym typeface="Symbol" pitchFamily="18" charset="2"/>
              </a:rPr>
              <a:t>g</a:t>
            </a:r>
            <a:r>
              <a:rPr lang="en-US" baseline="-25000" dirty="0" smtClean="0">
                <a:solidFill>
                  <a:srgbClr val="FFCC00"/>
                </a:solidFill>
                <a:latin typeface="Helvetica" pitchFamily="34" charset="0"/>
                <a:sym typeface="Symbol" pitchFamily="18" charset="2"/>
              </a:rPr>
              <a:t>2</a:t>
            </a:r>
            <a:r>
              <a:rPr lang="en-US" dirty="0" smtClean="0">
                <a:solidFill>
                  <a:srgbClr val="FFCC00"/>
                </a:solidFill>
                <a:latin typeface="Helvetica" pitchFamily="34" charset="0"/>
                <a:sym typeface="Symbol" pitchFamily="18" charset="2"/>
              </a:rPr>
              <a:t>(</a:t>
            </a:r>
            <a:r>
              <a:rPr lang="en-US" i="1" dirty="0" smtClean="0">
                <a:solidFill>
                  <a:srgbClr val="FFCC00"/>
                </a:solidFill>
                <a:latin typeface="Helvetica" pitchFamily="34" charset="0"/>
                <a:sym typeface="Symbol" pitchFamily="18" charset="2"/>
              </a:rPr>
              <a:t>n</a:t>
            </a:r>
            <a:r>
              <a:rPr lang="en-US" dirty="0" smtClean="0">
                <a:solidFill>
                  <a:srgbClr val="FFCC00"/>
                </a:solidFill>
                <a:latin typeface="Helvetica" pitchFamily="34" charset="0"/>
                <a:sym typeface="Symbol" pitchFamily="18" charset="2"/>
              </a:rPr>
              <a:t>)). </a:t>
            </a:r>
          </a:p>
          <a:p>
            <a:pPr marL="137160" indent="0" algn="just">
              <a:buNone/>
            </a:pPr>
            <a:r>
              <a:rPr lang="en-US" sz="2600" dirty="0" smtClean="0"/>
              <a:t>[</a:t>
            </a:r>
            <a:r>
              <a:rPr lang="en-US" sz="2600" dirty="0"/>
              <a:t>If some action is </a:t>
            </a:r>
            <a:r>
              <a:rPr lang="en-US" sz="2600" dirty="0" smtClean="0"/>
              <a:t>repeated some </a:t>
            </a:r>
            <a:r>
              <a:rPr lang="en-US" sz="2600" dirty="0"/>
              <a:t>number of times, and each repetition has the same cost, then the total cost </a:t>
            </a:r>
            <a:r>
              <a:rPr lang="en-US" sz="2600" dirty="0" smtClean="0"/>
              <a:t>is the </a:t>
            </a:r>
            <a:r>
              <a:rPr lang="en-US" sz="2600" dirty="0"/>
              <a:t>cost of the action multiplied by the number of times that the action takes </a:t>
            </a:r>
            <a:r>
              <a:rPr lang="en-US" sz="2600" dirty="0" smtClean="0"/>
              <a:t>place.  Useful </a:t>
            </a:r>
            <a:r>
              <a:rPr lang="en-US" sz="2600" dirty="0"/>
              <a:t>for analyzing </a:t>
            </a:r>
            <a:r>
              <a:rPr lang="en-US" sz="2600" dirty="0" smtClean="0"/>
              <a:t>loops]</a:t>
            </a:r>
            <a:endParaRPr lang="en-US" sz="2600" dirty="0"/>
          </a:p>
          <a:p>
            <a:pPr marL="0" indent="0">
              <a:lnSpc>
                <a:spcPct val="90000"/>
              </a:lnSpc>
              <a:buNone/>
            </a:pPr>
            <a:endParaRPr lang="en-US" dirty="0">
              <a:latin typeface="Helvetica" pitchFamily="34" charset="0"/>
              <a:sym typeface="Symbol" pitchFamily="18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747E8-9669-40CF-906F-4970AA93727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53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>
            <a:noAutofit/>
          </a:bodyPr>
          <a:lstStyle/>
          <a:p>
            <a:r>
              <a:rPr lang="en-US" sz="3200" dirty="0">
                <a:latin typeface="Helvetica" pitchFamily="34" charset="0"/>
              </a:rPr>
              <a:t>Simplifying </a:t>
            </a:r>
            <a:r>
              <a:rPr lang="en-US" sz="3200" dirty="0" smtClean="0">
                <a:latin typeface="Helvetica" pitchFamily="34" charset="0"/>
              </a:rPr>
              <a:t>Rules (cont.)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en-US" sz="2400" dirty="0"/>
              <a:t>Taking the first three </a:t>
            </a:r>
            <a:r>
              <a:rPr lang="en-US" sz="2400" dirty="0" smtClean="0"/>
              <a:t>rules, </a:t>
            </a:r>
            <a:r>
              <a:rPr lang="en-US" sz="2400" dirty="0"/>
              <a:t>ignore all constants and </a:t>
            </a:r>
            <a:r>
              <a:rPr lang="en-US" sz="2400" dirty="0" smtClean="0"/>
              <a:t>all lower-order </a:t>
            </a:r>
            <a:r>
              <a:rPr lang="en-US" sz="2400" dirty="0"/>
              <a:t>terms to determine the asymptotic growth rate for any cost function</a:t>
            </a:r>
            <a:r>
              <a:rPr lang="en-US" sz="2400" dirty="0" smtClean="0"/>
              <a:t>.</a:t>
            </a:r>
          </a:p>
          <a:p>
            <a:pPr marL="137160" indent="0">
              <a:buNone/>
            </a:pPr>
            <a:endParaRPr lang="en-US" sz="2400" dirty="0" smtClean="0"/>
          </a:p>
          <a:p>
            <a:pPr marL="137160" indent="0">
              <a:buNone/>
            </a:pPr>
            <a:r>
              <a:rPr lang="en-US" sz="2400" dirty="0"/>
              <a:t>The higher-order terms soon swamp the lower-order terms </a:t>
            </a:r>
            <a:r>
              <a:rPr lang="en-US" sz="2400" dirty="0" smtClean="0"/>
              <a:t>in their </a:t>
            </a:r>
            <a:r>
              <a:rPr lang="en-US" sz="2400" dirty="0"/>
              <a:t>contribution to the total cost as n becomes larger. </a:t>
            </a:r>
            <a:endParaRPr lang="en-US" sz="2400" dirty="0" smtClean="0"/>
          </a:p>
          <a:p>
            <a:pPr marL="137160" indent="0">
              <a:buNone/>
            </a:pPr>
            <a:endParaRPr lang="en-US" sz="2400" dirty="0" smtClean="0"/>
          </a:p>
          <a:p>
            <a:pPr marL="137160" indent="0">
              <a:buNone/>
            </a:pPr>
            <a:r>
              <a:rPr lang="en-US" sz="2400" dirty="0" smtClean="0"/>
              <a:t>Example: if </a:t>
            </a:r>
            <a:r>
              <a:rPr lang="en-US" sz="2400" dirty="0"/>
              <a:t>T(n) = </a:t>
            </a:r>
            <a:r>
              <a:rPr lang="en-US" sz="2400" dirty="0" smtClean="0"/>
              <a:t>3n</a:t>
            </a:r>
            <a:r>
              <a:rPr lang="en-US" sz="2400" baseline="30000" dirty="0" smtClean="0"/>
              <a:t>4</a:t>
            </a:r>
            <a:r>
              <a:rPr lang="en-US" sz="2400" dirty="0" smtClean="0"/>
              <a:t> +5n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, then </a:t>
            </a:r>
            <a:r>
              <a:rPr lang="en-US" sz="2400" dirty="0"/>
              <a:t>T(n) is in O(n</a:t>
            </a:r>
            <a:r>
              <a:rPr lang="en-US" sz="2400" baseline="30000" dirty="0"/>
              <a:t>4</a:t>
            </a:r>
            <a:r>
              <a:rPr lang="en-US" sz="2400" dirty="0"/>
              <a:t>). </a:t>
            </a:r>
            <a:r>
              <a:rPr lang="en-US" sz="2400" dirty="0" smtClean="0"/>
              <a:t> </a:t>
            </a:r>
            <a:r>
              <a:rPr lang="en-US" sz="2400" dirty="0"/>
              <a:t>n</a:t>
            </a:r>
            <a:r>
              <a:rPr lang="en-US" sz="2400" baseline="30000" dirty="0"/>
              <a:t>2 </a:t>
            </a:r>
            <a:r>
              <a:rPr lang="en-US" sz="2400" dirty="0" smtClean="0"/>
              <a:t>contributes </a:t>
            </a:r>
            <a:r>
              <a:rPr lang="en-US" sz="2400" dirty="0"/>
              <a:t>relatively little to the total cost.</a:t>
            </a:r>
          </a:p>
          <a:p>
            <a:pPr marL="13716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747E8-9669-40CF-906F-4970AA93727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97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Outline:</a:t>
            </a:r>
          </a:p>
          <a:p>
            <a:pPr lvl="1"/>
            <a:r>
              <a:rPr lang="en-US" dirty="0" smtClean="0"/>
              <a:t>Growth Rate</a:t>
            </a:r>
          </a:p>
          <a:p>
            <a:pPr lvl="1"/>
            <a:r>
              <a:rPr lang="en-US" dirty="0" smtClean="0"/>
              <a:t>Best, Average &amp; Worst Cases</a:t>
            </a:r>
          </a:p>
          <a:p>
            <a:pPr lvl="1"/>
            <a:r>
              <a:rPr lang="en-US" dirty="0" smtClean="0"/>
              <a:t>Upper Bound, Lower Bound, Theta Notation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    </a:t>
            </a:r>
            <a:r>
              <a:rPr lang="en-US" smtClean="0">
                <a:solidFill>
                  <a:srgbClr val="C0C0C0"/>
                </a:solidFill>
              </a:rPr>
              <a:t>Page </a:t>
            </a:r>
            <a:fld id="{B53744B5-7FCD-4B34-B174-B6A7956C99BE}" type="slidenum">
              <a:rPr lang="en-US" smtClean="0">
                <a:solidFill>
                  <a:srgbClr val="C0C0C0"/>
                </a:solidFill>
              </a:rPr>
              <a:pPr/>
              <a:t>2</a:t>
            </a:fld>
            <a:endParaRPr lang="en-US" dirty="0">
              <a:solidFill>
                <a:srgbClr val="C0C0C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</a:t>
            </a:r>
            <a:r>
              <a:rPr lang="en-US" dirty="0"/>
              <a:t>on Asymptotic Analysis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 ©Alemitu Mequanint  ·  Email: alemitu.mequanint@gmail.com ·  Software Engineering , AASTU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35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6425" cy="549275"/>
          </a:xfrm>
        </p:spPr>
        <p:txBody>
          <a:bodyPr>
            <a:noAutofit/>
          </a:bodyPr>
          <a:lstStyle/>
          <a:p>
            <a:r>
              <a:rPr lang="en-US" sz="3200" dirty="0">
                <a:latin typeface="Helvetica" pitchFamily="34" charset="0"/>
              </a:rPr>
              <a:t>Running Time Examples (1)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10600" cy="5410200"/>
          </a:xfrm>
        </p:spPr>
        <p:txBody>
          <a:bodyPr>
            <a:normAutofit/>
          </a:bodyPr>
          <a:lstStyle/>
          <a:p>
            <a:pPr marL="609600" indent="-609600">
              <a:buNone/>
            </a:pPr>
            <a:r>
              <a:rPr lang="en-US" sz="2200" b="1" dirty="0" smtClean="0"/>
              <a:t>[Asymptotic </a:t>
            </a:r>
            <a:r>
              <a:rPr lang="en-US" sz="2200" b="1" dirty="0"/>
              <a:t>analysis is defined for equations. </a:t>
            </a:r>
            <a:r>
              <a:rPr lang="en-US" sz="2200" b="1" dirty="0" smtClean="0"/>
              <a:t>We </a:t>
            </a:r>
            <a:r>
              <a:rPr lang="en-US" sz="2200" b="1" dirty="0"/>
              <a:t>need to convert programs to equations to </a:t>
            </a:r>
            <a:r>
              <a:rPr lang="en-US" sz="2200" b="1" dirty="0" smtClean="0"/>
              <a:t>analyze </a:t>
            </a:r>
            <a:r>
              <a:rPr lang="en-US" sz="2200" b="1" dirty="0"/>
              <a:t>them</a:t>
            </a:r>
            <a:r>
              <a:rPr lang="en-US" sz="2200" b="1" dirty="0" smtClean="0"/>
              <a:t>.]</a:t>
            </a:r>
          </a:p>
          <a:p>
            <a:pPr marL="609600" indent="-609600">
              <a:buNone/>
            </a:pPr>
            <a:endParaRPr lang="en-US" sz="2200" b="1" dirty="0"/>
          </a:p>
          <a:p>
            <a:pPr marL="609600" indent="-609600">
              <a:buFontTx/>
              <a:buNone/>
            </a:pPr>
            <a:r>
              <a:rPr lang="en-US" sz="2600" dirty="0" smtClean="0">
                <a:solidFill>
                  <a:srgbClr val="FFCC00"/>
                </a:solidFill>
                <a:latin typeface="Helvetica" pitchFamily="34" charset="0"/>
                <a:sym typeface="Symbol" pitchFamily="18" charset="2"/>
              </a:rPr>
              <a:t>Example </a:t>
            </a:r>
            <a:r>
              <a:rPr lang="en-US" sz="2600" dirty="0">
                <a:solidFill>
                  <a:srgbClr val="FFCC00"/>
                </a:solidFill>
                <a:latin typeface="Helvetica" pitchFamily="34" charset="0"/>
                <a:sym typeface="Symbol" pitchFamily="18" charset="2"/>
              </a:rPr>
              <a:t>1</a:t>
            </a:r>
            <a:r>
              <a:rPr lang="en-US" dirty="0">
                <a:latin typeface="Helvetica" pitchFamily="34" charset="0"/>
                <a:sym typeface="Symbol" pitchFamily="18" charset="2"/>
              </a:rPr>
              <a:t>: </a:t>
            </a:r>
            <a:r>
              <a:rPr lang="en-US" dirty="0">
                <a:latin typeface="Courier New" pitchFamily="49" charset="0"/>
                <a:sym typeface="Symbol" pitchFamily="18" charset="2"/>
              </a:rPr>
              <a:t>a = b;</a:t>
            </a:r>
            <a:endParaRPr lang="en-US" dirty="0">
              <a:sym typeface="Symbol" pitchFamily="18" charset="2"/>
            </a:endParaRPr>
          </a:p>
          <a:p>
            <a:pPr marL="609600" indent="-609600">
              <a:lnSpc>
                <a:spcPct val="0"/>
              </a:lnSpc>
              <a:buFontTx/>
              <a:buNone/>
            </a:pPr>
            <a:endParaRPr lang="en-US" dirty="0">
              <a:latin typeface="Helvetica" pitchFamily="34" charset="0"/>
              <a:sym typeface="Symbol" pitchFamily="18" charset="2"/>
            </a:endParaRPr>
          </a:p>
          <a:p>
            <a:pPr marL="609600" indent="-609600">
              <a:buFontTx/>
              <a:buNone/>
            </a:pPr>
            <a:r>
              <a:rPr lang="en-US" sz="2200" dirty="0" smtClean="0">
                <a:latin typeface="Helvetica" pitchFamily="34" charset="0"/>
                <a:sym typeface="Symbol" pitchFamily="18" charset="2"/>
              </a:rPr>
              <a:t>[This </a:t>
            </a:r>
            <a:r>
              <a:rPr lang="en-US" sz="2200" dirty="0">
                <a:latin typeface="Helvetica" pitchFamily="34" charset="0"/>
                <a:sym typeface="Symbol" pitchFamily="18" charset="2"/>
              </a:rPr>
              <a:t>assignment takes constant time, so it is (1</a:t>
            </a:r>
            <a:r>
              <a:rPr lang="en-US" sz="2200" dirty="0" smtClean="0">
                <a:latin typeface="Helvetica" pitchFamily="34" charset="0"/>
                <a:sym typeface="Symbol" pitchFamily="18" charset="2"/>
              </a:rPr>
              <a:t>).]</a:t>
            </a:r>
            <a:endParaRPr lang="en-US" sz="2200" dirty="0">
              <a:latin typeface="Helvetica" pitchFamily="34" charset="0"/>
              <a:sym typeface="Symbol" pitchFamily="18" charset="2"/>
            </a:endParaRPr>
          </a:p>
          <a:p>
            <a:pPr marL="609600" indent="-609600">
              <a:lnSpc>
                <a:spcPct val="70000"/>
              </a:lnSpc>
              <a:buFontTx/>
              <a:buNone/>
            </a:pPr>
            <a:endParaRPr lang="en-US" sz="2200" dirty="0">
              <a:latin typeface="Helvetica" pitchFamily="34" charset="0"/>
              <a:sym typeface="Symbol" pitchFamily="18" charset="2"/>
            </a:endParaRPr>
          </a:p>
          <a:p>
            <a:pPr marL="609600" indent="-609600">
              <a:buFontTx/>
              <a:buNone/>
            </a:pPr>
            <a:r>
              <a:rPr lang="en-US" sz="2600" dirty="0">
                <a:solidFill>
                  <a:srgbClr val="FFCC00"/>
                </a:solidFill>
                <a:latin typeface="Helvetica" pitchFamily="34" charset="0"/>
                <a:sym typeface="Symbol" pitchFamily="18" charset="2"/>
              </a:rPr>
              <a:t>Example 2:</a:t>
            </a:r>
          </a:p>
          <a:p>
            <a:pPr marL="609600" indent="-609600">
              <a:lnSpc>
                <a:spcPct val="0"/>
              </a:lnSpc>
              <a:buFontTx/>
              <a:buNone/>
            </a:pPr>
            <a:endParaRPr lang="en-US" dirty="0">
              <a:latin typeface="Helvetica" pitchFamily="34" charset="0"/>
              <a:sym typeface="Symbol" pitchFamily="18" charset="2"/>
            </a:endParaRPr>
          </a:p>
          <a:p>
            <a:pPr marL="609600" indent="-609600">
              <a:lnSpc>
                <a:spcPct val="50000"/>
              </a:lnSpc>
              <a:buFontTx/>
              <a:buNone/>
            </a:pPr>
            <a:r>
              <a:rPr lang="en-US" sz="2800" dirty="0">
                <a:latin typeface="Courier New" pitchFamily="49" charset="0"/>
                <a:sym typeface="Symbol" pitchFamily="18" charset="2"/>
              </a:rPr>
              <a:t>sum = 0;</a:t>
            </a:r>
          </a:p>
          <a:p>
            <a:pPr marL="609600" indent="-609600">
              <a:lnSpc>
                <a:spcPct val="50000"/>
              </a:lnSpc>
              <a:buFontTx/>
              <a:buNone/>
            </a:pPr>
            <a:r>
              <a:rPr lang="en-US" sz="2800" dirty="0">
                <a:latin typeface="Courier New" pitchFamily="49" charset="0"/>
                <a:sym typeface="Symbol" pitchFamily="18" charset="2"/>
              </a:rPr>
              <a:t>for (i=1; i&lt;=n; i++)</a:t>
            </a:r>
          </a:p>
          <a:p>
            <a:pPr marL="609600" indent="-609600">
              <a:lnSpc>
                <a:spcPct val="50000"/>
              </a:lnSpc>
              <a:buFontTx/>
              <a:buNone/>
            </a:pPr>
            <a:r>
              <a:rPr lang="en-US" sz="2800" dirty="0">
                <a:latin typeface="Courier New" pitchFamily="49" charset="0"/>
                <a:sym typeface="Symbol" pitchFamily="18" charset="2"/>
              </a:rPr>
              <a:t>  sum += n</a:t>
            </a:r>
            <a:r>
              <a:rPr lang="en-US" sz="2800" dirty="0" smtClean="0">
                <a:latin typeface="Courier New" pitchFamily="49" charset="0"/>
                <a:sym typeface="Symbol" pitchFamily="18" charset="2"/>
              </a:rPr>
              <a:t>;</a:t>
            </a:r>
          </a:p>
          <a:p>
            <a:pPr marL="609600" indent="-609600">
              <a:lnSpc>
                <a:spcPct val="50000"/>
              </a:lnSpc>
              <a:buFontTx/>
              <a:buNone/>
            </a:pPr>
            <a:endParaRPr lang="en-US" sz="2800" dirty="0">
              <a:latin typeface="Courier New" pitchFamily="49" charset="0"/>
              <a:sym typeface="Symbol" pitchFamily="18" charset="2"/>
            </a:endParaRPr>
          </a:p>
          <a:p>
            <a:pPr marL="137160" indent="0">
              <a:buNone/>
            </a:pPr>
            <a:r>
              <a:rPr lang="en-US" sz="2200" dirty="0" smtClean="0"/>
              <a:t>[1</a:t>
            </a:r>
            <a:r>
              <a:rPr lang="en-US" sz="2200" baseline="30000" dirty="0" smtClean="0"/>
              <a:t>st</a:t>
            </a:r>
            <a:r>
              <a:rPr lang="en-US" sz="2200" dirty="0" smtClean="0"/>
              <a:t> line </a:t>
            </a:r>
            <a:r>
              <a:rPr lang="en-US" sz="2200" dirty="0"/>
              <a:t>is </a:t>
            </a:r>
            <a:r>
              <a:rPr lang="en-US" sz="2200" dirty="0">
                <a:latin typeface="Helvetica" pitchFamily="34" charset="0"/>
                <a:sym typeface="Symbol" pitchFamily="18" charset="2"/>
              </a:rPr>
              <a:t></a:t>
            </a:r>
            <a:r>
              <a:rPr lang="en-US" sz="2200" dirty="0" smtClean="0"/>
              <a:t>(</a:t>
            </a:r>
            <a:r>
              <a:rPr lang="en-US" sz="2200" dirty="0"/>
              <a:t>1). The </a:t>
            </a:r>
            <a:r>
              <a:rPr lang="en-US" sz="2200" b="1" dirty="0"/>
              <a:t>for </a:t>
            </a:r>
            <a:r>
              <a:rPr lang="en-US" sz="2200" dirty="0"/>
              <a:t>loop is repeated n times. </a:t>
            </a:r>
            <a:r>
              <a:rPr lang="en-US" sz="2200" dirty="0" smtClean="0"/>
              <a:t>3</a:t>
            </a:r>
            <a:r>
              <a:rPr lang="en-US" sz="2200" baseline="30000" dirty="0" smtClean="0"/>
              <a:t>rd</a:t>
            </a:r>
            <a:r>
              <a:rPr lang="en-US" sz="2200" dirty="0" smtClean="0"/>
              <a:t>  line </a:t>
            </a:r>
            <a:r>
              <a:rPr lang="en-US" sz="2200" dirty="0"/>
              <a:t>takes constant time so, by </a:t>
            </a:r>
            <a:r>
              <a:rPr lang="en-US" sz="2200" dirty="0" smtClean="0"/>
              <a:t>rule </a:t>
            </a:r>
            <a:r>
              <a:rPr lang="en-US" sz="2200" dirty="0"/>
              <a:t>(4</a:t>
            </a:r>
            <a:r>
              <a:rPr lang="en-US" sz="2200" dirty="0" smtClean="0"/>
              <a:t>), total </a:t>
            </a:r>
            <a:r>
              <a:rPr lang="en-US" sz="2200" dirty="0"/>
              <a:t>cost for </a:t>
            </a:r>
            <a:r>
              <a:rPr lang="en-US" sz="2200" dirty="0" smtClean="0"/>
              <a:t>the </a:t>
            </a:r>
            <a:r>
              <a:rPr lang="en-US" sz="2200" dirty="0"/>
              <a:t>two lines </a:t>
            </a:r>
            <a:r>
              <a:rPr lang="en-US" sz="2200" dirty="0" smtClean="0"/>
              <a:t>is </a:t>
            </a:r>
            <a:r>
              <a:rPr lang="en-US" sz="2200" dirty="0" smtClean="0">
                <a:latin typeface="Helvetica" pitchFamily="34" charset="0"/>
                <a:sym typeface="Symbol" pitchFamily="18" charset="2"/>
              </a:rPr>
              <a:t></a:t>
            </a:r>
            <a:r>
              <a:rPr lang="en-US" sz="2200" dirty="0" smtClean="0"/>
              <a:t>(</a:t>
            </a:r>
            <a:r>
              <a:rPr lang="en-US" sz="2200" dirty="0"/>
              <a:t>n). </a:t>
            </a:r>
            <a:r>
              <a:rPr lang="en-US" sz="2200" dirty="0" smtClean="0"/>
              <a:t>By rule </a:t>
            </a:r>
            <a:r>
              <a:rPr lang="en-US" sz="2200" dirty="0"/>
              <a:t>(3), the cost of the entire code fragment is also </a:t>
            </a:r>
            <a:r>
              <a:rPr lang="en-US" sz="2200" dirty="0">
                <a:latin typeface="Helvetica" pitchFamily="34" charset="0"/>
                <a:sym typeface="Symbol" pitchFamily="18" charset="2"/>
              </a:rPr>
              <a:t></a:t>
            </a:r>
            <a:r>
              <a:rPr lang="en-US" sz="2200" dirty="0" smtClean="0"/>
              <a:t>(</a:t>
            </a:r>
            <a:r>
              <a:rPr lang="en-US" sz="2200" dirty="0"/>
              <a:t>n</a:t>
            </a:r>
            <a:r>
              <a:rPr lang="en-US" sz="2200" dirty="0" smtClean="0"/>
              <a:t>).]</a:t>
            </a:r>
            <a:endParaRPr lang="en-US" sz="2200" dirty="0"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747E8-9669-40CF-906F-4970AA93727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0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228601"/>
            <a:ext cx="8226425" cy="533399"/>
          </a:xfrm>
        </p:spPr>
        <p:txBody>
          <a:bodyPr>
            <a:noAutofit/>
          </a:bodyPr>
          <a:lstStyle/>
          <a:p>
            <a:r>
              <a:rPr lang="en-US" sz="3300" dirty="0">
                <a:latin typeface="Helvetica" pitchFamily="34" charset="0"/>
              </a:rPr>
              <a:t>Running Time Examples (2)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xfrm>
            <a:off x="228601" y="838200"/>
            <a:ext cx="8686800" cy="5943600"/>
          </a:xfrm>
        </p:spPr>
        <p:txBody>
          <a:bodyPr>
            <a:normAutofit fontScale="85000" lnSpcReduction="20000"/>
          </a:bodyPr>
          <a:lstStyle/>
          <a:p>
            <a:pPr marL="609600" indent="-609600">
              <a:buFontTx/>
              <a:buNone/>
            </a:pPr>
            <a:r>
              <a:rPr lang="en-US" sz="2600" dirty="0">
                <a:solidFill>
                  <a:srgbClr val="FFC000"/>
                </a:solidFill>
                <a:latin typeface="Helvetica" pitchFamily="34" charset="0"/>
                <a:sym typeface="Symbol" pitchFamily="18" charset="2"/>
              </a:rPr>
              <a:t>Example 3:</a:t>
            </a:r>
            <a:endParaRPr lang="en-US" sz="2600" dirty="0">
              <a:solidFill>
                <a:srgbClr val="FFC000"/>
              </a:solidFill>
              <a:sym typeface="Symbol" pitchFamily="18" charset="2"/>
            </a:endParaRPr>
          </a:p>
          <a:p>
            <a:pPr marL="609600" indent="-609600">
              <a:lnSpc>
                <a:spcPct val="0"/>
              </a:lnSpc>
              <a:buFontTx/>
              <a:buNone/>
            </a:pPr>
            <a:endParaRPr lang="en-US" dirty="0">
              <a:latin typeface="Helvetica" pitchFamily="34" charset="0"/>
              <a:sym typeface="Symbol" pitchFamily="18" charset="2"/>
            </a:endParaRPr>
          </a:p>
          <a:p>
            <a:pPr marL="609600" indent="-609600">
              <a:lnSpc>
                <a:spcPct val="50000"/>
              </a:lnSpc>
              <a:buNone/>
            </a:pPr>
            <a:r>
              <a:rPr lang="en-US" sz="2600" dirty="0">
                <a:latin typeface="Courier New" pitchFamily="49" charset="0"/>
                <a:sym typeface="Symbol" pitchFamily="18" charset="2"/>
              </a:rPr>
              <a:t>sum = 0</a:t>
            </a:r>
            <a:r>
              <a:rPr lang="en-US" sz="2600" dirty="0" smtClean="0">
                <a:latin typeface="Courier New" pitchFamily="49" charset="0"/>
                <a:sym typeface="Symbol" pitchFamily="18" charset="2"/>
              </a:rPr>
              <a:t>;</a:t>
            </a:r>
          </a:p>
          <a:p>
            <a:pPr marL="609600" indent="-609600">
              <a:lnSpc>
                <a:spcPct val="50000"/>
              </a:lnSpc>
              <a:buNone/>
            </a:pPr>
            <a:endParaRPr lang="en-US" sz="2600" dirty="0">
              <a:latin typeface="Courier New" pitchFamily="49" charset="0"/>
              <a:sym typeface="Symbol" pitchFamily="18" charset="2"/>
            </a:endParaRPr>
          </a:p>
          <a:p>
            <a:pPr marL="609600" indent="-609600">
              <a:lnSpc>
                <a:spcPct val="50000"/>
              </a:lnSpc>
              <a:buNone/>
            </a:pPr>
            <a:r>
              <a:rPr lang="en-US" sz="2600" dirty="0">
                <a:latin typeface="Courier New" pitchFamily="49" charset="0"/>
                <a:sym typeface="Symbol" pitchFamily="18" charset="2"/>
              </a:rPr>
              <a:t>for (i=1; i&lt;=n; j++)  //first for loop</a:t>
            </a:r>
          </a:p>
          <a:p>
            <a:pPr marL="609600" indent="-609600">
              <a:lnSpc>
                <a:spcPct val="50000"/>
              </a:lnSpc>
              <a:buNone/>
            </a:pPr>
            <a:r>
              <a:rPr lang="en-US" sz="2600" dirty="0">
                <a:latin typeface="Courier New" pitchFamily="49" charset="0"/>
                <a:sym typeface="Symbol" pitchFamily="18" charset="2"/>
              </a:rPr>
              <a:t>  </a:t>
            </a:r>
            <a:endParaRPr lang="en-US" sz="2600" dirty="0" smtClean="0">
              <a:latin typeface="Courier New" pitchFamily="49" charset="0"/>
              <a:sym typeface="Symbol" pitchFamily="18" charset="2"/>
            </a:endParaRPr>
          </a:p>
          <a:p>
            <a:pPr marL="609600" indent="-609600">
              <a:lnSpc>
                <a:spcPct val="50000"/>
              </a:lnSpc>
              <a:buNone/>
            </a:pPr>
            <a:r>
              <a:rPr lang="en-US" sz="2600" dirty="0">
                <a:latin typeface="Courier New" pitchFamily="49" charset="0"/>
                <a:sym typeface="Symbol" pitchFamily="18" charset="2"/>
              </a:rPr>
              <a:t> </a:t>
            </a:r>
            <a:r>
              <a:rPr lang="en-US" sz="2600" dirty="0" smtClean="0">
                <a:latin typeface="Courier New" pitchFamily="49" charset="0"/>
                <a:sym typeface="Symbol" pitchFamily="18" charset="2"/>
              </a:rPr>
              <a:t> for </a:t>
            </a:r>
            <a:r>
              <a:rPr lang="en-US" sz="2600" dirty="0">
                <a:latin typeface="Courier New" pitchFamily="49" charset="0"/>
                <a:sym typeface="Symbol" pitchFamily="18" charset="2"/>
              </a:rPr>
              <a:t>(j=1; </a:t>
            </a:r>
            <a:r>
              <a:rPr lang="en-US" sz="2600" b="1" dirty="0">
                <a:solidFill>
                  <a:srgbClr val="FFC000"/>
                </a:solidFill>
                <a:latin typeface="Courier New" pitchFamily="49" charset="0"/>
                <a:sym typeface="Symbol" pitchFamily="18" charset="2"/>
              </a:rPr>
              <a:t>j&lt;=i</a:t>
            </a:r>
            <a:r>
              <a:rPr lang="en-US" sz="2600" dirty="0">
                <a:latin typeface="Courier New" pitchFamily="49" charset="0"/>
                <a:sym typeface="Symbol" pitchFamily="18" charset="2"/>
              </a:rPr>
              <a:t>; i++)// is double loop</a:t>
            </a:r>
          </a:p>
          <a:p>
            <a:pPr marL="609600" indent="-609600">
              <a:lnSpc>
                <a:spcPct val="50000"/>
              </a:lnSpc>
              <a:buNone/>
            </a:pPr>
            <a:r>
              <a:rPr lang="en-US" sz="2600" dirty="0">
                <a:latin typeface="Courier New" pitchFamily="49" charset="0"/>
                <a:sym typeface="Symbol" pitchFamily="18" charset="2"/>
              </a:rPr>
              <a:t>    </a:t>
            </a:r>
            <a:endParaRPr lang="en-US" sz="2600" dirty="0" smtClean="0">
              <a:latin typeface="Courier New" pitchFamily="49" charset="0"/>
              <a:sym typeface="Symbol" pitchFamily="18" charset="2"/>
            </a:endParaRPr>
          </a:p>
          <a:p>
            <a:pPr marL="609600" indent="-609600">
              <a:lnSpc>
                <a:spcPct val="50000"/>
              </a:lnSpc>
              <a:buNone/>
            </a:pPr>
            <a:r>
              <a:rPr lang="en-US" sz="2600" dirty="0">
                <a:latin typeface="Courier New" pitchFamily="49" charset="0"/>
                <a:sym typeface="Symbol" pitchFamily="18" charset="2"/>
              </a:rPr>
              <a:t> </a:t>
            </a:r>
            <a:r>
              <a:rPr lang="en-US" sz="2600" dirty="0" smtClean="0">
                <a:latin typeface="Courier New" pitchFamily="49" charset="0"/>
                <a:sym typeface="Symbol" pitchFamily="18" charset="2"/>
              </a:rPr>
              <a:t>     sum++;</a:t>
            </a:r>
          </a:p>
          <a:p>
            <a:pPr marL="609600" indent="-609600">
              <a:lnSpc>
                <a:spcPct val="50000"/>
              </a:lnSpc>
              <a:buNone/>
            </a:pPr>
            <a:endParaRPr lang="en-US" sz="2600" dirty="0">
              <a:latin typeface="Courier New" pitchFamily="49" charset="0"/>
              <a:sym typeface="Symbol" pitchFamily="18" charset="2"/>
            </a:endParaRPr>
          </a:p>
          <a:p>
            <a:pPr marL="609600" indent="-609600">
              <a:lnSpc>
                <a:spcPct val="50000"/>
              </a:lnSpc>
              <a:buFontTx/>
              <a:buNone/>
            </a:pPr>
            <a:r>
              <a:rPr lang="en-US" sz="2600" dirty="0">
                <a:latin typeface="Courier New" pitchFamily="49" charset="0"/>
                <a:sym typeface="Symbol" pitchFamily="18" charset="2"/>
              </a:rPr>
              <a:t>for (k=0; k&lt;n; k</a:t>
            </a:r>
            <a:r>
              <a:rPr lang="en-US" sz="2600" dirty="0" smtClean="0">
                <a:latin typeface="Courier New" pitchFamily="49" charset="0"/>
                <a:sym typeface="Symbol" pitchFamily="18" charset="2"/>
              </a:rPr>
              <a:t>++)//second for loop</a:t>
            </a:r>
            <a:endParaRPr lang="en-US" sz="2600" dirty="0">
              <a:latin typeface="Courier New" pitchFamily="49" charset="0"/>
              <a:sym typeface="Symbol" pitchFamily="18" charset="2"/>
            </a:endParaRPr>
          </a:p>
          <a:p>
            <a:pPr marL="609600" indent="-609600">
              <a:lnSpc>
                <a:spcPct val="50000"/>
              </a:lnSpc>
              <a:buFontTx/>
              <a:buNone/>
            </a:pPr>
            <a:r>
              <a:rPr lang="en-US" sz="2600" dirty="0">
                <a:latin typeface="Courier New" pitchFamily="49" charset="0"/>
                <a:sym typeface="Symbol" pitchFamily="18" charset="2"/>
              </a:rPr>
              <a:t>  </a:t>
            </a:r>
            <a:r>
              <a:rPr lang="en-US" sz="2600" dirty="0" smtClean="0">
                <a:latin typeface="Courier New" pitchFamily="49" charset="0"/>
                <a:sym typeface="Symbol" pitchFamily="18" charset="2"/>
              </a:rPr>
              <a:t> </a:t>
            </a:r>
          </a:p>
          <a:p>
            <a:pPr marL="609600" indent="-609600">
              <a:lnSpc>
                <a:spcPct val="50000"/>
              </a:lnSpc>
              <a:buFontTx/>
              <a:buNone/>
            </a:pPr>
            <a:r>
              <a:rPr lang="en-US" sz="2600" dirty="0">
                <a:latin typeface="Courier New" pitchFamily="49" charset="0"/>
                <a:sym typeface="Symbol" pitchFamily="18" charset="2"/>
              </a:rPr>
              <a:t> </a:t>
            </a:r>
            <a:r>
              <a:rPr lang="en-US" sz="2600" dirty="0" smtClean="0">
                <a:latin typeface="Courier New" pitchFamily="49" charset="0"/>
                <a:sym typeface="Symbol" pitchFamily="18" charset="2"/>
              </a:rPr>
              <a:t>     A[k</a:t>
            </a:r>
            <a:r>
              <a:rPr lang="en-US" sz="2600" dirty="0">
                <a:latin typeface="Courier New" pitchFamily="49" charset="0"/>
                <a:sym typeface="Symbol" pitchFamily="18" charset="2"/>
              </a:rPr>
              <a:t>] = k</a:t>
            </a:r>
            <a:r>
              <a:rPr lang="en-US" sz="2600" dirty="0" smtClean="0">
                <a:latin typeface="Courier New" pitchFamily="49" charset="0"/>
                <a:sym typeface="Symbol" pitchFamily="18" charset="2"/>
              </a:rPr>
              <a:t>;</a:t>
            </a:r>
          </a:p>
          <a:p>
            <a:pPr marL="609600" indent="-609600">
              <a:lnSpc>
                <a:spcPct val="50000"/>
              </a:lnSpc>
              <a:buFontTx/>
              <a:buNone/>
            </a:pPr>
            <a:endParaRPr lang="en-US" dirty="0">
              <a:latin typeface="Courier New" pitchFamily="49" charset="0"/>
              <a:sym typeface="Symbol" pitchFamily="18" charset="2"/>
            </a:endParaRPr>
          </a:p>
          <a:p>
            <a:pPr marL="137160" indent="0">
              <a:buNone/>
            </a:pPr>
            <a:r>
              <a:rPr lang="en-US" sz="2400" dirty="0"/>
              <a:t>[</a:t>
            </a:r>
            <a:r>
              <a:rPr lang="en-US" sz="2600" dirty="0"/>
              <a:t>First statement </a:t>
            </a:r>
            <a:r>
              <a:rPr lang="en-US" sz="2600" dirty="0" smtClean="0"/>
              <a:t>is c</a:t>
            </a:r>
            <a:r>
              <a:rPr lang="en-US" sz="2600" baseline="-25000" dirty="0" smtClean="0"/>
              <a:t>1</a:t>
            </a:r>
            <a:r>
              <a:rPr lang="en-US" sz="2600" dirty="0" smtClean="0"/>
              <a:t> =&gt;</a:t>
            </a:r>
            <a:r>
              <a:rPr lang="en-US" sz="2600" dirty="0" smtClean="0">
                <a:latin typeface="Helvetica" pitchFamily="34" charset="0"/>
                <a:sym typeface="Symbol" pitchFamily="18" charset="2"/>
              </a:rPr>
              <a:t></a:t>
            </a:r>
            <a:r>
              <a:rPr lang="en-US" sz="2600" dirty="0" smtClean="0"/>
              <a:t>(</a:t>
            </a:r>
            <a:r>
              <a:rPr lang="en-US" sz="2600" dirty="0"/>
              <a:t>1). </a:t>
            </a:r>
            <a:endParaRPr lang="en-US" sz="2600" dirty="0" smtClean="0"/>
          </a:p>
          <a:p>
            <a:pPr marL="137160" indent="0">
              <a:buNone/>
            </a:pPr>
            <a:r>
              <a:rPr lang="en-US" sz="2600" dirty="0" smtClean="0"/>
              <a:t> Double </a:t>
            </a:r>
            <a:r>
              <a:rPr lang="en-US" sz="2600" dirty="0"/>
              <a:t>for loop </a:t>
            </a:r>
            <a:r>
              <a:rPr lang="en-US" sz="2600" dirty="0" smtClean="0"/>
              <a:t>: </a:t>
            </a:r>
          </a:p>
          <a:p>
            <a:pPr marL="137160" indent="0">
              <a:buNone/>
            </a:pPr>
            <a:r>
              <a:rPr lang="en-US" sz="2400" dirty="0" smtClean="0"/>
              <a:t>    - </a:t>
            </a:r>
            <a:r>
              <a:rPr lang="en-US" sz="2400" b="1" dirty="0" smtClean="0"/>
              <a:t>sum</a:t>
            </a:r>
            <a:r>
              <a:rPr lang="en-US" sz="2400" b="1" dirty="0"/>
              <a:t>++ </a:t>
            </a:r>
            <a:r>
              <a:rPr lang="en-US" sz="2400" dirty="0" smtClean="0"/>
              <a:t>requires constant time,c</a:t>
            </a:r>
            <a:r>
              <a:rPr lang="en-US" sz="2400" baseline="-25000" dirty="0" smtClean="0"/>
              <a:t>2</a:t>
            </a:r>
          </a:p>
          <a:p>
            <a:pPr marL="137160" indent="0">
              <a:buNone/>
            </a:pPr>
            <a:r>
              <a:rPr lang="en-US" sz="2400" dirty="0" smtClean="0"/>
              <a:t>    - inner </a:t>
            </a:r>
            <a:r>
              <a:rPr lang="en-US" sz="2400" b="1" dirty="0"/>
              <a:t>for </a:t>
            </a:r>
            <a:r>
              <a:rPr lang="en-US" sz="2400" dirty="0"/>
              <a:t>loop is executed i times, </a:t>
            </a:r>
            <a:r>
              <a:rPr lang="en-US" sz="2400" dirty="0" smtClean="0"/>
              <a:t>by rule </a:t>
            </a:r>
            <a:r>
              <a:rPr lang="en-US" sz="2400" dirty="0"/>
              <a:t>(</a:t>
            </a:r>
            <a:r>
              <a:rPr lang="en-US" sz="2400" dirty="0" smtClean="0"/>
              <a:t>4), c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i </a:t>
            </a:r>
          </a:p>
          <a:p>
            <a:pPr marL="137160" indent="0">
              <a:buNone/>
            </a:pPr>
            <a:r>
              <a:rPr lang="en-US" sz="2400" dirty="0" smtClean="0"/>
              <a:t>    - </a:t>
            </a:r>
            <a:r>
              <a:rPr lang="en-US" sz="2400" dirty="0" smtClean="0">
                <a:solidFill>
                  <a:srgbClr val="FF0000"/>
                </a:solidFill>
              </a:rPr>
              <a:t>outer </a:t>
            </a:r>
            <a:r>
              <a:rPr lang="en-US" sz="2400" b="1" dirty="0">
                <a:solidFill>
                  <a:srgbClr val="FF0000"/>
                </a:solidFill>
              </a:rPr>
              <a:t>for </a:t>
            </a:r>
            <a:r>
              <a:rPr lang="en-US" sz="2400" dirty="0">
                <a:solidFill>
                  <a:srgbClr val="FF0000"/>
                </a:solidFill>
              </a:rPr>
              <a:t>loop is executed n </a:t>
            </a:r>
            <a:r>
              <a:rPr lang="en-US" sz="2400" dirty="0" smtClean="0">
                <a:solidFill>
                  <a:srgbClr val="FF0000"/>
                </a:solidFill>
              </a:rPr>
              <a:t>times,</a:t>
            </a:r>
            <a:r>
              <a:rPr lang="en-US" sz="2400" dirty="0">
                <a:solidFill>
                  <a:srgbClr val="FF0000"/>
                </a:solidFill>
              </a:rPr>
              <a:t> but each time the cost 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13716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     of </a:t>
            </a:r>
            <a:r>
              <a:rPr lang="en-US" sz="2400" dirty="0">
                <a:solidFill>
                  <a:srgbClr val="FF0000"/>
                </a:solidFill>
              </a:rPr>
              <a:t>the inner loop is different </a:t>
            </a:r>
            <a:r>
              <a:rPr lang="en-US" sz="2400" dirty="0" smtClean="0">
                <a:solidFill>
                  <a:srgbClr val="FF0000"/>
                </a:solidFill>
              </a:rPr>
              <a:t>,c</a:t>
            </a:r>
            <a:r>
              <a:rPr lang="en-US" sz="2400" baseline="-25000" dirty="0" smtClean="0">
                <a:solidFill>
                  <a:srgbClr val="FF0000"/>
                </a:solidFill>
              </a:rPr>
              <a:t>2</a:t>
            </a:r>
            <a:r>
              <a:rPr lang="en-US" sz="2400" dirty="0" smtClean="0">
                <a:solidFill>
                  <a:srgbClr val="FF0000"/>
                </a:solidFill>
              </a:rPr>
              <a:t>i with i </a:t>
            </a:r>
            <a:r>
              <a:rPr lang="en-US" sz="2400" dirty="0">
                <a:solidFill>
                  <a:srgbClr val="FF0000"/>
                </a:solidFill>
              </a:rPr>
              <a:t>changing each time</a:t>
            </a:r>
            <a:r>
              <a:rPr lang="en-US" sz="2400" dirty="0" smtClean="0"/>
              <a:t>.</a:t>
            </a:r>
          </a:p>
          <a:p>
            <a:pPr marL="137160" indent="0">
              <a:buNone/>
            </a:pPr>
            <a:r>
              <a:rPr lang="en-US" sz="2400" dirty="0" smtClean="0"/>
              <a:t>   -Thus</a:t>
            </a:r>
            <a:r>
              <a:rPr lang="en-US" sz="2400" dirty="0"/>
              <a:t>, the total cost of the loop is </a:t>
            </a:r>
            <a:r>
              <a:rPr lang="en-US" sz="2400" dirty="0" smtClean="0"/>
              <a:t>c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</a:t>
            </a:r>
            <a:r>
              <a:rPr lang="en-US" sz="2400" dirty="0"/>
              <a:t>times the sum </a:t>
            </a:r>
            <a:r>
              <a:rPr lang="en-US" sz="2400" dirty="0" smtClean="0"/>
              <a:t>of the </a:t>
            </a:r>
          </a:p>
          <a:p>
            <a:pPr marL="13716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integers </a:t>
            </a:r>
            <a:r>
              <a:rPr lang="en-US" sz="2400" dirty="0"/>
              <a:t>1 through </a:t>
            </a:r>
            <a:r>
              <a:rPr lang="en-US" sz="2400" dirty="0" smtClean="0"/>
              <a:t>n:                                 =&gt;</a:t>
            </a:r>
            <a:r>
              <a:rPr lang="en-US" sz="2400" dirty="0" smtClean="0">
                <a:latin typeface="Helvetica" pitchFamily="34" charset="0"/>
                <a:sym typeface="Symbol" pitchFamily="18" charset="2"/>
              </a:rPr>
              <a:t> </a:t>
            </a:r>
            <a:r>
              <a:rPr lang="en-US" sz="2400" dirty="0">
                <a:latin typeface="Helvetica" pitchFamily="34" charset="0"/>
                <a:sym typeface="Symbol" pitchFamily="18" charset="2"/>
              </a:rPr>
              <a:t></a:t>
            </a:r>
            <a:r>
              <a:rPr lang="nl-NL" sz="2400" dirty="0"/>
              <a:t>(n</a:t>
            </a:r>
            <a:r>
              <a:rPr lang="nl-NL" sz="2400" baseline="30000" dirty="0"/>
              <a:t>2</a:t>
            </a:r>
            <a:r>
              <a:rPr lang="nl-NL" sz="2400" dirty="0" smtClean="0"/>
              <a:t>).</a:t>
            </a:r>
            <a:endParaRPr lang="en-US" sz="2400" dirty="0" smtClean="0"/>
          </a:p>
          <a:p>
            <a:pPr marL="137160" indent="0">
              <a:buNone/>
            </a:pPr>
            <a:endParaRPr lang="en-US" sz="2400" dirty="0" smtClean="0"/>
          </a:p>
          <a:p>
            <a:pPr marL="13716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</a:t>
            </a:r>
          </a:p>
          <a:p>
            <a:pPr marL="137160" indent="0">
              <a:buNone/>
            </a:pPr>
            <a:r>
              <a:rPr lang="en-US" sz="2600" dirty="0" smtClean="0"/>
              <a:t>Final </a:t>
            </a:r>
            <a:r>
              <a:rPr lang="nl-NL" sz="2600" dirty="0" smtClean="0"/>
              <a:t>for </a:t>
            </a:r>
            <a:r>
              <a:rPr lang="nl-NL" sz="2600" dirty="0"/>
              <a:t>loop </a:t>
            </a:r>
            <a:r>
              <a:rPr lang="nl-NL" sz="2600" dirty="0" smtClean="0"/>
              <a:t>is</a:t>
            </a:r>
            <a:r>
              <a:rPr lang="en-US" sz="2600" dirty="0"/>
              <a:t> </a:t>
            </a:r>
            <a:r>
              <a:rPr lang="en-US" sz="2600" dirty="0" smtClean="0"/>
              <a:t>c</a:t>
            </a:r>
            <a:r>
              <a:rPr lang="en-US" sz="2600" baseline="-25000" dirty="0" smtClean="0"/>
              <a:t>3</a:t>
            </a:r>
            <a:r>
              <a:rPr lang="en-US" sz="2600" dirty="0" smtClean="0"/>
              <a:t>n </a:t>
            </a:r>
            <a:r>
              <a:rPr lang="en-US" sz="2600" dirty="0"/>
              <a:t>= </a:t>
            </a:r>
            <a:r>
              <a:rPr lang="en-US" sz="2600" dirty="0">
                <a:latin typeface="Helvetica" pitchFamily="34" charset="0"/>
                <a:sym typeface="Symbol" pitchFamily="18" charset="2"/>
              </a:rPr>
              <a:t></a:t>
            </a:r>
            <a:r>
              <a:rPr lang="en-US" sz="2600" dirty="0" smtClean="0"/>
              <a:t>(</a:t>
            </a:r>
            <a:r>
              <a:rPr lang="en-US" sz="2600" dirty="0"/>
              <a:t>n) time</a:t>
            </a:r>
            <a:r>
              <a:rPr lang="nl-NL" sz="2600" dirty="0" smtClean="0"/>
              <a:t> </a:t>
            </a:r>
            <a:r>
              <a:rPr lang="en-US" sz="2600" dirty="0">
                <a:latin typeface="Helvetica" pitchFamily="34" charset="0"/>
                <a:sym typeface="Symbol" pitchFamily="18" charset="2"/>
              </a:rPr>
              <a:t></a:t>
            </a:r>
            <a:r>
              <a:rPr lang="nl-NL" sz="2600" dirty="0" smtClean="0"/>
              <a:t>(</a:t>
            </a:r>
            <a:r>
              <a:rPr lang="nl-NL" sz="2600" dirty="0"/>
              <a:t>n</a:t>
            </a:r>
            <a:r>
              <a:rPr lang="nl-NL" sz="2600" dirty="0">
                <a:solidFill>
                  <a:srgbClr val="FFCC00"/>
                </a:solidFill>
              </a:rPr>
              <a:t>). </a:t>
            </a:r>
            <a:r>
              <a:rPr lang="nl-NL" sz="2600" dirty="0" smtClean="0">
                <a:solidFill>
                  <a:srgbClr val="FFCC00"/>
                </a:solidFill>
              </a:rPr>
              <a:t>  </a:t>
            </a:r>
            <a:r>
              <a:rPr lang="nl-NL" sz="2600" b="1" dirty="0" smtClean="0">
                <a:solidFill>
                  <a:srgbClr val="FFCC00"/>
                </a:solidFill>
              </a:rPr>
              <a:t>Result</a:t>
            </a:r>
            <a:r>
              <a:rPr lang="nl-NL" sz="2600" b="1" dirty="0">
                <a:solidFill>
                  <a:srgbClr val="FFCC00"/>
                </a:solidFill>
              </a:rPr>
              <a:t>: </a:t>
            </a:r>
            <a:r>
              <a:rPr lang="en-US" sz="2600" b="1" dirty="0">
                <a:solidFill>
                  <a:srgbClr val="FFCC00"/>
                </a:solidFill>
                <a:latin typeface="Helvetica" pitchFamily="34" charset="0"/>
                <a:sym typeface="Symbol" pitchFamily="18" charset="2"/>
              </a:rPr>
              <a:t></a:t>
            </a:r>
            <a:r>
              <a:rPr lang="nl-NL" sz="2600" b="1" dirty="0" smtClean="0">
                <a:solidFill>
                  <a:srgbClr val="FFCC00"/>
                </a:solidFill>
              </a:rPr>
              <a:t>(</a:t>
            </a:r>
            <a:r>
              <a:rPr lang="nl-NL" sz="2600" b="1" dirty="0">
                <a:solidFill>
                  <a:srgbClr val="FFCC00"/>
                </a:solidFill>
              </a:rPr>
              <a:t>n</a:t>
            </a:r>
            <a:r>
              <a:rPr lang="nl-NL" sz="2600" b="1" baseline="30000" dirty="0">
                <a:solidFill>
                  <a:srgbClr val="FFCC00"/>
                </a:solidFill>
              </a:rPr>
              <a:t>2</a:t>
            </a:r>
            <a:r>
              <a:rPr lang="nl-NL" sz="2600" b="1" dirty="0">
                <a:solidFill>
                  <a:srgbClr val="FFCC00"/>
                </a:solidFill>
              </a:rPr>
              <a:t>)</a:t>
            </a:r>
            <a:r>
              <a:rPr lang="nl-NL" sz="2600" dirty="0">
                <a:solidFill>
                  <a:srgbClr val="FFCC00"/>
                </a:solidFill>
              </a:rPr>
              <a:t>.</a:t>
            </a:r>
            <a:r>
              <a:rPr lang="nl-NL" sz="2600" dirty="0"/>
              <a:t>]</a:t>
            </a:r>
            <a:endParaRPr lang="en-US" sz="2600" dirty="0">
              <a:latin typeface="Courier New" pitchFamily="49" charset="0"/>
              <a:sym typeface="Symbol" pitchFamily="18" charset="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229" y="5486400"/>
            <a:ext cx="1362075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747E8-9669-40CF-906F-4970AA93727E}" type="slidenum">
              <a:rPr lang="en-US" smtClean="0"/>
              <a:t>21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28600" y="1143000"/>
            <a:ext cx="7315200" cy="1981200"/>
          </a:xfrm>
          <a:prstGeom prst="rect">
            <a:avLst/>
          </a:prstGeom>
          <a:noFill/>
          <a:ln w="317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0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54927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Helvetica" pitchFamily="34" charset="0"/>
              </a:rPr>
              <a:t>Running Time Examples (3)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455613" y="1598613"/>
            <a:ext cx="8226425" cy="4570412"/>
          </a:xfrm>
        </p:spPr>
        <p:txBody>
          <a:bodyPr>
            <a:normAutofit fontScale="92500"/>
          </a:bodyPr>
          <a:lstStyle/>
          <a:p>
            <a:pPr marL="609600" indent="-609600">
              <a:buFontTx/>
              <a:buNone/>
            </a:pPr>
            <a:r>
              <a:rPr lang="en-US" dirty="0">
                <a:solidFill>
                  <a:srgbClr val="FFCC00"/>
                </a:solidFill>
                <a:latin typeface="Helvetica" pitchFamily="34" charset="0"/>
                <a:sym typeface="Symbol" pitchFamily="18" charset="2"/>
              </a:rPr>
              <a:t>Example 4</a:t>
            </a:r>
            <a:r>
              <a:rPr lang="en-US" dirty="0" smtClean="0">
                <a:solidFill>
                  <a:srgbClr val="FFCC00"/>
                </a:solidFill>
                <a:latin typeface="Helvetica" pitchFamily="34" charset="0"/>
                <a:sym typeface="Symbol" pitchFamily="18" charset="2"/>
              </a:rPr>
              <a:t>:</a:t>
            </a:r>
            <a:r>
              <a:rPr lang="en-US" dirty="0" smtClean="0">
                <a:solidFill>
                  <a:srgbClr val="FFFF00"/>
                </a:solidFill>
                <a:latin typeface="Helvetica" pitchFamily="34" charset="0"/>
                <a:sym typeface="Symbol" pitchFamily="18" charset="2"/>
              </a:rPr>
              <a:t> </a:t>
            </a:r>
            <a:r>
              <a:rPr lang="en-US" dirty="0" smtClean="0">
                <a:sym typeface="Symbol" pitchFamily="18" charset="2"/>
              </a:rPr>
              <a:t>Compare.</a:t>
            </a:r>
            <a:endParaRPr lang="en-US" dirty="0">
              <a:sym typeface="Symbol" pitchFamily="18" charset="2"/>
            </a:endParaRPr>
          </a:p>
          <a:p>
            <a:pPr marL="609600" indent="-609600">
              <a:lnSpc>
                <a:spcPct val="0"/>
              </a:lnSpc>
              <a:buFontTx/>
              <a:buNone/>
            </a:pPr>
            <a:endParaRPr lang="en-US" dirty="0">
              <a:latin typeface="Helvetica" pitchFamily="34" charset="0"/>
              <a:sym typeface="Symbol" pitchFamily="18" charset="2"/>
            </a:endParaRPr>
          </a:p>
          <a:p>
            <a:pPr marL="609600" indent="-609600">
              <a:lnSpc>
                <a:spcPct val="50000"/>
              </a:lnSpc>
              <a:buFontTx/>
              <a:buNone/>
            </a:pPr>
            <a:r>
              <a:rPr lang="en-US" sz="2800" dirty="0">
                <a:latin typeface="Courier New" pitchFamily="49" charset="0"/>
                <a:sym typeface="Symbol" pitchFamily="18" charset="2"/>
              </a:rPr>
              <a:t>sum1 = 0;</a:t>
            </a:r>
          </a:p>
          <a:p>
            <a:pPr marL="609600" indent="-609600">
              <a:lnSpc>
                <a:spcPct val="50000"/>
              </a:lnSpc>
              <a:buFontTx/>
              <a:buNone/>
            </a:pPr>
            <a:r>
              <a:rPr lang="en-US" sz="2800" dirty="0">
                <a:latin typeface="Courier New" pitchFamily="49" charset="0"/>
                <a:sym typeface="Symbol" pitchFamily="18" charset="2"/>
              </a:rPr>
              <a:t>for (i=1; i&lt;=n; i</a:t>
            </a:r>
            <a:r>
              <a:rPr lang="en-US" sz="2800" dirty="0" smtClean="0">
                <a:latin typeface="Courier New" pitchFamily="49" charset="0"/>
                <a:sym typeface="Symbol" pitchFamily="18" charset="2"/>
              </a:rPr>
              <a:t>++)</a:t>
            </a:r>
            <a:r>
              <a:rPr lang="en-US" dirty="0"/>
              <a:t> </a:t>
            </a:r>
            <a:endParaRPr lang="en-US" sz="2200" dirty="0">
              <a:solidFill>
                <a:srgbClr val="FFFF00"/>
              </a:solidFill>
              <a:latin typeface="Courier New" pitchFamily="49" charset="0"/>
              <a:sym typeface="Symbol" pitchFamily="18" charset="2"/>
            </a:endParaRPr>
          </a:p>
          <a:p>
            <a:pPr marL="609600" indent="-609600">
              <a:lnSpc>
                <a:spcPct val="50000"/>
              </a:lnSpc>
              <a:buFontTx/>
              <a:buNone/>
            </a:pPr>
            <a:r>
              <a:rPr lang="en-US" sz="2800" dirty="0">
                <a:latin typeface="Courier New" pitchFamily="49" charset="0"/>
                <a:sym typeface="Symbol" pitchFamily="18" charset="2"/>
              </a:rPr>
              <a:t>  for (j=1; j&lt;=n; j</a:t>
            </a:r>
            <a:r>
              <a:rPr lang="en-US" sz="2800" dirty="0" smtClean="0">
                <a:latin typeface="Courier New" pitchFamily="49" charset="0"/>
                <a:sym typeface="Symbol" pitchFamily="18" charset="2"/>
              </a:rPr>
              <a:t>++)</a:t>
            </a:r>
            <a:endParaRPr lang="en-US" sz="2800" dirty="0">
              <a:latin typeface="Courier New" pitchFamily="49" charset="0"/>
              <a:sym typeface="Symbol" pitchFamily="18" charset="2"/>
            </a:endParaRPr>
          </a:p>
          <a:p>
            <a:pPr marL="609600" indent="-609600">
              <a:lnSpc>
                <a:spcPct val="50000"/>
              </a:lnSpc>
              <a:buFontTx/>
              <a:buNone/>
            </a:pPr>
            <a:r>
              <a:rPr lang="en-US" sz="2800" dirty="0">
                <a:latin typeface="Courier New" pitchFamily="49" charset="0"/>
                <a:sym typeface="Symbol" pitchFamily="18" charset="2"/>
              </a:rPr>
              <a:t>    sum1++;</a:t>
            </a:r>
          </a:p>
          <a:p>
            <a:pPr marL="609600" indent="-609600">
              <a:lnSpc>
                <a:spcPct val="50000"/>
              </a:lnSpc>
              <a:buFontTx/>
              <a:buNone/>
            </a:pPr>
            <a:endParaRPr lang="en-US" sz="2800" dirty="0">
              <a:latin typeface="Courier New" pitchFamily="49" charset="0"/>
              <a:sym typeface="Symbol" pitchFamily="18" charset="2"/>
            </a:endParaRPr>
          </a:p>
          <a:p>
            <a:pPr marL="609600" indent="-609600">
              <a:lnSpc>
                <a:spcPct val="50000"/>
              </a:lnSpc>
              <a:buFontTx/>
              <a:buNone/>
            </a:pPr>
            <a:r>
              <a:rPr lang="en-US" sz="2800" dirty="0">
                <a:latin typeface="Courier New" pitchFamily="49" charset="0"/>
                <a:sym typeface="Symbol" pitchFamily="18" charset="2"/>
              </a:rPr>
              <a:t>sum2 = 0;</a:t>
            </a:r>
          </a:p>
          <a:p>
            <a:pPr marL="609600" indent="-609600">
              <a:lnSpc>
                <a:spcPct val="50000"/>
              </a:lnSpc>
              <a:buFontTx/>
              <a:buNone/>
            </a:pPr>
            <a:r>
              <a:rPr lang="en-US" sz="2800" dirty="0">
                <a:latin typeface="Courier New" pitchFamily="49" charset="0"/>
                <a:sym typeface="Symbol" pitchFamily="18" charset="2"/>
              </a:rPr>
              <a:t>for (i=1; i&lt;=n; i++)</a:t>
            </a:r>
          </a:p>
          <a:p>
            <a:pPr marL="609600" indent="-609600">
              <a:lnSpc>
                <a:spcPct val="50000"/>
              </a:lnSpc>
              <a:buFontTx/>
              <a:buNone/>
            </a:pPr>
            <a:r>
              <a:rPr lang="en-US" sz="2800" dirty="0">
                <a:latin typeface="Courier New" pitchFamily="49" charset="0"/>
                <a:sym typeface="Symbol" pitchFamily="18" charset="2"/>
              </a:rPr>
              <a:t>  for (j=1; </a:t>
            </a:r>
            <a:r>
              <a:rPr lang="en-US" sz="2800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j&lt;=i</a:t>
            </a:r>
            <a:r>
              <a:rPr lang="en-US" sz="2800" dirty="0">
                <a:latin typeface="Courier New" pitchFamily="49" charset="0"/>
                <a:sym typeface="Symbol" pitchFamily="18" charset="2"/>
              </a:rPr>
              <a:t>; j++)</a:t>
            </a:r>
          </a:p>
          <a:p>
            <a:pPr marL="609600" indent="-609600">
              <a:lnSpc>
                <a:spcPct val="50000"/>
              </a:lnSpc>
              <a:buFontTx/>
              <a:buNone/>
            </a:pPr>
            <a:r>
              <a:rPr lang="en-US" sz="2800" dirty="0">
                <a:latin typeface="Courier New" pitchFamily="49" charset="0"/>
                <a:sym typeface="Symbol" pitchFamily="18" charset="2"/>
              </a:rPr>
              <a:t>    sum2</a:t>
            </a:r>
            <a:r>
              <a:rPr lang="en-US" sz="2800" dirty="0" smtClean="0">
                <a:latin typeface="Courier New" pitchFamily="49" charset="0"/>
                <a:sym typeface="Symbol" pitchFamily="18" charset="2"/>
              </a:rPr>
              <a:t>++;</a:t>
            </a:r>
          </a:p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endParaRPr lang="en-US" sz="2400" dirty="0"/>
          </a:p>
          <a:p>
            <a:pPr marL="137160" indent="0">
              <a:buNone/>
            </a:pPr>
            <a:r>
              <a:rPr lang="en-US" sz="2400" dirty="0" smtClean="0"/>
              <a:t>[</a:t>
            </a:r>
            <a:r>
              <a:rPr lang="en-US" sz="2400" dirty="0"/>
              <a:t>First loop, sum is n</a:t>
            </a:r>
            <a:r>
              <a:rPr lang="en-US" sz="2400" baseline="30000" dirty="0"/>
              <a:t>2</a:t>
            </a:r>
            <a:r>
              <a:rPr lang="en-US" sz="2400" dirty="0"/>
              <a:t>. Second loop, sum is (n+1)(n)/2. </a:t>
            </a:r>
            <a:r>
              <a:rPr lang="en-US" sz="2400" dirty="0" smtClean="0"/>
              <a:t>Both are </a:t>
            </a:r>
            <a:r>
              <a:rPr lang="en-US" sz="2400" dirty="0">
                <a:sym typeface="Symbol" pitchFamily="18" charset="2"/>
              </a:rPr>
              <a:t></a:t>
            </a:r>
            <a:r>
              <a:rPr lang="en-US" sz="2400" dirty="0" smtClean="0"/>
              <a:t>(</a:t>
            </a:r>
            <a:r>
              <a:rPr lang="en-US" sz="2400" dirty="0"/>
              <a:t>n</a:t>
            </a:r>
            <a:r>
              <a:rPr lang="en-US" sz="2400" baseline="30000" dirty="0"/>
              <a:t>2</a:t>
            </a:r>
            <a:r>
              <a:rPr lang="en-US" sz="2400" dirty="0"/>
              <a:t>).]</a:t>
            </a:r>
            <a:endParaRPr lang="en-US" sz="2400" dirty="0">
              <a:latin typeface="Courier New" pitchFamily="49" charset="0"/>
              <a:sym typeface="Symbol" pitchFamily="18" charset="2"/>
            </a:endParaRPr>
          </a:p>
          <a:p>
            <a:pPr marL="609600" indent="-609600">
              <a:lnSpc>
                <a:spcPct val="50000"/>
              </a:lnSpc>
              <a:buFontTx/>
              <a:buNone/>
            </a:pPr>
            <a:endParaRPr lang="en-US" sz="2800" dirty="0"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181600" y="1828800"/>
            <a:ext cx="3962400" cy="70788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/>
              <a:t>In the first double loop</a:t>
            </a:r>
            <a:r>
              <a:rPr lang="en-US" sz="2000" dirty="0" smtClean="0"/>
              <a:t>, the </a:t>
            </a:r>
            <a:r>
              <a:rPr lang="en-US" sz="2000" dirty="0"/>
              <a:t>inner </a:t>
            </a:r>
            <a:r>
              <a:rPr lang="en-US" sz="2000" b="1" dirty="0"/>
              <a:t>for </a:t>
            </a:r>
            <a:r>
              <a:rPr lang="en-US" sz="2000" dirty="0"/>
              <a:t>loop always executes n times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8927" y="4114800"/>
            <a:ext cx="4412673" cy="70788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/>
              <a:t>In the </a:t>
            </a:r>
            <a:r>
              <a:rPr lang="en-US" sz="2000" dirty="0" smtClean="0"/>
              <a:t>second double </a:t>
            </a:r>
            <a:r>
              <a:rPr lang="en-US" sz="2000" dirty="0"/>
              <a:t>loop</a:t>
            </a:r>
            <a:r>
              <a:rPr lang="en-US" sz="2000" dirty="0" smtClean="0"/>
              <a:t>, the </a:t>
            </a:r>
            <a:r>
              <a:rPr lang="en-US" sz="2000" dirty="0"/>
              <a:t>inner </a:t>
            </a:r>
            <a:r>
              <a:rPr lang="en-US" sz="2000" b="1" dirty="0"/>
              <a:t>for </a:t>
            </a:r>
            <a:r>
              <a:rPr lang="en-US" sz="2000" dirty="0"/>
              <a:t>loop always executes </a:t>
            </a:r>
            <a:r>
              <a:rPr lang="en-US" sz="2000" dirty="0" smtClean="0"/>
              <a:t>i </a:t>
            </a:r>
            <a:r>
              <a:rPr lang="en-US" sz="2000" dirty="0"/>
              <a:t>times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747E8-9669-40CF-906F-4970AA93727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3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549275"/>
          </a:xfrm>
        </p:spPr>
        <p:txBody>
          <a:bodyPr>
            <a:normAutofit fontScale="90000"/>
          </a:bodyPr>
          <a:lstStyle/>
          <a:p>
            <a:r>
              <a:rPr lang="en-US">
                <a:latin typeface="Helvetica" pitchFamily="34" charset="0"/>
              </a:rPr>
              <a:t>Other Control Statements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>
          <a:xfrm>
            <a:off x="455613" y="1598613"/>
            <a:ext cx="8226425" cy="4570412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b="1" dirty="0">
                <a:solidFill>
                  <a:srgbClr val="FFCC00"/>
                </a:solidFill>
                <a:latin typeface="Courier New" pitchFamily="49" charset="0"/>
                <a:sym typeface="Symbol" pitchFamily="18" charset="2"/>
              </a:rPr>
              <a:t>while</a:t>
            </a:r>
            <a:r>
              <a:rPr lang="en-US" dirty="0">
                <a:solidFill>
                  <a:srgbClr val="FFCC00"/>
                </a:solidFill>
                <a:latin typeface="Helvetica" pitchFamily="34" charset="0"/>
                <a:sym typeface="Symbol" pitchFamily="18" charset="2"/>
              </a:rPr>
              <a:t> </a:t>
            </a:r>
            <a:r>
              <a:rPr lang="en-US" dirty="0">
                <a:latin typeface="Helvetica" pitchFamily="34" charset="0"/>
                <a:sym typeface="Symbol" pitchFamily="18" charset="2"/>
              </a:rPr>
              <a:t>loop: Analyze like a </a:t>
            </a:r>
            <a:r>
              <a:rPr lang="en-US" dirty="0">
                <a:latin typeface="Courier New" pitchFamily="49" charset="0"/>
                <a:sym typeface="Symbol" pitchFamily="18" charset="2"/>
              </a:rPr>
              <a:t>for</a:t>
            </a:r>
            <a:r>
              <a:rPr lang="en-US" dirty="0">
                <a:latin typeface="Helvetica" pitchFamily="34" charset="0"/>
                <a:sym typeface="Symbol" pitchFamily="18" charset="2"/>
              </a:rPr>
              <a:t> loop.</a:t>
            </a:r>
          </a:p>
          <a:p>
            <a:pPr marL="609600" indent="-609600">
              <a:lnSpc>
                <a:spcPct val="50000"/>
              </a:lnSpc>
              <a:buFontTx/>
              <a:buNone/>
            </a:pPr>
            <a:endParaRPr lang="en-US" dirty="0">
              <a:latin typeface="Helvetica" pitchFamily="34" charset="0"/>
              <a:sym typeface="Symbol" pitchFamily="18" charset="2"/>
            </a:endParaRP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b="1" dirty="0">
                <a:solidFill>
                  <a:srgbClr val="FFCC00"/>
                </a:solidFill>
                <a:latin typeface="Courier New" pitchFamily="49" charset="0"/>
                <a:sym typeface="Symbol" pitchFamily="18" charset="2"/>
              </a:rPr>
              <a:t>if</a:t>
            </a:r>
            <a:r>
              <a:rPr lang="en-US" dirty="0">
                <a:solidFill>
                  <a:srgbClr val="FFCC00"/>
                </a:solidFill>
                <a:latin typeface="Helvetica" pitchFamily="34" charset="0"/>
                <a:sym typeface="Symbol" pitchFamily="18" charset="2"/>
              </a:rPr>
              <a:t> </a:t>
            </a:r>
            <a:r>
              <a:rPr lang="en-US" dirty="0">
                <a:latin typeface="Helvetica" pitchFamily="34" charset="0"/>
                <a:sym typeface="Symbol" pitchFamily="18" charset="2"/>
              </a:rPr>
              <a:t>statement: Take greater complexity of </a:t>
            </a:r>
            <a:r>
              <a:rPr lang="en-US" dirty="0">
                <a:latin typeface="Courier New" pitchFamily="49" charset="0"/>
                <a:sym typeface="Symbol" pitchFamily="18" charset="2"/>
              </a:rPr>
              <a:t>then</a:t>
            </a:r>
            <a:r>
              <a:rPr lang="en-US" dirty="0">
                <a:latin typeface="Helvetica" pitchFamily="34" charset="0"/>
                <a:sym typeface="Symbol" pitchFamily="18" charset="2"/>
              </a:rPr>
              <a:t>/</a:t>
            </a:r>
            <a:r>
              <a:rPr lang="en-US" dirty="0">
                <a:latin typeface="Courier New" pitchFamily="49" charset="0"/>
                <a:sym typeface="Symbol" pitchFamily="18" charset="2"/>
              </a:rPr>
              <a:t>else</a:t>
            </a:r>
            <a:r>
              <a:rPr lang="en-US" dirty="0">
                <a:latin typeface="Helvetica" pitchFamily="34" charset="0"/>
                <a:sym typeface="Symbol" pitchFamily="18" charset="2"/>
              </a:rPr>
              <a:t> clauses</a:t>
            </a:r>
            <a:r>
              <a:rPr lang="en-US" dirty="0" smtClean="0">
                <a:latin typeface="Helvetica" pitchFamily="34" charset="0"/>
                <a:sym typeface="Symbol" pitchFamily="18" charset="2"/>
              </a:rPr>
              <a:t>.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200" dirty="0" smtClean="0">
                <a:latin typeface="Helvetica" pitchFamily="34" charset="0"/>
                <a:sym typeface="Symbol" pitchFamily="18" charset="2"/>
              </a:rPr>
              <a:t>[</a:t>
            </a:r>
            <a:r>
              <a:rPr lang="en-US" sz="2200" dirty="0">
                <a:sym typeface="Symbol" pitchFamily="18" charset="2"/>
              </a:rPr>
              <a:t>The probabilities for the then/else clauses being executed must be independent of </a:t>
            </a:r>
            <a:r>
              <a:rPr lang="en-US" sz="2200" i="1" dirty="0">
                <a:sym typeface="Symbol" pitchFamily="18" charset="2"/>
              </a:rPr>
              <a:t>n</a:t>
            </a:r>
            <a:r>
              <a:rPr lang="en-US" sz="2200" dirty="0" smtClean="0">
                <a:sym typeface="Symbol" pitchFamily="18" charset="2"/>
              </a:rPr>
              <a:t>.</a:t>
            </a:r>
            <a:r>
              <a:rPr lang="en-US" sz="2200" dirty="0" smtClean="0">
                <a:latin typeface="Helvetica" pitchFamily="34" charset="0"/>
                <a:sym typeface="Symbol" pitchFamily="18" charset="2"/>
              </a:rPr>
              <a:t>]</a:t>
            </a:r>
            <a:endParaRPr lang="en-US" sz="2200" dirty="0">
              <a:latin typeface="Helvetica" pitchFamily="34" charset="0"/>
              <a:sym typeface="Symbol" pitchFamily="18" charset="2"/>
            </a:endParaRPr>
          </a:p>
          <a:p>
            <a:pPr marL="609600" indent="-609600">
              <a:lnSpc>
                <a:spcPct val="50000"/>
              </a:lnSpc>
              <a:buFontTx/>
              <a:buNone/>
            </a:pPr>
            <a:endParaRPr lang="en-US" dirty="0">
              <a:latin typeface="Helvetica" pitchFamily="34" charset="0"/>
              <a:sym typeface="Symbol" pitchFamily="18" charset="2"/>
            </a:endParaRP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b="1" dirty="0">
                <a:solidFill>
                  <a:srgbClr val="FFCC00"/>
                </a:solidFill>
                <a:latin typeface="Courier New" pitchFamily="49" charset="0"/>
                <a:sym typeface="Symbol" pitchFamily="18" charset="2"/>
              </a:rPr>
              <a:t>switch</a:t>
            </a:r>
            <a:r>
              <a:rPr lang="en-US" dirty="0">
                <a:solidFill>
                  <a:srgbClr val="FFFF00"/>
                </a:solidFill>
                <a:latin typeface="Helvetica" pitchFamily="34" charset="0"/>
                <a:sym typeface="Symbol" pitchFamily="18" charset="2"/>
              </a:rPr>
              <a:t> </a:t>
            </a:r>
            <a:r>
              <a:rPr lang="en-US" dirty="0">
                <a:latin typeface="Helvetica" pitchFamily="34" charset="0"/>
                <a:sym typeface="Symbol" pitchFamily="18" charset="2"/>
              </a:rPr>
              <a:t>statement: Take complexity of most expensive case.</a:t>
            </a:r>
          </a:p>
          <a:p>
            <a:pPr marL="609600" indent="-609600">
              <a:lnSpc>
                <a:spcPct val="50000"/>
              </a:lnSpc>
              <a:buFontTx/>
              <a:buNone/>
            </a:pPr>
            <a:endParaRPr lang="en-US" dirty="0">
              <a:latin typeface="Helvetica" pitchFamily="34" charset="0"/>
              <a:sym typeface="Symbol" pitchFamily="18" charset="2"/>
            </a:endParaRP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dirty="0" smtClean="0">
                <a:latin typeface="Helvetica" pitchFamily="34" charset="0"/>
                <a:sym typeface="Symbol" pitchFamily="18" charset="2"/>
              </a:rPr>
              <a:t>Function call</a:t>
            </a:r>
            <a:r>
              <a:rPr lang="en-US" dirty="0">
                <a:latin typeface="Helvetica" pitchFamily="34" charset="0"/>
                <a:sym typeface="Symbol" pitchFamily="18" charset="2"/>
              </a:rPr>
              <a:t>: </a:t>
            </a:r>
            <a:r>
              <a:rPr lang="en-US" dirty="0" smtClean="0">
                <a:latin typeface="Helvetica" pitchFamily="34" charset="0"/>
                <a:sym typeface="Symbol" pitchFamily="18" charset="2"/>
              </a:rPr>
              <a:t>add the cost of </a:t>
            </a:r>
            <a:r>
              <a:rPr lang="en-US" dirty="0">
                <a:latin typeface="Helvetica" pitchFamily="34" charset="0"/>
                <a:sym typeface="Symbol" pitchFamily="18" charset="2"/>
              </a:rPr>
              <a:t>the subroutine.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747E8-9669-40CF-906F-4970AA93727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60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6425" cy="549275"/>
          </a:xfrm>
        </p:spPr>
        <p:txBody>
          <a:bodyPr>
            <a:noAutofit/>
          </a:bodyPr>
          <a:lstStyle/>
          <a:p>
            <a:r>
              <a:rPr lang="en-US" sz="3200" dirty="0">
                <a:latin typeface="Helvetica" pitchFamily="34" charset="0"/>
              </a:rPr>
              <a:t>Space Bounds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>
          <a:xfrm>
            <a:off x="455613" y="1143000"/>
            <a:ext cx="8226425" cy="5334000"/>
          </a:xfrm>
        </p:spPr>
        <p:txBody>
          <a:bodyPr>
            <a:normAutofit/>
          </a:bodyPr>
          <a:lstStyle/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500" dirty="0">
                <a:latin typeface="Helvetica" pitchFamily="34" charset="0"/>
                <a:sym typeface="Symbol" pitchFamily="18" charset="2"/>
              </a:rPr>
              <a:t>Space bounds can also be analyzed with asymptotic complexity analysis.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endParaRPr lang="en-US" sz="2500" dirty="0">
              <a:latin typeface="Helvetica" pitchFamily="34" charset="0"/>
              <a:sym typeface="Symbol" pitchFamily="18" charset="2"/>
            </a:endParaRP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500" dirty="0">
                <a:latin typeface="Helvetica" pitchFamily="34" charset="0"/>
                <a:sym typeface="Symbol" pitchFamily="18" charset="2"/>
              </a:rPr>
              <a:t>Time: Algorithm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500" dirty="0" smtClean="0">
                <a:latin typeface="Helvetica" pitchFamily="34" charset="0"/>
                <a:sym typeface="Symbol" pitchFamily="18" charset="2"/>
              </a:rPr>
              <a:t>Space: </a:t>
            </a:r>
            <a:r>
              <a:rPr lang="en-US" sz="2500" dirty="0">
                <a:latin typeface="Helvetica" pitchFamily="34" charset="0"/>
                <a:sym typeface="Symbol" pitchFamily="18" charset="2"/>
              </a:rPr>
              <a:t>Data </a:t>
            </a:r>
            <a:r>
              <a:rPr lang="en-US" sz="2500" dirty="0" smtClean="0">
                <a:latin typeface="Helvetica" pitchFamily="34" charset="0"/>
                <a:sym typeface="Symbol" pitchFamily="18" charset="2"/>
              </a:rPr>
              <a:t>Structure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endParaRPr lang="en-US" dirty="0">
              <a:latin typeface="Helvetica" pitchFamily="34" charset="0"/>
              <a:sym typeface="Symbol" pitchFamily="18" charset="2"/>
            </a:endParaRPr>
          </a:p>
          <a:p>
            <a:pPr marL="137160" indent="0" algn="just">
              <a:buNone/>
            </a:pPr>
            <a:r>
              <a:rPr lang="en-US" sz="1800" dirty="0" smtClean="0"/>
              <a:t>[While </a:t>
            </a:r>
            <a:r>
              <a:rPr lang="en-US" sz="1800" dirty="0"/>
              <a:t>time requirements are </a:t>
            </a:r>
            <a:r>
              <a:rPr lang="en-US" sz="1800" dirty="0" smtClean="0"/>
              <a:t>normally measured </a:t>
            </a:r>
            <a:r>
              <a:rPr lang="en-US" sz="1800" dirty="0"/>
              <a:t>for an algorithm that manipulates a particular data structure, </a:t>
            </a:r>
            <a:r>
              <a:rPr lang="en-US" sz="1800" dirty="0" smtClean="0"/>
              <a:t>space requirements </a:t>
            </a:r>
            <a:r>
              <a:rPr lang="en-US" sz="1800" dirty="0"/>
              <a:t>are normally determined for the data structure itself</a:t>
            </a:r>
            <a:r>
              <a:rPr lang="en-US" sz="1800" dirty="0" smtClean="0"/>
              <a:t>.]</a:t>
            </a:r>
          </a:p>
          <a:p>
            <a:pPr marL="137160" indent="0">
              <a:buNone/>
            </a:pPr>
            <a:endParaRPr lang="en-US" sz="2000" dirty="0" smtClean="0"/>
          </a:p>
          <a:p>
            <a:r>
              <a:rPr lang="en-US" sz="2400" dirty="0">
                <a:solidFill>
                  <a:srgbClr val="FFCC00"/>
                </a:solidFill>
              </a:rPr>
              <a:t>A data structure’s primary purpose is to store data in a way that allows </a:t>
            </a:r>
            <a:r>
              <a:rPr lang="en-US" sz="2400" dirty="0" smtClean="0">
                <a:solidFill>
                  <a:srgbClr val="FFCC00"/>
                </a:solidFill>
              </a:rPr>
              <a:t>efficient access </a:t>
            </a:r>
            <a:r>
              <a:rPr lang="en-US" sz="2400" dirty="0">
                <a:solidFill>
                  <a:srgbClr val="FFCC00"/>
                </a:solidFill>
              </a:rPr>
              <a:t>to those data</a:t>
            </a:r>
            <a:r>
              <a:rPr lang="en-US" sz="2400" dirty="0" smtClean="0">
                <a:solidFill>
                  <a:srgbClr val="FFCC00"/>
                </a:solidFill>
              </a:rPr>
              <a:t>. </a:t>
            </a:r>
            <a:endParaRPr lang="en-US" sz="2400" dirty="0">
              <a:solidFill>
                <a:srgbClr val="FFCC00"/>
              </a:solidFill>
            </a:endParaRPr>
          </a:p>
          <a:p>
            <a:r>
              <a:rPr lang="en-US" sz="2400" dirty="0"/>
              <a:t>To provide </a:t>
            </a:r>
            <a:r>
              <a:rPr lang="en-US" sz="2400" dirty="0" smtClean="0"/>
              <a:t>this, it stores additional information </a:t>
            </a:r>
            <a:r>
              <a:rPr lang="en-US" sz="2400" dirty="0"/>
              <a:t>where the data are</a:t>
            </a:r>
            <a:r>
              <a:rPr lang="en-US" sz="2400" dirty="0" smtClean="0"/>
              <a:t> - </a:t>
            </a:r>
            <a:r>
              <a:rPr lang="en-US" sz="2400" b="1" dirty="0" smtClean="0">
                <a:solidFill>
                  <a:srgbClr val="FF0000"/>
                </a:solidFill>
              </a:rPr>
              <a:t>overhead</a:t>
            </a:r>
            <a:endParaRPr lang="en-US" sz="2400" b="1" dirty="0">
              <a:solidFill>
                <a:srgbClr val="FF0000"/>
              </a:solidFill>
              <a:latin typeface="Helvetica" pitchFamily="34" charset="0"/>
              <a:sym typeface="Symbol" pitchFamily="18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747E8-9669-40CF-906F-4970AA93727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3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62547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Helvetica" pitchFamily="34" charset="0"/>
              </a:rPr>
              <a:t>Space/Time Tradeoff Principle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>
          <a:xfrm>
            <a:off x="455613" y="1598613"/>
            <a:ext cx="8383587" cy="4570412"/>
          </a:xfrm>
        </p:spPr>
        <p:txBody>
          <a:bodyPr>
            <a:normAutofit lnSpcReduction="10000"/>
          </a:bodyPr>
          <a:lstStyle/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300" dirty="0">
                <a:latin typeface="Helvetica" pitchFamily="34" charset="0"/>
                <a:sym typeface="Symbol" pitchFamily="18" charset="2"/>
              </a:rPr>
              <a:t>One can often reduce time if one is willing to sacrifice space, or vice versa</a:t>
            </a:r>
            <a:r>
              <a:rPr lang="en-US" sz="2300" dirty="0" smtClean="0">
                <a:latin typeface="Helvetica" pitchFamily="34" charset="0"/>
                <a:sym typeface="Symbol" pitchFamily="18" charset="2"/>
              </a:rPr>
              <a:t>.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sz="2300" dirty="0" smtClean="0">
              <a:latin typeface="Helvetica" pitchFamily="34" charset="0"/>
              <a:sym typeface="Symbol" pitchFamily="18" charset="2"/>
            </a:endParaRPr>
          </a:p>
          <a:p>
            <a:pPr marL="800100" lvl="1" indent="-342900">
              <a:lnSpc>
                <a:spcPct val="80000"/>
              </a:lnSpc>
            </a:pPr>
            <a:r>
              <a:rPr lang="en-US" sz="2300" dirty="0" smtClean="0">
                <a:solidFill>
                  <a:srgbClr val="FFCC00"/>
                </a:solidFill>
                <a:latin typeface="Helvetica" pitchFamily="34" charset="0"/>
                <a:sym typeface="Symbol" pitchFamily="18" charset="2"/>
              </a:rPr>
              <a:t>Encoding </a:t>
            </a:r>
            <a:r>
              <a:rPr lang="en-US" sz="2300" dirty="0">
                <a:solidFill>
                  <a:srgbClr val="FFCC00"/>
                </a:solidFill>
                <a:latin typeface="Helvetica" pitchFamily="34" charset="0"/>
                <a:sym typeface="Symbol" pitchFamily="18" charset="2"/>
              </a:rPr>
              <a:t>or packing </a:t>
            </a:r>
            <a:r>
              <a:rPr lang="en-US" sz="2300" dirty="0" smtClean="0">
                <a:solidFill>
                  <a:srgbClr val="FFCC00"/>
                </a:solidFill>
                <a:latin typeface="Helvetica" pitchFamily="34" charset="0"/>
                <a:sym typeface="Symbol" pitchFamily="18" charset="2"/>
              </a:rPr>
              <a:t>information</a:t>
            </a:r>
            <a:r>
              <a:rPr lang="en-US" sz="2300" dirty="0" smtClean="0">
                <a:latin typeface="Helvetica" pitchFamily="34" charset="0"/>
                <a:sym typeface="Symbol" pitchFamily="18" charset="2"/>
              </a:rPr>
              <a:t>:- </a:t>
            </a:r>
            <a:r>
              <a:rPr lang="en-US" sz="2300" dirty="0" smtClean="0"/>
              <a:t>reduces storage, but </a:t>
            </a:r>
            <a:r>
              <a:rPr lang="en-US" sz="2000" dirty="0"/>
              <a:t>Unpacking” or decoding the </a:t>
            </a:r>
            <a:r>
              <a:rPr lang="en-US" sz="2000" dirty="0" smtClean="0"/>
              <a:t>requires </a:t>
            </a:r>
            <a:r>
              <a:rPr lang="en-US" sz="2000" dirty="0"/>
              <a:t>additional </a:t>
            </a:r>
            <a:r>
              <a:rPr lang="en-US" sz="2000" dirty="0" smtClean="0"/>
              <a:t>time.</a:t>
            </a:r>
            <a:endParaRPr lang="en-US" sz="2300" dirty="0">
              <a:latin typeface="Helvetica" pitchFamily="34" charset="0"/>
              <a:sym typeface="Symbol" pitchFamily="18" charset="2"/>
            </a:endParaRPr>
          </a:p>
          <a:p>
            <a:pPr marL="800100" lvl="1" indent="-342900">
              <a:lnSpc>
                <a:spcPct val="80000"/>
              </a:lnSpc>
            </a:pPr>
            <a:endParaRPr lang="en-US" sz="2300" dirty="0">
              <a:latin typeface="Helvetica" pitchFamily="34" charset="0"/>
              <a:sym typeface="Symbol" pitchFamily="18" charset="2"/>
            </a:endParaRPr>
          </a:p>
          <a:p>
            <a:pPr marL="800100" lvl="1" indent="-342900">
              <a:lnSpc>
                <a:spcPct val="80000"/>
              </a:lnSpc>
            </a:pPr>
            <a:r>
              <a:rPr lang="en-US" sz="2300" dirty="0" smtClean="0">
                <a:solidFill>
                  <a:srgbClr val="FFCC00"/>
                </a:solidFill>
                <a:latin typeface="Helvetica" pitchFamily="34" charset="0"/>
                <a:sym typeface="Symbol" pitchFamily="18" charset="2"/>
              </a:rPr>
              <a:t>Lookup Table</a:t>
            </a:r>
            <a:r>
              <a:rPr lang="en-US" sz="2300" dirty="0" smtClean="0">
                <a:latin typeface="Helvetica" pitchFamily="34" charset="0"/>
                <a:sym typeface="Symbol" pitchFamily="18" charset="2"/>
              </a:rPr>
              <a:t>: for calculating factorials</a:t>
            </a:r>
          </a:p>
          <a:p>
            <a:pPr marL="137160" indent="0" algn="just">
              <a:buNone/>
            </a:pPr>
            <a:r>
              <a:rPr lang="en-US" sz="2000" dirty="0" smtClean="0"/>
              <a:t>[For a </a:t>
            </a:r>
            <a:r>
              <a:rPr lang="en-US" sz="2000" dirty="0"/>
              <a:t>program that often </a:t>
            </a:r>
            <a:r>
              <a:rPr lang="en-US" sz="2000" dirty="0" smtClean="0"/>
              <a:t>computes factorials</a:t>
            </a:r>
            <a:r>
              <a:rPr lang="en-US" sz="2000" dirty="0"/>
              <a:t>, it is likely to be much more time efficient to simply pre-compute </a:t>
            </a:r>
            <a:r>
              <a:rPr lang="en-US" sz="2000" dirty="0" smtClean="0"/>
              <a:t>the storable </a:t>
            </a:r>
            <a:r>
              <a:rPr lang="en-US" sz="2000" dirty="0"/>
              <a:t>values in a </a:t>
            </a:r>
            <a:r>
              <a:rPr lang="en-US" sz="2000" dirty="0" smtClean="0"/>
              <a:t>table (up to 12! for 32-bit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/>
              <a:t>)]</a:t>
            </a:r>
            <a:endParaRPr lang="en-US" sz="2000" dirty="0">
              <a:latin typeface="Helvetica" pitchFamily="34" charset="0"/>
              <a:sym typeface="Symbol" pitchFamily="18" charset="2"/>
            </a:endParaRPr>
          </a:p>
          <a:p>
            <a:pPr marL="1371600" lvl="2" indent="-457200">
              <a:lnSpc>
                <a:spcPct val="80000"/>
              </a:lnSpc>
              <a:buFontTx/>
              <a:buNone/>
            </a:pPr>
            <a:endParaRPr lang="en-US" sz="2600" dirty="0">
              <a:latin typeface="Helvetica" pitchFamily="34" charset="0"/>
              <a:sym typeface="Symbol" pitchFamily="18" charset="2"/>
            </a:endParaRP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300" dirty="0">
                <a:latin typeface="Helvetica" pitchFamily="34" charset="0"/>
                <a:sym typeface="Symbol" pitchFamily="18" charset="2"/>
              </a:rPr>
              <a:t>Disk-based Space/Time Tradeoff Principle: The smaller you make the disk storage requirements, the faster your program will run.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747E8-9669-40CF-906F-4970AA93727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86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6096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tx1"/>
                </a:solidFill>
              </a:rPr>
              <a:t>Asymptotic Analysis: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9016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/>
              <a:t>E</a:t>
            </a:r>
            <a:r>
              <a:rPr lang="en-US" dirty="0" smtClean="0"/>
              <a:t>stimates </a:t>
            </a:r>
            <a:r>
              <a:rPr lang="en-US" dirty="0"/>
              <a:t>the </a:t>
            </a:r>
            <a:r>
              <a:rPr lang="en-US" dirty="0">
                <a:solidFill>
                  <a:srgbClr val="FFCC00"/>
                </a:solidFill>
              </a:rPr>
              <a:t>time </a:t>
            </a:r>
            <a:r>
              <a:rPr lang="en-US" dirty="0"/>
              <a:t>or </a:t>
            </a:r>
            <a:r>
              <a:rPr lang="en-US" dirty="0">
                <a:solidFill>
                  <a:srgbClr val="FFCC00"/>
                </a:solidFill>
              </a:rPr>
              <a:t>space </a:t>
            </a:r>
            <a:r>
              <a:rPr lang="en-US" dirty="0" smtClean="0"/>
              <a:t>required by a program as </a:t>
            </a:r>
            <a:r>
              <a:rPr lang="en-US" dirty="0"/>
              <a:t>function of the input </a:t>
            </a:r>
            <a:r>
              <a:rPr lang="en-US" dirty="0" smtClean="0"/>
              <a:t>size</a:t>
            </a:r>
          </a:p>
          <a:p>
            <a:endParaRPr lang="en-US" dirty="0" smtClean="0"/>
          </a:p>
          <a:p>
            <a:r>
              <a:rPr lang="en-US" dirty="0" smtClean="0"/>
              <a:t>We analyze:</a:t>
            </a:r>
          </a:p>
          <a:p>
            <a:pPr lvl="1"/>
            <a:r>
              <a:rPr lang="en-US" i="1" dirty="0" smtClean="0">
                <a:solidFill>
                  <a:srgbClr val="FFC000"/>
                </a:solidFill>
              </a:rPr>
              <a:t>time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/>
              <a:t>required for an </a:t>
            </a:r>
            <a:r>
              <a:rPr lang="en-US" i="1" dirty="0" smtClean="0">
                <a:solidFill>
                  <a:srgbClr val="FFC000"/>
                </a:solidFill>
              </a:rPr>
              <a:t>algorithm</a:t>
            </a:r>
          </a:p>
          <a:p>
            <a:pPr lvl="1"/>
            <a:r>
              <a:rPr lang="en-US" dirty="0" smtClean="0"/>
              <a:t>the </a:t>
            </a:r>
            <a:r>
              <a:rPr lang="en-US" i="1" dirty="0">
                <a:solidFill>
                  <a:srgbClr val="FFC000"/>
                </a:solidFill>
              </a:rPr>
              <a:t>space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/>
              <a:t>required </a:t>
            </a:r>
            <a:r>
              <a:rPr lang="en-US" dirty="0" smtClean="0"/>
              <a:t>for a </a:t>
            </a:r>
            <a:r>
              <a:rPr lang="en-US" i="1" dirty="0">
                <a:solidFill>
                  <a:srgbClr val="FFC000"/>
                </a:solidFill>
              </a:rPr>
              <a:t>data structure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747E8-9669-40CF-906F-4970AA93727E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Clean="0"/>
          </a:p>
          <a:p>
            <a:pPr algn="l"/>
            <a:r>
              <a:rPr lang="en-US" smtClean="0"/>
              <a:t>©Alemitu Mequanint  ·  Email: alemitu.mequanint@gmail.com ·  Software Engineering , AASTU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62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solidFill>
                  <a:schemeClr val="tx1"/>
                </a:solidFill>
              </a:rPr>
              <a:t>Growth Rate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6158402"/>
              </p:ext>
            </p:extLst>
          </p:nvPr>
        </p:nvGraphicFramePr>
        <p:xfrm>
          <a:off x="876300" y="3124200"/>
          <a:ext cx="7162800" cy="295656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3231338"/>
                <a:gridCol w="3931462"/>
              </a:tblGrid>
              <a:tr h="12995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T(n)</a:t>
                      </a:r>
                      <a:endParaRPr lang="en-US" sz="2000" b="1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Type</a:t>
                      </a:r>
                      <a:endParaRPr lang="en-US" sz="2000" b="1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constant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 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logarithmic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linear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 </a:t>
                      </a:r>
                      <a:r>
                        <a:rPr lang="en-US" dirty="0"/>
                        <a:t>log </a:t>
                      </a:r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"n log n"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r>
                        <a:rPr lang="en-US" baseline="30000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quadratic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r>
                        <a:rPr lang="en-US" baseline="30000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cubic</a:t>
                      </a:r>
                      <a:endParaRPr lang="en-US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n</a:t>
                      </a:r>
                      <a:endParaRPr lang="en-US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exponential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81000" y="1295400"/>
            <a:ext cx="8153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The growth rate for an algorithm is the rate at which the cost of the </a:t>
            </a:r>
            <a:r>
              <a:rPr lang="en-US" sz="2400" dirty="0" smtClean="0"/>
              <a:t>algorithm grows </a:t>
            </a:r>
            <a:r>
              <a:rPr lang="en-US" sz="2400" dirty="0"/>
              <a:t>as the size of its input grows.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2507673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Examples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747E8-9669-40CF-906F-4970AA93727E}" type="slidenum">
              <a:rPr lang="en-US" smtClean="0"/>
              <a:t>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Clean="0"/>
          </a:p>
          <a:p>
            <a:pPr algn="l"/>
            <a:r>
              <a:rPr lang="en-US" smtClean="0"/>
              <a:t>©Alemitu Mequanint  ·  Email: alemitu.mequanint@gmail.com ·  Software Engineering , AASTU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3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20687" y="152400"/>
            <a:ext cx="8226425" cy="625475"/>
          </a:xfrm>
        </p:spPr>
        <p:txBody>
          <a:bodyPr>
            <a:noAutofit/>
          </a:bodyPr>
          <a:lstStyle/>
          <a:p>
            <a:pPr eaLnBrk="1" hangingPunct="1"/>
            <a:r>
              <a:rPr lang="en-US" sz="3600" dirty="0" smtClean="0">
                <a:latin typeface="Helvetica" pitchFamily="34" charset="0"/>
              </a:rPr>
              <a:t>Growth Rate Graph</a:t>
            </a:r>
          </a:p>
        </p:txBody>
      </p:sp>
      <p:pic>
        <p:nvPicPr>
          <p:cNvPr id="27651" name="Picture 5" descr="C:\Shaffer\CS2604\plot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15" t="17677" r="22876" b="24748"/>
          <a:stretch>
            <a:fillRect/>
          </a:stretch>
        </p:blipFill>
        <p:spPr bwMode="auto">
          <a:xfrm>
            <a:off x="1143000" y="762000"/>
            <a:ext cx="67818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Clean="0"/>
          </a:p>
          <a:p>
            <a:pPr algn="l"/>
            <a:r>
              <a:rPr lang="en-US" smtClean="0"/>
              <a:t>©Alemitu Mequanint  ·  Email: alemitu.mequanint@gmail.com ·  Software Engineering , AASTU 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9F071-410C-446E-98B8-41418004032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55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Best, Worst and Average </a:t>
            </a:r>
            <a:r>
              <a:rPr lang="en-US" sz="3200" dirty="0" smtClean="0">
                <a:solidFill>
                  <a:schemeClr val="tx1"/>
                </a:solidFill>
              </a:rPr>
              <a:t>Cases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534400" cy="5410200"/>
          </a:xfrm>
        </p:spPr>
        <p:txBody>
          <a:bodyPr/>
          <a:lstStyle/>
          <a:p>
            <a:r>
              <a:rPr lang="en-US" sz="2400" dirty="0" smtClean="0"/>
              <a:t>Largest-value </a:t>
            </a:r>
            <a:r>
              <a:rPr lang="en-US" sz="2400" dirty="0"/>
              <a:t>sequential search algorithm - always examines every array value.</a:t>
            </a:r>
          </a:p>
          <a:p>
            <a:pPr marL="548640" lvl="2" indent="-411480"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</a:pPr>
            <a:r>
              <a:rPr lang="en-US" sz="2600" dirty="0" smtClean="0"/>
              <a:t>However</a:t>
            </a:r>
            <a:r>
              <a:rPr lang="en-US" sz="2600" dirty="0"/>
              <a:t>, for some </a:t>
            </a:r>
            <a:r>
              <a:rPr lang="en-US" sz="2600" dirty="0" smtClean="0"/>
              <a:t>algorithms, </a:t>
            </a:r>
            <a:r>
              <a:rPr lang="en-US" sz="2600" dirty="0"/>
              <a:t>different inputs require different amounts of time.</a:t>
            </a:r>
          </a:p>
          <a:p>
            <a:pPr marL="548640" lvl="2" indent="-411480"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</a:pPr>
            <a:endParaRPr lang="en-US" sz="2600" dirty="0" smtClean="0"/>
          </a:p>
          <a:p>
            <a:pPr marL="609600" indent="-609600">
              <a:lnSpc>
                <a:spcPct val="70000"/>
              </a:lnSpc>
              <a:buFontTx/>
              <a:buNone/>
            </a:pPr>
            <a:r>
              <a:rPr lang="en-US" sz="2600" dirty="0" smtClean="0"/>
              <a:t>E.g. </a:t>
            </a:r>
            <a:r>
              <a:rPr lang="en-US" sz="2600" dirty="0"/>
              <a:t>Sequential search for K in an array of n </a:t>
            </a:r>
            <a:r>
              <a:rPr lang="en-US" sz="2600" dirty="0" smtClean="0"/>
              <a:t>integers:</a:t>
            </a:r>
          </a:p>
          <a:p>
            <a:pPr marL="990600" lvl="1" indent="-533400">
              <a:lnSpc>
                <a:spcPct val="80000"/>
              </a:lnSpc>
              <a:buFontTx/>
              <a:buChar char="•"/>
            </a:pPr>
            <a:r>
              <a:rPr lang="en-US" sz="2200" dirty="0"/>
              <a:t>Begin at first element in array and look at each element in turn until K is found</a:t>
            </a:r>
          </a:p>
          <a:p>
            <a:pPr marL="990600" lvl="1" indent="-533400">
              <a:lnSpc>
                <a:spcPct val="70000"/>
              </a:lnSpc>
              <a:buFontTx/>
              <a:buChar char="•"/>
            </a:pPr>
            <a:endParaRPr lang="en-US" dirty="0">
              <a:latin typeface="Helvetica" pitchFamily="34" charset="0"/>
            </a:endParaRPr>
          </a:p>
          <a:p>
            <a:pPr marL="609600" indent="-609600">
              <a:lnSpc>
                <a:spcPct val="70000"/>
              </a:lnSpc>
              <a:buNone/>
            </a:pPr>
            <a:r>
              <a:rPr lang="en-US" sz="2600" dirty="0">
                <a:solidFill>
                  <a:srgbClr val="FFCC00"/>
                </a:solidFill>
              </a:rPr>
              <a:t>Best case</a:t>
            </a:r>
            <a:r>
              <a:rPr lang="en-US" sz="2600" dirty="0" smtClean="0"/>
              <a:t>:</a:t>
            </a:r>
            <a:r>
              <a:rPr lang="en-US" sz="2400" dirty="0" smtClean="0"/>
              <a:t> </a:t>
            </a:r>
            <a:r>
              <a:rPr lang="en-US" sz="2400" dirty="0"/>
              <a:t>Find at first position.  Cost is 1 compare</a:t>
            </a:r>
            <a:r>
              <a:rPr lang="en-US" sz="2400" dirty="0" smtClean="0"/>
              <a:t>.</a:t>
            </a:r>
            <a:endParaRPr lang="en-US" sz="2600" dirty="0"/>
          </a:p>
          <a:p>
            <a:pPr marL="609600" indent="-609600">
              <a:lnSpc>
                <a:spcPct val="20000"/>
              </a:lnSpc>
              <a:buFontTx/>
              <a:buNone/>
            </a:pPr>
            <a:endParaRPr lang="en-US" sz="2600" dirty="0"/>
          </a:p>
          <a:p>
            <a:pPr marL="609600" indent="-609600">
              <a:lnSpc>
                <a:spcPct val="70000"/>
              </a:lnSpc>
              <a:buNone/>
            </a:pPr>
            <a:r>
              <a:rPr lang="en-US" sz="2600" dirty="0">
                <a:solidFill>
                  <a:srgbClr val="FFCC00"/>
                </a:solidFill>
              </a:rPr>
              <a:t>Worst case</a:t>
            </a:r>
            <a:r>
              <a:rPr lang="en-US" sz="2600" dirty="0" smtClean="0"/>
              <a:t>: </a:t>
            </a:r>
            <a:r>
              <a:rPr lang="en-US" sz="2400" dirty="0"/>
              <a:t>Find at last position.  Cost is </a:t>
            </a:r>
            <a:r>
              <a:rPr lang="en-US" sz="2400" i="1" dirty="0"/>
              <a:t>n</a:t>
            </a:r>
            <a:r>
              <a:rPr lang="en-US" sz="2400" dirty="0"/>
              <a:t> compares</a:t>
            </a:r>
            <a:r>
              <a:rPr lang="en-US" sz="2400" dirty="0" smtClean="0"/>
              <a:t>.</a:t>
            </a:r>
            <a:endParaRPr lang="en-US" sz="2600" dirty="0"/>
          </a:p>
          <a:p>
            <a:pPr marL="609600" indent="-609600">
              <a:lnSpc>
                <a:spcPct val="10000"/>
              </a:lnSpc>
              <a:buFontTx/>
              <a:buNone/>
            </a:pPr>
            <a:endParaRPr lang="en-US" sz="2600" dirty="0"/>
          </a:p>
          <a:p>
            <a:pPr marL="609600" indent="-609600">
              <a:lnSpc>
                <a:spcPct val="70000"/>
              </a:lnSpc>
              <a:buNone/>
            </a:pPr>
            <a:r>
              <a:rPr lang="en-US" sz="2600" dirty="0">
                <a:solidFill>
                  <a:srgbClr val="FFCC00"/>
                </a:solidFill>
              </a:rPr>
              <a:t>Average case</a:t>
            </a:r>
            <a:r>
              <a:rPr lang="en-US" sz="2600" dirty="0" smtClean="0"/>
              <a:t>: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+1)/2 compares </a:t>
            </a:r>
            <a:r>
              <a:rPr lang="en-US" sz="2400" dirty="0" smtClean="0"/>
              <a:t>if </a:t>
            </a:r>
            <a:r>
              <a:rPr lang="en-US" sz="2400" dirty="0"/>
              <a:t>we assume the element with value </a:t>
            </a:r>
            <a:r>
              <a:rPr lang="en-US" sz="2400" i="1" dirty="0"/>
              <a:t>K</a:t>
            </a:r>
            <a:r>
              <a:rPr lang="en-US" sz="2400" dirty="0"/>
              <a:t> is equally likely to be in any position in the array.</a:t>
            </a:r>
          </a:p>
          <a:p>
            <a:pPr marL="609600" indent="-609600">
              <a:lnSpc>
                <a:spcPct val="70000"/>
              </a:lnSpc>
              <a:buFontTx/>
              <a:buNone/>
            </a:pPr>
            <a:endParaRPr lang="en-US" sz="2600" dirty="0"/>
          </a:p>
          <a:p>
            <a:pPr marL="548640" lvl="2" indent="-411480"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</a:pPr>
            <a:endParaRPr lang="en-US" sz="2600" dirty="0" smtClean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747E8-9669-40CF-906F-4970AA9372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460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rgbClr val="00B0F0"/>
                </a:solidFill>
                <a:latin typeface="Helvetica" pitchFamily="34" charset="0"/>
              </a:rPr>
              <a:t>Asymptotic Analysis:</a:t>
            </a:r>
            <a:r>
              <a:rPr lang="en-US" sz="3200" b="0" dirty="0" smtClean="0">
                <a:solidFill>
                  <a:srgbClr val="00B0F0"/>
                </a:solidFill>
              </a:rPr>
              <a:t> Upper Bounds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610600" cy="4953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 </a:t>
            </a:r>
            <a:r>
              <a:rPr lang="en-US" dirty="0"/>
              <a:t>Several terms are used to describe the running-time equation for an </a:t>
            </a:r>
            <a:r>
              <a:rPr lang="en-US" dirty="0" smtClean="0"/>
              <a:t>algorithm.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CC00"/>
                </a:solidFill>
              </a:rPr>
              <a:t>Upper </a:t>
            </a:r>
            <a:r>
              <a:rPr lang="en-US" dirty="0">
                <a:solidFill>
                  <a:srgbClr val="FFCC00"/>
                </a:solidFill>
              </a:rPr>
              <a:t>bound </a:t>
            </a:r>
            <a:r>
              <a:rPr lang="en-US" dirty="0" smtClean="0"/>
              <a:t>- indicates </a:t>
            </a:r>
            <a:r>
              <a:rPr lang="en-US" dirty="0"/>
              <a:t>the upper or highest growth rate </a:t>
            </a:r>
            <a:r>
              <a:rPr lang="en-US" dirty="0" smtClean="0"/>
              <a:t>that an algorithm </a:t>
            </a:r>
            <a:r>
              <a:rPr lang="en-US" dirty="0"/>
              <a:t>can </a:t>
            </a:r>
            <a:r>
              <a:rPr lang="en-US" dirty="0" smtClean="0"/>
              <a:t>have.</a:t>
            </a:r>
          </a:p>
          <a:p>
            <a:r>
              <a:rPr lang="en-US" dirty="0" smtClean="0"/>
              <a:t>measured on </a:t>
            </a:r>
            <a:r>
              <a:rPr lang="en-US" dirty="0"/>
              <a:t>the best-case, average-case, or worst-case </a:t>
            </a:r>
            <a:r>
              <a:rPr lang="en-US" dirty="0" smtClean="0"/>
              <a:t>inputs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Big-Oh notation: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the upper bound for an algorithm’s growth rate </a:t>
            </a:r>
            <a:r>
              <a:rPr lang="en-US" dirty="0" smtClean="0"/>
              <a:t>(say</a:t>
            </a:r>
            <a:r>
              <a:rPr lang="en-US" dirty="0"/>
              <a:t>, the </a:t>
            </a:r>
            <a:r>
              <a:rPr lang="en-US" dirty="0" smtClean="0"/>
              <a:t>worst case</a:t>
            </a:r>
            <a:r>
              <a:rPr lang="en-US" dirty="0"/>
              <a:t>) is f(n), </a:t>
            </a:r>
            <a:r>
              <a:rPr lang="en-US" dirty="0" smtClean="0"/>
              <a:t>then  this </a:t>
            </a:r>
            <a:r>
              <a:rPr lang="en-US" dirty="0"/>
              <a:t>algorithm is “in the set O(f(n))in </a:t>
            </a:r>
            <a:r>
              <a:rPr lang="en-US" dirty="0" smtClean="0"/>
              <a:t>the worst </a:t>
            </a:r>
            <a:r>
              <a:rPr lang="en-US" dirty="0"/>
              <a:t>case</a:t>
            </a:r>
            <a:r>
              <a:rPr lang="en-US" dirty="0" smtClean="0"/>
              <a:t>”</a:t>
            </a:r>
          </a:p>
          <a:p>
            <a:pPr marL="585216" lvl="1" indent="0">
              <a:buNone/>
            </a:pPr>
            <a:r>
              <a:rPr lang="en-US" dirty="0" smtClean="0"/>
              <a:t> </a:t>
            </a:r>
            <a:r>
              <a:rPr lang="en-US" dirty="0"/>
              <a:t>(or just “in O(f(n))in the worst case”).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747E8-9669-40CF-906F-4970AA9372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92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>
            <a:noAutofit/>
          </a:bodyPr>
          <a:lstStyle/>
          <a:p>
            <a:pPr algn="l"/>
            <a:r>
              <a:rPr lang="en-US" sz="3400" dirty="0">
                <a:latin typeface="Helvetica" pitchFamily="34" charset="0"/>
              </a:rPr>
              <a:t>Asymptotic Analysis</a:t>
            </a:r>
            <a:r>
              <a:rPr lang="en-US" sz="3400" dirty="0" smtClean="0">
                <a:latin typeface="Helvetica" pitchFamily="34" charset="0"/>
              </a:rPr>
              <a:t>:</a:t>
            </a:r>
            <a:r>
              <a:rPr lang="en-US" sz="3600" dirty="0">
                <a:latin typeface="Helvetica" pitchFamily="34" charset="0"/>
              </a:rPr>
              <a:t> </a:t>
            </a:r>
            <a:r>
              <a:rPr lang="en-US" sz="3400" b="1" dirty="0">
                <a:solidFill>
                  <a:srgbClr val="C00000"/>
                </a:solidFill>
                <a:latin typeface="Helvetica" pitchFamily="34" charset="0"/>
              </a:rPr>
              <a:t>Big-oh Notation</a:t>
            </a:r>
            <a:r>
              <a:rPr lang="en-US" sz="3400" b="1" dirty="0" smtClean="0">
                <a:solidFill>
                  <a:srgbClr val="C00000"/>
                </a:solidFill>
                <a:latin typeface="Helvetica" pitchFamily="34" charset="0"/>
              </a:rPr>
              <a:t> </a:t>
            </a:r>
            <a:endParaRPr lang="en-US" sz="3400" b="1" dirty="0">
              <a:solidFill>
                <a:srgbClr val="C00000"/>
              </a:solidFill>
              <a:latin typeface="Helvetica" pitchFamily="34" charset="0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455613" y="1598612"/>
            <a:ext cx="8226425" cy="4954587"/>
          </a:xfrm>
        </p:spPr>
        <p:txBody>
          <a:bodyPr>
            <a:normAutofit fontScale="92500" lnSpcReduction="20000"/>
          </a:bodyPr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3000" b="1" dirty="0">
                <a:solidFill>
                  <a:srgbClr val="FFCC00"/>
                </a:solidFill>
                <a:latin typeface="Helvetica" pitchFamily="34" charset="0"/>
              </a:rPr>
              <a:t>Definition</a:t>
            </a:r>
            <a:r>
              <a:rPr lang="en-US" sz="3000" dirty="0">
                <a:latin typeface="Helvetica" pitchFamily="34" charset="0"/>
              </a:rPr>
              <a:t>: For </a:t>
            </a:r>
            <a:r>
              <a:rPr lang="en-US" sz="3000" b="1" dirty="0">
                <a:latin typeface="Helvetica" pitchFamily="34" charset="0"/>
              </a:rPr>
              <a:t>T</a:t>
            </a:r>
            <a:r>
              <a:rPr lang="en-US" sz="3000" dirty="0">
                <a:latin typeface="Helvetica" pitchFamily="34" charset="0"/>
              </a:rPr>
              <a:t>(</a:t>
            </a:r>
            <a:r>
              <a:rPr lang="en-US" sz="3000" i="1" dirty="0">
                <a:latin typeface="Helvetica" pitchFamily="34" charset="0"/>
              </a:rPr>
              <a:t>n</a:t>
            </a:r>
            <a:r>
              <a:rPr lang="en-US" sz="3000" dirty="0">
                <a:latin typeface="Helvetica" pitchFamily="34" charset="0"/>
              </a:rPr>
              <a:t>) a non-negatively valued function, </a:t>
            </a:r>
            <a:r>
              <a:rPr lang="en-US" sz="3000" b="1" dirty="0">
                <a:latin typeface="Helvetica" pitchFamily="34" charset="0"/>
              </a:rPr>
              <a:t>T</a:t>
            </a:r>
            <a:r>
              <a:rPr lang="en-US" sz="3000" dirty="0">
                <a:latin typeface="Helvetica" pitchFamily="34" charset="0"/>
              </a:rPr>
              <a:t>(</a:t>
            </a:r>
            <a:r>
              <a:rPr lang="en-US" sz="3000" i="1" dirty="0">
                <a:latin typeface="Helvetica" pitchFamily="34" charset="0"/>
              </a:rPr>
              <a:t>n</a:t>
            </a:r>
            <a:r>
              <a:rPr lang="en-US" sz="3000" dirty="0">
                <a:latin typeface="Helvetica" pitchFamily="34" charset="0"/>
              </a:rPr>
              <a:t>) is in the set O(</a:t>
            </a:r>
            <a:r>
              <a:rPr lang="en-US" sz="3000" i="1" dirty="0">
                <a:latin typeface="Helvetica" pitchFamily="34" charset="0"/>
              </a:rPr>
              <a:t>f</a:t>
            </a:r>
            <a:r>
              <a:rPr lang="en-US" sz="3000" dirty="0">
                <a:latin typeface="Helvetica" pitchFamily="34" charset="0"/>
              </a:rPr>
              <a:t>(</a:t>
            </a:r>
            <a:r>
              <a:rPr lang="en-US" sz="3000" i="1" dirty="0">
                <a:latin typeface="Helvetica" pitchFamily="34" charset="0"/>
              </a:rPr>
              <a:t>n</a:t>
            </a:r>
            <a:r>
              <a:rPr lang="en-US" sz="3000" dirty="0">
                <a:latin typeface="Helvetica" pitchFamily="34" charset="0"/>
              </a:rPr>
              <a:t>)) if there exist two positive constants </a:t>
            </a:r>
            <a:r>
              <a:rPr lang="en-US" sz="3000" i="1" dirty="0">
                <a:latin typeface="Helvetica" pitchFamily="34" charset="0"/>
              </a:rPr>
              <a:t>c</a:t>
            </a:r>
            <a:r>
              <a:rPr lang="en-US" sz="3000" dirty="0">
                <a:latin typeface="Helvetica" pitchFamily="34" charset="0"/>
              </a:rPr>
              <a:t> and </a:t>
            </a:r>
            <a:r>
              <a:rPr lang="en-US" sz="3000" i="1" dirty="0">
                <a:latin typeface="Helvetica" pitchFamily="34" charset="0"/>
              </a:rPr>
              <a:t>n</a:t>
            </a:r>
            <a:r>
              <a:rPr lang="en-US" sz="3000" baseline="-25000" dirty="0">
                <a:latin typeface="Helvetica" pitchFamily="34" charset="0"/>
              </a:rPr>
              <a:t>0</a:t>
            </a:r>
            <a:r>
              <a:rPr lang="en-US" sz="3000" dirty="0">
                <a:latin typeface="Helvetica" pitchFamily="34" charset="0"/>
              </a:rPr>
              <a:t> such that </a:t>
            </a:r>
            <a:r>
              <a:rPr lang="en-US" sz="3000" b="1" dirty="0">
                <a:latin typeface="Helvetica" pitchFamily="34" charset="0"/>
              </a:rPr>
              <a:t>T</a:t>
            </a:r>
            <a:r>
              <a:rPr lang="en-US" sz="3000" dirty="0">
                <a:latin typeface="Helvetica" pitchFamily="34" charset="0"/>
              </a:rPr>
              <a:t>(</a:t>
            </a:r>
            <a:r>
              <a:rPr lang="en-US" sz="3000" i="1" dirty="0">
                <a:latin typeface="Helvetica" pitchFamily="34" charset="0"/>
              </a:rPr>
              <a:t>n</a:t>
            </a:r>
            <a:r>
              <a:rPr lang="en-US" sz="3000" dirty="0">
                <a:latin typeface="Helvetica" pitchFamily="34" charset="0"/>
              </a:rPr>
              <a:t>) &lt;= </a:t>
            </a:r>
            <a:r>
              <a:rPr lang="en-US" sz="3000" i="1" dirty="0" err="1">
                <a:latin typeface="Helvetica" pitchFamily="34" charset="0"/>
              </a:rPr>
              <a:t>cf</a:t>
            </a:r>
            <a:r>
              <a:rPr lang="en-US" sz="3000" dirty="0">
                <a:latin typeface="Helvetica" pitchFamily="34" charset="0"/>
              </a:rPr>
              <a:t>(</a:t>
            </a:r>
            <a:r>
              <a:rPr lang="en-US" sz="3000" i="1" dirty="0">
                <a:latin typeface="Helvetica" pitchFamily="34" charset="0"/>
              </a:rPr>
              <a:t>n</a:t>
            </a:r>
            <a:r>
              <a:rPr lang="en-US" sz="3000" dirty="0">
                <a:latin typeface="Helvetica" pitchFamily="34" charset="0"/>
              </a:rPr>
              <a:t>) for all </a:t>
            </a:r>
            <a:r>
              <a:rPr lang="en-US" sz="3000" i="1" dirty="0">
                <a:latin typeface="Helvetica" pitchFamily="34" charset="0"/>
              </a:rPr>
              <a:t>n</a:t>
            </a:r>
            <a:r>
              <a:rPr lang="en-US" sz="3000" dirty="0">
                <a:latin typeface="Helvetica" pitchFamily="34" charset="0"/>
              </a:rPr>
              <a:t> &gt; </a:t>
            </a:r>
            <a:r>
              <a:rPr lang="en-US" sz="3000" i="1" dirty="0">
                <a:latin typeface="Helvetica" pitchFamily="34" charset="0"/>
              </a:rPr>
              <a:t>n</a:t>
            </a:r>
            <a:r>
              <a:rPr lang="en-US" sz="3000" baseline="-25000" dirty="0">
                <a:latin typeface="Helvetica" pitchFamily="34" charset="0"/>
              </a:rPr>
              <a:t>0</a:t>
            </a:r>
            <a:r>
              <a:rPr lang="en-US" sz="3000" dirty="0" smtClean="0">
                <a:latin typeface="Helvetica" pitchFamily="34" charset="0"/>
              </a:rPr>
              <a:t>.</a:t>
            </a:r>
          </a:p>
          <a:p>
            <a:r>
              <a:rPr lang="en-US" sz="2400" dirty="0" smtClean="0"/>
              <a:t>n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</a:t>
            </a:r>
            <a:r>
              <a:rPr lang="en-US" sz="2400" dirty="0"/>
              <a:t>is the smallest value of n for which the claim of an upper bound </a:t>
            </a:r>
            <a:r>
              <a:rPr lang="en-US" sz="2400" dirty="0" smtClean="0"/>
              <a:t>holds true</a:t>
            </a:r>
            <a:r>
              <a:rPr lang="en-US" sz="2400" dirty="0"/>
              <a:t>.</a:t>
            </a:r>
            <a:endParaRPr lang="en-US" sz="2400" dirty="0">
              <a:latin typeface="Helvetica" pitchFamily="34" charset="0"/>
            </a:endParaRPr>
          </a:p>
          <a:p>
            <a:pPr marL="609600" indent="-609600">
              <a:lnSpc>
                <a:spcPct val="30000"/>
              </a:lnSpc>
              <a:buFontTx/>
              <a:buNone/>
            </a:pPr>
            <a:endParaRPr lang="en-US" dirty="0">
              <a:latin typeface="Helvetica" pitchFamily="34" charset="0"/>
            </a:endParaRP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 b="1" dirty="0">
                <a:solidFill>
                  <a:srgbClr val="FFCC00"/>
                </a:solidFill>
                <a:latin typeface="Helvetica" pitchFamily="34" charset="0"/>
              </a:rPr>
              <a:t>Usage</a:t>
            </a:r>
            <a:r>
              <a:rPr lang="en-US" sz="2800" dirty="0">
                <a:latin typeface="Helvetica" pitchFamily="34" charset="0"/>
              </a:rPr>
              <a:t>: The algorithm is in O(</a:t>
            </a:r>
            <a:r>
              <a:rPr lang="en-US" sz="2800" i="1" dirty="0">
                <a:latin typeface="Helvetica" pitchFamily="34" charset="0"/>
              </a:rPr>
              <a:t>n</a:t>
            </a:r>
            <a:r>
              <a:rPr lang="en-US" sz="2800" baseline="30000" dirty="0">
                <a:latin typeface="Helvetica" pitchFamily="34" charset="0"/>
              </a:rPr>
              <a:t>2</a:t>
            </a:r>
            <a:r>
              <a:rPr lang="en-US" sz="2800" dirty="0">
                <a:latin typeface="Helvetica" pitchFamily="34" charset="0"/>
              </a:rPr>
              <a:t>) in [best, average, worst] case</a:t>
            </a:r>
            <a:r>
              <a:rPr lang="en-US" sz="2800" dirty="0" smtClean="0">
                <a:latin typeface="Helvetica" pitchFamily="34" charset="0"/>
              </a:rPr>
              <a:t>.</a:t>
            </a:r>
          </a:p>
          <a:p>
            <a:pPr marL="137160" indent="0">
              <a:buNone/>
            </a:pPr>
            <a:r>
              <a:rPr lang="en-US" dirty="0" smtClean="0"/>
              <a:t>   </a:t>
            </a:r>
            <a:r>
              <a:rPr lang="en-US" sz="2400" dirty="0" smtClean="0"/>
              <a:t>[Must pick one of these to complete the statement.  Big-oh notation applies to some set of inputs.]</a:t>
            </a:r>
            <a:endParaRPr lang="en-US" sz="2400" dirty="0" smtClean="0">
              <a:latin typeface="Helvetica" pitchFamily="34" charset="0"/>
            </a:endParaRPr>
          </a:p>
          <a:p>
            <a:pPr marL="609600" indent="-609600">
              <a:lnSpc>
                <a:spcPct val="20000"/>
              </a:lnSpc>
              <a:buFontTx/>
              <a:buNone/>
            </a:pPr>
            <a:endParaRPr lang="en-US" sz="2800" dirty="0">
              <a:latin typeface="Helvetica" pitchFamily="34" charset="0"/>
            </a:endParaRP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 b="1" dirty="0">
                <a:solidFill>
                  <a:srgbClr val="FFCC00"/>
                </a:solidFill>
                <a:latin typeface="Helvetica" pitchFamily="34" charset="0"/>
              </a:rPr>
              <a:t>Meaning</a:t>
            </a:r>
            <a:r>
              <a:rPr lang="en-US" sz="2800" dirty="0">
                <a:latin typeface="Helvetica" pitchFamily="34" charset="0"/>
              </a:rPr>
              <a:t>: For all data sets big enough (i.e., </a:t>
            </a:r>
            <a:r>
              <a:rPr lang="en-US" sz="2800" i="1" dirty="0">
                <a:latin typeface="Helvetica" pitchFamily="34" charset="0"/>
              </a:rPr>
              <a:t>n</a:t>
            </a:r>
            <a:r>
              <a:rPr lang="en-US" sz="2800" dirty="0">
                <a:latin typeface="Helvetica" pitchFamily="34" charset="0"/>
              </a:rPr>
              <a:t>&gt;</a:t>
            </a:r>
            <a:r>
              <a:rPr lang="en-US" sz="2800" i="1" dirty="0">
                <a:latin typeface="Helvetica" pitchFamily="34" charset="0"/>
              </a:rPr>
              <a:t>n</a:t>
            </a:r>
            <a:r>
              <a:rPr lang="en-US" sz="2800" baseline="-25000" dirty="0">
                <a:latin typeface="Helvetica" pitchFamily="34" charset="0"/>
              </a:rPr>
              <a:t>0</a:t>
            </a:r>
            <a:r>
              <a:rPr lang="en-US" sz="2800" dirty="0">
                <a:latin typeface="Helvetica" pitchFamily="34" charset="0"/>
              </a:rPr>
              <a:t>), the algorithm always executes in less than </a:t>
            </a:r>
            <a:r>
              <a:rPr lang="en-US" sz="2800" i="1" dirty="0" smtClean="0">
                <a:latin typeface="Helvetica" pitchFamily="34" charset="0"/>
              </a:rPr>
              <a:t>c f</a:t>
            </a:r>
            <a:r>
              <a:rPr lang="en-US" sz="2800" dirty="0" smtClean="0">
                <a:latin typeface="Helvetica" pitchFamily="34" charset="0"/>
              </a:rPr>
              <a:t>(</a:t>
            </a:r>
            <a:r>
              <a:rPr lang="en-US" sz="2800" i="1" dirty="0" smtClean="0">
                <a:latin typeface="Helvetica" pitchFamily="34" charset="0"/>
              </a:rPr>
              <a:t>n</a:t>
            </a:r>
            <a:r>
              <a:rPr lang="en-US" sz="2800" dirty="0">
                <a:latin typeface="Helvetica" pitchFamily="34" charset="0"/>
              </a:rPr>
              <a:t>) steps in [best, average, worst] case.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747E8-9669-40CF-906F-4970AA9372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2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/>
          <a:lstStyle/>
          <a:p>
            <a:r>
              <a:rPr lang="en-US" dirty="0">
                <a:latin typeface="Helvetica" pitchFamily="34" charset="0"/>
              </a:rPr>
              <a:t>Big-oh Notation (</a:t>
            </a:r>
            <a:r>
              <a:rPr lang="en-US" dirty="0" smtClean="0">
                <a:latin typeface="Helvetica" pitchFamily="34" charset="0"/>
              </a:rPr>
              <a:t>cont.)</a:t>
            </a:r>
            <a:endParaRPr lang="en-US" dirty="0">
              <a:latin typeface="Helvetica" pitchFamily="34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455613" y="1598613"/>
            <a:ext cx="8226425" cy="4570412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dirty="0">
                <a:latin typeface="Helvetica" pitchFamily="34" charset="0"/>
              </a:rPr>
              <a:t>Big-oh notation indicates an upper bound.</a:t>
            </a:r>
          </a:p>
          <a:p>
            <a:pPr marL="137160" indent="0">
              <a:buNone/>
            </a:pPr>
            <a:r>
              <a:rPr lang="en-US" dirty="0" smtClean="0"/>
              <a:t>  </a:t>
            </a:r>
            <a:r>
              <a:rPr lang="en-US" sz="2400" dirty="0" smtClean="0"/>
              <a:t>T(n) grows at </a:t>
            </a:r>
            <a:r>
              <a:rPr lang="en-US" sz="2400" dirty="0"/>
              <a:t>a rate no faster than </a:t>
            </a:r>
            <a:r>
              <a:rPr lang="en-US" sz="2400" i="1" dirty="0"/>
              <a:t>f </a:t>
            </a:r>
            <a:r>
              <a:rPr lang="en-US" sz="2400" dirty="0" smtClean="0"/>
              <a:t>(n)</a:t>
            </a:r>
          </a:p>
          <a:p>
            <a:r>
              <a:rPr lang="en-US" sz="2400" dirty="0" smtClean="0"/>
              <a:t>…“is </a:t>
            </a:r>
            <a:r>
              <a:rPr lang="en-US" sz="2400" dirty="0"/>
              <a:t>in O(f(n))” or </a:t>
            </a:r>
            <a:r>
              <a:rPr lang="en-US" sz="2400" dirty="0" smtClean="0"/>
              <a:t> “</a:t>
            </a:r>
            <a:r>
              <a:rPr lang="en-US" sz="2400" dirty="0"/>
              <a:t> </a:t>
            </a:r>
            <a:r>
              <a:rPr lang="az-Cyrl-AZ" sz="2400" dirty="0" smtClean="0"/>
              <a:t>Є</a:t>
            </a:r>
            <a:r>
              <a:rPr lang="en-US" sz="2400" dirty="0" smtClean="0"/>
              <a:t> O(f(n))”, </a:t>
            </a:r>
            <a:r>
              <a:rPr lang="en-US" sz="2400" dirty="0"/>
              <a:t>no strict </a:t>
            </a:r>
            <a:r>
              <a:rPr lang="en-US" sz="2400" dirty="0" smtClean="0"/>
              <a:t>equality actually</a:t>
            </a:r>
          </a:p>
          <a:p>
            <a:pPr marL="137160" indent="0">
              <a:buNone/>
            </a:pPr>
            <a:endParaRPr lang="en-US" sz="2400" dirty="0">
              <a:latin typeface="Helvetica" pitchFamily="34" charset="0"/>
            </a:endParaRP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dirty="0">
                <a:latin typeface="Helvetica" pitchFamily="34" charset="0"/>
              </a:rPr>
              <a:t>Example: If </a:t>
            </a:r>
            <a:r>
              <a:rPr lang="en-US" b="1" dirty="0">
                <a:latin typeface="Helvetica" pitchFamily="34" charset="0"/>
              </a:rPr>
              <a:t>T</a:t>
            </a:r>
            <a:r>
              <a:rPr lang="en-US" dirty="0">
                <a:latin typeface="Helvetica" pitchFamily="34" charset="0"/>
              </a:rPr>
              <a:t>(</a:t>
            </a:r>
            <a:r>
              <a:rPr lang="en-US" i="1" dirty="0">
                <a:latin typeface="Helvetica" pitchFamily="34" charset="0"/>
              </a:rPr>
              <a:t>n</a:t>
            </a:r>
            <a:r>
              <a:rPr lang="en-US" dirty="0">
                <a:latin typeface="Helvetica" pitchFamily="34" charset="0"/>
              </a:rPr>
              <a:t>) = 3</a:t>
            </a:r>
            <a:r>
              <a:rPr lang="en-US" i="1" dirty="0">
                <a:latin typeface="Helvetica" pitchFamily="34" charset="0"/>
              </a:rPr>
              <a:t>n</a:t>
            </a:r>
            <a:r>
              <a:rPr lang="en-US" baseline="30000" dirty="0">
                <a:latin typeface="Helvetica" pitchFamily="34" charset="0"/>
              </a:rPr>
              <a:t>2</a:t>
            </a:r>
            <a:r>
              <a:rPr lang="en-US" dirty="0">
                <a:latin typeface="Helvetica" pitchFamily="34" charset="0"/>
              </a:rPr>
              <a:t> then </a:t>
            </a:r>
            <a:r>
              <a:rPr lang="en-US" b="1" dirty="0">
                <a:latin typeface="Helvetica" pitchFamily="34" charset="0"/>
              </a:rPr>
              <a:t>T</a:t>
            </a:r>
            <a:r>
              <a:rPr lang="en-US" dirty="0">
                <a:latin typeface="Helvetica" pitchFamily="34" charset="0"/>
              </a:rPr>
              <a:t>(</a:t>
            </a:r>
            <a:r>
              <a:rPr lang="en-US" i="1" dirty="0">
                <a:latin typeface="Helvetica" pitchFamily="34" charset="0"/>
              </a:rPr>
              <a:t>n</a:t>
            </a:r>
            <a:r>
              <a:rPr lang="en-US" dirty="0">
                <a:latin typeface="Helvetica" pitchFamily="34" charset="0"/>
              </a:rPr>
              <a:t>) is in O(</a:t>
            </a:r>
            <a:r>
              <a:rPr lang="en-US" i="1" dirty="0">
                <a:latin typeface="Helvetica" pitchFamily="34" charset="0"/>
              </a:rPr>
              <a:t>n</a:t>
            </a:r>
            <a:r>
              <a:rPr lang="en-US" baseline="30000" dirty="0">
                <a:latin typeface="Helvetica" pitchFamily="34" charset="0"/>
              </a:rPr>
              <a:t>2</a:t>
            </a:r>
            <a:r>
              <a:rPr lang="en-US" dirty="0">
                <a:latin typeface="Helvetica" pitchFamily="34" charset="0"/>
              </a:rPr>
              <a:t>).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dirty="0">
              <a:latin typeface="Helvetica" pitchFamily="34" charset="0"/>
            </a:endParaRP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 dirty="0">
                <a:latin typeface="Helvetica" pitchFamily="34" charset="0"/>
              </a:rPr>
              <a:t>Wish tightest upper bound: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 dirty="0">
                <a:latin typeface="Helvetica" pitchFamily="34" charset="0"/>
              </a:rPr>
              <a:t>While </a:t>
            </a:r>
            <a:r>
              <a:rPr lang="en-US" sz="2800" b="1" dirty="0">
                <a:latin typeface="Helvetica" pitchFamily="34" charset="0"/>
              </a:rPr>
              <a:t>T</a:t>
            </a:r>
            <a:r>
              <a:rPr lang="en-US" sz="2800" dirty="0">
                <a:latin typeface="Helvetica" pitchFamily="34" charset="0"/>
              </a:rPr>
              <a:t>(</a:t>
            </a:r>
            <a:r>
              <a:rPr lang="en-US" sz="2800" i="1" dirty="0">
                <a:latin typeface="Helvetica" pitchFamily="34" charset="0"/>
              </a:rPr>
              <a:t>n</a:t>
            </a:r>
            <a:r>
              <a:rPr lang="en-US" sz="2800" dirty="0">
                <a:latin typeface="Helvetica" pitchFamily="34" charset="0"/>
              </a:rPr>
              <a:t>) = 3</a:t>
            </a:r>
            <a:r>
              <a:rPr lang="en-US" sz="2800" i="1" dirty="0">
                <a:latin typeface="Helvetica" pitchFamily="34" charset="0"/>
              </a:rPr>
              <a:t>n</a:t>
            </a:r>
            <a:r>
              <a:rPr lang="en-US" sz="2800" baseline="30000" dirty="0">
                <a:latin typeface="Helvetica" pitchFamily="34" charset="0"/>
              </a:rPr>
              <a:t>2</a:t>
            </a:r>
            <a:r>
              <a:rPr lang="en-US" sz="2800" dirty="0">
                <a:latin typeface="Helvetica" pitchFamily="34" charset="0"/>
              </a:rPr>
              <a:t> is in O(</a:t>
            </a:r>
            <a:r>
              <a:rPr lang="en-US" sz="2800" i="1" dirty="0">
                <a:latin typeface="Helvetica" pitchFamily="34" charset="0"/>
              </a:rPr>
              <a:t>n</a:t>
            </a:r>
            <a:r>
              <a:rPr lang="en-US" sz="2800" baseline="30000" dirty="0">
                <a:latin typeface="Helvetica" pitchFamily="34" charset="0"/>
              </a:rPr>
              <a:t>3</a:t>
            </a:r>
            <a:r>
              <a:rPr lang="en-US" sz="2800" dirty="0">
                <a:latin typeface="Helvetica" pitchFamily="34" charset="0"/>
              </a:rPr>
              <a:t>), we prefer O(</a:t>
            </a:r>
            <a:r>
              <a:rPr lang="en-US" sz="2800" i="1" dirty="0">
                <a:latin typeface="Helvetica" pitchFamily="34" charset="0"/>
              </a:rPr>
              <a:t>n</a:t>
            </a:r>
            <a:r>
              <a:rPr lang="en-US" sz="2800" baseline="30000" dirty="0">
                <a:latin typeface="Helvetica" pitchFamily="34" charset="0"/>
              </a:rPr>
              <a:t>2</a:t>
            </a:r>
            <a:r>
              <a:rPr lang="en-US" sz="2800" dirty="0">
                <a:latin typeface="Helvetica" pitchFamily="34" charset="0"/>
              </a:rPr>
              <a:t>).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747E8-9669-40CF-906F-4970AA9372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862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6550</TotalTime>
  <Words>2412</Words>
  <Application>Microsoft Office PowerPoint</Application>
  <PresentationFormat>On-screen Show (4:3)</PresentationFormat>
  <Paragraphs>309</Paragraphs>
  <Slides>25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Data Structure and Algorithm Analysis</vt:lpstr>
      <vt:lpstr>More on Asymptotic Analysis</vt:lpstr>
      <vt:lpstr>Asymptotic Analysis:</vt:lpstr>
      <vt:lpstr>Growth Rate</vt:lpstr>
      <vt:lpstr>Growth Rate Graph</vt:lpstr>
      <vt:lpstr>Best, Worst and Average Cases</vt:lpstr>
      <vt:lpstr>Asymptotic Analysis: Upper Bounds</vt:lpstr>
      <vt:lpstr>Asymptotic Analysis: Big-oh Notation </vt:lpstr>
      <vt:lpstr>Big-oh Notation (cont.)</vt:lpstr>
      <vt:lpstr>Big-Oh Examples</vt:lpstr>
      <vt:lpstr>Big-Oh Examples</vt:lpstr>
      <vt:lpstr>A Common Misunderstanding</vt:lpstr>
      <vt:lpstr>Lower Bound</vt:lpstr>
      <vt:lpstr>Big-Omega</vt:lpstr>
      <vt:lpstr>Big-Omega Example</vt:lpstr>
      <vt:lpstr>Theta Notation</vt:lpstr>
      <vt:lpstr>A Common Misunderstanding</vt:lpstr>
      <vt:lpstr>Simplifying Rules</vt:lpstr>
      <vt:lpstr>Simplifying Rules (cont.)</vt:lpstr>
      <vt:lpstr>Running Time Examples (1)</vt:lpstr>
      <vt:lpstr>Running Time Examples (2)</vt:lpstr>
      <vt:lpstr>Running Time Examples (3)</vt:lpstr>
      <vt:lpstr>Other Control Statements</vt:lpstr>
      <vt:lpstr>Space Bounds</vt:lpstr>
      <vt:lpstr>Space/Time Tradeoff Principle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alem</dc:creator>
  <cp:lastModifiedBy>HP</cp:lastModifiedBy>
  <cp:revision>123</cp:revision>
  <cp:lastPrinted>2016-10-17T05:17:15Z</cp:lastPrinted>
  <dcterms:created xsi:type="dcterms:W3CDTF">2016-04-13T08:53:47Z</dcterms:created>
  <dcterms:modified xsi:type="dcterms:W3CDTF">2017-10-24T07:01:38Z</dcterms:modified>
</cp:coreProperties>
</file>