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6" r:id="rId1"/>
  </p:sldMasterIdLst>
  <p:notesMasterIdLst>
    <p:notesMasterId r:id="rId45"/>
  </p:notesMasterIdLst>
  <p:handoutMasterIdLst>
    <p:handoutMasterId r:id="rId46"/>
  </p:handoutMasterIdLst>
  <p:sldIdLst>
    <p:sldId id="256" r:id="rId2"/>
    <p:sldId id="271" r:id="rId3"/>
    <p:sldId id="422" r:id="rId4"/>
    <p:sldId id="423" r:id="rId5"/>
    <p:sldId id="272" r:id="rId6"/>
    <p:sldId id="345" r:id="rId7"/>
    <p:sldId id="344" r:id="rId8"/>
    <p:sldId id="346" r:id="rId9"/>
    <p:sldId id="347" r:id="rId10"/>
    <p:sldId id="348" r:id="rId11"/>
    <p:sldId id="349" r:id="rId12"/>
    <p:sldId id="508" r:id="rId13"/>
    <p:sldId id="430" r:id="rId14"/>
    <p:sldId id="471" r:id="rId15"/>
    <p:sldId id="509" r:id="rId16"/>
    <p:sldId id="472" r:id="rId17"/>
    <p:sldId id="479" r:id="rId18"/>
    <p:sldId id="480" r:id="rId19"/>
    <p:sldId id="486" r:id="rId20"/>
    <p:sldId id="481" r:id="rId21"/>
    <p:sldId id="482" r:id="rId22"/>
    <p:sldId id="483" r:id="rId23"/>
    <p:sldId id="484" r:id="rId24"/>
    <p:sldId id="485" r:id="rId25"/>
    <p:sldId id="487" r:id="rId26"/>
    <p:sldId id="490" r:id="rId27"/>
    <p:sldId id="488" r:id="rId28"/>
    <p:sldId id="489" r:id="rId29"/>
    <p:sldId id="491" r:id="rId30"/>
    <p:sldId id="492" r:id="rId31"/>
    <p:sldId id="494" r:id="rId32"/>
    <p:sldId id="495" r:id="rId33"/>
    <p:sldId id="493" r:id="rId34"/>
    <p:sldId id="496" r:id="rId35"/>
    <p:sldId id="497" r:id="rId36"/>
    <p:sldId id="498" r:id="rId37"/>
    <p:sldId id="499" r:id="rId38"/>
    <p:sldId id="503" r:id="rId39"/>
    <p:sldId id="500" r:id="rId40"/>
    <p:sldId id="501" r:id="rId41"/>
    <p:sldId id="504" r:id="rId42"/>
    <p:sldId id="507" r:id="rId43"/>
    <p:sldId id="50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43A4EA-5BF8-41BF-951C-97B83C33C5B8}">
          <p14:sldIdLst>
            <p14:sldId id="256"/>
            <p14:sldId id="271"/>
            <p14:sldId id="422"/>
            <p14:sldId id="423"/>
            <p14:sldId id="272"/>
          </p14:sldIdLst>
        </p14:section>
        <p14:section name="Insertion Sort" id="{2D01269F-C347-4BB4-AFC3-C9BD7FA3CBE8}">
          <p14:sldIdLst>
            <p14:sldId id="345"/>
            <p14:sldId id="344"/>
            <p14:sldId id="346"/>
            <p14:sldId id="347"/>
            <p14:sldId id="348"/>
            <p14:sldId id="349"/>
            <p14:sldId id="508"/>
            <p14:sldId id="430"/>
            <p14:sldId id="471"/>
            <p14:sldId id="509"/>
            <p14:sldId id="472"/>
            <p14:sldId id="479"/>
            <p14:sldId id="480"/>
            <p14:sldId id="486"/>
            <p14:sldId id="481"/>
            <p14:sldId id="482"/>
            <p14:sldId id="483"/>
            <p14:sldId id="484"/>
            <p14:sldId id="485"/>
            <p14:sldId id="487"/>
            <p14:sldId id="490"/>
            <p14:sldId id="488"/>
            <p14:sldId id="489"/>
            <p14:sldId id="491"/>
            <p14:sldId id="492"/>
            <p14:sldId id="494"/>
            <p14:sldId id="495"/>
            <p14:sldId id="493"/>
            <p14:sldId id="496"/>
            <p14:sldId id="497"/>
            <p14:sldId id="498"/>
            <p14:sldId id="499"/>
            <p14:sldId id="503"/>
            <p14:sldId id="500"/>
            <p14:sldId id="501"/>
            <p14:sldId id="504"/>
            <p14:sldId id="507"/>
            <p14:sldId id="506"/>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33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p:scale>
          <a:sx n="80" d="100"/>
          <a:sy n="80" d="100"/>
        </p:scale>
        <p:origin x="-29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Sorting Algorithms</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41DBDC-1952-4072-8DC1-9E77E683717C}" type="datetimeFigureOut">
              <a:rPr lang="en-US" smtClean="0"/>
              <a:t>10/26/2017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M. Hammad Waseem</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06E8AE-14FF-46E5-BFC1-87C0D637DC39}" type="slidenum">
              <a:rPr lang="en-US" smtClean="0"/>
              <a:t>‹#›</a:t>
            </a:fld>
            <a:endParaRPr lang="en-US"/>
          </a:p>
        </p:txBody>
      </p:sp>
    </p:spTree>
    <p:extLst>
      <p:ext uri="{BB962C8B-B14F-4D97-AF65-F5344CB8AC3E}">
        <p14:creationId xmlns:p14="http://schemas.microsoft.com/office/powerpoint/2010/main" val="152497826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Sorting Algorithms</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E1B36-8687-4A81-966B-53726C825FD2}" type="datetimeFigureOut">
              <a:rPr lang="en-US" smtClean="0"/>
              <a:t>10/26/2017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M. Hammad Waseem</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FE8AD-2CB2-44CE-9C4F-FADC880D5222}" type="slidenum">
              <a:rPr lang="en-US" smtClean="0"/>
              <a:t>‹#›</a:t>
            </a:fld>
            <a:endParaRPr lang="en-US"/>
          </a:p>
        </p:txBody>
      </p:sp>
    </p:spTree>
    <p:extLst>
      <p:ext uri="{BB962C8B-B14F-4D97-AF65-F5344CB8AC3E}">
        <p14:creationId xmlns:p14="http://schemas.microsoft.com/office/powerpoint/2010/main" val="70483862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Sorting Algorithms</a:t>
            </a:r>
            <a:endParaRPr lang="en-US"/>
          </a:p>
        </p:txBody>
      </p:sp>
      <p:sp>
        <p:nvSpPr>
          <p:cNvPr id="5" name="Footer Placeholder 4"/>
          <p:cNvSpPr>
            <a:spLocks noGrp="1"/>
          </p:cNvSpPr>
          <p:nvPr>
            <p:ph type="ftr" sz="quarter" idx="11"/>
          </p:nvPr>
        </p:nvSpPr>
        <p:spPr/>
        <p:txBody>
          <a:bodyPr/>
          <a:lstStyle/>
          <a:p>
            <a:r>
              <a:rPr lang="en-US" smtClean="0"/>
              <a:t>M. Hammad Waseem</a:t>
            </a:r>
            <a:endParaRPr lang="en-US"/>
          </a:p>
        </p:txBody>
      </p:sp>
      <p:sp>
        <p:nvSpPr>
          <p:cNvPr id="6" name="Slide Number Placeholder 5"/>
          <p:cNvSpPr>
            <a:spLocks noGrp="1"/>
          </p:cNvSpPr>
          <p:nvPr>
            <p:ph type="sldNum" sz="quarter" idx="12"/>
          </p:nvPr>
        </p:nvSpPr>
        <p:spPr/>
        <p:txBody>
          <a:bodyPr/>
          <a:lstStyle/>
          <a:p>
            <a:fld id="{DBDFE8AD-2CB2-44CE-9C4F-FADC880D5222}" type="slidenum">
              <a:rPr lang="en-US" smtClean="0"/>
              <a:t>1</a:t>
            </a:fld>
            <a:endParaRPr lang="en-US"/>
          </a:p>
        </p:txBody>
      </p:sp>
    </p:spTree>
    <p:extLst>
      <p:ext uri="{BB962C8B-B14F-4D97-AF65-F5344CB8AC3E}">
        <p14:creationId xmlns:p14="http://schemas.microsoft.com/office/powerpoint/2010/main" val="3305721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DA7C75B-87A2-43AB-8E25-4BC779C7243C}" type="slidenum">
              <a:rPr lang="en-US"/>
              <a:pPr/>
              <a:t>38</a:t>
            </a:fld>
            <a:endParaRPr lang="en-US"/>
          </a:p>
        </p:txBody>
      </p:sp>
      <p:sp>
        <p:nvSpPr>
          <p:cNvPr id="7372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730" name="Rectangle 2"/>
          <p:cNvSpPr txBox="1">
            <a:spLocks noGrp="1" noChangeArrowheads="1"/>
          </p:cNvSpPr>
          <p:nvPr>
            <p:ph type="body"/>
          </p:nvPr>
        </p:nvSpPr>
        <p:spPr bwMode="auto">
          <a:xfrm>
            <a:off x="914400" y="4343400"/>
            <a:ext cx="5029200" cy="4217988"/>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056A81D-A349-45AD-96FD-448C79577F13}" type="slidenum">
              <a:rPr lang="en-US"/>
              <a:pPr/>
              <a:t>39</a:t>
            </a:fld>
            <a:endParaRPr lang="en-US"/>
          </a:p>
        </p:txBody>
      </p:sp>
      <p:sp>
        <p:nvSpPr>
          <p:cNvPr id="7475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754" name="Rectangle 2"/>
          <p:cNvSpPr txBox="1">
            <a:spLocks noGrp="1" noChangeArrowheads="1"/>
          </p:cNvSpPr>
          <p:nvPr>
            <p:ph type="body"/>
          </p:nvPr>
        </p:nvSpPr>
        <p:spPr bwMode="auto">
          <a:xfrm>
            <a:off x="914400" y="4343400"/>
            <a:ext cx="5029200" cy="4217988"/>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9F64520-45FA-4BB6-90AB-9F7CAB828E26}" type="slidenum">
              <a:rPr lang="en-US"/>
              <a:pPr/>
              <a:t>40</a:t>
            </a:fld>
            <a:endParaRPr lang="en-US"/>
          </a:p>
        </p:txBody>
      </p:sp>
      <p:sp>
        <p:nvSpPr>
          <p:cNvPr id="7577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778" name="Rectangle 2"/>
          <p:cNvSpPr txBox="1">
            <a:spLocks noGrp="1" noChangeArrowheads="1"/>
          </p:cNvSpPr>
          <p:nvPr>
            <p:ph type="body"/>
          </p:nvPr>
        </p:nvSpPr>
        <p:spPr bwMode="auto">
          <a:xfrm>
            <a:off x="914400" y="4343400"/>
            <a:ext cx="5029200" cy="4217988"/>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8E97BE2-AD89-4B48-9C59-478BD1CE64F6}" type="slidenum">
              <a:rPr lang="en-US"/>
              <a:pPr/>
              <a:t>43</a:t>
            </a:fld>
            <a:endParaRPr lang="en-US"/>
          </a:p>
        </p:txBody>
      </p:sp>
      <p:sp>
        <p:nvSpPr>
          <p:cNvPr id="157698" name="Rectangle 2"/>
          <p:cNvSpPr>
            <a:spLocks noGrp="1" noRot="1" noChangeAspect="1" noChangeArrowheads="1" noTextEdit="1"/>
          </p:cNvSpPr>
          <p:nvPr>
            <p:ph type="sldImg"/>
          </p:nvPr>
        </p:nvSpPr>
        <p:spPr bwMode="auto">
          <a:xfrm>
            <a:off x="381000" y="684213"/>
            <a:ext cx="6096000" cy="3429000"/>
          </a:xfrm>
          <a:prstGeom prst="rect">
            <a:avLst/>
          </a:prstGeom>
          <a:solidFill>
            <a:srgbClr val="FFFFFF"/>
          </a:solidFill>
          <a:ln>
            <a:solidFill>
              <a:srgbClr val="000000"/>
            </a:solidFill>
            <a:miter lim="800000"/>
            <a:headEnd/>
            <a:tailEnd/>
          </a:ln>
        </p:spPr>
      </p:sp>
      <p:sp>
        <p:nvSpPr>
          <p:cNvPr id="157699" name="Rectangle 3"/>
          <p:cNvSpPr>
            <a:spLocks noGrp="1" noChangeArrowheads="1"/>
          </p:cNvSpPr>
          <p:nvPr>
            <p:ph type="body" idx="1"/>
          </p:nvPr>
        </p:nvSpPr>
        <p:spPr bwMode="auto">
          <a:xfrm>
            <a:off x="914400" y="4343400"/>
            <a:ext cx="5029200" cy="4116388"/>
          </a:xfrm>
          <a:prstGeom prst="rect">
            <a:avLst/>
          </a:prstGeom>
          <a:solidFill>
            <a:srgbClr val="FFFFFF"/>
          </a:solidFill>
          <a:ln>
            <a:solidFill>
              <a:srgbClr val="000000"/>
            </a:solidFill>
            <a:miter lim="800000"/>
            <a:headEnd/>
            <a:tailEnd/>
          </a:ln>
        </p:spPr>
        <p:txBody>
          <a:bodyPr lIns="89913" tIns="44956" rIns="89913" bIns="44956"/>
          <a:lstStyle/>
          <a:p>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DFE8AD-2CB2-44CE-9C4F-FADC880D5222}" type="slidenum">
              <a:rPr lang="en-US" smtClean="0"/>
              <a:t>5</a:t>
            </a:fld>
            <a:endParaRPr lang="en-US"/>
          </a:p>
        </p:txBody>
      </p:sp>
      <p:sp>
        <p:nvSpPr>
          <p:cNvPr id="5" name="Footer Placeholder 4"/>
          <p:cNvSpPr>
            <a:spLocks noGrp="1"/>
          </p:cNvSpPr>
          <p:nvPr>
            <p:ph type="ftr" sz="quarter" idx="11"/>
          </p:nvPr>
        </p:nvSpPr>
        <p:spPr/>
        <p:txBody>
          <a:bodyPr/>
          <a:lstStyle/>
          <a:p>
            <a:r>
              <a:rPr lang="en-US" smtClean="0"/>
              <a:t>M. Hammad Waseem</a:t>
            </a:r>
            <a:endParaRPr lang="en-US"/>
          </a:p>
        </p:txBody>
      </p:sp>
      <p:sp>
        <p:nvSpPr>
          <p:cNvPr id="6" name="Header Placeholder 5"/>
          <p:cNvSpPr>
            <a:spLocks noGrp="1"/>
          </p:cNvSpPr>
          <p:nvPr>
            <p:ph type="hdr" sz="quarter" idx="12"/>
          </p:nvPr>
        </p:nvSpPr>
        <p:spPr/>
        <p:txBody>
          <a:bodyPr/>
          <a:lstStyle/>
          <a:p>
            <a:r>
              <a:rPr lang="en-US" smtClean="0"/>
              <a:t>Sorting Algorithms</a:t>
            </a:r>
            <a:endParaRPr lang="en-US"/>
          </a:p>
        </p:txBody>
      </p:sp>
    </p:spTree>
    <p:extLst>
      <p:ext uri="{BB962C8B-B14F-4D97-AF65-F5344CB8AC3E}">
        <p14:creationId xmlns:p14="http://schemas.microsoft.com/office/powerpoint/2010/main" val="636054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pPr marL="228600" indent="-228600"/>
            <a:r>
              <a:rPr lang="en-US" smtClean="0"/>
              <a:t>Note: The Bubble Sort algorithm looks at pairs of entries in the array, and swaps their order if needed.</a:t>
            </a:r>
          </a:p>
          <a:p>
            <a:pPr marL="228600" indent="-228600">
              <a:buFontTx/>
              <a:buAutoNum type="arabicPeriod"/>
            </a:pPr>
            <a:r>
              <a:rPr lang="en-US" smtClean="0"/>
              <a:t>If we compare pairs of adjacent elements and none are out of order, the list is sorted.</a:t>
            </a:r>
          </a:p>
          <a:p>
            <a:pPr marL="228600" indent="-228600">
              <a:buFontTx/>
              <a:buAutoNum type="arabicPeriod"/>
            </a:pPr>
            <a:r>
              <a:rPr lang="en-US" smtClean="0"/>
              <a:t>If any are out of order, we must have to swap them to get an ordered list.</a:t>
            </a:r>
          </a:p>
          <a:p>
            <a:pPr marL="228600" indent="-228600">
              <a:buFontTx/>
              <a:buAutoNum type="arabicPeriod"/>
            </a:pPr>
            <a:r>
              <a:rPr lang="en-US" smtClean="0"/>
              <a:t>Bubble sort will make passes though the list swapping any adjacent elements that are out of order.</a:t>
            </a:r>
          </a:p>
          <a:p>
            <a:pPr marL="228600" indent="-228600">
              <a:buFontTx/>
              <a:buAutoNum type="arabicPeriod"/>
            </a:pPr>
            <a:r>
              <a:rPr lang="en-US" smtClean="0"/>
              <a:t>After the first pass, we know that the largest element must be in the correct place.</a:t>
            </a:r>
          </a:p>
          <a:p>
            <a:pPr marL="228600" indent="-228600">
              <a:buFontTx/>
              <a:buAutoNum type="arabicPeriod"/>
            </a:pPr>
            <a:r>
              <a:rPr lang="en-US" smtClean="0"/>
              <a:t>After the second pass, we know that the second largest element must be in the correct place.</a:t>
            </a:r>
          </a:p>
          <a:p>
            <a:pPr marL="228600" indent="-228600">
              <a:buFontTx/>
              <a:buAutoNum type="arabicPeriod"/>
            </a:pPr>
            <a:r>
              <a:rPr lang="en-US" smtClean="0"/>
              <a:t>Because of this, we can shorten each successive pass of the comparison loop.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854B3C3-8DF3-4784-A62B-B1D76982AF92}" type="slidenum">
              <a:rPr lang="en-US"/>
              <a:pPr/>
              <a:t>31</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r>
              <a:rPr lang="en-US"/>
              <a:t>End of Lecture 38</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EFD87F6-0723-4C4D-986D-690A58AEB7F2}" type="slidenum">
              <a:rPr lang="en-US"/>
              <a:pPr/>
              <a:t>32</a:t>
            </a:fld>
            <a:endParaRPr lang="en-US"/>
          </a:p>
        </p:txBody>
      </p:sp>
      <p:sp>
        <p:nvSpPr>
          <p:cNvPr id="6860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0" name="Rectangle 2"/>
          <p:cNvSpPr txBox="1">
            <a:spLocks noGrp="1" noChangeArrowheads="1"/>
          </p:cNvSpPr>
          <p:nvPr>
            <p:ph type="body"/>
          </p:nvPr>
        </p:nvSpPr>
        <p:spPr bwMode="auto">
          <a:xfrm>
            <a:off x="914400" y="4343400"/>
            <a:ext cx="5029200" cy="4217988"/>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C7EAA74-7675-4CB6-8C24-98D28828DDDD}" type="slidenum">
              <a:rPr lang="en-US"/>
              <a:pPr/>
              <a:t>34</a:t>
            </a:fld>
            <a:endParaRPr lang="en-US"/>
          </a:p>
        </p:txBody>
      </p:sp>
      <p:sp>
        <p:nvSpPr>
          <p:cNvPr id="6963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634" name="Rectangle 2"/>
          <p:cNvSpPr txBox="1">
            <a:spLocks noGrp="1" noChangeArrowheads="1"/>
          </p:cNvSpPr>
          <p:nvPr>
            <p:ph type="body"/>
          </p:nvPr>
        </p:nvSpPr>
        <p:spPr bwMode="auto">
          <a:xfrm>
            <a:off x="914400" y="4343400"/>
            <a:ext cx="5029200" cy="4217988"/>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AF49F2C-4449-4173-9889-2BF52DAE4478}" type="slidenum">
              <a:rPr lang="en-US"/>
              <a:pPr/>
              <a:t>35</a:t>
            </a:fld>
            <a:endParaRPr lang="en-US"/>
          </a:p>
        </p:txBody>
      </p:sp>
      <p:sp>
        <p:nvSpPr>
          <p:cNvPr id="7065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658" name="Rectangle 2"/>
          <p:cNvSpPr txBox="1">
            <a:spLocks noGrp="1" noChangeArrowheads="1"/>
          </p:cNvSpPr>
          <p:nvPr>
            <p:ph type="body"/>
          </p:nvPr>
        </p:nvSpPr>
        <p:spPr bwMode="auto">
          <a:xfrm>
            <a:off x="914400" y="4343400"/>
            <a:ext cx="5029200" cy="4217988"/>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0262F0C-A460-4B14-83A5-D8B93A6CC6E4}" type="slidenum">
              <a:rPr lang="en-US"/>
              <a:pPr/>
              <a:t>36</a:t>
            </a:fld>
            <a:endParaRPr lang="en-US"/>
          </a:p>
        </p:txBody>
      </p:sp>
      <p:sp>
        <p:nvSpPr>
          <p:cNvPr id="7168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2" name="Rectangle 2"/>
          <p:cNvSpPr txBox="1">
            <a:spLocks noGrp="1" noChangeArrowheads="1"/>
          </p:cNvSpPr>
          <p:nvPr>
            <p:ph type="body"/>
          </p:nvPr>
        </p:nvSpPr>
        <p:spPr bwMode="auto">
          <a:xfrm>
            <a:off x="914400" y="4343400"/>
            <a:ext cx="5029200" cy="4217988"/>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5876F71-8986-4BF8-8448-AC52365C6469}" type="slidenum">
              <a:rPr lang="en-US"/>
              <a:pPr/>
              <a:t>37</a:t>
            </a:fld>
            <a:endParaRPr lang="en-US"/>
          </a:p>
        </p:txBody>
      </p:sp>
      <p:sp>
        <p:nvSpPr>
          <p:cNvPr id="7270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706" name="Rectangle 2"/>
          <p:cNvSpPr txBox="1">
            <a:spLocks noGrp="1" noChangeArrowheads="1"/>
          </p:cNvSpPr>
          <p:nvPr>
            <p:ph type="body"/>
          </p:nvPr>
        </p:nvSpPr>
        <p:spPr bwMode="auto">
          <a:xfrm>
            <a:off x="914400" y="4343400"/>
            <a:ext cx="5029200" cy="4217988"/>
          </a:xfrm>
          <a:prstGeom prst="rect">
            <a:avLst/>
          </a:prstGeom>
          <a:solidFill>
            <a:srgbClr val="FFFFFF"/>
          </a:solidFill>
          <a:ln w="936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F7F419-D2BB-40C7-B32E-BF84DEE5F2C4}" type="datetime1">
              <a:rPr lang="en-US" smtClean="0"/>
              <a:t>10/26/2017</a:t>
            </a:fld>
            <a:endParaRPr lang="en-US"/>
          </a:p>
        </p:txBody>
      </p:sp>
      <p:sp>
        <p:nvSpPr>
          <p:cNvPr id="5" name="Footer Placeholder 4"/>
          <p:cNvSpPr>
            <a:spLocks noGrp="1"/>
          </p:cNvSpPr>
          <p:nvPr>
            <p:ph type="ftr" sz="quarter" idx="11"/>
          </p:nvPr>
        </p:nvSpPr>
        <p:spPr/>
        <p:txBody>
          <a:bodyPr/>
          <a:lstStyle/>
          <a:p>
            <a:r>
              <a:rPr lang="en-US" smtClean="0"/>
              <a:t>Sorting Algorithms</a:t>
            </a:r>
            <a:endParaRPr lang="en-US"/>
          </a:p>
        </p:txBody>
      </p:sp>
      <p:sp>
        <p:nvSpPr>
          <p:cNvPr id="6" name="Slide Number Placeholder 5"/>
          <p:cNvSpPr>
            <a:spLocks noGrp="1"/>
          </p:cNvSpPr>
          <p:nvPr>
            <p:ph type="sldNum" sz="quarter" idx="12"/>
          </p:nvPr>
        </p:nvSpPr>
        <p:spPr/>
        <p:txBody>
          <a:bodyPr/>
          <a:lstStyle/>
          <a:p>
            <a:fld id="{DC0D0EB0-C4DB-407A-8947-A1706C200E8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BDF7CA-5ECD-4E55-ABB9-31F6E1C5562B}" type="datetime1">
              <a:rPr lang="en-US" smtClean="0"/>
              <a:t>10/26/2017</a:t>
            </a:fld>
            <a:endParaRPr lang="en-US"/>
          </a:p>
        </p:txBody>
      </p:sp>
      <p:sp>
        <p:nvSpPr>
          <p:cNvPr id="5" name="Footer Placeholder 4"/>
          <p:cNvSpPr>
            <a:spLocks noGrp="1"/>
          </p:cNvSpPr>
          <p:nvPr>
            <p:ph type="ftr" sz="quarter" idx="11"/>
          </p:nvPr>
        </p:nvSpPr>
        <p:spPr/>
        <p:txBody>
          <a:bodyPr/>
          <a:lstStyle/>
          <a:p>
            <a:r>
              <a:rPr lang="en-US" smtClean="0"/>
              <a:t>Sorting Algorithms</a:t>
            </a:r>
            <a:endParaRPr lang="en-US"/>
          </a:p>
        </p:txBody>
      </p:sp>
      <p:sp>
        <p:nvSpPr>
          <p:cNvPr id="6" name="Slide Number Placeholder 5"/>
          <p:cNvSpPr>
            <a:spLocks noGrp="1"/>
          </p:cNvSpPr>
          <p:nvPr>
            <p:ph type="sldNum" sz="quarter" idx="12"/>
          </p:nvPr>
        </p:nvSpPr>
        <p:spPr/>
        <p:txBody>
          <a:bodyPr/>
          <a:lstStyle/>
          <a:p>
            <a:fld id="{DC0D0EB0-C4DB-407A-8947-A1706C200E8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6DE034-9112-421E-B6D9-00BB7DC1BD2B}" type="datetime1">
              <a:rPr lang="en-US" smtClean="0"/>
              <a:t>10/26/2017</a:t>
            </a:fld>
            <a:endParaRPr lang="en-US"/>
          </a:p>
        </p:txBody>
      </p:sp>
      <p:sp>
        <p:nvSpPr>
          <p:cNvPr id="5" name="Footer Placeholder 4"/>
          <p:cNvSpPr>
            <a:spLocks noGrp="1"/>
          </p:cNvSpPr>
          <p:nvPr>
            <p:ph type="ftr" sz="quarter" idx="11"/>
          </p:nvPr>
        </p:nvSpPr>
        <p:spPr/>
        <p:txBody>
          <a:bodyPr/>
          <a:lstStyle/>
          <a:p>
            <a:r>
              <a:rPr lang="en-US" smtClean="0"/>
              <a:t>Sorting Algorithms</a:t>
            </a:r>
            <a:endParaRPr lang="en-US"/>
          </a:p>
        </p:txBody>
      </p:sp>
      <p:sp>
        <p:nvSpPr>
          <p:cNvPr id="6" name="Slide Number Placeholder 5"/>
          <p:cNvSpPr>
            <a:spLocks noGrp="1"/>
          </p:cNvSpPr>
          <p:nvPr>
            <p:ph type="sldNum" sz="quarter" idx="12"/>
          </p:nvPr>
        </p:nvSpPr>
        <p:spPr/>
        <p:txBody>
          <a:bodyPr/>
          <a:lstStyle/>
          <a:p>
            <a:fld id="{DC0D0EB0-C4DB-407A-8947-A1706C200E8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9320C-8473-42E2-92CA-985DC0884367}" type="datetime1">
              <a:rPr lang="en-US" smtClean="0"/>
              <a:t>10/26/2017</a:t>
            </a:fld>
            <a:endParaRPr lang="en-US"/>
          </a:p>
        </p:txBody>
      </p:sp>
      <p:sp>
        <p:nvSpPr>
          <p:cNvPr id="5" name="Footer Placeholder 4"/>
          <p:cNvSpPr>
            <a:spLocks noGrp="1"/>
          </p:cNvSpPr>
          <p:nvPr>
            <p:ph type="ftr" sz="quarter" idx="11"/>
          </p:nvPr>
        </p:nvSpPr>
        <p:spPr/>
        <p:txBody>
          <a:bodyPr/>
          <a:lstStyle/>
          <a:p>
            <a:r>
              <a:rPr lang="en-US" smtClean="0"/>
              <a:t>Sorting Algorithms</a:t>
            </a:r>
            <a:endParaRPr lang="en-US"/>
          </a:p>
        </p:txBody>
      </p:sp>
      <p:sp>
        <p:nvSpPr>
          <p:cNvPr id="6" name="Slide Number Placeholder 5"/>
          <p:cNvSpPr>
            <a:spLocks noGrp="1"/>
          </p:cNvSpPr>
          <p:nvPr>
            <p:ph type="sldNum" sz="quarter" idx="12"/>
          </p:nvPr>
        </p:nvSpPr>
        <p:spPr/>
        <p:txBody>
          <a:bodyPr/>
          <a:lstStyle/>
          <a:p>
            <a:fld id="{DC0D0EB0-C4DB-407A-8947-A1706C200E8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F14C9C-3AE9-4D0E-B558-A257D1C2487B}" type="datetime1">
              <a:rPr lang="en-US" smtClean="0"/>
              <a:t>10/26/2017</a:t>
            </a:fld>
            <a:endParaRPr lang="en-US"/>
          </a:p>
        </p:txBody>
      </p:sp>
      <p:sp>
        <p:nvSpPr>
          <p:cNvPr id="5" name="Footer Placeholder 4"/>
          <p:cNvSpPr>
            <a:spLocks noGrp="1"/>
          </p:cNvSpPr>
          <p:nvPr>
            <p:ph type="ftr" sz="quarter" idx="11"/>
          </p:nvPr>
        </p:nvSpPr>
        <p:spPr/>
        <p:txBody>
          <a:bodyPr/>
          <a:lstStyle/>
          <a:p>
            <a:r>
              <a:rPr lang="en-US" smtClean="0"/>
              <a:t>Sorting Algorithms</a:t>
            </a:r>
            <a:endParaRPr lang="en-US"/>
          </a:p>
        </p:txBody>
      </p:sp>
      <p:sp>
        <p:nvSpPr>
          <p:cNvPr id="6" name="Slide Number Placeholder 5"/>
          <p:cNvSpPr>
            <a:spLocks noGrp="1"/>
          </p:cNvSpPr>
          <p:nvPr>
            <p:ph type="sldNum" sz="quarter" idx="12"/>
          </p:nvPr>
        </p:nvSpPr>
        <p:spPr/>
        <p:txBody>
          <a:bodyPr/>
          <a:lstStyle/>
          <a:p>
            <a:fld id="{DC0D0EB0-C4DB-407A-8947-A1706C200E8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3EF8D0-CF09-4FD5-B86D-AD1EE30EBDE8}" type="datetime1">
              <a:rPr lang="en-US" smtClean="0"/>
              <a:t>10/26/2017</a:t>
            </a:fld>
            <a:endParaRPr lang="en-US"/>
          </a:p>
        </p:txBody>
      </p:sp>
      <p:sp>
        <p:nvSpPr>
          <p:cNvPr id="6" name="Footer Placeholder 5"/>
          <p:cNvSpPr>
            <a:spLocks noGrp="1"/>
          </p:cNvSpPr>
          <p:nvPr>
            <p:ph type="ftr" sz="quarter" idx="11"/>
          </p:nvPr>
        </p:nvSpPr>
        <p:spPr/>
        <p:txBody>
          <a:bodyPr/>
          <a:lstStyle/>
          <a:p>
            <a:r>
              <a:rPr lang="en-US" smtClean="0"/>
              <a:t>Sorting Algorithms</a:t>
            </a:r>
            <a:endParaRPr lang="en-US"/>
          </a:p>
        </p:txBody>
      </p:sp>
      <p:sp>
        <p:nvSpPr>
          <p:cNvPr id="7" name="Slide Number Placeholder 6"/>
          <p:cNvSpPr>
            <a:spLocks noGrp="1"/>
          </p:cNvSpPr>
          <p:nvPr>
            <p:ph type="sldNum" sz="quarter" idx="12"/>
          </p:nvPr>
        </p:nvSpPr>
        <p:spPr/>
        <p:txBody>
          <a:bodyPr/>
          <a:lstStyle/>
          <a:p>
            <a:fld id="{DC0D0EB0-C4DB-407A-8947-A1706C200E8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84CBCE-ACE3-4E44-9278-9EED0EE6BEF9}" type="datetime1">
              <a:rPr lang="en-US" smtClean="0"/>
              <a:t>10/26/2017</a:t>
            </a:fld>
            <a:endParaRPr lang="en-US"/>
          </a:p>
        </p:txBody>
      </p:sp>
      <p:sp>
        <p:nvSpPr>
          <p:cNvPr id="8" name="Footer Placeholder 7"/>
          <p:cNvSpPr>
            <a:spLocks noGrp="1"/>
          </p:cNvSpPr>
          <p:nvPr>
            <p:ph type="ftr" sz="quarter" idx="11"/>
          </p:nvPr>
        </p:nvSpPr>
        <p:spPr/>
        <p:txBody>
          <a:bodyPr/>
          <a:lstStyle/>
          <a:p>
            <a:r>
              <a:rPr lang="en-US" smtClean="0"/>
              <a:t>Sorting Algorithms</a:t>
            </a:r>
            <a:endParaRPr lang="en-US"/>
          </a:p>
        </p:txBody>
      </p:sp>
      <p:sp>
        <p:nvSpPr>
          <p:cNvPr id="9" name="Slide Number Placeholder 8"/>
          <p:cNvSpPr>
            <a:spLocks noGrp="1"/>
          </p:cNvSpPr>
          <p:nvPr>
            <p:ph type="sldNum" sz="quarter" idx="12"/>
          </p:nvPr>
        </p:nvSpPr>
        <p:spPr/>
        <p:txBody>
          <a:bodyPr/>
          <a:lstStyle/>
          <a:p>
            <a:fld id="{DC0D0EB0-C4DB-407A-8947-A1706C200E8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DEDA8D-960D-47DF-A577-09196B7514AB}" type="datetime1">
              <a:rPr lang="en-US" smtClean="0"/>
              <a:t>10/26/2017</a:t>
            </a:fld>
            <a:endParaRPr lang="en-US"/>
          </a:p>
        </p:txBody>
      </p:sp>
      <p:sp>
        <p:nvSpPr>
          <p:cNvPr id="4" name="Footer Placeholder 3"/>
          <p:cNvSpPr>
            <a:spLocks noGrp="1"/>
          </p:cNvSpPr>
          <p:nvPr>
            <p:ph type="ftr" sz="quarter" idx="11"/>
          </p:nvPr>
        </p:nvSpPr>
        <p:spPr/>
        <p:txBody>
          <a:bodyPr/>
          <a:lstStyle/>
          <a:p>
            <a:r>
              <a:rPr lang="en-US" smtClean="0"/>
              <a:t>Sorting Algorithms</a:t>
            </a:r>
            <a:endParaRPr lang="en-US"/>
          </a:p>
        </p:txBody>
      </p:sp>
      <p:sp>
        <p:nvSpPr>
          <p:cNvPr id="5" name="Slide Number Placeholder 4"/>
          <p:cNvSpPr>
            <a:spLocks noGrp="1"/>
          </p:cNvSpPr>
          <p:nvPr>
            <p:ph type="sldNum" sz="quarter" idx="12"/>
          </p:nvPr>
        </p:nvSpPr>
        <p:spPr/>
        <p:txBody>
          <a:bodyPr/>
          <a:lstStyle/>
          <a:p>
            <a:fld id="{DC0D0EB0-C4DB-407A-8947-A1706C200E8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22A2C-5299-40F0-BE63-05620AAD9B1A}" type="datetime1">
              <a:rPr lang="en-US" smtClean="0"/>
              <a:t>10/26/2017</a:t>
            </a:fld>
            <a:endParaRPr lang="en-US"/>
          </a:p>
        </p:txBody>
      </p:sp>
      <p:sp>
        <p:nvSpPr>
          <p:cNvPr id="3" name="Footer Placeholder 2"/>
          <p:cNvSpPr>
            <a:spLocks noGrp="1"/>
          </p:cNvSpPr>
          <p:nvPr>
            <p:ph type="ftr" sz="quarter" idx="11"/>
          </p:nvPr>
        </p:nvSpPr>
        <p:spPr/>
        <p:txBody>
          <a:bodyPr/>
          <a:lstStyle/>
          <a:p>
            <a:r>
              <a:rPr lang="en-US" smtClean="0"/>
              <a:t>Sorting Algorithms</a:t>
            </a:r>
            <a:endParaRPr lang="en-US"/>
          </a:p>
        </p:txBody>
      </p:sp>
      <p:sp>
        <p:nvSpPr>
          <p:cNvPr id="4" name="Slide Number Placeholder 3"/>
          <p:cNvSpPr>
            <a:spLocks noGrp="1"/>
          </p:cNvSpPr>
          <p:nvPr>
            <p:ph type="sldNum" sz="quarter" idx="12"/>
          </p:nvPr>
        </p:nvSpPr>
        <p:spPr/>
        <p:txBody>
          <a:bodyPr/>
          <a:lstStyle/>
          <a:p>
            <a:fld id="{DC0D0EB0-C4DB-407A-8947-A1706C200E8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0AA988-29DD-4394-B786-76DCF62004E3}" type="datetime1">
              <a:rPr lang="en-US" smtClean="0"/>
              <a:t>10/26/2017</a:t>
            </a:fld>
            <a:endParaRPr lang="en-US"/>
          </a:p>
        </p:txBody>
      </p:sp>
      <p:sp>
        <p:nvSpPr>
          <p:cNvPr id="6" name="Footer Placeholder 5"/>
          <p:cNvSpPr>
            <a:spLocks noGrp="1"/>
          </p:cNvSpPr>
          <p:nvPr>
            <p:ph type="ftr" sz="quarter" idx="11"/>
          </p:nvPr>
        </p:nvSpPr>
        <p:spPr/>
        <p:txBody>
          <a:bodyPr/>
          <a:lstStyle/>
          <a:p>
            <a:r>
              <a:rPr lang="en-US" smtClean="0"/>
              <a:t>Sorting Algorithms</a:t>
            </a:r>
            <a:endParaRPr lang="en-US"/>
          </a:p>
        </p:txBody>
      </p:sp>
      <p:sp>
        <p:nvSpPr>
          <p:cNvPr id="7" name="Slide Number Placeholder 6"/>
          <p:cNvSpPr>
            <a:spLocks noGrp="1"/>
          </p:cNvSpPr>
          <p:nvPr>
            <p:ph type="sldNum" sz="quarter" idx="12"/>
          </p:nvPr>
        </p:nvSpPr>
        <p:spPr/>
        <p:txBody>
          <a:bodyPr/>
          <a:lstStyle/>
          <a:p>
            <a:fld id="{DC0D0EB0-C4DB-407A-8947-A1706C200E8F}"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579654B-E5F6-441C-A8C8-E8E90DD132CD}" type="datetime1">
              <a:rPr lang="en-US" smtClean="0"/>
              <a:t>10/26/2017</a:t>
            </a:fld>
            <a:endParaRPr lang="en-US"/>
          </a:p>
        </p:txBody>
      </p:sp>
      <p:sp>
        <p:nvSpPr>
          <p:cNvPr id="9" name="Slide Number Placeholder 8"/>
          <p:cNvSpPr>
            <a:spLocks noGrp="1"/>
          </p:cNvSpPr>
          <p:nvPr>
            <p:ph type="sldNum" sz="quarter" idx="11"/>
          </p:nvPr>
        </p:nvSpPr>
        <p:spPr/>
        <p:txBody>
          <a:bodyPr/>
          <a:lstStyle/>
          <a:p>
            <a:fld id="{DC0D0EB0-C4DB-407A-8947-A1706C200E8F}" type="slidenum">
              <a:rPr lang="en-US" smtClean="0"/>
              <a:t>‹#›</a:t>
            </a:fld>
            <a:endParaRPr lang="en-US"/>
          </a:p>
        </p:txBody>
      </p:sp>
      <p:sp>
        <p:nvSpPr>
          <p:cNvPr id="10" name="Footer Placeholder 9"/>
          <p:cNvSpPr>
            <a:spLocks noGrp="1"/>
          </p:cNvSpPr>
          <p:nvPr>
            <p:ph type="ftr" sz="quarter" idx="12"/>
          </p:nvPr>
        </p:nvSpPr>
        <p:spPr/>
        <p:txBody>
          <a:bodyPr/>
          <a:lstStyle/>
          <a:p>
            <a:r>
              <a:rPr lang="en-US" smtClean="0"/>
              <a:t>Sorting Algorithms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C0D0EB0-C4DB-407A-8947-A1706C200E8F}"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r>
              <a:rPr lang="en-US" smtClean="0"/>
              <a:t>Sorting Algorithms</a:t>
            </a:r>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EEF8204E-4035-4A75-A1EF-9766503A3BF0}" type="datetime1">
              <a:rPr lang="en-US" smtClean="0"/>
              <a:t>10/26/2017</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7.wmf"/><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7.wmf"/><Relationship Id="rId4" Type="http://schemas.openxmlformats.org/officeDocument/2006/relationships/oleObject" Target="../embeddings/oleObject9.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34442"/>
            <a:ext cx="10058400" cy="1056904"/>
          </a:xfrm>
        </p:spPr>
        <p:txBody>
          <a:bodyPr/>
          <a:lstStyle/>
          <a:p>
            <a:r>
              <a:rPr lang="en-US" sz="3200" b="1" dirty="0" smtClean="0"/>
              <a:t>Simple Sorting  &amp; Searching Algorithms</a:t>
            </a:r>
            <a:endParaRPr lang="en-US" sz="3200" b="1" dirty="0"/>
          </a:p>
        </p:txBody>
      </p:sp>
      <p:sp>
        <p:nvSpPr>
          <p:cNvPr id="3" name="Subtitle 2"/>
          <p:cNvSpPr>
            <a:spLocks noGrp="1"/>
          </p:cNvSpPr>
          <p:nvPr>
            <p:ph type="subTitle" idx="1"/>
          </p:nvPr>
        </p:nvSpPr>
        <p:spPr/>
        <p:txBody>
          <a:bodyPr/>
          <a:lstStyle/>
          <a:p>
            <a:r>
              <a:rPr lang="en-US" dirty="0" err="1" smtClean="0"/>
              <a:t>Alemitu</a:t>
            </a:r>
            <a:r>
              <a:rPr lang="en-US" dirty="0" smtClean="0"/>
              <a:t> </a:t>
            </a:r>
            <a:r>
              <a:rPr lang="en-US" dirty="0" err="1" smtClean="0"/>
              <a:t>Mequanint</a:t>
            </a:r>
            <a:endParaRPr lang="en-US" dirty="0" smtClean="0"/>
          </a:p>
          <a:p>
            <a:r>
              <a:rPr lang="en-US" dirty="0" smtClean="0"/>
              <a:t>Addis Ababa Science and Technology University(AASTU)</a:t>
            </a:r>
            <a:endParaRPr lang="en-US" dirty="0"/>
          </a:p>
        </p:txBody>
      </p:sp>
    </p:spTree>
    <p:extLst>
      <p:ext uri="{BB962C8B-B14F-4D97-AF65-F5344CB8AC3E}">
        <p14:creationId xmlns:p14="http://schemas.microsoft.com/office/powerpoint/2010/main" val="1224237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362200" y="23622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5059" name="Rectangle 3"/>
          <p:cNvSpPr>
            <a:spLocks noChangeArrowheads="1"/>
          </p:cNvSpPr>
          <p:nvPr/>
        </p:nvSpPr>
        <p:spPr bwMode="auto">
          <a:xfrm>
            <a:off x="2971800" y="23622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2</a:t>
            </a:r>
          </a:p>
        </p:txBody>
      </p:sp>
      <p:sp>
        <p:nvSpPr>
          <p:cNvPr id="45060" name="Rectangle 4"/>
          <p:cNvSpPr>
            <a:spLocks noChangeArrowheads="1"/>
          </p:cNvSpPr>
          <p:nvPr/>
        </p:nvSpPr>
        <p:spPr bwMode="auto">
          <a:xfrm>
            <a:off x="3581400" y="23622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5061" name="Rectangle 5"/>
          <p:cNvSpPr>
            <a:spLocks noChangeArrowheads="1"/>
          </p:cNvSpPr>
          <p:nvPr/>
        </p:nvSpPr>
        <p:spPr bwMode="auto">
          <a:xfrm>
            <a:off x="4191000" y="23622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40</a:t>
            </a:r>
            <a:endParaRPr lang="en-US" sz="2400">
              <a:latin typeface="Arial" panose="020B0604020202020204" pitchFamily="34" charset="0"/>
            </a:endParaRPr>
          </a:p>
        </p:txBody>
      </p:sp>
      <p:sp>
        <p:nvSpPr>
          <p:cNvPr id="45062" name="Rectangle 6"/>
          <p:cNvSpPr>
            <a:spLocks noChangeArrowheads="1"/>
          </p:cNvSpPr>
          <p:nvPr/>
        </p:nvSpPr>
        <p:spPr bwMode="auto">
          <a:xfrm>
            <a:off x="4800600" y="23622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5063" name="Rectangle 7"/>
          <p:cNvSpPr>
            <a:spLocks noChangeArrowheads="1"/>
          </p:cNvSpPr>
          <p:nvPr/>
        </p:nvSpPr>
        <p:spPr bwMode="auto">
          <a:xfrm>
            <a:off x="5410200" y="23622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5064" name="Rectangle 8"/>
          <p:cNvSpPr>
            <a:spLocks noChangeArrowheads="1"/>
          </p:cNvSpPr>
          <p:nvPr/>
        </p:nvSpPr>
        <p:spPr bwMode="auto">
          <a:xfrm>
            <a:off x="6019800" y="23622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0</a:t>
            </a:r>
            <a:endParaRPr lang="en-US" sz="2400">
              <a:latin typeface="Arial" panose="020B0604020202020204" pitchFamily="34" charset="0"/>
            </a:endParaRPr>
          </a:p>
        </p:txBody>
      </p:sp>
      <p:sp>
        <p:nvSpPr>
          <p:cNvPr id="45065" name="Rectangle 9"/>
          <p:cNvSpPr>
            <a:spLocks noChangeArrowheads="1"/>
          </p:cNvSpPr>
          <p:nvPr/>
        </p:nvSpPr>
        <p:spPr bwMode="auto">
          <a:xfrm>
            <a:off x="6629400" y="23622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5066" name="Rectangle 10"/>
          <p:cNvSpPr>
            <a:spLocks noChangeArrowheads="1"/>
          </p:cNvSpPr>
          <p:nvPr/>
        </p:nvSpPr>
        <p:spPr bwMode="auto">
          <a:xfrm>
            <a:off x="7239000" y="23622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58</a:t>
            </a:r>
          </a:p>
        </p:txBody>
      </p:sp>
      <p:sp>
        <p:nvSpPr>
          <p:cNvPr id="45067" name="Rectangle 11"/>
          <p:cNvSpPr>
            <a:spLocks noChangeArrowheads="1"/>
          </p:cNvSpPr>
          <p:nvPr/>
        </p:nvSpPr>
        <p:spPr bwMode="auto">
          <a:xfrm>
            <a:off x="7848600" y="23622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5068" name="Rectangle 12"/>
          <p:cNvSpPr>
            <a:spLocks noChangeArrowheads="1"/>
          </p:cNvSpPr>
          <p:nvPr/>
        </p:nvSpPr>
        <p:spPr bwMode="auto">
          <a:xfrm>
            <a:off x="8458200" y="23622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42</a:t>
            </a:r>
            <a:endParaRPr lang="en-US" sz="2400">
              <a:latin typeface="Arial" panose="020B0604020202020204" pitchFamily="34" charset="0"/>
            </a:endParaRPr>
          </a:p>
        </p:txBody>
      </p:sp>
      <p:sp>
        <p:nvSpPr>
          <p:cNvPr id="45069" name="Rectangle 13"/>
          <p:cNvSpPr>
            <a:spLocks noChangeArrowheads="1"/>
          </p:cNvSpPr>
          <p:nvPr/>
        </p:nvSpPr>
        <p:spPr bwMode="auto">
          <a:xfrm>
            <a:off x="9067800" y="23622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a:t>
            </a:r>
            <a:endParaRPr lang="en-US" sz="2400">
              <a:latin typeface="Arial" panose="020B0604020202020204" pitchFamily="34" charset="0"/>
            </a:endParaRPr>
          </a:p>
        </p:txBody>
      </p:sp>
      <p:sp>
        <p:nvSpPr>
          <p:cNvPr id="45070" name="Oval 14"/>
          <p:cNvSpPr>
            <a:spLocks noChangeArrowheads="1"/>
          </p:cNvSpPr>
          <p:nvPr/>
        </p:nvSpPr>
        <p:spPr bwMode="auto">
          <a:xfrm>
            <a:off x="6096000" y="2362200"/>
            <a:ext cx="457200" cy="457200"/>
          </a:xfrm>
          <a:prstGeom prst="ellipse">
            <a:avLst/>
          </a:prstGeom>
          <a:noFill/>
          <a:ln w="22225" cap="sq">
            <a:solidFill>
              <a:srgbClr val="000000"/>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5071" name="AutoShape 15"/>
          <p:cNvCxnSpPr>
            <a:cxnSpLocks noChangeShapeType="1"/>
            <a:stCxn id="45070" idx="0"/>
            <a:endCxn id="45058" idx="0"/>
          </p:cNvCxnSpPr>
          <p:nvPr/>
        </p:nvCxnSpPr>
        <p:spPr bwMode="auto">
          <a:xfrm rot="16200000" flipH="1" flipV="1">
            <a:off x="4495007" y="523082"/>
            <a:ext cx="1587" cy="3657600"/>
          </a:xfrm>
          <a:prstGeom prst="curvedConnector3">
            <a:avLst>
              <a:gd name="adj1" fmla="val -42500005"/>
            </a:avLst>
          </a:prstGeom>
          <a:noFill/>
          <a:ln w="22225" cap="sq">
            <a:solidFill>
              <a:srgbClr val="00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72" name="Rectangle 16"/>
          <p:cNvSpPr>
            <a:spLocks noChangeArrowheads="1"/>
          </p:cNvSpPr>
          <p:nvPr/>
        </p:nvSpPr>
        <p:spPr bwMode="auto">
          <a:xfrm>
            <a:off x="2971800" y="38100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5073" name="Rectangle 17"/>
          <p:cNvSpPr>
            <a:spLocks noChangeArrowheads="1"/>
          </p:cNvSpPr>
          <p:nvPr/>
        </p:nvSpPr>
        <p:spPr bwMode="auto">
          <a:xfrm>
            <a:off x="3581400" y="38100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2</a:t>
            </a:r>
          </a:p>
        </p:txBody>
      </p:sp>
      <p:sp>
        <p:nvSpPr>
          <p:cNvPr id="45074" name="Rectangle 18"/>
          <p:cNvSpPr>
            <a:spLocks noChangeArrowheads="1"/>
          </p:cNvSpPr>
          <p:nvPr/>
        </p:nvSpPr>
        <p:spPr bwMode="auto">
          <a:xfrm>
            <a:off x="4191000" y="38100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5075" name="Rectangle 19"/>
          <p:cNvSpPr>
            <a:spLocks noChangeArrowheads="1"/>
          </p:cNvSpPr>
          <p:nvPr/>
        </p:nvSpPr>
        <p:spPr bwMode="auto">
          <a:xfrm>
            <a:off x="4800600" y="38100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40</a:t>
            </a:r>
            <a:endParaRPr lang="en-US" sz="2400">
              <a:latin typeface="Arial" panose="020B0604020202020204" pitchFamily="34" charset="0"/>
            </a:endParaRPr>
          </a:p>
        </p:txBody>
      </p:sp>
      <p:sp>
        <p:nvSpPr>
          <p:cNvPr id="45076" name="Rectangle 20"/>
          <p:cNvSpPr>
            <a:spLocks noChangeArrowheads="1"/>
          </p:cNvSpPr>
          <p:nvPr/>
        </p:nvSpPr>
        <p:spPr bwMode="auto">
          <a:xfrm>
            <a:off x="5410200" y="38100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5077" name="Rectangle 21"/>
          <p:cNvSpPr>
            <a:spLocks noChangeArrowheads="1"/>
          </p:cNvSpPr>
          <p:nvPr/>
        </p:nvSpPr>
        <p:spPr bwMode="auto">
          <a:xfrm>
            <a:off x="6019800" y="38100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5078" name="Rectangle 22"/>
          <p:cNvSpPr>
            <a:spLocks noChangeArrowheads="1"/>
          </p:cNvSpPr>
          <p:nvPr/>
        </p:nvSpPr>
        <p:spPr bwMode="auto">
          <a:xfrm>
            <a:off x="2362200" y="38100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0</a:t>
            </a:r>
            <a:endParaRPr lang="en-US" sz="2400">
              <a:latin typeface="Arial" panose="020B0604020202020204" pitchFamily="34" charset="0"/>
            </a:endParaRPr>
          </a:p>
        </p:txBody>
      </p:sp>
      <p:sp>
        <p:nvSpPr>
          <p:cNvPr id="45079" name="Rectangle 23"/>
          <p:cNvSpPr>
            <a:spLocks noChangeArrowheads="1"/>
          </p:cNvSpPr>
          <p:nvPr/>
        </p:nvSpPr>
        <p:spPr bwMode="auto">
          <a:xfrm>
            <a:off x="6629400" y="38100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5080" name="Rectangle 24"/>
          <p:cNvSpPr>
            <a:spLocks noChangeArrowheads="1"/>
          </p:cNvSpPr>
          <p:nvPr/>
        </p:nvSpPr>
        <p:spPr bwMode="auto">
          <a:xfrm>
            <a:off x="7239000" y="38100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58</a:t>
            </a:r>
          </a:p>
        </p:txBody>
      </p:sp>
      <p:sp>
        <p:nvSpPr>
          <p:cNvPr id="45081" name="Rectangle 25"/>
          <p:cNvSpPr>
            <a:spLocks noChangeArrowheads="1"/>
          </p:cNvSpPr>
          <p:nvPr/>
        </p:nvSpPr>
        <p:spPr bwMode="auto">
          <a:xfrm>
            <a:off x="7848600" y="38100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5082" name="Rectangle 26"/>
          <p:cNvSpPr>
            <a:spLocks noChangeArrowheads="1"/>
          </p:cNvSpPr>
          <p:nvPr/>
        </p:nvSpPr>
        <p:spPr bwMode="auto">
          <a:xfrm>
            <a:off x="8458200" y="38100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42</a:t>
            </a:r>
            <a:endParaRPr lang="en-US" sz="2400">
              <a:latin typeface="Arial" panose="020B0604020202020204" pitchFamily="34" charset="0"/>
            </a:endParaRPr>
          </a:p>
        </p:txBody>
      </p:sp>
      <p:sp>
        <p:nvSpPr>
          <p:cNvPr id="45083" name="Rectangle 27"/>
          <p:cNvSpPr>
            <a:spLocks noChangeArrowheads="1"/>
          </p:cNvSpPr>
          <p:nvPr/>
        </p:nvSpPr>
        <p:spPr bwMode="auto">
          <a:xfrm>
            <a:off x="9067800" y="38100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a:t>
            </a:r>
            <a:endParaRPr lang="en-US" sz="2400">
              <a:latin typeface="Arial" panose="020B0604020202020204" pitchFamily="34" charset="0"/>
            </a:endParaRPr>
          </a:p>
        </p:txBody>
      </p:sp>
      <p:sp>
        <p:nvSpPr>
          <p:cNvPr id="45084" name="Oval 28"/>
          <p:cNvSpPr>
            <a:spLocks noChangeArrowheads="1"/>
          </p:cNvSpPr>
          <p:nvPr/>
        </p:nvSpPr>
        <p:spPr bwMode="auto">
          <a:xfrm>
            <a:off x="6705600" y="3810000"/>
            <a:ext cx="457200" cy="457200"/>
          </a:xfrm>
          <a:prstGeom prst="ellipse">
            <a:avLst/>
          </a:prstGeom>
          <a:noFill/>
          <a:ln w="22225" cap="sq">
            <a:solidFill>
              <a:srgbClr val="000000"/>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5085" name="AutoShape 29"/>
          <p:cNvCxnSpPr>
            <a:cxnSpLocks noChangeShapeType="1"/>
            <a:stCxn id="45084" idx="0"/>
            <a:endCxn id="45078" idx="0"/>
          </p:cNvCxnSpPr>
          <p:nvPr/>
        </p:nvCxnSpPr>
        <p:spPr bwMode="auto">
          <a:xfrm rot="16200000" flipH="1" flipV="1">
            <a:off x="4799807" y="1666082"/>
            <a:ext cx="1587" cy="4267200"/>
          </a:xfrm>
          <a:prstGeom prst="curvedConnector3">
            <a:avLst>
              <a:gd name="adj1" fmla="val -41700005"/>
            </a:avLst>
          </a:prstGeom>
          <a:noFill/>
          <a:ln w="22225" cap="sq">
            <a:solidFill>
              <a:srgbClr val="00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86" name="Rectangle 30"/>
          <p:cNvSpPr>
            <a:spLocks noChangeArrowheads="1"/>
          </p:cNvSpPr>
          <p:nvPr/>
        </p:nvSpPr>
        <p:spPr bwMode="auto">
          <a:xfrm>
            <a:off x="2971800" y="51816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5087" name="Rectangle 31"/>
          <p:cNvSpPr>
            <a:spLocks noChangeArrowheads="1"/>
          </p:cNvSpPr>
          <p:nvPr/>
        </p:nvSpPr>
        <p:spPr bwMode="auto">
          <a:xfrm>
            <a:off x="3581400" y="51816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2</a:t>
            </a:r>
          </a:p>
        </p:txBody>
      </p:sp>
      <p:sp>
        <p:nvSpPr>
          <p:cNvPr id="45088" name="Rectangle 32"/>
          <p:cNvSpPr>
            <a:spLocks noChangeArrowheads="1"/>
          </p:cNvSpPr>
          <p:nvPr/>
        </p:nvSpPr>
        <p:spPr bwMode="auto">
          <a:xfrm>
            <a:off x="4191000" y="51816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5089" name="Rectangle 33"/>
          <p:cNvSpPr>
            <a:spLocks noChangeArrowheads="1"/>
          </p:cNvSpPr>
          <p:nvPr/>
        </p:nvSpPr>
        <p:spPr bwMode="auto">
          <a:xfrm>
            <a:off x="4800600" y="51816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40</a:t>
            </a:r>
            <a:endParaRPr lang="en-US" sz="2400">
              <a:latin typeface="Arial" panose="020B0604020202020204" pitchFamily="34" charset="0"/>
            </a:endParaRPr>
          </a:p>
        </p:txBody>
      </p:sp>
      <p:sp>
        <p:nvSpPr>
          <p:cNvPr id="45090" name="Rectangle 34"/>
          <p:cNvSpPr>
            <a:spLocks noChangeArrowheads="1"/>
          </p:cNvSpPr>
          <p:nvPr/>
        </p:nvSpPr>
        <p:spPr bwMode="auto">
          <a:xfrm>
            <a:off x="5410200" y="51816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5091" name="Rectangle 35"/>
          <p:cNvSpPr>
            <a:spLocks noChangeArrowheads="1"/>
          </p:cNvSpPr>
          <p:nvPr/>
        </p:nvSpPr>
        <p:spPr bwMode="auto">
          <a:xfrm>
            <a:off x="6019800" y="5181601"/>
            <a:ext cx="609600" cy="498475"/>
          </a:xfrm>
          <a:prstGeom prst="rect">
            <a:avLst/>
          </a:prstGeom>
          <a:solidFill>
            <a:srgbClr val="FFFF00"/>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5092" name="Rectangle 36"/>
          <p:cNvSpPr>
            <a:spLocks noChangeArrowheads="1"/>
          </p:cNvSpPr>
          <p:nvPr/>
        </p:nvSpPr>
        <p:spPr bwMode="auto">
          <a:xfrm>
            <a:off x="2362200" y="51816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0</a:t>
            </a:r>
            <a:endParaRPr lang="en-US" sz="2400">
              <a:latin typeface="Arial" panose="020B0604020202020204" pitchFamily="34" charset="0"/>
            </a:endParaRPr>
          </a:p>
        </p:txBody>
      </p:sp>
      <p:sp>
        <p:nvSpPr>
          <p:cNvPr id="45093" name="Rectangle 37"/>
          <p:cNvSpPr>
            <a:spLocks noChangeArrowheads="1"/>
          </p:cNvSpPr>
          <p:nvPr/>
        </p:nvSpPr>
        <p:spPr bwMode="auto">
          <a:xfrm>
            <a:off x="7239000" y="51816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58</a:t>
            </a:r>
          </a:p>
        </p:txBody>
      </p:sp>
      <p:sp>
        <p:nvSpPr>
          <p:cNvPr id="45094" name="Rectangle 38"/>
          <p:cNvSpPr>
            <a:spLocks noChangeArrowheads="1"/>
          </p:cNvSpPr>
          <p:nvPr/>
        </p:nvSpPr>
        <p:spPr bwMode="auto">
          <a:xfrm>
            <a:off x="7848600" y="51816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5095" name="Rectangle 39"/>
          <p:cNvSpPr>
            <a:spLocks noChangeArrowheads="1"/>
          </p:cNvSpPr>
          <p:nvPr/>
        </p:nvSpPr>
        <p:spPr bwMode="auto">
          <a:xfrm>
            <a:off x="8458200" y="51816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42</a:t>
            </a:r>
            <a:endParaRPr lang="en-US" sz="2400">
              <a:latin typeface="Arial" panose="020B0604020202020204" pitchFamily="34" charset="0"/>
            </a:endParaRPr>
          </a:p>
        </p:txBody>
      </p:sp>
      <p:sp>
        <p:nvSpPr>
          <p:cNvPr id="45096" name="Rectangle 40"/>
          <p:cNvSpPr>
            <a:spLocks noChangeArrowheads="1"/>
          </p:cNvSpPr>
          <p:nvPr/>
        </p:nvSpPr>
        <p:spPr bwMode="auto">
          <a:xfrm>
            <a:off x="9067800" y="51816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a:t>
            </a:r>
            <a:endParaRPr lang="en-US" sz="2400">
              <a:latin typeface="Arial" panose="020B0604020202020204" pitchFamily="34" charset="0"/>
            </a:endParaRPr>
          </a:p>
        </p:txBody>
      </p:sp>
      <p:sp>
        <p:nvSpPr>
          <p:cNvPr id="45097" name="Oval 41"/>
          <p:cNvSpPr>
            <a:spLocks noChangeArrowheads="1"/>
          </p:cNvSpPr>
          <p:nvPr/>
        </p:nvSpPr>
        <p:spPr bwMode="auto">
          <a:xfrm>
            <a:off x="7315200" y="5181600"/>
            <a:ext cx="457200" cy="457200"/>
          </a:xfrm>
          <a:prstGeom prst="ellipse">
            <a:avLst/>
          </a:prstGeom>
          <a:noFill/>
          <a:ln w="22225" cap="sq">
            <a:solidFill>
              <a:srgbClr val="000000"/>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5098" name="AutoShape 42"/>
          <p:cNvCxnSpPr>
            <a:cxnSpLocks noChangeShapeType="1"/>
            <a:stCxn id="45097" idx="0"/>
            <a:endCxn id="45104" idx="0"/>
          </p:cNvCxnSpPr>
          <p:nvPr/>
        </p:nvCxnSpPr>
        <p:spPr bwMode="auto">
          <a:xfrm rot="16200000" flipH="1" flipV="1">
            <a:off x="7238207" y="4866482"/>
            <a:ext cx="1587" cy="609600"/>
          </a:xfrm>
          <a:prstGeom prst="curvedConnector3">
            <a:avLst>
              <a:gd name="adj1" fmla="val -13700000"/>
            </a:avLst>
          </a:prstGeom>
          <a:noFill/>
          <a:ln w="22225" cap="sq">
            <a:solidFill>
              <a:srgbClr val="00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99" name="Rectangle 43"/>
          <p:cNvSpPr>
            <a:spLocks noChangeArrowheads="1"/>
          </p:cNvSpPr>
          <p:nvPr/>
        </p:nvSpPr>
        <p:spPr bwMode="auto">
          <a:xfrm>
            <a:off x="3581400" y="51816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5100" name="Rectangle 44"/>
          <p:cNvSpPr>
            <a:spLocks noChangeArrowheads="1"/>
          </p:cNvSpPr>
          <p:nvPr/>
        </p:nvSpPr>
        <p:spPr bwMode="auto">
          <a:xfrm>
            <a:off x="4191000" y="51816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2</a:t>
            </a:r>
          </a:p>
        </p:txBody>
      </p:sp>
      <p:sp>
        <p:nvSpPr>
          <p:cNvPr id="45101" name="Rectangle 45"/>
          <p:cNvSpPr>
            <a:spLocks noChangeArrowheads="1"/>
          </p:cNvSpPr>
          <p:nvPr/>
        </p:nvSpPr>
        <p:spPr bwMode="auto">
          <a:xfrm>
            <a:off x="4800600" y="51816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5102" name="Rectangle 46"/>
          <p:cNvSpPr>
            <a:spLocks noChangeArrowheads="1"/>
          </p:cNvSpPr>
          <p:nvPr/>
        </p:nvSpPr>
        <p:spPr bwMode="auto">
          <a:xfrm>
            <a:off x="5410200" y="51816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40</a:t>
            </a:r>
            <a:endParaRPr lang="en-US" sz="2400">
              <a:latin typeface="Arial" panose="020B0604020202020204" pitchFamily="34" charset="0"/>
            </a:endParaRPr>
          </a:p>
        </p:txBody>
      </p:sp>
      <p:sp>
        <p:nvSpPr>
          <p:cNvPr id="45103" name="Rectangle 47"/>
          <p:cNvSpPr>
            <a:spLocks noChangeArrowheads="1"/>
          </p:cNvSpPr>
          <p:nvPr/>
        </p:nvSpPr>
        <p:spPr bwMode="auto">
          <a:xfrm>
            <a:off x="6019800" y="51816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5104" name="Rectangle 48"/>
          <p:cNvSpPr>
            <a:spLocks noChangeArrowheads="1"/>
          </p:cNvSpPr>
          <p:nvPr/>
        </p:nvSpPr>
        <p:spPr bwMode="auto">
          <a:xfrm>
            <a:off x="6629400" y="51816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5105" name="Rectangle 49"/>
          <p:cNvSpPr>
            <a:spLocks noChangeArrowheads="1"/>
          </p:cNvSpPr>
          <p:nvPr/>
        </p:nvSpPr>
        <p:spPr bwMode="auto">
          <a:xfrm>
            <a:off x="2971800" y="51816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0</a:t>
            </a:r>
            <a:endParaRPr lang="en-US" sz="2400">
              <a:latin typeface="Arial" panose="020B0604020202020204" pitchFamily="34" charset="0"/>
            </a:endParaRPr>
          </a:p>
        </p:txBody>
      </p:sp>
      <p:sp>
        <p:nvSpPr>
          <p:cNvPr id="45106" name="Rectangle 50"/>
          <p:cNvSpPr>
            <a:spLocks noChangeArrowheads="1"/>
          </p:cNvSpPr>
          <p:nvPr/>
        </p:nvSpPr>
        <p:spPr bwMode="auto">
          <a:xfrm>
            <a:off x="2362200" y="51816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5107" name="Rectangle 51"/>
          <p:cNvSpPr>
            <a:spLocks noGrp="1" noChangeArrowheads="1"/>
          </p:cNvSpPr>
          <p:nvPr>
            <p:ph type="title"/>
          </p:nvPr>
        </p:nvSpPr>
        <p:spPr/>
        <p:txBody>
          <a:bodyPr/>
          <a:lstStyle/>
          <a:p>
            <a:r>
              <a:rPr lang="en-US"/>
              <a:t>Insertion Sort: Example</a:t>
            </a:r>
          </a:p>
        </p:txBody>
      </p:sp>
      <p:sp>
        <p:nvSpPr>
          <p:cNvPr id="2" name="Slide Number Placeholder 1"/>
          <p:cNvSpPr>
            <a:spLocks noGrp="1"/>
          </p:cNvSpPr>
          <p:nvPr>
            <p:ph type="sldNum" sz="quarter" idx="12"/>
          </p:nvPr>
        </p:nvSpPr>
        <p:spPr/>
        <p:txBody>
          <a:bodyPr/>
          <a:lstStyle/>
          <a:p>
            <a:fld id="{DC0D0EB0-C4DB-407A-8947-A1706C200E8F}" type="slidenum">
              <a:rPr lang="en-US" smtClean="0"/>
              <a:t>10</a:t>
            </a:fld>
            <a:endParaRPr lang="en-US"/>
          </a:p>
        </p:txBody>
      </p:sp>
    </p:spTree>
    <p:extLst>
      <p:ext uri="{BB962C8B-B14F-4D97-AF65-F5344CB8AC3E}">
        <p14:creationId xmlns:p14="http://schemas.microsoft.com/office/powerpoint/2010/main" val="3427681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2971800" y="15843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6083" name="Rectangle 3"/>
          <p:cNvSpPr>
            <a:spLocks noChangeArrowheads="1"/>
          </p:cNvSpPr>
          <p:nvPr/>
        </p:nvSpPr>
        <p:spPr bwMode="auto">
          <a:xfrm>
            <a:off x="3581400" y="15843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2</a:t>
            </a:r>
          </a:p>
        </p:txBody>
      </p:sp>
      <p:sp>
        <p:nvSpPr>
          <p:cNvPr id="46084" name="Rectangle 4"/>
          <p:cNvSpPr>
            <a:spLocks noChangeArrowheads="1"/>
          </p:cNvSpPr>
          <p:nvPr/>
        </p:nvSpPr>
        <p:spPr bwMode="auto">
          <a:xfrm>
            <a:off x="4191000" y="15843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6085" name="Rectangle 5"/>
          <p:cNvSpPr>
            <a:spLocks noChangeArrowheads="1"/>
          </p:cNvSpPr>
          <p:nvPr/>
        </p:nvSpPr>
        <p:spPr bwMode="auto">
          <a:xfrm>
            <a:off x="4800600" y="15843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40</a:t>
            </a:r>
            <a:endParaRPr lang="en-US" sz="2400">
              <a:latin typeface="Arial" panose="020B0604020202020204" pitchFamily="34" charset="0"/>
            </a:endParaRPr>
          </a:p>
        </p:txBody>
      </p:sp>
      <p:sp>
        <p:nvSpPr>
          <p:cNvPr id="46086" name="Rectangle 6"/>
          <p:cNvSpPr>
            <a:spLocks noChangeArrowheads="1"/>
          </p:cNvSpPr>
          <p:nvPr/>
        </p:nvSpPr>
        <p:spPr bwMode="auto">
          <a:xfrm>
            <a:off x="5410200" y="15843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6087" name="Rectangle 7"/>
          <p:cNvSpPr>
            <a:spLocks noChangeArrowheads="1"/>
          </p:cNvSpPr>
          <p:nvPr/>
        </p:nvSpPr>
        <p:spPr bwMode="auto">
          <a:xfrm>
            <a:off x="6019800" y="15843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6088" name="Rectangle 8"/>
          <p:cNvSpPr>
            <a:spLocks noChangeArrowheads="1"/>
          </p:cNvSpPr>
          <p:nvPr/>
        </p:nvSpPr>
        <p:spPr bwMode="auto">
          <a:xfrm>
            <a:off x="2362200" y="15843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0</a:t>
            </a:r>
            <a:endParaRPr lang="en-US" sz="2400">
              <a:latin typeface="Arial" panose="020B0604020202020204" pitchFamily="34" charset="0"/>
            </a:endParaRPr>
          </a:p>
        </p:txBody>
      </p:sp>
      <p:sp>
        <p:nvSpPr>
          <p:cNvPr id="46089" name="Rectangle 9"/>
          <p:cNvSpPr>
            <a:spLocks noChangeArrowheads="1"/>
          </p:cNvSpPr>
          <p:nvPr/>
        </p:nvSpPr>
        <p:spPr bwMode="auto">
          <a:xfrm>
            <a:off x="6629400" y="15843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58</a:t>
            </a:r>
          </a:p>
        </p:txBody>
      </p:sp>
      <p:sp>
        <p:nvSpPr>
          <p:cNvPr id="46090" name="Rectangle 10"/>
          <p:cNvSpPr>
            <a:spLocks noChangeArrowheads="1"/>
          </p:cNvSpPr>
          <p:nvPr/>
        </p:nvSpPr>
        <p:spPr bwMode="auto">
          <a:xfrm>
            <a:off x="7848600" y="15843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6091" name="Rectangle 11"/>
          <p:cNvSpPr>
            <a:spLocks noChangeArrowheads="1"/>
          </p:cNvSpPr>
          <p:nvPr/>
        </p:nvSpPr>
        <p:spPr bwMode="auto">
          <a:xfrm>
            <a:off x="8458200" y="15843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42</a:t>
            </a:r>
            <a:endParaRPr lang="en-US" sz="2400">
              <a:latin typeface="Arial" panose="020B0604020202020204" pitchFamily="34" charset="0"/>
            </a:endParaRPr>
          </a:p>
        </p:txBody>
      </p:sp>
      <p:sp>
        <p:nvSpPr>
          <p:cNvPr id="46092" name="Rectangle 12"/>
          <p:cNvSpPr>
            <a:spLocks noChangeArrowheads="1"/>
          </p:cNvSpPr>
          <p:nvPr/>
        </p:nvSpPr>
        <p:spPr bwMode="auto">
          <a:xfrm>
            <a:off x="9067800" y="15843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a:t>
            </a:r>
            <a:endParaRPr lang="en-US" sz="2400">
              <a:latin typeface="Arial" panose="020B0604020202020204" pitchFamily="34" charset="0"/>
            </a:endParaRPr>
          </a:p>
        </p:txBody>
      </p:sp>
      <p:sp>
        <p:nvSpPr>
          <p:cNvPr id="46093" name="Oval 13"/>
          <p:cNvSpPr>
            <a:spLocks noChangeArrowheads="1"/>
          </p:cNvSpPr>
          <p:nvPr/>
        </p:nvSpPr>
        <p:spPr bwMode="auto">
          <a:xfrm>
            <a:off x="7924800" y="1584325"/>
            <a:ext cx="457200" cy="457200"/>
          </a:xfrm>
          <a:prstGeom prst="ellipse">
            <a:avLst/>
          </a:prstGeom>
          <a:noFill/>
          <a:ln w="22225" cap="sq">
            <a:solidFill>
              <a:srgbClr val="000000"/>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6094" name="AutoShape 14"/>
          <p:cNvCxnSpPr>
            <a:cxnSpLocks noChangeShapeType="1"/>
            <a:stCxn id="46093" idx="0"/>
            <a:endCxn id="46098" idx="0"/>
          </p:cNvCxnSpPr>
          <p:nvPr/>
        </p:nvCxnSpPr>
        <p:spPr bwMode="auto">
          <a:xfrm rot="16200000" flipH="1" flipV="1">
            <a:off x="6933407" y="354807"/>
            <a:ext cx="1587" cy="2438400"/>
          </a:xfrm>
          <a:prstGeom prst="curvedConnector3">
            <a:avLst>
              <a:gd name="adj1" fmla="val -32900005"/>
            </a:avLst>
          </a:prstGeom>
          <a:noFill/>
          <a:ln w="22225" cap="sq">
            <a:solidFill>
              <a:srgbClr val="00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095" name="Rectangle 15"/>
          <p:cNvSpPr>
            <a:spLocks noChangeArrowheads="1"/>
          </p:cNvSpPr>
          <p:nvPr/>
        </p:nvSpPr>
        <p:spPr bwMode="auto">
          <a:xfrm>
            <a:off x="3581400" y="15843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6096" name="Rectangle 16"/>
          <p:cNvSpPr>
            <a:spLocks noChangeArrowheads="1"/>
          </p:cNvSpPr>
          <p:nvPr/>
        </p:nvSpPr>
        <p:spPr bwMode="auto">
          <a:xfrm>
            <a:off x="4191000" y="15843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2</a:t>
            </a:r>
          </a:p>
        </p:txBody>
      </p:sp>
      <p:sp>
        <p:nvSpPr>
          <p:cNvPr id="46097" name="Rectangle 17"/>
          <p:cNvSpPr>
            <a:spLocks noChangeArrowheads="1"/>
          </p:cNvSpPr>
          <p:nvPr/>
        </p:nvSpPr>
        <p:spPr bwMode="auto">
          <a:xfrm>
            <a:off x="4800600" y="15843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6098" name="Rectangle 18"/>
          <p:cNvSpPr>
            <a:spLocks noChangeArrowheads="1"/>
          </p:cNvSpPr>
          <p:nvPr/>
        </p:nvSpPr>
        <p:spPr bwMode="auto">
          <a:xfrm>
            <a:off x="5410200" y="15843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40</a:t>
            </a:r>
            <a:endParaRPr lang="en-US" sz="2400">
              <a:latin typeface="Arial" panose="020B0604020202020204" pitchFamily="34" charset="0"/>
            </a:endParaRPr>
          </a:p>
        </p:txBody>
      </p:sp>
      <p:sp>
        <p:nvSpPr>
          <p:cNvPr id="46099" name="Rectangle 19"/>
          <p:cNvSpPr>
            <a:spLocks noChangeArrowheads="1"/>
          </p:cNvSpPr>
          <p:nvPr/>
        </p:nvSpPr>
        <p:spPr bwMode="auto">
          <a:xfrm>
            <a:off x="6019800" y="15843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6100" name="Rectangle 20"/>
          <p:cNvSpPr>
            <a:spLocks noChangeArrowheads="1"/>
          </p:cNvSpPr>
          <p:nvPr/>
        </p:nvSpPr>
        <p:spPr bwMode="auto">
          <a:xfrm>
            <a:off x="7239000" y="15843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6101" name="Rectangle 21"/>
          <p:cNvSpPr>
            <a:spLocks noChangeArrowheads="1"/>
          </p:cNvSpPr>
          <p:nvPr/>
        </p:nvSpPr>
        <p:spPr bwMode="auto">
          <a:xfrm>
            <a:off x="2971800" y="15843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0</a:t>
            </a:r>
            <a:endParaRPr lang="en-US" sz="2400">
              <a:latin typeface="Arial" panose="020B0604020202020204" pitchFamily="34" charset="0"/>
            </a:endParaRPr>
          </a:p>
        </p:txBody>
      </p:sp>
      <p:sp>
        <p:nvSpPr>
          <p:cNvPr id="46102" name="Rectangle 22"/>
          <p:cNvSpPr>
            <a:spLocks noChangeArrowheads="1"/>
          </p:cNvSpPr>
          <p:nvPr/>
        </p:nvSpPr>
        <p:spPr bwMode="auto">
          <a:xfrm>
            <a:off x="2362200" y="15843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6103" name="Rectangle 23"/>
          <p:cNvSpPr>
            <a:spLocks noChangeArrowheads="1"/>
          </p:cNvSpPr>
          <p:nvPr/>
        </p:nvSpPr>
        <p:spPr bwMode="auto">
          <a:xfrm>
            <a:off x="29718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6104" name="Rectangle 24"/>
          <p:cNvSpPr>
            <a:spLocks noChangeArrowheads="1"/>
          </p:cNvSpPr>
          <p:nvPr/>
        </p:nvSpPr>
        <p:spPr bwMode="auto">
          <a:xfrm>
            <a:off x="35814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2</a:t>
            </a:r>
          </a:p>
        </p:txBody>
      </p:sp>
      <p:sp>
        <p:nvSpPr>
          <p:cNvPr id="46105" name="Rectangle 25"/>
          <p:cNvSpPr>
            <a:spLocks noChangeArrowheads="1"/>
          </p:cNvSpPr>
          <p:nvPr/>
        </p:nvSpPr>
        <p:spPr bwMode="auto">
          <a:xfrm>
            <a:off x="41910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6106" name="Rectangle 26"/>
          <p:cNvSpPr>
            <a:spLocks noChangeArrowheads="1"/>
          </p:cNvSpPr>
          <p:nvPr/>
        </p:nvSpPr>
        <p:spPr bwMode="auto">
          <a:xfrm>
            <a:off x="48006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40</a:t>
            </a:r>
            <a:endParaRPr lang="en-US" sz="2400">
              <a:latin typeface="Arial" panose="020B0604020202020204" pitchFamily="34" charset="0"/>
            </a:endParaRPr>
          </a:p>
        </p:txBody>
      </p:sp>
      <p:sp>
        <p:nvSpPr>
          <p:cNvPr id="46107" name="Rectangle 27"/>
          <p:cNvSpPr>
            <a:spLocks noChangeArrowheads="1"/>
          </p:cNvSpPr>
          <p:nvPr/>
        </p:nvSpPr>
        <p:spPr bwMode="auto">
          <a:xfrm>
            <a:off x="54102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6108" name="Rectangle 28"/>
          <p:cNvSpPr>
            <a:spLocks noChangeArrowheads="1"/>
          </p:cNvSpPr>
          <p:nvPr/>
        </p:nvSpPr>
        <p:spPr bwMode="auto">
          <a:xfrm>
            <a:off x="60198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6109" name="Rectangle 29"/>
          <p:cNvSpPr>
            <a:spLocks noChangeArrowheads="1"/>
          </p:cNvSpPr>
          <p:nvPr/>
        </p:nvSpPr>
        <p:spPr bwMode="auto">
          <a:xfrm>
            <a:off x="23622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0</a:t>
            </a:r>
            <a:endParaRPr lang="en-US" sz="2400">
              <a:latin typeface="Arial" panose="020B0604020202020204" pitchFamily="34" charset="0"/>
            </a:endParaRPr>
          </a:p>
        </p:txBody>
      </p:sp>
      <p:sp>
        <p:nvSpPr>
          <p:cNvPr id="46110" name="Rectangle 30"/>
          <p:cNvSpPr>
            <a:spLocks noChangeArrowheads="1"/>
          </p:cNvSpPr>
          <p:nvPr/>
        </p:nvSpPr>
        <p:spPr bwMode="auto">
          <a:xfrm>
            <a:off x="66294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58</a:t>
            </a:r>
          </a:p>
        </p:txBody>
      </p:sp>
      <p:sp>
        <p:nvSpPr>
          <p:cNvPr id="46111" name="Rectangle 31"/>
          <p:cNvSpPr>
            <a:spLocks noChangeArrowheads="1"/>
          </p:cNvSpPr>
          <p:nvPr/>
        </p:nvSpPr>
        <p:spPr bwMode="auto">
          <a:xfrm>
            <a:off x="8458200" y="29305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42</a:t>
            </a:r>
            <a:endParaRPr lang="en-US" sz="2400">
              <a:latin typeface="Arial" panose="020B0604020202020204" pitchFamily="34" charset="0"/>
            </a:endParaRPr>
          </a:p>
        </p:txBody>
      </p:sp>
      <p:sp>
        <p:nvSpPr>
          <p:cNvPr id="46112" name="Rectangle 32"/>
          <p:cNvSpPr>
            <a:spLocks noChangeArrowheads="1"/>
          </p:cNvSpPr>
          <p:nvPr/>
        </p:nvSpPr>
        <p:spPr bwMode="auto">
          <a:xfrm>
            <a:off x="9067800" y="29305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a:t>
            </a:r>
            <a:endParaRPr lang="en-US" sz="2400">
              <a:latin typeface="Arial" panose="020B0604020202020204" pitchFamily="34" charset="0"/>
            </a:endParaRPr>
          </a:p>
        </p:txBody>
      </p:sp>
      <p:sp>
        <p:nvSpPr>
          <p:cNvPr id="46113" name="Oval 33"/>
          <p:cNvSpPr>
            <a:spLocks noChangeArrowheads="1"/>
          </p:cNvSpPr>
          <p:nvPr/>
        </p:nvSpPr>
        <p:spPr bwMode="auto">
          <a:xfrm>
            <a:off x="8534400" y="2955925"/>
            <a:ext cx="457200" cy="457200"/>
          </a:xfrm>
          <a:prstGeom prst="ellipse">
            <a:avLst/>
          </a:prstGeom>
          <a:noFill/>
          <a:ln w="22225" cap="sq">
            <a:solidFill>
              <a:srgbClr val="000000"/>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6114" name="AutoShape 34"/>
          <p:cNvCxnSpPr>
            <a:cxnSpLocks noChangeShapeType="1"/>
            <a:stCxn id="46113" idx="0"/>
            <a:endCxn id="46125" idx="0"/>
          </p:cNvCxnSpPr>
          <p:nvPr/>
        </p:nvCxnSpPr>
        <p:spPr bwMode="auto">
          <a:xfrm rot="5400000" flipH="1">
            <a:off x="7835900" y="2017713"/>
            <a:ext cx="25400" cy="1828800"/>
          </a:xfrm>
          <a:prstGeom prst="curvedConnector3">
            <a:avLst>
              <a:gd name="adj1" fmla="val 2112495"/>
            </a:avLst>
          </a:prstGeom>
          <a:noFill/>
          <a:ln w="22225" cap="sq">
            <a:solidFill>
              <a:srgbClr val="00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15" name="Rectangle 35"/>
          <p:cNvSpPr>
            <a:spLocks noChangeArrowheads="1"/>
          </p:cNvSpPr>
          <p:nvPr/>
        </p:nvSpPr>
        <p:spPr bwMode="auto">
          <a:xfrm>
            <a:off x="35814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6116" name="Rectangle 36"/>
          <p:cNvSpPr>
            <a:spLocks noChangeArrowheads="1"/>
          </p:cNvSpPr>
          <p:nvPr/>
        </p:nvSpPr>
        <p:spPr bwMode="auto">
          <a:xfrm>
            <a:off x="41910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2</a:t>
            </a:r>
          </a:p>
        </p:txBody>
      </p:sp>
      <p:sp>
        <p:nvSpPr>
          <p:cNvPr id="46117" name="Rectangle 37"/>
          <p:cNvSpPr>
            <a:spLocks noChangeArrowheads="1"/>
          </p:cNvSpPr>
          <p:nvPr/>
        </p:nvSpPr>
        <p:spPr bwMode="auto">
          <a:xfrm>
            <a:off x="48006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6118" name="Rectangle 38"/>
          <p:cNvSpPr>
            <a:spLocks noChangeArrowheads="1"/>
          </p:cNvSpPr>
          <p:nvPr/>
        </p:nvSpPr>
        <p:spPr bwMode="auto">
          <a:xfrm>
            <a:off x="54102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6119" name="Rectangle 39"/>
          <p:cNvSpPr>
            <a:spLocks noChangeArrowheads="1"/>
          </p:cNvSpPr>
          <p:nvPr/>
        </p:nvSpPr>
        <p:spPr bwMode="auto">
          <a:xfrm>
            <a:off x="60198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6120" name="Rectangle 40"/>
          <p:cNvSpPr>
            <a:spLocks noChangeArrowheads="1"/>
          </p:cNvSpPr>
          <p:nvPr/>
        </p:nvSpPr>
        <p:spPr bwMode="auto">
          <a:xfrm>
            <a:off x="72390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6121" name="Rectangle 41"/>
          <p:cNvSpPr>
            <a:spLocks noChangeArrowheads="1"/>
          </p:cNvSpPr>
          <p:nvPr/>
        </p:nvSpPr>
        <p:spPr bwMode="auto">
          <a:xfrm>
            <a:off x="29718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0</a:t>
            </a:r>
            <a:endParaRPr lang="en-US" sz="2400">
              <a:latin typeface="Arial" panose="020B0604020202020204" pitchFamily="34" charset="0"/>
            </a:endParaRPr>
          </a:p>
        </p:txBody>
      </p:sp>
      <p:sp>
        <p:nvSpPr>
          <p:cNvPr id="46122" name="Rectangle 42"/>
          <p:cNvSpPr>
            <a:spLocks noChangeArrowheads="1"/>
          </p:cNvSpPr>
          <p:nvPr/>
        </p:nvSpPr>
        <p:spPr bwMode="auto">
          <a:xfrm>
            <a:off x="23622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6123" name="Rectangle 43"/>
          <p:cNvSpPr>
            <a:spLocks noChangeArrowheads="1"/>
          </p:cNvSpPr>
          <p:nvPr/>
        </p:nvSpPr>
        <p:spPr bwMode="auto">
          <a:xfrm>
            <a:off x="72390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58</a:t>
            </a:r>
          </a:p>
        </p:txBody>
      </p:sp>
      <p:sp>
        <p:nvSpPr>
          <p:cNvPr id="46124" name="Rectangle 44"/>
          <p:cNvSpPr>
            <a:spLocks noChangeArrowheads="1"/>
          </p:cNvSpPr>
          <p:nvPr/>
        </p:nvSpPr>
        <p:spPr bwMode="auto">
          <a:xfrm>
            <a:off x="60198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40</a:t>
            </a:r>
            <a:endParaRPr lang="en-US" sz="2400">
              <a:latin typeface="Arial" panose="020B0604020202020204" pitchFamily="34" charset="0"/>
            </a:endParaRPr>
          </a:p>
        </p:txBody>
      </p:sp>
      <p:sp>
        <p:nvSpPr>
          <p:cNvPr id="46125" name="Rectangle 45"/>
          <p:cNvSpPr>
            <a:spLocks noChangeArrowheads="1"/>
          </p:cNvSpPr>
          <p:nvPr/>
        </p:nvSpPr>
        <p:spPr bwMode="auto">
          <a:xfrm>
            <a:off x="66294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6126" name="Rectangle 46"/>
          <p:cNvSpPr>
            <a:spLocks noChangeArrowheads="1"/>
          </p:cNvSpPr>
          <p:nvPr/>
        </p:nvSpPr>
        <p:spPr bwMode="auto">
          <a:xfrm>
            <a:off x="7848600" y="29305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6127" name="Rectangle 47"/>
          <p:cNvSpPr>
            <a:spLocks noChangeArrowheads="1"/>
          </p:cNvSpPr>
          <p:nvPr/>
        </p:nvSpPr>
        <p:spPr bwMode="auto">
          <a:xfrm>
            <a:off x="29718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6128" name="Rectangle 48"/>
          <p:cNvSpPr>
            <a:spLocks noChangeArrowheads="1"/>
          </p:cNvSpPr>
          <p:nvPr/>
        </p:nvSpPr>
        <p:spPr bwMode="auto">
          <a:xfrm>
            <a:off x="35814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2</a:t>
            </a:r>
          </a:p>
        </p:txBody>
      </p:sp>
      <p:sp>
        <p:nvSpPr>
          <p:cNvPr id="46129" name="Rectangle 49"/>
          <p:cNvSpPr>
            <a:spLocks noChangeArrowheads="1"/>
          </p:cNvSpPr>
          <p:nvPr/>
        </p:nvSpPr>
        <p:spPr bwMode="auto">
          <a:xfrm>
            <a:off x="41910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6130" name="Rectangle 50"/>
          <p:cNvSpPr>
            <a:spLocks noChangeArrowheads="1"/>
          </p:cNvSpPr>
          <p:nvPr/>
        </p:nvSpPr>
        <p:spPr bwMode="auto">
          <a:xfrm>
            <a:off x="48006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40</a:t>
            </a:r>
            <a:endParaRPr lang="en-US" sz="2400">
              <a:latin typeface="Arial" panose="020B0604020202020204" pitchFamily="34" charset="0"/>
            </a:endParaRPr>
          </a:p>
        </p:txBody>
      </p:sp>
      <p:sp>
        <p:nvSpPr>
          <p:cNvPr id="46131" name="Rectangle 51"/>
          <p:cNvSpPr>
            <a:spLocks noChangeArrowheads="1"/>
          </p:cNvSpPr>
          <p:nvPr/>
        </p:nvSpPr>
        <p:spPr bwMode="auto">
          <a:xfrm>
            <a:off x="54102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6132" name="Rectangle 52"/>
          <p:cNvSpPr>
            <a:spLocks noChangeArrowheads="1"/>
          </p:cNvSpPr>
          <p:nvPr/>
        </p:nvSpPr>
        <p:spPr bwMode="auto">
          <a:xfrm>
            <a:off x="60198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6133" name="Rectangle 53"/>
          <p:cNvSpPr>
            <a:spLocks noChangeArrowheads="1"/>
          </p:cNvSpPr>
          <p:nvPr/>
        </p:nvSpPr>
        <p:spPr bwMode="auto">
          <a:xfrm>
            <a:off x="23622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0</a:t>
            </a:r>
            <a:endParaRPr lang="en-US" sz="2400">
              <a:latin typeface="Arial" panose="020B0604020202020204" pitchFamily="34" charset="0"/>
            </a:endParaRPr>
          </a:p>
        </p:txBody>
      </p:sp>
      <p:sp>
        <p:nvSpPr>
          <p:cNvPr id="46134" name="Rectangle 54"/>
          <p:cNvSpPr>
            <a:spLocks noChangeArrowheads="1"/>
          </p:cNvSpPr>
          <p:nvPr/>
        </p:nvSpPr>
        <p:spPr bwMode="auto">
          <a:xfrm>
            <a:off x="66294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42</a:t>
            </a:r>
          </a:p>
        </p:txBody>
      </p:sp>
      <p:sp>
        <p:nvSpPr>
          <p:cNvPr id="46135" name="Rectangle 55"/>
          <p:cNvSpPr>
            <a:spLocks noChangeArrowheads="1"/>
          </p:cNvSpPr>
          <p:nvPr/>
        </p:nvSpPr>
        <p:spPr bwMode="auto">
          <a:xfrm>
            <a:off x="9067800" y="41497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a:t>
            </a:r>
            <a:endParaRPr lang="en-US" sz="2400">
              <a:latin typeface="Arial" panose="020B0604020202020204" pitchFamily="34" charset="0"/>
            </a:endParaRPr>
          </a:p>
        </p:txBody>
      </p:sp>
      <p:sp>
        <p:nvSpPr>
          <p:cNvPr id="46136" name="Oval 56"/>
          <p:cNvSpPr>
            <a:spLocks noChangeArrowheads="1"/>
          </p:cNvSpPr>
          <p:nvPr/>
        </p:nvSpPr>
        <p:spPr bwMode="auto">
          <a:xfrm>
            <a:off x="9144000" y="4175125"/>
            <a:ext cx="457200" cy="457200"/>
          </a:xfrm>
          <a:prstGeom prst="ellipse">
            <a:avLst/>
          </a:prstGeom>
          <a:noFill/>
          <a:ln w="22225" cap="sq">
            <a:solidFill>
              <a:srgbClr val="000000"/>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6137" name="AutoShape 57"/>
          <p:cNvCxnSpPr>
            <a:cxnSpLocks noChangeShapeType="1"/>
            <a:stCxn id="46136" idx="0"/>
            <a:endCxn id="46147" idx="0"/>
          </p:cNvCxnSpPr>
          <p:nvPr/>
        </p:nvCxnSpPr>
        <p:spPr bwMode="auto">
          <a:xfrm rot="5400000" flipH="1">
            <a:off x="7835900" y="2627313"/>
            <a:ext cx="25400" cy="3048000"/>
          </a:xfrm>
          <a:prstGeom prst="curvedConnector3">
            <a:avLst>
              <a:gd name="adj1" fmla="val 1912495"/>
            </a:avLst>
          </a:prstGeom>
          <a:noFill/>
          <a:ln w="22225" cap="sq">
            <a:solidFill>
              <a:srgbClr val="00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38" name="Rectangle 58"/>
          <p:cNvSpPr>
            <a:spLocks noChangeArrowheads="1"/>
          </p:cNvSpPr>
          <p:nvPr/>
        </p:nvSpPr>
        <p:spPr bwMode="auto">
          <a:xfrm>
            <a:off x="35814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6139" name="Rectangle 59"/>
          <p:cNvSpPr>
            <a:spLocks noChangeArrowheads="1"/>
          </p:cNvSpPr>
          <p:nvPr/>
        </p:nvSpPr>
        <p:spPr bwMode="auto">
          <a:xfrm>
            <a:off x="41910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2</a:t>
            </a:r>
          </a:p>
        </p:txBody>
      </p:sp>
      <p:sp>
        <p:nvSpPr>
          <p:cNvPr id="46140" name="Rectangle 60"/>
          <p:cNvSpPr>
            <a:spLocks noChangeArrowheads="1"/>
          </p:cNvSpPr>
          <p:nvPr/>
        </p:nvSpPr>
        <p:spPr bwMode="auto">
          <a:xfrm>
            <a:off x="48006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6141" name="Rectangle 61"/>
          <p:cNvSpPr>
            <a:spLocks noChangeArrowheads="1"/>
          </p:cNvSpPr>
          <p:nvPr/>
        </p:nvSpPr>
        <p:spPr bwMode="auto">
          <a:xfrm>
            <a:off x="54102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6142" name="Rectangle 62"/>
          <p:cNvSpPr>
            <a:spLocks noChangeArrowheads="1"/>
          </p:cNvSpPr>
          <p:nvPr/>
        </p:nvSpPr>
        <p:spPr bwMode="auto">
          <a:xfrm>
            <a:off x="60198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6143" name="Rectangle 63"/>
          <p:cNvSpPr>
            <a:spLocks noChangeArrowheads="1"/>
          </p:cNvSpPr>
          <p:nvPr/>
        </p:nvSpPr>
        <p:spPr bwMode="auto">
          <a:xfrm>
            <a:off x="72390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6144" name="Rectangle 64"/>
          <p:cNvSpPr>
            <a:spLocks noChangeArrowheads="1"/>
          </p:cNvSpPr>
          <p:nvPr/>
        </p:nvSpPr>
        <p:spPr bwMode="auto">
          <a:xfrm>
            <a:off x="29718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0</a:t>
            </a:r>
            <a:endParaRPr lang="en-US" sz="2400">
              <a:latin typeface="Arial" panose="020B0604020202020204" pitchFamily="34" charset="0"/>
            </a:endParaRPr>
          </a:p>
        </p:txBody>
      </p:sp>
      <p:sp>
        <p:nvSpPr>
          <p:cNvPr id="46145" name="Rectangle 65"/>
          <p:cNvSpPr>
            <a:spLocks noChangeArrowheads="1"/>
          </p:cNvSpPr>
          <p:nvPr/>
        </p:nvSpPr>
        <p:spPr bwMode="auto">
          <a:xfrm>
            <a:off x="23622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6146" name="Rectangle 66"/>
          <p:cNvSpPr>
            <a:spLocks noChangeArrowheads="1"/>
          </p:cNvSpPr>
          <p:nvPr/>
        </p:nvSpPr>
        <p:spPr bwMode="auto">
          <a:xfrm>
            <a:off x="78486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58</a:t>
            </a:r>
          </a:p>
        </p:txBody>
      </p:sp>
      <p:sp>
        <p:nvSpPr>
          <p:cNvPr id="46147" name="Rectangle 67"/>
          <p:cNvSpPr>
            <a:spLocks noChangeArrowheads="1"/>
          </p:cNvSpPr>
          <p:nvPr/>
        </p:nvSpPr>
        <p:spPr bwMode="auto">
          <a:xfrm>
            <a:off x="60198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40</a:t>
            </a:r>
            <a:endParaRPr lang="en-US" sz="2400">
              <a:latin typeface="Arial" panose="020B0604020202020204" pitchFamily="34" charset="0"/>
            </a:endParaRPr>
          </a:p>
        </p:txBody>
      </p:sp>
      <p:sp>
        <p:nvSpPr>
          <p:cNvPr id="46148" name="Rectangle 68"/>
          <p:cNvSpPr>
            <a:spLocks noChangeArrowheads="1"/>
          </p:cNvSpPr>
          <p:nvPr/>
        </p:nvSpPr>
        <p:spPr bwMode="auto">
          <a:xfrm>
            <a:off x="72390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6149" name="Rectangle 69"/>
          <p:cNvSpPr>
            <a:spLocks noChangeArrowheads="1"/>
          </p:cNvSpPr>
          <p:nvPr/>
        </p:nvSpPr>
        <p:spPr bwMode="auto">
          <a:xfrm>
            <a:off x="8458200" y="4149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6150" name="Rectangle 70"/>
          <p:cNvSpPr>
            <a:spLocks noGrp="1" noChangeArrowheads="1"/>
          </p:cNvSpPr>
          <p:nvPr>
            <p:ph type="title"/>
          </p:nvPr>
        </p:nvSpPr>
        <p:spPr>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Insertion Sort: Example </a:t>
            </a:r>
          </a:p>
        </p:txBody>
      </p:sp>
      <p:sp>
        <p:nvSpPr>
          <p:cNvPr id="2" name="Slide Number Placeholder 1"/>
          <p:cNvSpPr>
            <a:spLocks noGrp="1"/>
          </p:cNvSpPr>
          <p:nvPr>
            <p:ph type="sldNum" sz="quarter" idx="12"/>
          </p:nvPr>
        </p:nvSpPr>
        <p:spPr/>
        <p:txBody>
          <a:bodyPr/>
          <a:lstStyle/>
          <a:p>
            <a:fld id="{DC0D0EB0-C4DB-407A-8947-A1706C200E8F}" type="slidenum">
              <a:rPr lang="en-US" smtClean="0"/>
              <a:t>11</a:t>
            </a:fld>
            <a:endParaRPr lang="en-US"/>
          </a:p>
        </p:txBody>
      </p:sp>
      <p:grpSp>
        <p:nvGrpSpPr>
          <p:cNvPr id="46151" name="Group 71"/>
          <p:cNvGrpSpPr>
            <a:grpSpLocks/>
          </p:cNvGrpSpPr>
          <p:nvPr/>
        </p:nvGrpSpPr>
        <p:grpSpPr bwMode="auto">
          <a:xfrm>
            <a:off x="2362200" y="5334001"/>
            <a:ext cx="7315200" cy="498475"/>
            <a:chOff x="528" y="1536"/>
            <a:chExt cx="4608" cy="314"/>
          </a:xfrm>
        </p:grpSpPr>
        <p:sp>
          <p:nvSpPr>
            <p:cNvPr id="46152" name="Rectangle 72"/>
            <p:cNvSpPr>
              <a:spLocks noChangeArrowheads="1"/>
            </p:cNvSpPr>
            <p:nvPr/>
          </p:nvSpPr>
          <p:spPr bwMode="auto">
            <a:xfrm>
              <a:off x="912"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6153" name="Rectangle 73"/>
            <p:cNvSpPr>
              <a:spLocks noChangeArrowheads="1"/>
            </p:cNvSpPr>
            <p:nvPr/>
          </p:nvSpPr>
          <p:spPr bwMode="auto">
            <a:xfrm>
              <a:off x="1296"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2</a:t>
              </a:r>
            </a:p>
          </p:txBody>
        </p:sp>
        <p:sp>
          <p:nvSpPr>
            <p:cNvPr id="46154" name="Rectangle 74"/>
            <p:cNvSpPr>
              <a:spLocks noChangeArrowheads="1"/>
            </p:cNvSpPr>
            <p:nvPr/>
          </p:nvSpPr>
          <p:spPr bwMode="auto">
            <a:xfrm>
              <a:off x="1680"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6155" name="Rectangle 75"/>
            <p:cNvSpPr>
              <a:spLocks noChangeArrowheads="1"/>
            </p:cNvSpPr>
            <p:nvPr/>
          </p:nvSpPr>
          <p:spPr bwMode="auto">
            <a:xfrm>
              <a:off x="2064"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40</a:t>
              </a:r>
              <a:endParaRPr lang="en-US" sz="2400">
                <a:latin typeface="Arial" panose="020B0604020202020204" pitchFamily="34" charset="0"/>
              </a:endParaRPr>
            </a:p>
          </p:txBody>
        </p:sp>
        <p:sp>
          <p:nvSpPr>
            <p:cNvPr id="46156" name="Rectangle 76"/>
            <p:cNvSpPr>
              <a:spLocks noChangeArrowheads="1"/>
            </p:cNvSpPr>
            <p:nvPr/>
          </p:nvSpPr>
          <p:spPr bwMode="auto">
            <a:xfrm>
              <a:off x="2448"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6157" name="Rectangle 77"/>
            <p:cNvSpPr>
              <a:spLocks noChangeArrowheads="1"/>
            </p:cNvSpPr>
            <p:nvPr/>
          </p:nvSpPr>
          <p:spPr bwMode="auto">
            <a:xfrm>
              <a:off x="2832"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6158" name="Rectangle 78"/>
            <p:cNvSpPr>
              <a:spLocks noChangeArrowheads="1"/>
            </p:cNvSpPr>
            <p:nvPr/>
          </p:nvSpPr>
          <p:spPr bwMode="auto">
            <a:xfrm>
              <a:off x="528"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0</a:t>
              </a:r>
              <a:endParaRPr lang="en-US" sz="2400">
                <a:latin typeface="Arial" panose="020B0604020202020204" pitchFamily="34" charset="0"/>
              </a:endParaRPr>
            </a:p>
          </p:txBody>
        </p:sp>
        <p:sp>
          <p:nvSpPr>
            <p:cNvPr id="46159" name="Rectangle 79"/>
            <p:cNvSpPr>
              <a:spLocks noChangeArrowheads="1"/>
            </p:cNvSpPr>
            <p:nvPr/>
          </p:nvSpPr>
          <p:spPr bwMode="auto">
            <a:xfrm>
              <a:off x="3216"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42</a:t>
              </a:r>
            </a:p>
          </p:txBody>
        </p:sp>
        <p:sp>
          <p:nvSpPr>
            <p:cNvPr id="46160" name="Rectangle 80"/>
            <p:cNvSpPr>
              <a:spLocks noChangeArrowheads="1"/>
            </p:cNvSpPr>
            <p:nvPr/>
          </p:nvSpPr>
          <p:spPr bwMode="auto">
            <a:xfrm>
              <a:off x="1296"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6161" name="Rectangle 81"/>
            <p:cNvSpPr>
              <a:spLocks noChangeArrowheads="1"/>
            </p:cNvSpPr>
            <p:nvPr/>
          </p:nvSpPr>
          <p:spPr bwMode="auto">
            <a:xfrm>
              <a:off x="1680"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2</a:t>
              </a:r>
            </a:p>
          </p:txBody>
        </p:sp>
        <p:sp>
          <p:nvSpPr>
            <p:cNvPr id="46162" name="Rectangle 82"/>
            <p:cNvSpPr>
              <a:spLocks noChangeArrowheads="1"/>
            </p:cNvSpPr>
            <p:nvPr/>
          </p:nvSpPr>
          <p:spPr bwMode="auto">
            <a:xfrm>
              <a:off x="2064"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6163" name="Rectangle 83"/>
            <p:cNvSpPr>
              <a:spLocks noChangeArrowheads="1"/>
            </p:cNvSpPr>
            <p:nvPr/>
          </p:nvSpPr>
          <p:spPr bwMode="auto">
            <a:xfrm>
              <a:off x="2448"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6164" name="Rectangle 84"/>
            <p:cNvSpPr>
              <a:spLocks noChangeArrowheads="1"/>
            </p:cNvSpPr>
            <p:nvPr/>
          </p:nvSpPr>
          <p:spPr bwMode="auto">
            <a:xfrm>
              <a:off x="2832"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6165" name="Rectangle 85"/>
            <p:cNvSpPr>
              <a:spLocks noChangeArrowheads="1"/>
            </p:cNvSpPr>
            <p:nvPr/>
          </p:nvSpPr>
          <p:spPr bwMode="auto">
            <a:xfrm>
              <a:off x="3600"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6166" name="Rectangle 86"/>
            <p:cNvSpPr>
              <a:spLocks noChangeArrowheads="1"/>
            </p:cNvSpPr>
            <p:nvPr/>
          </p:nvSpPr>
          <p:spPr bwMode="auto">
            <a:xfrm>
              <a:off x="912"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0</a:t>
              </a:r>
              <a:endParaRPr lang="en-US" sz="2400">
                <a:latin typeface="Arial" panose="020B0604020202020204" pitchFamily="34" charset="0"/>
              </a:endParaRPr>
            </a:p>
          </p:txBody>
        </p:sp>
        <p:sp>
          <p:nvSpPr>
            <p:cNvPr id="46167" name="Rectangle 87"/>
            <p:cNvSpPr>
              <a:spLocks noChangeArrowheads="1"/>
            </p:cNvSpPr>
            <p:nvPr/>
          </p:nvSpPr>
          <p:spPr bwMode="auto">
            <a:xfrm>
              <a:off x="528"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6168" name="Rectangle 88"/>
            <p:cNvSpPr>
              <a:spLocks noChangeArrowheads="1"/>
            </p:cNvSpPr>
            <p:nvPr/>
          </p:nvSpPr>
          <p:spPr bwMode="auto">
            <a:xfrm>
              <a:off x="3984"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58</a:t>
              </a:r>
            </a:p>
          </p:txBody>
        </p:sp>
        <p:sp>
          <p:nvSpPr>
            <p:cNvPr id="46169" name="Rectangle 89"/>
            <p:cNvSpPr>
              <a:spLocks noChangeArrowheads="1"/>
            </p:cNvSpPr>
            <p:nvPr/>
          </p:nvSpPr>
          <p:spPr bwMode="auto">
            <a:xfrm>
              <a:off x="2832"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a:t>
              </a:r>
              <a:endParaRPr lang="en-US" sz="2400">
                <a:latin typeface="Arial" panose="020B0604020202020204" pitchFamily="34" charset="0"/>
              </a:endParaRPr>
            </a:p>
          </p:txBody>
        </p:sp>
        <p:sp>
          <p:nvSpPr>
            <p:cNvPr id="46170" name="Rectangle 90"/>
            <p:cNvSpPr>
              <a:spLocks noChangeArrowheads="1"/>
            </p:cNvSpPr>
            <p:nvPr/>
          </p:nvSpPr>
          <p:spPr bwMode="auto">
            <a:xfrm>
              <a:off x="3600"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6171" name="Rectangle 91"/>
            <p:cNvSpPr>
              <a:spLocks noChangeArrowheads="1"/>
            </p:cNvSpPr>
            <p:nvPr/>
          </p:nvSpPr>
          <p:spPr bwMode="auto">
            <a:xfrm>
              <a:off x="4368"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6172" name="Rectangle 92"/>
            <p:cNvSpPr>
              <a:spLocks noChangeArrowheads="1"/>
            </p:cNvSpPr>
            <p:nvPr/>
          </p:nvSpPr>
          <p:spPr bwMode="auto">
            <a:xfrm>
              <a:off x="3600"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42</a:t>
              </a:r>
            </a:p>
          </p:txBody>
        </p:sp>
        <p:sp>
          <p:nvSpPr>
            <p:cNvPr id="46173" name="Rectangle 93"/>
            <p:cNvSpPr>
              <a:spLocks noChangeArrowheads="1"/>
            </p:cNvSpPr>
            <p:nvPr/>
          </p:nvSpPr>
          <p:spPr bwMode="auto">
            <a:xfrm>
              <a:off x="4368"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58</a:t>
              </a:r>
            </a:p>
          </p:txBody>
        </p:sp>
        <p:sp>
          <p:nvSpPr>
            <p:cNvPr id="46174" name="Rectangle 94"/>
            <p:cNvSpPr>
              <a:spLocks noChangeArrowheads="1"/>
            </p:cNvSpPr>
            <p:nvPr/>
          </p:nvSpPr>
          <p:spPr bwMode="auto">
            <a:xfrm>
              <a:off x="3216"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40</a:t>
              </a:r>
              <a:endParaRPr lang="en-US" sz="2400">
                <a:latin typeface="Arial" panose="020B0604020202020204" pitchFamily="34" charset="0"/>
              </a:endParaRPr>
            </a:p>
          </p:txBody>
        </p:sp>
        <p:sp>
          <p:nvSpPr>
            <p:cNvPr id="46175" name="Rectangle 95"/>
            <p:cNvSpPr>
              <a:spLocks noChangeArrowheads="1"/>
            </p:cNvSpPr>
            <p:nvPr/>
          </p:nvSpPr>
          <p:spPr bwMode="auto">
            <a:xfrm>
              <a:off x="3984"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6176" name="Rectangle 96"/>
            <p:cNvSpPr>
              <a:spLocks noChangeArrowheads="1"/>
            </p:cNvSpPr>
            <p:nvPr/>
          </p:nvSpPr>
          <p:spPr bwMode="auto">
            <a:xfrm>
              <a:off x="4752" y="1536"/>
              <a:ext cx="384" cy="314"/>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grpSp>
    </p:spTree>
    <p:extLst>
      <p:ext uri="{BB962C8B-B14F-4D97-AF65-F5344CB8AC3E}">
        <p14:creationId xmlns:p14="http://schemas.microsoft.com/office/powerpoint/2010/main" val="3068490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360" y="203336"/>
            <a:ext cx="9404723" cy="687313"/>
          </a:xfrm>
        </p:spPr>
        <p:txBody>
          <a:bodyPr/>
          <a:lstStyle/>
          <a:p>
            <a:r>
              <a:rPr lang="en-US" sz="3600" b="1" dirty="0" smtClean="0"/>
              <a:t>Implementation:</a:t>
            </a:r>
            <a:endParaRPr lang="en-US" sz="3600" b="1" dirty="0"/>
          </a:p>
        </p:txBody>
      </p:sp>
      <p:sp>
        <p:nvSpPr>
          <p:cNvPr id="4" name="Slide Number Placeholder 3"/>
          <p:cNvSpPr>
            <a:spLocks noGrp="1"/>
          </p:cNvSpPr>
          <p:nvPr>
            <p:ph type="sldNum" sz="quarter" idx="12"/>
          </p:nvPr>
        </p:nvSpPr>
        <p:spPr/>
        <p:txBody>
          <a:bodyPr/>
          <a:lstStyle/>
          <a:p>
            <a:fld id="{DC0D0EB0-C4DB-407A-8947-A1706C200E8F}" type="slidenum">
              <a:rPr lang="en-US" smtClean="0"/>
              <a:t>12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45" y="1166813"/>
            <a:ext cx="6234546" cy="4414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6448" y="1435244"/>
            <a:ext cx="3883231" cy="3279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2752" y="770102"/>
            <a:ext cx="14192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5688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Selection Sort: Idea</a:t>
            </a:r>
          </a:p>
        </p:txBody>
      </p:sp>
      <p:sp>
        <p:nvSpPr>
          <p:cNvPr id="33795" name="Rectangle 3"/>
          <p:cNvSpPr>
            <a:spLocks noGrp="1" noChangeArrowheads="1"/>
          </p:cNvSpPr>
          <p:nvPr>
            <p:ph idx="1"/>
          </p:nvPr>
        </p:nvSpPr>
        <p:spPr/>
        <p:txBody>
          <a:bodyPr>
            <a:normAutofit/>
          </a:bodyPr>
          <a:lstStyle/>
          <a:p>
            <a:pPr marL="457200" indent="-457200">
              <a:buFont typeface="Wingdings" panose="05000000000000000000" pitchFamily="2" charset="2"/>
              <a:buAutoNum type="arabicPeriod"/>
            </a:pPr>
            <a:r>
              <a:rPr lang="en-AU" sz="2400" dirty="0" smtClean="0"/>
              <a:t>We have two group of items:</a:t>
            </a:r>
          </a:p>
          <a:p>
            <a:pPr marL="914400" lvl="1" indent="-457200"/>
            <a:r>
              <a:rPr lang="en-AU" sz="2400" dirty="0" smtClean="0"/>
              <a:t>sorted group, and</a:t>
            </a:r>
          </a:p>
          <a:p>
            <a:pPr marL="914400" lvl="1" indent="-457200"/>
            <a:r>
              <a:rPr lang="en-AU" sz="2400" dirty="0" smtClean="0"/>
              <a:t>unsorted group</a:t>
            </a:r>
          </a:p>
          <a:p>
            <a:pPr marL="457200" indent="-457200">
              <a:buFont typeface="Wingdings" panose="05000000000000000000" pitchFamily="2" charset="2"/>
              <a:buAutoNum type="arabicPeriod"/>
            </a:pPr>
            <a:r>
              <a:rPr lang="en-AU" sz="2400" dirty="0" smtClean="0"/>
              <a:t>Initially, all items are in the unsorted group. The sorted group is empty. </a:t>
            </a:r>
          </a:p>
          <a:p>
            <a:pPr marL="914400" lvl="1" indent="-457200"/>
            <a:r>
              <a:rPr lang="en-AU" sz="2400" dirty="0" smtClean="0"/>
              <a:t>We assume that items in the unsorted group unsorted. </a:t>
            </a:r>
          </a:p>
          <a:p>
            <a:pPr marL="914400" lvl="1" indent="-457200"/>
            <a:r>
              <a:rPr lang="en-AU" sz="2400" dirty="0" smtClean="0"/>
              <a:t>We have to keep items in the sorted group sorted. </a:t>
            </a:r>
          </a:p>
          <a:p>
            <a:pPr marL="571500" indent="-571500">
              <a:buFont typeface="Wingdings" panose="05000000000000000000" pitchFamily="2" charset="2"/>
              <a:buAutoNum type="arabicPeriod"/>
            </a:pPr>
            <a:r>
              <a:rPr lang="en-AU" sz="2400" dirty="0"/>
              <a:t>Select the “</a:t>
            </a:r>
            <a:r>
              <a:rPr lang="en-AU" sz="2400" dirty="0">
                <a:solidFill>
                  <a:srgbClr val="E62E20"/>
                </a:solidFill>
              </a:rPr>
              <a:t>best</a:t>
            </a:r>
            <a:r>
              <a:rPr lang="en-AU" sz="2400" dirty="0"/>
              <a:t>” (</a:t>
            </a:r>
            <a:r>
              <a:rPr lang="en-AU" sz="2400" dirty="0" smtClean="0"/>
              <a:t>e.g</a:t>
            </a:r>
            <a:r>
              <a:rPr lang="en-AU" sz="2400" dirty="0"/>
              <a:t>. </a:t>
            </a:r>
            <a:r>
              <a:rPr lang="en-AU" sz="2400" dirty="0" smtClean="0"/>
              <a:t>Smallest or largest) </a:t>
            </a:r>
            <a:r>
              <a:rPr lang="en-AU" sz="2400" dirty="0"/>
              <a:t>item from the unsorted group, then put the “</a:t>
            </a:r>
            <a:r>
              <a:rPr lang="en-AU" sz="2400" dirty="0">
                <a:solidFill>
                  <a:srgbClr val="E62E20"/>
                </a:solidFill>
              </a:rPr>
              <a:t>best</a:t>
            </a:r>
            <a:r>
              <a:rPr lang="en-AU" sz="2400" dirty="0"/>
              <a:t>” item at the end of the sorted group.</a:t>
            </a:r>
          </a:p>
          <a:p>
            <a:pPr marL="571500" indent="-571500">
              <a:buFont typeface="Wingdings" panose="05000000000000000000" pitchFamily="2" charset="2"/>
              <a:buAutoNum type="arabicPeriod"/>
            </a:pPr>
            <a:r>
              <a:rPr lang="en-AU" sz="2400" dirty="0"/>
              <a:t>Repeat the process until the unsorted group becomes empty</a:t>
            </a:r>
            <a:r>
              <a:rPr lang="en-AU" sz="2400" dirty="0" smtClean="0"/>
              <a:t>.</a:t>
            </a:r>
            <a:endParaRPr lang="en-AU" sz="2400" dirty="0"/>
          </a:p>
        </p:txBody>
      </p:sp>
      <p:sp>
        <p:nvSpPr>
          <p:cNvPr id="2" name="Slide Number Placeholder 1"/>
          <p:cNvSpPr>
            <a:spLocks noGrp="1"/>
          </p:cNvSpPr>
          <p:nvPr>
            <p:ph type="sldNum" sz="quarter" idx="12"/>
          </p:nvPr>
        </p:nvSpPr>
        <p:spPr/>
        <p:txBody>
          <a:bodyPr/>
          <a:lstStyle/>
          <a:p>
            <a:fld id="{DC0D0EB0-C4DB-407A-8947-A1706C200E8F}" type="slidenum">
              <a:rPr lang="en-US" smtClean="0"/>
              <a:t>13</a:t>
            </a:fld>
            <a:endParaRPr lang="en-US" dirty="0"/>
          </a:p>
        </p:txBody>
      </p:sp>
    </p:spTree>
    <p:extLst>
      <p:ext uri="{BB962C8B-B14F-4D97-AF65-F5344CB8AC3E}">
        <p14:creationId xmlns:p14="http://schemas.microsoft.com/office/powerpoint/2010/main" val="300947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Example</a:t>
            </a:r>
          </a:p>
          <a:p>
            <a:endParaRPr lang="en-US" dirty="0" smtClean="0"/>
          </a:p>
        </p:txBody>
      </p:sp>
      <p:grpSp>
        <p:nvGrpSpPr>
          <p:cNvPr id="4" name="Group 3"/>
          <p:cNvGrpSpPr>
            <a:grpSpLocks/>
          </p:cNvGrpSpPr>
          <p:nvPr/>
        </p:nvGrpSpPr>
        <p:grpSpPr bwMode="auto">
          <a:xfrm>
            <a:off x="673101" y="1379538"/>
            <a:ext cx="4205817" cy="423862"/>
            <a:chOff x="221" y="912"/>
            <a:chExt cx="1987" cy="267"/>
          </a:xfrm>
        </p:grpSpPr>
        <p:sp>
          <p:nvSpPr>
            <p:cNvPr id="5" name="Rectangle 4"/>
            <p:cNvSpPr>
              <a:spLocks noChangeArrowheads="1"/>
            </p:cNvSpPr>
            <p:nvPr/>
          </p:nvSpPr>
          <p:spPr bwMode="auto">
            <a:xfrm>
              <a:off x="1924"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1</a:t>
              </a:r>
            </a:p>
          </p:txBody>
        </p:sp>
        <p:sp>
          <p:nvSpPr>
            <p:cNvPr id="6" name="Rectangle 5"/>
            <p:cNvSpPr>
              <a:spLocks noChangeArrowheads="1"/>
            </p:cNvSpPr>
            <p:nvPr/>
          </p:nvSpPr>
          <p:spPr bwMode="auto">
            <a:xfrm>
              <a:off x="1641" y="912"/>
              <a:ext cx="283" cy="267"/>
            </a:xfrm>
            <a:prstGeom prst="rect">
              <a:avLst/>
            </a:prstGeom>
            <a:noFill/>
            <a:ln w="9525">
              <a:noFill/>
              <a:miter lim="800000"/>
              <a:headEnd/>
              <a:tailEnd/>
            </a:ln>
          </p:spPr>
          <p:txBody>
            <a:bodyPr anchor="b" anchorCtr="1"/>
            <a:lstStyle/>
            <a:p>
              <a:pPr>
                <a:spcBef>
                  <a:spcPct val="20000"/>
                </a:spcBef>
              </a:pPr>
              <a:r>
                <a:rPr lang="en-US">
                  <a:solidFill>
                    <a:schemeClr val="accent2"/>
                  </a:solidFill>
                </a:rPr>
                <a:t>3</a:t>
              </a:r>
            </a:p>
          </p:txBody>
        </p:sp>
        <p:sp>
          <p:nvSpPr>
            <p:cNvPr id="7" name="Rectangle 6"/>
            <p:cNvSpPr>
              <a:spLocks noChangeArrowheads="1"/>
            </p:cNvSpPr>
            <p:nvPr/>
          </p:nvSpPr>
          <p:spPr bwMode="auto">
            <a:xfrm>
              <a:off x="1357"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2</a:t>
              </a:r>
            </a:p>
          </p:txBody>
        </p:sp>
        <p:sp>
          <p:nvSpPr>
            <p:cNvPr id="8" name="Rectangle 7"/>
            <p:cNvSpPr>
              <a:spLocks noChangeArrowheads="1"/>
            </p:cNvSpPr>
            <p:nvPr/>
          </p:nvSpPr>
          <p:spPr bwMode="auto">
            <a:xfrm>
              <a:off x="1072" y="912"/>
              <a:ext cx="285" cy="267"/>
            </a:xfrm>
            <a:prstGeom prst="rect">
              <a:avLst/>
            </a:prstGeom>
            <a:noFill/>
            <a:ln w="9525">
              <a:noFill/>
              <a:miter lim="800000"/>
              <a:headEnd/>
              <a:tailEnd/>
            </a:ln>
          </p:spPr>
          <p:txBody>
            <a:bodyPr anchor="b" anchorCtr="1"/>
            <a:lstStyle/>
            <a:p>
              <a:pPr>
                <a:spcBef>
                  <a:spcPct val="20000"/>
                </a:spcBef>
              </a:pPr>
              <a:r>
                <a:rPr lang="en-US">
                  <a:solidFill>
                    <a:schemeClr val="accent2"/>
                  </a:solidFill>
                </a:rPr>
                <a:t>9</a:t>
              </a:r>
            </a:p>
          </p:txBody>
        </p:sp>
        <p:sp>
          <p:nvSpPr>
            <p:cNvPr id="9" name="Rectangle 8"/>
            <p:cNvSpPr>
              <a:spLocks noChangeArrowheads="1"/>
            </p:cNvSpPr>
            <p:nvPr/>
          </p:nvSpPr>
          <p:spPr bwMode="auto">
            <a:xfrm>
              <a:off x="788"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6</a:t>
              </a:r>
            </a:p>
          </p:txBody>
        </p:sp>
        <p:sp>
          <p:nvSpPr>
            <p:cNvPr id="10" name="Rectangle 9"/>
            <p:cNvSpPr>
              <a:spLocks noChangeArrowheads="1"/>
            </p:cNvSpPr>
            <p:nvPr/>
          </p:nvSpPr>
          <p:spPr bwMode="auto">
            <a:xfrm>
              <a:off x="505" y="912"/>
              <a:ext cx="283" cy="267"/>
            </a:xfrm>
            <a:prstGeom prst="rect">
              <a:avLst/>
            </a:prstGeom>
            <a:noFill/>
            <a:ln w="9525">
              <a:noFill/>
              <a:miter lim="800000"/>
              <a:headEnd/>
              <a:tailEnd/>
            </a:ln>
          </p:spPr>
          <p:txBody>
            <a:bodyPr anchor="b" anchorCtr="1"/>
            <a:lstStyle/>
            <a:p>
              <a:pPr>
                <a:spcBef>
                  <a:spcPct val="20000"/>
                </a:spcBef>
              </a:pPr>
              <a:r>
                <a:rPr lang="en-US">
                  <a:solidFill>
                    <a:schemeClr val="accent2"/>
                  </a:solidFill>
                </a:rPr>
                <a:t>4</a:t>
              </a:r>
            </a:p>
          </p:txBody>
        </p:sp>
        <p:sp>
          <p:nvSpPr>
            <p:cNvPr id="11" name="Rectangle 10"/>
            <p:cNvSpPr>
              <a:spLocks noChangeArrowheads="1"/>
            </p:cNvSpPr>
            <p:nvPr/>
          </p:nvSpPr>
          <p:spPr bwMode="auto">
            <a:xfrm>
              <a:off x="221" y="912"/>
              <a:ext cx="284" cy="267"/>
            </a:xfrm>
            <a:prstGeom prst="rect">
              <a:avLst/>
            </a:prstGeom>
            <a:noFill/>
            <a:ln w="9525">
              <a:noFill/>
              <a:miter lim="800000"/>
              <a:headEnd/>
              <a:tailEnd/>
            </a:ln>
          </p:spPr>
          <p:txBody>
            <a:bodyPr anchor="b" anchorCtr="1"/>
            <a:lstStyle/>
            <a:p>
              <a:pPr>
                <a:spcBef>
                  <a:spcPct val="20000"/>
                </a:spcBef>
              </a:pPr>
              <a:r>
                <a:rPr lang="en-US" dirty="0">
                  <a:solidFill>
                    <a:schemeClr val="accent2"/>
                  </a:solidFill>
                </a:rPr>
                <a:t>8</a:t>
              </a:r>
            </a:p>
          </p:txBody>
        </p:sp>
        <p:sp>
          <p:nvSpPr>
            <p:cNvPr id="12" name="Line 11"/>
            <p:cNvSpPr>
              <a:spLocks noChangeShapeType="1"/>
            </p:cNvSpPr>
            <p:nvPr/>
          </p:nvSpPr>
          <p:spPr bwMode="auto">
            <a:xfrm>
              <a:off x="221" y="912"/>
              <a:ext cx="1987" cy="0"/>
            </a:xfrm>
            <a:prstGeom prst="line">
              <a:avLst/>
            </a:prstGeom>
            <a:noFill/>
            <a:ln w="28575" cap="sq">
              <a:solidFill>
                <a:schemeClr val="tx1"/>
              </a:solidFill>
              <a:round/>
              <a:headEnd/>
              <a:tailEnd/>
            </a:ln>
          </p:spPr>
          <p:txBody>
            <a:bodyPr anchor="b" anchorCtr="1"/>
            <a:lstStyle/>
            <a:p>
              <a:endParaRPr lang="en-US"/>
            </a:p>
          </p:txBody>
        </p:sp>
        <p:sp>
          <p:nvSpPr>
            <p:cNvPr id="13" name="Line 12"/>
            <p:cNvSpPr>
              <a:spLocks noChangeShapeType="1"/>
            </p:cNvSpPr>
            <p:nvPr/>
          </p:nvSpPr>
          <p:spPr bwMode="auto">
            <a:xfrm>
              <a:off x="221" y="1179"/>
              <a:ext cx="1987" cy="0"/>
            </a:xfrm>
            <a:prstGeom prst="line">
              <a:avLst/>
            </a:prstGeom>
            <a:noFill/>
            <a:ln w="28575" cap="sq">
              <a:solidFill>
                <a:schemeClr val="tx1"/>
              </a:solidFill>
              <a:round/>
              <a:headEnd/>
              <a:tailEnd/>
            </a:ln>
          </p:spPr>
          <p:txBody>
            <a:bodyPr anchor="b" anchorCtr="1"/>
            <a:lstStyle/>
            <a:p>
              <a:endParaRPr lang="en-US"/>
            </a:p>
          </p:txBody>
        </p:sp>
        <p:sp>
          <p:nvSpPr>
            <p:cNvPr id="14" name="Line 13"/>
            <p:cNvSpPr>
              <a:spLocks noChangeShapeType="1"/>
            </p:cNvSpPr>
            <p:nvPr/>
          </p:nvSpPr>
          <p:spPr bwMode="auto">
            <a:xfrm>
              <a:off x="221" y="912"/>
              <a:ext cx="0" cy="267"/>
            </a:xfrm>
            <a:prstGeom prst="line">
              <a:avLst/>
            </a:prstGeom>
            <a:noFill/>
            <a:ln w="28575" cap="sq">
              <a:solidFill>
                <a:schemeClr val="tx1"/>
              </a:solidFill>
              <a:round/>
              <a:headEnd/>
              <a:tailEnd/>
            </a:ln>
          </p:spPr>
          <p:txBody>
            <a:bodyPr anchor="b" anchorCtr="1"/>
            <a:lstStyle/>
            <a:p>
              <a:endParaRPr lang="en-US"/>
            </a:p>
          </p:txBody>
        </p:sp>
        <p:sp>
          <p:nvSpPr>
            <p:cNvPr id="15" name="Line 14"/>
            <p:cNvSpPr>
              <a:spLocks noChangeShapeType="1"/>
            </p:cNvSpPr>
            <p:nvPr/>
          </p:nvSpPr>
          <p:spPr bwMode="auto">
            <a:xfrm>
              <a:off x="505" y="912"/>
              <a:ext cx="0" cy="267"/>
            </a:xfrm>
            <a:prstGeom prst="line">
              <a:avLst/>
            </a:prstGeom>
            <a:noFill/>
            <a:ln w="12700">
              <a:solidFill>
                <a:schemeClr val="tx1"/>
              </a:solidFill>
              <a:round/>
              <a:headEnd/>
              <a:tailEnd/>
            </a:ln>
          </p:spPr>
          <p:txBody>
            <a:bodyPr anchor="b" anchorCtr="1"/>
            <a:lstStyle/>
            <a:p>
              <a:endParaRPr lang="en-US"/>
            </a:p>
          </p:txBody>
        </p:sp>
        <p:sp>
          <p:nvSpPr>
            <p:cNvPr id="16" name="Line 15"/>
            <p:cNvSpPr>
              <a:spLocks noChangeShapeType="1"/>
            </p:cNvSpPr>
            <p:nvPr/>
          </p:nvSpPr>
          <p:spPr bwMode="auto">
            <a:xfrm>
              <a:off x="788" y="912"/>
              <a:ext cx="0" cy="267"/>
            </a:xfrm>
            <a:prstGeom prst="line">
              <a:avLst/>
            </a:prstGeom>
            <a:noFill/>
            <a:ln w="12700">
              <a:solidFill>
                <a:schemeClr val="tx1"/>
              </a:solidFill>
              <a:round/>
              <a:headEnd/>
              <a:tailEnd/>
            </a:ln>
          </p:spPr>
          <p:txBody>
            <a:bodyPr anchor="b" anchorCtr="1"/>
            <a:lstStyle/>
            <a:p>
              <a:endParaRPr lang="en-US"/>
            </a:p>
          </p:txBody>
        </p:sp>
        <p:sp>
          <p:nvSpPr>
            <p:cNvPr id="17" name="Line 16"/>
            <p:cNvSpPr>
              <a:spLocks noChangeShapeType="1"/>
            </p:cNvSpPr>
            <p:nvPr/>
          </p:nvSpPr>
          <p:spPr bwMode="auto">
            <a:xfrm>
              <a:off x="1072" y="912"/>
              <a:ext cx="0" cy="267"/>
            </a:xfrm>
            <a:prstGeom prst="line">
              <a:avLst/>
            </a:prstGeom>
            <a:noFill/>
            <a:ln w="12700">
              <a:solidFill>
                <a:schemeClr val="tx1"/>
              </a:solidFill>
              <a:round/>
              <a:headEnd/>
              <a:tailEnd/>
            </a:ln>
          </p:spPr>
          <p:txBody>
            <a:bodyPr anchor="b" anchorCtr="1"/>
            <a:lstStyle/>
            <a:p>
              <a:endParaRPr lang="en-US"/>
            </a:p>
          </p:txBody>
        </p:sp>
        <p:sp>
          <p:nvSpPr>
            <p:cNvPr id="18" name="Line 17"/>
            <p:cNvSpPr>
              <a:spLocks noChangeShapeType="1"/>
            </p:cNvSpPr>
            <p:nvPr/>
          </p:nvSpPr>
          <p:spPr bwMode="auto">
            <a:xfrm>
              <a:off x="1357" y="912"/>
              <a:ext cx="0" cy="267"/>
            </a:xfrm>
            <a:prstGeom prst="line">
              <a:avLst/>
            </a:prstGeom>
            <a:noFill/>
            <a:ln w="12700">
              <a:solidFill>
                <a:schemeClr val="tx1"/>
              </a:solidFill>
              <a:round/>
              <a:headEnd/>
              <a:tailEnd/>
            </a:ln>
          </p:spPr>
          <p:txBody>
            <a:bodyPr anchor="b" anchorCtr="1"/>
            <a:lstStyle/>
            <a:p>
              <a:endParaRPr lang="en-US"/>
            </a:p>
          </p:txBody>
        </p:sp>
        <p:sp>
          <p:nvSpPr>
            <p:cNvPr id="19" name="Line 18"/>
            <p:cNvSpPr>
              <a:spLocks noChangeShapeType="1"/>
            </p:cNvSpPr>
            <p:nvPr/>
          </p:nvSpPr>
          <p:spPr bwMode="auto">
            <a:xfrm>
              <a:off x="1641" y="912"/>
              <a:ext cx="0" cy="267"/>
            </a:xfrm>
            <a:prstGeom prst="line">
              <a:avLst/>
            </a:prstGeom>
            <a:noFill/>
            <a:ln w="12700">
              <a:solidFill>
                <a:schemeClr val="tx1"/>
              </a:solidFill>
              <a:round/>
              <a:headEnd/>
              <a:tailEnd/>
            </a:ln>
          </p:spPr>
          <p:txBody>
            <a:bodyPr anchor="b" anchorCtr="1"/>
            <a:lstStyle/>
            <a:p>
              <a:endParaRPr lang="en-US"/>
            </a:p>
          </p:txBody>
        </p:sp>
        <p:sp>
          <p:nvSpPr>
            <p:cNvPr id="20" name="Line 19"/>
            <p:cNvSpPr>
              <a:spLocks noChangeShapeType="1"/>
            </p:cNvSpPr>
            <p:nvPr/>
          </p:nvSpPr>
          <p:spPr bwMode="auto">
            <a:xfrm>
              <a:off x="1924" y="912"/>
              <a:ext cx="0" cy="267"/>
            </a:xfrm>
            <a:prstGeom prst="line">
              <a:avLst/>
            </a:prstGeom>
            <a:noFill/>
            <a:ln w="12700">
              <a:solidFill>
                <a:schemeClr val="tx1"/>
              </a:solidFill>
              <a:round/>
              <a:headEnd/>
              <a:tailEnd/>
            </a:ln>
          </p:spPr>
          <p:txBody>
            <a:bodyPr anchor="b" anchorCtr="1"/>
            <a:lstStyle/>
            <a:p>
              <a:endParaRPr lang="en-US"/>
            </a:p>
          </p:txBody>
        </p:sp>
        <p:sp>
          <p:nvSpPr>
            <p:cNvPr id="21" name="Line 20"/>
            <p:cNvSpPr>
              <a:spLocks noChangeShapeType="1"/>
            </p:cNvSpPr>
            <p:nvPr/>
          </p:nvSpPr>
          <p:spPr bwMode="auto">
            <a:xfrm>
              <a:off x="2208" y="912"/>
              <a:ext cx="0" cy="267"/>
            </a:xfrm>
            <a:prstGeom prst="line">
              <a:avLst/>
            </a:prstGeom>
            <a:noFill/>
            <a:ln w="28575" cap="sq">
              <a:solidFill>
                <a:schemeClr val="tx1"/>
              </a:solidFill>
              <a:round/>
              <a:headEnd/>
              <a:tailEnd/>
            </a:ln>
          </p:spPr>
          <p:txBody>
            <a:bodyPr anchor="b" anchorCtr="1"/>
            <a:lstStyle/>
            <a:p>
              <a:endParaRPr lang="en-US"/>
            </a:p>
          </p:txBody>
        </p:sp>
      </p:grpSp>
      <p:sp>
        <p:nvSpPr>
          <p:cNvPr id="22" name="Oval 21"/>
          <p:cNvSpPr>
            <a:spLocks noChangeArrowheads="1"/>
          </p:cNvSpPr>
          <p:nvPr/>
        </p:nvSpPr>
        <p:spPr bwMode="auto">
          <a:xfrm>
            <a:off x="4294717" y="1382713"/>
            <a:ext cx="567267" cy="393700"/>
          </a:xfrm>
          <a:prstGeom prst="ellipse">
            <a:avLst/>
          </a:prstGeom>
          <a:noFill/>
          <a:ln w="38100">
            <a:solidFill>
              <a:srgbClr val="CC0000"/>
            </a:solidFill>
            <a:round/>
            <a:headEnd/>
            <a:tailEnd/>
          </a:ln>
        </p:spPr>
        <p:txBody>
          <a:bodyPr wrap="none" anchor="ctr"/>
          <a:lstStyle/>
          <a:p>
            <a:endParaRPr lang="en-US"/>
          </a:p>
        </p:txBody>
      </p:sp>
      <p:grpSp>
        <p:nvGrpSpPr>
          <p:cNvPr id="23" name="Group 22"/>
          <p:cNvGrpSpPr>
            <a:grpSpLocks/>
          </p:cNvGrpSpPr>
          <p:nvPr/>
        </p:nvGrpSpPr>
        <p:grpSpPr bwMode="auto">
          <a:xfrm>
            <a:off x="673101" y="2032001"/>
            <a:ext cx="4205817" cy="423863"/>
            <a:chOff x="221" y="912"/>
            <a:chExt cx="1987" cy="267"/>
          </a:xfrm>
        </p:grpSpPr>
        <p:sp>
          <p:nvSpPr>
            <p:cNvPr id="24" name="Rectangle 23"/>
            <p:cNvSpPr>
              <a:spLocks noChangeArrowheads="1"/>
            </p:cNvSpPr>
            <p:nvPr/>
          </p:nvSpPr>
          <p:spPr bwMode="auto">
            <a:xfrm>
              <a:off x="1924" y="912"/>
              <a:ext cx="284" cy="267"/>
            </a:xfrm>
            <a:prstGeom prst="rect">
              <a:avLst/>
            </a:prstGeom>
            <a:noFill/>
            <a:ln w="9525">
              <a:noFill/>
              <a:miter lim="800000"/>
              <a:headEnd/>
              <a:tailEnd/>
            </a:ln>
          </p:spPr>
          <p:txBody>
            <a:bodyPr anchor="b" anchorCtr="1"/>
            <a:lstStyle/>
            <a:p>
              <a:pPr>
                <a:spcBef>
                  <a:spcPct val="20000"/>
                </a:spcBef>
              </a:pPr>
              <a:r>
                <a:rPr lang="en-US" dirty="0">
                  <a:solidFill>
                    <a:schemeClr val="accent2"/>
                  </a:solidFill>
                </a:rPr>
                <a:t>8</a:t>
              </a:r>
            </a:p>
          </p:txBody>
        </p:sp>
        <p:sp>
          <p:nvSpPr>
            <p:cNvPr id="25" name="Rectangle 24"/>
            <p:cNvSpPr>
              <a:spLocks noChangeArrowheads="1"/>
            </p:cNvSpPr>
            <p:nvPr/>
          </p:nvSpPr>
          <p:spPr bwMode="auto">
            <a:xfrm>
              <a:off x="1641" y="912"/>
              <a:ext cx="283" cy="267"/>
            </a:xfrm>
            <a:prstGeom prst="rect">
              <a:avLst/>
            </a:prstGeom>
            <a:noFill/>
            <a:ln w="9525">
              <a:noFill/>
              <a:miter lim="800000"/>
              <a:headEnd/>
              <a:tailEnd/>
            </a:ln>
          </p:spPr>
          <p:txBody>
            <a:bodyPr anchor="b" anchorCtr="1"/>
            <a:lstStyle/>
            <a:p>
              <a:pPr>
                <a:spcBef>
                  <a:spcPct val="20000"/>
                </a:spcBef>
              </a:pPr>
              <a:r>
                <a:rPr lang="en-US">
                  <a:solidFill>
                    <a:schemeClr val="accent2"/>
                  </a:solidFill>
                </a:rPr>
                <a:t>3</a:t>
              </a:r>
            </a:p>
          </p:txBody>
        </p:sp>
        <p:sp>
          <p:nvSpPr>
            <p:cNvPr id="26" name="Rectangle 25"/>
            <p:cNvSpPr>
              <a:spLocks noChangeArrowheads="1"/>
            </p:cNvSpPr>
            <p:nvPr/>
          </p:nvSpPr>
          <p:spPr bwMode="auto">
            <a:xfrm>
              <a:off x="1357"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2</a:t>
              </a:r>
            </a:p>
          </p:txBody>
        </p:sp>
        <p:sp>
          <p:nvSpPr>
            <p:cNvPr id="27" name="Rectangle 26"/>
            <p:cNvSpPr>
              <a:spLocks noChangeArrowheads="1"/>
            </p:cNvSpPr>
            <p:nvPr/>
          </p:nvSpPr>
          <p:spPr bwMode="auto">
            <a:xfrm>
              <a:off x="1072" y="912"/>
              <a:ext cx="285" cy="267"/>
            </a:xfrm>
            <a:prstGeom prst="rect">
              <a:avLst/>
            </a:prstGeom>
            <a:noFill/>
            <a:ln w="9525">
              <a:noFill/>
              <a:miter lim="800000"/>
              <a:headEnd/>
              <a:tailEnd/>
            </a:ln>
          </p:spPr>
          <p:txBody>
            <a:bodyPr anchor="b" anchorCtr="1"/>
            <a:lstStyle/>
            <a:p>
              <a:pPr>
                <a:spcBef>
                  <a:spcPct val="20000"/>
                </a:spcBef>
              </a:pPr>
              <a:r>
                <a:rPr lang="en-US">
                  <a:solidFill>
                    <a:schemeClr val="accent2"/>
                  </a:solidFill>
                </a:rPr>
                <a:t>9</a:t>
              </a:r>
            </a:p>
          </p:txBody>
        </p:sp>
        <p:sp>
          <p:nvSpPr>
            <p:cNvPr id="28" name="Rectangle 27"/>
            <p:cNvSpPr>
              <a:spLocks noChangeArrowheads="1"/>
            </p:cNvSpPr>
            <p:nvPr/>
          </p:nvSpPr>
          <p:spPr bwMode="auto">
            <a:xfrm>
              <a:off x="788"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6</a:t>
              </a:r>
            </a:p>
          </p:txBody>
        </p:sp>
        <p:sp>
          <p:nvSpPr>
            <p:cNvPr id="29" name="Rectangle 28"/>
            <p:cNvSpPr>
              <a:spLocks noChangeArrowheads="1"/>
            </p:cNvSpPr>
            <p:nvPr/>
          </p:nvSpPr>
          <p:spPr bwMode="auto">
            <a:xfrm>
              <a:off x="505" y="912"/>
              <a:ext cx="283" cy="267"/>
            </a:xfrm>
            <a:prstGeom prst="rect">
              <a:avLst/>
            </a:prstGeom>
            <a:noFill/>
            <a:ln w="9525">
              <a:noFill/>
              <a:miter lim="800000"/>
              <a:headEnd/>
              <a:tailEnd/>
            </a:ln>
          </p:spPr>
          <p:txBody>
            <a:bodyPr anchor="b" anchorCtr="1"/>
            <a:lstStyle/>
            <a:p>
              <a:pPr>
                <a:spcBef>
                  <a:spcPct val="20000"/>
                </a:spcBef>
              </a:pPr>
              <a:r>
                <a:rPr lang="en-US">
                  <a:solidFill>
                    <a:schemeClr val="accent2"/>
                  </a:solidFill>
                </a:rPr>
                <a:t>4</a:t>
              </a:r>
            </a:p>
          </p:txBody>
        </p:sp>
        <p:sp>
          <p:nvSpPr>
            <p:cNvPr id="30" name="Rectangle 29"/>
            <p:cNvSpPr>
              <a:spLocks noChangeArrowheads="1"/>
            </p:cNvSpPr>
            <p:nvPr/>
          </p:nvSpPr>
          <p:spPr bwMode="auto">
            <a:xfrm>
              <a:off x="221" y="912"/>
              <a:ext cx="284" cy="267"/>
            </a:xfrm>
            <a:prstGeom prst="rect">
              <a:avLst/>
            </a:prstGeom>
            <a:solidFill>
              <a:srgbClr val="EAEAEA"/>
            </a:solidFill>
            <a:ln w="9525">
              <a:noFill/>
              <a:miter lim="800000"/>
              <a:headEnd/>
              <a:tailEnd/>
            </a:ln>
          </p:spPr>
          <p:txBody>
            <a:bodyPr anchor="b" anchorCtr="1"/>
            <a:lstStyle/>
            <a:p>
              <a:pPr>
                <a:spcBef>
                  <a:spcPct val="20000"/>
                </a:spcBef>
              </a:pPr>
              <a:r>
                <a:rPr lang="en-US" dirty="0">
                  <a:solidFill>
                    <a:schemeClr val="accent2"/>
                  </a:solidFill>
                </a:rPr>
                <a:t>1</a:t>
              </a:r>
            </a:p>
          </p:txBody>
        </p:sp>
        <p:sp>
          <p:nvSpPr>
            <p:cNvPr id="31" name="Line 30"/>
            <p:cNvSpPr>
              <a:spLocks noChangeShapeType="1"/>
            </p:cNvSpPr>
            <p:nvPr/>
          </p:nvSpPr>
          <p:spPr bwMode="auto">
            <a:xfrm>
              <a:off x="221" y="912"/>
              <a:ext cx="1987" cy="0"/>
            </a:xfrm>
            <a:prstGeom prst="line">
              <a:avLst/>
            </a:prstGeom>
            <a:noFill/>
            <a:ln w="28575" cap="sq">
              <a:solidFill>
                <a:schemeClr val="tx1"/>
              </a:solidFill>
              <a:round/>
              <a:headEnd/>
              <a:tailEnd/>
            </a:ln>
          </p:spPr>
          <p:txBody>
            <a:bodyPr anchor="b" anchorCtr="1"/>
            <a:lstStyle/>
            <a:p>
              <a:endParaRPr lang="en-US"/>
            </a:p>
          </p:txBody>
        </p:sp>
        <p:sp>
          <p:nvSpPr>
            <p:cNvPr id="32" name="Line 31"/>
            <p:cNvSpPr>
              <a:spLocks noChangeShapeType="1"/>
            </p:cNvSpPr>
            <p:nvPr/>
          </p:nvSpPr>
          <p:spPr bwMode="auto">
            <a:xfrm>
              <a:off x="221" y="1179"/>
              <a:ext cx="1987" cy="0"/>
            </a:xfrm>
            <a:prstGeom prst="line">
              <a:avLst/>
            </a:prstGeom>
            <a:noFill/>
            <a:ln w="28575" cap="sq">
              <a:solidFill>
                <a:schemeClr val="tx1"/>
              </a:solidFill>
              <a:round/>
              <a:headEnd/>
              <a:tailEnd/>
            </a:ln>
          </p:spPr>
          <p:txBody>
            <a:bodyPr anchor="b" anchorCtr="1"/>
            <a:lstStyle/>
            <a:p>
              <a:endParaRPr lang="en-US"/>
            </a:p>
          </p:txBody>
        </p:sp>
        <p:sp>
          <p:nvSpPr>
            <p:cNvPr id="33" name="Line 32"/>
            <p:cNvSpPr>
              <a:spLocks noChangeShapeType="1"/>
            </p:cNvSpPr>
            <p:nvPr/>
          </p:nvSpPr>
          <p:spPr bwMode="auto">
            <a:xfrm>
              <a:off x="221" y="912"/>
              <a:ext cx="0" cy="267"/>
            </a:xfrm>
            <a:prstGeom prst="line">
              <a:avLst/>
            </a:prstGeom>
            <a:noFill/>
            <a:ln w="28575" cap="sq">
              <a:solidFill>
                <a:schemeClr val="tx1"/>
              </a:solidFill>
              <a:round/>
              <a:headEnd/>
              <a:tailEnd/>
            </a:ln>
          </p:spPr>
          <p:txBody>
            <a:bodyPr anchor="b" anchorCtr="1"/>
            <a:lstStyle/>
            <a:p>
              <a:endParaRPr lang="en-US"/>
            </a:p>
          </p:txBody>
        </p:sp>
        <p:sp>
          <p:nvSpPr>
            <p:cNvPr id="34" name="Line 33"/>
            <p:cNvSpPr>
              <a:spLocks noChangeShapeType="1"/>
            </p:cNvSpPr>
            <p:nvPr/>
          </p:nvSpPr>
          <p:spPr bwMode="auto">
            <a:xfrm>
              <a:off x="505" y="912"/>
              <a:ext cx="0" cy="267"/>
            </a:xfrm>
            <a:prstGeom prst="line">
              <a:avLst/>
            </a:prstGeom>
            <a:noFill/>
            <a:ln w="12700">
              <a:solidFill>
                <a:schemeClr val="tx1"/>
              </a:solidFill>
              <a:round/>
              <a:headEnd/>
              <a:tailEnd/>
            </a:ln>
          </p:spPr>
          <p:txBody>
            <a:bodyPr anchor="b" anchorCtr="1"/>
            <a:lstStyle/>
            <a:p>
              <a:endParaRPr lang="en-US"/>
            </a:p>
          </p:txBody>
        </p:sp>
        <p:sp>
          <p:nvSpPr>
            <p:cNvPr id="35" name="Line 34"/>
            <p:cNvSpPr>
              <a:spLocks noChangeShapeType="1"/>
            </p:cNvSpPr>
            <p:nvPr/>
          </p:nvSpPr>
          <p:spPr bwMode="auto">
            <a:xfrm>
              <a:off x="788" y="912"/>
              <a:ext cx="0" cy="267"/>
            </a:xfrm>
            <a:prstGeom prst="line">
              <a:avLst/>
            </a:prstGeom>
            <a:noFill/>
            <a:ln w="12700">
              <a:solidFill>
                <a:schemeClr val="tx1"/>
              </a:solidFill>
              <a:round/>
              <a:headEnd/>
              <a:tailEnd/>
            </a:ln>
          </p:spPr>
          <p:txBody>
            <a:bodyPr anchor="b" anchorCtr="1"/>
            <a:lstStyle/>
            <a:p>
              <a:endParaRPr lang="en-US"/>
            </a:p>
          </p:txBody>
        </p:sp>
        <p:sp>
          <p:nvSpPr>
            <p:cNvPr id="36" name="Line 35"/>
            <p:cNvSpPr>
              <a:spLocks noChangeShapeType="1"/>
            </p:cNvSpPr>
            <p:nvPr/>
          </p:nvSpPr>
          <p:spPr bwMode="auto">
            <a:xfrm>
              <a:off x="1072" y="912"/>
              <a:ext cx="0" cy="267"/>
            </a:xfrm>
            <a:prstGeom prst="line">
              <a:avLst/>
            </a:prstGeom>
            <a:noFill/>
            <a:ln w="12700">
              <a:solidFill>
                <a:schemeClr val="tx1"/>
              </a:solidFill>
              <a:round/>
              <a:headEnd/>
              <a:tailEnd/>
            </a:ln>
          </p:spPr>
          <p:txBody>
            <a:bodyPr anchor="b" anchorCtr="1"/>
            <a:lstStyle/>
            <a:p>
              <a:endParaRPr lang="en-US"/>
            </a:p>
          </p:txBody>
        </p:sp>
        <p:sp>
          <p:nvSpPr>
            <p:cNvPr id="37" name="Line 36"/>
            <p:cNvSpPr>
              <a:spLocks noChangeShapeType="1"/>
            </p:cNvSpPr>
            <p:nvPr/>
          </p:nvSpPr>
          <p:spPr bwMode="auto">
            <a:xfrm>
              <a:off x="1357" y="912"/>
              <a:ext cx="0" cy="267"/>
            </a:xfrm>
            <a:prstGeom prst="line">
              <a:avLst/>
            </a:prstGeom>
            <a:noFill/>
            <a:ln w="12700">
              <a:solidFill>
                <a:schemeClr val="tx1"/>
              </a:solidFill>
              <a:round/>
              <a:headEnd/>
              <a:tailEnd/>
            </a:ln>
          </p:spPr>
          <p:txBody>
            <a:bodyPr anchor="b" anchorCtr="1"/>
            <a:lstStyle/>
            <a:p>
              <a:endParaRPr lang="en-US"/>
            </a:p>
          </p:txBody>
        </p:sp>
        <p:sp>
          <p:nvSpPr>
            <p:cNvPr id="38" name="Line 37"/>
            <p:cNvSpPr>
              <a:spLocks noChangeShapeType="1"/>
            </p:cNvSpPr>
            <p:nvPr/>
          </p:nvSpPr>
          <p:spPr bwMode="auto">
            <a:xfrm>
              <a:off x="1641" y="912"/>
              <a:ext cx="0" cy="267"/>
            </a:xfrm>
            <a:prstGeom prst="line">
              <a:avLst/>
            </a:prstGeom>
            <a:noFill/>
            <a:ln w="12700">
              <a:solidFill>
                <a:schemeClr val="tx1"/>
              </a:solidFill>
              <a:round/>
              <a:headEnd/>
              <a:tailEnd/>
            </a:ln>
          </p:spPr>
          <p:txBody>
            <a:bodyPr anchor="b" anchorCtr="1"/>
            <a:lstStyle/>
            <a:p>
              <a:endParaRPr lang="en-US"/>
            </a:p>
          </p:txBody>
        </p:sp>
        <p:sp>
          <p:nvSpPr>
            <p:cNvPr id="39" name="Line 38"/>
            <p:cNvSpPr>
              <a:spLocks noChangeShapeType="1"/>
            </p:cNvSpPr>
            <p:nvPr/>
          </p:nvSpPr>
          <p:spPr bwMode="auto">
            <a:xfrm>
              <a:off x="1924" y="912"/>
              <a:ext cx="0" cy="267"/>
            </a:xfrm>
            <a:prstGeom prst="line">
              <a:avLst/>
            </a:prstGeom>
            <a:noFill/>
            <a:ln w="12700">
              <a:solidFill>
                <a:schemeClr val="tx1"/>
              </a:solidFill>
              <a:round/>
              <a:headEnd/>
              <a:tailEnd/>
            </a:ln>
          </p:spPr>
          <p:txBody>
            <a:bodyPr anchor="b" anchorCtr="1"/>
            <a:lstStyle/>
            <a:p>
              <a:endParaRPr lang="en-US"/>
            </a:p>
          </p:txBody>
        </p:sp>
        <p:sp>
          <p:nvSpPr>
            <p:cNvPr id="40" name="Line 39"/>
            <p:cNvSpPr>
              <a:spLocks noChangeShapeType="1"/>
            </p:cNvSpPr>
            <p:nvPr/>
          </p:nvSpPr>
          <p:spPr bwMode="auto">
            <a:xfrm>
              <a:off x="2208" y="912"/>
              <a:ext cx="0" cy="267"/>
            </a:xfrm>
            <a:prstGeom prst="line">
              <a:avLst/>
            </a:prstGeom>
            <a:noFill/>
            <a:ln w="28575" cap="sq">
              <a:solidFill>
                <a:schemeClr val="tx1"/>
              </a:solidFill>
              <a:round/>
              <a:headEnd/>
              <a:tailEnd/>
            </a:ln>
          </p:spPr>
          <p:txBody>
            <a:bodyPr anchor="b" anchorCtr="1"/>
            <a:lstStyle/>
            <a:p>
              <a:endParaRPr lang="en-US"/>
            </a:p>
          </p:txBody>
        </p:sp>
      </p:grpSp>
      <p:sp>
        <p:nvSpPr>
          <p:cNvPr id="41" name="Oval 40"/>
          <p:cNvSpPr>
            <a:spLocks noChangeArrowheads="1"/>
          </p:cNvSpPr>
          <p:nvPr/>
        </p:nvSpPr>
        <p:spPr bwMode="auto">
          <a:xfrm>
            <a:off x="3079751" y="2044700"/>
            <a:ext cx="567267" cy="393700"/>
          </a:xfrm>
          <a:prstGeom prst="ellipse">
            <a:avLst/>
          </a:prstGeom>
          <a:noFill/>
          <a:ln w="38100">
            <a:solidFill>
              <a:srgbClr val="CC0000"/>
            </a:solidFill>
            <a:round/>
            <a:headEnd/>
            <a:tailEnd/>
          </a:ln>
        </p:spPr>
        <p:txBody>
          <a:bodyPr wrap="none" anchor="ctr"/>
          <a:lstStyle/>
          <a:p>
            <a:endParaRPr lang="en-US"/>
          </a:p>
        </p:txBody>
      </p:sp>
      <p:grpSp>
        <p:nvGrpSpPr>
          <p:cNvPr id="42" name="Group 41"/>
          <p:cNvGrpSpPr>
            <a:grpSpLocks/>
          </p:cNvGrpSpPr>
          <p:nvPr/>
        </p:nvGrpSpPr>
        <p:grpSpPr bwMode="auto">
          <a:xfrm>
            <a:off x="673101" y="2693988"/>
            <a:ext cx="4205817" cy="423862"/>
            <a:chOff x="221" y="912"/>
            <a:chExt cx="1987" cy="267"/>
          </a:xfrm>
        </p:grpSpPr>
        <p:sp>
          <p:nvSpPr>
            <p:cNvPr id="43" name="Rectangle 42"/>
            <p:cNvSpPr>
              <a:spLocks noChangeArrowheads="1"/>
            </p:cNvSpPr>
            <p:nvPr/>
          </p:nvSpPr>
          <p:spPr bwMode="auto">
            <a:xfrm>
              <a:off x="1924"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8</a:t>
              </a:r>
            </a:p>
          </p:txBody>
        </p:sp>
        <p:sp>
          <p:nvSpPr>
            <p:cNvPr id="44" name="Rectangle 43"/>
            <p:cNvSpPr>
              <a:spLocks noChangeArrowheads="1"/>
            </p:cNvSpPr>
            <p:nvPr/>
          </p:nvSpPr>
          <p:spPr bwMode="auto">
            <a:xfrm>
              <a:off x="1641" y="912"/>
              <a:ext cx="283" cy="267"/>
            </a:xfrm>
            <a:prstGeom prst="rect">
              <a:avLst/>
            </a:prstGeom>
            <a:noFill/>
            <a:ln w="9525">
              <a:noFill/>
              <a:miter lim="800000"/>
              <a:headEnd/>
              <a:tailEnd/>
            </a:ln>
          </p:spPr>
          <p:txBody>
            <a:bodyPr anchor="b" anchorCtr="1"/>
            <a:lstStyle/>
            <a:p>
              <a:pPr>
                <a:spcBef>
                  <a:spcPct val="20000"/>
                </a:spcBef>
              </a:pPr>
              <a:r>
                <a:rPr lang="en-US">
                  <a:solidFill>
                    <a:schemeClr val="accent2"/>
                  </a:solidFill>
                </a:rPr>
                <a:t>3</a:t>
              </a:r>
            </a:p>
          </p:txBody>
        </p:sp>
        <p:sp>
          <p:nvSpPr>
            <p:cNvPr id="45" name="Rectangle 44"/>
            <p:cNvSpPr>
              <a:spLocks noChangeArrowheads="1"/>
            </p:cNvSpPr>
            <p:nvPr/>
          </p:nvSpPr>
          <p:spPr bwMode="auto">
            <a:xfrm>
              <a:off x="1357"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4</a:t>
              </a:r>
            </a:p>
          </p:txBody>
        </p:sp>
        <p:sp>
          <p:nvSpPr>
            <p:cNvPr id="46" name="Rectangle 45"/>
            <p:cNvSpPr>
              <a:spLocks noChangeArrowheads="1"/>
            </p:cNvSpPr>
            <p:nvPr/>
          </p:nvSpPr>
          <p:spPr bwMode="auto">
            <a:xfrm>
              <a:off x="1072" y="912"/>
              <a:ext cx="285" cy="267"/>
            </a:xfrm>
            <a:prstGeom prst="rect">
              <a:avLst/>
            </a:prstGeom>
            <a:noFill/>
            <a:ln w="9525">
              <a:noFill/>
              <a:miter lim="800000"/>
              <a:headEnd/>
              <a:tailEnd/>
            </a:ln>
          </p:spPr>
          <p:txBody>
            <a:bodyPr anchor="b" anchorCtr="1"/>
            <a:lstStyle/>
            <a:p>
              <a:pPr>
                <a:spcBef>
                  <a:spcPct val="20000"/>
                </a:spcBef>
              </a:pPr>
              <a:r>
                <a:rPr lang="en-US">
                  <a:solidFill>
                    <a:schemeClr val="accent2"/>
                  </a:solidFill>
                </a:rPr>
                <a:t>9</a:t>
              </a:r>
            </a:p>
          </p:txBody>
        </p:sp>
        <p:sp>
          <p:nvSpPr>
            <p:cNvPr id="47" name="Rectangle 46"/>
            <p:cNvSpPr>
              <a:spLocks noChangeArrowheads="1"/>
            </p:cNvSpPr>
            <p:nvPr/>
          </p:nvSpPr>
          <p:spPr bwMode="auto">
            <a:xfrm>
              <a:off x="788"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6</a:t>
              </a:r>
            </a:p>
          </p:txBody>
        </p:sp>
        <p:sp>
          <p:nvSpPr>
            <p:cNvPr id="48" name="Rectangle 47"/>
            <p:cNvSpPr>
              <a:spLocks noChangeArrowheads="1"/>
            </p:cNvSpPr>
            <p:nvPr/>
          </p:nvSpPr>
          <p:spPr bwMode="auto">
            <a:xfrm>
              <a:off x="505" y="912"/>
              <a:ext cx="283"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2</a:t>
              </a:r>
            </a:p>
          </p:txBody>
        </p:sp>
        <p:sp>
          <p:nvSpPr>
            <p:cNvPr id="49" name="Rectangle 48"/>
            <p:cNvSpPr>
              <a:spLocks noChangeArrowheads="1"/>
            </p:cNvSpPr>
            <p:nvPr/>
          </p:nvSpPr>
          <p:spPr bwMode="auto">
            <a:xfrm>
              <a:off x="221"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1</a:t>
              </a:r>
            </a:p>
          </p:txBody>
        </p:sp>
        <p:sp>
          <p:nvSpPr>
            <p:cNvPr id="50" name="Line 49"/>
            <p:cNvSpPr>
              <a:spLocks noChangeShapeType="1"/>
            </p:cNvSpPr>
            <p:nvPr/>
          </p:nvSpPr>
          <p:spPr bwMode="auto">
            <a:xfrm>
              <a:off x="221" y="912"/>
              <a:ext cx="1987" cy="0"/>
            </a:xfrm>
            <a:prstGeom prst="line">
              <a:avLst/>
            </a:prstGeom>
            <a:noFill/>
            <a:ln w="28575" cap="sq">
              <a:solidFill>
                <a:schemeClr val="tx1"/>
              </a:solidFill>
              <a:round/>
              <a:headEnd/>
              <a:tailEnd/>
            </a:ln>
          </p:spPr>
          <p:txBody>
            <a:bodyPr anchor="b" anchorCtr="1"/>
            <a:lstStyle/>
            <a:p>
              <a:endParaRPr lang="en-US"/>
            </a:p>
          </p:txBody>
        </p:sp>
        <p:sp>
          <p:nvSpPr>
            <p:cNvPr id="51" name="Line 50"/>
            <p:cNvSpPr>
              <a:spLocks noChangeShapeType="1"/>
            </p:cNvSpPr>
            <p:nvPr/>
          </p:nvSpPr>
          <p:spPr bwMode="auto">
            <a:xfrm>
              <a:off x="221" y="1179"/>
              <a:ext cx="1987" cy="0"/>
            </a:xfrm>
            <a:prstGeom prst="line">
              <a:avLst/>
            </a:prstGeom>
            <a:noFill/>
            <a:ln w="28575" cap="sq">
              <a:solidFill>
                <a:schemeClr val="tx1"/>
              </a:solidFill>
              <a:round/>
              <a:headEnd/>
              <a:tailEnd/>
            </a:ln>
          </p:spPr>
          <p:txBody>
            <a:bodyPr anchor="b" anchorCtr="1"/>
            <a:lstStyle/>
            <a:p>
              <a:endParaRPr lang="en-US"/>
            </a:p>
          </p:txBody>
        </p:sp>
        <p:sp>
          <p:nvSpPr>
            <p:cNvPr id="52" name="Line 51"/>
            <p:cNvSpPr>
              <a:spLocks noChangeShapeType="1"/>
            </p:cNvSpPr>
            <p:nvPr/>
          </p:nvSpPr>
          <p:spPr bwMode="auto">
            <a:xfrm>
              <a:off x="221" y="912"/>
              <a:ext cx="0" cy="267"/>
            </a:xfrm>
            <a:prstGeom prst="line">
              <a:avLst/>
            </a:prstGeom>
            <a:noFill/>
            <a:ln w="28575" cap="sq">
              <a:solidFill>
                <a:schemeClr val="tx1"/>
              </a:solidFill>
              <a:round/>
              <a:headEnd/>
              <a:tailEnd/>
            </a:ln>
          </p:spPr>
          <p:txBody>
            <a:bodyPr anchor="b" anchorCtr="1"/>
            <a:lstStyle/>
            <a:p>
              <a:endParaRPr lang="en-US"/>
            </a:p>
          </p:txBody>
        </p:sp>
        <p:sp>
          <p:nvSpPr>
            <p:cNvPr id="53" name="Line 52"/>
            <p:cNvSpPr>
              <a:spLocks noChangeShapeType="1"/>
            </p:cNvSpPr>
            <p:nvPr/>
          </p:nvSpPr>
          <p:spPr bwMode="auto">
            <a:xfrm>
              <a:off x="505" y="912"/>
              <a:ext cx="0" cy="267"/>
            </a:xfrm>
            <a:prstGeom prst="line">
              <a:avLst/>
            </a:prstGeom>
            <a:noFill/>
            <a:ln w="12700">
              <a:solidFill>
                <a:schemeClr val="tx1"/>
              </a:solidFill>
              <a:round/>
              <a:headEnd/>
              <a:tailEnd/>
            </a:ln>
          </p:spPr>
          <p:txBody>
            <a:bodyPr anchor="b" anchorCtr="1"/>
            <a:lstStyle/>
            <a:p>
              <a:endParaRPr lang="en-US"/>
            </a:p>
          </p:txBody>
        </p:sp>
        <p:sp>
          <p:nvSpPr>
            <p:cNvPr id="54" name="Line 53"/>
            <p:cNvSpPr>
              <a:spLocks noChangeShapeType="1"/>
            </p:cNvSpPr>
            <p:nvPr/>
          </p:nvSpPr>
          <p:spPr bwMode="auto">
            <a:xfrm>
              <a:off x="788" y="912"/>
              <a:ext cx="0" cy="267"/>
            </a:xfrm>
            <a:prstGeom prst="line">
              <a:avLst/>
            </a:prstGeom>
            <a:noFill/>
            <a:ln w="12700">
              <a:solidFill>
                <a:schemeClr val="tx1"/>
              </a:solidFill>
              <a:round/>
              <a:headEnd/>
              <a:tailEnd/>
            </a:ln>
          </p:spPr>
          <p:txBody>
            <a:bodyPr anchor="b" anchorCtr="1"/>
            <a:lstStyle/>
            <a:p>
              <a:endParaRPr lang="en-US"/>
            </a:p>
          </p:txBody>
        </p:sp>
        <p:sp>
          <p:nvSpPr>
            <p:cNvPr id="55" name="Line 54"/>
            <p:cNvSpPr>
              <a:spLocks noChangeShapeType="1"/>
            </p:cNvSpPr>
            <p:nvPr/>
          </p:nvSpPr>
          <p:spPr bwMode="auto">
            <a:xfrm>
              <a:off x="1072" y="912"/>
              <a:ext cx="0" cy="267"/>
            </a:xfrm>
            <a:prstGeom prst="line">
              <a:avLst/>
            </a:prstGeom>
            <a:noFill/>
            <a:ln w="12700">
              <a:solidFill>
                <a:schemeClr val="tx1"/>
              </a:solidFill>
              <a:round/>
              <a:headEnd/>
              <a:tailEnd/>
            </a:ln>
          </p:spPr>
          <p:txBody>
            <a:bodyPr anchor="b" anchorCtr="1"/>
            <a:lstStyle/>
            <a:p>
              <a:endParaRPr lang="en-US"/>
            </a:p>
          </p:txBody>
        </p:sp>
        <p:sp>
          <p:nvSpPr>
            <p:cNvPr id="56" name="Line 55"/>
            <p:cNvSpPr>
              <a:spLocks noChangeShapeType="1"/>
            </p:cNvSpPr>
            <p:nvPr/>
          </p:nvSpPr>
          <p:spPr bwMode="auto">
            <a:xfrm>
              <a:off x="1357" y="912"/>
              <a:ext cx="0" cy="267"/>
            </a:xfrm>
            <a:prstGeom prst="line">
              <a:avLst/>
            </a:prstGeom>
            <a:noFill/>
            <a:ln w="12700">
              <a:solidFill>
                <a:schemeClr val="tx1"/>
              </a:solidFill>
              <a:round/>
              <a:headEnd/>
              <a:tailEnd/>
            </a:ln>
          </p:spPr>
          <p:txBody>
            <a:bodyPr anchor="b" anchorCtr="1"/>
            <a:lstStyle/>
            <a:p>
              <a:endParaRPr lang="en-US"/>
            </a:p>
          </p:txBody>
        </p:sp>
        <p:sp>
          <p:nvSpPr>
            <p:cNvPr id="57" name="Line 56"/>
            <p:cNvSpPr>
              <a:spLocks noChangeShapeType="1"/>
            </p:cNvSpPr>
            <p:nvPr/>
          </p:nvSpPr>
          <p:spPr bwMode="auto">
            <a:xfrm>
              <a:off x="1641" y="912"/>
              <a:ext cx="0" cy="267"/>
            </a:xfrm>
            <a:prstGeom prst="line">
              <a:avLst/>
            </a:prstGeom>
            <a:noFill/>
            <a:ln w="12700">
              <a:solidFill>
                <a:schemeClr val="tx1"/>
              </a:solidFill>
              <a:round/>
              <a:headEnd/>
              <a:tailEnd/>
            </a:ln>
          </p:spPr>
          <p:txBody>
            <a:bodyPr anchor="b" anchorCtr="1"/>
            <a:lstStyle/>
            <a:p>
              <a:endParaRPr lang="en-US"/>
            </a:p>
          </p:txBody>
        </p:sp>
        <p:sp>
          <p:nvSpPr>
            <p:cNvPr id="58" name="Line 57"/>
            <p:cNvSpPr>
              <a:spLocks noChangeShapeType="1"/>
            </p:cNvSpPr>
            <p:nvPr/>
          </p:nvSpPr>
          <p:spPr bwMode="auto">
            <a:xfrm>
              <a:off x="1924" y="912"/>
              <a:ext cx="0" cy="267"/>
            </a:xfrm>
            <a:prstGeom prst="line">
              <a:avLst/>
            </a:prstGeom>
            <a:noFill/>
            <a:ln w="12700">
              <a:solidFill>
                <a:schemeClr val="tx1"/>
              </a:solidFill>
              <a:round/>
              <a:headEnd/>
              <a:tailEnd/>
            </a:ln>
          </p:spPr>
          <p:txBody>
            <a:bodyPr anchor="b" anchorCtr="1"/>
            <a:lstStyle/>
            <a:p>
              <a:endParaRPr lang="en-US"/>
            </a:p>
          </p:txBody>
        </p:sp>
        <p:sp>
          <p:nvSpPr>
            <p:cNvPr id="59" name="Line 58"/>
            <p:cNvSpPr>
              <a:spLocks noChangeShapeType="1"/>
            </p:cNvSpPr>
            <p:nvPr/>
          </p:nvSpPr>
          <p:spPr bwMode="auto">
            <a:xfrm>
              <a:off x="2208" y="912"/>
              <a:ext cx="0" cy="267"/>
            </a:xfrm>
            <a:prstGeom prst="line">
              <a:avLst/>
            </a:prstGeom>
            <a:noFill/>
            <a:ln w="28575" cap="sq">
              <a:solidFill>
                <a:schemeClr val="tx1"/>
              </a:solidFill>
              <a:round/>
              <a:headEnd/>
              <a:tailEnd/>
            </a:ln>
          </p:spPr>
          <p:txBody>
            <a:bodyPr anchor="b" anchorCtr="1"/>
            <a:lstStyle/>
            <a:p>
              <a:endParaRPr lang="en-US"/>
            </a:p>
          </p:txBody>
        </p:sp>
      </p:grpSp>
      <p:sp>
        <p:nvSpPr>
          <p:cNvPr id="60" name="Oval 59"/>
          <p:cNvSpPr>
            <a:spLocks noChangeArrowheads="1"/>
          </p:cNvSpPr>
          <p:nvPr/>
        </p:nvSpPr>
        <p:spPr bwMode="auto">
          <a:xfrm>
            <a:off x="3687233" y="2700338"/>
            <a:ext cx="567267" cy="393700"/>
          </a:xfrm>
          <a:prstGeom prst="ellipse">
            <a:avLst/>
          </a:prstGeom>
          <a:noFill/>
          <a:ln w="38100">
            <a:solidFill>
              <a:srgbClr val="CC0000"/>
            </a:solidFill>
            <a:round/>
            <a:headEnd/>
            <a:tailEnd/>
          </a:ln>
        </p:spPr>
        <p:txBody>
          <a:bodyPr wrap="none" anchor="ctr"/>
          <a:lstStyle/>
          <a:p>
            <a:endParaRPr lang="en-US"/>
          </a:p>
        </p:txBody>
      </p:sp>
      <p:grpSp>
        <p:nvGrpSpPr>
          <p:cNvPr id="61" name="Group 60"/>
          <p:cNvGrpSpPr>
            <a:grpSpLocks/>
          </p:cNvGrpSpPr>
          <p:nvPr/>
        </p:nvGrpSpPr>
        <p:grpSpPr bwMode="auto">
          <a:xfrm>
            <a:off x="673101" y="3367088"/>
            <a:ext cx="4205817" cy="423862"/>
            <a:chOff x="221" y="912"/>
            <a:chExt cx="1987" cy="267"/>
          </a:xfrm>
        </p:grpSpPr>
        <p:sp>
          <p:nvSpPr>
            <p:cNvPr id="62" name="Rectangle 61"/>
            <p:cNvSpPr>
              <a:spLocks noChangeArrowheads="1"/>
            </p:cNvSpPr>
            <p:nvPr/>
          </p:nvSpPr>
          <p:spPr bwMode="auto">
            <a:xfrm>
              <a:off x="1924"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8</a:t>
              </a:r>
            </a:p>
          </p:txBody>
        </p:sp>
        <p:sp>
          <p:nvSpPr>
            <p:cNvPr id="63" name="Rectangle 62"/>
            <p:cNvSpPr>
              <a:spLocks noChangeArrowheads="1"/>
            </p:cNvSpPr>
            <p:nvPr/>
          </p:nvSpPr>
          <p:spPr bwMode="auto">
            <a:xfrm>
              <a:off x="1641" y="912"/>
              <a:ext cx="283" cy="267"/>
            </a:xfrm>
            <a:prstGeom prst="rect">
              <a:avLst/>
            </a:prstGeom>
            <a:noFill/>
            <a:ln w="9525">
              <a:noFill/>
              <a:miter lim="800000"/>
              <a:headEnd/>
              <a:tailEnd/>
            </a:ln>
          </p:spPr>
          <p:txBody>
            <a:bodyPr anchor="b" anchorCtr="1"/>
            <a:lstStyle/>
            <a:p>
              <a:pPr>
                <a:spcBef>
                  <a:spcPct val="20000"/>
                </a:spcBef>
              </a:pPr>
              <a:r>
                <a:rPr lang="en-US">
                  <a:solidFill>
                    <a:schemeClr val="accent2"/>
                  </a:solidFill>
                </a:rPr>
                <a:t>6</a:t>
              </a:r>
            </a:p>
          </p:txBody>
        </p:sp>
        <p:sp>
          <p:nvSpPr>
            <p:cNvPr id="64" name="Rectangle 63"/>
            <p:cNvSpPr>
              <a:spLocks noChangeArrowheads="1"/>
            </p:cNvSpPr>
            <p:nvPr/>
          </p:nvSpPr>
          <p:spPr bwMode="auto">
            <a:xfrm>
              <a:off x="1357"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4</a:t>
              </a:r>
            </a:p>
          </p:txBody>
        </p:sp>
        <p:sp>
          <p:nvSpPr>
            <p:cNvPr id="65" name="Rectangle 64"/>
            <p:cNvSpPr>
              <a:spLocks noChangeArrowheads="1"/>
            </p:cNvSpPr>
            <p:nvPr/>
          </p:nvSpPr>
          <p:spPr bwMode="auto">
            <a:xfrm>
              <a:off x="1072" y="912"/>
              <a:ext cx="285" cy="267"/>
            </a:xfrm>
            <a:prstGeom prst="rect">
              <a:avLst/>
            </a:prstGeom>
            <a:noFill/>
            <a:ln w="9525">
              <a:noFill/>
              <a:miter lim="800000"/>
              <a:headEnd/>
              <a:tailEnd/>
            </a:ln>
          </p:spPr>
          <p:txBody>
            <a:bodyPr anchor="b" anchorCtr="1"/>
            <a:lstStyle/>
            <a:p>
              <a:pPr>
                <a:spcBef>
                  <a:spcPct val="20000"/>
                </a:spcBef>
              </a:pPr>
              <a:r>
                <a:rPr lang="en-US">
                  <a:solidFill>
                    <a:schemeClr val="accent2"/>
                  </a:solidFill>
                </a:rPr>
                <a:t>9</a:t>
              </a:r>
            </a:p>
          </p:txBody>
        </p:sp>
        <p:sp>
          <p:nvSpPr>
            <p:cNvPr id="66" name="Rectangle 65"/>
            <p:cNvSpPr>
              <a:spLocks noChangeArrowheads="1"/>
            </p:cNvSpPr>
            <p:nvPr/>
          </p:nvSpPr>
          <p:spPr bwMode="auto">
            <a:xfrm>
              <a:off x="788"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3</a:t>
              </a:r>
            </a:p>
          </p:txBody>
        </p:sp>
        <p:sp>
          <p:nvSpPr>
            <p:cNvPr id="67" name="Rectangle 66"/>
            <p:cNvSpPr>
              <a:spLocks noChangeArrowheads="1"/>
            </p:cNvSpPr>
            <p:nvPr/>
          </p:nvSpPr>
          <p:spPr bwMode="auto">
            <a:xfrm>
              <a:off x="505" y="912"/>
              <a:ext cx="283"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2</a:t>
              </a:r>
            </a:p>
          </p:txBody>
        </p:sp>
        <p:sp>
          <p:nvSpPr>
            <p:cNvPr id="68" name="Rectangle 67"/>
            <p:cNvSpPr>
              <a:spLocks noChangeArrowheads="1"/>
            </p:cNvSpPr>
            <p:nvPr/>
          </p:nvSpPr>
          <p:spPr bwMode="auto">
            <a:xfrm>
              <a:off x="221"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1</a:t>
              </a:r>
            </a:p>
          </p:txBody>
        </p:sp>
        <p:sp>
          <p:nvSpPr>
            <p:cNvPr id="69" name="Line 68"/>
            <p:cNvSpPr>
              <a:spLocks noChangeShapeType="1"/>
            </p:cNvSpPr>
            <p:nvPr/>
          </p:nvSpPr>
          <p:spPr bwMode="auto">
            <a:xfrm>
              <a:off x="221" y="912"/>
              <a:ext cx="1987" cy="0"/>
            </a:xfrm>
            <a:prstGeom prst="line">
              <a:avLst/>
            </a:prstGeom>
            <a:noFill/>
            <a:ln w="28575" cap="sq">
              <a:solidFill>
                <a:schemeClr val="tx1"/>
              </a:solidFill>
              <a:round/>
              <a:headEnd/>
              <a:tailEnd/>
            </a:ln>
          </p:spPr>
          <p:txBody>
            <a:bodyPr anchor="b" anchorCtr="1"/>
            <a:lstStyle/>
            <a:p>
              <a:endParaRPr lang="en-US"/>
            </a:p>
          </p:txBody>
        </p:sp>
        <p:sp>
          <p:nvSpPr>
            <p:cNvPr id="70" name="Line 69"/>
            <p:cNvSpPr>
              <a:spLocks noChangeShapeType="1"/>
            </p:cNvSpPr>
            <p:nvPr/>
          </p:nvSpPr>
          <p:spPr bwMode="auto">
            <a:xfrm>
              <a:off x="221" y="1179"/>
              <a:ext cx="1987" cy="0"/>
            </a:xfrm>
            <a:prstGeom prst="line">
              <a:avLst/>
            </a:prstGeom>
            <a:noFill/>
            <a:ln w="28575" cap="sq">
              <a:solidFill>
                <a:schemeClr val="tx1"/>
              </a:solidFill>
              <a:round/>
              <a:headEnd/>
              <a:tailEnd/>
            </a:ln>
          </p:spPr>
          <p:txBody>
            <a:bodyPr anchor="b" anchorCtr="1"/>
            <a:lstStyle/>
            <a:p>
              <a:endParaRPr lang="en-US"/>
            </a:p>
          </p:txBody>
        </p:sp>
        <p:sp>
          <p:nvSpPr>
            <p:cNvPr id="71" name="Line 70"/>
            <p:cNvSpPr>
              <a:spLocks noChangeShapeType="1"/>
            </p:cNvSpPr>
            <p:nvPr/>
          </p:nvSpPr>
          <p:spPr bwMode="auto">
            <a:xfrm>
              <a:off x="221" y="912"/>
              <a:ext cx="0" cy="267"/>
            </a:xfrm>
            <a:prstGeom prst="line">
              <a:avLst/>
            </a:prstGeom>
            <a:noFill/>
            <a:ln w="28575" cap="sq">
              <a:solidFill>
                <a:schemeClr val="tx1"/>
              </a:solidFill>
              <a:round/>
              <a:headEnd/>
              <a:tailEnd/>
            </a:ln>
          </p:spPr>
          <p:txBody>
            <a:bodyPr anchor="b" anchorCtr="1"/>
            <a:lstStyle/>
            <a:p>
              <a:endParaRPr lang="en-US"/>
            </a:p>
          </p:txBody>
        </p:sp>
        <p:sp>
          <p:nvSpPr>
            <p:cNvPr id="72" name="Line 71"/>
            <p:cNvSpPr>
              <a:spLocks noChangeShapeType="1"/>
            </p:cNvSpPr>
            <p:nvPr/>
          </p:nvSpPr>
          <p:spPr bwMode="auto">
            <a:xfrm>
              <a:off x="505" y="912"/>
              <a:ext cx="0" cy="267"/>
            </a:xfrm>
            <a:prstGeom prst="line">
              <a:avLst/>
            </a:prstGeom>
            <a:noFill/>
            <a:ln w="12700">
              <a:solidFill>
                <a:schemeClr val="tx1"/>
              </a:solidFill>
              <a:round/>
              <a:headEnd/>
              <a:tailEnd/>
            </a:ln>
          </p:spPr>
          <p:txBody>
            <a:bodyPr anchor="b" anchorCtr="1"/>
            <a:lstStyle/>
            <a:p>
              <a:endParaRPr lang="en-US"/>
            </a:p>
          </p:txBody>
        </p:sp>
        <p:sp>
          <p:nvSpPr>
            <p:cNvPr id="73" name="Line 72"/>
            <p:cNvSpPr>
              <a:spLocks noChangeShapeType="1"/>
            </p:cNvSpPr>
            <p:nvPr/>
          </p:nvSpPr>
          <p:spPr bwMode="auto">
            <a:xfrm>
              <a:off x="788" y="912"/>
              <a:ext cx="0" cy="267"/>
            </a:xfrm>
            <a:prstGeom prst="line">
              <a:avLst/>
            </a:prstGeom>
            <a:noFill/>
            <a:ln w="12700">
              <a:solidFill>
                <a:schemeClr val="tx1"/>
              </a:solidFill>
              <a:round/>
              <a:headEnd/>
              <a:tailEnd/>
            </a:ln>
          </p:spPr>
          <p:txBody>
            <a:bodyPr anchor="b" anchorCtr="1"/>
            <a:lstStyle/>
            <a:p>
              <a:endParaRPr lang="en-US"/>
            </a:p>
          </p:txBody>
        </p:sp>
        <p:sp>
          <p:nvSpPr>
            <p:cNvPr id="74" name="Line 73"/>
            <p:cNvSpPr>
              <a:spLocks noChangeShapeType="1"/>
            </p:cNvSpPr>
            <p:nvPr/>
          </p:nvSpPr>
          <p:spPr bwMode="auto">
            <a:xfrm>
              <a:off x="1072" y="912"/>
              <a:ext cx="0" cy="267"/>
            </a:xfrm>
            <a:prstGeom prst="line">
              <a:avLst/>
            </a:prstGeom>
            <a:noFill/>
            <a:ln w="12700">
              <a:solidFill>
                <a:schemeClr val="tx1"/>
              </a:solidFill>
              <a:round/>
              <a:headEnd/>
              <a:tailEnd/>
            </a:ln>
          </p:spPr>
          <p:txBody>
            <a:bodyPr anchor="b" anchorCtr="1"/>
            <a:lstStyle/>
            <a:p>
              <a:endParaRPr lang="en-US"/>
            </a:p>
          </p:txBody>
        </p:sp>
        <p:sp>
          <p:nvSpPr>
            <p:cNvPr id="75" name="Line 74"/>
            <p:cNvSpPr>
              <a:spLocks noChangeShapeType="1"/>
            </p:cNvSpPr>
            <p:nvPr/>
          </p:nvSpPr>
          <p:spPr bwMode="auto">
            <a:xfrm>
              <a:off x="1357" y="912"/>
              <a:ext cx="0" cy="267"/>
            </a:xfrm>
            <a:prstGeom prst="line">
              <a:avLst/>
            </a:prstGeom>
            <a:noFill/>
            <a:ln w="12700">
              <a:solidFill>
                <a:schemeClr val="tx1"/>
              </a:solidFill>
              <a:round/>
              <a:headEnd/>
              <a:tailEnd/>
            </a:ln>
          </p:spPr>
          <p:txBody>
            <a:bodyPr anchor="b" anchorCtr="1"/>
            <a:lstStyle/>
            <a:p>
              <a:endParaRPr lang="en-US"/>
            </a:p>
          </p:txBody>
        </p:sp>
        <p:sp>
          <p:nvSpPr>
            <p:cNvPr id="76" name="Line 75"/>
            <p:cNvSpPr>
              <a:spLocks noChangeShapeType="1"/>
            </p:cNvSpPr>
            <p:nvPr/>
          </p:nvSpPr>
          <p:spPr bwMode="auto">
            <a:xfrm>
              <a:off x="1641" y="912"/>
              <a:ext cx="0" cy="267"/>
            </a:xfrm>
            <a:prstGeom prst="line">
              <a:avLst/>
            </a:prstGeom>
            <a:noFill/>
            <a:ln w="12700">
              <a:solidFill>
                <a:schemeClr val="tx1"/>
              </a:solidFill>
              <a:round/>
              <a:headEnd/>
              <a:tailEnd/>
            </a:ln>
          </p:spPr>
          <p:txBody>
            <a:bodyPr anchor="b" anchorCtr="1"/>
            <a:lstStyle/>
            <a:p>
              <a:endParaRPr lang="en-US"/>
            </a:p>
          </p:txBody>
        </p:sp>
        <p:sp>
          <p:nvSpPr>
            <p:cNvPr id="77" name="Line 76"/>
            <p:cNvSpPr>
              <a:spLocks noChangeShapeType="1"/>
            </p:cNvSpPr>
            <p:nvPr/>
          </p:nvSpPr>
          <p:spPr bwMode="auto">
            <a:xfrm>
              <a:off x="1924" y="912"/>
              <a:ext cx="0" cy="267"/>
            </a:xfrm>
            <a:prstGeom prst="line">
              <a:avLst/>
            </a:prstGeom>
            <a:noFill/>
            <a:ln w="12700">
              <a:solidFill>
                <a:schemeClr val="tx1"/>
              </a:solidFill>
              <a:round/>
              <a:headEnd/>
              <a:tailEnd/>
            </a:ln>
          </p:spPr>
          <p:txBody>
            <a:bodyPr anchor="b" anchorCtr="1"/>
            <a:lstStyle/>
            <a:p>
              <a:endParaRPr lang="en-US"/>
            </a:p>
          </p:txBody>
        </p:sp>
        <p:sp>
          <p:nvSpPr>
            <p:cNvPr id="78" name="Line 77"/>
            <p:cNvSpPr>
              <a:spLocks noChangeShapeType="1"/>
            </p:cNvSpPr>
            <p:nvPr/>
          </p:nvSpPr>
          <p:spPr bwMode="auto">
            <a:xfrm>
              <a:off x="2208" y="912"/>
              <a:ext cx="0" cy="267"/>
            </a:xfrm>
            <a:prstGeom prst="line">
              <a:avLst/>
            </a:prstGeom>
            <a:noFill/>
            <a:ln w="28575" cap="sq">
              <a:solidFill>
                <a:schemeClr val="tx1"/>
              </a:solidFill>
              <a:round/>
              <a:headEnd/>
              <a:tailEnd/>
            </a:ln>
          </p:spPr>
          <p:txBody>
            <a:bodyPr anchor="b" anchorCtr="1"/>
            <a:lstStyle/>
            <a:p>
              <a:endParaRPr lang="en-US"/>
            </a:p>
          </p:txBody>
        </p:sp>
      </p:grpSp>
      <p:sp>
        <p:nvSpPr>
          <p:cNvPr id="79" name="Oval 78"/>
          <p:cNvSpPr>
            <a:spLocks noChangeArrowheads="1"/>
          </p:cNvSpPr>
          <p:nvPr/>
        </p:nvSpPr>
        <p:spPr bwMode="auto">
          <a:xfrm>
            <a:off x="3083984" y="3371850"/>
            <a:ext cx="567267" cy="393700"/>
          </a:xfrm>
          <a:prstGeom prst="ellipse">
            <a:avLst/>
          </a:prstGeom>
          <a:noFill/>
          <a:ln w="38100">
            <a:solidFill>
              <a:srgbClr val="CC0000"/>
            </a:solidFill>
            <a:round/>
            <a:headEnd/>
            <a:tailEnd/>
          </a:ln>
        </p:spPr>
        <p:txBody>
          <a:bodyPr wrap="none" anchor="ctr"/>
          <a:lstStyle/>
          <a:p>
            <a:endParaRPr lang="en-US"/>
          </a:p>
        </p:txBody>
      </p:sp>
      <p:grpSp>
        <p:nvGrpSpPr>
          <p:cNvPr id="80" name="Group 79"/>
          <p:cNvGrpSpPr>
            <a:grpSpLocks/>
          </p:cNvGrpSpPr>
          <p:nvPr/>
        </p:nvGrpSpPr>
        <p:grpSpPr bwMode="auto">
          <a:xfrm>
            <a:off x="6474884" y="2032001"/>
            <a:ext cx="4205816" cy="423863"/>
            <a:chOff x="221" y="912"/>
            <a:chExt cx="1987" cy="267"/>
          </a:xfrm>
        </p:grpSpPr>
        <p:sp>
          <p:nvSpPr>
            <p:cNvPr id="81" name="Rectangle 80"/>
            <p:cNvSpPr>
              <a:spLocks noChangeArrowheads="1"/>
            </p:cNvSpPr>
            <p:nvPr/>
          </p:nvSpPr>
          <p:spPr bwMode="auto">
            <a:xfrm>
              <a:off x="1924"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8</a:t>
              </a:r>
            </a:p>
          </p:txBody>
        </p:sp>
        <p:sp>
          <p:nvSpPr>
            <p:cNvPr id="82" name="Rectangle 81"/>
            <p:cNvSpPr>
              <a:spLocks noChangeArrowheads="1"/>
            </p:cNvSpPr>
            <p:nvPr/>
          </p:nvSpPr>
          <p:spPr bwMode="auto">
            <a:xfrm>
              <a:off x="1641" y="912"/>
              <a:ext cx="283" cy="267"/>
            </a:xfrm>
            <a:prstGeom prst="rect">
              <a:avLst/>
            </a:prstGeom>
            <a:noFill/>
            <a:ln w="9525">
              <a:noFill/>
              <a:miter lim="800000"/>
              <a:headEnd/>
              <a:tailEnd/>
            </a:ln>
          </p:spPr>
          <p:txBody>
            <a:bodyPr anchor="b" anchorCtr="1"/>
            <a:lstStyle/>
            <a:p>
              <a:pPr>
                <a:spcBef>
                  <a:spcPct val="20000"/>
                </a:spcBef>
              </a:pPr>
              <a:r>
                <a:rPr lang="en-US">
                  <a:solidFill>
                    <a:schemeClr val="accent2"/>
                  </a:solidFill>
                </a:rPr>
                <a:t>9</a:t>
              </a:r>
            </a:p>
          </p:txBody>
        </p:sp>
        <p:sp>
          <p:nvSpPr>
            <p:cNvPr id="83" name="Rectangle 82"/>
            <p:cNvSpPr>
              <a:spLocks noChangeArrowheads="1"/>
            </p:cNvSpPr>
            <p:nvPr/>
          </p:nvSpPr>
          <p:spPr bwMode="auto">
            <a:xfrm>
              <a:off x="1357"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6</a:t>
              </a:r>
            </a:p>
          </p:txBody>
        </p:sp>
        <p:sp>
          <p:nvSpPr>
            <p:cNvPr id="84" name="Rectangle 83"/>
            <p:cNvSpPr>
              <a:spLocks noChangeArrowheads="1"/>
            </p:cNvSpPr>
            <p:nvPr/>
          </p:nvSpPr>
          <p:spPr bwMode="auto">
            <a:xfrm>
              <a:off x="1072" y="912"/>
              <a:ext cx="285"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4</a:t>
              </a:r>
            </a:p>
          </p:txBody>
        </p:sp>
        <p:sp>
          <p:nvSpPr>
            <p:cNvPr id="85" name="Rectangle 84"/>
            <p:cNvSpPr>
              <a:spLocks noChangeArrowheads="1"/>
            </p:cNvSpPr>
            <p:nvPr/>
          </p:nvSpPr>
          <p:spPr bwMode="auto">
            <a:xfrm>
              <a:off x="788"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3</a:t>
              </a:r>
            </a:p>
          </p:txBody>
        </p:sp>
        <p:sp>
          <p:nvSpPr>
            <p:cNvPr id="86" name="Rectangle 85"/>
            <p:cNvSpPr>
              <a:spLocks noChangeArrowheads="1"/>
            </p:cNvSpPr>
            <p:nvPr/>
          </p:nvSpPr>
          <p:spPr bwMode="auto">
            <a:xfrm>
              <a:off x="505" y="912"/>
              <a:ext cx="283"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2</a:t>
              </a:r>
            </a:p>
          </p:txBody>
        </p:sp>
        <p:sp>
          <p:nvSpPr>
            <p:cNvPr id="87" name="Rectangle 86"/>
            <p:cNvSpPr>
              <a:spLocks noChangeArrowheads="1"/>
            </p:cNvSpPr>
            <p:nvPr/>
          </p:nvSpPr>
          <p:spPr bwMode="auto">
            <a:xfrm>
              <a:off x="221"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1</a:t>
              </a:r>
            </a:p>
          </p:txBody>
        </p:sp>
        <p:sp>
          <p:nvSpPr>
            <p:cNvPr id="88" name="Line 87"/>
            <p:cNvSpPr>
              <a:spLocks noChangeShapeType="1"/>
            </p:cNvSpPr>
            <p:nvPr/>
          </p:nvSpPr>
          <p:spPr bwMode="auto">
            <a:xfrm>
              <a:off x="221" y="912"/>
              <a:ext cx="1987" cy="0"/>
            </a:xfrm>
            <a:prstGeom prst="line">
              <a:avLst/>
            </a:prstGeom>
            <a:noFill/>
            <a:ln w="28575" cap="sq">
              <a:solidFill>
                <a:schemeClr val="tx1"/>
              </a:solidFill>
              <a:round/>
              <a:headEnd/>
              <a:tailEnd/>
            </a:ln>
          </p:spPr>
          <p:txBody>
            <a:bodyPr anchor="b" anchorCtr="1"/>
            <a:lstStyle/>
            <a:p>
              <a:endParaRPr lang="en-US"/>
            </a:p>
          </p:txBody>
        </p:sp>
        <p:sp>
          <p:nvSpPr>
            <p:cNvPr id="89" name="Line 88"/>
            <p:cNvSpPr>
              <a:spLocks noChangeShapeType="1"/>
            </p:cNvSpPr>
            <p:nvPr/>
          </p:nvSpPr>
          <p:spPr bwMode="auto">
            <a:xfrm>
              <a:off x="221" y="1179"/>
              <a:ext cx="1987" cy="0"/>
            </a:xfrm>
            <a:prstGeom prst="line">
              <a:avLst/>
            </a:prstGeom>
            <a:noFill/>
            <a:ln w="28575" cap="sq">
              <a:solidFill>
                <a:schemeClr val="tx1"/>
              </a:solidFill>
              <a:round/>
              <a:headEnd/>
              <a:tailEnd/>
            </a:ln>
          </p:spPr>
          <p:txBody>
            <a:bodyPr anchor="b" anchorCtr="1"/>
            <a:lstStyle/>
            <a:p>
              <a:endParaRPr lang="en-US"/>
            </a:p>
          </p:txBody>
        </p:sp>
        <p:sp>
          <p:nvSpPr>
            <p:cNvPr id="90" name="Line 89"/>
            <p:cNvSpPr>
              <a:spLocks noChangeShapeType="1"/>
            </p:cNvSpPr>
            <p:nvPr/>
          </p:nvSpPr>
          <p:spPr bwMode="auto">
            <a:xfrm>
              <a:off x="221" y="912"/>
              <a:ext cx="0" cy="267"/>
            </a:xfrm>
            <a:prstGeom prst="line">
              <a:avLst/>
            </a:prstGeom>
            <a:noFill/>
            <a:ln w="28575" cap="sq">
              <a:solidFill>
                <a:schemeClr val="tx1"/>
              </a:solidFill>
              <a:round/>
              <a:headEnd/>
              <a:tailEnd/>
            </a:ln>
          </p:spPr>
          <p:txBody>
            <a:bodyPr anchor="b" anchorCtr="1"/>
            <a:lstStyle/>
            <a:p>
              <a:endParaRPr lang="en-US"/>
            </a:p>
          </p:txBody>
        </p:sp>
        <p:sp>
          <p:nvSpPr>
            <p:cNvPr id="91" name="Line 90"/>
            <p:cNvSpPr>
              <a:spLocks noChangeShapeType="1"/>
            </p:cNvSpPr>
            <p:nvPr/>
          </p:nvSpPr>
          <p:spPr bwMode="auto">
            <a:xfrm>
              <a:off x="505" y="912"/>
              <a:ext cx="0" cy="267"/>
            </a:xfrm>
            <a:prstGeom prst="line">
              <a:avLst/>
            </a:prstGeom>
            <a:noFill/>
            <a:ln w="12700">
              <a:solidFill>
                <a:schemeClr val="tx1"/>
              </a:solidFill>
              <a:round/>
              <a:headEnd/>
              <a:tailEnd/>
            </a:ln>
          </p:spPr>
          <p:txBody>
            <a:bodyPr anchor="b" anchorCtr="1"/>
            <a:lstStyle/>
            <a:p>
              <a:endParaRPr lang="en-US"/>
            </a:p>
          </p:txBody>
        </p:sp>
        <p:sp>
          <p:nvSpPr>
            <p:cNvPr id="92" name="Line 91"/>
            <p:cNvSpPr>
              <a:spLocks noChangeShapeType="1"/>
            </p:cNvSpPr>
            <p:nvPr/>
          </p:nvSpPr>
          <p:spPr bwMode="auto">
            <a:xfrm>
              <a:off x="788" y="912"/>
              <a:ext cx="0" cy="267"/>
            </a:xfrm>
            <a:prstGeom prst="line">
              <a:avLst/>
            </a:prstGeom>
            <a:noFill/>
            <a:ln w="12700">
              <a:solidFill>
                <a:schemeClr val="tx1"/>
              </a:solidFill>
              <a:round/>
              <a:headEnd/>
              <a:tailEnd/>
            </a:ln>
          </p:spPr>
          <p:txBody>
            <a:bodyPr anchor="b" anchorCtr="1"/>
            <a:lstStyle/>
            <a:p>
              <a:endParaRPr lang="en-US"/>
            </a:p>
          </p:txBody>
        </p:sp>
        <p:sp>
          <p:nvSpPr>
            <p:cNvPr id="93" name="Line 92"/>
            <p:cNvSpPr>
              <a:spLocks noChangeShapeType="1"/>
            </p:cNvSpPr>
            <p:nvPr/>
          </p:nvSpPr>
          <p:spPr bwMode="auto">
            <a:xfrm>
              <a:off x="1072" y="912"/>
              <a:ext cx="0" cy="267"/>
            </a:xfrm>
            <a:prstGeom prst="line">
              <a:avLst/>
            </a:prstGeom>
            <a:noFill/>
            <a:ln w="12700">
              <a:solidFill>
                <a:schemeClr val="tx1"/>
              </a:solidFill>
              <a:round/>
              <a:headEnd/>
              <a:tailEnd/>
            </a:ln>
          </p:spPr>
          <p:txBody>
            <a:bodyPr anchor="b" anchorCtr="1"/>
            <a:lstStyle/>
            <a:p>
              <a:endParaRPr lang="en-US"/>
            </a:p>
          </p:txBody>
        </p:sp>
        <p:sp>
          <p:nvSpPr>
            <p:cNvPr id="94" name="Line 93"/>
            <p:cNvSpPr>
              <a:spLocks noChangeShapeType="1"/>
            </p:cNvSpPr>
            <p:nvPr/>
          </p:nvSpPr>
          <p:spPr bwMode="auto">
            <a:xfrm>
              <a:off x="1357" y="912"/>
              <a:ext cx="0" cy="267"/>
            </a:xfrm>
            <a:prstGeom prst="line">
              <a:avLst/>
            </a:prstGeom>
            <a:noFill/>
            <a:ln w="12700">
              <a:solidFill>
                <a:schemeClr val="tx1"/>
              </a:solidFill>
              <a:round/>
              <a:headEnd/>
              <a:tailEnd/>
            </a:ln>
          </p:spPr>
          <p:txBody>
            <a:bodyPr anchor="b" anchorCtr="1"/>
            <a:lstStyle/>
            <a:p>
              <a:endParaRPr lang="en-US"/>
            </a:p>
          </p:txBody>
        </p:sp>
        <p:sp>
          <p:nvSpPr>
            <p:cNvPr id="95" name="Line 94"/>
            <p:cNvSpPr>
              <a:spLocks noChangeShapeType="1"/>
            </p:cNvSpPr>
            <p:nvPr/>
          </p:nvSpPr>
          <p:spPr bwMode="auto">
            <a:xfrm>
              <a:off x="1641" y="912"/>
              <a:ext cx="0" cy="267"/>
            </a:xfrm>
            <a:prstGeom prst="line">
              <a:avLst/>
            </a:prstGeom>
            <a:noFill/>
            <a:ln w="12700">
              <a:solidFill>
                <a:schemeClr val="tx1"/>
              </a:solidFill>
              <a:round/>
              <a:headEnd/>
              <a:tailEnd/>
            </a:ln>
          </p:spPr>
          <p:txBody>
            <a:bodyPr anchor="b" anchorCtr="1"/>
            <a:lstStyle/>
            <a:p>
              <a:endParaRPr lang="en-US"/>
            </a:p>
          </p:txBody>
        </p:sp>
        <p:sp>
          <p:nvSpPr>
            <p:cNvPr id="96" name="Line 95"/>
            <p:cNvSpPr>
              <a:spLocks noChangeShapeType="1"/>
            </p:cNvSpPr>
            <p:nvPr/>
          </p:nvSpPr>
          <p:spPr bwMode="auto">
            <a:xfrm>
              <a:off x="1924" y="912"/>
              <a:ext cx="0" cy="267"/>
            </a:xfrm>
            <a:prstGeom prst="line">
              <a:avLst/>
            </a:prstGeom>
            <a:noFill/>
            <a:ln w="12700">
              <a:solidFill>
                <a:schemeClr val="tx1"/>
              </a:solidFill>
              <a:round/>
              <a:headEnd/>
              <a:tailEnd/>
            </a:ln>
          </p:spPr>
          <p:txBody>
            <a:bodyPr anchor="b" anchorCtr="1"/>
            <a:lstStyle/>
            <a:p>
              <a:endParaRPr lang="en-US"/>
            </a:p>
          </p:txBody>
        </p:sp>
        <p:sp>
          <p:nvSpPr>
            <p:cNvPr id="97" name="Line 96"/>
            <p:cNvSpPr>
              <a:spLocks noChangeShapeType="1"/>
            </p:cNvSpPr>
            <p:nvPr/>
          </p:nvSpPr>
          <p:spPr bwMode="auto">
            <a:xfrm>
              <a:off x="2208" y="912"/>
              <a:ext cx="0" cy="267"/>
            </a:xfrm>
            <a:prstGeom prst="line">
              <a:avLst/>
            </a:prstGeom>
            <a:noFill/>
            <a:ln w="28575" cap="sq">
              <a:solidFill>
                <a:schemeClr val="tx1"/>
              </a:solidFill>
              <a:round/>
              <a:headEnd/>
              <a:tailEnd/>
            </a:ln>
          </p:spPr>
          <p:txBody>
            <a:bodyPr anchor="b" anchorCtr="1"/>
            <a:lstStyle/>
            <a:p>
              <a:endParaRPr lang="en-US"/>
            </a:p>
          </p:txBody>
        </p:sp>
      </p:grpSp>
      <p:sp>
        <p:nvSpPr>
          <p:cNvPr id="98" name="Oval 97"/>
          <p:cNvSpPr>
            <a:spLocks noChangeArrowheads="1"/>
          </p:cNvSpPr>
          <p:nvPr/>
        </p:nvSpPr>
        <p:spPr bwMode="auto">
          <a:xfrm>
            <a:off x="9486900" y="1387475"/>
            <a:ext cx="567267" cy="393700"/>
          </a:xfrm>
          <a:prstGeom prst="ellipse">
            <a:avLst/>
          </a:prstGeom>
          <a:noFill/>
          <a:ln w="38100">
            <a:solidFill>
              <a:srgbClr val="CC0000"/>
            </a:solidFill>
            <a:round/>
            <a:headEnd/>
            <a:tailEnd/>
          </a:ln>
        </p:spPr>
        <p:txBody>
          <a:bodyPr wrap="none" anchor="ctr"/>
          <a:lstStyle/>
          <a:p>
            <a:endParaRPr lang="en-US"/>
          </a:p>
        </p:txBody>
      </p:sp>
      <p:sp>
        <p:nvSpPr>
          <p:cNvPr id="99" name="Oval 98"/>
          <p:cNvSpPr>
            <a:spLocks noChangeArrowheads="1"/>
          </p:cNvSpPr>
          <p:nvPr/>
        </p:nvSpPr>
        <p:spPr bwMode="auto">
          <a:xfrm>
            <a:off x="10111317" y="2055813"/>
            <a:ext cx="567267" cy="393700"/>
          </a:xfrm>
          <a:prstGeom prst="ellipse">
            <a:avLst/>
          </a:prstGeom>
          <a:noFill/>
          <a:ln w="38100">
            <a:solidFill>
              <a:srgbClr val="CC0000"/>
            </a:solidFill>
            <a:round/>
            <a:headEnd/>
            <a:tailEnd/>
          </a:ln>
        </p:spPr>
        <p:txBody>
          <a:bodyPr wrap="none" anchor="ctr"/>
          <a:lstStyle/>
          <a:p>
            <a:endParaRPr lang="en-US"/>
          </a:p>
        </p:txBody>
      </p:sp>
      <p:grpSp>
        <p:nvGrpSpPr>
          <p:cNvPr id="100" name="Group 99"/>
          <p:cNvGrpSpPr>
            <a:grpSpLocks/>
          </p:cNvGrpSpPr>
          <p:nvPr/>
        </p:nvGrpSpPr>
        <p:grpSpPr bwMode="auto">
          <a:xfrm>
            <a:off x="6474884" y="1379538"/>
            <a:ext cx="4205816" cy="423862"/>
            <a:chOff x="221" y="912"/>
            <a:chExt cx="1987" cy="267"/>
          </a:xfrm>
        </p:grpSpPr>
        <p:sp>
          <p:nvSpPr>
            <p:cNvPr id="101" name="Rectangle 100"/>
            <p:cNvSpPr>
              <a:spLocks noChangeArrowheads="1"/>
            </p:cNvSpPr>
            <p:nvPr/>
          </p:nvSpPr>
          <p:spPr bwMode="auto">
            <a:xfrm>
              <a:off x="1924"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8</a:t>
              </a:r>
            </a:p>
          </p:txBody>
        </p:sp>
        <p:sp>
          <p:nvSpPr>
            <p:cNvPr id="102" name="Rectangle 101"/>
            <p:cNvSpPr>
              <a:spLocks noChangeArrowheads="1"/>
            </p:cNvSpPr>
            <p:nvPr/>
          </p:nvSpPr>
          <p:spPr bwMode="auto">
            <a:xfrm>
              <a:off x="1641" y="912"/>
              <a:ext cx="283" cy="267"/>
            </a:xfrm>
            <a:prstGeom prst="rect">
              <a:avLst/>
            </a:prstGeom>
            <a:noFill/>
            <a:ln w="9525">
              <a:noFill/>
              <a:miter lim="800000"/>
              <a:headEnd/>
              <a:tailEnd/>
            </a:ln>
          </p:spPr>
          <p:txBody>
            <a:bodyPr anchor="b" anchorCtr="1"/>
            <a:lstStyle/>
            <a:p>
              <a:pPr>
                <a:spcBef>
                  <a:spcPct val="20000"/>
                </a:spcBef>
              </a:pPr>
              <a:r>
                <a:rPr lang="en-US">
                  <a:solidFill>
                    <a:schemeClr val="accent2"/>
                  </a:solidFill>
                </a:rPr>
                <a:t>6</a:t>
              </a:r>
            </a:p>
          </p:txBody>
        </p:sp>
        <p:sp>
          <p:nvSpPr>
            <p:cNvPr id="103" name="Rectangle 102"/>
            <p:cNvSpPr>
              <a:spLocks noChangeArrowheads="1"/>
            </p:cNvSpPr>
            <p:nvPr/>
          </p:nvSpPr>
          <p:spPr bwMode="auto">
            <a:xfrm>
              <a:off x="1357"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9</a:t>
              </a:r>
            </a:p>
          </p:txBody>
        </p:sp>
        <p:sp>
          <p:nvSpPr>
            <p:cNvPr id="104" name="Rectangle 103"/>
            <p:cNvSpPr>
              <a:spLocks noChangeArrowheads="1"/>
            </p:cNvSpPr>
            <p:nvPr/>
          </p:nvSpPr>
          <p:spPr bwMode="auto">
            <a:xfrm>
              <a:off x="1072" y="912"/>
              <a:ext cx="285"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4</a:t>
              </a:r>
            </a:p>
          </p:txBody>
        </p:sp>
        <p:sp>
          <p:nvSpPr>
            <p:cNvPr id="105" name="Rectangle 104"/>
            <p:cNvSpPr>
              <a:spLocks noChangeArrowheads="1"/>
            </p:cNvSpPr>
            <p:nvPr/>
          </p:nvSpPr>
          <p:spPr bwMode="auto">
            <a:xfrm>
              <a:off x="788"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3</a:t>
              </a:r>
            </a:p>
          </p:txBody>
        </p:sp>
        <p:sp>
          <p:nvSpPr>
            <p:cNvPr id="106" name="Rectangle 105"/>
            <p:cNvSpPr>
              <a:spLocks noChangeArrowheads="1"/>
            </p:cNvSpPr>
            <p:nvPr/>
          </p:nvSpPr>
          <p:spPr bwMode="auto">
            <a:xfrm>
              <a:off x="505" y="912"/>
              <a:ext cx="283"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2</a:t>
              </a:r>
            </a:p>
          </p:txBody>
        </p:sp>
        <p:sp>
          <p:nvSpPr>
            <p:cNvPr id="107" name="Rectangle 106"/>
            <p:cNvSpPr>
              <a:spLocks noChangeArrowheads="1"/>
            </p:cNvSpPr>
            <p:nvPr/>
          </p:nvSpPr>
          <p:spPr bwMode="auto">
            <a:xfrm>
              <a:off x="221"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1</a:t>
              </a:r>
            </a:p>
          </p:txBody>
        </p:sp>
        <p:sp>
          <p:nvSpPr>
            <p:cNvPr id="108" name="Line 107"/>
            <p:cNvSpPr>
              <a:spLocks noChangeShapeType="1"/>
            </p:cNvSpPr>
            <p:nvPr/>
          </p:nvSpPr>
          <p:spPr bwMode="auto">
            <a:xfrm>
              <a:off x="221" y="912"/>
              <a:ext cx="1987" cy="0"/>
            </a:xfrm>
            <a:prstGeom prst="line">
              <a:avLst/>
            </a:prstGeom>
            <a:noFill/>
            <a:ln w="28575" cap="sq">
              <a:solidFill>
                <a:schemeClr val="tx1"/>
              </a:solidFill>
              <a:round/>
              <a:headEnd/>
              <a:tailEnd/>
            </a:ln>
          </p:spPr>
          <p:txBody>
            <a:bodyPr anchor="b" anchorCtr="1"/>
            <a:lstStyle/>
            <a:p>
              <a:endParaRPr lang="en-US"/>
            </a:p>
          </p:txBody>
        </p:sp>
        <p:sp>
          <p:nvSpPr>
            <p:cNvPr id="109" name="Line 108"/>
            <p:cNvSpPr>
              <a:spLocks noChangeShapeType="1"/>
            </p:cNvSpPr>
            <p:nvPr/>
          </p:nvSpPr>
          <p:spPr bwMode="auto">
            <a:xfrm>
              <a:off x="221" y="1179"/>
              <a:ext cx="1987" cy="0"/>
            </a:xfrm>
            <a:prstGeom prst="line">
              <a:avLst/>
            </a:prstGeom>
            <a:noFill/>
            <a:ln w="28575" cap="sq">
              <a:solidFill>
                <a:schemeClr val="tx1"/>
              </a:solidFill>
              <a:round/>
              <a:headEnd/>
              <a:tailEnd/>
            </a:ln>
          </p:spPr>
          <p:txBody>
            <a:bodyPr anchor="b" anchorCtr="1"/>
            <a:lstStyle/>
            <a:p>
              <a:endParaRPr lang="en-US"/>
            </a:p>
          </p:txBody>
        </p:sp>
        <p:sp>
          <p:nvSpPr>
            <p:cNvPr id="110" name="Line 109"/>
            <p:cNvSpPr>
              <a:spLocks noChangeShapeType="1"/>
            </p:cNvSpPr>
            <p:nvPr/>
          </p:nvSpPr>
          <p:spPr bwMode="auto">
            <a:xfrm>
              <a:off x="221" y="912"/>
              <a:ext cx="0" cy="267"/>
            </a:xfrm>
            <a:prstGeom prst="line">
              <a:avLst/>
            </a:prstGeom>
            <a:noFill/>
            <a:ln w="28575" cap="sq">
              <a:solidFill>
                <a:schemeClr val="tx1"/>
              </a:solidFill>
              <a:round/>
              <a:headEnd/>
              <a:tailEnd/>
            </a:ln>
          </p:spPr>
          <p:txBody>
            <a:bodyPr anchor="b" anchorCtr="1"/>
            <a:lstStyle/>
            <a:p>
              <a:endParaRPr lang="en-US"/>
            </a:p>
          </p:txBody>
        </p:sp>
        <p:sp>
          <p:nvSpPr>
            <p:cNvPr id="111" name="Line 110"/>
            <p:cNvSpPr>
              <a:spLocks noChangeShapeType="1"/>
            </p:cNvSpPr>
            <p:nvPr/>
          </p:nvSpPr>
          <p:spPr bwMode="auto">
            <a:xfrm>
              <a:off x="505" y="912"/>
              <a:ext cx="0" cy="267"/>
            </a:xfrm>
            <a:prstGeom prst="line">
              <a:avLst/>
            </a:prstGeom>
            <a:noFill/>
            <a:ln w="12700">
              <a:solidFill>
                <a:schemeClr val="tx1"/>
              </a:solidFill>
              <a:round/>
              <a:headEnd/>
              <a:tailEnd/>
            </a:ln>
          </p:spPr>
          <p:txBody>
            <a:bodyPr anchor="b" anchorCtr="1"/>
            <a:lstStyle/>
            <a:p>
              <a:endParaRPr lang="en-US"/>
            </a:p>
          </p:txBody>
        </p:sp>
        <p:sp>
          <p:nvSpPr>
            <p:cNvPr id="112" name="Line 111"/>
            <p:cNvSpPr>
              <a:spLocks noChangeShapeType="1"/>
            </p:cNvSpPr>
            <p:nvPr/>
          </p:nvSpPr>
          <p:spPr bwMode="auto">
            <a:xfrm>
              <a:off x="788" y="912"/>
              <a:ext cx="0" cy="267"/>
            </a:xfrm>
            <a:prstGeom prst="line">
              <a:avLst/>
            </a:prstGeom>
            <a:noFill/>
            <a:ln w="12700">
              <a:solidFill>
                <a:schemeClr val="tx1"/>
              </a:solidFill>
              <a:round/>
              <a:headEnd/>
              <a:tailEnd/>
            </a:ln>
          </p:spPr>
          <p:txBody>
            <a:bodyPr anchor="b" anchorCtr="1"/>
            <a:lstStyle/>
            <a:p>
              <a:endParaRPr lang="en-US"/>
            </a:p>
          </p:txBody>
        </p:sp>
        <p:sp>
          <p:nvSpPr>
            <p:cNvPr id="113" name="Line 112"/>
            <p:cNvSpPr>
              <a:spLocks noChangeShapeType="1"/>
            </p:cNvSpPr>
            <p:nvPr/>
          </p:nvSpPr>
          <p:spPr bwMode="auto">
            <a:xfrm>
              <a:off x="1072" y="912"/>
              <a:ext cx="0" cy="267"/>
            </a:xfrm>
            <a:prstGeom prst="line">
              <a:avLst/>
            </a:prstGeom>
            <a:noFill/>
            <a:ln w="12700">
              <a:solidFill>
                <a:schemeClr val="tx1"/>
              </a:solidFill>
              <a:round/>
              <a:headEnd/>
              <a:tailEnd/>
            </a:ln>
          </p:spPr>
          <p:txBody>
            <a:bodyPr anchor="b" anchorCtr="1"/>
            <a:lstStyle/>
            <a:p>
              <a:endParaRPr lang="en-US"/>
            </a:p>
          </p:txBody>
        </p:sp>
        <p:sp>
          <p:nvSpPr>
            <p:cNvPr id="114" name="Line 113"/>
            <p:cNvSpPr>
              <a:spLocks noChangeShapeType="1"/>
            </p:cNvSpPr>
            <p:nvPr/>
          </p:nvSpPr>
          <p:spPr bwMode="auto">
            <a:xfrm>
              <a:off x="1357" y="912"/>
              <a:ext cx="0" cy="267"/>
            </a:xfrm>
            <a:prstGeom prst="line">
              <a:avLst/>
            </a:prstGeom>
            <a:noFill/>
            <a:ln w="12700">
              <a:solidFill>
                <a:schemeClr val="tx1"/>
              </a:solidFill>
              <a:round/>
              <a:headEnd/>
              <a:tailEnd/>
            </a:ln>
          </p:spPr>
          <p:txBody>
            <a:bodyPr anchor="b" anchorCtr="1"/>
            <a:lstStyle/>
            <a:p>
              <a:endParaRPr lang="en-US"/>
            </a:p>
          </p:txBody>
        </p:sp>
        <p:sp>
          <p:nvSpPr>
            <p:cNvPr id="115" name="Line 114"/>
            <p:cNvSpPr>
              <a:spLocks noChangeShapeType="1"/>
            </p:cNvSpPr>
            <p:nvPr/>
          </p:nvSpPr>
          <p:spPr bwMode="auto">
            <a:xfrm>
              <a:off x="1641" y="912"/>
              <a:ext cx="0" cy="267"/>
            </a:xfrm>
            <a:prstGeom prst="line">
              <a:avLst/>
            </a:prstGeom>
            <a:noFill/>
            <a:ln w="12700">
              <a:solidFill>
                <a:schemeClr val="tx1"/>
              </a:solidFill>
              <a:round/>
              <a:headEnd/>
              <a:tailEnd/>
            </a:ln>
          </p:spPr>
          <p:txBody>
            <a:bodyPr anchor="b" anchorCtr="1"/>
            <a:lstStyle/>
            <a:p>
              <a:endParaRPr lang="en-US"/>
            </a:p>
          </p:txBody>
        </p:sp>
        <p:sp>
          <p:nvSpPr>
            <p:cNvPr id="116" name="Line 115"/>
            <p:cNvSpPr>
              <a:spLocks noChangeShapeType="1"/>
            </p:cNvSpPr>
            <p:nvPr/>
          </p:nvSpPr>
          <p:spPr bwMode="auto">
            <a:xfrm>
              <a:off x="1924" y="912"/>
              <a:ext cx="0" cy="267"/>
            </a:xfrm>
            <a:prstGeom prst="line">
              <a:avLst/>
            </a:prstGeom>
            <a:noFill/>
            <a:ln w="12700">
              <a:solidFill>
                <a:schemeClr val="tx1"/>
              </a:solidFill>
              <a:round/>
              <a:headEnd/>
              <a:tailEnd/>
            </a:ln>
          </p:spPr>
          <p:txBody>
            <a:bodyPr anchor="b" anchorCtr="1"/>
            <a:lstStyle/>
            <a:p>
              <a:endParaRPr lang="en-US"/>
            </a:p>
          </p:txBody>
        </p:sp>
        <p:sp>
          <p:nvSpPr>
            <p:cNvPr id="117" name="Line 116"/>
            <p:cNvSpPr>
              <a:spLocks noChangeShapeType="1"/>
            </p:cNvSpPr>
            <p:nvPr/>
          </p:nvSpPr>
          <p:spPr bwMode="auto">
            <a:xfrm>
              <a:off x="2208" y="912"/>
              <a:ext cx="0" cy="267"/>
            </a:xfrm>
            <a:prstGeom prst="line">
              <a:avLst/>
            </a:prstGeom>
            <a:noFill/>
            <a:ln w="28575" cap="sq">
              <a:solidFill>
                <a:schemeClr val="tx1"/>
              </a:solidFill>
              <a:round/>
              <a:headEnd/>
              <a:tailEnd/>
            </a:ln>
          </p:spPr>
          <p:txBody>
            <a:bodyPr anchor="b" anchorCtr="1"/>
            <a:lstStyle/>
            <a:p>
              <a:endParaRPr lang="en-US"/>
            </a:p>
          </p:txBody>
        </p:sp>
      </p:grpSp>
      <p:grpSp>
        <p:nvGrpSpPr>
          <p:cNvPr id="118" name="Group 117"/>
          <p:cNvGrpSpPr>
            <a:grpSpLocks/>
          </p:cNvGrpSpPr>
          <p:nvPr/>
        </p:nvGrpSpPr>
        <p:grpSpPr bwMode="auto">
          <a:xfrm>
            <a:off x="6474884" y="2693988"/>
            <a:ext cx="4205816" cy="423862"/>
            <a:chOff x="221" y="912"/>
            <a:chExt cx="1987" cy="267"/>
          </a:xfrm>
        </p:grpSpPr>
        <p:sp>
          <p:nvSpPr>
            <p:cNvPr id="119" name="Rectangle 118"/>
            <p:cNvSpPr>
              <a:spLocks noChangeArrowheads="1"/>
            </p:cNvSpPr>
            <p:nvPr/>
          </p:nvSpPr>
          <p:spPr bwMode="auto">
            <a:xfrm>
              <a:off x="1924"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9</a:t>
              </a:r>
            </a:p>
          </p:txBody>
        </p:sp>
        <p:sp>
          <p:nvSpPr>
            <p:cNvPr id="120" name="Rectangle 119"/>
            <p:cNvSpPr>
              <a:spLocks noChangeArrowheads="1"/>
            </p:cNvSpPr>
            <p:nvPr/>
          </p:nvSpPr>
          <p:spPr bwMode="auto">
            <a:xfrm>
              <a:off x="1641" y="912"/>
              <a:ext cx="283"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8</a:t>
              </a:r>
            </a:p>
          </p:txBody>
        </p:sp>
        <p:sp>
          <p:nvSpPr>
            <p:cNvPr id="121" name="Rectangle 120"/>
            <p:cNvSpPr>
              <a:spLocks noChangeArrowheads="1"/>
            </p:cNvSpPr>
            <p:nvPr/>
          </p:nvSpPr>
          <p:spPr bwMode="auto">
            <a:xfrm>
              <a:off x="1357"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6</a:t>
              </a:r>
            </a:p>
          </p:txBody>
        </p:sp>
        <p:sp>
          <p:nvSpPr>
            <p:cNvPr id="122" name="Rectangle 121"/>
            <p:cNvSpPr>
              <a:spLocks noChangeArrowheads="1"/>
            </p:cNvSpPr>
            <p:nvPr/>
          </p:nvSpPr>
          <p:spPr bwMode="auto">
            <a:xfrm>
              <a:off x="1072" y="912"/>
              <a:ext cx="285"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4</a:t>
              </a:r>
            </a:p>
          </p:txBody>
        </p:sp>
        <p:sp>
          <p:nvSpPr>
            <p:cNvPr id="123" name="Rectangle 122"/>
            <p:cNvSpPr>
              <a:spLocks noChangeArrowheads="1"/>
            </p:cNvSpPr>
            <p:nvPr/>
          </p:nvSpPr>
          <p:spPr bwMode="auto">
            <a:xfrm>
              <a:off x="788"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3</a:t>
              </a:r>
            </a:p>
          </p:txBody>
        </p:sp>
        <p:sp>
          <p:nvSpPr>
            <p:cNvPr id="124" name="Rectangle 123"/>
            <p:cNvSpPr>
              <a:spLocks noChangeArrowheads="1"/>
            </p:cNvSpPr>
            <p:nvPr/>
          </p:nvSpPr>
          <p:spPr bwMode="auto">
            <a:xfrm>
              <a:off x="505" y="912"/>
              <a:ext cx="283"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2</a:t>
              </a:r>
            </a:p>
          </p:txBody>
        </p:sp>
        <p:sp>
          <p:nvSpPr>
            <p:cNvPr id="125" name="Rectangle 124"/>
            <p:cNvSpPr>
              <a:spLocks noChangeArrowheads="1"/>
            </p:cNvSpPr>
            <p:nvPr/>
          </p:nvSpPr>
          <p:spPr bwMode="auto">
            <a:xfrm>
              <a:off x="221"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1</a:t>
              </a:r>
            </a:p>
          </p:txBody>
        </p:sp>
        <p:sp>
          <p:nvSpPr>
            <p:cNvPr id="126" name="Line 125"/>
            <p:cNvSpPr>
              <a:spLocks noChangeShapeType="1"/>
            </p:cNvSpPr>
            <p:nvPr/>
          </p:nvSpPr>
          <p:spPr bwMode="auto">
            <a:xfrm>
              <a:off x="221" y="912"/>
              <a:ext cx="1987" cy="0"/>
            </a:xfrm>
            <a:prstGeom prst="line">
              <a:avLst/>
            </a:prstGeom>
            <a:noFill/>
            <a:ln w="28575" cap="sq">
              <a:solidFill>
                <a:schemeClr val="tx1"/>
              </a:solidFill>
              <a:round/>
              <a:headEnd/>
              <a:tailEnd/>
            </a:ln>
          </p:spPr>
          <p:txBody>
            <a:bodyPr anchor="b" anchorCtr="1"/>
            <a:lstStyle/>
            <a:p>
              <a:endParaRPr lang="en-US"/>
            </a:p>
          </p:txBody>
        </p:sp>
        <p:sp>
          <p:nvSpPr>
            <p:cNvPr id="127" name="Line 126"/>
            <p:cNvSpPr>
              <a:spLocks noChangeShapeType="1"/>
            </p:cNvSpPr>
            <p:nvPr/>
          </p:nvSpPr>
          <p:spPr bwMode="auto">
            <a:xfrm>
              <a:off x="221" y="1179"/>
              <a:ext cx="1987" cy="0"/>
            </a:xfrm>
            <a:prstGeom prst="line">
              <a:avLst/>
            </a:prstGeom>
            <a:noFill/>
            <a:ln w="28575" cap="sq">
              <a:solidFill>
                <a:schemeClr val="tx1"/>
              </a:solidFill>
              <a:round/>
              <a:headEnd/>
              <a:tailEnd/>
            </a:ln>
          </p:spPr>
          <p:txBody>
            <a:bodyPr anchor="b" anchorCtr="1"/>
            <a:lstStyle/>
            <a:p>
              <a:endParaRPr lang="en-US"/>
            </a:p>
          </p:txBody>
        </p:sp>
        <p:sp>
          <p:nvSpPr>
            <p:cNvPr id="128" name="Line 127"/>
            <p:cNvSpPr>
              <a:spLocks noChangeShapeType="1"/>
            </p:cNvSpPr>
            <p:nvPr/>
          </p:nvSpPr>
          <p:spPr bwMode="auto">
            <a:xfrm>
              <a:off x="221" y="912"/>
              <a:ext cx="0" cy="267"/>
            </a:xfrm>
            <a:prstGeom prst="line">
              <a:avLst/>
            </a:prstGeom>
            <a:noFill/>
            <a:ln w="28575" cap="sq">
              <a:solidFill>
                <a:schemeClr val="tx1"/>
              </a:solidFill>
              <a:round/>
              <a:headEnd/>
              <a:tailEnd/>
            </a:ln>
          </p:spPr>
          <p:txBody>
            <a:bodyPr anchor="b" anchorCtr="1"/>
            <a:lstStyle/>
            <a:p>
              <a:endParaRPr lang="en-US"/>
            </a:p>
          </p:txBody>
        </p:sp>
        <p:sp>
          <p:nvSpPr>
            <p:cNvPr id="129" name="Line 128"/>
            <p:cNvSpPr>
              <a:spLocks noChangeShapeType="1"/>
            </p:cNvSpPr>
            <p:nvPr/>
          </p:nvSpPr>
          <p:spPr bwMode="auto">
            <a:xfrm>
              <a:off x="505" y="912"/>
              <a:ext cx="0" cy="267"/>
            </a:xfrm>
            <a:prstGeom prst="line">
              <a:avLst/>
            </a:prstGeom>
            <a:noFill/>
            <a:ln w="12700">
              <a:solidFill>
                <a:schemeClr val="tx1"/>
              </a:solidFill>
              <a:round/>
              <a:headEnd/>
              <a:tailEnd/>
            </a:ln>
          </p:spPr>
          <p:txBody>
            <a:bodyPr anchor="b" anchorCtr="1"/>
            <a:lstStyle/>
            <a:p>
              <a:endParaRPr lang="en-US"/>
            </a:p>
          </p:txBody>
        </p:sp>
        <p:sp>
          <p:nvSpPr>
            <p:cNvPr id="130" name="Line 129"/>
            <p:cNvSpPr>
              <a:spLocks noChangeShapeType="1"/>
            </p:cNvSpPr>
            <p:nvPr/>
          </p:nvSpPr>
          <p:spPr bwMode="auto">
            <a:xfrm>
              <a:off x="788" y="912"/>
              <a:ext cx="0" cy="267"/>
            </a:xfrm>
            <a:prstGeom prst="line">
              <a:avLst/>
            </a:prstGeom>
            <a:noFill/>
            <a:ln w="12700">
              <a:solidFill>
                <a:schemeClr val="tx1"/>
              </a:solidFill>
              <a:round/>
              <a:headEnd/>
              <a:tailEnd/>
            </a:ln>
          </p:spPr>
          <p:txBody>
            <a:bodyPr anchor="b" anchorCtr="1"/>
            <a:lstStyle/>
            <a:p>
              <a:endParaRPr lang="en-US"/>
            </a:p>
          </p:txBody>
        </p:sp>
        <p:sp>
          <p:nvSpPr>
            <p:cNvPr id="131" name="Line 130"/>
            <p:cNvSpPr>
              <a:spLocks noChangeShapeType="1"/>
            </p:cNvSpPr>
            <p:nvPr/>
          </p:nvSpPr>
          <p:spPr bwMode="auto">
            <a:xfrm>
              <a:off x="1072" y="912"/>
              <a:ext cx="0" cy="267"/>
            </a:xfrm>
            <a:prstGeom prst="line">
              <a:avLst/>
            </a:prstGeom>
            <a:noFill/>
            <a:ln w="12700">
              <a:solidFill>
                <a:schemeClr val="tx1"/>
              </a:solidFill>
              <a:round/>
              <a:headEnd/>
              <a:tailEnd/>
            </a:ln>
          </p:spPr>
          <p:txBody>
            <a:bodyPr anchor="b" anchorCtr="1"/>
            <a:lstStyle/>
            <a:p>
              <a:endParaRPr lang="en-US"/>
            </a:p>
          </p:txBody>
        </p:sp>
        <p:sp>
          <p:nvSpPr>
            <p:cNvPr id="132" name="Line 131"/>
            <p:cNvSpPr>
              <a:spLocks noChangeShapeType="1"/>
            </p:cNvSpPr>
            <p:nvPr/>
          </p:nvSpPr>
          <p:spPr bwMode="auto">
            <a:xfrm>
              <a:off x="1357" y="912"/>
              <a:ext cx="0" cy="267"/>
            </a:xfrm>
            <a:prstGeom prst="line">
              <a:avLst/>
            </a:prstGeom>
            <a:noFill/>
            <a:ln w="12700">
              <a:solidFill>
                <a:schemeClr val="tx1"/>
              </a:solidFill>
              <a:round/>
              <a:headEnd/>
              <a:tailEnd/>
            </a:ln>
          </p:spPr>
          <p:txBody>
            <a:bodyPr anchor="b" anchorCtr="1"/>
            <a:lstStyle/>
            <a:p>
              <a:endParaRPr lang="en-US"/>
            </a:p>
          </p:txBody>
        </p:sp>
        <p:sp>
          <p:nvSpPr>
            <p:cNvPr id="133" name="Line 132"/>
            <p:cNvSpPr>
              <a:spLocks noChangeShapeType="1"/>
            </p:cNvSpPr>
            <p:nvPr/>
          </p:nvSpPr>
          <p:spPr bwMode="auto">
            <a:xfrm>
              <a:off x="1641" y="912"/>
              <a:ext cx="0" cy="267"/>
            </a:xfrm>
            <a:prstGeom prst="line">
              <a:avLst/>
            </a:prstGeom>
            <a:noFill/>
            <a:ln w="12700">
              <a:solidFill>
                <a:schemeClr val="tx1"/>
              </a:solidFill>
              <a:round/>
              <a:headEnd/>
              <a:tailEnd/>
            </a:ln>
          </p:spPr>
          <p:txBody>
            <a:bodyPr anchor="b" anchorCtr="1"/>
            <a:lstStyle/>
            <a:p>
              <a:endParaRPr lang="en-US"/>
            </a:p>
          </p:txBody>
        </p:sp>
        <p:sp>
          <p:nvSpPr>
            <p:cNvPr id="134" name="Line 133"/>
            <p:cNvSpPr>
              <a:spLocks noChangeShapeType="1"/>
            </p:cNvSpPr>
            <p:nvPr/>
          </p:nvSpPr>
          <p:spPr bwMode="auto">
            <a:xfrm>
              <a:off x="1924" y="912"/>
              <a:ext cx="0" cy="267"/>
            </a:xfrm>
            <a:prstGeom prst="line">
              <a:avLst/>
            </a:prstGeom>
            <a:noFill/>
            <a:ln w="12700">
              <a:solidFill>
                <a:schemeClr val="tx1"/>
              </a:solidFill>
              <a:round/>
              <a:headEnd/>
              <a:tailEnd/>
            </a:ln>
          </p:spPr>
          <p:txBody>
            <a:bodyPr anchor="b" anchorCtr="1"/>
            <a:lstStyle/>
            <a:p>
              <a:endParaRPr lang="en-US"/>
            </a:p>
          </p:txBody>
        </p:sp>
        <p:sp>
          <p:nvSpPr>
            <p:cNvPr id="135" name="Line 134"/>
            <p:cNvSpPr>
              <a:spLocks noChangeShapeType="1"/>
            </p:cNvSpPr>
            <p:nvPr/>
          </p:nvSpPr>
          <p:spPr bwMode="auto">
            <a:xfrm>
              <a:off x="2208" y="912"/>
              <a:ext cx="0" cy="267"/>
            </a:xfrm>
            <a:prstGeom prst="line">
              <a:avLst/>
            </a:prstGeom>
            <a:noFill/>
            <a:ln w="28575" cap="sq">
              <a:solidFill>
                <a:schemeClr val="tx1"/>
              </a:solidFill>
              <a:round/>
              <a:headEnd/>
              <a:tailEnd/>
            </a:ln>
          </p:spPr>
          <p:txBody>
            <a:bodyPr anchor="b" anchorCtr="1"/>
            <a:lstStyle/>
            <a:p>
              <a:endParaRPr lang="en-US"/>
            </a:p>
          </p:txBody>
        </p:sp>
      </p:grpSp>
      <p:sp>
        <p:nvSpPr>
          <p:cNvPr id="136" name="Oval 135"/>
          <p:cNvSpPr>
            <a:spLocks noChangeArrowheads="1"/>
          </p:cNvSpPr>
          <p:nvPr/>
        </p:nvSpPr>
        <p:spPr bwMode="auto">
          <a:xfrm>
            <a:off x="10092267" y="2706688"/>
            <a:ext cx="567267" cy="393700"/>
          </a:xfrm>
          <a:prstGeom prst="ellipse">
            <a:avLst/>
          </a:prstGeom>
          <a:noFill/>
          <a:ln w="38100">
            <a:solidFill>
              <a:srgbClr val="CC0000"/>
            </a:solidFill>
            <a:round/>
            <a:headEnd/>
            <a:tailEnd/>
          </a:ln>
        </p:spPr>
        <p:txBody>
          <a:bodyPr wrap="none" anchor="ctr"/>
          <a:lstStyle/>
          <a:p>
            <a:endParaRPr lang="en-US"/>
          </a:p>
        </p:txBody>
      </p:sp>
      <p:grpSp>
        <p:nvGrpSpPr>
          <p:cNvPr id="137" name="Group 136"/>
          <p:cNvGrpSpPr>
            <a:grpSpLocks/>
          </p:cNvGrpSpPr>
          <p:nvPr/>
        </p:nvGrpSpPr>
        <p:grpSpPr bwMode="auto">
          <a:xfrm>
            <a:off x="6474884" y="3367088"/>
            <a:ext cx="4205816" cy="423862"/>
            <a:chOff x="221" y="912"/>
            <a:chExt cx="1987" cy="267"/>
          </a:xfrm>
        </p:grpSpPr>
        <p:sp>
          <p:nvSpPr>
            <p:cNvPr id="138" name="Rectangle 137"/>
            <p:cNvSpPr>
              <a:spLocks noChangeArrowheads="1"/>
            </p:cNvSpPr>
            <p:nvPr/>
          </p:nvSpPr>
          <p:spPr bwMode="auto">
            <a:xfrm>
              <a:off x="1924"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9</a:t>
              </a:r>
            </a:p>
          </p:txBody>
        </p:sp>
        <p:sp>
          <p:nvSpPr>
            <p:cNvPr id="139" name="Rectangle 138"/>
            <p:cNvSpPr>
              <a:spLocks noChangeArrowheads="1"/>
            </p:cNvSpPr>
            <p:nvPr/>
          </p:nvSpPr>
          <p:spPr bwMode="auto">
            <a:xfrm>
              <a:off x="1641" y="912"/>
              <a:ext cx="283"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8</a:t>
              </a:r>
            </a:p>
          </p:txBody>
        </p:sp>
        <p:sp>
          <p:nvSpPr>
            <p:cNvPr id="140" name="Rectangle 139"/>
            <p:cNvSpPr>
              <a:spLocks noChangeArrowheads="1"/>
            </p:cNvSpPr>
            <p:nvPr/>
          </p:nvSpPr>
          <p:spPr bwMode="auto">
            <a:xfrm>
              <a:off x="1357"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6</a:t>
              </a:r>
            </a:p>
          </p:txBody>
        </p:sp>
        <p:sp>
          <p:nvSpPr>
            <p:cNvPr id="141" name="Rectangle 140"/>
            <p:cNvSpPr>
              <a:spLocks noChangeArrowheads="1"/>
            </p:cNvSpPr>
            <p:nvPr/>
          </p:nvSpPr>
          <p:spPr bwMode="auto">
            <a:xfrm>
              <a:off x="1072" y="912"/>
              <a:ext cx="285"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4</a:t>
              </a:r>
            </a:p>
          </p:txBody>
        </p:sp>
        <p:sp>
          <p:nvSpPr>
            <p:cNvPr id="142" name="Rectangle 141"/>
            <p:cNvSpPr>
              <a:spLocks noChangeArrowheads="1"/>
            </p:cNvSpPr>
            <p:nvPr/>
          </p:nvSpPr>
          <p:spPr bwMode="auto">
            <a:xfrm>
              <a:off x="788"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3</a:t>
              </a:r>
            </a:p>
          </p:txBody>
        </p:sp>
        <p:sp>
          <p:nvSpPr>
            <p:cNvPr id="143" name="Rectangle 142"/>
            <p:cNvSpPr>
              <a:spLocks noChangeArrowheads="1"/>
            </p:cNvSpPr>
            <p:nvPr/>
          </p:nvSpPr>
          <p:spPr bwMode="auto">
            <a:xfrm>
              <a:off x="505" y="912"/>
              <a:ext cx="283"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2</a:t>
              </a:r>
            </a:p>
          </p:txBody>
        </p:sp>
        <p:sp>
          <p:nvSpPr>
            <p:cNvPr id="144" name="Rectangle 143"/>
            <p:cNvSpPr>
              <a:spLocks noChangeArrowheads="1"/>
            </p:cNvSpPr>
            <p:nvPr/>
          </p:nvSpPr>
          <p:spPr bwMode="auto">
            <a:xfrm>
              <a:off x="221"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1</a:t>
              </a:r>
            </a:p>
          </p:txBody>
        </p:sp>
        <p:sp>
          <p:nvSpPr>
            <p:cNvPr id="145" name="Line 144"/>
            <p:cNvSpPr>
              <a:spLocks noChangeShapeType="1"/>
            </p:cNvSpPr>
            <p:nvPr/>
          </p:nvSpPr>
          <p:spPr bwMode="auto">
            <a:xfrm>
              <a:off x="221" y="912"/>
              <a:ext cx="1987" cy="0"/>
            </a:xfrm>
            <a:prstGeom prst="line">
              <a:avLst/>
            </a:prstGeom>
            <a:noFill/>
            <a:ln w="28575" cap="sq">
              <a:solidFill>
                <a:schemeClr val="tx1"/>
              </a:solidFill>
              <a:round/>
              <a:headEnd/>
              <a:tailEnd/>
            </a:ln>
          </p:spPr>
          <p:txBody>
            <a:bodyPr anchor="b" anchorCtr="1"/>
            <a:lstStyle/>
            <a:p>
              <a:endParaRPr lang="en-US"/>
            </a:p>
          </p:txBody>
        </p:sp>
        <p:sp>
          <p:nvSpPr>
            <p:cNvPr id="146" name="Line 145"/>
            <p:cNvSpPr>
              <a:spLocks noChangeShapeType="1"/>
            </p:cNvSpPr>
            <p:nvPr/>
          </p:nvSpPr>
          <p:spPr bwMode="auto">
            <a:xfrm>
              <a:off x="221" y="1179"/>
              <a:ext cx="1987" cy="0"/>
            </a:xfrm>
            <a:prstGeom prst="line">
              <a:avLst/>
            </a:prstGeom>
            <a:noFill/>
            <a:ln w="28575" cap="sq">
              <a:solidFill>
                <a:schemeClr val="tx1"/>
              </a:solidFill>
              <a:round/>
              <a:headEnd/>
              <a:tailEnd/>
            </a:ln>
          </p:spPr>
          <p:txBody>
            <a:bodyPr anchor="b" anchorCtr="1"/>
            <a:lstStyle/>
            <a:p>
              <a:endParaRPr lang="en-US"/>
            </a:p>
          </p:txBody>
        </p:sp>
        <p:sp>
          <p:nvSpPr>
            <p:cNvPr id="147" name="Line 146"/>
            <p:cNvSpPr>
              <a:spLocks noChangeShapeType="1"/>
            </p:cNvSpPr>
            <p:nvPr/>
          </p:nvSpPr>
          <p:spPr bwMode="auto">
            <a:xfrm>
              <a:off x="221" y="912"/>
              <a:ext cx="0" cy="267"/>
            </a:xfrm>
            <a:prstGeom prst="line">
              <a:avLst/>
            </a:prstGeom>
            <a:noFill/>
            <a:ln w="28575" cap="sq">
              <a:solidFill>
                <a:schemeClr val="tx1"/>
              </a:solidFill>
              <a:round/>
              <a:headEnd/>
              <a:tailEnd/>
            </a:ln>
          </p:spPr>
          <p:txBody>
            <a:bodyPr anchor="b" anchorCtr="1"/>
            <a:lstStyle/>
            <a:p>
              <a:endParaRPr lang="en-US"/>
            </a:p>
          </p:txBody>
        </p:sp>
        <p:sp>
          <p:nvSpPr>
            <p:cNvPr id="148" name="Line 147"/>
            <p:cNvSpPr>
              <a:spLocks noChangeShapeType="1"/>
            </p:cNvSpPr>
            <p:nvPr/>
          </p:nvSpPr>
          <p:spPr bwMode="auto">
            <a:xfrm>
              <a:off x="505" y="912"/>
              <a:ext cx="0" cy="267"/>
            </a:xfrm>
            <a:prstGeom prst="line">
              <a:avLst/>
            </a:prstGeom>
            <a:noFill/>
            <a:ln w="12700">
              <a:solidFill>
                <a:schemeClr val="tx1"/>
              </a:solidFill>
              <a:round/>
              <a:headEnd/>
              <a:tailEnd/>
            </a:ln>
          </p:spPr>
          <p:txBody>
            <a:bodyPr anchor="b" anchorCtr="1"/>
            <a:lstStyle/>
            <a:p>
              <a:endParaRPr lang="en-US"/>
            </a:p>
          </p:txBody>
        </p:sp>
        <p:sp>
          <p:nvSpPr>
            <p:cNvPr id="149" name="Line 148"/>
            <p:cNvSpPr>
              <a:spLocks noChangeShapeType="1"/>
            </p:cNvSpPr>
            <p:nvPr/>
          </p:nvSpPr>
          <p:spPr bwMode="auto">
            <a:xfrm>
              <a:off x="788" y="912"/>
              <a:ext cx="0" cy="267"/>
            </a:xfrm>
            <a:prstGeom prst="line">
              <a:avLst/>
            </a:prstGeom>
            <a:noFill/>
            <a:ln w="12700">
              <a:solidFill>
                <a:schemeClr val="tx1"/>
              </a:solidFill>
              <a:round/>
              <a:headEnd/>
              <a:tailEnd/>
            </a:ln>
          </p:spPr>
          <p:txBody>
            <a:bodyPr anchor="b" anchorCtr="1"/>
            <a:lstStyle/>
            <a:p>
              <a:endParaRPr lang="en-US"/>
            </a:p>
          </p:txBody>
        </p:sp>
        <p:sp>
          <p:nvSpPr>
            <p:cNvPr id="150" name="Line 149"/>
            <p:cNvSpPr>
              <a:spLocks noChangeShapeType="1"/>
            </p:cNvSpPr>
            <p:nvPr/>
          </p:nvSpPr>
          <p:spPr bwMode="auto">
            <a:xfrm>
              <a:off x="1072" y="912"/>
              <a:ext cx="0" cy="267"/>
            </a:xfrm>
            <a:prstGeom prst="line">
              <a:avLst/>
            </a:prstGeom>
            <a:noFill/>
            <a:ln w="12700">
              <a:solidFill>
                <a:schemeClr val="tx1"/>
              </a:solidFill>
              <a:round/>
              <a:headEnd/>
              <a:tailEnd/>
            </a:ln>
          </p:spPr>
          <p:txBody>
            <a:bodyPr anchor="b" anchorCtr="1"/>
            <a:lstStyle/>
            <a:p>
              <a:endParaRPr lang="en-US"/>
            </a:p>
          </p:txBody>
        </p:sp>
        <p:sp>
          <p:nvSpPr>
            <p:cNvPr id="151" name="Line 150"/>
            <p:cNvSpPr>
              <a:spLocks noChangeShapeType="1"/>
            </p:cNvSpPr>
            <p:nvPr/>
          </p:nvSpPr>
          <p:spPr bwMode="auto">
            <a:xfrm>
              <a:off x="1357" y="912"/>
              <a:ext cx="0" cy="267"/>
            </a:xfrm>
            <a:prstGeom prst="line">
              <a:avLst/>
            </a:prstGeom>
            <a:noFill/>
            <a:ln w="12700">
              <a:solidFill>
                <a:schemeClr val="tx1"/>
              </a:solidFill>
              <a:round/>
              <a:headEnd/>
              <a:tailEnd/>
            </a:ln>
          </p:spPr>
          <p:txBody>
            <a:bodyPr anchor="b" anchorCtr="1"/>
            <a:lstStyle/>
            <a:p>
              <a:endParaRPr lang="en-US"/>
            </a:p>
          </p:txBody>
        </p:sp>
        <p:sp>
          <p:nvSpPr>
            <p:cNvPr id="152" name="Line 151"/>
            <p:cNvSpPr>
              <a:spLocks noChangeShapeType="1"/>
            </p:cNvSpPr>
            <p:nvPr/>
          </p:nvSpPr>
          <p:spPr bwMode="auto">
            <a:xfrm>
              <a:off x="1641" y="912"/>
              <a:ext cx="0" cy="267"/>
            </a:xfrm>
            <a:prstGeom prst="line">
              <a:avLst/>
            </a:prstGeom>
            <a:noFill/>
            <a:ln w="12700">
              <a:solidFill>
                <a:schemeClr val="tx1"/>
              </a:solidFill>
              <a:round/>
              <a:headEnd/>
              <a:tailEnd/>
            </a:ln>
          </p:spPr>
          <p:txBody>
            <a:bodyPr anchor="b" anchorCtr="1"/>
            <a:lstStyle/>
            <a:p>
              <a:endParaRPr lang="en-US"/>
            </a:p>
          </p:txBody>
        </p:sp>
        <p:sp>
          <p:nvSpPr>
            <p:cNvPr id="153" name="Line 152"/>
            <p:cNvSpPr>
              <a:spLocks noChangeShapeType="1"/>
            </p:cNvSpPr>
            <p:nvPr/>
          </p:nvSpPr>
          <p:spPr bwMode="auto">
            <a:xfrm>
              <a:off x="1924" y="912"/>
              <a:ext cx="0" cy="267"/>
            </a:xfrm>
            <a:prstGeom prst="line">
              <a:avLst/>
            </a:prstGeom>
            <a:noFill/>
            <a:ln w="12700">
              <a:solidFill>
                <a:schemeClr val="tx1"/>
              </a:solidFill>
              <a:round/>
              <a:headEnd/>
              <a:tailEnd/>
            </a:ln>
          </p:spPr>
          <p:txBody>
            <a:bodyPr anchor="b" anchorCtr="1"/>
            <a:lstStyle/>
            <a:p>
              <a:endParaRPr lang="en-US"/>
            </a:p>
          </p:txBody>
        </p:sp>
        <p:sp>
          <p:nvSpPr>
            <p:cNvPr id="154" name="Line 153"/>
            <p:cNvSpPr>
              <a:spLocks noChangeShapeType="1"/>
            </p:cNvSpPr>
            <p:nvPr/>
          </p:nvSpPr>
          <p:spPr bwMode="auto">
            <a:xfrm>
              <a:off x="2208" y="912"/>
              <a:ext cx="0" cy="267"/>
            </a:xfrm>
            <a:prstGeom prst="line">
              <a:avLst/>
            </a:prstGeom>
            <a:noFill/>
            <a:ln w="28575" cap="sq">
              <a:solidFill>
                <a:schemeClr val="tx1"/>
              </a:solidFill>
              <a:round/>
              <a:headEnd/>
              <a:tailEnd/>
            </a:ln>
          </p:spPr>
          <p:txBody>
            <a:bodyPr anchor="b" anchorCtr="1"/>
            <a:lstStyle/>
            <a:p>
              <a:endParaRPr lang="en-US"/>
            </a:p>
          </p:txBody>
        </p:sp>
      </p:grpSp>
      <p:sp>
        <p:nvSpPr>
          <p:cNvPr id="155" name="Slide Number Placeholder 15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555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1" grpId="0" animBg="1"/>
      <p:bldP spid="60" grpId="0" animBg="1"/>
      <p:bldP spid="79" grpId="0" animBg="1"/>
      <p:bldP spid="98" grpId="0" animBg="1"/>
      <p:bldP spid="99" grpId="0" animBg="1"/>
      <p:bldP spid="1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486" y="262712"/>
            <a:ext cx="4638408" cy="580435"/>
          </a:xfrm>
        </p:spPr>
        <p:txBody>
          <a:bodyPr/>
          <a:lstStyle/>
          <a:p>
            <a:r>
              <a:rPr lang="en-US" sz="3600" b="1" dirty="0" smtClean="0"/>
              <a:t>Implementation:</a:t>
            </a:r>
            <a:endParaRPr lang="en-US" sz="3600" b="1" dirty="0"/>
          </a:p>
        </p:txBody>
      </p:sp>
      <p:sp>
        <p:nvSpPr>
          <p:cNvPr id="3" name="Content Placeholder 2"/>
          <p:cNvSpPr>
            <a:spLocks noGrp="1"/>
          </p:cNvSpPr>
          <p:nvPr>
            <p:ph idx="1"/>
          </p:nvPr>
        </p:nvSpPr>
        <p:spPr>
          <a:xfrm>
            <a:off x="378919" y="1019765"/>
            <a:ext cx="4228707" cy="3587861"/>
          </a:xfrm>
        </p:spPr>
        <p:txBody>
          <a:bodyPr/>
          <a:lstStyle/>
          <a:p>
            <a:endParaRPr lang="en-US" dirty="0"/>
          </a:p>
          <a:p>
            <a:r>
              <a:rPr lang="en-US" sz="2400" dirty="0" smtClean="0"/>
              <a:t>Loop </a:t>
            </a:r>
            <a:r>
              <a:rPr lang="en-US" sz="2400" dirty="0"/>
              <a:t>through the array from i=0 to n-1. </a:t>
            </a:r>
          </a:p>
          <a:p>
            <a:r>
              <a:rPr lang="en-US" sz="2400" dirty="0" smtClean="0"/>
              <a:t>Select </a:t>
            </a:r>
            <a:r>
              <a:rPr lang="en-US" sz="2400" dirty="0"/>
              <a:t>the smallest element in the array from i to n </a:t>
            </a:r>
          </a:p>
          <a:p>
            <a:r>
              <a:rPr lang="en-US" sz="2400" dirty="0" smtClean="0"/>
              <a:t>Swap </a:t>
            </a:r>
            <a:r>
              <a:rPr lang="en-US" sz="2400" dirty="0"/>
              <a:t>this value with value at position i. </a:t>
            </a:r>
          </a:p>
          <a:p>
            <a:endParaRPr lang="en-US" dirty="0"/>
          </a:p>
        </p:txBody>
      </p:sp>
      <p:sp>
        <p:nvSpPr>
          <p:cNvPr id="4" name="Slide Number Placeholder 3"/>
          <p:cNvSpPr>
            <a:spLocks noGrp="1"/>
          </p:cNvSpPr>
          <p:nvPr>
            <p:ph type="sldNum" sz="quarter" idx="12"/>
          </p:nvPr>
        </p:nvSpPr>
        <p:spPr/>
        <p:txBody>
          <a:bodyPr/>
          <a:lstStyle/>
          <a:p>
            <a:fld id="{DC0D0EB0-C4DB-407A-8947-A1706C200E8F}" type="slidenum">
              <a:rPr lang="en-US" smtClean="0"/>
              <a:t>15</a:t>
            </a:fld>
            <a:endParaRPr lang="en-US"/>
          </a:p>
        </p:txBody>
      </p:sp>
      <p:sp>
        <p:nvSpPr>
          <p:cNvPr id="5" name="Rectangle 4"/>
          <p:cNvSpPr/>
          <p:nvPr/>
        </p:nvSpPr>
        <p:spPr>
          <a:xfrm>
            <a:off x="4476997" y="891492"/>
            <a:ext cx="6531429" cy="4093428"/>
          </a:xfrm>
          <a:prstGeom prst="rect">
            <a:avLst/>
          </a:prstGeom>
          <a:solidFill>
            <a:schemeClr val="accent2">
              <a:lumMod val="40000"/>
              <a:lumOff val="60000"/>
            </a:schemeClr>
          </a:solidFill>
        </p:spPr>
        <p:txBody>
          <a:bodyPr wrap="square">
            <a:spAutoFit/>
          </a:bodyPr>
          <a:lstStyle/>
          <a:p>
            <a:r>
              <a:rPr lang="en-US" sz="2000" dirty="0">
                <a:latin typeface="Courier New" pitchFamily="49" charset="0"/>
                <a:cs typeface="Courier New" pitchFamily="49" charset="0"/>
              </a:rPr>
              <a:t>void </a:t>
            </a:r>
            <a:r>
              <a:rPr lang="en-US" sz="2000" dirty="0" err="1">
                <a:latin typeface="Courier New" pitchFamily="49" charset="0"/>
                <a:cs typeface="Courier New" pitchFamily="49" charset="0"/>
              </a:rPr>
              <a:t>selection_sort</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list</a:t>
            </a: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a:latin typeface="Courier New" pitchFamily="49" charset="0"/>
                <a:cs typeface="Courier New" pitchFamily="49" charset="0"/>
              </a:rPr>
              <a:t>i,j</a:t>
            </a:r>
            <a:r>
              <a:rPr lang="en-US" sz="2000" dirty="0">
                <a:latin typeface="Courier New" pitchFamily="49" charset="0"/>
                <a:cs typeface="Courier New" pitchFamily="49" charset="0"/>
              </a:rPr>
              <a:t>, smallest; </a:t>
            </a:r>
          </a:p>
          <a:p>
            <a:r>
              <a:rPr lang="en-US" sz="2000" dirty="0" smtClean="0">
                <a:latin typeface="Courier New" pitchFamily="49" charset="0"/>
                <a:cs typeface="Courier New" pitchFamily="49" charset="0"/>
              </a:rPr>
              <a:t>  for(i=0;i&lt;</a:t>
            </a:r>
            <a:r>
              <a:rPr lang="en-US" sz="2000" dirty="0" err="1" smtClean="0">
                <a:latin typeface="Courier New" pitchFamily="49" charset="0"/>
                <a:cs typeface="Courier New" pitchFamily="49" charset="0"/>
              </a:rPr>
              <a:t>n;i</a:t>
            </a:r>
            <a:r>
              <a:rPr lang="en-US" sz="2000" dirty="0">
                <a:latin typeface="Courier New" pitchFamily="49" charset="0"/>
                <a:cs typeface="Courier New" pitchFamily="49" charset="0"/>
              </a:rPr>
              <a:t>++){ </a:t>
            </a:r>
          </a:p>
          <a:p>
            <a:r>
              <a:rPr lang="en-US" sz="2000" dirty="0" smtClean="0">
                <a:latin typeface="Courier New" pitchFamily="49" charset="0"/>
                <a:cs typeface="Courier New" pitchFamily="49" charset="0"/>
              </a:rPr>
              <a:t>     smallest=i</a:t>
            </a:r>
            <a:r>
              <a:rPr lang="en-US" sz="2000" dirty="0">
                <a:latin typeface="Courier New" pitchFamily="49" charset="0"/>
                <a:cs typeface="Courier New" pitchFamily="49" charset="0"/>
              </a:rPr>
              <a:t>; </a:t>
            </a:r>
            <a:r>
              <a:rPr lang="en-US" sz="2000" dirty="0" smtClean="0">
                <a:latin typeface="Times New Roman" pitchFamily="18" charset="0"/>
                <a:cs typeface="Times New Roman" pitchFamily="18" charset="0"/>
              </a:rPr>
              <a:t>//assume </a:t>
            </a:r>
            <a:r>
              <a:rPr lang="en-US" sz="2000" dirty="0" err="1" smtClean="0">
                <a:latin typeface="Times New Roman" pitchFamily="18" charset="0"/>
                <a:cs typeface="Times New Roman" pitchFamily="18" charset="0"/>
              </a:rPr>
              <a:t>ith</a:t>
            </a:r>
            <a:r>
              <a:rPr lang="en-US" sz="2000" dirty="0" smtClean="0">
                <a:latin typeface="Times New Roman" pitchFamily="18" charset="0"/>
                <a:cs typeface="Times New Roman" pitchFamily="18" charset="0"/>
              </a:rPr>
              <a:t> pos. smallest</a:t>
            </a:r>
            <a:endParaRPr lang="en-US" sz="2000" dirty="0">
              <a:latin typeface="Times New Roman" pitchFamily="18" charset="0"/>
              <a:cs typeface="Times New Roman" pitchFamily="18" charset="0"/>
            </a:endParaRPr>
          </a:p>
          <a:p>
            <a:r>
              <a:rPr lang="en-US" sz="2000" dirty="0" smtClean="0">
                <a:latin typeface="Courier New" pitchFamily="49" charset="0"/>
                <a:cs typeface="Courier New" pitchFamily="49" charset="0"/>
              </a:rPr>
              <a:t>     for(j=i+1;j&lt;</a:t>
            </a:r>
            <a:r>
              <a:rPr lang="en-US" sz="2000" dirty="0" err="1" smtClean="0">
                <a:latin typeface="Courier New" pitchFamily="49" charset="0"/>
                <a:cs typeface="Courier New" pitchFamily="49" charset="0"/>
              </a:rPr>
              <a:t>n;j</a:t>
            </a:r>
            <a:r>
              <a:rPr lang="en-US" sz="2000" dirty="0" smtClean="0">
                <a:latin typeface="Courier New" pitchFamily="49" charset="0"/>
                <a:cs typeface="Courier New" pitchFamily="49" charset="0"/>
              </a:rPr>
              <a:t>++){</a:t>
            </a:r>
          </a:p>
          <a:p>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if(list[j</a:t>
            </a:r>
            <a:r>
              <a:rPr lang="en-US" sz="2000" dirty="0">
                <a:latin typeface="Courier New" pitchFamily="49" charset="0"/>
                <a:cs typeface="Courier New" pitchFamily="49" charset="0"/>
              </a:rPr>
              <a:t>]&lt;list[smallest]) </a:t>
            </a:r>
          </a:p>
          <a:p>
            <a:r>
              <a:rPr lang="en-US" sz="2000" dirty="0" smtClean="0">
                <a:latin typeface="Courier New" pitchFamily="49" charset="0"/>
                <a:cs typeface="Courier New" pitchFamily="49" charset="0"/>
              </a:rPr>
              <a:t>           smallest=j</a:t>
            </a:r>
            <a:r>
              <a:rPr lang="en-US" sz="2000" dirty="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end of inner loop </a:t>
            </a:r>
          </a:p>
          <a:p>
            <a:r>
              <a:rPr lang="en-US" sz="2000" dirty="0" smtClean="0">
                <a:latin typeface="Courier New" pitchFamily="49" charset="0"/>
                <a:cs typeface="Courier New" pitchFamily="49" charset="0"/>
              </a:rPr>
              <a:t>       temp=list[smallest</a:t>
            </a:r>
            <a:r>
              <a:rPr lang="en-US" sz="2000" dirty="0">
                <a:latin typeface="Courier New" pitchFamily="49" charset="0"/>
                <a:cs typeface="Courier New" pitchFamily="49" charset="0"/>
              </a:rPr>
              <a:t>]; </a:t>
            </a:r>
          </a:p>
          <a:p>
            <a:r>
              <a:rPr lang="en-US" sz="2000" dirty="0" smtClean="0">
                <a:latin typeface="Courier New" pitchFamily="49" charset="0"/>
                <a:cs typeface="Courier New" pitchFamily="49" charset="0"/>
              </a:rPr>
              <a:t>       list[smallest</a:t>
            </a:r>
            <a:r>
              <a:rPr lang="en-US" sz="2000" dirty="0">
                <a:latin typeface="Courier New" pitchFamily="49" charset="0"/>
                <a:cs typeface="Courier New" pitchFamily="49" charset="0"/>
              </a:rPr>
              <a:t>]=list[i]; </a:t>
            </a:r>
          </a:p>
          <a:p>
            <a:r>
              <a:rPr lang="en-US" sz="2000" dirty="0" smtClean="0">
                <a:latin typeface="Courier New" pitchFamily="49" charset="0"/>
                <a:cs typeface="Courier New" pitchFamily="49" charset="0"/>
              </a:rPr>
              <a:t>       list[i</a:t>
            </a:r>
            <a:r>
              <a:rPr lang="en-US" sz="2000" dirty="0">
                <a:latin typeface="Courier New" pitchFamily="49" charset="0"/>
                <a:cs typeface="Courier New" pitchFamily="49" charset="0"/>
              </a:rPr>
              <a:t>]=temp; </a:t>
            </a:r>
          </a:p>
          <a:p>
            <a:r>
              <a:rPr lang="en-US" sz="2000" dirty="0" smtClean="0">
                <a:latin typeface="Courier New" pitchFamily="49" charset="0"/>
                <a:cs typeface="Courier New" pitchFamily="49" charset="0"/>
              </a:rPr>
              <a:t>  } </a:t>
            </a:r>
            <a:r>
              <a:rPr lang="en-US" sz="2000" dirty="0">
                <a:latin typeface="Courier New" pitchFamily="49" charset="0"/>
                <a:cs typeface="Courier New" pitchFamily="49" charset="0"/>
              </a:rPr>
              <a:t>//end of outer loop </a:t>
            </a:r>
          </a:p>
          <a:p>
            <a:r>
              <a:rPr lang="en-US" sz="2000" dirty="0">
                <a:latin typeface="Courier New" pitchFamily="49" charset="0"/>
                <a:cs typeface="Courier New" pitchFamily="49" charset="0"/>
              </a:rPr>
              <a:t>}//end of </a:t>
            </a:r>
            <a:r>
              <a:rPr lang="en-US" sz="2000" dirty="0" err="1">
                <a:latin typeface="Courier New" pitchFamily="49" charset="0"/>
                <a:cs typeface="Courier New" pitchFamily="49" charset="0"/>
              </a:rPr>
              <a:t>selection_sort</a:t>
            </a:r>
            <a:r>
              <a:rPr lang="en-US" sz="2000" dirty="0">
                <a:latin typeface="Courier New" pitchFamily="49" charset="0"/>
                <a:cs typeface="Courier New" pitchFamily="49" charset="0"/>
              </a:rPr>
              <a:t> </a:t>
            </a:r>
          </a:p>
        </p:txBody>
      </p:sp>
      <p:sp>
        <p:nvSpPr>
          <p:cNvPr id="8" name="Left Brace 7"/>
          <p:cNvSpPr/>
          <p:nvPr/>
        </p:nvSpPr>
        <p:spPr>
          <a:xfrm>
            <a:off x="5379521" y="3396343"/>
            <a:ext cx="201881" cy="807522"/>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4738254" y="3623172"/>
            <a:ext cx="843148" cy="369332"/>
          </a:xfrm>
          <a:prstGeom prst="rect">
            <a:avLst/>
          </a:prstGeom>
          <a:noFill/>
        </p:spPr>
        <p:txBody>
          <a:bodyPr wrap="square" rtlCol="0">
            <a:spAutoFit/>
          </a:bodyPr>
          <a:lstStyle/>
          <a:p>
            <a:r>
              <a:rPr lang="en-US" b="1" dirty="0" smtClean="0">
                <a:solidFill>
                  <a:srgbClr val="ED33D2"/>
                </a:solidFill>
              </a:rPr>
              <a:t>swap</a:t>
            </a:r>
            <a:endParaRPr lang="en-US" b="1" dirty="0">
              <a:solidFill>
                <a:srgbClr val="ED33D2"/>
              </a:solidFill>
            </a:endParaRPr>
          </a:p>
        </p:txBody>
      </p:sp>
    </p:spTree>
    <p:extLst>
      <p:ext uri="{BB962C8B-B14F-4D97-AF65-F5344CB8AC3E}">
        <p14:creationId xmlns:p14="http://schemas.microsoft.com/office/powerpoint/2010/main" val="2890189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5743699" cy="746640"/>
          </a:xfrm>
        </p:spPr>
        <p:txBody>
          <a:bodyPr/>
          <a:lstStyle/>
          <a:p>
            <a:r>
              <a:rPr lang="en-US" sz="3600" dirty="0" smtClean="0"/>
              <a:t>Bubble Sort: Definition</a:t>
            </a:r>
            <a:endParaRPr lang="en-US" sz="3600" dirty="0"/>
          </a:p>
        </p:txBody>
      </p:sp>
      <p:sp>
        <p:nvSpPr>
          <p:cNvPr id="3" name="Content Placeholder 2"/>
          <p:cNvSpPr>
            <a:spLocks noGrp="1"/>
          </p:cNvSpPr>
          <p:nvPr>
            <p:ph idx="1"/>
          </p:nvPr>
        </p:nvSpPr>
        <p:spPr/>
        <p:txBody>
          <a:bodyPr>
            <a:noAutofit/>
          </a:bodyPr>
          <a:lstStyle/>
          <a:p>
            <a:r>
              <a:rPr lang="en-US" sz="2400" dirty="0"/>
              <a:t>Bubble </a:t>
            </a:r>
            <a:r>
              <a:rPr lang="en-US" sz="2400" dirty="0" smtClean="0"/>
              <a:t>sort </a:t>
            </a:r>
            <a:r>
              <a:rPr lang="en-US" sz="2400" dirty="0"/>
              <a:t>is a simple sorting algorithm that works by repeatedly stepping through the list to be sorted, comparing each pair of adjacent items and swapping them if they are in the wrong </a:t>
            </a:r>
            <a:r>
              <a:rPr lang="en-US" sz="2400" dirty="0" smtClean="0"/>
              <a:t>order.</a:t>
            </a:r>
            <a:endParaRPr lang="en-US" sz="2400" dirty="0"/>
          </a:p>
        </p:txBody>
      </p:sp>
      <p:sp>
        <p:nvSpPr>
          <p:cNvPr id="5" name="Slide Number Placeholder 4"/>
          <p:cNvSpPr>
            <a:spLocks noGrp="1"/>
          </p:cNvSpPr>
          <p:nvPr>
            <p:ph type="sldNum" sz="quarter" idx="12"/>
          </p:nvPr>
        </p:nvSpPr>
        <p:spPr/>
        <p:txBody>
          <a:bodyPr/>
          <a:lstStyle/>
          <a:p>
            <a:fld id="{DC0D0EB0-C4DB-407A-8947-A1706C200E8F}" type="slidenum">
              <a:rPr lang="en-US" smtClean="0"/>
              <a:t>16</a:t>
            </a:fld>
            <a:endParaRPr lang="en-US"/>
          </a:p>
        </p:txBody>
      </p:sp>
      <p:sp>
        <p:nvSpPr>
          <p:cNvPr id="6" name="Rectangle 3"/>
          <p:cNvSpPr txBox="1">
            <a:spLocks noChangeArrowheads="1"/>
          </p:cNvSpPr>
          <p:nvPr/>
        </p:nvSpPr>
        <p:spPr>
          <a:xfrm>
            <a:off x="837209" y="3001488"/>
            <a:ext cx="8229600" cy="2746169"/>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Idea:</a:t>
            </a:r>
          </a:p>
          <a:p>
            <a:pPr lvl="1"/>
            <a:r>
              <a:rPr lang="en-US" sz="2400" dirty="0" smtClean="0"/>
              <a:t>Repeatedly pass through the array</a:t>
            </a:r>
          </a:p>
          <a:p>
            <a:pPr lvl="1"/>
            <a:r>
              <a:rPr lang="en-US" sz="2400" dirty="0" smtClean="0"/>
              <a:t>Swaps adjacent elements that are out of order</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3651563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Text Box 3"/>
          <p:cNvSpPr txBox="1">
            <a:spLocks noChangeArrowheads="1"/>
          </p:cNvSpPr>
          <p:nvPr/>
        </p:nvSpPr>
        <p:spPr bwMode="auto">
          <a:xfrm>
            <a:off x="1828800" y="8382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dirty="0">
                <a:latin typeface="Times New Roman" pitchFamily="18" charset="0"/>
              </a:rPr>
              <a:t>9,  6,  2,  12,  11,  9,  3,  7</a:t>
            </a:r>
            <a:endParaRPr lang="en-GB" sz="2400" dirty="0">
              <a:latin typeface="Times New Roman" pitchFamily="18" charset="0"/>
            </a:endParaRPr>
          </a:p>
        </p:txBody>
      </p:sp>
      <p:sp>
        <p:nvSpPr>
          <p:cNvPr id="218116" name="Oval 4"/>
          <p:cNvSpPr>
            <a:spLocks noChangeArrowheads="1"/>
          </p:cNvSpPr>
          <p:nvPr/>
        </p:nvSpPr>
        <p:spPr bwMode="auto">
          <a:xfrm>
            <a:off x="1524000" y="914400"/>
            <a:ext cx="18288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73732" name="Text Box 5"/>
          <p:cNvSpPr txBox="1">
            <a:spLocks noChangeArrowheads="1"/>
          </p:cNvSpPr>
          <p:nvPr/>
        </p:nvSpPr>
        <p:spPr bwMode="auto">
          <a:xfrm>
            <a:off x="1492251" y="2833688"/>
            <a:ext cx="89408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6,  9,  2,  12,  11,  9,  3,  7</a:t>
            </a:r>
            <a:endParaRPr lang="en-GB" sz="2400">
              <a:latin typeface="Times New Roman" pitchFamily="18" charset="0"/>
            </a:endParaRPr>
          </a:p>
        </p:txBody>
      </p:sp>
      <p:sp>
        <p:nvSpPr>
          <p:cNvPr id="218118" name="Oval 6"/>
          <p:cNvSpPr>
            <a:spLocks noChangeArrowheads="1"/>
          </p:cNvSpPr>
          <p:nvPr/>
        </p:nvSpPr>
        <p:spPr bwMode="auto">
          <a:xfrm>
            <a:off x="2235200" y="2819400"/>
            <a:ext cx="160053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73734" name="Text Box 7"/>
          <p:cNvSpPr txBox="1">
            <a:spLocks noChangeArrowheads="1"/>
          </p:cNvSpPr>
          <p:nvPr/>
        </p:nvSpPr>
        <p:spPr bwMode="auto">
          <a:xfrm>
            <a:off x="1524000" y="4738688"/>
            <a:ext cx="89408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dirty="0">
                <a:latin typeface="Times New Roman" pitchFamily="18" charset="0"/>
              </a:rPr>
              <a:t>6,  2,  9,  12,  11,  9,  3,  7</a:t>
            </a:r>
            <a:endParaRPr lang="en-GB" sz="2400" dirty="0">
              <a:latin typeface="Times New Roman" pitchFamily="18" charset="0"/>
            </a:endParaRPr>
          </a:p>
        </p:txBody>
      </p:sp>
      <p:sp>
        <p:nvSpPr>
          <p:cNvPr id="218134" name="Comment 22"/>
          <p:cNvSpPr>
            <a:spLocks noChangeArrowheads="1"/>
          </p:cNvSpPr>
          <p:nvPr/>
        </p:nvSpPr>
        <p:spPr bwMode="auto">
          <a:xfrm>
            <a:off x="1524000" y="5715001"/>
            <a:ext cx="9042400" cy="584775"/>
          </a:xfrm>
          <a:prstGeom prst="rect">
            <a:avLst/>
          </a:prstGeom>
          <a:ln>
            <a:headEnd/>
            <a:tailEnd/>
          </a:ln>
          <a:extLst>
            <a:ext uri="{53640926-AAD7-44D8-BBD7-CCE9431645EC}">
              <a14:shadowObscured xmlns:a14="http://schemas.microsoft.com/office/drawing/2010/main" val="1"/>
            </a:ext>
          </a:extLst>
        </p:spPr>
        <p:style>
          <a:lnRef idx="1">
            <a:schemeClr val="accent3"/>
          </a:lnRef>
          <a:fillRef idx="2">
            <a:schemeClr val="accent3"/>
          </a:fillRef>
          <a:effectRef idx="1">
            <a:schemeClr val="accent3"/>
          </a:effectRef>
          <a:fontRef idx="minor">
            <a:schemeClr val="dk1"/>
          </a:fontRef>
        </p:style>
        <p:txBody>
          <a:bodyPr>
            <a:spAutoFit/>
          </a:bodyPr>
          <a:lstStyle/>
          <a:p>
            <a:pPr>
              <a:spcBef>
                <a:spcPct val="50000"/>
              </a:spcBef>
              <a:defRPr/>
            </a:pPr>
            <a:r>
              <a:rPr lang="en-GB" sz="1600" b="1" dirty="0">
                <a:solidFill>
                  <a:srgbClr val="000000"/>
                </a:solidFill>
                <a:latin typeface="Cambria" pitchFamily="18" charset="0"/>
              </a:rPr>
              <a:t>In the third comparison, the 9 is not larger than the 12 so no exchange is made.  We move on to compare the next pair without any change to the list.</a:t>
            </a:r>
            <a:endParaRPr lang="en-GB" sz="1600" dirty="0">
              <a:solidFill>
                <a:srgbClr val="000000"/>
              </a:solidFill>
              <a:latin typeface="Cambria" pitchFamily="18" charset="0"/>
            </a:endParaRPr>
          </a:p>
        </p:txBody>
      </p:sp>
      <p:sp>
        <p:nvSpPr>
          <p:cNvPr id="218135" name="Comment 23"/>
          <p:cNvSpPr>
            <a:spLocks noChangeArrowheads="1"/>
          </p:cNvSpPr>
          <p:nvPr/>
        </p:nvSpPr>
        <p:spPr bwMode="auto">
          <a:xfrm>
            <a:off x="1492251" y="3905250"/>
            <a:ext cx="8940800" cy="338554"/>
          </a:xfrm>
          <a:prstGeom prst="rect">
            <a:avLst/>
          </a:prstGeom>
          <a:ln>
            <a:headEnd/>
            <a:tailEnd/>
          </a:ln>
          <a:extLst>
            <a:ext uri="{53640926-AAD7-44D8-BBD7-CCE9431645EC}">
              <a14:shadowObscured xmlns:a14="http://schemas.microsoft.com/office/drawing/2010/main" val="1"/>
            </a:ext>
          </a:extLst>
        </p:spPr>
        <p:style>
          <a:lnRef idx="1">
            <a:schemeClr val="accent3"/>
          </a:lnRef>
          <a:fillRef idx="2">
            <a:schemeClr val="accent3"/>
          </a:fillRef>
          <a:effectRef idx="1">
            <a:schemeClr val="accent3"/>
          </a:effectRef>
          <a:fontRef idx="minor">
            <a:schemeClr val="dk1"/>
          </a:fontRef>
        </p:style>
        <p:txBody>
          <a:bodyPr>
            <a:spAutoFit/>
          </a:bodyPr>
          <a:lstStyle/>
          <a:p>
            <a:pPr>
              <a:spcBef>
                <a:spcPct val="50000"/>
              </a:spcBef>
              <a:defRPr/>
            </a:pPr>
            <a:r>
              <a:rPr lang="sr-Latn-RS" sz="1600" b="1" dirty="0">
                <a:solidFill>
                  <a:srgbClr val="000000"/>
                </a:solidFill>
                <a:latin typeface="Cambria" pitchFamily="18" charset="0"/>
              </a:rPr>
              <a:t>T</a:t>
            </a:r>
            <a:r>
              <a:rPr lang="en-GB" sz="1600" b="1" dirty="0">
                <a:solidFill>
                  <a:srgbClr val="000000"/>
                </a:solidFill>
                <a:latin typeface="Cambria" pitchFamily="18" charset="0"/>
              </a:rPr>
              <a:t>he next pair of numbers are compared</a:t>
            </a:r>
            <a:r>
              <a:rPr lang="sr-Latn-RS" sz="1600" b="1" dirty="0">
                <a:solidFill>
                  <a:srgbClr val="000000"/>
                </a:solidFill>
                <a:latin typeface="Cambria" pitchFamily="18" charset="0"/>
              </a:rPr>
              <a:t>. </a:t>
            </a:r>
            <a:r>
              <a:rPr lang="en-GB" sz="1600" b="1" dirty="0">
                <a:solidFill>
                  <a:srgbClr val="000000"/>
                </a:solidFill>
                <a:latin typeface="Cambria" pitchFamily="18" charset="0"/>
              </a:rPr>
              <a:t>9 is the larger and this pair is also exchanged.</a:t>
            </a:r>
            <a:endParaRPr lang="en-GB" sz="1600" dirty="0">
              <a:solidFill>
                <a:srgbClr val="000000"/>
              </a:solidFill>
              <a:latin typeface="Cambria" pitchFamily="18" charset="0"/>
            </a:endParaRPr>
          </a:p>
        </p:txBody>
      </p:sp>
      <p:sp>
        <p:nvSpPr>
          <p:cNvPr id="218136" name="Comment 24"/>
          <p:cNvSpPr>
            <a:spLocks noChangeArrowheads="1"/>
          </p:cNvSpPr>
          <p:nvPr/>
        </p:nvSpPr>
        <p:spPr bwMode="auto">
          <a:xfrm>
            <a:off x="1543051" y="1831976"/>
            <a:ext cx="8839200" cy="584775"/>
          </a:xfrm>
          <a:prstGeom prst="rect">
            <a:avLst/>
          </a:prstGeom>
          <a:ln>
            <a:headEnd/>
            <a:tailEnd/>
          </a:ln>
          <a:extLst>
            <a:ext uri="{53640926-AAD7-44D8-BBD7-CCE9431645EC}">
              <a14:shadowObscured xmlns:a14="http://schemas.microsoft.com/office/drawing/2010/main" val="1"/>
            </a:ext>
          </a:extLst>
        </p:spPr>
        <p:style>
          <a:lnRef idx="1">
            <a:schemeClr val="accent3"/>
          </a:lnRef>
          <a:fillRef idx="2">
            <a:schemeClr val="accent3"/>
          </a:fillRef>
          <a:effectRef idx="1">
            <a:schemeClr val="accent3"/>
          </a:effectRef>
          <a:fontRef idx="minor">
            <a:schemeClr val="dk1"/>
          </a:fontRef>
        </p:style>
        <p:txBody>
          <a:bodyPr>
            <a:spAutoFit/>
          </a:bodyPr>
          <a:lstStyle/>
          <a:p>
            <a:pPr>
              <a:spcBef>
                <a:spcPct val="50000"/>
              </a:spcBef>
              <a:defRPr/>
            </a:pPr>
            <a:r>
              <a:rPr lang="sr-Latn-RS" sz="1600" b="1" dirty="0">
                <a:solidFill>
                  <a:srgbClr val="000000"/>
                </a:solidFill>
                <a:latin typeface="Cambria" pitchFamily="18" charset="0"/>
              </a:rPr>
              <a:t>C</a:t>
            </a:r>
            <a:r>
              <a:rPr lang="en-GB" sz="1600" b="1" dirty="0" err="1">
                <a:solidFill>
                  <a:srgbClr val="000000"/>
                </a:solidFill>
                <a:latin typeface="Cambria" pitchFamily="18" charset="0"/>
              </a:rPr>
              <a:t>ompares</a:t>
            </a:r>
            <a:r>
              <a:rPr lang="en-GB" sz="1600" b="1" dirty="0">
                <a:solidFill>
                  <a:srgbClr val="000000"/>
                </a:solidFill>
                <a:latin typeface="Cambria" pitchFamily="18" charset="0"/>
              </a:rPr>
              <a:t> the numbers in pairs from left to right exchanging when necessary. </a:t>
            </a:r>
            <a:r>
              <a:rPr lang="sr-Latn-RS" sz="1600" b="1" dirty="0">
                <a:solidFill>
                  <a:srgbClr val="000000"/>
                </a:solidFill>
                <a:latin typeface="Cambria" pitchFamily="18" charset="0"/>
              </a:rPr>
              <a:t>T</a:t>
            </a:r>
            <a:r>
              <a:rPr lang="en-GB" sz="1600" b="1" dirty="0">
                <a:solidFill>
                  <a:srgbClr val="000000"/>
                </a:solidFill>
                <a:latin typeface="Cambria" pitchFamily="18" charset="0"/>
              </a:rPr>
              <a:t>he first number is compared to the second and as it is larger they are exchanged.</a:t>
            </a:r>
            <a:endParaRPr lang="en-GB" sz="1600" dirty="0">
              <a:solidFill>
                <a:srgbClr val="000000"/>
              </a:solidFill>
              <a:latin typeface="Cambria" pitchFamily="18" charset="0"/>
            </a:endParaRPr>
          </a:p>
        </p:txBody>
      </p:sp>
      <p:sp>
        <p:nvSpPr>
          <p:cNvPr id="73739" name="Rectangle 2"/>
          <p:cNvSpPr txBox="1">
            <a:spLocks noChangeArrowheads="1"/>
          </p:cNvSpPr>
          <p:nvPr/>
        </p:nvSpPr>
        <p:spPr bwMode="auto">
          <a:xfrm>
            <a:off x="1016001" y="228602"/>
            <a:ext cx="362791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3200">
                <a:solidFill>
                  <a:schemeClr val="tx1"/>
                </a:solidFill>
                <a:latin typeface="Calibri" pitchFamily="34" charset="0"/>
              </a:defRPr>
            </a:lvl1pPr>
            <a:lvl2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800">
                <a:solidFill>
                  <a:schemeClr val="tx1"/>
                </a:solidFill>
                <a:latin typeface="Calibri" pitchFamily="34" charset="0"/>
              </a:defRPr>
            </a:lvl2pPr>
            <a:lvl3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Calibri" pitchFamily="34" charset="0"/>
              </a:defRPr>
            </a:lvl3pPr>
            <a:lvl4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4pPr>
            <a:lvl5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5pPr>
            <a:lvl6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6pPr>
            <a:lvl7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7pPr>
            <a:lvl8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8pPr>
            <a:lvl9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9pPr>
          </a:lstStyle>
          <a:p>
            <a:pPr eaLnBrk="1" hangingPunct="1">
              <a:lnSpc>
                <a:spcPct val="93000"/>
              </a:lnSpc>
              <a:buClr>
                <a:srgbClr val="000000"/>
              </a:buClr>
              <a:buSzPct val="45000"/>
              <a:buFont typeface="StarSymbol" charset="0"/>
              <a:buNone/>
            </a:pPr>
            <a:r>
              <a:rPr lang="sr-Latn-RS" sz="4000" b="1" dirty="0">
                <a:solidFill>
                  <a:schemeClr val="folHlink"/>
                </a:solidFill>
                <a:latin typeface="Cambria" pitchFamily="18" charset="0"/>
              </a:rPr>
              <a:t>Bubble sort</a:t>
            </a:r>
            <a:endParaRPr lang="en-GB" sz="4000" b="1" dirty="0">
              <a:solidFill>
                <a:schemeClr val="folHlink"/>
              </a:solidFill>
              <a:latin typeface="Cambria" pitchFamily="18" charset="0"/>
            </a:endParaRPr>
          </a:p>
        </p:txBody>
      </p:sp>
      <p:sp>
        <p:nvSpPr>
          <p:cNvPr id="12" name="Oval 8"/>
          <p:cNvSpPr>
            <a:spLocks noChangeArrowheads="1"/>
          </p:cNvSpPr>
          <p:nvPr/>
        </p:nvSpPr>
        <p:spPr bwMode="auto">
          <a:xfrm>
            <a:off x="3035465" y="4758480"/>
            <a:ext cx="1608445"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Tree>
    <p:extLst>
      <p:ext uri="{BB962C8B-B14F-4D97-AF65-F5344CB8AC3E}">
        <p14:creationId xmlns:p14="http://schemas.microsoft.com/office/powerpoint/2010/main" val="2003137943"/>
      </p:ext>
    </p:extLst>
  </p:cSld>
  <p:clrMapOvr>
    <a:masterClrMapping/>
  </p:clrMapOvr>
  <p:transition advTm="639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8116"/>
                                        </p:tgtEl>
                                        <p:attrNameLst>
                                          <p:attrName>style.visibility</p:attrName>
                                        </p:attrNameLst>
                                      </p:cBhvr>
                                      <p:to>
                                        <p:strVal val="visible"/>
                                      </p:to>
                                    </p:set>
                                    <p:animEffect transition="in" filter="fade">
                                      <p:cBhvr>
                                        <p:cTn id="7" dur="1500"/>
                                        <p:tgtEl>
                                          <p:spTgt spid="218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1499"/>
                                          </p:stCondLst>
                                        </p:cTn>
                                        <p:tgtEl>
                                          <p:spTgt spid="21813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1499"/>
                                          </p:stCondLst>
                                        </p:cTn>
                                        <p:tgtEl>
                                          <p:spTgt spid="21811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250"/>
                                  </p:stCondLst>
                                  <p:childTnLst>
                                    <p:set>
                                      <p:cBhvr>
                                        <p:cTn id="19" dur="1" fill="hold">
                                          <p:stCondLst>
                                            <p:cond delay="1499"/>
                                          </p:stCondLst>
                                        </p:cTn>
                                        <p:tgtEl>
                                          <p:spTgt spid="21813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999"/>
                                          </p:stCondLst>
                                        </p:cTn>
                                        <p:tgtEl>
                                          <p:spTgt spid="21813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124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6" grpId="0" animBg="1"/>
      <p:bldP spid="218118" grpId="0" animBg="1"/>
      <p:bldP spid="218134" grpId="0" animBg="1"/>
      <p:bldP spid="218135" grpId="0" animBg="1"/>
      <p:bldP spid="218136"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Text Box 9"/>
          <p:cNvSpPr txBox="1">
            <a:spLocks noChangeArrowheads="1"/>
          </p:cNvSpPr>
          <p:nvPr/>
        </p:nvSpPr>
        <p:spPr bwMode="auto">
          <a:xfrm>
            <a:off x="1468967" y="10668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dirty="0">
                <a:latin typeface="Times New Roman" pitchFamily="18" charset="0"/>
              </a:rPr>
              <a:t>6,  2,  9,  12,  11,  9,  3,  7</a:t>
            </a:r>
            <a:endParaRPr lang="en-GB" sz="2400" dirty="0">
              <a:latin typeface="Times New Roman" pitchFamily="18" charset="0"/>
            </a:endParaRPr>
          </a:p>
        </p:txBody>
      </p:sp>
      <p:sp>
        <p:nvSpPr>
          <p:cNvPr id="218122" name="Oval 10"/>
          <p:cNvSpPr>
            <a:spLocks noChangeArrowheads="1"/>
          </p:cNvSpPr>
          <p:nvPr/>
        </p:nvSpPr>
        <p:spPr bwMode="auto">
          <a:xfrm>
            <a:off x="3608917" y="1052514"/>
            <a:ext cx="2235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75780" name="Text Box 11"/>
          <p:cNvSpPr txBox="1">
            <a:spLocks noChangeArrowheads="1"/>
          </p:cNvSpPr>
          <p:nvPr/>
        </p:nvSpPr>
        <p:spPr bwMode="auto">
          <a:xfrm>
            <a:off x="1471084" y="28956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6,  2,  9,  11,  12,  9,  3,  7</a:t>
            </a:r>
            <a:endParaRPr lang="en-GB" sz="2400">
              <a:latin typeface="Times New Roman" pitchFamily="18" charset="0"/>
            </a:endParaRPr>
          </a:p>
        </p:txBody>
      </p:sp>
      <p:sp>
        <p:nvSpPr>
          <p:cNvPr id="218124" name="Oval 12"/>
          <p:cNvSpPr>
            <a:spLocks noChangeArrowheads="1"/>
          </p:cNvSpPr>
          <p:nvPr/>
        </p:nvSpPr>
        <p:spPr bwMode="auto">
          <a:xfrm>
            <a:off x="4573705" y="2895600"/>
            <a:ext cx="2052726"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75782" name="Text Box 13"/>
          <p:cNvSpPr txBox="1">
            <a:spLocks noChangeArrowheads="1"/>
          </p:cNvSpPr>
          <p:nvPr/>
        </p:nvSpPr>
        <p:spPr bwMode="auto">
          <a:xfrm>
            <a:off x="1549400" y="44958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dirty="0">
                <a:latin typeface="Times New Roman" pitchFamily="18" charset="0"/>
              </a:rPr>
              <a:t>6,  2,  9,  11,  9,  12,  3,  7</a:t>
            </a:r>
            <a:endParaRPr lang="en-GB" sz="2400" dirty="0">
              <a:latin typeface="Times New Roman" pitchFamily="18" charset="0"/>
            </a:endParaRPr>
          </a:p>
        </p:txBody>
      </p:sp>
      <p:sp>
        <p:nvSpPr>
          <p:cNvPr id="218126" name="Oval 14"/>
          <p:cNvSpPr>
            <a:spLocks noChangeArrowheads="1"/>
          </p:cNvSpPr>
          <p:nvPr/>
        </p:nvSpPr>
        <p:spPr bwMode="auto">
          <a:xfrm>
            <a:off x="5729625" y="4495801"/>
            <a:ext cx="1668702"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218131" name="Comment 19"/>
          <p:cNvSpPr>
            <a:spLocks noChangeArrowheads="1"/>
          </p:cNvSpPr>
          <p:nvPr/>
        </p:nvSpPr>
        <p:spPr bwMode="auto">
          <a:xfrm>
            <a:off x="1530351" y="5665789"/>
            <a:ext cx="9042400" cy="346075"/>
          </a:xfrm>
          <a:prstGeom prst="rect">
            <a:avLst/>
          </a:prstGeom>
          <a:ln>
            <a:headEnd/>
            <a:tailEnd/>
          </a:ln>
          <a:extLst>
            <a:ext uri="{53640926-AAD7-44D8-BBD7-CCE9431645EC}">
              <a14:shadowObscured xmlns:a14="http://schemas.microsoft.com/office/drawing/2010/main" val="1"/>
            </a:ext>
          </a:extLst>
        </p:spPr>
        <p:style>
          <a:lnRef idx="1">
            <a:schemeClr val="accent3"/>
          </a:lnRef>
          <a:fillRef idx="2">
            <a:schemeClr val="accent3"/>
          </a:fillRef>
          <a:effectRef idx="1">
            <a:schemeClr val="accent3"/>
          </a:effectRef>
          <a:fontRef idx="minor">
            <a:schemeClr val="dk1"/>
          </a:fontRef>
        </p:style>
        <p:txBody>
          <a:bodyPr>
            <a:spAutoFit/>
          </a:bodyPr>
          <a:lstStyle/>
          <a:p>
            <a:pPr>
              <a:spcBef>
                <a:spcPct val="50000"/>
              </a:spcBef>
              <a:defRPr/>
            </a:pPr>
            <a:r>
              <a:rPr lang="en-GB" sz="1600" b="1" dirty="0">
                <a:solidFill>
                  <a:srgbClr val="000000"/>
                </a:solidFill>
                <a:latin typeface="Cambria" pitchFamily="18" charset="0"/>
              </a:rPr>
              <a:t>The 12 is greater than the 3 so they are exchanged.</a:t>
            </a:r>
            <a:endParaRPr lang="en-GB" sz="1600" dirty="0">
              <a:solidFill>
                <a:srgbClr val="000000"/>
              </a:solidFill>
              <a:latin typeface="Cambria" pitchFamily="18" charset="0"/>
            </a:endParaRPr>
          </a:p>
        </p:txBody>
      </p:sp>
      <p:sp>
        <p:nvSpPr>
          <p:cNvPr id="218132" name="Comment 20"/>
          <p:cNvSpPr>
            <a:spLocks noChangeArrowheads="1"/>
          </p:cNvSpPr>
          <p:nvPr/>
        </p:nvSpPr>
        <p:spPr bwMode="auto">
          <a:xfrm>
            <a:off x="1468967" y="3886200"/>
            <a:ext cx="8940800" cy="346075"/>
          </a:xfrm>
          <a:prstGeom prst="rect">
            <a:avLst/>
          </a:prstGeom>
          <a:ln>
            <a:headEnd/>
            <a:tailEnd/>
          </a:ln>
          <a:extLst>
            <a:ext uri="{53640926-AAD7-44D8-BBD7-CCE9431645EC}">
              <a14:shadowObscured xmlns:a14="http://schemas.microsoft.com/office/drawing/2010/main" val="1"/>
            </a:ext>
          </a:extLst>
        </p:spPr>
        <p:style>
          <a:lnRef idx="1">
            <a:schemeClr val="accent3"/>
          </a:lnRef>
          <a:fillRef idx="2">
            <a:schemeClr val="accent3"/>
          </a:fillRef>
          <a:effectRef idx="1">
            <a:schemeClr val="accent3"/>
          </a:effectRef>
          <a:fontRef idx="minor">
            <a:schemeClr val="dk1"/>
          </a:fontRef>
        </p:style>
        <p:txBody>
          <a:bodyPr>
            <a:spAutoFit/>
          </a:bodyPr>
          <a:lstStyle/>
          <a:p>
            <a:pPr>
              <a:spcBef>
                <a:spcPct val="50000"/>
              </a:spcBef>
              <a:defRPr/>
            </a:pPr>
            <a:r>
              <a:rPr lang="sr-Latn-RS" sz="1600" b="1" dirty="0">
                <a:solidFill>
                  <a:srgbClr val="000000"/>
                </a:solidFill>
                <a:latin typeface="Cambria" pitchFamily="18" charset="0"/>
              </a:rPr>
              <a:t>The 12 </a:t>
            </a:r>
            <a:r>
              <a:rPr lang="en-GB" sz="1600" b="1" dirty="0">
                <a:solidFill>
                  <a:srgbClr val="000000"/>
                </a:solidFill>
                <a:latin typeface="Cambria" pitchFamily="18" charset="0"/>
              </a:rPr>
              <a:t>is</a:t>
            </a:r>
            <a:r>
              <a:rPr lang="en-GB" sz="1600" dirty="0">
                <a:solidFill>
                  <a:srgbClr val="000000"/>
                </a:solidFill>
                <a:latin typeface="Cambria" pitchFamily="18" charset="0"/>
              </a:rPr>
              <a:t> </a:t>
            </a:r>
            <a:r>
              <a:rPr lang="en-GB" sz="1600" b="1" dirty="0">
                <a:solidFill>
                  <a:srgbClr val="000000"/>
                </a:solidFill>
                <a:latin typeface="Cambria" pitchFamily="18" charset="0"/>
              </a:rPr>
              <a:t>greater than the 9 so they are exchanged</a:t>
            </a:r>
            <a:endParaRPr lang="en-GB" sz="1600" dirty="0">
              <a:solidFill>
                <a:srgbClr val="000000"/>
              </a:solidFill>
              <a:latin typeface="Cambria" pitchFamily="18" charset="0"/>
            </a:endParaRPr>
          </a:p>
        </p:txBody>
      </p:sp>
      <p:sp>
        <p:nvSpPr>
          <p:cNvPr id="218133" name="Comment 21"/>
          <p:cNvSpPr>
            <a:spLocks noChangeArrowheads="1"/>
          </p:cNvSpPr>
          <p:nvPr/>
        </p:nvSpPr>
        <p:spPr bwMode="auto">
          <a:xfrm>
            <a:off x="1530351" y="2133601"/>
            <a:ext cx="8940800" cy="346075"/>
          </a:xfrm>
          <a:prstGeom prst="rect">
            <a:avLst/>
          </a:prstGeom>
          <a:ln>
            <a:headEnd/>
            <a:tailEnd/>
          </a:ln>
          <a:extLst>
            <a:ext uri="{53640926-AAD7-44D8-BBD7-CCE9431645EC}">
              <a14:shadowObscured xmlns:a14="http://schemas.microsoft.com/office/drawing/2010/main" val="1"/>
            </a:ext>
          </a:extLst>
        </p:spPr>
        <p:style>
          <a:lnRef idx="1">
            <a:schemeClr val="accent3"/>
          </a:lnRef>
          <a:fillRef idx="2">
            <a:schemeClr val="accent3"/>
          </a:fillRef>
          <a:effectRef idx="1">
            <a:schemeClr val="accent3"/>
          </a:effectRef>
          <a:fontRef idx="minor">
            <a:schemeClr val="dk1"/>
          </a:fontRef>
        </p:style>
        <p:txBody>
          <a:bodyPr>
            <a:spAutoFit/>
          </a:bodyPr>
          <a:lstStyle/>
          <a:p>
            <a:pPr>
              <a:spcBef>
                <a:spcPct val="50000"/>
              </a:spcBef>
              <a:defRPr/>
            </a:pPr>
            <a:r>
              <a:rPr lang="en-GB" sz="1600" b="1" dirty="0">
                <a:solidFill>
                  <a:srgbClr val="000000"/>
                </a:solidFill>
                <a:latin typeface="Cambria" pitchFamily="18" charset="0"/>
              </a:rPr>
              <a:t>The 12 is larger than the 11 so they are exchanged.</a:t>
            </a:r>
            <a:endParaRPr lang="en-GB" sz="1600" dirty="0">
              <a:solidFill>
                <a:srgbClr val="000000"/>
              </a:solidFill>
              <a:latin typeface="Cambria" pitchFamily="18" charset="0"/>
            </a:endParaRPr>
          </a:p>
        </p:txBody>
      </p:sp>
      <p:sp>
        <p:nvSpPr>
          <p:cNvPr id="75787" name="Rectangle 2"/>
          <p:cNvSpPr txBox="1">
            <a:spLocks noChangeArrowheads="1"/>
          </p:cNvSpPr>
          <p:nvPr/>
        </p:nvSpPr>
        <p:spPr bwMode="auto">
          <a:xfrm>
            <a:off x="1016000" y="228601"/>
            <a:ext cx="10280651"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3200">
                <a:solidFill>
                  <a:schemeClr val="tx1"/>
                </a:solidFill>
                <a:latin typeface="Calibri" pitchFamily="34" charset="0"/>
              </a:defRPr>
            </a:lvl1pPr>
            <a:lvl2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800">
                <a:solidFill>
                  <a:schemeClr val="tx1"/>
                </a:solidFill>
                <a:latin typeface="Calibri" pitchFamily="34" charset="0"/>
              </a:defRPr>
            </a:lvl2pPr>
            <a:lvl3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Calibri" pitchFamily="34" charset="0"/>
              </a:defRPr>
            </a:lvl3pPr>
            <a:lvl4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4pPr>
            <a:lvl5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5pPr>
            <a:lvl6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6pPr>
            <a:lvl7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7pPr>
            <a:lvl8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8pPr>
            <a:lvl9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9pPr>
          </a:lstStyle>
          <a:p>
            <a:pPr eaLnBrk="1" hangingPunct="1">
              <a:lnSpc>
                <a:spcPct val="93000"/>
              </a:lnSpc>
              <a:buClr>
                <a:srgbClr val="000000"/>
              </a:buClr>
              <a:buSzPct val="45000"/>
              <a:buFont typeface="StarSymbol" charset="0"/>
              <a:buNone/>
            </a:pPr>
            <a:r>
              <a:rPr lang="sr-Latn-RS" sz="4000" b="1">
                <a:solidFill>
                  <a:schemeClr val="folHlink"/>
                </a:solidFill>
                <a:latin typeface="Cambria" pitchFamily="18" charset="0"/>
              </a:rPr>
              <a:t>Bubble sort</a:t>
            </a:r>
            <a:endParaRPr lang="en-GB" sz="4000" b="1">
              <a:solidFill>
                <a:schemeClr val="folHlink"/>
              </a:solidFill>
              <a:latin typeface="Cambria" pitchFamily="18" charset="0"/>
            </a:endParaRPr>
          </a:p>
        </p:txBody>
      </p:sp>
    </p:spTree>
    <p:extLst>
      <p:ext uri="{BB962C8B-B14F-4D97-AF65-F5344CB8AC3E}">
        <p14:creationId xmlns:p14="http://schemas.microsoft.com/office/powerpoint/2010/main" val="1605163647"/>
      </p:ext>
    </p:extLst>
  </p:cSld>
  <p:clrMapOvr>
    <a:masterClrMapping/>
  </p:clrMapOvr>
  <p:transition advTm="639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8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81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249"/>
                                          </p:stCondLst>
                                        </p:cTn>
                                        <p:tgtEl>
                                          <p:spTgt spid="218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8132">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18132">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181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18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22" grpId="0" animBg="1"/>
      <p:bldP spid="218124" grpId="0" animBg="1"/>
      <p:bldP spid="218126" grpId="0" animBg="1"/>
      <p:bldP spid="218131" grpId="0" animBg="1"/>
      <p:bldP spid="218132" grpId="0" uiExpand="1" build="allAtOnce" animBg="1"/>
      <p:bldP spid="21813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Text Box 15"/>
          <p:cNvSpPr txBox="1">
            <a:spLocks noChangeArrowheads="1"/>
          </p:cNvSpPr>
          <p:nvPr/>
        </p:nvSpPr>
        <p:spPr bwMode="auto">
          <a:xfrm>
            <a:off x="1634067" y="11430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6,  2,  9,  11,  9,  3,  12,  7</a:t>
            </a:r>
            <a:endParaRPr lang="en-GB" sz="2400">
              <a:latin typeface="Times New Roman" pitchFamily="18" charset="0"/>
            </a:endParaRPr>
          </a:p>
        </p:txBody>
      </p:sp>
      <p:sp>
        <p:nvSpPr>
          <p:cNvPr id="218128" name="Oval 16"/>
          <p:cNvSpPr>
            <a:spLocks noChangeArrowheads="1"/>
          </p:cNvSpPr>
          <p:nvPr/>
        </p:nvSpPr>
        <p:spPr bwMode="auto">
          <a:xfrm>
            <a:off x="6309784" y="1173957"/>
            <a:ext cx="2235200" cy="7620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76804" name="Text Box 17"/>
          <p:cNvSpPr txBox="1">
            <a:spLocks noChangeArrowheads="1"/>
          </p:cNvSpPr>
          <p:nvPr/>
        </p:nvSpPr>
        <p:spPr bwMode="auto">
          <a:xfrm>
            <a:off x="1839384" y="4449763"/>
            <a:ext cx="89408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6,  2,  9,  11,  9,  3,  7,  12</a:t>
            </a:r>
            <a:endParaRPr lang="en-GB" sz="2400">
              <a:latin typeface="Times New Roman" pitchFamily="18" charset="0"/>
            </a:endParaRPr>
          </a:p>
        </p:txBody>
      </p:sp>
      <p:sp>
        <p:nvSpPr>
          <p:cNvPr id="218130" name="Comment 18"/>
          <p:cNvSpPr>
            <a:spLocks noChangeArrowheads="1"/>
          </p:cNvSpPr>
          <p:nvPr/>
        </p:nvSpPr>
        <p:spPr bwMode="auto">
          <a:xfrm>
            <a:off x="1879600" y="2189164"/>
            <a:ext cx="8036296" cy="346075"/>
          </a:xfrm>
          <a:prstGeom prst="rect">
            <a:avLst/>
          </a:prstGeom>
          <a:ln>
            <a:headEnd/>
            <a:tailEnd/>
          </a:ln>
          <a:extLst>
            <a:ext uri="{53640926-AAD7-44D8-BBD7-CCE9431645EC}">
              <a14:shadowObscured xmlns:a14="http://schemas.microsoft.com/office/drawing/2010/main" val="1"/>
            </a:ext>
          </a:extLst>
        </p:spPr>
        <p:style>
          <a:lnRef idx="1">
            <a:schemeClr val="accent3"/>
          </a:lnRef>
          <a:fillRef idx="2">
            <a:schemeClr val="accent3"/>
          </a:fillRef>
          <a:effectRef idx="1">
            <a:schemeClr val="accent3"/>
          </a:effectRef>
          <a:fontRef idx="minor">
            <a:schemeClr val="dk1"/>
          </a:fontRef>
        </p:style>
        <p:txBody>
          <a:bodyPr wrap="square">
            <a:spAutoFit/>
          </a:bodyPr>
          <a:lstStyle/>
          <a:p>
            <a:pPr>
              <a:spcBef>
                <a:spcPct val="50000"/>
              </a:spcBef>
              <a:defRPr/>
            </a:pPr>
            <a:r>
              <a:rPr lang="en-GB" sz="1600" b="1" dirty="0">
                <a:solidFill>
                  <a:srgbClr val="000000"/>
                </a:solidFill>
                <a:latin typeface="Cambria" pitchFamily="18" charset="0"/>
              </a:rPr>
              <a:t>The 12 is greater than the 7 so they are exchanged.</a:t>
            </a:r>
            <a:endParaRPr lang="en-GB" sz="1600" dirty="0">
              <a:solidFill>
                <a:srgbClr val="000000"/>
              </a:solidFill>
              <a:latin typeface="Cambria" pitchFamily="18" charset="0"/>
            </a:endParaRPr>
          </a:p>
        </p:txBody>
      </p:sp>
      <p:sp>
        <p:nvSpPr>
          <p:cNvPr id="218137" name="Comment 25"/>
          <p:cNvSpPr>
            <a:spLocks noChangeArrowheads="1"/>
          </p:cNvSpPr>
          <p:nvPr/>
        </p:nvSpPr>
        <p:spPr bwMode="auto">
          <a:xfrm>
            <a:off x="1077384" y="3186114"/>
            <a:ext cx="9325400" cy="830997"/>
          </a:xfrm>
          <a:prstGeom prst="rect">
            <a:avLst/>
          </a:prstGeom>
          <a:ln>
            <a:headEnd/>
            <a:tailEnd/>
          </a:ln>
          <a:extLst>
            <a:ext uri="{53640926-AAD7-44D8-BBD7-CCE9431645EC}">
              <a14:shadowObscured xmlns:a14="http://schemas.microsoft.com/office/drawing/2010/main" val="1"/>
            </a:ext>
          </a:extLst>
        </p:spPr>
        <p:style>
          <a:lnRef idx="1">
            <a:schemeClr val="accent3"/>
          </a:lnRef>
          <a:fillRef idx="2">
            <a:schemeClr val="accent3"/>
          </a:fillRef>
          <a:effectRef idx="1">
            <a:schemeClr val="accent3"/>
          </a:effectRef>
          <a:fontRef idx="minor">
            <a:schemeClr val="dk1"/>
          </a:fontRef>
        </p:style>
        <p:txBody>
          <a:bodyPr wrap="square">
            <a:spAutoFit/>
          </a:bodyPr>
          <a:lstStyle/>
          <a:p>
            <a:pPr>
              <a:spcBef>
                <a:spcPct val="50000"/>
              </a:spcBef>
              <a:defRPr/>
            </a:pPr>
            <a:r>
              <a:rPr lang="en-GB" sz="1600" b="1" dirty="0">
                <a:solidFill>
                  <a:srgbClr val="000000"/>
                </a:solidFill>
                <a:latin typeface="Cambria" pitchFamily="18" charset="0"/>
              </a:rPr>
              <a:t>The end of the list has been reached so this is the </a:t>
            </a:r>
            <a:r>
              <a:rPr lang="en-GB" sz="1600" b="1" dirty="0">
                <a:solidFill>
                  <a:srgbClr val="FF0000"/>
                </a:solidFill>
                <a:latin typeface="Cambria" pitchFamily="18" charset="0"/>
              </a:rPr>
              <a:t>end of the first pass</a:t>
            </a:r>
            <a:r>
              <a:rPr lang="en-GB" sz="1600" b="1" dirty="0">
                <a:solidFill>
                  <a:srgbClr val="000000"/>
                </a:solidFill>
                <a:latin typeface="Cambria" pitchFamily="18" charset="0"/>
              </a:rPr>
              <a:t>.  The twelve at the end of the list must be largest number in the list and so is now in the correct position.  We now start a new pass from left to right.</a:t>
            </a:r>
            <a:endParaRPr lang="en-GB" sz="1600" dirty="0">
              <a:solidFill>
                <a:srgbClr val="000000"/>
              </a:solidFill>
              <a:latin typeface="Cambria" pitchFamily="18" charset="0"/>
            </a:endParaRPr>
          </a:p>
        </p:txBody>
      </p:sp>
      <p:sp>
        <p:nvSpPr>
          <p:cNvPr id="76807" name="Rectangle 2"/>
          <p:cNvSpPr txBox="1">
            <a:spLocks noChangeArrowheads="1"/>
          </p:cNvSpPr>
          <p:nvPr/>
        </p:nvSpPr>
        <p:spPr bwMode="auto">
          <a:xfrm>
            <a:off x="1016000" y="228601"/>
            <a:ext cx="10280651"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3200">
                <a:solidFill>
                  <a:schemeClr val="tx1"/>
                </a:solidFill>
                <a:latin typeface="Calibri" pitchFamily="34" charset="0"/>
              </a:defRPr>
            </a:lvl1pPr>
            <a:lvl2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800">
                <a:solidFill>
                  <a:schemeClr val="tx1"/>
                </a:solidFill>
                <a:latin typeface="Calibri" pitchFamily="34" charset="0"/>
              </a:defRPr>
            </a:lvl2pPr>
            <a:lvl3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Calibri" pitchFamily="34" charset="0"/>
              </a:defRPr>
            </a:lvl3pPr>
            <a:lvl4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4pPr>
            <a:lvl5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5pPr>
            <a:lvl6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6pPr>
            <a:lvl7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7pPr>
            <a:lvl8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8pPr>
            <a:lvl9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9pPr>
          </a:lstStyle>
          <a:p>
            <a:pPr eaLnBrk="1" hangingPunct="1">
              <a:lnSpc>
                <a:spcPct val="93000"/>
              </a:lnSpc>
              <a:buClr>
                <a:srgbClr val="000000"/>
              </a:buClr>
              <a:buSzPct val="45000"/>
              <a:buFont typeface="StarSymbol" charset="0"/>
              <a:buNone/>
            </a:pPr>
            <a:r>
              <a:rPr lang="sr-Latn-RS" sz="4000" b="1">
                <a:solidFill>
                  <a:schemeClr val="folHlink"/>
                </a:solidFill>
                <a:latin typeface="Cambria" pitchFamily="18" charset="0"/>
              </a:rPr>
              <a:t>Bubble sort</a:t>
            </a:r>
            <a:endParaRPr lang="en-GB" sz="4000" b="1">
              <a:solidFill>
                <a:schemeClr val="folHlink"/>
              </a:solidFill>
              <a:latin typeface="Cambria" pitchFamily="18" charset="0"/>
            </a:endParaRPr>
          </a:p>
        </p:txBody>
      </p:sp>
    </p:spTree>
    <p:extLst>
      <p:ext uri="{BB962C8B-B14F-4D97-AF65-F5344CB8AC3E}">
        <p14:creationId xmlns:p14="http://schemas.microsoft.com/office/powerpoint/2010/main" val="3208573759"/>
      </p:ext>
    </p:extLst>
  </p:cSld>
  <p:clrMapOvr>
    <a:masterClrMapping/>
  </p:clrMapOvr>
  <p:transition advTm="639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8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81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249"/>
                                          </p:stCondLst>
                                        </p:cTn>
                                        <p:tgtEl>
                                          <p:spTgt spid="218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28" grpId="0" animBg="1"/>
      <p:bldP spid="218130" grpId="0" animBg="1"/>
      <p:bldP spid="2181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05827"/>
            <a:ext cx="9404723" cy="684420"/>
          </a:xfrm>
        </p:spPr>
        <p:txBody>
          <a:bodyPr/>
          <a:lstStyle/>
          <a:p>
            <a:r>
              <a:rPr lang="en-US" b="1" dirty="0" smtClean="0"/>
              <a:t>Sorting Algorithm</a:t>
            </a:r>
            <a:endParaRPr lang="en-US" b="1" dirty="0"/>
          </a:p>
        </p:txBody>
      </p:sp>
      <p:sp>
        <p:nvSpPr>
          <p:cNvPr id="3" name="Content Placeholder 2"/>
          <p:cNvSpPr>
            <a:spLocks noGrp="1"/>
          </p:cNvSpPr>
          <p:nvPr>
            <p:ph idx="1"/>
          </p:nvPr>
        </p:nvSpPr>
        <p:spPr>
          <a:xfrm>
            <a:off x="892297" y="1430215"/>
            <a:ext cx="9904657" cy="5193323"/>
          </a:xfrm>
        </p:spPr>
        <p:txBody>
          <a:bodyPr>
            <a:normAutofit/>
          </a:bodyPr>
          <a:lstStyle/>
          <a:p>
            <a:r>
              <a:rPr lang="en-US" dirty="0" smtClean="0"/>
              <a:t> </a:t>
            </a:r>
            <a:r>
              <a:rPr lang="en-US" dirty="0"/>
              <a:t>Sorting is a technique to rearrange the elements of a list in ascending or descending </a:t>
            </a:r>
            <a:r>
              <a:rPr lang="en-US" dirty="0" smtClean="0"/>
              <a:t>order.</a:t>
            </a:r>
          </a:p>
          <a:p>
            <a:r>
              <a:rPr lang="en-US" dirty="0" smtClean="0"/>
              <a:t>A </a:t>
            </a:r>
            <a:r>
              <a:rPr lang="en-US" i="1" dirty="0" smtClean="0"/>
              <a:t>sorting algorithm</a:t>
            </a:r>
            <a:r>
              <a:rPr lang="en-US" dirty="0" smtClean="0"/>
              <a:t> is an algorithm that puts elements of a list in a certain order. The most-used orders are numerical order and lexicographical order.</a:t>
            </a:r>
          </a:p>
          <a:p>
            <a:r>
              <a:rPr lang="en-US" b="1" dirty="0" smtClean="0"/>
              <a:t>Sorting Example:</a:t>
            </a:r>
          </a:p>
          <a:p>
            <a:r>
              <a:rPr lang="en-US" u="sng" dirty="0" smtClean="0">
                <a:solidFill>
                  <a:srgbClr val="FF0000"/>
                </a:solidFill>
              </a:rPr>
              <a:t>Given</a:t>
            </a:r>
            <a:r>
              <a:rPr lang="en-US" dirty="0" smtClean="0"/>
              <a:t> a set (container) of n elements </a:t>
            </a:r>
          </a:p>
          <a:p>
            <a:pPr lvl="1"/>
            <a:r>
              <a:rPr lang="en-US" dirty="0" smtClean="0"/>
              <a:t>E.g. array, set of words, etc. </a:t>
            </a:r>
          </a:p>
          <a:p>
            <a:r>
              <a:rPr lang="en-US" sz="2100" u="sng" dirty="0">
                <a:solidFill>
                  <a:srgbClr val="FF0000"/>
                </a:solidFill>
              </a:rPr>
              <a:t>Suppose</a:t>
            </a:r>
            <a:r>
              <a:rPr lang="en-US" dirty="0" smtClean="0"/>
              <a:t> there is an order relation that can be set across the elements </a:t>
            </a:r>
          </a:p>
          <a:p>
            <a:r>
              <a:rPr lang="en-US" sz="2100" u="sng" dirty="0">
                <a:solidFill>
                  <a:srgbClr val="FF0000"/>
                </a:solidFill>
              </a:rPr>
              <a:t>Goal</a:t>
            </a:r>
            <a:r>
              <a:rPr lang="en-US" dirty="0" smtClean="0"/>
              <a:t> Arrange the elements in ascending order</a:t>
            </a:r>
          </a:p>
          <a:p>
            <a:pPr lvl="1"/>
            <a:endParaRPr lang="en-US" dirty="0" smtClean="0"/>
          </a:p>
          <a:p>
            <a:pPr lvl="1"/>
            <a:r>
              <a:rPr lang="en-US" dirty="0" smtClean="0"/>
              <a:t>Start </a:t>
            </a:r>
            <a:r>
              <a:rPr lang="en-US" dirty="0" smtClean="0">
                <a:sym typeface="Wingdings" panose="05000000000000000000" pitchFamily="2" charset="2"/>
              </a:rPr>
              <a:t> </a:t>
            </a:r>
            <a:r>
              <a:rPr lang="en-US" dirty="0" smtClean="0"/>
              <a:t>1   23   2   56    9     8    10    100</a:t>
            </a:r>
          </a:p>
          <a:p>
            <a:pPr lvl="1"/>
            <a:r>
              <a:rPr lang="en-US" dirty="0" smtClean="0"/>
              <a:t>End  </a:t>
            </a:r>
            <a:r>
              <a:rPr lang="en-US" dirty="0" smtClean="0">
                <a:sym typeface="Wingdings" panose="05000000000000000000" pitchFamily="2" charset="2"/>
              </a:rPr>
              <a:t>  1    2    8   9   10   23   56   100</a:t>
            </a:r>
          </a:p>
        </p:txBody>
      </p:sp>
      <p:sp>
        <p:nvSpPr>
          <p:cNvPr id="5" name="Slide Number Placeholder 4"/>
          <p:cNvSpPr>
            <a:spLocks noGrp="1"/>
          </p:cNvSpPr>
          <p:nvPr>
            <p:ph type="sldNum" sz="quarter" idx="12"/>
          </p:nvPr>
        </p:nvSpPr>
        <p:spPr/>
        <p:txBody>
          <a:bodyPr/>
          <a:lstStyle/>
          <a:p>
            <a:fld id="{DC0D0EB0-C4DB-407A-8947-A1706C200E8F}" type="slidenum">
              <a:rPr lang="en-US" smtClean="0"/>
              <a:t>2</a:t>
            </a:fld>
            <a:endParaRPr lang="en-US"/>
          </a:p>
        </p:txBody>
      </p:sp>
    </p:spTree>
    <p:extLst>
      <p:ext uri="{BB962C8B-B14F-4D97-AF65-F5344CB8AC3E}">
        <p14:creationId xmlns:p14="http://schemas.microsoft.com/office/powerpoint/2010/main" val="3647968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Text Box 3"/>
          <p:cNvSpPr txBox="1">
            <a:spLocks noChangeArrowheads="1"/>
          </p:cNvSpPr>
          <p:nvPr/>
        </p:nvSpPr>
        <p:spPr bwMode="auto">
          <a:xfrm>
            <a:off x="2032000" y="19050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6,  2,  9,  11,  9,  3,  7,  12</a:t>
            </a:r>
            <a:endParaRPr lang="en-GB" sz="2400">
              <a:latin typeface="Times New Roman" pitchFamily="18" charset="0"/>
            </a:endParaRPr>
          </a:p>
        </p:txBody>
      </p:sp>
      <p:sp>
        <p:nvSpPr>
          <p:cNvPr id="219140" name="Text Box 4"/>
          <p:cNvSpPr txBox="1">
            <a:spLocks noChangeArrowheads="1"/>
          </p:cNvSpPr>
          <p:nvPr/>
        </p:nvSpPr>
        <p:spPr bwMode="auto">
          <a:xfrm>
            <a:off x="2032000" y="1905001"/>
            <a:ext cx="8940800" cy="823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2,  6,  9,  11,  9,  3,  7,  12</a:t>
            </a:r>
            <a:endParaRPr lang="en-GB" sz="2400">
              <a:latin typeface="Times New Roman" pitchFamily="18" charset="0"/>
            </a:endParaRPr>
          </a:p>
        </p:txBody>
      </p:sp>
      <p:sp>
        <p:nvSpPr>
          <p:cNvPr id="219141" name="Text Box 5"/>
          <p:cNvSpPr txBox="1">
            <a:spLocks noChangeArrowheads="1"/>
          </p:cNvSpPr>
          <p:nvPr/>
        </p:nvSpPr>
        <p:spPr bwMode="auto">
          <a:xfrm>
            <a:off x="2032000" y="1905001"/>
            <a:ext cx="8940800" cy="823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2,  6,  9,  9,  11,  3,  7,  12</a:t>
            </a:r>
            <a:endParaRPr lang="en-GB" sz="2400">
              <a:latin typeface="Times New Roman" pitchFamily="18" charset="0"/>
            </a:endParaRPr>
          </a:p>
        </p:txBody>
      </p:sp>
      <p:sp>
        <p:nvSpPr>
          <p:cNvPr id="219142" name="Text Box 6"/>
          <p:cNvSpPr txBox="1">
            <a:spLocks noChangeArrowheads="1"/>
          </p:cNvSpPr>
          <p:nvPr/>
        </p:nvSpPr>
        <p:spPr bwMode="auto">
          <a:xfrm>
            <a:off x="2032000" y="1905001"/>
            <a:ext cx="8940800" cy="823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2,  6,  9,  9,  3,  11,  7,  12</a:t>
            </a:r>
            <a:endParaRPr lang="en-GB" sz="2400">
              <a:latin typeface="Times New Roman" pitchFamily="18" charset="0"/>
            </a:endParaRPr>
          </a:p>
        </p:txBody>
      </p:sp>
      <p:sp>
        <p:nvSpPr>
          <p:cNvPr id="219143" name="Text Box 7"/>
          <p:cNvSpPr txBox="1">
            <a:spLocks noChangeArrowheads="1"/>
          </p:cNvSpPr>
          <p:nvPr/>
        </p:nvSpPr>
        <p:spPr bwMode="auto">
          <a:xfrm>
            <a:off x="2032000" y="1905001"/>
            <a:ext cx="8940800" cy="823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dirty="0">
                <a:latin typeface="Times New Roman" pitchFamily="18" charset="0"/>
              </a:rPr>
              <a:t>2,  6,  9,  9,  3,  7,  11,  12</a:t>
            </a:r>
            <a:endParaRPr lang="en-GB" sz="2400" dirty="0">
              <a:latin typeface="Times New Roman" pitchFamily="18" charset="0"/>
            </a:endParaRPr>
          </a:p>
        </p:txBody>
      </p:sp>
      <p:sp>
        <p:nvSpPr>
          <p:cNvPr id="219144" name="Oval 8"/>
          <p:cNvSpPr>
            <a:spLocks noChangeArrowheads="1"/>
          </p:cNvSpPr>
          <p:nvPr/>
        </p:nvSpPr>
        <p:spPr bwMode="auto">
          <a:xfrm>
            <a:off x="1727200" y="1905000"/>
            <a:ext cx="1562265"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219145" name="Oval 9"/>
          <p:cNvSpPr>
            <a:spLocks noChangeArrowheads="1"/>
          </p:cNvSpPr>
          <p:nvPr/>
        </p:nvSpPr>
        <p:spPr bwMode="auto">
          <a:xfrm>
            <a:off x="2699657" y="1905000"/>
            <a:ext cx="1435595"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219146" name="Oval 10"/>
          <p:cNvSpPr>
            <a:spLocks noChangeArrowheads="1"/>
          </p:cNvSpPr>
          <p:nvPr/>
        </p:nvSpPr>
        <p:spPr bwMode="auto">
          <a:xfrm>
            <a:off x="3417454" y="1883788"/>
            <a:ext cx="1487055"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219147" name="Oval 11"/>
          <p:cNvSpPr>
            <a:spLocks noChangeArrowheads="1"/>
          </p:cNvSpPr>
          <p:nvPr/>
        </p:nvSpPr>
        <p:spPr bwMode="auto">
          <a:xfrm>
            <a:off x="4160981" y="1890714"/>
            <a:ext cx="1558306"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219148" name="Oval 12"/>
          <p:cNvSpPr>
            <a:spLocks noChangeArrowheads="1"/>
          </p:cNvSpPr>
          <p:nvPr/>
        </p:nvSpPr>
        <p:spPr bwMode="auto">
          <a:xfrm>
            <a:off x="5080000" y="1883788"/>
            <a:ext cx="1570182"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219149" name="Oval 13"/>
          <p:cNvSpPr>
            <a:spLocks noChangeArrowheads="1"/>
          </p:cNvSpPr>
          <p:nvPr/>
        </p:nvSpPr>
        <p:spPr bwMode="auto">
          <a:xfrm>
            <a:off x="5883563" y="1841512"/>
            <a:ext cx="1533237" cy="887401"/>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77837" name="Text Box 14"/>
          <p:cNvSpPr txBox="1">
            <a:spLocks noChangeArrowheads="1"/>
          </p:cNvSpPr>
          <p:nvPr/>
        </p:nvSpPr>
        <p:spPr bwMode="auto">
          <a:xfrm>
            <a:off x="2032000" y="9906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6,  2,  9,  11,  9,  3,  7,  12</a:t>
            </a:r>
            <a:endParaRPr lang="en-GB" sz="2400">
              <a:latin typeface="Times New Roman" pitchFamily="18" charset="0"/>
            </a:endParaRPr>
          </a:p>
        </p:txBody>
      </p:sp>
      <p:sp>
        <p:nvSpPr>
          <p:cNvPr id="219151" name="Comment 15"/>
          <p:cNvSpPr>
            <a:spLocks noChangeArrowheads="1"/>
          </p:cNvSpPr>
          <p:nvPr/>
        </p:nvSpPr>
        <p:spPr bwMode="auto">
          <a:xfrm>
            <a:off x="1625600" y="4191000"/>
            <a:ext cx="9042400" cy="584200"/>
          </a:xfrm>
          <a:prstGeom prst="rect">
            <a:avLst/>
          </a:prstGeom>
          <a:ln>
            <a:headEnd/>
            <a:tailEnd/>
          </a:ln>
          <a:extLst>
            <a:ext uri="{53640926-AAD7-44D8-BBD7-CCE9431645EC}">
              <a14:shadowObscured xmlns:a14="http://schemas.microsoft.com/office/drawing/2010/main" val="1"/>
            </a:ext>
          </a:extLst>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defRPr/>
            </a:pPr>
            <a:r>
              <a:rPr lang="sr-Latn-RS" sz="1600" b="1" dirty="0">
                <a:solidFill>
                  <a:srgbClr val="000000"/>
                </a:solidFill>
                <a:latin typeface="Cambria" pitchFamily="18" charset="0"/>
              </a:rPr>
              <a:t>T</a:t>
            </a:r>
            <a:r>
              <a:rPr lang="en-GB" sz="1600" b="1" dirty="0">
                <a:solidFill>
                  <a:srgbClr val="000000"/>
                </a:solidFill>
                <a:latin typeface="Cambria" pitchFamily="18" charset="0"/>
              </a:rPr>
              <a:t>his time we do not have to compare the last two numbers as we know the 12 is in position.  This pass therefore only requires 6 comparisons.</a:t>
            </a:r>
            <a:endParaRPr lang="en-GB" sz="1600" dirty="0">
              <a:solidFill>
                <a:srgbClr val="000000"/>
              </a:solidFill>
              <a:latin typeface="Cambria" pitchFamily="18" charset="0"/>
            </a:endParaRPr>
          </a:p>
        </p:txBody>
      </p:sp>
      <p:sp>
        <p:nvSpPr>
          <p:cNvPr id="77839" name="Rectangle 16"/>
          <p:cNvSpPr>
            <a:spLocks noChangeArrowheads="1"/>
          </p:cNvSpPr>
          <p:nvPr/>
        </p:nvSpPr>
        <p:spPr bwMode="auto">
          <a:xfrm>
            <a:off x="261257" y="1216726"/>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GB" sz="2400" dirty="0">
                <a:solidFill>
                  <a:schemeClr val="tx2"/>
                </a:solidFill>
                <a:latin typeface="Cambria" pitchFamily="18" charset="0"/>
              </a:rPr>
              <a:t>First Pass</a:t>
            </a:r>
          </a:p>
        </p:txBody>
      </p:sp>
      <p:sp>
        <p:nvSpPr>
          <p:cNvPr id="77840" name="Rectangle 17"/>
          <p:cNvSpPr>
            <a:spLocks noChangeArrowheads="1"/>
          </p:cNvSpPr>
          <p:nvPr/>
        </p:nvSpPr>
        <p:spPr bwMode="auto">
          <a:xfrm>
            <a:off x="-203200" y="1840244"/>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2400" dirty="0">
                <a:solidFill>
                  <a:schemeClr val="tx2"/>
                </a:solidFill>
                <a:latin typeface="Cambria" pitchFamily="18" charset="0"/>
              </a:rPr>
              <a:t>Second Pass</a:t>
            </a:r>
          </a:p>
        </p:txBody>
      </p:sp>
      <p:sp>
        <p:nvSpPr>
          <p:cNvPr id="77841" name="Rectangle 2"/>
          <p:cNvSpPr txBox="1">
            <a:spLocks noChangeArrowheads="1"/>
          </p:cNvSpPr>
          <p:nvPr/>
        </p:nvSpPr>
        <p:spPr bwMode="auto">
          <a:xfrm>
            <a:off x="1016000" y="228601"/>
            <a:ext cx="10280651"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3200">
                <a:solidFill>
                  <a:schemeClr val="tx1"/>
                </a:solidFill>
                <a:latin typeface="Calibri" pitchFamily="34" charset="0"/>
              </a:defRPr>
            </a:lvl1pPr>
            <a:lvl2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800">
                <a:solidFill>
                  <a:schemeClr val="tx1"/>
                </a:solidFill>
                <a:latin typeface="Calibri" pitchFamily="34" charset="0"/>
              </a:defRPr>
            </a:lvl2pPr>
            <a:lvl3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Calibri" pitchFamily="34" charset="0"/>
              </a:defRPr>
            </a:lvl3pPr>
            <a:lvl4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4pPr>
            <a:lvl5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5pPr>
            <a:lvl6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6pPr>
            <a:lvl7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7pPr>
            <a:lvl8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8pPr>
            <a:lvl9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9pPr>
          </a:lstStyle>
          <a:p>
            <a:pPr eaLnBrk="1" hangingPunct="1">
              <a:lnSpc>
                <a:spcPct val="93000"/>
              </a:lnSpc>
              <a:buClr>
                <a:srgbClr val="000000"/>
              </a:buClr>
              <a:buSzPct val="45000"/>
              <a:buFont typeface="StarSymbol" charset="0"/>
              <a:buNone/>
            </a:pPr>
            <a:r>
              <a:rPr lang="sr-Latn-RS" sz="4000" b="1">
                <a:solidFill>
                  <a:schemeClr val="folHlink"/>
                </a:solidFill>
                <a:latin typeface="Cambria" pitchFamily="18" charset="0"/>
              </a:rPr>
              <a:t>Bubble sort</a:t>
            </a:r>
            <a:endParaRPr lang="en-GB" sz="4000" b="1">
              <a:solidFill>
                <a:schemeClr val="folHlink"/>
              </a:solidFill>
              <a:latin typeface="Cambria" pitchFamily="18" charset="0"/>
            </a:endParaRPr>
          </a:p>
        </p:txBody>
      </p:sp>
    </p:spTree>
    <p:extLst>
      <p:ext uri="{BB962C8B-B14F-4D97-AF65-F5344CB8AC3E}">
        <p14:creationId xmlns:p14="http://schemas.microsoft.com/office/powerpoint/2010/main" val="76982309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19144"/>
                                        </p:tgtEl>
                                        <p:attrNameLst>
                                          <p:attrName>style.visibility</p:attrName>
                                        </p:attrNameLst>
                                      </p:cBhvr>
                                      <p:to>
                                        <p:strVal val="visible"/>
                                      </p:to>
                                    </p:set>
                                    <p:anim calcmode="lin" valueType="num">
                                      <p:cBhvr>
                                        <p:cTn id="7" dur="500" fill="hold"/>
                                        <p:tgtEl>
                                          <p:spTgt spid="219144"/>
                                        </p:tgtEl>
                                        <p:attrNameLst>
                                          <p:attrName>ppt_w</p:attrName>
                                        </p:attrNameLst>
                                      </p:cBhvr>
                                      <p:tavLst>
                                        <p:tav tm="0">
                                          <p:val>
                                            <p:fltVal val="0"/>
                                          </p:val>
                                        </p:tav>
                                        <p:tav tm="100000">
                                          <p:val>
                                            <p:strVal val="#ppt_w"/>
                                          </p:val>
                                        </p:tav>
                                      </p:tavLst>
                                    </p:anim>
                                    <p:anim calcmode="lin" valueType="num">
                                      <p:cBhvr>
                                        <p:cTn id="8" dur="500" fill="hold"/>
                                        <p:tgtEl>
                                          <p:spTgt spid="219144"/>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1914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19140"/>
                                        </p:tgtEl>
                                        <p:attrNameLst>
                                          <p:attrName>style.visibility</p:attrName>
                                        </p:attrNameLst>
                                      </p:cBhvr>
                                      <p:to>
                                        <p:strVal val="visible"/>
                                      </p:to>
                                    </p:set>
                                  </p:childTnLst>
                                </p:cTn>
                              </p:par>
                            </p:childTnLst>
                          </p:cTn>
                        </p:par>
                        <p:par>
                          <p:cTn id="13" fill="hold" nodeType="afterGroup">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219145"/>
                                        </p:tgtEl>
                                        <p:attrNameLst>
                                          <p:attrName>style.visibility</p:attrName>
                                        </p:attrNameLst>
                                      </p:cBhvr>
                                      <p:to>
                                        <p:strVal val="visible"/>
                                      </p:to>
                                    </p:set>
                                    <p:anim calcmode="lin" valueType="num">
                                      <p:cBhvr>
                                        <p:cTn id="16" dur="500" fill="hold"/>
                                        <p:tgtEl>
                                          <p:spTgt spid="219145"/>
                                        </p:tgtEl>
                                        <p:attrNameLst>
                                          <p:attrName>ppt_w</p:attrName>
                                        </p:attrNameLst>
                                      </p:cBhvr>
                                      <p:tavLst>
                                        <p:tav tm="0">
                                          <p:val>
                                            <p:fltVal val="0"/>
                                          </p:val>
                                        </p:tav>
                                        <p:tav tm="100000">
                                          <p:val>
                                            <p:strVal val="#ppt_w"/>
                                          </p:val>
                                        </p:tav>
                                      </p:tavLst>
                                    </p:anim>
                                    <p:anim calcmode="lin" valueType="num">
                                      <p:cBhvr>
                                        <p:cTn id="17" dur="500" fill="hold"/>
                                        <p:tgtEl>
                                          <p:spTgt spid="219145"/>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19145"/>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219146"/>
                                        </p:tgtEl>
                                        <p:attrNameLst>
                                          <p:attrName>style.visibility</p:attrName>
                                        </p:attrNameLst>
                                      </p:cBhvr>
                                      <p:to>
                                        <p:strVal val="visible"/>
                                      </p:to>
                                    </p:set>
                                    <p:anim calcmode="lin" valueType="num">
                                      <p:cBhvr>
                                        <p:cTn id="22" dur="500" fill="hold"/>
                                        <p:tgtEl>
                                          <p:spTgt spid="219146"/>
                                        </p:tgtEl>
                                        <p:attrNameLst>
                                          <p:attrName>ppt_w</p:attrName>
                                        </p:attrNameLst>
                                      </p:cBhvr>
                                      <p:tavLst>
                                        <p:tav tm="0">
                                          <p:val>
                                            <p:fltVal val="0"/>
                                          </p:val>
                                        </p:tav>
                                        <p:tav tm="100000">
                                          <p:val>
                                            <p:strVal val="#ppt_w"/>
                                          </p:val>
                                        </p:tav>
                                      </p:tavLst>
                                    </p:anim>
                                    <p:anim calcmode="lin" valueType="num">
                                      <p:cBhvr>
                                        <p:cTn id="23" dur="500" fill="hold"/>
                                        <p:tgtEl>
                                          <p:spTgt spid="21914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19146"/>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219147"/>
                                        </p:tgtEl>
                                        <p:attrNameLst>
                                          <p:attrName>style.visibility</p:attrName>
                                        </p:attrNameLst>
                                      </p:cBhvr>
                                      <p:to>
                                        <p:strVal val="visible"/>
                                      </p:to>
                                    </p:set>
                                    <p:anim calcmode="lin" valueType="num">
                                      <p:cBhvr>
                                        <p:cTn id="28" dur="500" fill="hold"/>
                                        <p:tgtEl>
                                          <p:spTgt spid="219147"/>
                                        </p:tgtEl>
                                        <p:attrNameLst>
                                          <p:attrName>ppt_w</p:attrName>
                                        </p:attrNameLst>
                                      </p:cBhvr>
                                      <p:tavLst>
                                        <p:tav tm="0">
                                          <p:val>
                                            <p:fltVal val="0"/>
                                          </p:val>
                                        </p:tav>
                                        <p:tav tm="100000">
                                          <p:val>
                                            <p:strVal val="#ppt_w"/>
                                          </p:val>
                                        </p:tav>
                                      </p:tavLst>
                                    </p:anim>
                                    <p:anim calcmode="lin" valueType="num">
                                      <p:cBhvr>
                                        <p:cTn id="29" dur="500" fill="hold"/>
                                        <p:tgtEl>
                                          <p:spTgt spid="21914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19147"/>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19141"/>
                                        </p:tgtEl>
                                        <p:attrNameLst>
                                          <p:attrName>style.visibility</p:attrName>
                                        </p:attrNameLst>
                                      </p:cBhvr>
                                      <p:to>
                                        <p:strVal val="visible"/>
                                      </p:to>
                                    </p:set>
                                  </p:childTnLst>
                                </p:cTn>
                              </p:par>
                            </p:childTnLst>
                          </p:cTn>
                        </p:par>
                        <p:par>
                          <p:cTn id="34" fill="hold" nodeType="afterGroup">
                            <p:stCondLst>
                              <p:cond delay="500"/>
                            </p:stCondLst>
                            <p:childTnLst>
                              <p:par>
                                <p:cTn id="35" presetID="17" presetClass="entr" presetSubtype="10" fill="hold" grpId="0" nodeType="afterEffect">
                                  <p:stCondLst>
                                    <p:cond delay="0"/>
                                  </p:stCondLst>
                                  <p:childTnLst>
                                    <p:set>
                                      <p:cBhvr>
                                        <p:cTn id="36" dur="1" fill="hold">
                                          <p:stCondLst>
                                            <p:cond delay="0"/>
                                          </p:stCondLst>
                                        </p:cTn>
                                        <p:tgtEl>
                                          <p:spTgt spid="219148"/>
                                        </p:tgtEl>
                                        <p:attrNameLst>
                                          <p:attrName>style.visibility</p:attrName>
                                        </p:attrNameLst>
                                      </p:cBhvr>
                                      <p:to>
                                        <p:strVal val="visible"/>
                                      </p:to>
                                    </p:set>
                                    <p:anim calcmode="lin" valueType="num">
                                      <p:cBhvr>
                                        <p:cTn id="37" dur="500" fill="hold"/>
                                        <p:tgtEl>
                                          <p:spTgt spid="219148"/>
                                        </p:tgtEl>
                                        <p:attrNameLst>
                                          <p:attrName>ppt_w</p:attrName>
                                        </p:attrNameLst>
                                      </p:cBhvr>
                                      <p:tavLst>
                                        <p:tav tm="0">
                                          <p:val>
                                            <p:fltVal val="0"/>
                                          </p:val>
                                        </p:tav>
                                        <p:tav tm="100000">
                                          <p:val>
                                            <p:strVal val="#ppt_w"/>
                                          </p:val>
                                        </p:tav>
                                      </p:tavLst>
                                    </p:anim>
                                    <p:anim calcmode="lin" valueType="num">
                                      <p:cBhvr>
                                        <p:cTn id="38" dur="500" fill="hold"/>
                                        <p:tgtEl>
                                          <p:spTgt spid="21914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19148"/>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19142"/>
                                        </p:tgtEl>
                                        <p:attrNameLst>
                                          <p:attrName>style.visibility</p:attrName>
                                        </p:attrNameLst>
                                      </p:cBhvr>
                                      <p:to>
                                        <p:strVal val="visible"/>
                                      </p:to>
                                    </p:set>
                                  </p:childTnLst>
                                </p:cTn>
                              </p:par>
                            </p:childTnLst>
                          </p:cTn>
                        </p:par>
                        <p:par>
                          <p:cTn id="43" fill="hold" nodeType="afterGroup">
                            <p:stCondLst>
                              <p:cond delay="500"/>
                            </p:stCondLst>
                            <p:childTnLst>
                              <p:par>
                                <p:cTn id="44" presetID="17" presetClass="entr" presetSubtype="10" fill="hold" grpId="0" nodeType="afterEffect">
                                  <p:stCondLst>
                                    <p:cond delay="0"/>
                                  </p:stCondLst>
                                  <p:childTnLst>
                                    <p:set>
                                      <p:cBhvr>
                                        <p:cTn id="45" dur="1" fill="hold">
                                          <p:stCondLst>
                                            <p:cond delay="0"/>
                                          </p:stCondLst>
                                        </p:cTn>
                                        <p:tgtEl>
                                          <p:spTgt spid="219149"/>
                                        </p:tgtEl>
                                        <p:attrNameLst>
                                          <p:attrName>style.visibility</p:attrName>
                                        </p:attrNameLst>
                                      </p:cBhvr>
                                      <p:to>
                                        <p:strVal val="visible"/>
                                      </p:to>
                                    </p:set>
                                    <p:anim calcmode="lin" valueType="num">
                                      <p:cBhvr>
                                        <p:cTn id="46" dur="500" fill="hold"/>
                                        <p:tgtEl>
                                          <p:spTgt spid="219149"/>
                                        </p:tgtEl>
                                        <p:attrNameLst>
                                          <p:attrName>ppt_w</p:attrName>
                                        </p:attrNameLst>
                                      </p:cBhvr>
                                      <p:tavLst>
                                        <p:tav tm="0">
                                          <p:val>
                                            <p:fltVal val="0"/>
                                          </p:val>
                                        </p:tav>
                                        <p:tav tm="100000">
                                          <p:val>
                                            <p:strVal val="#ppt_w"/>
                                          </p:val>
                                        </p:tav>
                                      </p:tavLst>
                                    </p:anim>
                                    <p:anim calcmode="lin" valueType="num">
                                      <p:cBhvr>
                                        <p:cTn id="47" dur="500" fill="hold"/>
                                        <p:tgtEl>
                                          <p:spTgt spid="21914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19149"/>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1914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19151"/>
                                        </p:tgtEl>
                                        <p:attrNameLst>
                                          <p:attrName>style.visibility</p:attrName>
                                        </p:attrNameLst>
                                      </p:cBhvr>
                                      <p:to>
                                        <p:strVal val="visible"/>
                                      </p:to>
                                    </p:set>
                                  </p:childTnLst>
                                  <p:subTnLst>
                                    <p:set>
                                      <p:cBhvr override="childStyle">
                                        <p:cTn dur="1" fill="hold" display="0" masterRel="nextClick" afterEffect="1"/>
                                        <p:tgtEl>
                                          <p:spTgt spid="21915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animBg="1" autoUpdateAnimBg="0"/>
      <p:bldP spid="219141" grpId="0" animBg="1" autoUpdateAnimBg="0"/>
      <p:bldP spid="219142" grpId="0" animBg="1" autoUpdateAnimBg="0"/>
      <p:bldP spid="219143" grpId="0" animBg="1" autoUpdateAnimBg="0"/>
      <p:bldP spid="219144" grpId="0" animBg="1"/>
      <p:bldP spid="219145" grpId="0" animBg="1"/>
      <p:bldP spid="219146" grpId="0" animBg="1"/>
      <p:bldP spid="219147" grpId="0" animBg="1"/>
      <p:bldP spid="219148" grpId="0" animBg="1"/>
      <p:bldP spid="219149" grpId="0" animBg="1"/>
      <p:bldP spid="21915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Text Box 3"/>
          <p:cNvSpPr txBox="1">
            <a:spLocks noChangeArrowheads="1"/>
          </p:cNvSpPr>
          <p:nvPr/>
        </p:nvSpPr>
        <p:spPr bwMode="auto">
          <a:xfrm>
            <a:off x="2032000" y="27432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2,  6,  9,  9,  3,  7,  11,  12</a:t>
            </a:r>
            <a:endParaRPr lang="en-GB" sz="2400">
              <a:latin typeface="Times New Roman" pitchFamily="18" charset="0"/>
            </a:endParaRPr>
          </a:p>
        </p:txBody>
      </p:sp>
      <p:sp>
        <p:nvSpPr>
          <p:cNvPr id="220164" name="Text Box 4"/>
          <p:cNvSpPr txBox="1">
            <a:spLocks noChangeArrowheads="1"/>
          </p:cNvSpPr>
          <p:nvPr/>
        </p:nvSpPr>
        <p:spPr bwMode="auto">
          <a:xfrm>
            <a:off x="2032000" y="2743201"/>
            <a:ext cx="8940800" cy="823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2,  6,  9,  3,  9,  7,  11,  12</a:t>
            </a:r>
            <a:endParaRPr lang="en-GB" sz="2400">
              <a:latin typeface="Times New Roman" pitchFamily="18" charset="0"/>
            </a:endParaRPr>
          </a:p>
        </p:txBody>
      </p:sp>
      <p:sp>
        <p:nvSpPr>
          <p:cNvPr id="220165" name="Text Box 5"/>
          <p:cNvSpPr txBox="1">
            <a:spLocks noChangeArrowheads="1"/>
          </p:cNvSpPr>
          <p:nvPr/>
        </p:nvSpPr>
        <p:spPr bwMode="auto">
          <a:xfrm>
            <a:off x="2032000" y="2743201"/>
            <a:ext cx="8940800" cy="823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dirty="0">
                <a:latin typeface="Times New Roman" pitchFamily="18" charset="0"/>
              </a:rPr>
              <a:t>2,  6,  9,  3,  7,  9,  11,  12</a:t>
            </a:r>
            <a:endParaRPr lang="en-GB" sz="2400" dirty="0">
              <a:latin typeface="Times New Roman" pitchFamily="18" charset="0"/>
            </a:endParaRPr>
          </a:p>
        </p:txBody>
      </p:sp>
      <p:sp>
        <p:nvSpPr>
          <p:cNvPr id="220166" name="Oval 6"/>
          <p:cNvSpPr>
            <a:spLocks noChangeArrowheads="1"/>
          </p:cNvSpPr>
          <p:nvPr/>
        </p:nvSpPr>
        <p:spPr bwMode="auto">
          <a:xfrm>
            <a:off x="1727200" y="2743200"/>
            <a:ext cx="1562265"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220167" name="Oval 7"/>
          <p:cNvSpPr>
            <a:spLocks noChangeArrowheads="1"/>
          </p:cNvSpPr>
          <p:nvPr/>
        </p:nvSpPr>
        <p:spPr bwMode="auto">
          <a:xfrm>
            <a:off x="2716809" y="2743200"/>
            <a:ext cx="1451429"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220168" name="Oval 8"/>
          <p:cNvSpPr>
            <a:spLocks noChangeArrowheads="1"/>
          </p:cNvSpPr>
          <p:nvPr/>
        </p:nvSpPr>
        <p:spPr bwMode="auto">
          <a:xfrm>
            <a:off x="3442523" y="2743200"/>
            <a:ext cx="1434277"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220169" name="Oval 9"/>
          <p:cNvSpPr>
            <a:spLocks noChangeArrowheads="1"/>
          </p:cNvSpPr>
          <p:nvPr/>
        </p:nvSpPr>
        <p:spPr bwMode="auto">
          <a:xfrm>
            <a:off x="4271158" y="2728914"/>
            <a:ext cx="1476499"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220170" name="Oval 10"/>
          <p:cNvSpPr>
            <a:spLocks noChangeArrowheads="1"/>
          </p:cNvSpPr>
          <p:nvPr/>
        </p:nvSpPr>
        <p:spPr bwMode="auto">
          <a:xfrm>
            <a:off x="5089525" y="2705100"/>
            <a:ext cx="1412875"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78858" name="Text Box 11"/>
          <p:cNvSpPr txBox="1">
            <a:spLocks noChangeArrowheads="1"/>
          </p:cNvSpPr>
          <p:nvPr/>
        </p:nvSpPr>
        <p:spPr bwMode="auto">
          <a:xfrm>
            <a:off x="2032000" y="9906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6,  2,  9,  11,  9,  3,  7,  12</a:t>
            </a:r>
            <a:endParaRPr lang="en-GB" sz="2400">
              <a:latin typeface="Times New Roman" pitchFamily="18" charset="0"/>
            </a:endParaRPr>
          </a:p>
        </p:txBody>
      </p:sp>
      <p:sp>
        <p:nvSpPr>
          <p:cNvPr id="78859" name="Text Box 12"/>
          <p:cNvSpPr txBox="1">
            <a:spLocks noChangeArrowheads="1"/>
          </p:cNvSpPr>
          <p:nvPr/>
        </p:nvSpPr>
        <p:spPr bwMode="auto">
          <a:xfrm>
            <a:off x="2032000" y="19050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2,  6,  9,  9,  3,  7,  11,  12</a:t>
            </a:r>
            <a:endParaRPr lang="en-GB" sz="2400">
              <a:latin typeface="Times New Roman" pitchFamily="18" charset="0"/>
            </a:endParaRPr>
          </a:p>
        </p:txBody>
      </p:sp>
      <p:sp>
        <p:nvSpPr>
          <p:cNvPr id="78860" name="Rectangle 13"/>
          <p:cNvSpPr>
            <a:spLocks noChangeArrowheads="1"/>
          </p:cNvSpPr>
          <p:nvPr/>
        </p:nvSpPr>
        <p:spPr bwMode="auto">
          <a:xfrm>
            <a:off x="-320634" y="2188029"/>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2400" dirty="0">
                <a:solidFill>
                  <a:schemeClr val="tx2"/>
                </a:solidFill>
                <a:latin typeface="Cambria" pitchFamily="18" charset="0"/>
              </a:rPr>
              <a:t>Second Pass</a:t>
            </a:r>
          </a:p>
        </p:txBody>
      </p:sp>
      <p:sp>
        <p:nvSpPr>
          <p:cNvPr id="78861" name="Rectangle 14"/>
          <p:cNvSpPr>
            <a:spLocks noChangeArrowheads="1"/>
          </p:cNvSpPr>
          <p:nvPr/>
        </p:nvSpPr>
        <p:spPr bwMode="auto">
          <a:xfrm>
            <a:off x="0" y="1272208"/>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GB" sz="2400" dirty="0">
                <a:solidFill>
                  <a:schemeClr val="tx2"/>
                </a:solidFill>
                <a:latin typeface="Cambria" pitchFamily="18" charset="0"/>
              </a:rPr>
              <a:t>First Pass</a:t>
            </a:r>
          </a:p>
        </p:txBody>
      </p:sp>
      <p:sp>
        <p:nvSpPr>
          <p:cNvPr id="78862" name="Rectangle 15"/>
          <p:cNvSpPr>
            <a:spLocks noChangeArrowheads="1"/>
          </p:cNvSpPr>
          <p:nvPr/>
        </p:nvSpPr>
        <p:spPr bwMode="auto">
          <a:xfrm>
            <a:off x="-203200" y="3033714"/>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2400" dirty="0">
                <a:solidFill>
                  <a:schemeClr val="tx2"/>
                </a:solidFill>
                <a:latin typeface="Cambria" pitchFamily="18" charset="0"/>
              </a:rPr>
              <a:t>Third Pass</a:t>
            </a:r>
          </a:p>
        </p:txBody>
      </p:sp>
      <p:sp>
        <p:nvSpPr>
          <p:cNvPr id="220176" name="Comment 16"/>
          <p:cNvSpPr>
            <a:spLocks noChangeArrowheads="1"/>
          </p:cNvSpPr>
          <p:nvPr/>
        </p:nvSpPr>
        <p:spPr bwMode="auto">
          <a:xfrm>
            <a:off x="1727200" y="4325938"/>
            <a:ext cx="9042400" cy="338554"/>
          </a:xfrm>
          <a:prstGeom prst="rect">
            <a:avLst/>
          </a:prstGeom>
          <a:ln>
            <a:headEnd/>
            <a:tailEnd/>
          </a:ln>
          <a:extLst>
            <a:ext uri="{53640926-AAD7-44D8-BBD7-CCE9431645EC}">
              <a14:shadowObscured xmlns:a14="http://schemas.microsoft.com/office/drawing/2010/main" val="1"/>
            </a:ext>
          </a:extLst>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defRPr/>
            </a:pPr>
            <a:r>
              <a:rPr lang="en-GB" sz="1600" b="1">
                <a:solidFill>
                  <a:srgbClr val="000000"/>
                </a:solidFill>
                <a:latin typeface="Cambria" pitchFamily="18" charset="0"/>
              </a:rPr>
              <a:t>This time the 11 and 12 are in position.  This pass therefore only requires 5 comparisons.</a:t>
            </a:r>
            <a:endParaRPr lang="en-GB" sz="1600">
              <a:solidFill>
                <a:srgbClr val="000000"/>
              </a:solidFill>
              <a:latin typeface="Cambria" pitchFamily="18" charset="0"/>
            </a:endParaRPr>
          </a:p>
        </p:txBody>
      </p:sp>
      <p:sp>
        <p:nvSpPr>
          <p:cNvPr id="78864" name="Rectangle 2"/>
          <p:cNvSpPr txBox="1">
            <a:spLocks noChangeArrowheads="1"/>
          </p:cNvSpPr>
          <p:nvPr/>
        </p:nvSpPr>
        <p:spPr bwMode="auto">
          <a:xfrm>
            <a:off x="1016000" y="228601"/>
            <a:ext cx="10280651"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3200">
                <a:solidFill>
                  <a:schemeClr val="tx1"/>
                </a:solidFill>
                <a:latin typeface="Calibri" pitchFamily="34" charset="0"/>
              </a:defRPr>
            </a:lvl1pPr>
            <a:lvl2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800">
                <a:solidFill>
                  <a:schemeClr val="tx1"/>
                </a:solidFill>
                <a:latin typeface="Calibri" pitchFamily="34" charset="0"/>
              </a:defRPr>
            </a:lvl2pPr>
            <a:lvl3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Calibri" pitchFamily="34" charset="0"/>
              </a:defRPr>
            </a:lvl3pPr>
            <a:lvl4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4pPr>
            <a:lvl5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5pPr>
            <a:lvl6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6pPr>
            <a:lvl7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7pPr>
            <a:lvl8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8pPr>
            <a:lvl9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9pPr>
          </a:lstStyle>
          <a:p>
            <a:pPr eaLnBrk="1" hangingPunct="1">
              <a:lnSpc>
                <a:spcPct val="93000"/>
              </a:lnSpc>
              <a:buClr>
                <a:srgbClr val="000000"/>
              </a:buClr>
              <a:buSzPct val="45000"/>
              <a:buFont typeface="StarSymbol" charset="0"/>
              <a:buNone/>
            </a:pPr>
            <a:r>
              <a:rPr lang="sr-Latn-RS" sz="4000" b="1">
                <a:solidFill>
                  <a:schemeClr val="folHlink"/>
                </a:solidFill>
                <a:latin typeface="Cambria" pitchFamily="18" charset="0"/>
              </a:rPr>
              <a:t>Bubble sort</a:t>
            </a:r>
            <a:endParaRPr lang="en-GB" sz="4000" b="1">
              <a:solidFill>
                <a:schemeClr val="folHlink"/>
              </a:solidFill>
              <a:latin typeface="Cambria" pitchFamily="18" charset="0"/>
            </a:endParaRPr>
          </a:p>
        </p:txBody>
      </p:sp>
    </p:spTree>
    <p:extLst>
      <p:ext uri="{BB962C8B-B14F-4D97-AF65-F5344CB8AC3E}">
        <p14:creationId xmlns:p14="http://schemas.microsoft.com/office/powerpoint/2010/main" val="121970854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20166"/>
                                        </p:tgtEl>
                                        <p:attrNameLst>
                                          <p:attrName>style.visibility</p:attrName>
                                        </p:attrNameLst>
                                      </p:cBhvr>
                                      <p:to>
                                        <p:strVal val="visible"/>
                                      </p:to>
                                    </p:set>
                                    <p:anim calcmode="lin" valueType="num">
                                      <p:cBhvr>
                                        <p:cTn id="7" dur="500" fill="hold"/>
                                        <p:tgtEl>
                                          <p:spTgt spid="220166"/>
                                        </p:tgtEl>
                                        <p:attrNameLst>
                                          <p:attrName>ppt_w</p:attrName>
                                        </p:attrNameLst>
                                      </p:cBhvr>
                                      <p:tavLst>
                                        <p:tav tm="0">
                                          <p:val>
                                            <p:fltVal val="0"/>
                                          </p:val>
                                        </p:tav>
                                        <p:tav tm="100000">
                                          <p:val>
                                            <p:strVal val="#ppt_w"/>
                                          </p:val>
                                        </p:tav>
                                      </p:tavLst>
                                    </p:anim>
                                    <p:anim calcmode="lin" valueType="num">
                                      <p:cBhvr>
                                        <p:cTn id="8" dur="500" fill="hold"/>
                                        <p:tgtEl>
                                          <p:spTgt spid="22016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2016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20167"/>
                                        </p:tgtEl>
                                        <p:attrNameLst>
                                          <p:attrName>style.visibility</p:attrName>
                                        </p:attrNameLst>
                                      </p:cBhvr>
                                      <p:to>
                                        <p:strVal val="visible"/>
                                      </p:to>
                                    </p:set>
                                    <p:anim calcmode="lin" valueType="num">
                                      <p:cBhvr>
                                        <p:cTn id="13" dur="500" fill="hold"/>
                                        <p:tgtEl>
                                          <p:spTgt spid="220167"/>
                                        </p:tgtEl>
                                        <p:attrNameLst>
                                          <p:attrName>ppt_w</p:attrName>
                                        </p:attrNameLst>
                                      </p:cBhvr>
                                      <p:tavLst>
                                        <p:tav tm="0">
                                          <p:val>
                                            <p:fltVal val="0"/>
                                          </p:val>
                                        </p:tav>
                                        <p:tav tm="100000">
                                          <p:val>
                                            <p:strVal val="#ppt_w"/>
                                          </p:val>
                                        </p:tav>
                                      </p:tavLst>
                                    </p:anim>
                                    <p:anim calcmode="lin" valueType="num">
                                      <p:cBhvr>
                                        <p:cTn id="14" dur="500" fill="hold"/>
                                        <p:tgtEl>
                                          <p:spTgt spid="22016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20167"/>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220168"/>
                                        </p:tgtEl>
                                        <p:attrNameLst>
                                          <p:attrName>style.visibility</p:attrName>
                                        </p:attrNameLst>
                                      </p:cBhvr>
                                      <p:to>
                                        <p:strVal val="visible"/>
                                      </p:to>
                                    </p:set>
                                    <p:anim calcmode="lin" valueType="num">
                                      <p:cBhvr>
                                        <p:cTn id="19" dur="500" fill="hold"/>
                                        <p:tgtEl>
                                          <p:spTgt spid="220168"/>
                                        </p:tgtEl>
                                        <p:attrNameLst>
                                          <p:attrName>ppt_w</p:attrName>
                                        </p:attrNameLst>
                                      </p:cBhvr>
                                      <p:tavLst>
                                        <p:tav tm="0">
                                          <p:val>
                                            <p:fltVal val="0"/>
                                          </p:val>
                                        </p:tav>
                                        <p:tav tm="100000">
                                          <p:val>
                                            <p:strVal val="#ppt_w"/>
                                          </p:val>
                                        </p:tav>
                                      </p:tavLst>
                                    </p:anim>
                                    <p:anim calcmode="lin" valueType="num">
                                      <p:cBhvr>
                                        <p:cTn id="20" dur="500" fill="hold"/>
                                        <p:tgtEl>
                                          <p:spTgt spid="22016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20168"/>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220169"/>
                                        </p:tgtEl>
                                        <p:attrNameLst>
                                          <p:attrName>style.visibility</p:attrName>
                                        </p:attrNameLst>
                                      </p:cBhvr>
                                      <p:to>
                                        <p:strVal val="visible"/>
                                      </p:to>
                                    </p:set>
                                    <p:anim calcmode="lin" valueType="num">
                                      <p:cBhvr>
                                        <p:cTn id="25" dur="500" fill="hold"/>
                                        <p:tgtEl>
                                          <p:spTgt spid="220169"/>
                                        </p:tgtEl>
                                        <p:attrNameLst>
                                          <p:attrName>ppt_w</p:attrName>
                                        </p:attrNameLst>
                                      </p:cBhvr>
                                      <p:tavLst>
                                        <p:tav tm="0">
                                          <p:val>
                                            <p:fltVal val="0"/>
                                          </p:val>
                                        </p:tav>
                                        <p:tav tm="100000">
                                          <p:val>
                                            <p:strVal val="#ppt_w"/>
                                          </p:val>
                                        </p:tav>
                                      </p:tavLst>
                                    </p:anim>
                                    <p:anim calcmode="lin" valueType="num">
                                      <p:cBhvr>
                                        <p:cTn id="26" dur="500" fill="hold"/>
                                        <p:tgtEl>
                                          <p:spTgt spid="22016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20169"/>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0164"/>
                                        </p:tgtEl>
                                        <p:attrNameLst>
                                          <p:attrName>style.visibility</p:attrName>
                                        </p:attrNameLst>
                                      </p:cBhvr>
                                      <p:to>
                                        <p:strVal val="visible"/>
                                      </p:to>
                                    </p:set>
                                  </p:childTnLst>
                                </p:cTn>
                              </p:par>
                            </p:childTnLst>
                          </p:cTn>
                        </p:par>
                        <p:par>
                          <p:cTn id="31" fill="hold" nodeType="afterGroup">
                            <p:stCondLst>
                              <p:cond delay="500"/>
                            </p:stCondLst>
                            <p:childTnLst>
                              <p:par>
                                <p:cTn id="32" presetID="17" presetClass="entr" presetSubtype="10" fill="hold" grpId="0" nodeType="afterEffect">
                                  <p:stCondLst>
                                    <p:cond delay="0"/>
                                  </p:stCondLst>
                                  <p:childTnLst>
                                    <p:set>
                                      <p:cBhvr>
                                        <p:cTn id="33" dur="1" fill="hold">
                                          <p:stCondLst>
                                            <p:cond delay="0"/>
                                          </p:stCondLst>
                                        </p:cTn>
                                        <p:tgtEl>
                                          <p:spTgt spid="220170"/>
                                        </p:tgtEl>
                                        <p:attrNameLst>
                                          <p:attrName>style.visibility</p:attrName>
                                        </p:attrNameLst>
                                      </p:cBhvr>
                                      <p:to>
                                        <p:strVal val="visible"/>
                                      </p:to>
                                    </p:set>
                                    <p:anim calcmode="lin" valueType="num">
                                      <p:cBhvr>
                                        <p:cTn id="34" dur="500" fill="hold"/>
                                        <p:tgtEl>
                                          <p:spTgt spid="220170"/>
                                        </p:tgtEl>
                                        <p:attrNameLst>
                                          <p:attrName>ppt_w</p:attrName>
                                        </p:attrNameLst>
                                      </p:cBhvr>
                                      <p:tavLst>
                                        <p:tav tm="0">
                                          <p:val>
                                            <p:fltVal val="0"/>
                                          </p:val>
                                        </p:tav>
                                        <p:tav tm="100000">
                                          <p:val>
                                            <p:strVal val="#ppt_w"/>
                                          </p:val>
                                        </p:tav>
                                      </p:tavLst>
                                    </p:anim>
                                    <p:anim calcmode="lin" valueType="num">
                                      <p:cBhvr>
                                        <p:cTn id="35" dur="500" fill="hold"/>
                                        <p:tgtEl>
                                          <p:spTgt spid="22017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20170"/>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2016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220176"/>
                                        </p:tgtEl>
                                        <p:attrNameLst>
                                          <p:attrName>style.visibility</p:attrName>
                                        </p:attrNameLst>
                                      </p:cBhvr>
                                      <p:to>
                                        <p:strVal val="visible"/>
                                      </p:to>
                                    </p:set>
                                  </p:childTnLst>
                                  <p:subTnLst>
                                    <p:set>
                                      <p:cBhvr override="childStyle">
                                        <p:cTn dur="1" fill="hold" display="0" masterRel="nextClick" afterEffect="1"/>
                                        <p:tgtEl>
                                          <p:spTgt spid="22017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4" grpId="0" animBg="1" autoUpdateAnimBg="0"/>
      <p:bldP spid="220165" grpId="0" animBg="1" autoUpdateAnimBg="0"/>
      <p:bldP spid="220166" grpId="0" animBg="1"/>
      <p:bldP spid="220167" grpId="0" animBg="1"/>
      <p:bldP spid="220168" grpId="0" animBg="1"/>
      <p:bldP spid="220169" grpId="0" animBg="1"/>
      <p:bldP spid="220170" grpId="0" animBg="1"/>
      <p:bldP spid="220176"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Text Box 3"/>
          <p:cNvSpPr txBox="1">
            <a:spLocks noChangeArrowheads="1"/>
          </p:cNvSpPr>
          <p:nvPr/>
        </p:nvSpPr>
        <p:spPr bwMode="auto">
          <a:xfrm>
            <a:off x="2032000" y="35814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2,  6,  9,  3,  7,  9,  11,  12</a:t>
            </a:r>
            <a:endParaRPr lang="en-GB" sz="2400">
              <a:latin typeface="Times New Roman" pitchFamily="18" charset="0"/>
            </a:endParaRPr>
          </a:p>
        </p:txBody>
      </p:sp>
      <p:sp>
        <p:nvSpPr>
          <p:cNvPr id="221188" name="Text Box 4"/>
          <p:cNvSpPr txBox="1">
            <a:spLocks noChangeArrowheads="1"/>
          </p:cNvSpPr>
          <p:nvPr/>
        </p:nvSpPr>
        <p:spPr bwMode="auto">
          <a:xfrm>
            <a:off x="2032000" y="3581401"/>
            <a:ext cx="8940800" cy="823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2,  6,  3,  9,  7,  9,  11,  12</a:t>
            </a:r>
            <a:endParaRPr lang="en-GB" sz="2400">
              <a:latin typeface="Times New Roman" pitchFamily="18" charset="0"/>
            </a:endParaRPr>
          </a:p>
        </p:txBody>
      </p:sp>
      <p:sp>
        <p:nvSpPr>
          <p:cNvPr id="221189" name="Text Box 5"/>
          <p:cNvSpPr txBox="1">
            <a:spLocks noChangeArrowheads="1"/>
          </p:cNvSpPr>
          <p:nvPr/>
        </p:nvSpPr>
        <p:spPr bwMode="auto">
          <a:xfrm>
            <a:off x="2032000" y="3581401"/>
            <a:ext cx="8940800" cy="823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dirty="0">
                <a:latin typeface="Times New Roman" pitchFamily="18" charset="0"/>
              </a:rPr>
              <a:t>2,  6,  3,  7,  9,  9,  11,  12</a:t>
            </a:r>
            <a:endParaRPr lang="en-GB" sz="2400" dirty="0">
              <a:latin typeface="Times New Roman" pitchFamily="18" charset="0"/>
            </a:endParaRPr>
          </a:p>
        </p:txBody>
      </p:sp>
      <p:sp>
        <p:nvSpPr>
          <p:cNvPr id="221190" name="Oval 6"/>
          <p:cNvSpPr>
            <a:spLocks noChangeArrowheads="1"/>
          </p:cNvSpPr>
          <p:nvPr/>
        </p:nvSpPr>
        <p:spPr bwMode="auto">
          <a:xfrm>
            <a:off x="1911927" y="3581400"/>
            <a:ext cx="1543791"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221191" name="Oval 7"/>
          <p:cNvSpPr>
            <a:spLocks noChangeArrowheads="1"/>
          </p:cNvSpPr>
          <p:nvPr/>
        </p:nvSpPr>
        <p:spPr bwMode="auto">
          <a:xfrm>
            <a:off x="2683822" y="3581400"/>
            <a:ext cx="160317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221192" name="Oval 8"/>
          <p:cNvSpPr>
            <a:spLocks noChangeArrowheads="1"/>
          </p:cNvSpPr>
          <p:nvPr/>
        </p:nvSpPr>
        <p:spPr bwMode="auto">
          <a:xfrm>
            <a:off x="3485407" y="3581401"/>
            <a:ext cx="1644733"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221193" name="Oval 9"/>
          <p:cNvSpPr>
            <a:spLocks noChangeArrowheads="1"/>
          </p:cNvSpPr>
          <p:nvPr/>
        </p:nvSpPr>
        <p:spPr bwMode="auto">
          <a:xfrm>
            <a:off x="4307773" y="3601751"/>
            <a:ext cx="1531917"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79881" name="Text Box 10"/>
          <p:cNvSpPr txBox="1">
            <a:spLocks noChangeArrowheads="1"/>
          </p:cNvSpPr>
          <p:nvPr/>
        </p:nvSpPr>
        <p:spPr bwMode="auto">
          <a:xfrm>
            <a:off x="2032000" y="9906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6,  2,  9,  11,  9,  3,  7,  12</a:t>
            </a:r>
            <a:endParaRPr lang="en-GB" sz="2400">
              <a:latin typeface="Times New Roman" pitchFamily="18" charset="0"/>
            </a:endParaRPr>
          </a:p>
        </p:txBody>
      </p:sp>
      <p:sp>
        <p:nvSpPr>
          <p:cNvPr id="79882" name="Text Box 11"/>
          <p:cNvSpPr txBox="1">
            <a:spLocks noChangeArrowheads="1"/>
          </p:cNvSpPr>
          <p:nvPr/>
        </p:nvSpPr>
        <p:spPr bwMode="auto">
          <a:xfrm>
            <a:off x="2032000" y="19050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2,  6,  9,  9,  3,  7,  11,  12</a:t>
            </a:r>
            <a:endParaRPr lang="en-GB" sz="2400">
              <a:latin typeface="Times New Roman" pitchFamily="18" charset="0"/>
            </a:endParaRPr>
          </a:p>
        </p:txBody>
      </p:sp>
      <p:sp>
        <p:nvSpPr>
          <p:cNvPr id="79883" name="Rectangle 12"/>
          <p:cNvSpPr>
            <a:spLocks noChangeArrowheads="1"/>
          </p:cNvSpPr>
          <p:nvPr/>
        </p:nvSpPr>
        <p:spPr bwMode="auto">
          <a:xfrm>
            <a:off x="0" y="2057400"/>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2400">
                <a:solidFill>
                  <a:schemeClr val="tx2"/>
                </a:solidFill>
                <a:latin typeface="Cambria" pitchFamily="18" charset="0"/>
              </a:rPr>
              <a:t>Second Pass</a:t>
            </a:r>
          </a:p>
        </p:txBody>
      </p:sp>
      <p:sp>
        <p:nvSpPr>
          <p:cNvPr id="79884" name="Rectangle 13"/>
          <p:cNvSpPr>
            <a:spLocks noChangeArrowheads="1"/>
          </p:cNvSpPr>
          <p:nvPr/>
        </p:nvSpPr>
        <p:spPr bwMode="auto">
          <a:xfrm>
            <a:off x="0" y="1143000"/>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GB" sz="2400">
                <a:solidFill>
                  <a:schemeClr val="tx2"/>
                </a:solidFill>
                <a:latin typeface="Cambria" pitchFamily="18" charset="0"/>
              </a:rPr>
              <a:t>First Pass</a:t>
            </a:r>
          </a:p>
        </p:txBody>
      </p:sp>
      <p:sp>
        <p:nvSpPr>
          <p:cNvPr id="79885" name="Rectangle 14"/>
          <p:cNvSpPr>
            <a:spLocks noChangeArrowheads="1"/>
          </p:cNvSpPr>
          <p:nvPr/>
        </p:nvSpPr>
        <p:spPr bwMode="auto">
          <a:xfrm>
            <a:off x="0" y="2895600"/>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2400">
                <a:solidFill>
                  <a:schemeClr val="tx2"/>
                </a:solidFill>
                <a:latin typeface="Cambria" pitchFamily="18" charset="0"/>
              </a:rPr>
              <a:t>Third Pass</a:t>
            </a:r>
          </a:p>
        </p:txBody>
      </p:sp>
      <p:sp>
        <p:nvSpPr>
          <p:cNvPr id="221199" name="Comment 15"/>
          <p:cNvSpPr>
            <a:spLocks noChangeArrowheads="1"/>
          </p:cNvSpPr>
          <p:nvPr/>
        </p:nvSpPr>
        <p:spPr bwMode="auto">
          <a:xfrm>
            <a:off x="1625600" y="5105401"/>
            <a:ext cx="9347200" cy="346075"/>
          </a:xfrm>
          <a:prstGeom prst="rect">
            <a:avLst/>
          </a:prstGeom>
          <a:ln>
            <a:headEnd/>
            <a:tailEnd/>
          </a:ln>
          <a:extLst>
            <a:ext uri="{53640926-AAD7-44D8-BBD7-CCE9431645EC}">
              <a14:shadowObscured xmlns:a14="http://schemas.microsoft.com/office/drawing/2010/main" val="1"/>
            </a:ext>
          </a:extLst>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defRPr/>
            </a:pPr>
            <a:r>
              <a:rPr lang="en-GB" sz="1600" b="1">
                <a:solidFill>
                  <a:srgbClr val="000000"/>
                </a:solidFill>
                <a:latin typeface="Cambria" pitchFamily="18" charset="0"/>
              </a:rPr>
              <a:t>Each pass requires fewer comparisons.  This time only 4 are needed.</a:t>
            </a:r>
            <a:endParaRPr lang="en-GB" sz="1600">
              <a:solidFill>
                <a:srgbClr val="000000"/>
              </a:solidFill>
              <a:latin typeface="Cambria" pitchFamily="18" charset="0"/>
            </a:endParaRPr>
          </a:p>
        </p:txBody>
      </p:sp>
      <p:sp>
        <p:nvSpPr>
          <p:cNvPr id="79887" name="Text Box 16"/>
          <p:cNvSpPr txBox="1">
            <a:spLocks noChangeArrowheads="1"/>
          </p:cNvSpPr>
          <p:nvPr/>
        </p:nvSpPr>
        <p:spPr bwMode="auto">
          <a:xfrm>
            <a:off x="2032000" y="27432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2,  6,  9,  3,  7,  9,  11,  12</a:t>
            </a:r>
            <a:endParaRPr lang="en-GB" sz="2400">
              <a:latin typeface="Times New Roman" pitchFamily="18" charset="0"/>
            </a:endParaRPr>
          </a:p>
        </p:txBody>
      </p:sp>
      <p:sp>
        <p:nvSpPr>
          <p:cNvPr id="79888" name="Rectangle 17"/>
          <p:cNvSpPr>
            <a:spLocks noChangeArrowheads="1"/>
          </p:cNvSpPr>
          <p:nvPr/>
        </p:nvSpPr>
        <p:spPr bwMode="auto">
          <a:xfrm>
            <a:off x="0" y="3733800"/>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2400">
                <a:solidFill>
                  <a:schemeClr val="tx2"/>
                </a:solidFill>
                <a:latin typeface="Cambria" pitchFamily="18" charset="0"/>
              </a:rPr>
              <a:t>Fourth Pass</a:t>
            </a:r>
          </a:p>
        </p:txBody>
      </p:sp>
      <p:sp>
        <p:nvSpPr>
          <p:cNvPr id="79889" name="Rectangle 2"/>
          <p:cNvSpPr txBox="1">
            <a:spLocks noChangeArrowheads="1"/>
          </p:cNvSpPr>
          <p:nvPr/>
        </p:nvSpPr>
        <p:spPr bwMode="auto">
          <a:xfrm>
            <a:off x="1016000" y="228601"/>
            <a:ext cx="10280651"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3200">
                <a:solidFill>
                  <a:schemeClr val="tx1"/>
                </a:solidFill>
                <a:latin typeface="Calibri" pitchFamily="34" charset="0"/>
              </a:defRPr>
            </a:lvl1pPr>
            <a:lvl2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800">
                <a:solidFill>
                  <a:schemeClr val="tx1"/>
                </a:solidFill>
                <a:latin typeface="Calibri" pitchFamily="34" charset="0"/>
              </a:defRPr>
            </a:lvl2pPr>
            <a:lvl3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Calibri" pitchFamily="34" charset="0"/>
              </a:defRPr>
            </a:lvl3pPr>
            <a:lvl4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4pPr>
            <a:lvl5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5pPr>
            <a:lvl6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6pPr>
            <a:lvl7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7pPr>
            <a:lvl8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8pPr>
            <a:lvl9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9pPr>
          </a:lstStyle>
          <a:p>
            <a:pPr eaLnBrk="1" hangingPunct="1">
              <a:lnSpc>
                <a:spcPct val="93000"/>
              </a:lnSpc>
              <a:buClr>
                <a:srgbClr val="000000"/>
              </a:buClr>
              <a:buSzPct val="45000"/>
              <a:buFont typeface="StarSymbol" charset="0"/>
              <a:buNone/>
            </a:pPr>
            <a:r>
              <a:rPr lang="sr-Latn-RS" sz="4000" b="1">
                <a:solidFill>
                  <a:schemeClr val="folHlink"/>
                </a:solidFill>
                <a:latin typeface="Cambria" pitchFamily="18" charset="0"/>
              </a:rPr>
              <a:t>Bubble sort</a:t>
            </a:r>
            <a:endParaRPr lang="en-GB" sz="4000" b="1">
              <a:solidFill>
                <a:schemeClr val="folHlink"/>
              </a:solidFill>
              <a:latin typeface="Cambria" pitchFamily="18" charset="0"/>
            </a:endParaRPr>
          </a:p>
        </p:txBody>
      </p:sp>
    </p:spTree>
    <p:extLst>
      <p:ext uri="{BB962C8B-B14F-4D97-AF65-F5344CB8AC3E}">
        <p14:creationId xmlns:p14="http://schemas.microsoft.com/office/powerpoint/2010/main" val="170968903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21190"/>
                                        </p:tgtEl>
                                        <p:attrNameLst>
                                          <p:attrName>style.visibility</p:attrName>
                                        </p:attrNameLst>
                                      </p:cBhvr>
                                      <p:to>
                                        <p:strVal val="visible"/>
                                      </p:to>
                                    </p:set>
                                    <p:anim calcmode="lin" valueType="num">
                                      <p:cBhvr>
                                        <p:cTn id="7" dur="500" fill="hold"/>
                                        <p:tgtEl>
                                          <p:spTgt spid="221190"/>
                                        </p:tgtEl>
                                        <p:attrNameLst>
                                          <p:attrName>ppt_w</p:attrName>
                                        </p:attrNameLst>
                                      </p:cBhvr>
                                      <p:tavLst>
                                        <p:tav tm="0">
                                          <p:val>
                                            <p:fltVal val="0"/>
                                          </p:val>
                                        </p:tav>
                                        <p:tav tm="100000">
                                          <p:val>
                                            <p:strVal val="#ppt_w"/>
                                          </p:val>
                                        </p:tav>
                                      </p:tavLst>
                                    </p:anim>
                                    <p:anim calcmode="lin" valueType="num">
                                      <p:cBhvr>
                                        <p:cTn id="8" dur="500" fill="hold"/>
                                        <p:tgtEl>
                                          <p:spTgt spid="22119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2119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21191"/>
                                        </p:tgtEl>
                                        <p:attrNameLst>
                                          <p:attrName>style.visibility</p:attrName>
                                        </p:attrNameLst>
                                      </p:cBhvr>
                                      <p:to>
                                        <p:strVal val="visible"/>
                                      </p:to>
                                    </p:set>
                                    <p:anim calcmode="lin" valueType="num">
                                      <p:cBhvr>
                                        <p:cTn id="13" dur="500" fill="hold"/>
                                        <p:tgtEl>
                                          <p:spTgt spid="221191"/>
                                        </p:tgtEl>
                                        <p:attrNameLst>
                                          <p:attrName>ppt_w</p:attrName>
                                        </p:attrNameLst>
                                      </p:cBhvr>
                                      <p:tavLst>
                                        <p:tav tm="0">
                                          <p:val>
                                            <p:fltVal val="0"/>
                                          </p:val>
                                        </p:tav>
                                        <p:tav tm="100000">
                                          <p:val>
                                            <p:strVal val="#ppt_w"/>
                                          </p:val>
                                        </p:tav>
                                      </p:tavLst>
                                    </p:anim>
                                    <p:anim calcmode="lin" valueType="num">
                                      <p:cBhvr>
                                        <p:cTn id="14" dur="500" fill="hold"/>
                                        <p:tgtEl>
                                          <p:spTgt spid="221191"/>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2119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221192"/>
                                        </p:tgtEl>
                                        <p:attrNameLst>
                                          <p:attrName>style.visibility</p:attrName>
                                        </p:attrNameLst>
                                      </p:cBhvr>
                                      <p:to>
                                        <p:strVal val="visible"/>
                                      </p:to>
                                    </p:set>
                                    <p:anim calcmode="lin" valueType="num">
                                      <p:cBhvr>
                                        <p:cTn id="19" dur="500" fill="hold"/>
                                        <p:tgtEl>
                                          <p:spTgt spid="221192"/>
                                        </p:tgtEl>
                                        <p:attrNameLst>
                                          <p:attrName>ppt_w</p:attrName>
                                        </p:attrNameLst>
                                      </p:cBhvr>
                                      <p:tavLst>
                                        <p:tav tm="0">
                                          <p:val>
                                            <p:fltVal val="0"/>
                                          </p:val>
                                        </p:tav>
                                        <p:tav tm="100000">
                                          <p:val>
                                            <p:strVal val="#ppt_w"/>
                                          </p:val>
                                        </p:tav>
                                      </p:tavLst>
                                    </p:anim>
                                    <p:anim calcmode="lin" valueType="num">
                                      <p:cBhvr>
                                        <p:cTn id="20" dur="500" fill="hold"/>
                                        <p:tgtEl>
                                          <p:spTgt spid="22119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21192"/>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21188"/>
                                        </p:tgtEl>
                                        <p:attrNameLst>
                                          <p:attrName>style.visibility</p:attrName>
                                        </p:attrNameLst>
                                      </p:cBhvr>
                                      <p:to>
                                        <p:strVal val="visible"/>
                                      </p:to>
                                    </p:set>
                                  </p:childTnLst>
                                </p:cTn>
                              </p:par>
                            </p:childTnLst>
                          </p:cTn>
                        </p:par>
                        <p:par>
                          <p:cTn id="25" fill="hold" nodeType="afterGroup">
                            <p:stCondLst>
                              <p:cond delay="500"/>
                            </p:stCondLst>
                            <p:childTnLst>
                              <p:par>
                                <p:cTn id="26" presetID="17" presetClass="entr" presetSubtype="10" fill="hold" grpId="0" nodeType="afterEffect">
                                  <p:stCondLst>
                                    <p:cond delay="0"/>
                                  </p:stCondLst>
                                  <p:childTnLst>
                                    <p:set>
                                      <p:cBhvr>
                                        <p:cTn id="27" dur="1" fill="hold">
                                          <p:stCondLst>
                                            <p:cond delay="0"/>
                                          </p:stCondLst>
                                        </p:cTn>
                                        <p:tgtEl>
                                          <p:spTgt spid="221193"/>
                                        </p:tgtEl>
                                        <p:attrNameLst>
                                          <p:attrName>style.visibility</p:attrName>
                                        </p:attrNameLst>
                                      </p:cBhvr>
                                      <p:to>
                                        <p:strVal val="visible"/>
                                      </p:to>
                                    </p:set>
                                    <p:anim calcmode="lin" valueType="num">
                                      <p:cBhvr>
                                        <p:cTn id="28" dur="500" fill="hold"/>
                                        <p:tgtEl>
                                          <p:spTgt spid="221193"/>
                                        </p:tgtEl>
                                        <p:attrNameLst>
                                          <p:attrName>ppt_w</p:attrName>
                                        </p:attrNameLst>
                                      </p:cBhvr>
                                      <p:tavLst>
                                        <p:tav tm="0">
                                          <p:val>
                                            <p:fltVal val="0"/>
                                          </p:val>
                                        </p:tav>
                                        <p:tav tm="100000">
                                          <p:val>
                                            <p:strVal val="#ppt_w"/>
                                          </p:val>
                                        </p:tav>
                                      </p:tavLst>
                                    </p:anim>
                                    <p:anim calcmode="lin" valueType="num">
                                      <p:cBhvr>
                                        <p:cTn id="29" dur="500" fill="hold"/>
                                        <p:tgtEl>
                                          <p:spTgt spid="22119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21193"/>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21189"/>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21199"/>
                                        </p:tgtEl>
                                        <p:attrNameLst>
                                          <p:attrName>style.visibility</p:attrName>
                                        </p:attrNameLst>
                                      </p:cBhvr>
                                      <p:to>
                                        <p:strVal val="visible"/>
                                      </p:to>
                                    </p:set>
                                  </p:childTnLst>
                                  <p:subTnLst>
                                    <p:set>
                                      <p:cBhvr override="childStyle">
                                        <p:cTn dur="1" fill="hold" display="0" masterRel="nextClick" afterEffect="1"/>
                                        <p:tgtEl>
                                          <p:spTgt spid="22119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animBg="1" autoUpdateAnimBg="0"/>
      <p:bldP spid="221189" grpId="0" animBg="1" autoUpdateAnimBg="0"/>
      <p:bldP spid="221190" grpId="0" animBg="1"/>
      <p:bldP spid="221191" grpId="0" animBg="1"/>
      <p:bldP spid="221192" grpId="0" animBg="1"/>
      <p:bldP spid="221193" grpId="0" animBg="1"/>
      <p:bldP spid="22119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Text Box 3"/>
          <p:cNvSpPr txBox="1">
            <a:spLocks noChangeArrowheads="1"/>
          </p:cNvSpPr>
          <p:nvPr/>
        </p:nvSpPr>
        <p:spPr bwMode="auto">
          <a:xfrm>
            <a:off x="2032000" y="44196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2,  6,  3,  7,  9,  9,  11,  12</a:t>
            </a:r>
            <a:endParaRPr lang="en-GB" sz="2400">
              <a:latin typeface="Times New Roman" pitchFamily="18" charset="0"/>
            </a:endParaRPr>
          </a:p>
        </p:txBody>
      </p:sp>
      <p:sp>
        <p:nvSpPr>
          <p:cNvPr id="222212" name="Text Box 4"/>
          <p:cNvSpPr txBox="1">
            <a:spLocks noChangeArrowheads="1"/>
          </p:cNvSpPr>
          <p:nvPr/>
        </p:nvSpPr>
        <p:spPr bwMode="auto">
          <a:xfrm>
            <a:off x="2032000" y="4419601"/>
            <a:ext cx="8940800" cy="823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dirty="0">
                <a:latin typeface="Times New Roman" pitchFamily="18" charset="0"/>
              </a:rPr>
              <a:t>2,  3,  6,  7,  9,  9,  11,  12</a:t>
            </a:r>
            <a:endParaRPr lang="en-GB" sz="2400" dirty="0">
              <a:latin typeface="Times New Roman" pitchFamily="18" charset="0"/>
            </a:endParaRPr>
          </a:p>
        </p:txBody>
      </p:sp>
      <p:sp>
        <p:nvSpPr>
          <p:cNvPr id="222213" name="Oval 5"/>
          <p:cNvSpPr>
            <a:spLocks noChangeArrowheads="1"/>
          </p:cNvSpPr>
          <p:nvPr/>
        </p:nvSpPr>
        <p:spPr bwMode="auto">
          <a:xfrm>
            <a:off x="1900052" y="4419600"/>
            <a:ext cx="1413164"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222214" name="Oval 6"/>
          <p:cNvSpPr>
            <a:spLocks noChangeArrowheads="1"/>
          </p:cNvSpPr>
          <p:nvPr/>
        </p:nvSpPr>
        <p:spPr bwMode="auto">
          <a:xfrm>
            <a:off x="2844800" y="4419600"/>
            <a:ext cx="1572821"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222215" name="Oval 7"/>
          <p:cNvSpPr>
            <a:spLocks noChangeArrowheads="1"/>
          </p:cNvSpPr>
          <p:nvPr/>
        </p:nvSpPr>
        <p:spPr bwMode="auto">
          <a:xfrm>
            <a:off x="3487388" y="4419601"/>
            <a:ext cx="1464623"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80903" name="Text Box 8"/>
          <p:cNvSpPr txBox="1">
            <a:spLocks noChangeArrowheads="1"/>
          </p:cNvSpPr>
          <p:nvPr/>
        </p:nvSpPr>
        <p:spPr bwMode="auto">
          <a:xfrm>
            <a:off x="2032000" y="9906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6,  2,  9,  11,  9,  3,  7,  12</a:t>
            </a:r>
            <a:endParaRPr lang="en-GB" sz="2400">
              <a:latin typeface="Times New Roman" pitchFamily="18" charset="0"/>
            </a:endParaRPr>
          </a:p>
        </p:txBody>
      </p:sp>
      <p:sp>
        <p:nvSpPr>
          <p:cNvPr id="80904" name="Text Box 9"/>
          <p:cNvSpPr txBox="1">
            <a:spLocks noChangeArrowheads="1"/>
          </p:cNvSpPr>
          <p:nvPr/>
        </p:nvSpPr>
        <p:spPr bwMode="auto">
          <a:xfrm>
            <a:off x="2032000" y="19050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2,  6,  9,  9,  3,  7,  11,  12</a:t>
            </a:r>
            <a:endParaRPr lang="en-GB" sz="2400">
              <a:latin typeface="Times New Roman" pitchFamily="18" charset="0"/>
            </a:endParaRPr>
          </a:p>
        </p:txBody>
      </p:sp>
      <p:sp>
        <p:nvSpPr>
          <p:cNvPr id="80905" name="Rectangle 10"/>
          <p:cNvSpPr>
            <a:spLocks noChangeArrowheads="1"/>
          </p:cNvSpPr>
          <p:nvPr/>
        </p:nvSpPr>
        <p:spPr bwMode="auto">
          <a:xfrm>
            <a:off x="0" y="2057400"/>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2400">
                <a:solidFill>
                  <a:schemeClr val="tx2"/>
                </a:solidFill>
                <a:latin typeface="Cambria" pitchFamily="18" charset="0"/>
              </a:rPr>
              <a:t>Second Pass</a:t>
            </a:r>
          </a:p>
        </p:txBody>
      </p:sp>
      <p:sp>
        <p:nvSpPr>
          <p:cNvPr id="80906" name="Rectangle 11"/>
          <p:cNvSpPr>
            <a:spLocks noChangeArrowheads="1"/>
          </p:cNvSpPr>
          <p:nvPr/>
        </p:nvSpPr>
        <p:spPr bwMode="auto">
          <a:xfrm>
            <a:off x="0" y="1143000"/>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GB" sz="2400">
                <a:solidFill>
                  <a:schemeClr val="tx2"/>
                </a:solidFill>
                <a:latin typeface="Cambria" pitchFamily="18" charset="0"/>
              </a:rPr>
              <a:t>First Pass</a:t>
            </a:r>
          </a:p>
        </p:txBody>
      </p:sp>
      <p:sp>
        <p:nvSpPr>
          <p:cNvPr id="80907" name="Rectangle 12"/>
          <p:cNvSpPr>
            <a:spLocks noChangeArrowheads="1"/>
          </p:cNvSpPr>
          <p:nvPr/>
        </p:nvSpPr>
        <p:spPr bwMode="auto">
          <a:xfrm>
            <a:off x="0" y="2895600"/>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2400">
                <a:solidFill>
                  <a:schemeClr val="tx2"/>
                </a:solidFill>
                <a:latin typeface="Cambria" pitchFamily="18" charset="0"/>
              </a:rPr>
              <a:t>Third Pass</a:t>
            </a:r>
          </a:p>
        </p:txBody>
      </p:sp>
      <p:sp>
        <p:nvSpPr>
          <p:cNvPr id="222221" name="Comment 13"/>
          <p:cNvSpPr>
            <a:spLocks noChangeArrowheads="1"/>
          </p:cNvSpPr>
          <p:nvPr/>
        </p:nvSpPr>
        <p:spPr bwMode="auto">
          <a:xfrm>
            <a:off x="1625600" y="5562600"/>
            <a:ext cx="9347200" cy="590550"/>
          </a:xfrm>
          <a:prstGeom prst="rect">
            <a:avLst/>
          </a:prstGeom>
          <a:ln>
            <a:headEnd/>
            <a:tailEnd/>
          </a:ln>
          <a:extLst>
            <a:ext uri="{53640926-AAD7-44D8-BBD7-CCE9431645EC}">
              <a14:shadowObscured xmlns:a14="http://schemas.microsoft.com/office/drawing/2010/main" val="1"/>
            </a:ext>
          </a:extLst>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defRPr/>
            </a:pPr>
            <a:r>
              <a:rPr lang="en-GB" sz="1600" b="1">
                <a:solidFill>
                  <a:srgbClr val="000000"/>
                </a:solidFill>
                <a:latin typeface="Cambria" pitchFamily="18" charset="0"/>
              </a:rPr>
              <a:t>The list is now sorted but the algorithm does not know this until it completes a pass with no exchanges.</a:t>
            </a:r>
            <a:endParaRPr lang="en-GB" sz="1600">
              <a:solidFill>
                <a:srgbClr val="000000"/>
              </a:solidFill>
              <a:latin typeface="Cambria" pitchFamily="18" charset="0"/>
            </a:endParaRPr>
          </a:p>
        </p:txBody>
      </p:sp>
      <p:sp>
        <p:nvSpPr>
          <p:cNvPr id="80909" name="Text Box 14"/>
          <p:cNvSpPr txBox="1">
            <a:spLocks noChangeArrowheads="1"/>
          </p:cNvSpPr>
          <p:nvPr/>
        </p:nvSpPr>
        <p:spPr bwMode="auto">
          <a:xfrm>
            <a:off x="2032000" y="27432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2,  6,  9,  3,  7,  9,  11,  12</a:t>
            </a:r>
            <a:endParaRPr lang="en-GB" sz="2400">
              <a:latin typeface="Times New Roman" pitchFamily="18" charset="0"/>
            </a:endParaRPr>
          </a:p>
        </p:txBody>
      </p:sp>
      <p:sp>
        <p:nvSpPr>
          <p:cNvPr id="80910" name="Rectangle 15"/>
          <p:cNvSpPr>
            <a:spLocks noChangeArrowheads="1"/>
          </p:cNvSpPr>
          <p:nvPr/>
        </p:nvSpPr>
        <p:spPr bwMode="auto">
          <a:xfrm>
            <a:off x="0" y="3733800"/>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2400">
                <a:solidFill>
                  <a:schemeClr val="tx2"/>
                </a:solidFill>
                <a:latin typeface="Cambria" pitchFamily="18" charset="0"/>
              </a:rPr>
              <a:t>Fourth Pass</a:t>
            </a:r>
          </a:p>
        </p:txBody>
      </p:sp>
      <p:sp>
        <p:nvSpPr>
          <p:cNvPr id="80911" name="Text Box 16"/>
          <p:cNvSpPr txBox="1">
            <a:spLocks noChangeArrowheads="1"/>
          </p:cNvSpPr>
          <p:nvPr/>
        </p:nvSpPr>
        <p:spPr bwMode="auto">
          <a:xfrm>
            <a:off x="2032000" y="35814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2,  6,  3,  7,  9,  9,  11,  12</a:t>
            </a:r>
            <a:endParaRPr lang="en-GB" sz="2400">
              <a:latin typeface="Times New Roman" pitchFamily="18" charset="0"/>
            </a:endParaRPr>
          </a:p>
        </p:txBody>
      </p:sp>
      <p:sp>
        <p:nvSpPr>
          <p:cNvPr id="80912" name="Rectangle 17"/>
          <p:cNvSpPr>
            <a:spLocks noChangeArrowheads="1"/>
          </p:cNvSpPr>
          <p:nvPr/>
        </p:nvSpPr>
        <p:spPr bwMode="auto">
          <a:xfrm>
            <a:off x="0" y="4495800"/>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2400">
                <a:solidFill>
                  <a:schemeClr val="tx2"/>
                </a:solidFill>
                <a:latin typeface="Cambria" pitchFamily="18" charset="0"/>
              </a:rPr>
              <a:t>Fifth Pass</a:t>
            </a:r>
          </a:p>
        </p:txBody>
      </p:sp>
      <p:sp>
        <p:nvSpPr>
          <p:cNvPr id="80913" name="Rectangle 2"/>
          <p:cNvSpPr txBox="1">
            <a:spLocks noChangeArrowheads="1"/>
          </p:cNvSpPr>
          <p:nvPr/>
        </p:nvSpPr>
        <p:spPr bwMode="auto">
          <a:xfrm>
            <a:off x="1016000" y="228601"/>
            <a:ext cx="10280651"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3200">
                <a:solidFill>
                  <a:schemeClr val="tx1"/>
                </a:solidFill>
                <a:latin typeface="Calibri" pitchFamily="34" charset="0"/>
              </a:defRPr>
            </a:lvl1pPr>
            <a:lvl2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800">
                <a:solidFill>
                  <a:schemeClr val="tx1"/>
                </a:solidFill>
                <a:latin typeface="Calibri" pitchFamily="34" charset="0"/>
              </a:defRPr>
            </a:lvl2pPr>
            <a:lvl3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Calibri" pitchFamily="34" charset="0"/>
              </a:defRPr>
            </a:lvl3pPr>
            <a:lvl4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4pPr>
            <a:lvl5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5pPr>
            <a:lvl6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6pPr>
            <a:lvl7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7pPr>
            <a:lvl8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8pPr>
            <a:lvl9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9pPr>
          </a:lstStyle>
          <a:p>
            <a:pPr eaLnBrk="1" hangingPunct="1">
              <a:lnSpc>
                <a:spcPct val="93000"/>
              </a:lnSpc>
              <a:buClr>
                <a:srgbClr val="000000"/>
              </a:buClr>
              <a:buSzPct val="45000"/>
              <a:buFont typeface="StarSymbol" charset="0"/>
              <a:buNone/>
            </a:pPr>
            <a:r>
              <a:rPr lang="sr-Latn-RS" sz="4000" b="1">
                <a:solidFill>
                  <a:schemeClr val="folHlink"/>
                </a:solidFill>
                <a:latin typeface="Cambria" pitchFamily="18" charset="0"/>
              </a:rPr>
              <a:t>Bubble sort</a:t>
            </a:r>
            <a:endParaRPr lang="en-GB" sz="4000" b="1">
              <a:solidFill>
                <a:schemeClr val="folHlink"/>
              </a:solidFill>
              <a:latin typeface="Cambria" pitchFamily="18" charset="0"/>
            </a:endParaRPr>
          </a:p>
        </p:txBody>
      </p:sp>
    </p:spTree>
    <p:extLst>
      <p:ext uri="{BB962C8B-B14F-4D97-AF65-F5344CB8AC3E}">
        <p14:creationId xmlns:p14="http://schemas.microsoft.com/office/powerpoint/2010/main" val="402383728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22213"/>
                                        </p:tgtEl>
                                        <p:attrNameLst>
                                          <p:attrName>style.visibility</p:attrName>
                                        </p:attrNameLst>
                                      </p:cBhvr>
                                      <p:to>
                                        <p:strVal val="visible"/>
                                      </p:to>
                                    </p:set>
                                    <p:anim calcmode="lin" valueType="num">
                                      <p:cBhvr>
                                        <p:cTn id="7" dur="500" fill="hold"/>
                                        <p:tgtEl>
                                          <p:spTgt spid="222213"/>
                                        </p:tgtEl>
                                        <p:attrNameLst>
                                          <p:attrName>ppt_w</p:attrName>
                                        </p:attrNameLst>
                                      </p:cBhvr>
                                      <p:tavLst>
                                        <p:tav tm="0">
                                          <p:val>
                                            <p:fltVal val="0"/>
                                          </p:val>
                                        </p:tav>
                                        <p:tav tm="100000">
                                          <p:val>
                                            <p:strVal val="#ppt_w"/>
                                          </p:val>
                                        </p:tav>
                                      </p:tavLst>
                                    </p:anim>
                                    <p:anim calcmode="lin" valueType="num">
                                      <p:cBhvr>
                                        <p:cTn id="8" dur="500" fill="hold"/>
                                        <p:tgtEl>
                                          <p:spTgt spid="22221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22213"/>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22214"/>
                                        </p:tgtEl>
                                        <p:attrNameLst>
                                          <p:attrName>style.visibility</p:attrName>
                                        </p:attrNameLst>
                                      </p:cBhvr>
                                      <p:to>
                                        <p:strVal val="visible"/>
                                      </p:to>
                                    </p:set>
                                    <p:anim calcmode="lin" valueType="num">
                                      <p:cBhvr>
                                        <p:cTn id="13" dur="500" fill="hold"/>
                                        <p:tgtEl>
                                          <p:spTgt spid="222214"/>
                                        </p:tgtEl>
                                        <p:attrNameLst>
                                          <p:attrName>ppt_w</p:attrName>
                                        </p:attrNameLst>
                                      </p:cBhvr>
                                      <p:tavLst>
                                        <p:tav tm="0">
                                          <p:val>
                                            <p:fltVal val="0"/>
                                          </p:val>
                                        </p:tav>
                                        <p:tav tm="100000">
                                          <p:val>
                                            <p:strVal val="#ppt_w"/>
                                          </p:val>
                                        </p:tav>
                                      </p:tavLst>
                                    </p:anim>
                                    <p:anim calcmode="lin" valueType="num">
                                      <p:cBhvr>
                                        <p:cTn id="14" dur="500" fill="hold"/>
                                        <p:tgtEl>
                                          <p:spTgt spid="222214"/>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2221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2212"/>
                                        </p:tgtEl>
                                        <p:attrNameLst>
                                          <p:attrName>style.visibility</p:attrName>
                                        </p:attrNameLst>
                                      </p:cBhvr>
                                      <p:to>
                                        <p:strVal val="visible"/>
                                      </p:to>
                                    </p:set>
                                  </p:childTnLst>
                                </p:cTn>
                              </p:par>
                            </p:childTnLst>
                          </p:cTn>
                        </p:par>
                        <p:par>
                          <p:cTn id="19" fill="hold" nodeType="afterGroup">
                            <p:stCondLst>
                              <p:cond delay="500"/>
                            </p:stCondLst>
                            <p:childTnLst>
                              <p:par>
                                <p:cTn id="20" presetID="17" presetClass="entr" presetSubtype="10" fill="hold" grpId="0" nodeType="afterEffect">
                                  <p:stCondLst>
                                    <p:cond delay="0"/>
                                  </p:stCondLst>
                                  <p:childTnLst>
                                    <p:set>
                                      <p:cBhvr>
                                        <p:cTn id="21" dur="1" fill="hold">
                                          <p:stCondLst>
                                            <p:cond delay="0"/>
                                          </p:stCondLst>
                                        </p:cTn>
                                        <p:tgtEl>
                                          <p:spTgt spid="222215"/>
                                        </p:tgtEl>
                                        <p:attrNameLst>
                                          <p:attrName>style.visibility</p:attrName>
                                        </p:attrNameLst>
                                      </p:cBhvr>
                                      <p:to>
                                        <p:strVal val="visible"/>
                                      </p:to>
                                    </p:set>
                                    <p:anim calcmode="lin" valueType="num">
                                      <p:cBhvr>
                                        <p:cTn id="22" dur="500" fill="hold"/>
                                        <p:tgtEl>
                                          <p:spTgt spid="222215"/>
                                        </p:tgtEl>
                                        <p:attrNameLst>
                                          <p:attrName>ppt_w</p:attrName>
                                        </p:attrNameLst>
                                      </p:cBhvr>
                                      <p:tavLst>
                                        <p:tav tm="0">
                                          <p:val>
                                            <p:fltVal val="0"/>
                                          </p:val>
                                        </p:tav>
                                        <p:tav tm="100000">
                                          <p:val>
                                            <p:strVal val="#ppt_w"/>
                                          </p:val>
                                        </p:tav>
                                      </p:tavLst>
                                    </p:anim>
                                    <p:anim calcmode="lin" valueType="num">
                                      <p:cBhvr>
                                        <p:cTn id="23" dur="500" fill="hold"/>
                                        <p:tgtEl>
                                          <p:spTgt spid="222215"/>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22215"/>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22221"/>
                                        </p:tgtEl>
                                        <p:attrNameLst>
                                          <p:attrName>style.visibility</p:attrName>
                                        </p:attrNameLst>
                                      </p:cBhvr>
                                      <p:to>
                                        <p:strVal val="visible"/>
                                      </p:to>
                                    </p:set>
                                  </p:childTnLst>
                                  <p:subTnLst>
                                    <p:set>
                                      <p:cBhvr override="childStyle">
                                        <p:cTn dur="1" fill="hold" display="0" masterRel="nextClick" afterEffect="1"/>
                                        <p:tgtEl>
                                          <p:spTgt spid="2222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animBg="1" autoUpdateAnimBg="0"/>
      <p:bldP spid="222213" grpId="0" animBg="1"/>
      <p:bldP spid="222214" grpId="0" animBg="1"/>
      <p:bldP spid="222215" grpId="0" animBg="1"/>
      <p:bldP spid="222221"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Text Box 3"/>
          <p:cNvSpPr txBox="1">
            <a:spLocks noChangeArrowheads="1"/>
          </p:cNvSpPr>
          <p:nvPr/>
        </p:nvSpPr>
        <p:spPr bwMode="auto">
          <a:xfrm>
            <a:off x="2032000" y="53340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dirty="0">
                <a:latin typeface="Times New Roman" pitchFamily="18" charset="0"/>
              </a:rPr>
              <a:t>2,  3,  6,  7,  9,  9,  11,  12</a:t>
            </a:r>
            <a:endParaRPr lang="en-GB" sz="2400" dirty="0">
              <a:latin typeface="Times New Roman" pitchFamily="18" charset="0"/>
            </a:endParaRPr>
          </a:p>
        </p:txBody>
      </p:sp>
      <p:sp>
        <p:nvSpPr>
          <p:cNvPr id="223236" name="Oval 4"/>
          <p:cNvSpPr>
            <a:spLocks noChangeArrowheads="1"/>
          </p:cNvSpPr>
          <p:nvPr/>
        </p:nvSpPr>
        <p:spPr bwMode="auto">
          <a:xfrm>
            <a:off x="1876300" y="5334000"/>
            <a:ext cx="1543793"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223237" name="Oval 5"/>
          <p:cNvSpPr>
            <a:spLocks noChangeArrowheads="1"/>
          </p:cNvSpPr>
          <p:nvPr/>
        </p:nvSpPr>
        <p:spPr bwMode="auto">
          <a:xfrm>
            <a:off x="2698997" y="5319714"/>
            <a:ext cx="1442192"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r-Latn-RS"/>
          </a:p>
        </p:txBody>
      </p:sp>
      <p:sp>
        <p:nvSpPr>
          <p:cNvPr id="81925" name="Text Box 6"/>
          <p:cNvSpPr txBox="1">
            <a:spLocks noChangeArrowheads="1"/>
          </p:cNvSpPr>
          <p:nvPr/>
        </p:nvSpPr>
        <p:spPr bwMode="auto">
          <a:xfrm>
            <a:off x="2032000" y="9906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6,  2,  9,  11,  9,  3,  7,  12</a:t>
            </a:r>
            <a:endParaRPr lang="en-GB" sz="2400">
              <a:latin typeface="Times New Roman" pitchFamily="18" charset="0"/>
            </a:endParaRPr>
          </a:p>
        </p:txBody>
      </p:sp>
      <p:sp>
        <p:nvSpPr>
          <p:cNvPr id="81926" name="Text Box 7"/>
          <p:cNvSpPr txBox="1">
            <a:spLocks noChangeArrowheads="1"/>
          </p:cNvSpPr>
          <p:nvPr/>
        </p:nvSpPr>
        <p:spPr bwMode="auto">
          <a:xfrm>
            <a:off x="2032000" y="19050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2,  6,  9,  9,  3,  7,  11,  12</a:t>
            </a:r>
            <a:endParaRPr lang="en-GB" sz="2400">
              <a:latin typeface="Times New Roman" pitchFamily="18" charset="0"/>
            </a:endParaRPr>
          </a:p>
        </p:txBody>
      </p:sp>
      <p:sp>
        <p:nvSpPr>
          <p:cNvPr id="81927" name="Rectangle 8"/>
          <p:cNvSpPr>
            <a:spLocks noChangeArrowheads="1"/>
          </p:cNvSpPr>
          <p:nvPr/>
        </p:nvSpPr>
        <p:spPr bwMode="auto">
          <a:xfrm>
            <a:off x="-4619" y="2036618"/>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2400" dirty="0">
                <a:solidFill>
                  <a:schemeClr val="tx2"/>
                </a:solidFill>
                <a:latin typeface="Cambria" pitchFamily="18" charset="0"/>
              </a:rPr>
              <a:t>Second Pass</a:t>
            </a:r>
          </a:p>
        </p:txBody>
      </p:sp>
      <p:sp>
        <p:nvSpPr>
          <p:cNvPr id="81928" name="Rectangle 9"/>
          <p:cNvSpPr>
            <a:spLocks noChangeArrowheads="1"/>
          </p:cNvSpPr>
          <p:nvPr/>
        </p:nvSpPr>
        <p:spPr bwMode="auto">
          <a:xfrm>
            <a:off x="302820" y="1279693"/>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GB" sz="2400" dirty="0">
                <a:solidFill>
                  <a:schemeClr val="tx2"/>
                </a:solidFill>
                <a:latin typeface="Cambria" pitchFamily="18" charset="0"/>
              </a:rPr>
              <a:t>First Pass</a:t>
            </a:r>
          </a:p>
        </p:txBody>
      </p:sp>
      <p:sp>
        <p:nvSpPr>
          <p:cNvPr id="81929" name="Rectangle 10"/>
          <p:cNvSpPr>
            <a:spLocks noChangeArrowheads="1"/>
          </p:cNvSpPr>
          <p:nvPr/>
        </p:nvSpPr>
        <p:spPr bwMode="auto">
          <a:xfrm>
            <a:off x="-95003" y="2895600"/>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2400" dirty="0">
                <a:solidFill>
                  <a:schemeClr val="tx2"/>
                </a:solidFill>
                <a:latin typeface="Cambria" pitchFamily="18" charset="0"/>
              </a:rPr>
              <a:t>Third Pass</a:t>
            </a:r>
          </a:p>
        </p:txBody>
      </p:sp>
      <p:sp>
        <p:nvSpPr>
          <p:cNvPr id="81930" name="Text Box 11"/>
          <p:cNvSpPr txBox="1">
            <a:spLocks noChangeArrowheads="1"/>
          </p:cNvSpPr>
          <p:nvPr/>
        </p:nvSpPr>
        <p:spPr bwMode="auto">
          <a:xfrm>
            <a:off x="2032000" y="27432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2,  6,  9,  3,  7,  9,  11,  12</a:t>
            </a:r>
            <a:endParaRPr lang="en-GB" sz="2400">
              <a:latin typeface="Times New Roman" pitchFamily="18" charset="0"/>
            </a:endParaRPr>
          </a:p>
        </p:txBody>
      </p:sp>
      <p:sp>
        <p:nvSpPr>
          <p:cNvPr id="81931" name="Rectangle 12"/>
          <p:cNvSpPr>
            <a:spLocks noChangeArrowheads="1"/>
          </p:cNvSpPr>
          <p:nvPr/>
        </p:nvSpPr>
        <p:spPr bwMode="auto">
          <a:xfrm>
            <a:off x="0" y="3733800"/>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2400">
                <a:solidFill>
                  <a:schemeClr val="tx2"/>
                </a:solidFill>
                <a:latin typeface="Cambria" pitchFamily="18" charset="0"/>
              </a:rPr>
              <a:t>Fourth Pass</a:t>
            </a:r>
          </a:p>
        </p:txBody>
      </p:sp>
      <p:sp>
        <p:nvSpPr>
          <p:cNvPr id="81932" name="Text Box 13"/>
          <p:cNvSpPr txBox="1">
            <a:spLocks noChangeArrowheads="1"/>
          </p:cNvSpPr>
          <p:nvPr/>
        </p:nvSpPr>
        <p:spPr bwMode="auto">
          <a:xfrm>
            <a:off x="2032000" y="35814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2,  6,  3,  7,  9,  9,  11,  12</a:t>
            </a:r>
            <a:endParaRPr lang="en-GB" sz="2400">
              <a:latin typeface="Times New Roman" pitchFamily="18" charset="0"/>
            </a:endParaRPr>
          </a:p>
        </p:txBody>
      </p:sp>
      <p:sp>
        <p:nvSpPr>
          <p:cNvPr id="81933" name="Rectangle 14"/>
          <p:cNvSpPr>
            <a:spLocks noChangeArrowheads="1"/>
          </p:cNvSpPr>
          <p:nvPr/>
        </p:nvSpPr>
        <p:spPr bwMode="auto">
          <a:xfrm>
            <a:off x="-95003" y="4495800"/>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2400" dirty="0">
                <a:solidFill>
                  <a:schemeClr val="tx2"/>
                </a:solidFill>
                <a:latin typeface="Cambria" pitchFamily="18" charset="0"/>
              </a:rPr>
              <a:t>Fifth Pass</a:t>
            </a:r>
          </a:p>
        </p:txBody>
      </p:sp>
      <p:sp>
        <p:nvSpPr>
          <p:cNvPr id="81934" name="Rectangle 15"/>
          <p:cNvSpPr>
            <a:spLocks noChangeArrowheads="1"/>
          </p:cNvSpPr>
          <p:nvPr/>
        </p:nvSpPr>
        <p:spPr bwMode="auto">
          <a:xfrm>
            <a:off x="0" y="5486400"/>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2400">
                <a:solidFill>
                  <a:schemeClr val="tx2"/>
                </a:solidFill>
                <a:latin typeface="Cambria" pitchFamily="18" charset="0"/>
              </a:rPr>
              <a:t>Sixth Pass</a:t>
            </a:r>
          </a:p>
        </p:txBody>
      </p:sp>
      <p:sp>
        <p:nvSpPr>
          <p:cNvPr id="81935" name="Text Box 16"/>
          <p:cNvSpPr txBox="1">
            <a:spLocks noChangeArrowheads="1"/>
          </p:cNvSpPr>
          <p:nvPr/>
        </p:nvSpPr>
        <p:spPr bwMode="auto">
          <a:xfrm>
            <a:off x="2032000" y="4419601"/>
            <a:ext cx="894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GB" sz="4800">
                <a:latin typeface="Times New Roman" pitchFamily="18" charset="0"/>
              </a:rPr>
              <a:t>2,  3,  6,  7,  9,  9,  11,  12</a:t>
            </a:r>
            <a:endParaRPr lang="en-GB" sz="2400">
              <a:latin typeface="Times New Roman" pitchFamily="18" charset="0"/>
            </a:endParaRPr>
          </a:p>
        </p:txBody>
      </p:sp>
      <p:sp>
        <p:nvSpPr>
          <p:cNvPr id="223249" name="Comment 17"/>
          <p:cNvSpPr>
            <a:spLocks noChangeArrowheads="1"/>
          </p:cNvSpPr>
          <p:nvPr/>
        </p:nvSpPr>
        <p:spPr bwMode="auto">
          <a:xfrm>
            <a:off x="1293091" y="4246782"/>
            <a:ext cx="9347200" cy="584775"/>
          </a:xfrm>
          <a:prstGeom prst="rect">
            <a:avLst/>
          </a:prstGeom>
          <a:ln>
            <a:headEnd/>
            <a:tailEnd/>
          </a:ln>
          <a:extLst>
            <a:ext uri="{53640926-AAD7-44D8-BBD7-CCE9431645EC}">
              <a14:shadowObscured xmlns:a14="http://schemas.microsoft.com/office/drawing/2010/main" val="1"/>
            </a:ext>
          </a:extLst>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defRPr/>
            </a:pPr>
            <a:r>
              <a:rPr lang="en-GB" sz="1600" b="1" dirty="0">
                <a:solidFill>
                  <a:srgbClr val="000000"/>
                </a:solidFill>
                <a:latin typeface="Cambria" pitchFamily="18" charset="0"/>
              </a:rPr>
              <a:t>This pass no exchanges are made so the algorithm knows the list is sorted.  It can therefore save time by not doing the final pass.  With other lists this check could save much more work.</a:t>
            </a:r>
            <a:endParaRPr lang="en-GB" sz="1600" dirty="0">
              <a:solidFill>
                <a:srgbClr val="000000"/>
              </a:solidFill>
              <a:latin typeface="Cambria" pitchFamily="18" charset="0"/>
            </a:endParaRPr>
          </a:p>
        </p:txBody>
      </p:sp>
      <p:sp>
        <p:nvSpPr>
          <p:cNvPr id="81937" name="Rectangle 2"/>
          <p:cNvSpPr txBox="1">
            <a:spLocks noChangeArrowheads="1"/>
          </p:cNvSpPr>
          <p:nvPr/>
        </p:nvSpPr>
        <p:spPr bwMode="auto">
          <a:xfrm>
            <a:off x="1016000" y="228601"/>
            <a:ext cx="10280651"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3200">
                <a:solidFill>
                  <a:schemeClr val="tx1"/>
                </a:solidFill>
                <a:latin typeface="Calibri" pitchFamily="34" charset="0"/>
              </a:defRPr>
            </a:lvl1pPr>
            <a:lvl2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800">
                <a:solidFill>
                  <a:schemeClr val="tx1"/>
                </a:solidFill>
                <a:latin typeface="Calibri" pitchFamily="34" charset="0"/>
              </a:defRPr>
            </a:lvl2pPr>
            <a:lvl3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Calibri" pitchFamily="34" charset="0"/>
              </a:defRPr>
            </a:lvl3pPr>
            <a:lvl4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4pPr>
            <a:lvl5pPr defTabSz="414338">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5pPr>
            <a:lvl6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6pPr>
            <a:lvl7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7pPr>
            <a:lvl8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8pPr>
            <a:lvl9pPr defTabSz="414338" eaLnBrk="0" fontAlgn="base" hangingPunct="0">
              <a:spcAft>
                <a:spcPct val="0"/>
              </a:spcAft>
              <a:buFont typeface="Arial" charset="0"/>
              <a:buChar char="»"/>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000">
                <a:solidFill>
                  <a:schemeClr val="tx1"/>
                </a:solidFill>
                <a:latin typeface="Calibri" pitchFamily="34" charset="0"/>
              </a:defRPr>
            </a:lvl9pPr>
          </a:lstStyle>
          <a:p>
            <a:pPr eaLnBrk="1" hangingPunct="1">
              <a:lnSpc>
                <a:spcPct val="93000"/>
              </a:lnSpc>
              <a:buClr>
                <a:srgbClr val="000000"/>
              </a:buClr>
              <a:buSzPct val="45000"/>
              <a:buFont typeface="StarSymbol" charset="0"/>
              <a:buNone/>
            </a:pPr>
            <a:r>
              <a:rPr lang="sr-Latn-RS" sz="4000" b="1">
                <a:solidFill>
                  <a:schemeClr val="folHlink"/>
                </a:solidFill>
                <a:latin typeface="Cambria" pitchFamily="18" charset="0"/>
              </a:rPr>
              <a:t>Bubble sort</a:t>
            </a:r>
            <a:endParaRPr lang="en-GB" sz="4000" b="1">
              <a:solidFill>
                <a:schemeClr val="folHlink"/>
              </a:solidFill>
              <a:latin typeface="Cambria" pitchFamily="18" charset="0"/>
            </a:endParaRPr>
          </a:p>
        </p:txBody>
      </p:sp>
    </p:spTree>
    <p:extLst>
      <p:ext uri="{BB962C8B-B14F-4D97-AF65-F5344CB8AC3E}">
        <p14:creationId xmlns:p14="http://schemas.microsoft.com/office/powerpoint/2010/main" val="85300694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23236"/>
                                        </p:tgtEl>
                                        <p:attrNameLst>
                                          <p:attrName>style.visibility</p:attrName>
                                        </p:attrNameLst>
                                      </p:cBhvr>
                                      <p:to>
                                        <p:strVal val="visible"/>
                                      </p:to>
                                    </p:set>
                                    <p:anim calcmode="lin" valueType="num">
                                      <p:cBhvr>
                                        <p:cTn id="7" dur="500" fill="hold"/>
                                        <p:tgtEl>
                                          <p:spTgt spid="223236"/>
                                        </p:tgtEl>
                                        <p:attrNameLst>
                                          <p:attrName>ppt_w</p:attrName>
                                        </p:attrNameLst>
                                      </p:cBhvr>
                                      <p:tavLst>
                                        <p:tav tm="0">
                                          <p:val>
                                            <p:fltVal val="0"/>
                                          </p:val>
                                        </p:tav>
                                        <p:tav tm="100000">
                                          <p:val>
                                            <p:strVal val="#ppt_w"/>
                                          </p:val>
                                        </p:tav>
                                      </p:tavLst>
                                    </p:anim>
                                    <p:anim calcmode="lin" valueType="num">
                                      <p:cBhvr>
                                        <p:cTn id="8" dur="500" fill="hold"/>
                                        <p:tgtEl>
                                          <p:spTgt spid="22323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2323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23237"/>
                                        </p:tgtEl>
                                        <p:attrNameLst>
                                          <p:attrName>style.visibility</p:attrName>
                                        </p:attrNameLst>
                                      </p:cBhvr>
                                      <p:to>
                                        <p:strVal val="visible"/>
                                      </p:to>
                                    </p:set>
                                    <p:anim calcmode="lin" valueType="num">
                                      <p:cBhvr>
                                        <p:cTn id="13" dur="500" fill="hold"/>
                                        <p:tgtEl>
                                          <p:spTgt spid="223237"/>
                                        </p:tgtEl>
                                        <p:attrNameLst>
                                          <p:attrName>ppt_w</p:attrName>
                                        </p:attrNameLst>
                                      </p:cBhvr>
                                      <p:tavLst>
                                        <p:tav tm="0">
                                          <p:val>
                                            <p:fltVal val="0"/>
                                          </p:val>
                                        </p:tav>
                                        <p:tav tm="100000">
                                          <p:val>
                                            <p:strVal val="#ppt_w"/>
                                          </p:val>
                                        </p:tav>
                                      </p:tavLst>
                                    </p:anim>
                                    <p:anim calcmode="lin" valueType="num">
                                      <p:cBhvr>
                                        <p:cTn id="14" dur="500" fill="hold"/>
                                        <p:tgtEl>
                                          <p:spTgt spid="22323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23237"/>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3249"/>
                                        </p:tgtEl>
                                        <p:attrNameLst>
                                          <p:attrName>style.visibility</p:attrName>
                                        </p:attrNameLst>
                                      </p:cBhvr>
                                      <p:to>
                                        <p:strVal val="visible"/>
                                      </p:to>
                                    </p:set>
                                  </p:childTnLst>
                                  <p:subTnLst>
                                    <p:set>
                                      <p:cBhvr override="childStyle">
                                        <p:cTn dur="1" fill="hold" display="0" masterRel="nextClick" afterEffect="1"/>
                                        <p:tgtEl>
                                          <p:spTgt spid="22324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6" grpId="0" animBg="1"/>
      <p:bldP spid="223237" grpId="0" animBg="1"/>
      <p:bldP spid="223249"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C0D0EB0-C4DB-407A-8947-A1706C200E8F}" type="slidenum">
              <a:rPr lang="en-US" smtClean="0"/>
              <a:t>25</a:t>
            </a:fld>
            <a:endParaRPr lang="en-US"/>
          </a:p>
        </p:txBody>
      </p:sp>
      <p:sp>
        <p:nvSpPr>
          <p:cNvPr id="2" name="Rectangle 1"/>
          <p:cNvSpPr/>
          <p:nvPr/>
        </p:nvSpPr>
        <p:spPr>
          <a:xfrm>
            <a:off x="1005445" y="1111332"/>
            <a:ext cx="6096000" cy="4893647"/>
          </a:xfrm>
          <a:prstGeom prst="rect">
            <a:avLst/>
          </a:prstGeom>
        </p:spPr>
        <p:txBody>
          <a:bodyPr>
            <a:spAutoFit/>
          </a:bodyPr>
          <a:lstStyle/>
          <a:p>
            <a:r>
              <a:rPr lang="en-US" sz="2400" b="1" dirty="0">
                <a:latin typeface="Courier New" pitchFamily="49" charset="0"/>
                <a:cs typeface="Courier New" pitchFamily="49" charset="0"/>
              </a:rPr>
              <a:t>Implementation: </a:t>
            </a:r>
            <a:endParaRPr lang="en-US" sz="2400" dirty="0">
              <a:latin typeface="Courier New" pitchFamily="49" charset="0"/>
              <a:cs typeface="Courier New" pitchFamily="49" charset="0"/>
            </a:endParaRPr>
          </a:p>
          <a:p>
            <a:r>
              <a:rPr lang="en-US" sz="2400" dirty="0">
                <a:latin typeface="Courier New" pitchFamily="49" charset="0"/>
                <a:cs typeface="Courier New" pitchFamily="49" charset="0"/>
              </a:rPr>
              <a:t>void </a:t>
            </a:r>
            <a:r>
              <a:rPr lang="en-US" sz="2400" dirty="0" err="1">
                <a:latin typeface="Courier New" pitchFamily="49" charset="0"/>
                <a:cs typeface="Courier New" pitchFamily="49" charset="0"/>
              </a:rPr>
              <a:t>bubble_sort</a:t>
            </a:r>
            <a:r>
              <a:rPr lang="en-US" sz="2400" dirty="0">
                <a:latin typeface="Courier New" pitchFamily="49" charset="0"/>
                <a:cs typeface="Courier New" pitchFamily="49" charset="0"/>
              </a:rPr>
              <a:t>(list</a:t>
            </a:r>
            <a:r>
              <a:rPr lang="en-US" sz="2400" dirty="0" smtClean="0">
                <a:latin typeface="Courier New" pitchFamily="49" charset="0"/>
                <a:cs typeface="Courier New" pitchFamily="49" charset="0"/>
              </a:rPr>
              <a:t>[]){ </a:t>
            </a:r>
            <a:endParaRPr lang="en-US" sz="2400" dirty="0">
              <a:latin typeface="Courier New" pitchFamily="49" charset="0"/>
              <a:cs typeface="Courier New" pitchFamily="49" charset="0"/>
            </a:endParaRPr>
          </a:p>
          <a:p>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err="1">
                <a:latin typeface="Courier New" pitchFamily="49" charset="0"/>
                <a:cs typeface="Courier New" pitchFamily="49" charset="0"/>
              </a:rPr>
              <a:t>i,j,temp</a:t>
            </a:r>
            <a:r>
              <a:rPr lang="en-US" sz="2400" dirty="0">
                <a:latin typeface="Courier New" pitchFamily="49" charset="0"/>
                <a:cs typeface="Courier New" pitchFamily="49" charset="0"/>
              </a:rPr>
              <a:t>; </a:t>
            </a:r>
          </a:p>
          <a:p>
            <a:r>
              <a:rPr lang="en-US" sz="2400" dirty="0" smtClean="0">
                <a:latin typeface="Courier New" pitchFamily="49" charset="0"/>
                <a:cs typeface="Courier New" pitchFamily="49" charset="0"/>
              </a:rPr>
              <a:t>  for(i=0;i&lt;n</a:t>
            </a:r>
            <a:r>
              <a:rPr lang="en-US" sz="2400" dirty="0">
                <a:latin typeface="Courier New" pitchFamily="49" charset="0"/>
                <a:cs typeface="Courier New" pitchFamily="49" charset="0"/>
              </a:rPr>
              <a:t>; i++){ </a:t>
            </a:r>
          </a:p>
          <a:p>
            <a:r>
              <a:rPr lang="en-US" sz="2400" dirty="0" smtClean="0">
                <a:latin typeface="Courier New" pitchFamily="49" charset="0"/>
                <a:cs typeface="Courier New" pitchFamily="49" charset="0"/>
              </a:rPr>
              <a:t>    for(j=0;j&lt;n-i-1; j++){ </a:t>
            </a:r>
            <a:endParaRPr lang="en-US" sz="2400" dirty="0">
              <a:latin typeface="Courier New" pitchFamily="49" charset="0"/>
              <a:cs typeface="Courier New" pitchFamily="49" charset="0"/>
            </a:endParaRPr>
          </a:p>
          <a:p>
            <a:r>
              <a:rPr lang="en-US" sz="2400" dirty="0" smtClean="0">
                <a:latin typeface="Courier New" pitchFamily="49" charset="0"/>
                <a:cs typeface="Courier New" pitchFamily="49" charset="0"/>
              </a:rPr>
              <a:t>      </a:t>
            </a:r>
            <a:r>
              <a:rPr lang="en-US" sz="2400" dirty="0" smtClean="0">
                <a:solidFill>
                  <a:srgbClr val="FF0000"/>
                </a:solidFill>
                <a:latin typeface="Courier New" pitchFamily="49" charset="0"/>
                <a:cs typeface="Courier New" pitchFamily="49" charset="0"/>
              </a:rPr>
              <a:t>if(list[j]&gt;list[j+1</a:t>
            </a:r>
            <a:r>
              <a:rPr lang="en-US" sz="2400" dirty="0">
                <a:solidFill>
                  <a:srgbClr val="FF0000"/>
                </a:solidFill>
                <a:latin typeface="Courier New" pitchFamily="49" charset="0"/>
                <a:cs typeface="Courier New" pitchFamily="49" charset="0"/>
              </a:rPr>
              <a:t>]){ </a:t>
            </a:r>
          </a:p>
          <a:p>
            <a:r>
              <a:rPr lang="en-US" sz="2400" dirty="0" smtClean="0">
                <a:solidFill>
                  <a:srgbClr val="FF0000"/>
                </a:solidFill>
                <a:latin typeface="Courier New" pitchFamily="49" charset="0"/>
                <a:cs typeface="Courier New" pitchFamily="49" charset="0"/>
              </a:rPr>
              <a:t>        temp=list[j</a:t>
            </a:r>
            <a:r>
              <a:rPr lang="en-US" sz="2400" dirty="0">
                <a:solidFill>
                  <a:srgbClr val="FF0000"/>
                </a:solidFill>
                <a:latin typeface="Courier New" pitchFamily="49" charset="0"/>
                <a:cs typeface="Courier New" pitchFamily="49" charset="0"/>
              </a:rPr>
              <a:t>]; </a:t>
            </a:r>
          </a:p>
          <a:p>
            <a:r>
              <a:rPr lang="en-US" sz="2400" dirty="0" smtClean="0">
                <a:solidFill>
                  <a:srgbClr val="FF0000"/>
                </a:solidFill>
                <a:latin typeface="Courier New" pitchFamily="49" charset="0"/>
                <a:cs typeface="Courier New" pitchFamily="49" charset="0"/>
              </a:rPr>
              <a:t>        list[j</a:t>
            </a:r>
            <a:r>
              <a:rPr lang="en-US" sz="2400" dirty="0">
                <a:solidFill>
                  <a:srgbClr val="FF0000"/>
                </a:solidFill>
                <a:latin typeface="Courier New" pitchFamily="49" charset="0"/>
                <a:cs typeface="Courier New" pitchFamily="49" charset="0"/>
              </a:rPr>
              <a:t>]=</a:t>
            </a:r>
            <a:r>
              <a:rPr lang="en-US" sz="2400" dirty="0" smtClean="0">
                <a:solidFill>
                  <a:srgbClr val="FF0000"/>
                </a:solidFill>
                <a:latin typeface="Courier New" pitchFamily="49" charset="0"/>
                <a:cs typeface="Courier New" pitchFamily="49" charset="0"/>
              </a:rPr>
              <a:t>list[j+1</a:t>
            </a:r>
            <a:r>
              <a:rPr lang="en-US" sz="2400" dirty="0">
                <a:solidFill>
                  <a:srgbClr val="FF0000"/>
                </a:solidFill>
                <a:latin typeface="Courier New" pitchFamily="49" charset="0"/>
                <a:cs typeface="Courier New" pitchFamily="49" charset="0"/>
              </a:rPr>
              <a:t>]; </a:t>
            </a:r>
          </a:p>
          <a:p>
            <a:r>
              <a:rPr lang="en-US" sz="2400" dirty="0" smtClean="0">
                <a:solidFill>
                  <a:srgbClr val="FF0000"/>
                </a:solidFill>
                <a:latin typeface="Courier New" pitchFamily="49" charset="0"/>
                <a:cs typeface="Courier New" pitchFamily="49" charset="0"/>
              </a:rPr>
              <a:t>        list[j+1</a:t>
            </a:r>
            <a:r>
              <a:rPr lang="en-US" sz="2400" dirty="0">
                <a:solidFill>
                  <a:srgbClr val="FF0000"/>
                </a:solidFill>
                <a:latin typeface="Courier New" pitchFamily="49" charset="0"/>
                <a:cs typeface="Courier New" pitchFamily="49" charset="0"/>
              </a:rPr>
              <a:t>]=temp; </a:t>
            </a:r>
          </a:p>
          <a:p>
            <a:r>
              <a:rPr lang="en-US" sz="2400" dirty="0" smtClean="0">
                <a:solidFill>
                  <a:srgbClr val="FF0000"/>
                </a:solidFill>
                <a:latin typeface="Courier New" pitchFamily="49" charset="0"/>
                <a:cs typeface="Courier New" pitchFamily="49" charset="0"/>
              </a:rPr>
              <a:t>      }//</a:t>
            </a:r>
            <a:r>
              <a:rPr lang="en-US" sz="2400" dirty="0">
                <a:solidFill>
                  <a:srgbClr val="FF0000"/>
                </a:solidFill>
                <a:latin typeface="Courier New" pitchFamily="49" charset="0"/>
                <a:cs typeface="Courier New" pitchFamily="49" charset="0"/>
              </a:rPr>
              <a:t>swap adjacent elements</a:t>
            </a:r>
            <a:r>
              <a:rPr lang="en-US" sz="2400" dirty="0">
                <a:latin typeface="Courier New" pitchFamily="49" charset="0"/>
                <a:cs typeface="Courier New" pitchFamily="49" charset="0"/>
              </a:rPr>
              <a:t> </a:t>
            </a:r>
          </a:p>
          <a:p>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end of inner loop </a:t>
            </a:r>
          </a:p>
          <a:p>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end of outer loop </a:t>
            </a:r>
          </a:p>
          <a:p>
            <a:r>
              <a:rPr lang="en-US" sz="2400" dirty="0">
                <a:latin typeface="Courier New" pitchFamily="49" charset="0"/>
                <a:cs typeface="Courier New" pitchFamily="49" charset="0"/>
              </a:rPr>
              <a:t>}//end of </a:t>
            </a:r>
            <a:r>
              <a:rPr lang="en-US" sz="2400" dirty="0" err="1">
                <a:latin typeface="Courier New" pitchFamily="49" charset="0"/>
                <a:cs typeface="Courier New" pitchFamily="49" charset="0"/>
              </a:rPr>
              <a:t>bubble_sort</a:t>
            </a:r>
            <a:r>
              <a:rPr lang="en-US" sz="2400" dirty="0">
                <a:latin typeface="Courier New" pitchFamily="49" charset="0"/>
                <a:cs typeface="Courier New" pitchFamily="49" charset="0"/>
              </a:rPr>
              <a:t> </a:t>
            </a:r>
          </a:p>
        </p:txBody>
      </p:sp>
      <p:sp>
        <p:nvSpPr>
          <p:cNvPr id="4" name="Rectangle 3"/>
          <p:cNvSpPr/>
          <p:nvPr/>
        </p:nvSpPr>
        <p:spPr>
          <a:xfrm>
            <a:off x="7263739" y="1066338"/>
            <a:ext cx="3720935" cy="3046988"/>
          </a:xfrm>
          <a:prstGeom prst="rect">
            <a:avLst/>
          </a:prstGeom>
          <a:solidFill>
            <a:schemeClr val="accent2">
              <a:lumMod val="40000"/>
              <a:lumOff val="60000"/>
            </a:schemeClr>
          </a:solidFill>
        </p:spPr>
        <p:txBody>
          <a:bodyPr wrap="square">
            <a:spAutoFit/>
          </a:bodyPr>
          <a:lstStyle/>
          <a:p>
            <a:r>
              <a:rPr lang="en-US" sz="2400" b="1" dirty="0"/>
              <a:t>Analysis of Bubble </a:t>
            </a:r>
            <a:r>
              <a:rPr lang="en-US" sz="2400" b="1" dirty="0" smtClean="0"/>
              <a:t>Sort: </a:t>
            </a:r>
            <a:endParaRPr lang="en-US" sz="2400" dirty="0"/>
          </a:p>
          <a:p>
            <a:pPr marL="342900" indent="-342900">
              <a:buFont typeface="Arial" pitchFamily="34" charset="0"/>
              <a:buChar char="•"/>
            </a:pPr>
            <a:r>
              <a:rPr lang="en-US" sz="2400" dirty="0"/>
              <a:t>How many comparisons? </a:t>
            </a:r>
          </a:p>
          <a:p>
            <a:r>
              <a:rPr lang="en-US" sz="2400" dirty="0" smtClean="0"/>
              <a:t>     (</a:t>
            </a:r>
            <a:r>
              <a:rPr lang="en-US" sz="2400" dirty="0"/>
              <a:t>n-1)+(n-2)+…+1= </a:t>
            </a:r>
            <a:r>
              <a:rPr lang="en-US" sz="2400" dirty="0" smtClean="0"/>
              <a:t>O(</a:t>
            </a:r>
            <a:r>
              <a:rPr lang="en-US" sz="2400" dirty="0"/>
              <a:t>n</a:t>
            </a:r>
            <a:r>
              <a:rPr lang="en-US" sz="2400" baseline="30000" dirty="0"/>
              <a:t>2</a:t>
            </a:r>
            <a:r>
              <a:rPr lang="en-US" sz="2400" dirty="0" smtClean="0"/>
              <a:t>) </a:t>
            </a:r>
          </a:p>
          <a:p>
            <a:pPr marL="342900" indent="-342900">
              <a:buFont typeface="Arial" pitchFamily="34" charset="0"/>
              <a:buChar char="•"/>
            </a:pPr>
            <a:endParaRPr lang="en-US" sz="2400" dirty="0" smtClean="0"/>
          </a:p>
          <a:p>
            <a:pPr marL="342900" indent="-342900">
              <a:buFont typeface="Arial" pitchFamily="34" charset="0"/>
              <a:buChar char="•"/>
            </a:pPr>
            <a:r>
              <a:rPr lang="en-US" sz="2400" dirty="0" smtClean="0"/>
              <a:t>How </a:t>
            </a:r>
            <a:r>
              <a:rPr lang="en-US" sz="2400" dirty="0"/>
              <a:t>many swaps? </a:t>
            </a:r>
            <a:endParaRPr lang="en-US" sz="2400" dirty="0" smtClean="0"/>
          </a:p>
          <a:p>
            <a:r>
              <a:rPr lang="en-US" sz="2400" dirty="0" smtClean="0"/>
              <a:t>    (</a:t>
            </a:r>
            <a:r>
              <a:rPr lang="en-US" sz="2400" dirty="0"/>
              <a:t>n-1)+(n-2)+…+1= </a:t>
            </a:r>
            <a:r>
              <a:rPr lang="en-US" sz="2400" dirty="0" smtClean="0"/>
              <a:t>O(</a:t>
            </a:r>
            <a:r>
              <a:rPr lang="en-US" sz="2400" dirty="0"/>
              <a:t>n</a:t>
            </a:r>
            <a:r>
              <a:rPr lang="en-US" sz="2400" baseline="30000" dirty="0"/>
              <a:t>2</a:t>
            </a:r>
            <a:r>
              <a:rPr lang="en-US" sz="2400" dirty="0" smtClean="0"/>
              <a:t>) </a:t>
            </a:r>
          </a:p>
          <a:p>
            <a:endParaRPr lang="en-US" sz="2400" dirty="0" smtClean="0"/>
          </a:p>
          <a:p>
            <a:pPr marL="342900" indent="-342900">
              <a:buFont typeface="Arial" pitchFamily="34" charset="0"/>
              <a:buChar char="•"/>
            </a:pPr>
            <a:r>
              <a:rPr lang="en-US" sz="2400" dirty="0">
                <a:solidFill>
                  <a:srgbClr val="C00000"/>
                </a:solidFill>
              </a:rPr>
              <a:t>Total =</a:t>
            </a:r>
            <a:r>
              <a:rPr lang="en-US" sz="2400" dirty="0" smtClean="0">
                <a:solidFill>
                  <a:srgbClr val="C00000"/>
                </a:solidFill>
              </a:rPr>
              <a:t>O(n</a:t>
            </a:r>
            <a:r>
              <a:rPr lang="en-US" sz="2400" baseline="30000" dirty="0" smtClean="0">
                <a:solidFill>
                  <a:srgbClr val="C00000"/>
                </a:solidFill>
              </a:rPr>
              <a:t>2</a:t>
            </a:r>
            <a:r>
              <a:rPr lang="en-US" sz="2400" dirty="0" smtClean="0">
                <a:solidFill>
                  <a:srgbClr val="C00000"/>
                </a:solidFill>
              </a:rPr>
              <a:t>)</a:t>
            </a:r>
            <a:endParaRPr lang="en-US" sz="2400" dirty="0">
              <a:solidFill>
                <a:srgbClr val="C00000"/>
              </a:solidFill>
            </a:endParaRPr>
          </a:p>
        </p:txBody>
      </p:sp>
    </p:spTree>
    <p:extLst>
      <p:ext uri="{BB962C8B-B14F-4D97-AF65-F5344CB8AC3E}">
        <p14:creationId xmlns:p14="http://schemas.microsoft.com/office/powerpoint/2010/main" val="31911756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C0D0EB0-C4DB-407A-8947-A1706C200E8F}" type="slidenum">
              <a:rPr lang="en-US" smtClean="0"/>
              <a:t>26</a:t>
            </a:fld>
            <a:endParaRPr lang="en-US"/>
          </a:p>
        </p:txBody>
      </p:sp>
      <p:sp>
        <p:nvSpPr>
          <p:cNvPr id="4" name="Title 1"/>
          <p:cNvSpPr>
            <a:spLocks noGrp="1"/>
          </p:cNvSpPr>
          <p:nvPr>
            <p:ph type="title"/>
          </p:nvPr>
        </p:nvSpPr>
        <p:spPr>
          <a:xfrm>
            <a:off x="1904011" y="3314721"/>
            <a:ext cx="7857506" cy="1143000"/>
          </a:xfrm>
        </p:spPr>
        <p:txBody>
          <a:bodyPr/>
          <a:lstStyle/>
          <a:p>
            <a:r>
              <a:rPr lang="en-US" sz="4400" b="1" dirty="0" smtClean="0"/>
              <a:t>Simple Searching Algorithms</a:t>
            </a:r>
            <a:endParaRPr lang="en-US" sz="4400" b="1" dirty="0"/>
          </a:p>
        </p:txBody>
      </p:sp>
    </p:spTree>
    <p:extLst>
      <p:ext uri="{BB962C8B-B14F-4D97-AF65-F5344CB8AC3E}">
        <p14:creationId xmlns:p14="http://schemas.microsoft.com/office/powerpoint/2010/main" val="142023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160000" cy="711014"/>
          </a:xfrm>
        </p:spPr>
        <p:txBody>
          <a:bodyPr/>
          <a:lstStyle/>
          <a:p>
            <a:r>
              <a:rPr lang="en-US" sz="3200" b="1" dirty="0" smtClean="0"/>
              <a:t>Linear Search</a:t>
            </a:r>
            <a:endParaRPr lang="en-US" sz="3200" b="1" dirty="0"/>
          </a:p>
        </p:txBody>
      </p:sp>
      <p:sp>
        <p:nvSpPr>
          <p:cNvPr id="3" name="Slide Number Placeholder 2"/>
          <p:cNvSpPr>
            <a:spLocks noGrp="1"/>
          </p:cNvSpPr>
          <p:nvPr>
            <p:ph type="sldNum" sz="quarter" idx="12"/>
          </p:nvPr>
        </p:nvSpPr>
        <p:spPr/>
        <p:txBody>
          <a:bodyPr/>
          <a:lstStyle/>
          <a:p>
            <a:fld id="{DC0D0EB0-C4DB-407A-8947-A1706C200E8F}" type="slidenum">
              <a:rPr lang="en-US" smtClean="0"/>
              <a:t>27</a:t>
            </a:fld>
            <a:endParaRPr lang="en-US"/>
          </a:p>
        </p:txBody>
      </p:sp>
      <p:sp>
        <p:nvSpPr>
          <p:cNvPr id="5" name="Rectangle 4"/>
          <p:cNvSpPr/>
          <p:nvPr/>
        </p:nvSpPr>
        <p:spPr>
          <a:xfrm>
            <a:off x="712518" y="1398848"/>
            <a:ext cx="9440885" cy="5139869"/>
          </a:xfrm>
          <a:prstGeom prst="rect">
            <a:avLst/>
          </a:prstGeom>
          <a:solidFill>
            <a:schemeClr val="accent2">
              <a:lumMod val="40000"/>
              <a:lumOff val="60000"/>
            </a:schemeClr>
          </a:solidFill>
        </p:spPr>
        <p:txBody>
          <a:bodyPr wrap="square">
            <a:spAutoFit/>
          </a:bodyPr>
          <a:lstStyle/>
          <a:p>
            <a:pPr marL="342900" indent="-342900">
              <a:buFont typeface="Arial" pitchFamily="34" charset="0"/>
              <a:buChar char="•"/>
            </a:pPr>
            <a:r>
              <a:rPr lang="en-US" sz="2400" dirty="0" smtClean="0"/>
              <a:t> </a:t>
            </a:r>
            <a:r>
              <a:rPr lang="en-US" sz="2600" dirty="0"/>
              <a:t>Algorithm involves checking all the elements of the array(or any other structure) one by one and in sequence until the desired result is found. </a:t>
            </a:r>
            <a:endParaRPr lang="en-US" sz="2600" dirty="0" smtClean="0"/>
          </a:p>
          <a:p>
            <a:pPr marL="342900" indent="-342900">
              <a:buFont typeface="Arial" pitchFamily="34" charset="0"/>
              <a:buChar char="•"/>
            </a:pPr>
            <a:endParaRPr lang="en-US" sz="2600" dirty="0" smtClean="0"/>
          </a:p>
          <a:p>
            <a:r>
              <a:rPr lang="en-US" sz="2800" dirty="0"/>
              <a:t>Daily life </a:t>
            </a:r>
            <a:r>
              <a:rPr lang="en-US" sz="2800" dirty="0" smtClean="0"/>
              <a:t>example: </a:t>
            </a:r>
            <a:endParaRPr lang="en-US" sz="2800" dirty="0"/>
          </a:p>
          <a:p>
            <a:pPr marL="457200" indent="-457200">
              <a:buFont typeface="Arial" pitchFamily="34" charset="0"/>
              <a:buChar char="•"/>
            </a:pPr>
            <a:r>
              <a:rPr lang="en-US" sz="2800" dirty="0"/>
              <a:t>If you are asked to find the name of the person having phone number say “1234” with the help of a telephone directory . </a:t>
            </a:r>
            <a:endParaRPr lang="en-US" sz="2800" dirty="0" smtClean="0"/>
          </a:p>
          <a:p>
            <a:pPr marL="457200" indent="-457200">
              <a:buFont typeface="Arial" pitchFamily="34" charset="0"/>
              <a:buChar char="•"/>
            </a:pPr>
            <a:endParaRPr lang="en-US" sz="2800" dirty="0"/>
          </a:p>
          <a:p>
            <a:pPr marL="457200" indent="-457200">
              <a:buFont typeface="Arial" pitchFamily="34" charset="0"/>
              <a:buChar char="•"/>
            </a:pPr>
            <a:r>
              <a:rPr lang="en-US" sz="2800" dirty="0"/>
              <a:t>Since telephone directory is sorted by name not by numbers</a:t>
            </a:r>
            <a:r>
              <a:rPr lang="en-US" sz="2800" dirty="0" smtClean="0"/>
              <a:t>, we </a:t>
            </a:r>
            <a:r>
              <a:rPr lang="en-US" sz="2800" dirty="0"/>
              <a:t>have to go through each and every number of the directory </a:t>
            </a:r>
            <a:endParaRPr lang="en-US" sz="2600" dirty="0">
              <a:solidFill>
                <a:srgbClr val="C00000"/>
              </a:solidFill>
            </a:endParaRPr>
          </a:p>
        </p:txBody>
      </p:sp>
    </p:spTree>
    <p:extLst>
      <p:ext uri="{BB962C8B-B14F-4D97-AF65-F5344CB8AC3E}">
        <p14:creationId xmlns:p14="http://schemas.microsoft.com/office/powerpoint/2010/main" val="17746994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016" y="524020"/>
            <a:ext cx="2347356" cy="544759"/>
          </a:xfrm>
        </p:spPr>
        <p:txBody>
          <a:bodyPr/>
          <a:lstStyle/>
          <a:p>
            <a:r>
              <a:rPr lang="en-US" sz="2800" b="1" dirty="0"/>
              <a:t>Best case </a:t>
            </a:r>
            <a:r>
              <a:rPr lang="en-US" sz="2800" b="1" dirty="0" smtClean="0"/>
              <a:t>:</a:t>
            </a:r>
            <a:endParaRPr lang="en-US" sz="2800" b="1" dirty="0"/>
          </a:p>
        </p:txBody>
      </p:sp>
      <p:sp>
        <p:nvSpPr>
          <p:cNvPr id="3" name="Slide Number Placeholder 2"/>
          <p:cNvSpPr>
            <a:spLocks noGrp="1"/>
          </p:cNvSpPr>
          <p:nvPr>
            <p:ph type="sldNum" sz="quarter" idx="12"/>
          </p:nvPr>
        </p:nvSpPr>
        <p:spPr/>
        <p:txBody>
          <a:bodyPr/>
          <a:lstStyle/>
          <a:p>
            <a:fld id="{DC0D0EB0-C4DB-407A-8947-A1706C200E8F}" type="slidenum">
              <a:rPr lang="en-US" smtClean="0"/>
              <a:t>28</a:t>
            </a:fld>
            <a:endParaRPr lang="en-US"/>
          </a:p>
        </p:txBody>
      </p:sp>
      <p:sp>
        <p:nvSpPr>
          <p:cNvPr id="4" name="Rectangle 3"/>
          <p:cNvSpPr/>
          <p:nvPr/>
        </p:nvSpPr>
        <p:spPr>
          <a:xfrm>
            <a:off x="570016" y="1443841"/>
            <a:ext cx="8573984" cy="5293757"/>
          </a:xfrm>
          <a:prstGeom prst="rect">
            <a:avLst/>
          </a:prstGeom>
        </p:spPr>
        <p:txBody>
          <a:bodyPr wrap="square">
            <a:spAutoFit/>
          </a:bodyPr>
          <a:lstStyle/>
          <a:p>
            <a:pPr marL="342900" indent="-342900">
              <a:buFont typeface="Arial" pitchFamily="34" charset="0"/>
              <a:buChar char="•"/>
            </a:pPr>
            <a:r>
              <a:rPr lang="en-US" sz="2600" dirty="0" smtClean="0"/>
              <a:t>If </a:t>
            </a:r>
            <a:r>
              <a:rPr lang="en-US" sz="2600" dirty="0"/>
              <a:t>the first number in the directory is the number you were searching for ,then lucky you!!. </a:t>
            </a:r>
            <a:endParaRPr lang="en-US" sz="2600" dirty="0" smtClean="0"/>
          </a:p>
          <a:p>
            <a:pPr marL="342900" indent="-342900">
              <a:buFont typeface="Arial" pitchFamily="34" charset="0"/>
              <a:buChar char="•"/>
            </a:pPr>
            <a:endParaRPr lang="en-US" sz="2600" dirty="0" smtClean="0"/>
          </a:p>
          <a:p>
            <a:pPr marL="342900" indent="-342900">
              <a:buFont typeface="Arial" pitchFamily="34" charset="0"/>
              <a:buChar char="•"/>
            </a:pPr>
            <a:r>
              <a:rPr lang="en-US" sz="2600" dirty="0" smtClean="0"/>
              <a:t>Since </a:t>
            </a:r>
            <a:r>
              <a:rPr lang="en-US" sz="2600" dirty="0"/>
              <a:t>you have found it on the very first page</a:t>
            </a:r>
            <a:r>
              <a:rPr lang="en-US" sz="2600" dirty="0" smtClean="0"/>
              <a:t>, now </a:t>
            </a:r>
            <a:r>
              <a:rPr lang="en-US" sz="2600" dirty="0"/>
              <a:t>its not important for you that how many pages are there in the directory. </a:t>
            </a:r>
            <a:endParaRPr lang="en-US" sz="2600" dirty="0" smtClean="0"/>
          </a:p>
          <a:p>
            <a:pPr marL="342900" indent="-342900">
              <a:buFont typeface="Arial" pitchFamily="34" charset="0"/>
              <a:buChar char="•"/>
            </a:pPr>
            <a:endParaRPr lang="en-US" sz="2600" dirty="0" smtClean="0"/>
          </a:p>
          <a:p>
            <a:pPr marL="342900" indent="-342900">
              <a:buFont typeface="Arial" pitchFamily="34" charset="0"/>
              <a:buChar char="•"/>
            </a:pPr>
            <a:r>
              <a:rPr lang="en-US" sz="2600" dirty="0" smtClean="0"/>
              <a:t>Whether </a:t>
            </a:r>
            <a:r>
              <a:rPr lang="en-US" sz="2600" dirty="0"/>
              <a:t>if it is of 1000 pages or 2000 pages it will take u same time to find you the number ,if it is at the very beginning . </a:t>
            </a:r>
            <a:endParaRPr lang="en-US" sz="2600" dirty="0" smtClean="0"/>
          </a:p>
          <a:p>
            <a:pPr marL="342900" indent="-342900">
              <a:buFont typeface="Arial" pitchFamily="34" charset="0"/>
              <a:buChar char="•"/>
            </a:pPr>
            <a:endParaRPr lang="en-US" sz="2600" dirty="0" smtClean="0"/>
          </a:p>
          <a:p>
            <a:pPr marL="342900" indent="-342900">
              <a:buFont typeface="Arial" pitchFamily="34" charset="0"/>
              <a:buChar char="•"/>
            </a:pPr>
            <a:r>
              <a:rPr lang="en-US" sz="2600" dirty="0" smtClean="0"/>
              <a:t>So </a:t>
            </a:r>
            <a:r>
              <a:rPr lang="en-US" sz="2600" dirty="0"/>
              <a:t>it does not </a:t>
            </a:r>
            <a:r>
              <a:rPr lang="en-US" sz="2600" dirty="0" smtClean="0"/>
              <a:t>depend </a:t>
            </a:r>
            <a:r>
              <a:rPr lang="en-US" sz="2600" dirty="0"/>
              <a:t>on </a:t>
            </a:r>
            <a:r>
              <a:rPr lang="en-US" sz="2600" dirty="0" smtClean="0"/>
              <a:t>the number </a:t>
            </a:r>
            <a:r>
              <a:rPr lang="en-US" sz="2600" dirty="0"/>
              <a:t>elements in the </a:t>
            </a:r>
            <a:r>
              <a:rPr lang="en-US" sz="2600" dirty="0" smtClean="0"/>
              <a:t>directory. </a:t>
            </a:r>
            <a:r>
              <a:rPr lang="en-US" sz="2600" b="1" dirty="0" smtClean="0">
                <a:solidFill>
                  <a:srgbClr val="C00000"/>
                </a:solidFill>
              </a:rPr>
              <a:t>Hence </a:t>
            </a:r>
            <a:r>
              <a:rPr lang="en-US" sz="2600" b="1" dirty="0">
                <a:solidFill>
                  <a:srgbClr val="C00000"/>
                </a:solidFill>
              </a:rPr>
              <a:t>constant </a:t>
            </a:r>
            <a:r>
              <a:rPr lang="en-US" sz="2600" b="1" dirty="0" smtClean="0">
                <a:solidFill>
                  <a:srgbClr val="C00000"/>
                </a:solidFill>
              </a:rPr>
              <a:t>time: </a:t>
            </a:r>
            <a:r>
              <a:rPr lang="en-US" sz="2600" b="1" dirty="0">
                <a:solidFill>
                  <a:srgbClr val="C00000"/>
                </a:solidFill>
              </a:rPr>
              <a:t>O</a:t>
            </a:r>
            <a:r>
              <a:rPr lang="en-US" sz="2600" b="1" dirty="0" smtClean="0">
                <a:solidFill>
                  <a:srgbClr val="C00000"/>
                </a:solidFill>
              </a:rPr>
              <a:t>(1</a:t>
            </a:r>
            <a:r>
              <a:rPr lang="en-US" sz="2600" b="1" dirty="0">
                <a:solidFill>
                  <a:srgbClr val="C00000"/>
                </a:solidFill>
              </a:rPr>
              <a:t>) </a:t>
            </a:r>
          </a:p>
        </p:txBody>
      </p:sp>
    </p:spTree>
    <p:extLst>
      <p:ext uri="{BB962C8B-B14F-4D97-AF65-F5344CB8AC3E}">
        <p14:creationId xmlns:p14="http://schemas.microsoft.com/office/powerpoint/2010/main" val="1028475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3119252" cy="841643"/>
          </a:xfrm>
        </p:spPr>
        <p:txBody>
          <a:bodyPr/>
          <a:lstStyle/>
          <a:p>
            <a:r>
              <a:rPr lang="en-US" sz="2800" b="1" dirty="0" smtClean="0"/>
              <a:t>Worst Case:</a:t>
            </a:r>
            <a:endParaRPr lang="en-US" sz="2800" b="1" dirty="0"/>
          </a:p>
        </p:txBody>
      </p:sp>
      <p:sp>
        <p:nvSpPr>
          <p:cNvPr id="3" name="Slide Number Placeholder 2"/>
          <p:cNvSpPr>
            <a:spLocks noGrp="1"/>
          </p:cNvSpPr>
          <p:nvPr>
            <p:ph type="sldNum" sz="quarter" idx="12"/>
          </p:nvPr>
        </p:nvSpPr>
        <p:spPr/>
        <p:txBody>
          <a:bodyPr/>
          <a:lstStyle/>
          <a:p>
            <a:fld id="{DC0D0EB0-C4DB-407A-8947-A1706C200E8F}" type="slidenum">
              <a:rPr lang="en-US" smtClean="0"/>
              <a:t>29</a:t>
            </a:fld>
            <a:endParaRPr lang="en-US"/>
          </a:p>
        </p:txBody>
      </p:sp>
      <p:sp>
        <p:nvSpPr>
          <p:cNvPr id="4" name="Rectangle 3"/>
          <p:cNvSpPr/>
          <p:nvPr/>
        </p:nvSpPr>
        <p:spPr>
          <a:xfrm>
            <a:off x="593764" y="1514817"/>
            <a:ext cx="9761517" cy="3693319"/>
          </a:xfrm>
          <a:prstGeom prst="rect">
            <a:avLst/>
          </a:prstGeom>
        </p:spPr>
        <p:txBody>
          <a:bodyPr wrap="square">
            <a:spAutoFit/>
          </a:bodyPr>
          <a:lstStyle/>
          <a:p>
            <a:pPr marL="285750" indent="-285750">
              <a:buFont typeface="Arial" pitchFamily="34" charset="0"/>
              <a:buChar char="•"/>
            </a:pPr>
            <a:r>
              <a:rPr lang="en-US" sz="2600" dirty="0"/>
              <a:t>It may happen that the number you are searching for is the last number of directory or if it is not in the directory at all. </a:t>
            </a:r>
          </a:p>
          <a:p>
            <a:pPr marL="285750" indent="-285750">
              <a:buFont typeface="Arial" pitchFamily="34" charset="0"/>
              <a:buChar char="•"/>
            </a:pPr>
            <a:r>
              <a:rPr lang="en-US" sz="2600" dirty="0"/>
              <a:t>In that case you have to search the whole directory. </a:t>
            </a:r>
            <a:endParaRPr lang="en-US" sz="2600" dirty="0" smtClean="0"/>
          </a:p>
          <a:p>
            <a:pPr marL="285750" indent="-285750">
              <a:buFont typeface="Arial" pitchFamily="34" charset="0"/>
              <a:buChar char="•"/>
            </a:pPr>
            <a:endParaRPr lang="en-US" sz="2600" dirty="0"/>
          </a:p>
          <a:p>
            <a:pPr marL="285750" indent="-285750">
              <a:buFont typeface="Arial" pitchFamily="34" charset="0"/>
              <a:buChar char="•"/>
            </a:pPr>
            <a:r>
              <a:rPr lang="en-US" sz="2600" dirty="0"/>
              <a:t>Now number of elements will matter to you</a:t>
            </a:r>
            <a:r>
              <a:rPr lang="en-US" sz="2600" dirty="0" smtClean="0"/>
              <a:t>. If </a:t>
            </a:r>
            <a:r>
              <a:rPr lang="en-US" sz="2600" dirty="0"/>
              <a:t>there are 500 pages ,you have to search 500;if it has 1000 you have to search 1000. </a:t>
            </a:r>
            <a:endParaRPr lang="en-US" sz="2600" dirty="0" smtClean="0"/>
          </a:p>
          <a:p>
            <a:pPr marL="285750" indent="-285750">
              <a:buFont typeface="Arial" pitchFamily="34" charset="0"/>
              <a:buChar char="•"/>
            </a:pPr>
            <a:endParaRPr lang="en-US" sz="2600" dirty="0"/>
          </a:p>
          <a:p>
            <a:pPr marL="285750" indent="-285750">
              <a:buFont typeface="Arial" pitchFamily="34" charset="0"/>
              <a:buChar char="•"/>
            </a:pPr>
            <a:r>
              <a:rPr lang="en-US" sz="2600" dirty="0"/>
              <a:t>Your search time is proportional to number of elements in the directory</a:t>
            </a:r>
            <a:r>
              <a:rPr lang="en-US" sz="2600" dirty="0" smtClean="0"/>
              <a:t>. </a:t>
            </a:r>
            <a:r>
              <a:rPr lang="en-US" sz="2600" b="1" dirty="0" smtClean="0">
                <a:solidFill>
                  <a:srgbClr val="C00000"/>
                </a:solidFill>
              </a:rPr>
              <a:t>Hence: </a:t>
            </a:r>
            <a:r>
              <a:rPr lang="en-US" sz="2600" b="1" dirty="0">
                <a:solidFill>
                  <a:srgbClr val="C00000"/>
                </a:solidFill>
              </a:rPr>
              <a:t>O(n) </a:t>
            </a:r>
          </a:p>
        </p:txBody>
      </p:sp>
    </p:spTree>
    <p:extLst>
      <p:ext uri="{BB962C8B-B14F-4D97-AF65-F5344CB8AC3E}">
        <p14:creationId xmlns:p14="http://schemas.microsoft.com/office/powerpoint/2010/main" val="3102001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3374"/>
          </a:xfrm>
        </p:spPr>
        <p:txBody>
          <a:bodyPr/>
          <a:lstStyle/>
          <a:p>
            <a:r>
              <a:rPr lang="en-US" b="1" dirty="0" smtClean="0"/>
              <a:t>Classification</a:t>
            </a:r>
            <a:endParaRPr lang="en-US" b="1" dirty="0"/>
          </a:p>
        </p:txBody>
      </p:sp>
      <p:sp>
        <p:nvSpPr>
          <p:cNvPr id="3" name="Content Placeholder 2"/>
          <p:cNvSpPr>
            <a:spLocks noGrp="1"/>
          </p:cNvSpPr>
          <p:nvPr>
            <p:ph idx="1"/>
          </p:nvPr>
        </p:nvSpPr>
        <p:spPr>
          <a:xfrm>
            <a:off x="445477" y="1395046"/>
            <a:ext cx="10363199" cy="4853353"/>
          </a:xfrm>
        </p:spPr>
        <p:txBody>
          <a:bodyPr/>
          <a:lstStyle/>
          <a:p>
            <a:pPr marL="0" indent="0">
              <a:buNone/>
            </a:pPr>
            <a:r>
              <a:rPr lang="en-US" sz="2200" dirty="0" smtClean="0"/>
              <a:t>Sorting </a:t>
            </a:r>
            <a:r>
              <a:rPr lang="en-US" sz="2200" dirty="0"/>
              <a:t>can be classified in two </a:t>
            </a:r>
            <a:r>
              <a:rPr lang="en-US" sz="2200" dirty="0" smtClean="0"/>
              <a:t>types:</a:t>
            </a:r>
            <a:endParaRPr lang="en-US" sz="2200" dirty="0"/>
          </a:p>
          <a:p>
            <a:r>
              <a:rPr lang="en-US" sz="2200" b="1" dirty="0"/>
              <a:t>Internal </a:t>
            </a:r>
            <a:r>
              <a:rPr lang="en-US" sz="2200" b="1" dirty="0" smtClean="0"/>
              <a:t>Sorting:- </a:t>
            </a:r>
          </a:p>
          <a:p>
            <a:pPr lvl="1"/>
            <a:r>
              <a:rPr lang="en-US" sz="2200" dirty="0" smtClean="0"/>
              <a:t>uses </a:t>
            </a:r>
            <a:r>
              <a:rPr lang="en-US" sz="2200" dirty="0"/>
              <a:t>only the primary memory during sorting process. </a:t>
            </a:r>
            <a:endParaRPr lang="en-US" sz="2200" dirty="0" smtClean="0"/>
          </a:p>
          <a:p>
            <a:pPr lvl="1"/>
            <a:r>
              <a:rPr lang="en-US" sz="2200" dirty="0" smtClean="0"/>
              <a:t>All </a:t>
            </a:r>
            <a:r>
              <a:rPr lang="en-US" sz="2200" dirty="0"/>
              <a:t>data items are held in main memory and no secondary memory is required </a:t>
            </a:r>
            <a:endParaRPr lang="en-US" sz="2200" dirty="0" smtClean="0"/>
          </a:p>
          <a:p>
            <a:pPr lvl="1"/>
            <a:r>
              <a:rPr lang="en-US" sz="2200" b="1" dirty="0" smtClean="0">
                <a:solidFill>
                  <a:srgbClr val="FF0000"/>
                </a:solidFill>
              </a:rPr>
              <a:t>Limitation</a:t>
            </a:r>
            <a:r>
              <a:rPr lang="en-US" sz="2200" dirty="0" smtClean="0"/>
              <a:t>: </a:t>
            </a:r>
            <a:r>
              <a:rPr lang="en-US" sz="2200" dirty="0"/>
              <a:t>they can only process relatively small lists due to memory constraints. There are 3 types of internal sorts. </a:t>
            </a:r>
            <a:endParaRPr lang="en-US" sz="2200" dirty="0" smtClean="0"/>
          </a:p>
          <a:p>
            <a:pPr lvl="1"/>
            <a:r>
              <a:rPr lang="en-US" sz="2200" dirty="0" smtClean="0"/>
              <a:t>E.g</a:t>
            </a:r>
            <a:r>
              <a:rPr lang="en-US" sz="2200" dirty="0"/>
              <a:t>.</a:t>
            </a:r>
            <a:r>
              <a:rPr lang="en-US" sz="2200" dirty="0" smtClean="0"/>
              <a:t> selection sort, insertion sort, bubble sort</a:t>
            </a:r>
            <a:endParaRPr lang="en-US" sz="2200" dirty="0"/>
          </a:p>
        </p:txBody>
      </p:sp>
      <p:sp>
        <p:nvSpPr>
          <p:cNvPr id="4" name="Slide Number Placeholder 3"/>
          <p:cNvSpPr>
            <a:spLocks noGrp="1"/>
          </p:cNvSpPr>
          <p:nvPr>
            <p:ph type="sldNum" sz="quarter" idx="12"/>
          </p:nvPr>
        </p:nvSpPr>
        <p:spPr/>
        <p:txBody>
          <a:bodyPr/>
          <a:lstStyle/>
          <a:p>
            <a:fld id="{DC0D0EB0-C4DB-407A-8947-A1706C200E8F}" type="slidenum">
              <a:rPr lang="en-US" smtClean="0"/>
              <a:t>3</a:t>
            </a:fld>
            <a:endParaRPr lang="en-US"/>
          </a:p>
        </p:txBody>
      </p:sp>
    </p:spTree>
    <p:extLst>
      <p:ext uri="{BB962C8B-B14F-4D97-AF65-F5344CB8AC3E}">
        <p14:creationId xmlns:p14="http://schemas.microsoft.com/office/powerpoint/2010/main" val="40468275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3344883" cy="782266"/>
          </a:xfrm>
        </p:spPr>
        <p:txBody>
          <a:bodyPr/>
          <a:lstStyle/>
          <a:p>
            <a:r>
              <a:rPr lang="en-US" sz="2800" b="1" dirty="0" smtClean="0"/>
              <a:t>Implementation:</a:t>
            </a:r>
            <a:endParaRPr lang="en-US" sz="2800" b="1" dirty="0"/>
          </a:p>
        </p:txBody>
      </p:sp>
      <p:sp>
        <p:nvSpPr>
          <p:cNvPr id="3" name="Slide Number Placeholder 2"/>
          <p:cNvSpPr>
            <a:spLocks noGrp="1"/>
          </p:cNvSpPr>
          <p:nvPr>
            <p:ph type="sldNum" sz="quarter" idx="12"/>
          </p:nvPr>
        </p:nvSpPr>
        <p:spPr/>
        <p:txBody>
          <a:bodyPr/>
          <a:lstStyle/>
          <a:p>
            <a:fld id="{DC0D0EB0-C4DB-407A-8947-A1706C200E8F}" type="slidenum">
              <a:rPr lang="en-US" smtClean="0"/>
              <a:t>30</a:t>
            </a:fld>
            <a:endParaRPr lang="en-US"/>
          </a:p>
        </p:txBody>
      </p:sp>
      <p:sp>
        <p:nvSpPr>
          <p:cNvPr id="4" name="Rectangle 3"/>
          <p:cNvSpPr/>
          <p:nvPr/>
        </p:nvSpPr>
        <p:spPr>
          <a:xfrm>
            <a:off x="566057" y="1075292"/>
            <a:ext cx="6096000" cy="1877437"/>
          </a:xfrm>
          <a:prstGeom prst="rect">
            <a:avLst/>
          </a:prstGeom>
        </p:spPr>
        <p:txBody>
          <a:bodyPr>
            <a:spAutoFit/>
          </a:bodyPr>
          <a:lstStyle/>
          <a:p>
            <a:r>
              <a:rPr lang="en-US" sz="2400" b="1" u="sng" dirty="0" smtClean="0"/>
              <a:t>Pseudocode:</a:t>
            </a:r>
          </a:p>
          <a:p>
            <a:r>
              <a:rPr lang="en-US" sz="2200" dirty="0" smtClean="0"/>
              <a:t>For </a:t>
            </a:r>
            <a:r>
              <a:rPr lang="en-US" sz="2200" dirty="0"/>
              <a:t>all elements </a:t>
            </a:r>
          </a:p>
          <a:p>
            <a:r>
              <a:rPr lang="en-US" sz="2200" dirty="0" smtClean="0"/>
              <a:t>   Check </a:t>
            </a:r>
            <a:r>
              <a:rPr lang="en-US" sz="2200" dirty="0"/>
              <a:t>if it is equal to element being searched for. </a:t>
            </a:r>
          </a:p>
          <a:p>
            <a:r>
              <a:rPr lang="en-US" sz="2200" dirty="0" smtClean="0"/>
              <a:t>   If </a:t>
            </a:r>
            <a:r>
              <a:rPr lang="en-US" sz="2200" dirty="0"/>
              <a:t>it </a:t>
            </a:r>
            <a:r>
              <a:rPr lang="en-US" sz="2200" dirty="0" smtClean="0"/>
              <a:t>is, return </a:t>
            </a:r>
            <a:r>
              <a:rPr lang="en-US" sz="2200" dirty="0"/>
              <a:t>its position. </a:t>
            </a:r>
          </a:p>
          <a:p>
            <a:r>
              <a:rPr lang="en-US" sz="2200" dirty="0" smtClean="0"/>
              <a:t>   else </a:t>
            </a:r>
            <a:r>
              <a:rPr lang="en-US" sz="2200" dirty="0"/>
              <a:t>continue. </a:t>
            </a:r>
          </a:p>
        </p:txBody>
      </p:sp>
      <p:sp>
        <p:nvSpPr>
          <p:cNvPr id="5" name="Rectangle 4"/>
          <p:cNvSpPr/>
          <p:nvPr/>
        </p:nvSpPr>
        <p:spPr>
          <a:xfrm>
            <a:off x="2636320" y="2610683"/>
            <a:ext cx="8395855" cy="4247317"/>
          </a:xfrm>
          <a:prstGeom prst="rect">
            <a:avLst/>
          </a:prstGeom>
          <a:solidFill>
            <a:schemeClr val="accent2">
              <a:lumMod val="40000"/>
              <a:lumOff val="60000"/>
            </a:schemeClr>
          </a:solidFill>
        </p:spPr>
        <p:txBody>
          <a:bodyPr wrap="square">
            <a:spAutoFit/>
          </a:bodyPr>
          <a:lstStyle/>
          <a:p>
            <a:r>
              <a:rPr lang="en-US" sz="2200" dirty="0"/>
              <a:t>//</a:t>
            </a:r>
            <a:r>
              <a:rPr lang="en-US" sz="2200" i="1" dirty="0" err="1"/>
              <a:t>const</a:t>
            </a:r>
            <a:r>
              <a:rPr lang="en-US" sz="2200" i="1" dirty="0"/>
              <a:t> for safety ,we want to keep array unchanged </a:t>
            </a:r>
            <a:endParaRPr lang="en-US" sz="2200" dirty="0"/>
          </a:p>
          <a:p>
            <a:r>
              <a:rPr lang="en-US" sz="2200" b="1" dirty="0" smtClean="0"/>
              <a:t>void </a:t>
            </a:r>
            <a:r>
              <a:rPr lang="en-US" sz="2200" b="1" dirty="0" err="1" smtClean="0"/>
              <a:t>linearSearch</a:t>
            </a:r>
            <a:r>
              <a:rPr lang="en-US" sz="2200" b="1" dirty="0" smtClean="0"/>
              <a:t>(</a:t>
            </a:r>
            <a:r>
              <a:rPr lang="en-US" sz="2200" b="1" dirty="0" err="1" smtClean="0"/>
              <a:t>const</a:t>
            </a:r>
            <a:r>
              <a:rPr lang="en-US" sz="2200" b="1" dirty="0" smtClean="0"/>
              <a:t> </a:t>
            </a:r>
            <a:r>
              <a:rPr lang="en-US" sz="2200" b="1" dirty="0"/>
              <a:t>double data [ </a:t>
            </a:r>
            <a:r>
              <a:rPr lang="en-US" sz="2200" b="1" dirty="0" smtClean="0"/>
              <a:t>], </a:t>
            </a:r>
            <a:r>
              <a:rPr lang="en-US" sz="2200" b="1" dirty="0" err="1" smtClean="0"/>
              <a:t>int</a:t>
            </a:r>
            <a:r>
              <a:rPr lang="en-US" sz="2200" b="1" dirty="0" smtClean="0"/>
              <a:t> </a:t>
            </a:r>
            <a:r>
              <a:rPr lang="en-US" sz="2200" b="1" dirty="0"/>
              <a:t>n</a:t>
            </a:r>
            <a:r>
              <a:rPr lang="en-US" sz="2200" b="1" dirty="0" smtClean="0"/>
              <a:t>, double </a:t>
            </a:r>
            <a:r>
              <a:rPr lang="en-US" sz="2200" b="1" dirty="0"/>
              <a:t>key) </a:t>
            </a:r>
            <a:r>
              <a:rPr lang="en-US" sz="2200" b="1" dirty="0" smtClean="0">
                <a:solidFill>
                  <a:srgbClr val="FF0000"/>
                </a:solidFill>
              </a:rPr>
              <a:t>{ </a:t>
            </a:r>
          </a:p>
          <a:p>
            <a:endParaRPr lang="en-US" sz="2200" dirty="0"/>
          </a:p>
          <a:p>
            <a:r>
              <a:rPr lang="en-US" sz="2200" b="1" dirty="0" smtClean="0"/>
              <a:t>     for(</a:t>
            </a:r>
            <a:r>
              <a:rPr lang="en-US" sz="2200" b="1" dirty="0" err="1" smtClean="0"/>
              <a:t>int</a:t>
            </a:r>
            <a:r>
              <a:rPr lang="en-US" sz="2200" b="1" dirty="0" smtClean="0"/>
              <a:t> </a:t>
            </a:r>
            <a:r>
              <a:rPr lang="en-US" sz="2200" b="1" dirty="0"/>
              <a:t>i=0;i&lt;=n-1;i++) //looping through all elements of the </a:t>
            </a:r>
            <a:r>
              <a:rPr lang="en-US" sz="2200" b="1" dirty="0" smtClean="0"/>
              <a:t>array</a:t>
            </a:r>
            <a:r>
              <a:rPr lang="en-US" sz="2200" b="1" dirty="0" smtClean="0">
                <a:solidFill>
                  <a:srgbClr val="00B050"/>
                </a:solidFill>
              </a:rPr>
              <a:t>{ </a:t>
            </a:r>
            <a:endParaRPr lang="en-US" sz="2200" b="1" dirty="0">
              <a:solidFill>
                <a:srgbClr val="00B050"/>
              </a:solidFill>
            </a:endParaRPr>
          </a:p>
          <a:p>
            <a:r>
              <a:rPr lang="en-US" sz="2200" dirty="0" smtClean="0"/>
              <a:t>          if(data[i</a:t>
            </a:r>
            <a:r>
              <a:rPr lang="en-US" sz="2200" dirty="0"/>
              <a:t>]==key</a:t>
            </a:r>
            <a:r>
              <a:rPr lang="en-US" sz="2200" dirty="0" smtClean="0"/>
              <a:t>)</a:t>
            </a:r>
            <a:r>
              <a:rPr lang="en-US" sz="2200" b="1" dirty="0" smtClean="0">
                <a:solidFill>
                  <a:srgbClr val="7030A0"/>
                </a:solidFill>
              </a:rPr>
              <a:t>{</a:t>
            </a:r>
            <a:r>
              <a:rPr lang="en-US" sz="2200" dirty="0" smtClean="0"/>
              <a:t> </a:t>
            </a:r>
            <a:endParaRPr lang="en-US" sz="2200" dirty="0"/>
          </a:p>
          <a:p>
            <a:r>
              <a:rPr lang="en-US" sz="2200" dirty="0" smtClean="0"/>
              <a:t>               </a:t>
            </a:r>
            <a:r>
              <a:rPr lang="en-US" sz="2200" dirty="0" err="1" smtClean="0"/>
              <a:t>cout</a:t>
            </a:r>
            <a:r>
              <a:rPr lang="en-US" sz="2200" dirty="0"/>
              <a:t>&lt;&lt;key&lt;&lt;" found at index "&lt;&lt;i&lt;&lt;" of the array"&lt;&lt;</a:t>
            </a:r>
            <a:r>
              <a:rPr lang="en-US" sz="2200" dirty="0" err="1"/>
              <a:t>endl</a:t>
            </a:r>
            <a:r>
              <a:rPr lang="en-US" sz="2200" dirty="0"/>
              <a:t>; </a:t>
            </a:r>
          </a:p>
          <a:p>
            <a:r>
              <a:rPr lang="en-US" sz="2200" b="1" dirty="0" smtClean="0"/>
              <a:t>               break</a:t>
            </a:r>
            <a:r>
              <a:rPr lang="en-US" sz="2200" b="1" dirty="0"/>
              <a:t>; </a:t>
            </a:r>
            <a:r>
              <a:rPr lang="en-US" dirty="0">
                <a:solidFill>
                  <a:srgbClr val="FF0000"/>
                </a:solidFill>
              </a:rPr>
              <a:t>//if element is found</a:t>
            </a:r>
            <a:r>
              <a:rPr lang="en-US" dirty="0" smtClean="0">
                <a:solidFill>
                  <a:srgbClr val="FF0000"/>
                </a:solidFill>
              </a:rPr>
              <a:t>, come </a:t>
            </a:r>
            <a:r>
              <a:rPr lang="en-US" dirty="0">
                <a:solidFill>
                  <a:srgbClr val="FF0000"/>
                </a:solidFill>
              </a:rPr>
              <a:t>out of the loop </a:t>
            </a:r>
          </a:p>
          <a:p>
            <a:r>
              <a:rPr lang="en-US" sz="2200" dirty="0" smtClean="0"/>
              <a:t>           </a:t>
            </a:r>
            <a:r>
              <a:rPr lang="en-US" sz="2200" b="1" dirty="0" smtClean="0">
                <a:solidFill>
                  <a:srgbClr val="7030A0"/>
                </a:solidFill>
              </a:rPr>
              <a:t>}</a:t>
            </a:r>
            <a:r>
              <a:rPr lang="en-US" sz="2200" dirty="0" smtClean="0"/>
              <a:t> </a:t>
            </a:r>
            <a:endParaRPr lang="en-US" sz="2200" dirty="0"/>
          </a:p>
          <a:p>
            <a:r>
              <a:rPr lang="en-US" sz="2200" b="1" dirty="0" smtClean="0"/>
              <a:t>       if(i</a:t>
            </a:r>
            <a:r>
              <a:rPr lang="en-US" sz="2200" b="1" dirty="0"/>
              <a:t>==n-1) </a:t>
            </a:r>
            <a:r>
              <a:rPr lang="en-US" dirty="0">
                <a:solidFill>
                  <a:srgbClr val="FF0000"/>
                </a:solidFill>
              </a:rPr>
              <a:t>//searched through the array</a:t>
            </a:r>
            <a:r>
              <a:rPr lang="en-US" dirty="0" smtClean="0">
                <a:solidFill>
                  <a:srgbClr val="FF0000"/>
                </a:solidFill>
              </a:rPr>
              <a:t>, still </a:t>
            </a:r>
            <a:r>
              <a:rPr lang="en-US" dirty="0">
                <a:solidFill>
                  <a:srgbClr val="FF0000"/>
                </a:solidFill>
              </a:rPr>
              <a:t>not found </a:t>
            </a:r>
          </a:p>
          <a:p>
            <a:r>
              <a:rPr lang="en-US" sz="2200" b="1" dirty="0" smtClean="0"/>
              <a:t>           </a:t>
            </a:r>
            <a:r>
              <a:rPr lang="en-US" sz="2200" b="1" dirty="0" err="1" smtClean="0"/>
              <a:t>cout</a:t>
            </a:r>
            <a:r>
              <a:rPr lang="en-US" sz="2200" b="1" dirty="0"/>
              <a:t>&lt;&lt;"\n Element not found \n"; </a:t>
            </a:r>
            <a:endParaRPr lang="en-US" sz="2200" dirty="0"/>
          </a:p>
          <a:p>
            <a:r>
              <a:rPr lang="en-US" sz="2200" dirty="0" smtClean="0"/>
              <a:t>     </a:t>
            </a:r>
            <a:r>
              <a:rPr lang="en-US" sz="2200" b="1" dirty="0" smtClean="0">
                <a:solidFill>
                  <a:srgbClr val="00B050"/>
                </a:solidFill>
              </a:rPr>
              <a:t>}</a:t>
            </a:r>
            <a:r>
              <a:rPr lang="en-US" sz="2200" dirty="0" smtClean="0"/>
              <a:t> </a:t>
            </a:r>
            <a:endParaRPr lang="en-US" sz="2200" dirty="0"/>
          </a:p>
          <a:p>
            <a:r>
              <a:rPr lang="en-US" sz="2200" b="1" dirty="0">
                <a:solidFill>
                  <a:srgbClr val="FF0000"/>
                </a:solidFill>
              </a:rPr>
              <a:t>} </a:t>
            </a:r>
          </a:p>
        </p:txBody>
      </p:sp>
    </p:spTree>
    <p:extLst>
      <p:ext uri="{BB962C8B-B14F-4D97-AF65-F5344CB8AC3E}">
        <p14:creationId xmlns:p14="http://schemas.microsoft.com/office/powerpoint/2010/main" val="35442676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Grp="1" noChangeArrowheads="1"/>
          </p:cNvSpPr>
          <p:nvPr>
            <p:ph type="title"/>
          </p:nvPr>
        </p:nvSpPr>
        <p:spPr>
          <a:xfrm>
            <a:off x="267855" y="515587"/>
            <a:ext cx="6311074" cy="609600"/>
          </a:xfrm>
        </p:spPr>
        <p:txBody>
          <a:bodyPr/>
          <a:lstStyle/>
          <a:p>
            <a:r>
              <a:rPr lang="en-US" dirty="0" smtClean="0"/>
              <a:t>Binary </a:t>
            </a:r>
            <a:r>
              <a:rPr lang="en-US" dirty="0"/>
              <a:t>Search</a:t>
            </a:r>
          </a:p>
        </p:txBody>
      </p:sp>
      <p:sp>
        <p:nvSpPr>
          <p:cNvPr id="79875" name="Rectangle 1027"/>
          <p:cNvSpPr>
            <a:spLocks noGrp="1" noChangeArrowheads="1"/>
          </p:cNvSpPr>
          <p:nvPr>
            <p:ph type="body" idx="1"/>
          </p:nvPr>
        </p:nvSpPr>
        <p:spPr/>
        <p:txBody>
          <a:bodyPr/>
          <a:lstStyle/>
          <a:p>
            <a:r>
              <a:rPr lang="en-US" sz="2800" dirty="0"/>
              <a:t>Binary search is like looking up a phone number or  a word in the dictionary</a:t>
            </a:r>
          </a:p>
          <a:p>
            <a:pPr lvl="1"/>
            <a:r>
              <a:rPr lang="en-US" sz="2400" dirty="0"/>
              <a:t>Start in middle of book</a:t>
            </a:r>
          </a:p>
          <a:p>
            <a:pPr lvl="1"/>
            <a:r>
              <a:rPr lang="en-US" sz="2400" dirty="0"/>
              <a:t>If name you're looking for comes before names on page, look in first half</a:t>
            </a:r>
          </a:p>
          <a:p>
            <a:pPr lvl="1"/>
            <a:r>
              <a:rPr lang="en-US" sz="2400" dirty="0"/>
              <a:t>Otherwise, look in second half</a:t>
            </a:r>
          </a:p>
        </p:txBody>
      </p:sp>
      <p:graphicFrame>
        <p:nvGraphicFramePr>
          <p:cNvPr id="79876" name="Object 1028"/>
          <p:cNvGraphicFramePr>
            <a:graphicFrameLocks noChangeAspect="1"/>
          </p:cNvGraphicFramePr>
          <p:nvPr/>
        </p:nvGraphicFramePr>
        <p:xfrm>
          <a:off x="7112000" y="4800601"/>
          <a:ext cx="3759200" cy="1482725"/>
        </p:xfrm>
        <a:graphic>
          <a:graphicData uri="http://schemas.openxmlformats.org/presentationml/2006/ole">
            <mc:AlternateContent xmlns:mc="http://schemas.openxmlformats.org/markup-compatibility/2006">
              <mc:Choice xmlns:v="urn:schemas-microsoft-com:vml" Requires="v">
                <p:oleObj spid="_x0000_s1108" name="Clip" r:id="rId4" imgW="5051160" imgH="2658600" progId="MS_ClipArt_Gallery.2">
                  <p:embed/>
                </p:oleObj>
              </mc:Choice>
              <mc:Fallback>
                <p:oleObj name="Clip" r:id="rId4" imgW="5051160" imgH="26586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2000" y="4800601"/>
                        <a:ext cx="3759200" cy="148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7" name="Object 1029"/>
          <p:cNvGraphicFramePr>
            <a:graphicFrameLocks noChangeAspect="1"/>
          </p:cNvGraphicFramePr>
          <p:nvPr/>
        </p:nvGraphicFramePr>
        <p:xfrm>
          <a:off x="914400" y="4419601"/>
          <a:ext cx="5689600" cy="2081213"/>
        </p:xfrm>
        <a:graphic>
          <a:graphicData uri="http://schemas.openxmlformats.org/presentationml/2006/ole">
            <mc:AlternateContent xmlns:mc="http://schemas.openxmlformats.org/markup-compatibility/2006">
              <mc:Choice xmlns:v="urn:schemas-microsoft-com:vml" Requires="v">
                <p:oleObj spid="_x0000_s1109" name="Clip" r:id="rId6" imgW="1035720" imgH="504720" progId="MS_ClipArt_Gallery.2">
                  <p:embed/>
                </p:oleObj>
              </mc:Choice>
              <mc:Fallback>
                <p:oleObj name="Clip" r:id="rId6" imgW="1035720" imgH="50472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419601"/>
                        <a:ext cx="5689600" cy="208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266071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15636" y="228600"/>
            <a:ext cx="11268364" cy="762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Binary Search</a:t>
            </a:r>
          </a:p>
        </p:txBody>
      </p:sp>
      <p:sp>
        <p:nvSpPr>
          <p:cNvPr id="9218" name="Rectangle 2"/>
          <p:cNvSpPr>
            <a:spLocks noGrp="1" noChangeArrowheads="1"/>
          </p:cNvSpPr>
          <p:nvPr>
            <p:ph type="body" idx="1"/>
          </p:nvPr>
        </p:nvSpPr>
        <p:spPr>
          <a:xfrm>
            <a:off x="406400" y="1174751"/>
            <a:ext cx="10732655" cy="4921249"/>
          </a:xfrm>
          <a:ln/>
        </p:spPr>
        <p:txBody>
          <a:bodyPr/>
          <a:lstStyle/>
          <a:p>
            <a:pPr marL="341313" indent="-341313">
              <a:lnSpc>
                <a:spcPct val="90000"/>
              </a:lnSpc>
              <a:spcBef>
                <a:spcPts val="600"/>
              </a:spcBef>
              <a:buClr>
                <a:srgbClr val="003399"/>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a:t>If the array is </a:t>
            </a:r>
            <a:r>
              <a:rPr lang="en-US" sz="2600" b="1" dirty="0">
                <a:solidFill>
                  <a:srgbClr val="FF0000"/>
                </a:solidFill>
              </a:rPr>
              <a:t>sorted</a:t>
            </a:r>
            <a:r>
              <a:rPr lang="en-US" sz="2600" dirty="0"/>
              <a:t>, then we can apply the binary search technique.</a:t>
            </a:r>
          </a:p>
          <a:p>
            <a:pPr marL="341313" indent="-341313">
              <a:lnSpc>
                <a:spcPct val="90000"/>
              </a:lnSpc>
              <a:spcBef>
                <a:spcPts val="6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p>
          <a:p>
            <a:pPr marL="341313" indent="-341313">
              <a:lnSpc>
                <a:spcPct val="90000"/>
              </a:lnSpc>
              <a:spcBef>
                <a:spcPts val="6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 </a:t>
            </a:r>
          </a:p>
          <a:p>
            <a:pPr marL="341313" indent="-341313">
              <a:lnSpc>
                <a:spcPct val="90000"/>
              </a:lnSpc>
              <a:spcBef>
                <a:spcPts val="600"/>
              </a:spcBef>
              <a:buClr>
                <a:srgbClr val="003399"/>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p>
          <a:p>
            <a:pPr marL="341313" indent="-341313">
              <a:lnSpc>
                <a:spcPct val="90000"/>
              </a:lnSpc>
              <a:spcBef>
                <a:spcPts val="600"/>
              </a:spcBef>
              <a:buClr>
                <a:srgbClr val="003399"/>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p>
          <a:p>
            <a:pPr marL="341313" indent="-341313">
              <a:lnSpc>
                <a:spcPct val="90000"/>
              </a:lnSpc>
              <a:spcBef>
                <a:spcPts val="600"/>
              </a:spcBef>
              <a:buClr>
                <a:srgbClr val="003399"/>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p>
          <a:p>
            <a:pPr marL="341313" indent="-341313">
              <a:lnSpc>
                <a:spcPct val="90000"/>
              </a:lnSpc>
              <a:spcBef>
                <a:spcPts val="600"/>
              </a:spcBef>
              <a:buClr>
                <a:srgbClr val="003399"/>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a:t>The basic idea is straightforward. First search the value in the middle position. </a:t>
            </a:r>
            <a:r>
              <a:rPr lang="en-US" sz="2600" dirty="0" smtClean="0"/>
              <a:t>If value is middle element, lucky you!</a:t>
            </a:r>
          </a:p>
          <a:p>
            <a:pPr marL="341313" indent="-341313">
              <a:lnSpc>
                <a:spcPct val="90000"/>
              </a:lnSpc>
              <a:spcBef>
                <a:spcPts val="600"/>
              </a:spcBef>
              <a:buClr>
                <a:srgbClr val="003399"/>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smtClean="0"/>
              <a:t>If </a:t>
            </a:r>
            <a:r>
              <a:rPr lang="en-US" sz="2600" dirty="0"/>
              <a:t>X is less than this value, then search the middle of the left half next. </a:t>
            </a:r>
            <a:endParaRPr lang="en-US" sz="2600" dirty="0" smtClean="0"/>
          </a:p>
          <a:p>
            <a:pPr marL="341313" indent="-341313">
              <a:lnSpc>
                <a:spcPct val="90000"/>
              </a:lnSpc>
              <a:spcBef>
                <a:spcPts val="600"/>
              </a:spcBef>
              <a:buClr>
                <a:srgbClr val="003399"/>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smtClean="0"/>
              <a:t>If </a:t>
            </a:r>
            <a:r>
              <a:rPr lang="en-US" sz="2600" dirty="0"/>
              <a:t>X is greater than this value, then search the middle of the right half next. </a:t>
            </a:r>
            <a:endParaRPr lang="en-US" sz="2600" dirty="0" smtClean="0"/>
          </a:p>
          <a:p>
            <a:pPr marL="341313" indent="-341313">
              <a:lnSpc>
                <a:spcPct val="90000"/>
              </a:lnSpc>
              <a:spcBef>
                <a:spcPts val="600"/>
              </a:spcBef>
              <a:buClr>
                <a:srgbClr val="003399"/>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smtClean="0"/>
              <a:t>Continue </a:t>
            </a:r>
            <a:r>
              <a:rPr lang="en-US" sz="2600" dirty="0"/>
              <a:t>in this manner.</a:t>
            </a:r>
          </a:p>
          <a:p>
            <a:pPr marL="341313" indent="-341313">
              <a:lnSpc>
                <a:spcPct val="90000"/>
              </a:lnSpc>
              <a:spcBef>
                <a:spcPts val="600"/>
              </a:spcBef>
              <a:buClr>
                <a:srgbClr val="003399"/>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p>
          <a:p>
            <a:pPr marL="341313" indent="-341313">
              <a:lnSpc>
                <a:spcPct val="90000"/>
              </a:lnSpc>
              <a:spcBef>
                <a:spcPts val="600"/>
              </a:spcBef>
              <a:buClr>
                <a:srgbClr val="003399"/>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p>
        </p:txBody>
      </p:sp>
      <p:sp>
        <p:nvSpPr>
          <p:cNvPr id="9219" name="Rectangle 3"/>
          <p:cNvSpPr>
            <a:spLocks noChangeArrowheads="1"/>
          </p:cNvSpPr>
          <p:nvPr/>
        </p:nvSpPr>
        <p:spPr bwMode="auto">
          <a:xfrm>
            <a:off x="323851" y="1174751"/>
            <a:ext cx="11614149"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0" name="Text Box 4"/>
          <p:cNvSpPr txBox="1">
            <a:spLocks noChangeArrowheads="1"/>
          </p:cNvSpPr>
          <p:nvPr/>
        </p:nvSpPr>
        <p:spPr bwMode="auto">
          <a:xfrm>
            <a:off x="535304" y="1876426"/>
            <a:ext cx="965627"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1800" dirty="0">
                <a:latin typeface="Tahoma" pitchFamily="32" charset="0"/>
                <a:ea typeface="MS PGothic" pitchFamily="34" charset="-128"/>
              </a:rPr>
              <a:t>number</a:t>
            </a:r>
          </a:p>
        </p:txBody>
      </p:sp>
      <p:grpSp>
        <p:nvGrpSpPr>
          <p:cNvPr id="9221" name="Group 5"/>
          <p:cNvGrpSpPr>
            <a:grpSpLocks/>
          </p:cNvGrpSpPr>
          <p:nvPr/>
        </p:nvGrpSpPr>
        <p:grpSpPr bwMode="auto">
          <a:xfrm>
            <a:off x="1783055" y="2322513"/>
            <a:ext cx="8830734" cy="1069974"/>
            <a:chOff x="964" y="1787"/>
            <a:chExt cx="4595" cy="674"/>
          </a:xfrm>
        </p:grpSpPr>
        <p:sp>
          <p:nvSpPr>
            <p:cNvPr id="9222" name="Rectangle 6"/>
            <p:cNvSpPr>
              <a:spLocks noChangeArrowheads="1"/>
            </p:cNvSpPr>
            <p:nvPr/>
          </p:nvSpPr>
          <p:spPr bwMode="auto">
            <a:xfrm>
              <a:off x="964" y="2019"/>
              <a:ext cx="4595" cy="442"/>
            </a:xfrm>
            <a:prstGeom prst="rect">
              <a:avLst/>
            </a:prstGeom>
            <a:solidFill>
              <a:srgbClr val="FFFFFF"/>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9223" name="Line 7"/>
            <p:cNvSpPr>
              <a:spLocks noChangeShapeType="1"/>
            </p:cNvSpPr>
            <p:nvPr/>
          </p:nvSpPr>
          <p:spPr bwMode="auto">
            <a:xfrm>
              <a:off x="1473" y="2018"/>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4" name="Line 8"/>
            <p:cNvSpPr>
              <a:spLocks noChangeShapeType="1"/>
            </p:cNvSpPr>
            <p:nvPr/>
          </p:nvSpPr>
          <p:spPr bwMode="auto">
            <a:xfrm>
              <a:off x="1989" y="2020"/>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5" name="Line 9"/>
            <p:cNvSpPr>
              <a:spLocks noChangeShapeType="1"/>
            </p:cNvSpPr>
            <p:nvPr/>
          </p:nvSpPr>
          <p:spPr bwMode="auto">
            <a:xfrm>
              <a:off x="2504" y="2020"/>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6" name="Line 10"/>
            <p:cNvSpPr>
              <a:spLocks noChangeShapeType="1"/>
            </p:cNvSpPr>
            <p:nvPr/>
          </p:nvSpPr>
          <p:spPr bwMode="auto">
            <a:xfrm>
              <a:off x="3019" y="2020"/>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7" name="Line 11"/>
            <p:cNvSpPr>
              <a:spLocks noChangeShapeType="1"/>
            </p:cNvSpPr>
            <p:nvPr/>
          </p:nvSpPr>
          <p:spPr bwMode="auto">
            <a:xfrm>
              <a:off x="3534" y="2020"/>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8" name="Line 12"/>
            <p:cNvSpPr>
              <a:spLocks noChangeShapeType="1"/>
            </p:cNvSpPr>
            <p:nvPr/>
          </p:nvSpPr>
          <p:spPr bwMode="auto">
            <a:xfrm>
              <a:off x="4049" y="2020"/>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9" name="Text Box 13"/>
            <p:cNvSpPr txBox="1">
              <a:spLocks noChangeArrowheads="1"/>
            </p:cNvSpPr>
            <p:nvPr/>
          </p:nvSpPr>
          <p:spPr bwMode="auto">
            <a:xfrm>
              <a:off x="1119" y="2114"/>
              <a:ext cx="173"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5</a:t>
              </a:r>
            </a:p>
          </p:txBody>
        </p:sp>
        <p:sp>
          <p:nvSpPr>
            <p:cNvPr id="9230" name="Text Box 14"/>
            <p:cNvSpPr txBox="1">
              <a:spLocks noChangeArrowheads="1"/>
            </p:cNvSpPr>
            <p:nvPr/>
          </p:nvSpPr>
          <p:spPr bwMode="auto">
            <a:xfrm>
              <a:off x="1635" y="2114"/>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dirty="0">
                  <a:latin typeface="Courier New" pitchFamily="49" charset="0"/>
                  <a:ea typeface="MS PGothic" pitchFamily="34" charset="-128"/>
                </a:rPr>
                <a:t>12</a:t>
              </a:r>
            </a:p>
          </p:txBody>
        </p:sp>
        <p:sp>
          <p:nvSpPr>
            <p:cNvPr id="9231" name="Text Box 15"/>
            <p:cNvSpPr txBox="1">
              <a:spLocks noChangeArrowheads="1"/>
            </p:cNvSpPr>
            <p:nvPr/>
          </p:nvSpPr>
          <p:spPr bwMode="auto">
            <a:xfrm>
              <a:off x="2152" y="2114"/>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17</a:t>
              </a:r>
            </a:p>
          </p:txBody>
        </p:sp>
        <p:sp>
          <p:nvSpPr>
            <p:cNvPr id="9232" name="Text Box 16"/>
            <p:cNvSpPr txBox="1">
              <a:spLocks noChangeArrowheads="1"/>
            </p:cNvSpPr>
            <p:nvPr/>
          </p:nvSpPr>
          <p:spPr bwMode="auto">
            <a:xfrm>
              <a:off x="2553" y="2114"/>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23</a:t>
              </a:r>
            </a:p>
          </p:txBody>
        </p:sp>
        <p:sp>
          <p:nvSpPr>
            <p:cNvPr id="9233" name="Text Box 17"/>
            <p:cNvSpPr txBox="1">
              <a:spLocks noChangeArrowheads="1"/>
            </p:cNvSpPr>
            <p:nvPr/>
          </p:nvSpPr>
          <p:spPr bwMode="auto">
            <a:xfrm>
              <a:off x="3070" y="2114"/>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38</a:t>
              </a:r>
            </a:p>
          </p:txBody>
        </p:sp>
        <p:sp>
          <p:nvSpPr>
            <p:cNvPr id="9234" name="Text Box 18"/>
            <p:cNvSpPr txBox="1">
              <a:spLocks noChangeArrowheads="1"/>
            </p:cNvSpPr>
            <p:nvPr/>
          </p:nvSpPr>
          <p:spPr bwMode="auto">
            <a:xfrm>
              <a:off x="3586" y="2115"/>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44</a:t>
              </a:r>
            </a:p>
          </p:txBody>
        </p:sp>
        <p:sp>
          <p:nvSpPr>
            <p:cNvPr id="9235" name="Text Box 19"/>
            <p:cNvSpPr txBox="1">
              <a:spLocks noChangeArrowheads="1"/>
            </p:cNvSpPr>
            <p:nvPr/>
          </p:nvSpPr>
          <p:spPr bwMode="auto">
            <a:xfrm>
              <a:off x="4103" y="2115"/>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77</a:t>
              </a:r>
            </a:p>
          </p:txBody>
        </p:sp>
        <p:sp>
          <p:nvSpPr>
            <p:cNvPr id="9236" name="Line 20"/>
            <p:cNvSpPr>
              <a:spLocks noChangeShapeType="1"/>
            </p:cNvSpPr>
            <p:nvPr/>
          </p:nvSpPr>
          <p:spPr bwMode="auto">
            <a:xfrm>
              <a:off x="4564" y="2021"/>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37" name="Line 21"/>
            <p:cNvSpPr>
              <a:spLocks noChangeShapeType="1"/>
            </p:cNvSpPr>
            <p:nvPr/>
          </p:nvSpPr>
          <p:spPr bwMode="auto">
            <a:xfrm>
              <a:off x="5079" y="2021"/>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9238" name="Group 22"/>
            <p:cNvGrpSpPr>
              <a:grpSpLocks/>
            </p:cNvGrpSpPr>
            <p:nvPr/>
          </p:nvGrpSpPr>
          <p:grpSpPr bwMode="auto">
            <a:xfrm>
              <a:off x="1138" y="1787"/>
              <a:ext cx="4230" cy="292"/>
              <a:chOff x="1138" y="1787"/>
              <a:chExt cx="4230" cy="292"/>
            </a:xfrm>
          </p:grpSpPr>
          <p:sp>
            <p:nvSpPr>
              <p:cNvPr id="9239" name="Text Box 23"/>
              <p:cNvSpPr txBox="1">
                <a:spLocks noChangeArrowheads="1"/>
              </p:cNvSpPr>
              <p:nvPr/>
            </p:nvSpPr>
            <p:spPr bwMode="auto">
              <a:xfrm>
                <a:off x="1138" y="1787"/>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0</a:t>
                </a:r>
              </a:p>
            </p:txBody>
          </p:sp>
          <p:sp>
            <p:nvSpPr>
              <p:cNvPr id="9240" name="Text Box 24"/>
              <p:cNvSpPr txBox="1">
                <a:spLocks noChangeArrowheads="1"/>
              </p:cNvSpPr>
              <p:nvPr/>
            </p:nvSpPr>
            <p:spPr bwMode="auto">
              <a:xfrm>
                <a:off x="1645" y="1787"/>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1</a:t>
                </a:r>
              </a:p>
            </p:txBody>
          </p:sp>
          <p:sp>
            <p:nvSpPr>
              <p:cNvPr id="9241" name="Text Box 25"/>
              <p:cNvSpPr txBox="1">
                <a:spLocks noChangeArrowheads="1"/>
              </p:cNvSpPr>
              <p:nvPr/>
            </p:nvSpPr>
            <p:spPr bwMode="auto">
              <a:xfrm>
                <a:off x="2153" y="1787"/>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2</a:t>
                </a:r>
              </a:p>
            </p:txBody>
          </p:sp>
          <p:sp>
            <p:nvSpPr>
              <p:cNvPr id="9242" name="Text Box 26"/>
              <p:cNvSpPr txBox="1">
                <a:spLocks noChangeArrowheads="1"/>
              </p:cNvSpPr>
              <p:nvPr/>
            </p:nvSpPr>
            <p:spPr bwMode="auto">
              <a:xfrm>
                <a:off x="2661" y="1787"/>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3</a:t>
                </a:r>
              </a:p>
            </p:txBody>
          </p:sp>
          <p:sp>
            <p:nvSpPr>
              <p:cNvPr id="9243" name="Text Box 27"/>
              <p:cNvSpPr txBox="1">
                <a:spLocks noChangeArrowheads="1"/>
              </p:cNvSpPr>
              <p:nvPr/>
            </p:nvSpPr>
            <p:spPr bwMode="auto">
              <a:xfrm>
                <a:off x="3169" y="1787"/>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4</a:t>
                </a:r>
              </a:p>
            </p:txBody>
          </p:sp>
          <p:sp>
            <p:nvSpPr>
              <p:cNvPr id="9244" name="Text Box 28"/>
              <p:cNvSpPr txBox="1">
                <a:spLocks noChangeArrowheads="1"/>
              </p:cNvSpPr>
              <p:nvPr/>
            </p:nvSpPr>
            <p:spPr bwMode="auto">
              <a:xfrm>
                <a:off x="3677" y="1787"/>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5</a:t>
                </a:r>
              </a:p>
            </p:txBody>
          </p:sp>
          <p:sp>
            <p:nvSpPr>
              <p:cNvPr id="9245" name="Text Box 29"/>
              <p:cNvSpPr txBox="1">
                <a:spLocks noChangeArrowheads="1"/>
              </p:cNvSpPr>
              <p:nvPr/>
            </p:nvSpPr>
            <p:spPr bwMode="auto">
              <a:xfrm>
                <a:off x="4185" y="1787"/>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6</a:t>
                </a:r>
              </a:p>
            </p:txBody>
          </p:sp>
          <p:sp>
            <p:nvSpPr>
              <p:cNvPr id="9246" name="Text Box 30"/>
              <p:cNvSpPr txBox="1">
                <a:spLocks noChangeArrowheads="1"/>
              </p:cNvSpPr>
              <p:nvPr/>
            </p:nvSpPr>
            <p:spPr bwMode="auto">
              <a:xfrm>
                <a:off x="4693" y="1787"/>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7</a:t>
                </a:r>
              </a:p>
            </p:txBody>
          </p:sp>
          <p:sp>
            <p:nvSpPr>
              <p:cNvPr id="9247" name="Text Box 31"/>
              <p:cNvSpPr txBox="1">
                <a:spLocks noChangeArrowheads="1"/>
              </p:cNvSpPr>
              <p:nvPr/>
            </p:nvSpPr>
            <p:spPr bwMode="auto">
              <a:xfrm>
                <a:off x="5201" y="1787"/>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8</a:t>
                </a:r>
              </a:p>
            </p:txBody>
          </p:sp>
        </p:grpSp>
        <p:sp>
          <p:nvSpPr>
            <p:cNvPr id="9248" name="Text Box 32"/>
            <p:cNvSpPr txBox="1">
              <a:spLocks noChangeArrowheads="1"/>
            </p:cNvSpPr>
            <p:nvPr/>
          </p:nvSpPr>
          <p:spPr bwMode="auto">
            <a:xfrm>
              <a:off x="4619" y="2114"/>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84</a:t>
              </a:r>
            </a:p>
          </p:txBody>
        </p:sp>
        <p:sp>
          <p:nvSpPr>
            <p:cNvPr id="9249" name="Text Box 33"/>
            <p:cNvSpPr txBox="1">
              <a:spLocks noChangeArrowheads="1"/>
            </p:cNvSpPr>
            <p:nvPr/>
          </p:nvSpPr>
          <p:spPr bwMode="auto">
            <a:xfrm>
              <a:off x="5136" y="2114"/>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90</a:t>
              </a:r>
            </a:p>
          </p:txBody>
        </p:sp>
      </p:grpSp>
      <p:sp>
        <p:nvSpPr>
          <p:cNvPr id="9250" name="Rectangle 34"/>
          <p:cNvSpPr>
            <a:spLocks noChangeArrowheads="1"/>
          </p:cNvSpPr>
          <p:nvPr/>
        </p:nvSpPr>
        <p:spPr bwMode="auto">
          <a:xfrm>
            <a:off x="325967" y="3810000"/>
            <a:ext cx="11614151" cy="168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75000"/>
              </a:lnSpc>
              <a:spcBef>
                <a:spcPts val="3000"/>
              </a:spcBef>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a:solidFill>
                  <a:srgbClr val="3333CC"/>
                </a:solidFill>
                <a:latin typeface="Arial" charset="0"/>
                <a:ea typeface="MS PGothic" pitchFamily="34" charset="-128"/>
              </a:rPr>
              <a:t>	</a:t>
            </a:r>
          </a:p>
        </p:txBody>
      </p:sp>
      <p:sp>
        <p:nvSpPr>
          <p:cNvPr id="9251" name="Rectangle 35"/>
          <p:cNvSpPr>
            <a:spLocks noChangeArrowheads="1"/>
          </p:cNvSpPr>
          <p:nvPr/>
        </p:nvSpPr>
        <p:spPr bwMode="auto">
          <a:xfrm>
            <a:off x="650203" y="2243242"/>
            <a:ext cx="812800" cy="228600"/>
          </a:xfrm>
          <a:prstGeom prst="rect">
            <a:avLst/>
          </a:prstGeom>
          <a:solidFill>
            <a:srgbClr val="FFFF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52" name="Freeform 36"/>
          <p:cNvSpPr>
            <a:spLocks/>
          </p:cNvSpPr>
          <p:nvPr/>
        </p:nvSpPr>
        <p:spPr bwMode="auto">
          <a:xfrm>
            <a:off x="843823" y="2496344"/>
            <a:ext cx="840317" cy="693737"/>
          </a:xfrm>
          <a:custGeom>
            <a:avLst/>
            <a:gdLst>
              <a:gd name="T0" fmla="*/ 0 w 397"/>
              <a:gd name="T1" fmla="*/ 0 h 437"/>
              <a:gd name="T2" fmla="*/ 31 w 397"/>
              <a:gd name="T3" fmla="*/ 141 h 437"/>
              <a:gd name="T4" fmla="*/ 47 w 397"/>
              <a:gd name="T5" fmla="*/ 218 h 437"/>
              <a:gd name="T6" fmla="*/ 210 w 397"/>
              <a:gd name="T7" fmla="*/ 397 h 437"/>
              <a:gd name="T8" fmla="*/ 257 w 397"/>
              <a:gd name="T9" fmla="*/ 413 h 437"/>
              <a:gd name="T10" fmla="*/ 280 w 397"/>
              <a:gd name="T11" fmla="*/ 429 h 437"/>
              <a:gd name="T12" fmla="*/ 397 w 397"/>
              <a:gd name="T13" fmla="*/ 436 h 437"/>
            </a:gdLst>
            <a:ahLst/>
            <a:cxnLst>
              <a:cxn ang="0">
                <a:pos x="T0" y="T1"/>
              </a:cxn>
              <a:cxn ang="0">
                <a:pos x="T2" y="T3"/>
              </a:cxn>
              <a:cxn ang="0">
                <a:pos x="T4" y="T5"/>
              </a:cxn>
              <a:cxn ang="0">
                <a:pos x="T6" y="T7"/>
              </a:cxn>
              <a:cxn ang="0">
                <a:pos x="T8" y="T9"/>
              </a:cxn>
              <a:cxn ang="0">
                <a:pos x="T10" y="T11"/>
              </a:cxn>
              <a:cxn ang="0">
                <a:pos x="T12" y="T13"/>
              </a:cxn>
            </a:cxnLst>
            <a:rect l="0" t="0" r="r" b="b"/>
            <a:pathLst>
              <a:path w="397" h="437">
                <a:moveTo>
                  <a:pt x="0" y="0"/>
                </a:moveTo>
                <a:cubicBezTo>
                  <a:pt x="9" y="46"/>
                  <a:pt x="23" y="94"/>
                  <a:pt x="31" y="141"/>
                </a:cubicBezTo>
                <a:cubicBezTo>
                  <a:pt x="35" y="167"/>
                  <a:pt x="35" y="194"/>
                  <a:pt x="47" y="218"/>
                </a:cubicBezTo>
                <a:cubicBezTo>
                  <a:pt x="83" y="292"/>
                  <a:pt x="142" y="351"/>
                  <a:pt x="210" y="397"/>
                </a:cubicBezTo>
                <a:cubicBezTo>
                  <a:pt x="224" y="406"/>
                  <a:pt x="243" y="404"/>
                  <a:pt x="257" y="413"/>
                </a:cubicBezTo>
                <a:cubicBezTo>
                  <a:pt x="265" y="418"/>
                  <a:pt x="271" y="427"/>
                  <a:pt x="280" y="429"/>
                </a:cubicBezTo>
                <a:cubicBezTo>
                  <a:pt x="319" y="437"/>
                  <a:pt x="358" y="436"/>
                  <a:pt x="397" y="436"/>
                </a:cubicBezTo>
              </a:path>
            </a:pathLst>
          </a:custGeom>
          <a:noFill/>
          <a:ln w="12600">
            <a:solidFill>
              <a:srgbClr val="000000"/>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19863774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2620488" cy="1143000"/>
          </a:xfrm>
        </p:spPr>
        <p:txBody>
          <a:bodyPr/>
          <a:lstStyle/>
          <a:p>
            <a:r>
              <a:rPr lang="en-US" sz="3200" b="1" dirty="0" smtClean="0">
                <a:solidFill>
                  <a:srgbClr val="7030A0"/>
                </a:solidFill>
              </a:rPr>
              <a:t>Pseudocode</a:t>
            </a:r>
            <a:r>
              <a:rPr lang="en-US" sz="2800" dirty="0" smtClean="0"/>
              <a:t>:</a:t>
            </a:r>
            <a:endParaRPr lang="en-US" sz="2800" dirty="0"/>
          </a:p>
        </p:txBody>
      </p:sp>
      <p:sp>
        <p:nvSpPr>
          <p:cNvPr id="3" name="Slide Number Placeholder 2"/>
          <p:cNvSpPr>
            <a:spLocks noGrp="1"/>
          </p:cNvSpPr>
          <p:nvPr>
            <p:ph type="sldNum" sz="quarter" idx="12"/>
          </p:nvPr>
        </p:nvSpPr>
        <p:spPr/>
        <p:txBody>
          <a:bodyPr/>
          <a:lstStyle/>
          <a:p>
            <a:fld id="{DC0D0EB0-C4DB-407A-8947-A1706C200E8F}" type="slidenum">
              <a:rPr lang="en-US" smtClean="0"/>
              <a:t>33</a:t>
            </a:fld>
            <a:endParaRPr lang="en-US"/>
          </a:p>
        </p:txBody>
      </p:sp>
      <p:sp>
        <p:nvSpPr>
          <p:cNvPr id="4" name="Text Box 4"/>
          <p:cNvSpPr txBox="1">
            <a:spLocks noChangeArrowheads="1"/>
          </p:cNvSpPr>
          <p:nvPr/>
        </p:nvSpPr>
        <p:spPr bwMode="auto">
          <a:xfrm>
            <a:off x="1303317" y="2056410"/>
            <a:ext cx="7772400" cy="2740025"/>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2700" cap="sq">
                <a:solidFill>
                  <a:srgbClr val="990033"/>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2800" i="1" dirty="0">
                <a:latin typeface="Arial" pitchFamily="34" charset="0"/>
              </a:rPr>
              <a:t>If ( value == middle element ) </a:t>
            </a:r>
            <a:br>
              <a:rPr lang="en-US" sz="2800" i="1" dirty="0">
                <a:latin typeface="Arial" pitchFamily="34" charset="0"/>
              </a:rPr>
            </a:br>
            <a:r>
              <a:rPr lang="en-US" sz="2800" i="1" dirty="0">
                <a:latin typeface="Arial" pitchFamily="34" charset="0"/>
              </a:rPr>
              <a:t>     value is found </a:t>
            </a:r>
            <a:br>
              <a:rPr lang="en-US" sz="2800" i="1" dirty="0">
                <a:latin typeface="Arial" pitchFamily="34" charset="0"/>
              </a:rPr>
            </a:br>
            <a:r>
              <a:rPr lang="en-US" sz="2800" i="1" dirty="0">
                <a:latin typeface="Arial" pitchFamily="34" charset="0"/>
              </a:rPr>
              <a:t>else if ( value &lt; middle element ) </a:t>
            </a:r>
          </a:p>
          <a:p>
            <a:pPr>
              <a:spcBef>
                <a:spcPct val="20000"/>
              </a:spcBef>
            </a:pPr>
            <a:r>
              <a:rPr lang="en-US" sz="2800" i="1" dirty="0">
                <a:latin typeface="Arial" pitchFamily="34" charset="0"/>
              </a:rPr>
              <a:t>    search left-half of list with the same method </a:t>
            </a:r>
            <a:br>
              <a:rPr lang="en-US" sz="2800" i="1" dirty="0">
                <a:latin typeface="Arial" pitchFamily="34" charset="0"/>
              </a:rPr>
            </a:br>
            <a:r>
              <a:rPr lang="en-US" sz="2800" i="1" dirty="0">
                <a:latin typeface="Arial" pitchFamily="34" charset="0"/>
              </a:rPr>
              <a:t>else  </a:t>
            </a:r>
            <a:br>
              <a:rPr lang="en-US" sz="2800" i="1" dirty="0">
                <a:latin typeface="Arial" pitchFamily="34" charset="0"/>
              </a:rPr>
            </a:br>
            <a:r>
              <a:rPr lang="en-US" sz="2800" i="1" dirty="0">
                <a:latin typeface="Arial" pitchFamily="34" charset="0"/>
              </a:rPr>
              <a:t>    search right-half of list with the same method</a:t>
            </a:r>
            <a:endParaRPr lang="en-AU" sz="2800" i="1" dirty="0">
              <a:latin typeface="Arial" pitchFamily="34" charset="0"/>
            </a:endParaRPr>
          </a:p>
        </p:txBody>
      </p:sp>
    </p:spTree>
    <p:extLst>
      <p:ext uri="{BB962C8B-B14F-4D97-AF65-F5344CB8AC3E}">
        <p14:creationId xmlns:p14="http://schemas.microsoft.com/office/powerpoint/2010/main" val="15900892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7993748" y="481508"/>
            <a:ext cx="2500843" cy="619125"/>
          </a:xfrm>
          <a:prstGeom prst="rect">
            <a:avLst/>
          </a:prstGeom>
          <a:solidFill>
            <a:srgbClr val="F7FDFF"/>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0242" name="Rectangle 2"/>
          <p:cNvSpPr>
            <a:spLocks noChangeArrowheads="1"/>
          </p:cNvSpPr>
          <p:nvPr/>
        </p:nvSpPr>
        <p:spPr bwMode="auto">
          <a:xfrm>
            <a:off x="1121833" y="3200400"/>
            <a:ext cx="10337800" cy="2641600"/>
          </a:xfrm>
          <a:prstGeom prst="rect">
            <a:avLst/>
          </a:prstGeom>
          <a:solidFill>
            <a:srgbClr val="FDFEE2"/>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0243" name="Rectangle 3"/>
          <p:cNvSpPr>
            <a:spLocks noGrp="1" noChangeArrowheads="1"/>
          </p:cNvSpPr>
          <p:nvPr>
            <p:ph type="title"/>
          </p:nvPr>
        </p:nvSpPr>
        <p:spPr>
          <a:xfrm>
            <a:off x="546819" y="109847"/>
            <a:ext cx="9855200" cy="762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B0F0"/>
                </a:solidFill>
              </a:rPr>
              <a:t>Sequence of Successful Search - 1</a:t>
            </a:r>
          </a:p>
        </p:txBody>
      </p:sp>
      <p:grpSp>
        <p:nvGrpSpPr>
          <p:cNvPr id="10244" name="Group 4"/>
          <p:cNvGrpSpPr>
            <a:grpSpLocks/>
          </p:cNvGrpSpPr>
          <p:nvPr/>
        </p:nvGrpSpPr>
        <p:grpSpPr bwMode="auto">
          <a:xfrm>
            <a:off x="1407585" y="3395662"/>
            <a:ext cx="9726084" cy="1069974"/>
            <a:chOff x="665" y="2139"/>
            <a:chExt cx="4595" cy="674"/>
          </a:xfrm>
        </p:grpSpPr>
        <p:sp>
          <p:nvSpPr>
            <p:cNvPr id="10245" name="Rectangle 5"/>
            <p:cNvSpPr>
              <a:spLocks noChangeArrowheads="1"/>
            </p:cNvSpPr>
            <p:nvPr/>
          </p:nvSpPr>
          <p:spPr bwMode="auto">
            <a:xfrm>
              <a:off x="665" y="2371"/>
              <a:ext cx="4595" cy="44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6" name="Line 6"/>
            <p:cNvSpPr>
              <a:spLocks noChangeShapeType="1"/>
            </p:cNvSpPr>
            <p:nvPr/>
          </p:nvSpPr>
          <p:spPr bwMode="auto">
            <a:xfrm>
              <a:off x="1174" y="2370"/>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47" name="Line 7"/>
            <p:cNvSpPr>
              <a:spLocks noChangeShapeType="1"/>
            </p:cNvSpPr>
            <p:nvPr/>
          </p:nvSpPr>
          <p:spPr bwMode="auto">
            <a:xfrm>
              <a:off x="169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48" name="Line 8"/>
            <p:cNvSpPr>
              <a:spLocks noChangeShapeType="1"/>
            </p:cNvSpPr>
            <p:nvPr/>
          </p:nvSpPr>
          <p:spPr bwMode="auto">
            <a:xfrm>
              <a:off x="2205"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49" name="Line 9"/>
            <p:cNvSpPr>
              <a:spLocks noChangeShapeType="1"/>
            </p:cNvSpPr>
            <p:nvPr/>
          </p:nvSpPr>
          <p:spPr bwMode="auto">
            <a:xfrm>
              <a:off x="272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50" name="Line 10"/>
            <p:cNvSpPr>
              <a:spLocks noChangeShapeType="1"/>
            </p:cNvSpPr>
            <p:nvPr/>
          </p:nvSpPr>
          <p:spPr bwMode="auto">
            <a:xfrm>
              <a:off x="3235"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51" name="Line 11"/>
            <p:cNvSpPr>
              <a:spLocks noChangeShapeType="1"/>
            </p:cNvSpPr>
            <p:nvPr/>
          </p:nvSpPr>
          <p:spPr bwMode="auto">
            <a:xfrm>
              <a:off x="375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52" name="Text Box 12"/>
            <p:cNvSpPr txBox="1">
              <a:spLocks noChangeArrowheads="1"/>
            </p:cNvSpPr>
            <p:nvPr/>
          </p:nvSpPr>
          <p:spPr bwMode="auto">
            <a:xfrm>
              <a:off x="820" y="2466"/>
              <a:ext cx="173"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5</a:t>
              </a:r>
            </a:p>
          </p:txBody>
        </p:sp>
        <p:sp>
          <p:nvSpPr>
            <p:cNvPr id="10253" name="Text Box 13"/>
            <p:cNvSpPr txBox="1">
              <a:spLocks noChangeArrowheads="1"/>
            </p:cNvSpPr>
            <p:nvPr/>
          </p:nvSpPr>
          <p:spPr bwMode="auto">
            <a:xfrm>
              <a:off x="1336"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12</a:t>
              </a:r>
            </a:p>
          </p:txBody>
        </p:sp>
        <p:sp>
          <p:nvSpPr>
            <p:cNvPr id="10254" name="Text Box 14"/>
            <p:cNvSpPr txBox="1">
              <a:spLocks noChangeArrowheads="1"/>
            </p:cNvSpPr>
            <p:nvPr/>
          </p:nvSpPr>
          <p:spPr bwMode="auto">
            <a:xfrm>
              <a:off x="1853"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17</a:t>
              </a:r>
            </a:p>
          </p:txBody>
        </p:sp>
        <p:sp>
          <p:nvSpPr>
            <p:cNvPr id="10255" name="Text Box 15"/>
            <p:cNvSpPr txBox="1">
              <a:spLocks noChangeArrowheads="1"/>
            </p:cNvSpPr>
            <p:nvPr/>
          </p:nvSpPr>
          <p:spPr bwMode="auto">
            <a:xfrm>
              <a:off x="2254"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23</a:t>
              </a:r>
            </a:p>
          </p:txBody>
        </p:sp>
        <p:sp>
          <p:nvSpPr>
            <p:cNvPr id="10256" name="Text Box 16"/>
            <p:cNvSpPr txBox="1">
              <a:spLocks noChangeArrowheads="1"/>
            </p:cNvSpPr>
            <p:nvPr/>
          </p:nvSpPr>
          <p:spPr bwMode="auto">
            <a:xfrm>
              <a:off x="2771"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38</a:t>
              </a:r>
            </a:p>
          </p:txBody>
        </p:sp>
        <p:sp>
          <p:nvSpPr>
            <p:cNvPr id="10257" name="Text Box 17"/>
            <p:cNvSpPr txBox="1">
              <a:spLocks noChangeArrowheads="1"/>
            </p:cNvSpPr>
            <p:nvPr/>
          </p:nvSpPr>
          <p:spPr bwMode="auto">
            <a:xfrm>
              <a:off x="3287" y="2467"/>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44</a:t>
              </a:r>
            </a:p>
          </p:txBody>
        </p:sp>
        <p:sp>
          <p:nvSpPr>
            <p:cNvPr id="10258" name="Text Box 18"/>
            <p:cNvSpPr txBox="1">
              <a:spLocks noChangeArrowheads="1"/>
            </p:cNvSpPr>
            <p:nvPr/>
          </p:nvSpPr>
          <p:spPr bwMode="auto">
            <a:xfrm>
              <a:off x="3804" y="2467"/>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77</a:t>
              </a:r>
            </a:p>
          </p:txBody>
        </p:sp>
        <p:sp>
          <p:nvSpPr>
            <p:cNvPr id="10259" name="Line 19"/>
            <p:cNvSpPr>
              <a:spLocks noChangeShapeType="1"/>
            </p:cNvSpPr>
            <p:nvPr/>
          </p:nvSpPr>
          <p:spPr bwMode="auto">
            <a:xfrm>
              <a:off x="4265" y="2373"/>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60" name="Line 20"/>
            <p:cNvSpPr>
              <a:spLocks noChangeShapeType="1"/>
            </p:cNvSpPr>
            <p:nvPr/>
          </p:nvSpPr>
          <p:spPr bwMode="auto">
            <a:xfrm>
              <a:off x="4780" y="2373"/>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0261" name="Group 21"/>
            <p:cNvGrpSpPr>
              <a:grpSpLocks/>
            </p:cNvGrpSpPr>
            <p:nvPr/>
          </p:nvGrpSpPr>
          <p:grpSpPr bwMode="auto">
            <a:xfrm>
              <a:off x="839" y="2139"/>
              <a:ext cx="4230" cy="292"/>
              <a:chOff x="839" y="2139"/>
              <a:chExt cx="4230" cy="292"/>
            </a:xfrm>
          </p:grpSpPr>
          <p:sp>
            <p:nvSpPr>
              <p:cNvPr id="10262" name="Text Box 22"/>
              <p:cNvSpPr txBox="1">
                <a:spLocks noChangeArrowheads="1"/>
              </p:cNvSpPr>
              <p:nvPr/>
            </p:nvSpPr>
            <p:spPr bwMode="auto">
              <a:xfrm>
                <a:off x="839"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0</a:t>
                </a:r>
              </a:p>
            </p:txBody>
          </p:sp>
          <p:sp>
            <p:nvSpPr>
              <p:cNvPr id="10263" name="Text Box 23"/>
              <p:cNvSpPr txBox="1">
                <a:spLocks noChangeArrowheads="1"/>
              </p:cNvSpPr>
              <p:nvPr/>
            </p:nvSpPr>
            <p:spPr bwMode="auto">
              <a:xfrm>
                <a:off x="1346"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1</a:t>
                </a:r>
              </a:p>
            </p:txBody>
          </p:sp>
          <p:sp>
            <p:nvSpPr>
              <p:cNvPr id="10264" name="Text Box 24"/>
              <p:cNvSpPr txBox="1">
                <a:spLocks noChangeArrowheads="1"/>
              </p:cNvSpPr>
              <p:nvPr/>
            </p:nvSpPr>
            <p:spPr bwMode="auto">
              <a:xfrm>
                <a:off x="1854"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2</a:t>
                </a:r>
              </a:p>
            </p:txBody>
          </p:sp>
          <p:sp>
            <p:nvSpPr>
              <p:cNvPr id="10265" name="Text Box 25"/>
              <p:cNvSpPr txBox="1">
                <a:spLocks noChangeArrowheads="1"/>
              </p:cNvSpPr>
              <p:nvPr/>
            </p:nvSpPr>
            <p:spPr bwMode="auto">
              <a:xfrm>
                <a:off x="2362"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3</a:t>
                </a:r>
              </a:p>
            </p:txBody>
          </p:sp>
          <p:sp>
            <p:nvSpPr>
              <p:cNvPr id="10266" name="Text Box 26"/>
              <p:cNvSpPr txBox="1">
                <a:spLocks noChangeArrowheads="1"/>
              </p:cNvSpPr>
              <p:nvPr/>
            </p:nvSpPr>
            <p:spPr bwMode="auto">
              <a:xfrm>
                <a:off x="2870"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4</a:t>
                </a:r>
              </a:p>
            </p:txBody>
          </p:sp>
          <p:sp>
            <p:nvSpPr>
              <p:cNvPr id="10267" name="Text Box 27"/>
              <p:cNvSpPr txBox="1">
                <a:spLocks noChangeArrowheads="1"/>
              </p:cNvSpPr>
              <p:nvPr/>
            </p:nvSpPr>
            <p:spPr bwMode="auto">
              <a:xfrm>
                <a:off x="3378"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5</a:t>
                </a:r>
              </a:p>
            </p:txBody>
          </p:sp>
          <p:sp>
            <p:nvSpPr>
              <p:cNvPr id="10268" name="Text Box 28"/>
              <p:cNvSpPr txBox="1">
                <a:spLocks noChangeArrowheads="1"/>
              </p:cNvSpPr>
              <p:nvPr/>
            </p:nvSpPr>
            <p:spPr bwMode="auto">
              <a:xfrm>
                <a:off x="3886"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6</a:t>
                </a:r>
              </a:p>
            </p:txBody>
          </p:sp>
          <p:sp>
            <p:nvSpPr>
              <p:cNvPr id="10269" name="Text Box 29"/>
              <p:cNvSpPr txBox="1">
                <a:spLocks noChangeArrowheads="1"/>
              </p:cNvSpPr>
              <p:nvPr/>
            </p:nvSpPr>
            <p:spPr bwMode="auto">
              <a:xfrm>
                <a:off x="4394"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7</a:t>
                </a:r>
              </a:p>
            </p:txBody>
          </p:sp>
          <p:sp>
            <p:nvSpPr>
              <p:cNvPr id="10270" name="Text Box 30"/>
              <p:cNvSpPr txBox="1">
                <a:spLocks noChangeArrowheads="1"/>
              </p:cNvSpPr>
              <p:nvPr/>
            </p:nvSpPr>
            <p:spPr bwMode="auto">
              <a:xfrm>
                <a:off x="4902"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8</a:t>
                </a:r>
              </a:p>
            </p:txBody>
          </p:sp>
        </p:grpSp>
        <p:sp>
          <p:nvSpPr>
            <p:cNvPr id="10271" name="Text Box 31"/>
            <p:cNvSpPr txBox="1">
              <a:spLocks noChangeArrowheads="1"/>
            </p:cNvSpPr>
            <p:nvPr/>
          </p:nvSpPr>
          <p:spPr bwMode="auto">
            <a:xfrm>
              <a:off x="4320"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84</a:t>
              </a:r>
            </a:p>
          </p:txBody>
        </p:sp>
        <p:sp>
          <p:nvSpPr>
            <p:cNvPr id="10272" name="Text Box 32"/>
            <p:cNvSpPr txBox="1">
              <a:spLocks noChangeArrowheads="1"/>
            </p:cNvSpPr>
            <p:nvPr/>
          </p:nvSpPr>
          <p:spPr bwMode="auto">
            <a:xfrm>
              <a:off x="4837"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90</a:t>
              </a:r>
            </a:p>
          </p:txBody>
        </p:sp>
      </p:grpSp>
      <p:sp>
        <p:nvSpPr>
          <p:cNvPr id="10273" name="Text Box 33"/>
          <p:cNvSpPr txBox="1">
            <a:spLocks noChangeArrowheads="1"/>
          </p:cNvSpPr>
          <p:nvPr/>
        </p:nvSpPr>
        <p:spPr bwMode="auto">
          <a:xfrm>
            <a:off x="8260830" y="587748"/>
            <a:ext cx="2105233"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2800" dirty="0">
                <a:latin typeface="Tahoma" pitchFamily="32" charset="0"/>
                <a:ea typeface="MS PGothic" pitchFamily="34" charset="-128"/>
              </a:rPr>
              <a:t>search( 44 )</a:t>
            </a:r>
          </a:p>
        </p:txBody>
      </p:sp>
      <p:sp>
        <p:nvSpPr>
          <p:cNvPr id="10274" name="Text Box 34"/>
          <p:cNvSpPr txBox="1">
            <a:spLocks noChangeArrowheads="1"/>
          </p:cNvSpPr>
          <p:nvPr/>
        </p:nvSpPr>
        <p:spPr bwMode="auto">
          <a:xfrm>
            <a:off x="1405467" y="1106489"/>
            <a:ext cx="4373611"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dirty="0">
                <a:latin typeface="Tahoma" pitchFamily="32" charset="0"/>
                <a:ea typeface="MS PGothic" pitchFamily="34" charset="-128"/>
              </a:rPr>
              <a:t>low		high		mid</a:t>
            </a:r>
          </a:p>
        </p:txBody>
      </p:sp>
      <p:sp>
        <p:nvSpPr>
          <p:cNvPr id="10275" name="Line 35"/>
          <p:cNvSpPr>
            <a:spLocks noChangeShapeType="1"/>
          </p:cNvSpPr>
          <p:nvPr/>
        </p:nvSpPr>
        <p:spPr bwMode="auto">
          <a:xfrm>
            <a:off x="1217084" y="1533525"/>
            <a:ext cx="6110816" cy="1588"/>
          </a:xfrm>
          <a:prstGeom prst="line">
            <a:avLst/>
          </a:prstGeom>
          <a:noFill/>
          <a:ln w="1908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0276" name="Group 36"/>
          <p:cNvGrpSpPr>
            <a:grpSpLocks/>
          </p:cNvGrpSpPr>
          <p:nvPr/>
        </p:nvGrpSpPr>
        <p:grpSpPr bwMode="auto">
          <a:xfrm>
            <a:off x="395818" y="1600201"/>
            <a:ext cx="10807700" cy="3702051"/>
            <a:chOff x="187" y="1008"/>
            <a:chExt cx="5106" cy="2332"/>
          </a:xfrm>
        </p:grpSpPr>
        <p:grpSp>
          <p:nvGrpSpPr>
            <p:cNvPr id="10277" name="Group 37"/>
            <p:cNvGrpSpPr>
              <a:grpSpLocks/>
            </p:cNvGrpSpPr>
            <p:nvPr/>
          </p:nvGrpSpPr>
          <p:grpSpPr bwMode="auto">
            <a:xfrm>
              <a:off x="187" y="1008"/>
              <a:ext cx="2112" cy="294"/>
              <a:chOff x="187" y="1008"/>
              <a:chExt cx="2112" cy="294"/>
            </a:xfrm>
          </p:grpSpPr>
          <p:sp>
            <p:nvSpPr>
              <p:cNvPr id="10278" name="Text Box 38"/>
              <p:cNvSpPr txBox="1">
                <a:spLocks noChangeArrowheads="1"/>
              </p:cNvSpPr>
              <p:nvPr/>
            </p:nvSpPr>
            <p:spPr bwMode="auto">
              <a:xfrm>
                <a:off x="806" y="1008"/>
                <a:ext cx="149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dirty="0">
                    <a:latin typeface="Tahoma" pitchFamily="32" charset="0"/>
                    <a:ea typeface="MS PGothic" pitchFamily="34" charset="-128"/>
                  </a:rPr>
                  <a:t>0		8</a:t>
                </a:r>
              </a:p>
            </p:txBody>
          </p:sp>
          <p:sp>
            <p:nvSpPr>
              <p:cNvPr id="10279" name="Text Box 39"/>
              <p:cNvSpPr txBox="1">
                <a:spLocks noChangeArrowheads="1"/>
              </p:cNvSpPr>
              <p:nvPr/>
            </p:nvSpPr>
            <p:spPr bwMode="auto">
              <a:xfrm>
                <a:off x="187" y="1010"/>
                <a:ext cx="27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#1</a:t>
                </a:r>
              </a:p>
            </p:txBody>
          </p:sp>
        </p:grpSp>
        <p:sp>
          <p:nvSpPr>
            <p:cNvPr id="10280" name="AutoShape 40"/>
            <p:cNvSpPr>
              <a:spLocks noChangeArrowheads="1"/>
            </p:cNvSpPr>
            <p:nvPr/>
          </p:nvSpPr>
          <p:spPr bwMode="auto">
            <a:xfrm>
              <a:off x="4762" y="2854"/>
              <a:ext cx="531" cy="480"/>
            </a:xfrm>
            <a:prstGeom prst="upArrowCallout">
              <a:avLst>
                <a:gd name="adj1" fmla="val 10212"/>
                <a:gd name="adj2" fmla="val 18647"/>
                <a:gd name="adj3" fmla="val 27083"/>
                <a:gd name="adj4" fmla="val 46667"/>
              </a:avLst>
            </a:prstGeom>
            <a:noFill/>
            <a:ln w="1908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Tahoma" pitchFamily="32" charset="0"/>
                  <a:ea typeface="MS PGothic" pitchFamily="34" charset="-128"/>
                </a:rPr>
                <a:t>high</a:t>
              </a:r>
            </a:p>
          </p:txBody>
        </p:sp>
        <p:sp>
          <p:nvSpPr>
            <p:cNvPr id="10281" name="AutoShape 41"/>
            <p:cNvSpPr>
              <a:spLocks noChangeArrowheads="1"/>
            </p:cNvSpPr>
            <p:nvPr/>
          </p:nvSpPr>
          <p:spPr bwMode="auto">
            <a:xfrm>
              <a:off x="653" y="2860"/>
              <a:ext cx="531" cy="480"/>
            </a:xfrm>
            <a:prstGeom prst="upArrowCallout">
              <a:avLst>
                <a:gd name="adj1" fmla="val 10212"/>
                <a:gd name="adj2" fmla="val 18647"/>
                <a:gd name="adj3" fmla="val 27083"/>
                <a:gd name="adj4" fmla="val 46667"/>
              </a:avLst>
            </a:prstGeom>
            <a:noFill/>
            <a:ln w="1908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Tahoma" pitchFamily="32" charset="0"/>
                  <a:ea typeface="MS PGothic" pitchFamily="34" charset="-128"/>
                </a:rPr>
                <a:t>low</a:t>
              </a:r>
            </a:p>
          </p:txBody>
        </p:sp>
      </p:grpSp>
      <p:graphicFrame>
        <p:nvGraphicFramePr>
          <p:cNvPr id="10282" name="Object 42"/>
          <p:cNvGraphicFramePr>
            <a:graphicFrameLocks noChangeAspect="1"/>
          </p:cNvGraphicFramePr>
          <p:nvPr>
            <p:extLst>
              <p:ext uri="{D42A27DB-BD31-4B8C-83A1-F6EECF244321}">
                <p14:modId xmlns:p14="http://schemas.microsoft.com/office/powerpoint/2010/main" val="1075083438"/>
              </p:ext>
            </p:extLst>
          </p:nvPr>
        </p:nvGraphicFramePr>
        <p:xfrm>
          <a:off x="7658530" y="1997759"/>
          <a:ext cx="2874433" cy="755650"/>
        </p:xfrm>
        <a:graphic>
          <a:graphicData uri="http://schemas.openxmlformats.org/presentationml/2006/ole">
            <mc:AlternateContent xmlns:mc="http://schemas.openxmlformats.org/markup-compatibility/2006">
              <mc:Choice xmlns:v="urn:schemas-microsoft-com:vml" Requires="v">
                <p:oleObj spid="_x0000_s2090" r:id="rId4" imgW="1240560" imgH="396720" progId="">
                  <p:embed/>
                </p:oleObj>
              </mc:Choice>
              <mc:Fallback>
                <p:oleObj r:id="rId4" imgW="1240560" imgH="3967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8530" y="1997759"/>
                        <a:ext cx="2874433" cy="7556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3" name="Text Box 43"/>
          <p:cNvSpPr txBox="1">
            <a:spLocks noChangeArrowheads="1"/>
          </p:cNvSpPr>
          <p:nvPr/>
        </p:nvSpPr>
        <p:spPr bwMode="auto">
          <a:xfrm>
            <a:off x="5691718" y="5403850"/>
            <a:ext cx="1042571"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1800">
                <a:latin typeface="Tahoma" pitchFamily="32" charset="0"/>
                <a:ea typeface="MS PGothic" pitchFamily="34" charset="-128"/>
              </a:rPr>
              <a:t>38 &lt; </a:t>
            </a:r>
            <a:r>
              <a:rPr lang="en-US" sz="1800" b="1">
                <a:solidFill>
                  <a:srgbClr val="D21804"/>
                </a:solidFill>
                <a:latin typeface="Tahoma" pitchFamily="32" charset="0"/>
                <a:ea typeface="MS PGothic" pitchFamily="34" charset="-128"/>
              </a:rPr>
              <a:t>44</a:t>
            </a:r>
          </a:p>
        </p:txBody>
      </p:sp>
      <p:grpSp>
        <p:nvGrpSpPr>
          <p:cNvPr id="10284" name="Group 44"/>
          <p:cNvGrpSpPr>
            <a:grpSpLocks/>
          </p:cNvGrpSpPr>
          <p:nvPr/>
        </p:nvGrpSpPr>
        <p:grpSpPr bwMode="auto">
          <a:xfrm>
            <a:off x="7109886" y="5389571"/>
            <a:ext cx="2779183" cy="401638"/>
            <a:chOff x="3359" y="3395"/>
            <a:chExt cx="1313" cy="253"/>
          </a:xfrm>
        </p:grpSpPr>
        <p:sp>
          <p:nvSpPr>
            <p:cNvPr id="10285" name="Line 45"/>
            <p:cNvSpPr>
              <a:spLocks noChangeShapeType="1"/>
            </p:cNvSpPr>
            <p:nvPr/>
          </p:nvSpPr>
          <p:spPr bwMode="auto">
            <a:xfrm>
              <a:off x="3359" y="3513"/>
              <a:ext cx="333" cy="13"/>
            </a:xfrm>
            <a:prstGeom prst="line">
              <a:avLst/>
            </a:prstGeom>
            <a:noFill/>
            <a:ln w="381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86" name="Text Box 46"/>
            <p:cNvSpPr txBox="1">
              <a:spLocks noChangeArrowheads="1"/>
            </p:cNvSpPr>
            <p:nvPr/>
          </p:nvSpPr>
          <p:spPr bwMode="auto">
            <a:xfrm>
              <a:off x="3690" y="3395"/>
              <a:ext cx="982"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2000" b="1">
                  <a:latin typeface="Arial" charset="0"/>
                  <a:ea typeface="MS PGothic" pitchFamily="34" charset="-128"/>
                </a:rPr>
                <a:t>low = mid+1 = 5</a:t>
              </a:r>
            </a:p>
          </p:txBody>
        </p:sp>
      </p:grpSp>
      <p:grpSp>
        <p:nvGrpSpPr>
          <p:cNvPr id="10287" name="Group 47"/>
          <p:cNvGrpSpPr>
            <a:grpSpLocks/>
          </p:cNvGrpSpPr>
          <p:nvPr/>
        </p:nvGrpSpPr>
        <p:grpSpPr bwMode="auto">
          <a:xfrm>
            <a:off x="5353053" y="1649415"/>
            <a:ext cx="1540935" cy="3654425"/>
            <a:chOff x="2529" y="1039"/>
            <a:chExt cx="728" cy="2302"/>
          </a:xfrm>
        </p:grpSpPr>
        <p:sp>
          <p:nvSpPr>
            <p:cNvPr id="10288" name="AutoShape 48"/>
            <p:cNvSpPr>
              <a:spLocks noChangeArrowheads="1"/>
            </p:cNvSpPr>
            <p:nvPr/>
          </p:nvSpPr>
          <p:spPr bwMode="auto">
            <a:xfrm>
              <a:off x="2726" y="2861"/>
              <a:ext cx="531" cy="480"/>
            </a:xfrm>
            <a:prstGeom prst="upArrowCallout">
              <a:avLst>
                <a:gd name="adj1" fmla="val 10212"/>
                <a:gd name="adj2" fmla="val 18647"/>
                <a:gd name="adj3" fmla="val 27083"/>
                <a:gd name="adj4" fmla="val 46667"/>
              </a:avLst>
            </a:prstGeom>
            <a:noFill/>
            <a:ln w="19080">
              <a:solidFill>
                <a:srgbClr val="D21804"/>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D21804"/>
                  </a:solidFill>
                  <a:latin typeface="Tahoma" pitchFamily="32" charset="0"/>
                  <a:ea typeface="MS PGothic" pitchFamily="34" charset="-128"/>
                </a:rPr>
                <a:t>mid</a:t>
              </a:r>
            </a:p>
          </p:txBody>
        </p:sp>
        <p:sp>
          <p:nvSpPr>
            <p:cNvPr id="10289" name="Rectangle 49"/>
            <p:cNvSpPr>
              <a:spLocks noChangeArrowheads="1"/>
            </p:cNvSpPr>
            <p:nvPr/>
          </p:nvSpPr>
          <p:spPr bwMode="auto">
            <a:xfrm>
              <a:off x="2529" y="1039"/>
              <a:ext cx="146"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D21804"/>
                  </a:solidFill>
                  <a:latin typeface="Tahoma" pitchFamily="32" charset="0"/>
                  <a:ea typeface="MS PGothic" pitchFamily="34" charset="-128"/>
                </a:rPr>
                <a:t>4</a:t>
              </a:r>
            </a:p>
          </p:txBody>
        </p:sp>
      </p:grpSp>
    </p:spTree>
    <p:extLst>
      <p:ext uri="{BB962C8B-B14F-4D97-AF65-F5344CB8AC3E}">
        <p14:creationId xmlns:p14="http://schemas.microsoft.com/office/powerpoint/2010/main" val="15734173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fill="hold" nodeType="clickEffect">
                                  <p:stCondLst>
                                    <p:cond delay="0"/>
                                  </p:stCondLst>
                                  <p:childTnLst>
                                    <p:set>
                                      <p:cBhvr additive="repl">
                                        <p:cTn id="6" dur="1" fill="hold">
                                          <p:stCondLst>
                                            <p:cond delay="0"/>
                                          </p:stCondLst>
                                        </p:cTn>
                                        <p:tgtEl>
                                          <p:spTgt spid="10287"/>
                                        </p:tgtEl>
                                        <p:attrNameLst>
                                          <p:attrName>style.visibility</p:attrName>
                                        </p:attrNameLst>
                                      </p:cBhvr>
                                      <p:to>
                                        <p:strVal val="visible"/>
                                      </p:to>
                                    </p:set>
                                    <p:animEffect transition="in" filter="dissolve">
                                      <p:cBhvr additive="repl">
                                        <p:cTn id="7" dur="500"/>
                                        <p:tgtEl>
                                          <p:spTgt spid="102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fill="hold" nodeType="clickEffect">
                                  <p:stCondLst>
                                    <p:cond delay="0"/>
                                  </p:stCondLst>
                                  <p:childTnLst>
                                    <p:set>
                                      <p:cBhvr additive="repl">
                                        <p:cTn id="11" dur="1" fill="hold">
                                          <p:stCondLst>
                                            <p:cond delay="0"/>
                                          </p:stCondLst>
                                        </p:cTn>
                                        <p:tgtEl>
                                          <p:spTgt spid="10283"/>
                                        </p:tgtEl>
                                        <p:attrNameLst>
                                          <p:attrName>style.visibility</p:attrName>
                                        </p:attrNameLst>
                                      </p:cBhvr>
                                      <p:to>
                                        <p:strVal val="visible"/>
                                      </p:to>
                                    </p:set>
                                    <p:animEffect transition="in" filter="dissolve">
                                      <p:cBhvr additive="repl">
                                        <p:cTn id="12" dur="500"/>
                                        <p:tgtEl>
                                          <p:spTgt spid="102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fill="hold" nodeType="clickEffect">
                                  <p:stCondLst>
                                    <p:cond delay="0"/>
                                  </p:stCondLst>
                                  <p:childTnLst>
                                    <p:set>
                                      <p:cBhvr additive="repl">
                                        <p:cTn id="16" dur="1" fill="hold">
                                          <p:stCondLst>
                                            <p:cond delay="0"/>
                                          </p:stCondLst>
                                        </p:cTn>
                                        <p:tgtEl>
                                          <p:spTgt spid="10284"/>
                                        </p:tgtEl>
                                        <p:attrNameLst>
                                          <p:attrName>style.visibility</p:attrName>
                                        </p:attrNameLst>
                                      </p:cBhvr>
                                      <p:to>
                                        <p:strVal val="visible"/>
                                      </p:to>
                                    </p:set>
                                    <p:animEffect transition="in" filter="dissolve">
                                      <p:cBhvr additive="repl">
                                        <p:cTn id="17" dur="500"/>
                                        <p:tgtEl>
                                          <p:spTgt spid="10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2"/>
          <p:cNvSpPr>
            <a:spLocks noGrp="1"/>
          </p:cNvSpPr>
          <p:nvPr>
            <p:ph type="ftr" idx="10"/>
          </p:nvPr>
        </p:nvSpPr>
        <p:spPr/>
        <p:txBody>
          <a:bodyPr/>
          <a:lstStyle/>
          <a:p>
            <a:endParaRPr lang="en-US"/>
          </a:p>
          <a:p>
            <a:r>
              <a:rPr lang="en-US">
                <a:solidFill>
                  <a:srgbClr val="996633"/>
                </a:solidFill>
              </a:rPr>
              <a:t>©The McGraw-Hill Companies, Inc. Permission required for reproduction or display.</a:t>
            </a:r>
          </a:p>
        </p:txBody>
      </p:sp>
      <p:sp>
        <p:nvSpPr>
          <p:cNvPr id="57" name="Slide Number Placeholder 3"/>
          <p:cNvSpPr>
            <a:spLocks noGrp="1"/>
          </p:cNvSpPr>
          <p:nvPr>
            <p:ph type="sldNum" idx="11"/>
          </p:nvPr>
        </p:nvSpPr>
        <p:spPr/>
        <p:txBody>
          <a:bodyPr/>
          <a:lstStyle/>
          <a:p>
            <a:endParaRPr lang="en-US"/>
          </a:p>
          <a:p>
            <a:r>
              <a:rPr lang="en-US">
                <a:solidFill>
                  <a:srgbClr val="996633"/>
                </a:solidFill>
              </a:rPr>
              <a:t>Chapter 11</a:t>
            </a:r>
            <a:r>
              <a:rPr lang="en-US" sz="1200">
                <a:solidFill>
                  <a:srgbClr val="996633"/>
                </a:solidFill>
                <a:latin typeface="Times New Roman" pitchFamily="18" charset="0"/>
              </a:rPr>
              <a:t> - </a:t>
            </a:r>
            <a:fld id="{D02B7855-1A67-4B2D-A6EF-585873637E30}" type="slidenum">
              <a:rPr lang="en-US">
                <a:solidFill>
                  <a:srgbClr val="996633"/>
                </a:solidFill>
              </a:rPr>
              <a:pPr/>
              <a:t>35</a:t>
            </a:fld>
            <a:endParaRPr lang="en-US">
              <a:solidFill>
                <a:srgbClr val="996633"/>
              </a:solidFill>
            </a:endParaRPr>
          </a:p>
        </p:txBody>
      </p:sp>
      <p:sp>
        <p:nvSpPr>
          <p:cNvPr id="11265" name="Rectangle 1"/>
          <p:cNvSpPr>
            <a:spLocks noChangeArrowheads="1"/>
          </p:cNvSpPr>
          <p:nvPr/>
        </p:nvSpPr>
        <p:spPr bwMode="auto">
          <a:xfrm>
            <a:off x="8263468" y="1066801"/>
            <a:ext cx="2697458" cy="619125"/>
          </a:xfrm>
          <a:prstGeom prst="rect">
            <a:avLst/>
          </a:prstGeom>
          <a:solidFill>
            <a:srgbClr val="F7FDFF"/>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1266" name="Rectangle 2"/>
          <p:cNvSpPr>
            <a:spLocks noChangeArrowheads="1"/>
          </p:cNvSpPr>
          <p:nvPr/>
        </p:nvSpPr>
        <p:spPr bwMode="auto">
          <a:xfrm>
            <a:off x="1121833" y="3200400"/>
            <a:ext cx="10337800" cy="2641600"/>
          </a:xfrm>
          <a:prstGeom prst="rect">
            <a:avLst/>
          </a:prstGeom>
          <a:solidFill>
            <a:srgbClr val="FDFEE2"/>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1267" name="Rectangle 3"/>
          <p:cNvSpPr>
            <a:spLocks noGrp="1" noChangeArrowheads="1"/>
          </p:cNvSpPr>
          <p:nvPr>
            <p:ph type="title"/>
          </p:nvPr>
        </p:nvSpPr>
        <p:spPr>
          <a:xfrm>
            <a:off x="1828800" y="228600"/>
            <a:ext cx="9855200" cy="762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B0F0"/>
                </a:solidFill>
              </a:rPr>
              <a:t>Sequence of Successful Search - 2</a:t>
            </a:r>
          </a:p>
        </p:txBody>
      </p:sp>
      <p:grpSp>
        <p:nvGrpSpPr>
          <p:cNvPr id="11268" name="Group 4"/>
          <p:cNvGrpSpPr>
            <a:grpSpLocks/>
          </p:cNvGrpSpPr>
          <p:nvPr/>
        </p:nvGrpSpPr>
        <p:grpSpPr bwMode="auto">
          <a:xfrm>
            <a:off x="1407585" y="3395662"/>
            <a:ext cx="9726084" cy="1069974"/>
            <a:chOff x="665" y="2139"/>
            <a:chExt cx="4595" cy="674"/>
          </a:xfrm>
        </p:grpSpPr>
        <p:sp>
          <p:nvSpPr>
            <p:cNvPr id="11269" name="Rectangle 5"/>
            <p:cNvSpPr>
              <a:spLocks noChangeArrowheads="1"/>
            </p:cNvSpPr>
            <p:nvPr/>
          </p:nvSpPr>
          <p:spPr bwMode="auto">
            <a:xfrm>
              <a:off x="665" y="2371"/>
              <a:ext cx="4595" cy="44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Line 6"/>
            <p:cNvSpPr>
              <a:spLocks noChangeShapeType="1"/>
            </p:cNvSpPr>
            <p:nvPr/>
          </p:nvSpPr>
          <p:spPr bwMode="auto">
            <a:xfrm>
              <a:off x="1174" y="2370"/>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1" name="Line 7"/>
            <p:cNvSpPr>
              <a:spLocks noChangeShapeType="1"/>
            </p:cNvSpPr>
            <p:nvPr/>
          </p:nvSpPr>
          <p:spPr bwMode="auto">
            <a:xfrm>
              <a:off x="169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2" name="Line 8"/>
            <p:cNvSpPr>
              <a:spLocks noChangeShapeType="1"/>
            </p:cNvSpPr>
            <p:nvPr/>
          </p:nvSpPr>
          <p:spPr bwMode="auto">
            <a:xfrm>
              <a:off x="2205"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3" name="Line 9"/>
            <p:cNvSpPr>
              <a:spLocks noChangeShapeType="1"/>
            </p:cNvSpPr>
            <p:nvPr/>
          </p:nvSpPr>
          <p:spPr bwMode="auto">
            <a:xfrm>
              <a:off x="272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4" name="Line 10"/>
            <p:cNvSpPr>
              <a:spLocks noChangeShapeType="1"/>
            </p:cNvSpPr>
            <p:nvPr/>
          </p:nvSpPr>
          <p:spPr bwMode="auto">
            <a:xfrm>
              <a:off x="3235"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5" name="Line 11"/>
            <p:cNvSpPr>
              <a:spLocks noChangeShapeType="1"/>
            </p:cNvSpPr>
            <p:nvPr/>
          </p:nvSpPr>
          <p:spPr bwMode="auto">
            <a:xfrm>
              <a:off x="375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6" name="Text Box 12"/>
            <p:cNvSpPr txBox="1">
              <a:spLocks noChangeArrowheads="1"/>
            </p:cNvSpPr>
            <p:nvPr/>
          </p:nvSpPr>
          <p:spPr bwMode="auto">
            <a:xfrm>
              <a:off x="820" y="2466"/>
              <a:ext cx="173"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5</a:t>
              </a:r>
            </a:p>
          </p:txBody>
        </p:sp>
        <p:sp>
          <p:nvSpPr>
            <p:cNvPr id="11277" name="Text Box 13"/>
            <p:cNvSpPr txBox="1">
              <a:spLocks noChangeArrowheads="1"/>
            </p:cNvSpPr>
            <p:nvPr/>
          </p:nvSpPr>
          <p:spPr bwMode="auto">
            <a:xfrm>
              <a:off x="1336"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12</a:t>
              </a:r>
            </a:p>
          </p:txBody>
        </p:sp>
        <p:sp>
          <p:nvSpPr>
            <p:cNvPr id="11278" name="Text Box 14"/>
            <p:cNvSpPr txBox="1">
              <a:spLocks noChangeArrowheads="1"/>
            </p:cNvSpPr>
            <p:nvPr/>
          </p:nvSpPr>
          <p:spPr bwMode="auto">
            <a:xfrm>
              <a:off x="1853"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17</a:t>
              </a:r>
            </a:p>
          </p:txBody>
        </p:sp>
        <p:sp>
          <p:nvSpPr>
            <p:cNvPr id="11279" name="Text Box 15"/>
            <p:cNvSpPr txBox="1">
              <a:spLocks noChangeArrowheads="1"/>
            </p:cNvSpPr>
            <p:nvPr/>
          </p:nvSpPr>
          <p:spPr bwMode="auto">
            <a:xfrm>
              <a:off x="2254"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23</a:t>
              </a:r>
            </a:p>
          </p:txBody>
        </p:sp>
        <p:sp>
          <p:nvSpPr>
            <p:cNvPr id="11280" name="Text Box 16"/>
            <p:cNvSpPr txBox="1">
              <a:spLocks noChangeArrowheads="1"/>
            </p:cNvSpPr>
            <p:nvPr/>
          </p:nvSpPr>
          <p:spPr bwMode="auto">
            <a:xfrm>
              <a:off x="2771"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38</a:t>
              </a:r>
            </a:p>
          </p:txBody>
        </p:sp>
        <p:sp>
          <p:nvSpPr>
            <p:cNvPr id="11281" name="Text Box 17"/>
            <p:cNvSpPr txBox="1">
              <a:spLocks noChangeArrowheads="1"/>
            </p:cNvSpPr>
            <p:nvPr/>
          </p:nvSpPr>
          <p:spPr bwMode="auto">
            <a:xfrm>
              <a:off x="3287" y="2467"/>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44</a:t>
              </a:r>
            </a:p>
          </p:txBody>
        </p:sp>
        <p:sp>
          <p:nvSpPr>
            <p:cNvPr id="11282" name="Text Box 18"/>
            <p:cNvSpPr txBox="1">
              <a:spLocks noChangeArrowheads="1"/>
            </p:cNvSpPr>
            <p:nvPr/>
          </p:nvSpPr>
          <p:spPr bwMode="auto">
            <a:xfrm>
              <a:off x="3804" y="2467"/>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77</a:t>
              </a:r>
            </a:p>
          </p:txBody>
        </p:sp>
        <p:sp>
          <p:nvSpPr>
            <p:cNvPr id="11283" name="Line 19"/>
            <p:cNvSpPr>
              <a:spLocks noChangeShapeType="1"/>
            </p:cNvSpPr>
            <p:nvPr/>
          </p:nvSpPr>
          <p:spPr bwMode="auto">
            <a:xfrm>
              <a:off x="4265" y="2373"/>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84" name="Line 20"/>
            <p:cNvSpPr>
              <a:spLocks noChangeShapeType="1"/>
            </p:cNvSpPr>
            <p:nvPr/>
          </p:nvSpPr>
          <p:spPr bwMode="auto">
            <a:xfrm>
              <a:off x="4780" y="2373"/>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1285" name="Group 21"/>
            <p:cNvGrpSpPr>
              <a:grpSpLocks/>
            </p:cNvGrpSpPr>
            <p:nvPr/>
          </p:nvGrpSpPr>
          <p:grpSpPr bwMode="auto">
            <a:xfrm>
              <a:off x="839" y="2139"/>
              <a:ext cx="4230" cy="292"/>
              <a:chOff x="839" y="2139"/>
              <a:chExt cx="4230" cy="292"/>
            </a:xfrm>
          </p:grpSpPr>
          <p:sp>
            <p:nvSpPr>
              <p:cNvPr id="11286" name="Text Box 22"/>
              <p:cNvSpPr txBox="1">
                <a:spLocks noChangeArrowheads="1"/>
              </p:cNvSpPr>
              <p:nvPr/>
            </p:nvSpPr>
            <p:spPr bwMode="auto">
              <a:xfrm>
                <a:off x="839"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0</a:t>
                </a:r>
              </a:p>
            </p:txBody>
          </p:sp>
          <p:sp>
            <p:nvSpPr>
              <p:cNvPr id="11287" name="Text Box 23"/>
              <p:cNvSpPr txBox="1">
                <a:spLocks noChangeArrowheads="1"/>
              </p:cNvSpPr>
              <p:nvPr/>
            </p:nvSpPr>
            <p:spPr bwMode="auto">
              <a:xfrm>
                <a:off x="1346"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1</a:t>
                </a:r>
              </a:p>
            </p:txBody>
          </p:sp>
          <p:sp>
            <p:nvSpPr>
              <p:cNvPr id="11288" name="Text Box 24"/>
              <p:cNvSpPr txBox="1">
                <a:spLocks noChangeArrowheads="1"/>
              </p:cNvSpPr>
              <p:nvPr/>
            </p:nvSpPr>
            <p:spPr bwMode="auto">
              <a:xfrm>
                <a:off x="1854"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2</a:t>
                </a:r>
              </a:p>
            </p:txBody>
          </p:sp>
          <p:sp>
            <p:nvSpPr>
              <p:cNvPr id="11289" name="Text Box 25"/>
              <p:cNvSpPr txBox="1">
                <a:spLocks noChangeArrowheads="1"/>
              </p:cNvSpPr>
              <p:nvPr/>
            </p:nvSpPr>
            <p:spPr bwMode="auto">
              <a:xfrm>
                <a:off x="2362"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3</a:t>
                </a:r>
              </a:p>
            </p:txBody>
          </p:sp>
          <p:sp>
            <p:nvSpPr>
              <p:cNvPr id="11290" name="Text Box 26"/>
              <p:cNvSpPr txBox="1">
                <a:spLocks noChangeArrowheads="1"/>
              </p:cNvSpPr>
              <p:nvPr/>
            </p:nvSpPr>
            <p:spPr bwMode="auto">
              <a:xfrm>
                <a:off x="2870"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4</a:t>
                </a:r>
              </a:p>
            </p:txBody>
          </p:sp>
          <p:sp>
            <p:nvSpPr>
              <p:cNvPr id="11291" name="Text Box 27"/>
              <p:cNvSpPr txBox="1">
                <a:spLocks noChangeArrowheads="1"/>
              </p:cNvSpPr>
              <p:nvPr/>
            </p:nvSpPr>
            <p:spPr bwMode="auto">
              <a:xfrm>
                <a:off x="3378"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5</a:t>
                </a:r>
              </a:p>
            </p:txBody>
          </p:sp>
          <p:sp>
            <p:nvSpPr>
              <p:cNvPr id="11292" name="Text Box 28"/>
              <p:cNvSpPr txBox="1">
                <a:spLocks noChangeArrowheads="1"/>
              </p:cNvSpPr>
              <p:nvPr/>
            </p:nvSpPr>
            <p:spPr bwMode="auto">
              <a:xfrm>
                <a:off x="3886"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6</a:t>
                </a:r>
              </a:p>
            </p:txBody>
          </p:sp>
          <p:sp>
            <p:nvSpPr>
              <p:cNvPr id="11293" name="Text Box 29"/>
              <p:cNvSpPr txBox="1">
                <a:spLocks noChangeArrowheads="1"/>
              </p:cNvSpPr>
              <p:nvPr/>
            </p:nvSpPr>
            <p:spPr bwMode="auto">
              <a:xfrm>
                <a:off x="4394"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7</a:t>
                </a:r>
              </a:p>
            </p:txBody>
          </p:sp>
          <p:sp>
            <p:nvSpPr>
              <p:cNvPr id="11294" name="Text Box 30"/>
              <p:cNvSpPr txBox="1">
                <a:spLocks noChangeArrowheads="1"/>
              </p:cNvSpPr>
              <p:nvPr/>
            </p:nvSpPr>
            <p:spPr bwMode="auto">
              <a:xfrm>
                <a:off x="4902"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8</a:t>
                </a:r>
              </a:p>
            </p:txBody>
          </p:sp>
        </p:grpSp>
        <p:sp>
          <p:nvSpPr>
            <p:cNvPr id="11295" name="Text Box 31"/>
            <p:cNvSpPr txBox="1">
              <a:spLocks noChangeArrowheads="1"/>
            </p:cNvSpPr>
            <p:nvPr/>
          </p:nvSpPr>
          <p:spPr bwMode="auto">
            <a:xfrm>
              <a:off x="4320"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84</a:t>
              </a:r>
            </a:p>
          </p:txBody>
        </p:sp>
        <p:sp>
          <p:nvSpPr>
            <p:cNvPr id="11296" name="Text Box 32"/>
            <p:cNvSpPr txBox="1">
              <a:spLocks noChangeArrowheads="1"/>
            </p:cNvSpPr>
            <p:nvPr/>
          </p:nvSpPr>
          <p:spPr bwMode="auto">
            <a:xfrm>
              <a:off x="4837"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90</a:t>
              </a:r>
            </a:p>
          </p:txBody>
        </p:sp>
      </p:grpSp>
      <p:sp>
        <p:nvSpPr>
          <p:cNvPr id="11297" name="Text Box 33"/>
          <p:cNvSpPr txBox="1">
            <a:spLocks noChangeArrowheads="1"/>
          </p:cNvSpPr>
          <p:nvPr/>
        </p:nvSpPr>
        <p:spPr bwMode="auto">
          <a:xfrm>
            <a:off x="8606367" y="1098550"/>
            <a:ext cx="2105233"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2800">
                <a:latin typeface="Tahoma" pitchFamily="32" charset="0"/>
                <a:ea typeface="MS PGothic" pitchFamily="34" charset="-128"/>
              </a:rPr>
              <a:t>search( 44 )</a:t>
            </a:r>
          </a:p>
        </p:txBody>
      </p:sp>
      <p:sp>
        <p:nvSpPr>
          <p:cNvPr id="11298" name="Text Box 34"/>
          <p:cNvSpPr txBox="1">
            <a:spLocks noChangeArrowheads="1"/>
          </p:cNvSpPr>
          <p:nvPr/>
        </p:nvSpPr>
        <p:spPr bwMode="auto">
          <a:xfrm>
            <a:off x="1405467" y="1106489"/>
            <a:ext cx="4373611"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low		high		mid</a:t>
            </a:r>
          </a:p>
        </p:txBody>
      </p:sp>
      <p:sp>
        <p:nvSpPr>
          <p:cNvPr id="11299" name="Line 35"/>
          <p:cNvSpPr>
            <a:spLocks noChangeShapeType="1"/>
          </p:cNvSpPr>
          <p:nvPr/>
        </p:nvSpPr>
        <p:spPr bwMode="auto">
          <a:xfrm>
            <a:off x="1217084" y="1533525"/>
            <a:ext cx="6110816" cy="1588"/>
          </a:xfrm>
          <a:prstGeom prst="line">
            <a:avLst/>
          </a:prstGeom>
          <a:noFill/>
          <a:ln w="1908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1300" name="Group 36"/>
          <p:cNvGrpSpPr>
            <a:grpSpLocks/>
          </p:cNvGrpSpPr>
          <p:nvPr/>
        </p:nvGrpSpPr>
        <p:grpSpPr bwMode="auto">
          <a:xfrm>
            <a:off x="395817" y="1600203"/>
            <a:ext cx="4470400" cy="466726"/>
            <a:chOff x="187" y="1008"/>
            <a:chExt cx="2112" cy="294"/>
          </a:xfrm>
        </p:grpSpPr>
        <p:sp>
          <p:nvSpPr>
            <p:cNvPr id="11301" name="Text Box 37"/>
            <p:cNvSpPr txBox="1">
              <a:spLocks noChangeArrowheads="1"/>
            </p:cNvSpPr>
            <p:nvPr/>
          </p:nvSpPr>
          <p:spPr bwMode="auto">
            <a:xfrm>
              <a:off x="806" y="1008"/>
              <a:ext cx="149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0		8</a:t>
              </a:r>
            </a:p>
          </p:txBody>
        </p:sp>
        <p:sp>
          <p:nvSpPr>
            <p:cNvPr id="11302" name="Text Box 38"/>
            <p:cNvSpPr txBox="1">
              <a:spLocks noChangeArrowheads="1"/>
            </p:cNvSpPr>
            <p:nvPr/>
          </p:nvSpPr>
          <p:spPr bwMode="auto">
            <a:xfrm>
              <a:off x="187" y="1010"/>
              <a:ext cx="27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#1</a:t>
              </a:r>
            </a:p>
          </p:txBody>
        </p:sp>
      </p:grpSp>
      <p:graphicFrame>
        <p:nvGraphicFramePr>
          <p:cNvPr id="11303" name="Object 39"/>
          <p:cNvGraphicFramePr>
            <a:graphicFrameLocks noChangeAspect="1"/>
          </p:cNvGraphicFramePr>
          <p:nvPr/>
        </p:nvGraphicFramePr>
        <p:xfrm>
          <a:off x="8572501" y="2082800"/>
          <a:ext cx="2874433" cy="755650"/>
        </p:xfrm>
        <a:graphic>
          <a:graphicData uri="http://schemas.openxmlformats.org/presentationml/2006/ole">
            <mc:AlternateContent xmlns:mc="http://schemas.openxmlformats.org/markup-compatibility/2006">
              <mc:Choice xmlns:v="urn:schemas-microsoft-com:vml" Requires="v">
                <p:oleObj spid="_x0000_s3115" r:id="rId4" imgW="1240560" imgH="396720" progId="">
                  <p:embed/>
                </p:oleObj>
              </mc:Choice>
              <mc:Fallback>
                <p:oleObj r:id="rId4" imgW="1240560" imgH="3967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1" y="2082800"/>
                        <a:ext cx="2874433" cy="7556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4" name="Text Box 40"/>
          <p:cNvSpPr txBox="1">
            <a:spLocks noChangeArrowheads="1"/>
          </p:cNvSpPr>
          <p:nvPr/>
        </p:nvSpPr>
        <p:spPr bwMode="auto">
          <a:xfrm>
            <a:off x="7846484" y="5373688"/>
            <a:ext cx="1042571"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1800" b="1">
                <a:solidFill>
                  <a:srgbClr val="D21804"/>
                </a:solidFill>
                <a:latin typeface="Tahoma" pitchFamily="32" charset="0"/>
                <a:ea typeface="MS PGothic" pitchFamily="34" charset="-128"/>
              </a:rPr>
              <a:t>44</a:t>
            </a:r>
            <a:r>
              <a:rPr lang="en-US" sz="1800">
                <a:latin typeface="Tahoma" pitchFamily="32" charset="0"/>
                <a:ea typeface="MS PGothic" pitchFamily="34" charset="-128"/>
              </a:rPr>
              <a:t> &lt; 77</a:t>
            </a:r>
          </a:p>
        </p:txBody>
      </p:sp>
      <p:grpSp>
        <p:nvGrpSpPr>
          <p:cNvPr id="11305" name="Group 41"/>
          <p:cNvGrpSpPr>
            <a:grpSpLocks/>
          </p:cNvGrpSpPr>
          <p:nvPr/>
        </p:nvGrpSpPr>
        <p:grpSpPr bwMode="auto">
          <a:xfrm>
            <a:off x="4360333" y="5357821"/>
            <a:ext cx="3414184" cy="401638"/>
            <a:chOff x="2060" y="3375"/>
            <a:chExt cx="1613" cy="253"/>
          </a:xfrm>
        </p:grpSpPr>
        <p:sp>
          <p:nvSpPr>
            <p:cNvPr id="11306" name="Line 42"/>
            <p:cNvSpPr>
              <a:spLocks noChangeShapeType="1"/>
            </p:cNvSpPr>
            <p:nvPr/>
          </p:nvSpPr>
          <p:spPr bwMode="auto">
            <a:xfrm>
              <a:off x="3340" y="3500"/>
              <a:ext cx="333" cy="13"/>
            </a:xfrm>
            <a:prstGeom prst="line">
              <a:avLst/>
            </a:prstGeom>
            <a:noFill/>
            <a:ln w="3816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7" name="Text Box 43"/>
            <p:cNvSpPr txBox="1">
              <a:spLocks noChangeArrowheads="1"/>
            </p:cNvSpPr>
            <p:nvPr/>
          </p:nvSpPr>
          <p:spPr bwMode="auto">
            <a:xfrm>
              <a:off x="2060" y="3375"/>
              <a:ext cx="939"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2000" b="1">
                  <a:latin typeface="Arial" charset="0"/>
                  <a:ea typeface="MS PGothic" pitchFamily="34" charset="-128"/>
                </a:rPr>
                <a:t>high = mid-1=5</a:t>
              </a:r>
            </a:p>
          </p:txBody>
        </p:sp>
      </p:grpSp>
      <p:sp>
        <p:nvSpPr>
          <p:cNvPr id="11308" name="Rectangle 44"/>
          <p:cNvSpPr>
            <a:spLocks noChangeArrowheads="1"/>
          </p:cNvSpPr>
          <p:nvPr/>
        </p:nvSpPr>
        <p:spPr bwMode="auto">
          <a:xfrm>
            <a:off x="6500285" y="1598614"/>
            <a:ext cx="30839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D21804"/>
                </a:solidFill>
                <a:latin typeface="Tahoma" pitchFamily="32" charset="0"/>
                <a:ea typeface="MS PGothic" pitchFamily="34" charset="-128"/>
              </a:rPr>
              <a:t>4</a:t>
            </a:r>
          </a:p>
        </p:txBody>
      </p:sp>
      <p:grpSp>
        <p:nvGrpSpPr>
          <p:cNvPr id="11309" name="Group 45"/>
          <p:cNvGrpSpPr>
            <a:grpSpLocks/>
          </p:cNvGrpSpPr>
          <p:nvPr/>
        </p:nvGrpSpPr>
        <p:grpSpPr bwMode="auto">
          <a:xfrm>
            <a:off x="6519334" y="1984375"/>
            <a:ext cx="2567517" cy="3308351"/>
            <a:chOff x="3080" y="1250"/>
            <a:chExt cx="1213" cy="2084"/>
          </a:xfrm>
        </p:grpSpPr>
        <p:sp>
          <p:nvSpPr>
            <p:cNvPr id="11310" name="AutoShape 46"/>
            <p:cNvSpPr>
              <a:spLocks noChangeArrowheads="1"/>
            </p:cNvSpPr>
            <p:nvPr/>
          </p:nvSpPr>
          <p:spPr bwMode="auto">
            <a:xfrm>
              <a:off x="3762" y="2854"/>
              <a:ext cx="531" cy="480"/>
            </a:xfrm>
            <a:prstGeom prst="upArrowCallout">
              <a:avLst>
                <a:gd name="adj1" fmla="val 10212"/>
                <a:gd name="adj2" fmla="val 18647"/>
                <a:gd name="adj3" fmla="val 27083"/>
                <a:gd name="adj4" fmla="val 46667"/>
              </a:avLst>
            </a:prstGeom>
            <a:noFill/>
            <a:ln w="19080">
              <a:solidFill>
                <a:srgbClr val="D21804"/>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D21804"/>
                  </a:solidFill>
                  <a:latin typeface="Tahoma" pitchFamily="32" charset="0"/>
                  <a:ea typeface="MS PGothic" pitchFamily="34" charset="-128"/>
                </a:rPr>
                <a:t>mid</a:t>
              </a:r>
            </a:p>
          </p:txBody>
        </p:sp>
        <p:sp>
          <p:nvSpPr>
            <p:cNvPr id="11311" name="Rectangle 47"/>
            <p:cNvSpPr>
              <a:spLocks noChangeArrowheads="1"/>
            </p:cNvSpPr>
            <p:nvPr/>
          </p:nvSpPr>
          <p:spPr bwMode="auto">
            <a:xfrm>
              <a:off x="3080" y="1250"/>
              <a:ext cx="146"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D21804"/>
                  </a:solidFill>
                  <a:latin typeface="Tahoma" pitchFamily="32" charset="0"/>
                  <a:ea typeface="MS PGothic" pitchFamily="34" charset="-128"/>
                </a:rPr>
                <a:t>6</a:t>
              </a:r>
            </a:p>
          </p:txBody>
        </p:sp>
      </p:grpSp>
      <p:grpSp>
        <p:nvGrpSpPr>
          <p:cNvPr id="11312" name="Group 48"/>
          <p:cNvGrpSpPr>
            <a:grpSpLocks/>
          </p:cNvGrpSpPr>
          <p:nvPr/>
        </p:nvGrpSpPr>
        <p:grpSpPr bwMode="auto">
          <a:xfrm>
            <a:off x="414867" y="1985964"/>
            <a:ext cx="10788650" cy="3306763"/>
            <a:chOff x="196" y="1251"/>
            <a:chExt cx="5097" cy="2083"/>
          </a:xfrm>
        </p:grpSpPr>
        <p:sp>
          <p:nvSpPr>
            <p:cNvPr id="11313" name="AutoShape 49"/>
            <p:cNvSpPr>
              <a:spLocks noChangeArrowheads="1"/>
            </p:cNvSpPr>
            <p:nvPr/>
          </p:nvSpPr>
          <p:spPr bwMode="auto">
            <a:xfrm>
              <a:off x="4762" y="2854"/>
              <a:ext cx="531" cy="480"/>
            </a:xfrm>
            <a:prstGeom prst="upArrowCallout">
              <a:avLst>
                <a:gd name="adj1" fmla="val 10212"/>
                <a:gd name="adj2" fmla="val 18647"/>
                <a:gd name="adj3" fmla="val 27083"/>
                <a:gd name="adj4" fmla="val 46667"/>
              </a:avLst>
            </a:prstGeom>
            <a:noFill/>
            <a:ln w="1908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Tahoma" pitchFamily="32" charset="0"/>
                  <a:ea typeface="MS PGothic" pitchFamily="34" charset="-128"/>
                </a:rPr>
                <a:t>high</a:t>
              </a:r>
            </a:p>
          </p:txBody>
        </p:sp>
        <p:sp>
          <p:nvSpPr>
            <p:cNvPr id="11314" name="AutoShape 50"/>
            <p:cNvSpPr>
              <a:spLocks noChangeArrowheads="1"/>
            </p:cNvSpPr>
            <p:nvPr/>
          </p:nvSpPr>
          <p:spPr bwMode="auto">
            <a:xfrm>
              <a:off x="3174" y="2854"/>
              <a:ext cx="531" cy="480"/>
            </a:xfrm>
            <a:prstGeom prst="upArrowCallout">
              <a:avLst>
                <a:gd name="adj1" fmla="val 10212"/>
                <a:gd name="adj2" fmla="val 18647"/>
                <a:gd name="adj3" fmla="val 27083"/>
                <a:gd name="adj4" fmla="val 46667"/>
              </a:avLst>
            </a:prstGeom>
            <a:noFill/>
            <a:ln w="1908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Tahoma" pitchFamily="32" charset="0"/>
                  <a:ea typeface="MS PGothic" pitchFamily="34" charset="-128"/>
                </a:rPr>
                <a:t>low</a:t>
              </a:r>
            </a:p>
          </p:txBody>
        </p:sp>
        <p:grpSp>
          <p:nvGrpSpPr>
            <p:cNvPr id="11315" name="Group 51"/>
            <p:cNvGrpSpPr>
              <a:grpSpLocks/>
            </p:cNvGrpSpPr>
            <p:nvPr/>
          </p:nvGrpSpPr>
          <p:grpSpPr bwMode="auto">
            <a:xfrm>
              <a:off x="196" y="1251"/>
              <a:ext cx="2112" cy="294"/>
              <a:chOff x="196" y="1251"/>
              <a:chExt cx="2112" cy="294"/>
            </a:xfrm>
          </p:grpSpPr>
          <p:sp>
            <p:nvSpPr>
              <p:cNvPr id="11316" name="Text Box 52"/>
              <p:cNvSpPr txBox="1">
                <a:spLocks noChangeArrowheads="1"/>
              </p:cNvSpPr>
              <p:nvPr/>
            </p:nvSpPr>
            <p:spPr bwMode="auto">
              <a:xfrm>
                <a:off x="815" y="1251"/>
                <a:ext cx="149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5		8</a:t>
                </a:r>
              </a:p>
            </p:txBody>
          </p:sp>
          <p:sp>
            <p:nvSpPr>
              <p:cNvPr id="11317" name="Text Box 53"/>
              <p:cNvSpPr txBox="1">
                <a:spLocks noChangeArrowheads="1"/>
              </p:cNvSpPr>
              <p:nvPr/>
            </p:nvSpPr>
            <p:spPr bwMode="auto">
              <a:xfrm>
                <a:off x="196" y="1253"/>
                <a:ext cx="27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#2</a:t>
                </a:r>
              </a:p>
            </p:txBody>
          </p:sp>
        </p:grpSp>
      </p:grpSp>
      <p:sp>
        <p:nvSpPr>
          <p:cNvPr id="11318" name="Rectangle 54"/>
          <p:cNvSpPr>
            <a:spLocks noChangeArrowheads="1"/>
          </p:cNvSpPr>
          <p:nvPr/>
        </p:nvSpPr>
        <p:spPr bwMode="auto">
          <a:xfrm>
            <a:off x="1424518" y="3779839"/>
            <a:ext cx="5405967" cy="668337"/>
          </a:xfrm>
          <a:prstGeom prst="rect">
            <a:avLst/>
          </a:prstGeom>
          <a:solidFill>
            <a:srgbClr val="3333CC"/>
          </a:solidFill>
          <a:ln w="19080">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9048518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8263467" y="1066801"/>
            <a:ext cx="2525185" cy="619125"/>
          </a:xfrm>
          <a:prstGeom prst="rect">
            <a:avLst/>
          </a:prstGeom>
          <a:solidFill>
            <a:srgbClr val="F7FDFF"/>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2290" name="Rectangle 2"/>
          <p:cNvSpPr>
            <a:spLocks noChangeArrowheads="1"/>
          </p:cNvSpPr>
          <p:nvPr/>
        </p:nvSpPr>
        <p:spPr bwMode="auto">
          <a:xfrm>
            <a:off x="1121833" y="3200400"/>
            <a:ext cx="10337800" cy="2641600"/>
          </a:xfrm>
          <a:prstGeom prst="rect">
            <a:avLst/>
          </a:prstGeom>
          <a:solidFill>
            <a:srgbClr val="FDFEE2"/>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2291" name="Rectangle 3"/>
          <p:cNvSpPr>
            <a:spLocks noGrp="1" noChangeArrowheads="1"/>
          </p:cNvSpPr>
          <p:nvPr>
            <p:ph type="title"/>
          </p:nvPr>
        </p:nvSpPr>
        <p:spPr>
          <a:xfrm>
            <a:off x="1828800" y="228600"/>
            <a:ext cx="9855200" cy="762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B0F0"/>
                </a:solidFill>
              </a:rPr>
              <a:t>Sequence of Successful Search - 3</a:t>
            </a:r>
          </a:p>
        </p:txBody>
      </p:sp>
      <p:grpSp>
        <p:nvGrpSpPr>
          <p:cNvPr id="12292" name="Group 4"/>
          <p:cNvGrpSpPr>
            <a:grpSpLocks/>
          </p:cNvGrpSpPr>
          <p:nvPr/>
        </p:nvGrpSpPr>
        <p:grpSpPr bwMode="auto">
          <a:xfrm>
            <a:off x="1407585" y="3395662"/>
            <a:ext cx="9726084" cy="1069974"/>
            <a:chOff x="665" y="2139"/>
            <a:chExt cx="4595" cy="674"/>
          </a:xfrm>
        </p:grpSpPr>
        <p:sp>
          <p:nvSpPr>
            <p:cNvPr id="12293" name="Rectangle 5"/>
            <p:cNvSpPr>
              <a:spLocks noChangeArrowheads="1"/>
            </p:cNvSpPr>
            <p:nvPr/>
          </p:nvSpPr>
          <p:spPr bwMode="auto">
            <a:xfrm>
              <a:off x="665" y="2371"/>
              <a:ext cx="4595" cy="44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4" name="Line 6"/>
            <p:cNvSpPr>
              <a:spLocks noChangeShapeType="1"/>
            </p:cNvSpPr>
            <p:nvPr/>
          </p:nvSpPr>
          <p:spPr bwMode="auto">
            <a:xfrm>
              <a:off x="1174" y="2370"/>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5" name="Line 7"/>
            <p:cNvSpPr>
              <a:spLocks noChangeShapeType="1"/>
            </p:cNvSpPr>
            <p:nvPr/>
          </p:nvSpPr>
          <p:spPr bwMode="auto">
            <a:xfrm>
              <a:off x="169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6" name="Line 8"/>
            <p:cNvSpPr>
              <a:spLocks noChangeShapeType="1"/>
            </p:cNvSpPr>
            <p:nvPr/>
          </p:nvSpPr>
          <p:spPr bwMode="auto">
            <a:xfrm>
              <a:off x="2205"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7" name="Line 9"/>
            <p:cNvSpPr>
              <a:spLocks noChangeShapeType="1"/>
            </p:cNvSpPr>
            <p:nvPr/>
          </p:nvSpPr>
          <p:spPr bwMode="auto">
            <a:xfrm>
              <a:off x="272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8" name="Line 10"/>
            <p:cNvSpPr>
              <a:spLocks noChangeShapeType="1"/>
            </p:cNvSpPr>
            <p:nvPr/>
          </p:nvSpPr>
          <p:spPr bwMode="auto">
            <a:xfrm>
              <a:off x="3235"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9" name="Line 11"/>
            <p:cNvSpPr>
              <a:spLocks noChangeShapeType="1"/>
            </p:cNvSpPr>
            <p:nvPr/>
          </p:nvSpPr>
          <p:spPr bwMode="auto">
            <a:xfrm>
              <a:off x="375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00" name="Text Box 12"/>
            <p:cNvSpPr txBox="1">
              <a:spLocks noChangeArrowheads="1"/>
            </p:cNvSpPr>
            <p:nvPr/>
          </p:nvSpPr>
          <p:spPr bwMode="auto">
            <a:xfrm>
              <a:off x="820" y="2466"/>
              <a:ext cx="173"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5</a:t>
              </a:r>
            </a:p>
          </p:txBody>
        </p:sp>
        <p:sp>
          <p:nvSpPr>
            <p:cNvPr id="12301" name="Text Box 13"/>
            <p:cNvSpPr txBox="1">
              <a:spLocks noChangeArrowheads="1"/>
            </p:cNvSpPr>
            <p:nvPr/>
          </p:nvSpPr>
          <p:spPr bwMode="auto">
            <a:xfrm>
              <a:off x="1336"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12</a:t>
              </a:r>
            </a:p>
          </p:txBody>
        </p:sp>
        <p:sp>
          <p:nvSpPr>
            <p:cNvPr id="12302" name="Text Box 14"/>
            <p:cNvSpPr txBox="1">
              <a:spLocks noChangeArrowheads="1"/>
            </p:cNvSpPr>
            <p:nvPr/>
          </p:nvSpPr>
          <p:spPr bwMode="auto">
            <a:xfrm>
              <a:off x="1853"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17</a:t>
              </a:r>
            </a:p>
          </p:txBody>
        </p:sp>
        <p:sp>
          <p:nvSpPr>
            <p:cNvPr id="12303" name="Text Box 15"/>
            <p:cNvSpPr txBox="1">
              <a:spLocks noChangeArrowheads="1"/>
            </p:cNvSpPr>
            <p:nvPr/>
          </p:nvSpPr>
          <p:spPr bwMode="auto">
            <a:xfrm>
              <a:off x="2254"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23</a:t>
              </a:r>
            </a:p>
          </p:txBody>
        </p:sp>
        <p:sp>
          <p:nvSpPr>
            <p:cNvPr id="12304" name="Text Box 16"/>
            <p:cNvSpPr txBox="1">
              <a:spLocks noChangeArrowheads="1"/>
            </p:cNvSpPr>
            <p:nvPr/>
          </p:nvSpPr>
          <p:spPr bwMode="auto">
            <a:xfrm>
              <a:off x="2771"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38</a:t>
              </a:r>
            </a:p>
          </p:txBody>
        </p:sp>
        <p:sp>
          <p:nvSpPr>
            <p:cNvPr id="12305" name="Text Box 17"/>
            <p:cNvSpPr txBox="1">
              <a:spLocks noChangeArrowheads="1"/>
            </p:cNvSpPr>
            <p:nvPr/>
          </p:nvSpPr>
          <p:spPr bwMode="auto">
            <a:xfrm>
              <a:off x="3287" y="2467"/>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44</a:t>
              </a:r>
            </a:p>
          </p:txBody>
        </p:sp>
        <p:sp>
          <p:nvSpPr>
            <p:cNvPr id="12306" name="Text Box 18"/>
            <p:cNvSpPr txBox="1">
              <a:spLocks noChangeArrowheads="1"/>
            </p:cNvSpPr>
            <p:nvPr/>
          </p:nvSpPr>
          <p:spPr bwMode="auto">
            <a:xfrm>
              <a:off x="3804" y="2467"/>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77</a:t>
              </a:r>
            </a:p>
          </p:txBody>
        </p:sp>
        <p:sp>
          <p:nvSpPr>
            <p:cNvPr id="12307" name="Line 19"/>
            <p:cNvSpPr>
              <a:spLocks noChangeShapeType="1"/>
            </p:cNvSpPr>
            <p:nvPr/>
          </p:nvSpPr>
          <p:spPr bwMode="auto">
            <a:xfrm>
              <a:off x="4265" y="2373"/>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08" name="Line 20"/>
            <p:cNvSpPr>
              <a:spLocks noChangeShapeType="1"/>
            </p:cNvSpPr>
            <p:nvPr/>
          </p:nvSpPr>
          <p:spPr bwMode="auto">
            <a:xfrm>
              <a:off x="4780" y="2373"/>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2309" name="Group 21"/>
            <p:cNvGrpSpPr>
              <a:grpSpLocks/>
            </p:cNvGrpSpPr>
            <p:nvPr/>
          </p:nvGrpSpPr>
          <p:grpSpPr bwMode="auto">
            <a:xfrm>
              <a:off x="839" y="2139"/>
              <a:ext cx="4230" cy="292"/>
              <a:chOff x="839" y="2139"/>
              <a:chExt cx="4230" cy="292"/>
            </a:xfrm>
          </p:grpSpPr>
          <p:sp>
            <p:nvSpPr>
              <p:cNvPr id="12310" name="Text Box 22"/>
              <p:cNvSpPr txBox="1">
                <a:spLocks noChangeArrowheads="1"/>
              </p:cNvSpPr>
              <p:nvPr/>
            </p:nvSpPr>
            <p:spPr bwMode="auto">
              <a:xfrm>
                <a:off x="839"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0</a:t>
                </a:r>
              </a:p>
            </p:txBody>
          </p:sp>
          <p:sp>
            <p:nvSpPr>
              <p:cNvPr id="12311" name="Text Box 23"/>
              <p:cNvSpPr txBox="1">
                <a:spLocks noChangeArrowheads="1"/>
              </p:cNvSpPr>
              <p:nvPr/>
            </p:nvSpPr>
            <p:spPr bwMode="auto">
              <a:xfrm>
                <a:off x="1346"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1</a:t>
                </a:r>
              </a:p>
            </p:txBody>
          </p:sp>
          <p:sp>
            <p:nvSpPr>
              <p:cNvPr id="12312" name="Text Box 24"/>
              <p:cNvSpPr txBox="1">
                <a:spLocks noChangeArrowheads="1"/>
              </p:cNvSpPr>
              <p:nvPr/>
            </p:nvSpPr>
            <p:spPr bwMode="auto">
              <a:xfrm>
                <a:off x="1854"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2</a:t>
                </a:r>
              </a:p>
            </p:txBody>
          </p:sp>
          <p:sp>
            <p:nvSpPr>
              <p:cNvPr id="12313" name="Text Box 25"/>
              <p:cNvSpPr txBox="1">
                <a:spLocks noChangeArrowheads="1"/>
              </p:cNvSpPr>
              <p:nvPr/>
            </p:nvSpPr>
            <p:spPr bwMode="auto">
              <a:xfrm>
                <a:off x="2362"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3</a:t>
                </a:r>
              </a:p>
            </p:txBody>
          </p:sp>
          <p:sp>
            <p:nvSpPr>
              <p:cNvPr id="12314" name="Text Box 26"/>
              <p:cNvSpPr txBox="1">
                <a:spLocks noChangeArrowheads="1"/>
              </p:cNvSpPr>
              <p:nvPr/>
            </p:nvSpPr>
            <p:spPr bwMode="auto">
              <a:xfrm>
                <a:off x="2870"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4</a:t>
                </a:r>
              </a:p>
            </p:txBody>
          </p:sp>
          <p:sp>
            <p:nvSpPr>
              <p:cNvPr id="12315" name="Text Box 27"/>
              <p:cNvSpPr txBox="1">
                <a:spLocks noChangeArrowheads="1"/>
              </p:cNvSpPr>
              <p:nvPr/>
            </p:nvSpPr>
            <p:spPr bwMode="auto">
              <a:xfrm>
                <a:off x="3378"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5</a:t>
                </a:r>
              </a:p>
            </p:txBody>
          </p:sp>
          <p:sp>
            <p:nvSpPr>
              <p:cNvPr id="12316" name="Text Box 28"/>
              <p:cNvSpPr txBox="1">
                <a:spLocks noChangeArrowheads="1"/>
              </p:cNvSpPr>
              <p:nvPr/>
            </p:nvSpPr>
            <p:spPr bwMode="auto">
              <a:xfrm>
                <a:off x="3886"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6</a:t>
                </a:r>
              </a:p>
            </p:txBody>
          </p:sp>
          <p:sp>
            <p:nvSpPr>
              <p:cNvPr id="12317" name="Text Box 29"/>
              <p:cNvSpPr txBox="1">
                <a:spLocks noChangeArrowheads="1"/>
              </p:cNvSpPr>
              <p:nvPr/>
            </p:nvSpPr>
            <p:spPr bwMode="auto">
              <a:xfrm>
                <a:off x="4394"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7</a:t>
                </a:r>
              </a:p>
            </p:txBody>
          </p:sp>
          <p:sp>
            <p:nvSpPr>
              <p:cNvPr id="12318" name="Text Box 30"/>
              <p:cNvSpPr txBox="1">
                <a:spLocks noChangeArrowheads="1"/>
              </p:cNvSpPr>
              <p:nvPr/>
            </p:nvSpPr>
            <p:spPr bwMode="auto">
              <a:xfrm>
                <a:off x="4902"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8</a:t>
                </a:r>
              </a:p>
            </p:txBody>
          </p:sp>
        </p:grpSp>
        <p:sp>
          <p:nvSpPr>
            <p:cNvPr id="12319" name="Text Box 31"/>
            <p:cNvSpPr txBox="1">
              <a:spLocks noChangeArrowheads="1"/>
            </p:cNvSpPr>
            <p:nvPr/>
          </p:nvSpPr>
          <p:spPr bwMode="auto">
            <a:xfrm>
              <a:off x="4320"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84</a:t>
              </a:r>
            </a:p>
          </p:txBody>
        </p:sp>
        <p:sp>
          <p:nvSpPr>
            <p:cNvPr id="12320" name="Text Box 32"/>
            <p:cNvSpPr txBox="1">
              <a:spLocks noChangeArrowheads="1"/>
            </p:cNvSpPr>
            <p:nvPr/>
          </p:nvSpPr>
          <p:spPr bwMode="auto">
            <a:xfrm>
              <a:off x="4837"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90</a:t>
              </a:r>
            </a:p>
          </p:txBody>
        </p:sp>
      </p:grpSp>
      <p:sp>
        <p:nvSpPr>
          <p:cNvPr id="12321" name="Text Box 33"/>
          <p:cNvSpPr txBox="1">
            <a:spLocks noChangeArrowheads="1"/>
          </p:cNvSpPr>
          <p:nvPr/>
        </p:nvSpPr>
        <p:spPr bwMode="auto">
          <a:xfrm>
            <a:off x="8606367" y="1098550"/>
            <a:ext cx="2105233"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2800">
                <a:latin typeface="Tahoma" pitchFamily="32" charset="0"/>
                <a:ea typeface="MS PGothic" pitchFamily="34" charset="-128"/>
              </a:rPr>
              <a:t>search( 44 )</a:t>
            </a:r>
          </a:p>
        </p:txBody>
      </p:sp>
      <p:sp>
        <p:nvSpPr>
          <p:cNvPr id="12322" name="Text Box 34"/>
          <p:cNvSpPr txBox="1">
            <a:spLocks noChangeArrowheads="1"/>
          </p:cNvSpPr>
          <p:nvPr/>
        </p:nvSpPr>
        <p:spPr bwMode="auto">
          <a:xfrm>
            <a:off x="1405467" y="1106489"/>
            <a:ext cx="3875077"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dirty="0">
                <a:latin typeface="Tahoma" pitchFamily="32" charset="0"/>
                <a:ea typeface="MS PGothic" pitchFamily="34" charset="-128"/>
              </a:rPr>
              <a:t>low		high		</a:t>
            </a:r>
          </a:p>
        </p:txBody>
      </p:sp>
      <p:sp>
        <p:nvSpPr>
          <p:cNvPr id="12323" name="Line 35"/>
          <p:cNvSpPr>
            <a:spLocks noChangeShapeType="1"/>
          </p:cNvSpPr>
          <p:nvPr/>
        </p:nvSpPr>
        <p:spPr bwMode="auto">
          <a:xfrm>
            <a:off x="1217084" y="1533525"/>
            <a:ext cx="6110816" cy="1588"/>
          </a:xfrm>
          <a:prstGeom prst="line">
            <a:avLst/>
          </a:prstGeom>
          <a:noFill/>
          <a:ln w="1908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2324" name="Group 36"/>
          <p:cNvGrpSpPr>
            <a:grpSpLocks/>
          </p:cNvGrpSpPr>
          <p:nvPr/>
        </p:nvGrpSpPr>
        <p:grpSpPr bwMode="auto">
          <a:xfrm>
            <a:off x="395817" y="1600203"/>
            <a:ext cx="4470400" cy="466726"/>
            <a:chOff x="187" y="1008"/>
            <a:chExt cx="2112" cy="294"/>
          </a:xfrm>
        </p:grpSpPr>
        <p:sp>
          <p:nvSpPr>
            <p:cNvPr id="12325" name="Text Box 37"/>
            <p:cNvSpPr txBox="1">
              <a:spLocks noChangeArrowheads="1"/>
            </p:cNvSpPr>
            <p:nvPr/>
          </p:nvSpPr>
          <p:spPr bwMode="auto">
            <a:xfrm>
              <a:off x="806" y="1008"/>
              <a:ext cx="149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0		8</a:t>
              </a:r>
            </a:p>
          </p:txBody>
        </p:sp>
        <p:sp>
          <p:nvSpPr>
            <p:cNvPr id="12326" name="Text Box 38"/>
            <p:cNvSpPr txBox="1">
              <a:spLocks noChangeArrowheads="1"/>
            </p:cNvSpPr>
            <p:nvPr/>
          </p:nvSpPr>
          <p:spPr bwMode="auto">
            <a:xfrm>
              <a:off x="187" y="1010"/>
              <a:ext cx="27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#1</a:t>
              </a:r>
            </a:p>
          </p:txBody>
        </p:sp>
      </p:grpSp>
      <p:graphicFrame>
        <p:nvGraphicFramePr>
          <p:cNvPr id="12327" name="Object 39"/>
          <p:cNvGraphicFramePr>
            <a:graphicFrameLocks noChangeAspect="1"/>
          </p:cNvGraphicFramePr>
          <p:nvPr>
            <p:extLst>
              <p:ext uri="{D42A27DB-BD31-4B8C-83A1-F6EECF244321}">
                <p14:modId xmlns:p14="http://schemas.microsoft.com/office/powerpoint/2010/main" val="1872159693"/>
              </p:ext>
            </p:extLst>
          </p:nvPr>
        </p:nvGraphicFramePr>
        <p:xfrm>
          <a:off x="8088842" y="2052639"/>
          <a:ext cx="2874433" cy="755650"/>
        </p:xfrm>
        <a:graphic>
          <a:graphicData uri="http://schemas.openxmlformats.org/presentationml/2006/ole">
            <mc:AlternateContent xmlns:mc="http://schemas.openxmlformats.org/markup-compatibility/2006">
              <mc:Choice xmlns:v="urn:schemas-microsoft-com:vml" Requires="v">
                <p:oleObj spid="_x0000_s4139" r:id="rId4" imgW="1240560" imgH="396720" progId="">
                  <p:embed/>
                </p:oleObj>
              </mc:Choice>
              <mc:Fallback>
                <p:oleObj r:id="rId4" imgW="1240560" imgH="3967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8842" y="2052639"/>
                        <a:ext cx="2874433" cy="7556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28" name="Text Box 40"/>
          <p:cNvSpPr txBox="1">
            <a:spLocks noChangeArrowheads="1"/>
          </p:cNvSpPr>
          <p:nvPr/>
        </p:nvSpPr>
        <p:spPr bwMode="auto">
          <a:xfrm>
            <a:off x="4688417" y="5334000"/>
            <a:ext cx="121088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1800" b="1">
                <a:solidFill>
                  <a:srgbClr val="D21804"/>
                </a:solidFill>
                <a:latin typeface="Tahoma" pitchFamily="32" charset="0"/>
                <a:ea typeface="MS PGothic" pitchFamily="34" charset="-128"/>
              </a:rPr>
              <a:t>44</a:t>
            </a:r>
            <a:r>
              <a:rPr lang="en-US" sz="1800">
                <a:latin typeface="Tahoma" pitchFamily="32" charset="0"/>
                <a:ea typeface="MS PGothic" pitchFamily="34" charset="-128"/>
              </a:rPr>
              <a:t> == 44</a:t>
            </a:r>
          </a:p>
        </p:txBody>
      </p:sp>
      <p:sp>
        <p:nvSpPr>
          <p:cNvPr id="12329" name="Rectangle 41"/>
          <p:cNvSpPr>
            <a:spLocks noChangeArrowheads="1"/>
          </p:cNvSpPr>
          <p:nvPr/>
        </p:nvSpPr>
        <p:spPr bwMode="auto">
          <a:xfrm>
            <a:off x="6500285" y="1598614"/>
            <a:ext cx="30839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D21804"/>
                </a:solidFill>
                <a:latin typeface="Tahoma" pitchFamily="32" charset="0"/>
                <a:ea typeface="MS PGothic" pitchFamily="34" charset="-128"/>
              </a:rPr>
              <a:t>4</a:t>
            </a:r>
          </a:p>
        </p:txBody>
      </p:sp>
      <p:grpSp>
        <p:nvGrpSpPr>
          <p:cNvPr id="12330" name="Group 42"/>
          <p:cNvGrpSpPr>
            <a:grpSpLocks/>
          </p:cNvGrpSpPr>
          <p:nvPr/>
        </p:nvGrpSpPr>
        <p:grpSpPr bwMode="auto">
          <a:xfrm>
            <a:off x="414867" y="1985964"/>
            <a:ext cx="4470401" cy="466725"/>
            <a:chOff x="196" y="1251"/>
            <a:chExt cx="2112" cy="294"/>
          </a:xfrm>
        </p:grpSpPr>
        <p:sp>
          <p:nvSpPr>
            <p:cNvPr id="12331" name="Text Box 43"/>
            <p:cNvSpPr txBox="1">
              <a:spLocks noChangeArrowheads="1"/>
            </p:cNvSpPr>
            <p:nvPr/>
          </p:nvSpPr>
          <p:spPr bwMode="auto">
            <a:xfrm>
              <a:off x="815" y="1251"/>
              <a:ext cx="149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5		8</a:t>
              </a:r>
            </a:p>
          </p:txBody>
        </p:sp>
        <p:sp>
          <p:nvSpPr>
            <p:cNvPr id="12332" name="Text Box 44"/>
            <p:cNvSpPr txBox="1">
              <a:spLocks noChangeArrowheads="1"/>
            </p:cNvSpPr>
            <p:nvPr/>
          </p:nvSpPr>
          <p:spPr bwMode="auto">
            <a:xfrm>
              <a:off x="196" y="1253"/>
              <a:ext cx="27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#2</a:t>
              </a:r>
            </a:p>
          </p:txBody>
        </p:sp>
      </p:grpSp>
      <p:sp>
        <p:nvSpPr>
          <p:cNvPr id="12333" name="Rectangle 45"/>
          <p:cNvSpPr>
            <a:spLocks noChangeArrowheads="1"/>
          </p:cNvSpPr>
          <p:nvPr/>
        </p:nvSpPr>
        <p:spPr bwMode="auto">
          <a:xfrm>
            <a:off x="6519334" y="1984376"/>
            <a:ext cx="30839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D21804"/>
                </a:solidFill>
                <a:latin typeface="Tahoma" pitchFamily="32" charset="0"/>
                <a:ea typeface="MS PGothic" pitchFamily="34" charset="-128"/>
              </a:rPr>
              <a:t>6</a:t>
            </a:r>
          </a:p>
        </p:txBody>
      </p:sp>
      <p:grpSp>
        <p:nvGrpSpPr>
          <p:cNvPr id="12334" name="Group 46"/>
          <p:cNvGrpSpPr>
            <a:grpSpLocks/>
          </p:cNvGrpSpPr>
          <p:nvPr/>
        </p:nvGrpSpPr>
        <p:grpSpPr bwMode="auto">
          <a:xfrm>
            <a:off x="414867" y="2347914"/>
            <a:ext cx="7658101" cy="2905124"/>
            <a:chOff x="196" y="1479"/>
            <a:chExt cx="3618" cy="1830"/>
          </a:xfrm>
        </p:grpSpPr>
        <p:sp>
          <p:nvSpPr>
            <p:cNvPr id="12335" name="AutoShape 47"/>
            <p:cNvSpPr>
              <a:spLocks noChangeArrowheads="1"/>
            </p:cNvSpPr>
            <p:nvPr/>
          </p:nvSpPr>
          <p:spPr bwMode="auto">
            <a:xfrm>
              <a:off x="3514" y="2829"/>
              <a:ext cx="300" cy="480"/>
            </a:xfrm>
            <a:prstGeom prst="upArrowCallout">
              <a:avLst>
                <a:gd name="adj1" fmla="val 9231"/>
                <a:gd name="adj2" fmla="val 16856"/>
                <a:gd name="adj3" fmla="val 43333"/>
                <a:gd name="adj4" fmla="val 46667"/>
              </a:avLst>
            </a:prstGeom>
            <a:noFill/>
            <a:ln w="1908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Tahoma" pitchFamily="32" charset="0"/>
                  <a:ea typeface="MS PGothic" pitchFamily="34" charset="-128"/>
                </a:rPr>
                <a:t>high</a:t>
              </a:r>
            </a:p>
          </p:txBody>
        </p:sp>
        <p:sp>
          <p:nvSpPr>
            <p:cNvPr id="12336" name="AutoShape 48"/>
            <p:cNvSpPr>
              <a:spLocks noChangeArrowheads="1"/>
            </p:cNvSpPr>
            <p:nvPr/>
          </p:nvSpPr>
          <p:spPr bwMode="auto">
            <a:xfrm>
              <a:off x="3163" y="2829"/>
              <a:ext cx="275" cy="480"/>
            </a:xfrm>
            <a:prstGeom prst="upArrowCallout">
              <a:avLst>
                <a:gd name="adj1" fmla="val 9231"/>
                <a:gd name="adj2" fmla="val 16856"/>
                <a:gd name="adj3" fmla="val 47273"/>
                <a:gd name="adj4" fmla="val 46667"/>
              </a:avLst>
            </a:prstGeom>
            <a:noFill/>
            <a:ln w="1908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Tahoma" pitchFamily="32" charset="0"/>
                  <a:ea typeface="MS PGothic" pitchFamily="34" charset="-128"/>
                </a:rPr>
                <a:t>low</a:t>
              </a:r>
            </a:p>
          </p:txBody>
        </p:sp>
        <p:grpSp>
          <p:nvGrpSpPr>
            <p:cNvPr id="12337" name="Group 49"/>
            <p:cNvGrpSpPr>
              <a:grpSpLocks/>
            </p:cNvGrpSpPr>
            <p:nvPr/>
          </p:nvGrpSpPr>
          <p:grpSpPr bwMode="auto">
            <a:xfrm>
              <a:off x="196" y="1479"/>
              <a:ext cx="2112" cy="294"/>
              <a:chOff x="196" y="1479"/>
              <a:chExt cx="2112" cy="294"/>
            </a:xfrm>
          </p:grpSpPr>
          <p:sp>
            <p:nvSpPr>
              <p:cNvPr id="12338" name="Text Box 50"/>
              <p:cNvSpPr txBox="1">
                <a:spLocks noChangeArrowheads="1"/>
              </p:cNvSpPr>
              <p:nvPr/>
            </p:nvSpPr>
            <p:spPr bwMode="auto">
              <a:xfrm>
                <a:off x="815" y="1479"/>
                <a:ext cx="149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5		5</a:t>
                </a:r>
              </a:p>
            </p:txBody>
          </p:sp>
          <p:sp>
            <p:nvSpPr>
              <p:cNvPr id="12339" name="Text Box 51"/>
              <p:cNvSpPr txBox="1">
                <a:spLocks noChangeArrowheads="1"/>
              </p:cNvSpPr>
              <p:nvPr/>
            </p:nvSpPr>
            <p:spPr bwMode="auto">
              <a:xfrm>
                <a:off x="196" y="1481"/>
                <a:ext cx="27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#3</a:t>
                </a:r>
              </a:p>
            </p:txBody>
          </p:sp>
        </p:grpSp>
      </p:grpSp>
      <p:grpSp>
        <p:nvGrpSpPr>
          <p:cNvPr id="12340" name="Group 52"/>
          <p:cNvGrpSpPr>
            <a:grpSpLocks/>
          </p:cNvGrpSpPr>
          <p:nvPr/>
        </p:nvGrpSpPr>
        <p:grpSpPr bwMode="auto">
          <a:xfrm>
            <a:off x="6519336" y="2346325"/>
            <a:ext cx="1346201" cy="3336926"/>
            <a:chOff x="3080" y="1478"/>
            <a:chExt cx="636" cy="2102"/>
          </a:xfrm>
        </p:grpSpPr>
        <p:sp>
          <p:nvSpPr>
            <p:cNvPr id="12341" name="AutoShape 53"/>
            <p:cNvSpPr>
              <a:spLocks noChangeArrowheads="1"/>
            </p:cNvSpPr>
            <p:nvPr/>
          </p:nvSpPr>
          <p:spPr bwMode="auto">
            <a:xfrm>
              <a:off x="3230" y="2832"/>
              <a:ext cx="486" cy="748"/>
            </a:xfrm>
            <a:prstGeom prst="upArrowCallout">
              <a:avLst>
                <a:gd name="adj1" fmla="val 6593"/>
                <a:gd name="adj2" fmla="val 8569"/>
                <a:gd name="adj3" fmla="val 40330"/>
                <a:gd name="adj4" fmla="val 27005"/>
              </a:avLst>
            </a:prstGeom>
            <a:noFill/>
            <a:ln w="19080">
              <a:solidFill>
                <a:srgbClr val="D21804"/>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D21804"/>
                  </a:solidFill>
                  <a:latin typeface="Tahoma" pitchFamily="32" charset="0"/>
                  <a:ea typeface="MS PGothic" pitchFamily="34" charset="-128"/>
                </a:rPr>
                <a:t>mid</a:t>
              </a:r>
            </a:p>
          </p:txBody>
        </p:sp>
        <p:sp>
          <p:nvSpPr>
            <p:cNvPr id="12342" name="Rectangle 54"/>
            <p:cNvSpPr>
              <a:spLocks noChangeArrowheads="1"/>
            </p:cNvSpPr>
            <p:nvPr/>
          </p:nvSpPr>
          <p:spPr bwMode="auto">
            <a:xfrm>
              <a:off x="3080" y="1478"/>
              <a:ext cx="146"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D21804"/>
                  </a:solidFill>
                  <a:latin typeface="Tahoma" pitchFamily="32" charset="0"/>
                  <a:ea typeface="MS PGothic" pitchFamily="34" charset="-128"/>
                </a:rPr>
                <a:t>5</a:t>
              </a:r>
            </a:p>
          </p:txBody>
        </p:sp>
      </p:grpSp>
      <p:sp>
        <p:nvSpPr>
          <p:cNvPr id="12343" name="Text Box 55"/>
          <p:cNvSpPr txBox="1">
            <a:spLocks noChangeArrowheads="1"/>
          </p:cNvSpPr>
          <p:nvPr/>
        </p:nvSpPr>
        <p:spPr bwMode="auto">
          <a:xfrm>
            <a:off x="2004484" y="4813301"/>
            <a:ext cx="3003043"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Comic Sans MS" pitchFamily="64" charset="0"/>
                <a:ea typeface="MS PGothic" pitchFamily="34" charset="-128"/>
              </a:rPr>
              <a:t>Successful Search!!</a:t>
            </a:r>
          </a:p>
        </p:txBody>
      </p:sp>
      <p:sp>
        <p:nvSpPr>
          <p:cNvPr id="12344" name="Rectangle 56"/>
          <p:cNvSpPr>
            <a:spLocks noChangeArrowheads="1"/>
          </p:cNvSpPr>
          <p:nvPr/>
        </p:nvSpPr>
        <p:spPr bwMode="auto">
          <a:xfrm>
            <a:off x="1424518" y="3779839"/>
            <a:ext cx="5405967" cy="668337"/>
          </a:xfrm>
          <a:prstGeom prst="rect">
            <a:avLst/>
          </a:prstGeom>
          <a:solidFill>
            <a:srgbClr val="3333CC"/>
          </a:solidFill>
          <a:ln w="19080">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45" name="Rectangle 57"/>
          <p:cNvSpPr>
            <a:spLocks noChangeArrowheads="1"/>
          </p:cNvSpPr>
          <p:nvPr/>
        </p:nvSpPr>
        <p:spPr bwMode="auto">
          <a:xfrm>
            <a:off x="7956551" y="3779839"/>
            <a:ext cx="3160183" cy="668337"/>
          </a:xfrm>
          <a:prstGeom prst="rect">
            <a:avLst/>
          </a:prstGeom>
          <a:solidFill>
            <a:srgbClr val="3333CC"/>
          </a:solidFill>
          <a:ln w="19080">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Rectangle 60"/>
          <p:cNvSpPr/>
          <p:nvPr/>
        </p:nvSpPr>
        <p:spPr>
          <a:xfrm>
            <a:off x="6374598" y="1153746"/>
            <a:ext cx="683200" cy="461665"/>
          </a:xfrm>
          <a:prstGeom prst="rect">
            <a:avLst/>
          </a:prstGeom>
        </p:spPr>
        <p:txBody>
          <a:bodyPr wrap="none">
            <a:spAutoFit/>
          </a:bodyPr>
          <a:lstStyle/>
          <a:p>
            <a:r>
              <a:rPr lang="en-US" sz="2400" dirty="0">
                <a:solidFill>
                  <a:srgbClr val="000000"/>
                </a:solidFill>
                <a:latin typeface="Tahoma" pitchFamily="32" charset="0"/>
                <a:ea typeface="MS PGothic" pitchFamily="34" charset="-128"/>
                <a:cs typeface="DejaVu Sans" charset="0"/>
              </a:rPr>
              <a:t>mid</a:t>
            </a:r>
          </a:p>
        </p:txBody>
      </p:sp>
    </p:spTree>
    <p:extLst>
      <p:ext uri="{BB962C8B-B14F-4D97-AF65-F5344CB8AC3E}">
        <p14:creationId xmlns:p14="http://schemas.microsoft.com/office/powerpoint/2010/main" val="166364591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8263467" y="1066801"/>
            <a:ext cx="2525185" cy="619125"/>
          </a:xfrm>
          <a:prstGeom prst="rect">
            <a:avLst/>
          </a:prstGeom>
          <a:solidFill>
            <a:srgbClr val="F7FDFF"/>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3314" name="Rectangle 2"/>
          <p:cNvSpPr>
            <a:spLocks noChangeArrowheads="1"/>
          </p:cNvSpPr>
          <p:nvPr/>
        </p:nvSpPr>
        <p:spPr bwMode="auto">
          <a:xfrm>
            <a:off x="682626" y="3104075"/>
            <a:ext cx="10337800" cy="2641600"/>
          </a:xfrm>
          <a:prstGeom prst="rect">
            <a:avLst/>
          </a:prstGeom>
          <a:solidFill>
            <a:srgbClr val="FDFEE2"/>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3315" name="Rectangle 3"/>
          <p:cNvSpPr>
            <a:spLocks noGrp="1" noChangeArrowheads="1"/>
          </p:cNvSpPr>
          <p:nvPr>
            <p:ph type="title"/>
          </p:nvPr>
        </p:nvSpPr>
        <p:spPr>
          <a:xfrm>
            <a:off x="1828800" y="228600"/>
            <a:ext cx="9855200" cy="762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B0F0"/>
                </a:solidFill>
              </a:rPr>
              <a:t>Sequence of Unsuccessful Search - 1</a:t>
            </a:r>
          </a:p>
        </p:txBody>
      </p:sp>
      <p:grpSp>
        <p:nvGrpSpPr>
          <p:cNvPr id="13316" name="Group 4"/>
          <p:cNvGrpSpPr>
            <a:grpSpLocks/>
          </p:cNvGrpSpPr>
          <p:nvPr/>
        </p:nvGrpSpPr>
        <p:grpSpPr bwMode="auto">
          <a:xfrm>
            <a:off x="1201965" y="3395662"/>
            <a:ext cx="9726084" cy="1069974"/>
            <a:chOff x="665" y="2139"/>
            <a:chExt cx="4595" cy="674"/>
          </a:xfrm>
        </p:grpSpPr>
        <p:sp>
          <p:nvSpPr>
            <p:cNvPr id="13317" name="Rectangle 5"/>
            <p:cNvSpPr>
              <a:spLocks noChangeArrowheads="1"/>
            </p:cNvSpPr>
            <p:nvPr/>
          </p:nvSpPr>
          <p:spPr bwMode="auto">
            <a:xfrm>
              <a:off x="665" y="2371"/>
              <a:ext cx="4595" cy="44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8" name="Line 6"/>
            <p:cNvSpPr>
              <a:spLocks noChangeShapeType="1"/>
            </p:cNvSpPr>
            <p:nvPr/>
          </p:nvSpPr>
          <p:spPr bwMode="auto">
            <a:xfrm>
              <a:off x="1174" y="2370"/>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19" name="Line 7"/>
            <p:cNvSpPr>
              <a:spLocks noChangeShapeType="1"/>
            </p:cNvSpPr>
            <p:nvPr/>
          </p:nvSpPr>
          <p:spPr bwMode="auto">
            <a:xfrm>
              <a:off x="169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20" name="Line 8"/>
            <p:cNvSpPr>
              <a:spLocks noChangeShapeType="1"/>
            </p:cNvSpPr>
            <p:nvPr/>
          </p:nvSpPr>
          <p:spPr bwMode="auto">
            <a:xfrm>
              <a:off x="2205"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21" name="Line 9"/>
            <p:cNvSpPr>
              <a:spLocks noChangeShapeType="1"/>
            </p:cNvSpPr>
            <p:nvPr/>
          </p:nvSpPr>
          <p:spPr bwMode="auto">
            <a:xfrm>
              <a:off x="272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22" name="Line 10"/>
            <p:cNvSpPr>
              <a:spLocks noChangeShapeType="1"/>
            </p:cNvSpPr>
            <p:nvPr/>
          </p:nvSpPr>
          <p:spPr bwMode="auto">
            <a:xfrm>
              <a:off x="3235"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23" name="Line 11"/>
            <p:cNvSpPr>
              <a:spLocks noChangeShapeType="1"/>
            </p:cNvSpPr>
            <p:nvPr/>
          </p:nvSpPr>
          <p:spPr bwMode="auto">
            <a:xfrm>
              <a:off x="375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24" name="Text Box 12"/>
            <p:cNvSpPr txBox="1">
              <a:spLocks noChangeArrowheads="1"/>
            </p:cNvSpPr>
            <p:nvPr/>
          </p:nvSpPr>
          <p:spPr bwMode="auto">
            <a:xfrm>
              <a:off x="820" y="2466"/>
              <a:ext cx="173"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5</a:t>
              </a:r>
            </a:p>
          </p:txBody>
        </p:sp>
        <p:sp>
          <p:nvSpPr>
            <p:cNvPr id="13325" name="Text Box 13"/>
            <p:cNvSpPr txBox="1">
              <a:spLocks noChangeArrowheads="1"/>
            </p:cNvSpPr>
            <p:nvPr/>
          </p:nvSpPr>
          <p:spPr bwMode="auto">
            <a:xfrm>
              <a:off x="1336"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12</a:t>
              </a:r>
            </a:p>
          </p:txBody>
        </p:sp>
        <p:sp>
          <p:nvSpPr>
            <p:cNvPr id="13326" name="Text Box 14"/>
            <p:cNvSpPr txBox="1">
              <a:spLocks noChangeArrowheads="1"/>
            </p:cNvSpPr>
            <p:nvPr/>
          </p:nvSpPr>
          <p:spPr bwMode="auto">
            <a:xfrm>
              <a:off x="1853"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17</a:t>
              </a:r>
            </a:p>
          </p:txBody>
        </p:sp>
        <p:sp>
          <p:nvSpPr>
            <p:cNvPr id="13327" name="Text Box 15"/>
            <p:cNvSpPr txBox="1">
              <a:spLocks noChangeArrowheads="1"/>
            </p:cNvSpPr>
            <p:nvPr/>
          </p:nvSpPr>
          <p:spPr bwMode="auto">
            <a:xfrm>
              <a:off x="2254"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23</a:t>
              </a:r>
            </a:p>
          </p:txBody>
        </p:sp>
        <p:sp>
          <p:nvSpPr>
            <p:cNvPr id="13328" name="Text Box 16"/>
            <p:cNvSpPr txBox="1">
              <a:spLocks noChangeArrowheads="1"/>
            </p:cNvSpPr>
            <p:nvPr/>
          </p:nvSpPr>
          <p:spPr bwMode="auto">
            <a:xfrm>
              <a:off x="2771"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38</a:t>
              </a:r>
            </a:p>
          </p:txBody>
        </p:sp>
        <p:sp>
          <p:nvSpPr>
            <p:cNvPr id="13329" name="Text Box 17"/>
            <p:cNvSpPr txBox="1">
              <a:spLocks noChangeArrowheads="1"/>
            </p:cNvSpPr>
            <p:nvPr/>
          </p:nvSpPr>
          <p:spPr bwMode="auto">
            <a:xfrm>
              <a:off x="3287" y="2467"/>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44</a:t>
              </a:r>
            </a:p>
          </p:txBody>
        </p:sp>
        <p:sp>
          <p:nvSpPr>
            <p:cNvPr id="13330" name="Text Box 18"/>
            <p:cNvSpPr txBox="1">
              <a:spLocks noChangeArrowheads="1"/>
            </p:cNvSpPr>
            <p:nvPr/>
          </p:nvSpPr>
          <p:spPr bwMode="auto">
            <a:xfrm>
              <a:off x="3804" y="2467"/>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77</a:t>
              </a:r>
            </a:p>
          </p:txBody>
        </p:sp>
        <p:sp>
          <p:nvSpPr>
            <p:cNvPr id="13331" name="Line 19"/>
            <p:cNvSpPr>
              <a:spLocks noChangeShapeType="1"/>
            </p:cNvSpPr>
            <p:nvPr/>
          </p:nvSpPr>
          <p:spPr bwMode="auto">
            <a:xfrm>
              <a:off x="4265" y="2373"/>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32" name="Line 20"/>
            <p:cNvSpPr>
              <a:spLocks noChangeShapeType="1"/>
            </p:cNvSpPr>
            <p:nvPr/>
          </p:nvSpPr>
          <p:spPr bwMode="auto">
            <a:xfrm>
              <a:off x="4780" y="2373"/>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3333" name="Group 21"/>
            <p:cNvGrpSpPr>
              <a:grpSpLocks/>
            </p:cNvGrpSpPr>
            <p:nvPr/>
          </p:nvGrpSpPr>
          <p:grpSpPr bwMode="auto">
            <a:xfrm>
              <a:off x="839" y="2139"/>
              <a:ext cx="4230" cy="292"/>
              <a:chOff x="839" y="2139"/>
              <a:chExt cx="4230" cy="292"/>
            </a:xfrm>
          </p:grpSpPr>
          <p:sp>
            <p:nvSpPr>
              <p:cNvPr id="13334" name="Text Box 22"/>
              <p:cNvSpPr txBox="1">
                <a:spLocks noChangeArrowheads="1"/>
              </p:cNvSpPr>
              <p:nvPr/>
            </p:nvSpPr>
            <p:spPr bwMode="auto">
              <a:xfrm>
                <a:off x="839"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0</a:t>
                </a:r>
              </a:p>
            </p:txBody>
          </p:sp>
          <p:sp>
            <p:nvSpPr>
              <p:cNvPr id="13335" name="Text Box 23"/>
              <p:cNvSpPr txBox="1">
                <a:spLocks noChangeArrowheads="1"/>
              </p:cNvSpPr>
              <p:nvPr/>
            </p:nvSpPr>
            <p:spPr bwMode="auto">
              <a:xfrm>
                <a:off x="1346"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1</a:t>
                </a:r>
              </a:p>
            </p:txBody>
          </p:sp>
          <p:sp>
            <p:nvSpPr>
              <p:cNvPr id="13336" name="Text Box 24"/>
              <p:cNvSpPr txBox="1">
                <a:spLocks noChangeArrowheads="1"/>
              </p:cNvSpPr>
              <p:nvPr/>
            </p:nvSpPr>
            <p:spPr bwMode="auto">
              <a:xfrm>
                <a:off x="1854"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2</a:t>
                </a:r>
              </a:p>
            </p:txBody>
          </p:sp>
          <p:sp>
            <p:nvSpPr>
              <p:cNvPr id="13337" name="Text Box 25"/>
              <p:cNvSpPr txBox="1">
                <a:spLocks noChangeArrowheads="1"/>
              </p:cNvSpPr>
              <p:nvPr/>
            </p:nvSpPr>
            <p:spPr bwMode="auto">
              <a:xfrm>
                <a:off x="2362"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3</a:t>
                </a:r>
              </a:p>
            </p:txBody>
          </p:sp>
          <p:sp>
            <p:nvSpPr>
              <p:cNvPr id="13338" name="Text Box 26"/>
              <p:cNvSpPr txBox="1">
                <a:spLocks noChangeArrowheads="1"/>
              </p:cNvSpPr>
              <p:nvPr/>
            </p:nvSpPr>
            <p:spPr bwMode="auto">
              <a:xfrm>
                <a:off x="2870"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4</a:t>
                </a:r>
              </a:p>
            </p:txBody>
          </p:sp>
          <p:sp>
            <p:nvSpPr>
              <p:cNvPr id="13339" name="Text Box 27"/>
              <p:cNvSpPr txBox="1">
                <a:spLocks noChangeArrowheads="1"/>
              </p:cNvSpPr>
              <p:nvPr/>
            </p:nvSpPr>
            <p:spPr bwMode="auto">
              <a:xfrm>
                <a:off x="3378"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5</a:t>
                </a:r>
              </a:p>
            </p:txBody>
          </p:sp>
          <p:sp>
            <p:nvSpPr>
              <p:cNvPr id="13340" name="Text Box 28"/>
              <p:cNvSpPr txBox="1">
                <a:spLocks noChangeArrowheads="1"/>
              </p:cNvSpPr>
              <p:nvPr/>
            </p:nvSpPr>
            <p:spPr bwMode="auto">
              <a:xfrm>
                <a:off x="3886"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6</a:t>
                </a:r>
              </a:p>
            </p:txBody>
          </p:sp>
          <p:sp>
            <p:nvSpPr>
              <p:cNvPr id="13341" name="Text Box 29"/>
              <p:cNvSpPr txBox="1">
                <a:spLocks noChangeArrowheads="1"/>
              </p:cNvSpPr>
              <p:nvPr/>
            </p:nvSpPr>
            <p:spPr bwMode="auto">
              <a:xfrm>
                <a:off x="4394"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7</a:t>
                </a:r>
              </a:p>
            </p:txBody>
          </p:sp>
          <p:sp>
            <p:nvSpPr>
              <p:cNvPr id="13342" name="Text Box 30"/>
              <p:cNvSpPr txBox="1">
                <a:spLocks noChangeArrowheads="1"/>
              </p:cNvSpPr>
              <p:nvPr/>
            </p:nvSpPr>
            <p:spPr bwMode="auto">
              <a:xfrm>
                <a:off x="4902"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8</a:t>
                </a:r>
              </a:p>
            </p:txBody>
          </p:sp>
        </p:grpSp>
        <p:sp>
          <p:nvSpPr>
            <p:cNvPr id="13343" name="Text Box 31"/>
            <p:cNvSpPr txBox="1">
              <a:spLocks noChangeArrowheads="1"/>
            </p:cNvSpPr>
            <p:nvPr/>
          </p:nvSpPr>
          <p:spPr bwMode="auto">
            <a:xfrm>
              <a:off x="4320"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84</a:t>
              </a:r>
            </a:p>
          </p:txBody>
        </p:sp>
        <p:sp>
          <p:nvSpPr>
            <p:cNvPr id="13344" name="Text Box 32"/>
            <p:cNvSpPr txBox="1">
              <a:spLocks noChangeArrowheads="1"/>
            </p:cNvSpPr>
            <p:nvPr/>
          </p:nvSpPr>
          <p:spPr bwMode="auto">
            <a:xfrm>
              <a:off x="4837"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90</a:t>
              </a:r>
            </a:p>
          </p:txBody>
        </p:sp>
      </p:grpSp>
      <p:sp>
        <p:nvSpPr>
          <p:cNvPr id="13345" name="Text Box 33"/>
          <p:cNvSpPr txBox="1">
            <a:spLocks noChangeArrowheads="1"/>
          </p:cNvSpPr>
          <p:nvPr/>
        </p:nvSpPr>
        <p:spPr bwMode="auto">
          <a:xfrm>
            <a:off x="8606367" y="1098550"/>
            <a:ext cx="2105233"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2800" dirty="0">
                <a:latin typeface="Tahoma" pitchFamily="32" charset="0"/>
                <a:ea typeface="MS PGothic" pitchFamily="34" charset="-128"/>
              </a:rPr>
              <a:t>search( 45 )</a:t>
            </a:r>
          </a:p>
        </p:txBody>
      </p:sp>
      <p:sp>
        <p:nvSpPr>
          <p:cNvPr id="13346" name="Text Box 34"/>
          <p:cNvSpPr txBox="1">
            <a:spLocks noChangeArrowheads="1"/>
          </p:cNvSpPr>
          <p:nvPr/>
        </p:nvSpPr>
        <p:spPr bwMode="auto">
          <a:xfrm>
            <a:off x="1405467" y="1106489"/>
            <a:ext cx="4373611"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low		high		mid</a:t>
            </a:r>
          </a:p>
        </p:txBody>
      </p:sp>
      <p:sp>
        <p:nvSpPr>
          <p:cNvPr id="13347" name="Line 35"/>
          <p:cNvSpPr>
            <a:spLocks noChangeShapeType="1"/>
          </p:cNvSpPr>
          <p:nvPr/>
        </p:nvSpPr>
        <p:spPr bwMode="auto">
          <a:xfrm>
            <a:off x="1217084" y="1533525"/>
            <a:ext cx="6110816" cy="1588"/>
          </a:xfrm>
          <a:prstGeom prst="line">
            <a:avLst/>
          </a:prstGeom>
          <a:noFill/>
          <a:ln w="1908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3348" name="Group 36"/>
          <p:cNvGrpSpPr>
            <a:grpSpLocks/>
          </p:cNvGrpSpPr>
          <p:nvPr/>
        </p:nvGrpSpPr>
        <p:grpSpPr bwMode="auto">
          <a:xfrm>
            <a:off x="395818" y="1600201"/>
            <a:ext cx="10606617" cy="3702051"/>
            <a:chOff x="187" y="1008"/>
            <a:chExt cx="5011" cy="2332"/>
          </a:xfrm>
        </p:grpSpPr>
        <p:grpSp>
          <p:nvGrpSpPr>
            <p:cNvPr id="13349" name="Group 37"/>
            <p:cNvGrpSpPr>
              <a:grpSpLocks/>
            </p:cNvGrpSpPr>
            <p:nvPr/>
          </p:nvGrpSpPr>
          <p:grpSpPr bwMode="auto">
            <a:xfrm>
              <a:off x="187" y="1008"/>
              <a:ext cx="2112" cy="294"/>
              <a:chOff x="187" y="1008"/>
              <a:chExt cx="2112" cy="294"/>
            </a:xfrm>
          </p:grpSpPr>
          <p:sp>
            <p:nvSpPr>
              <p:cNvPr id="13350" name="Text Box 38"/>
              <p:cNvSpPr txBox="1">
                <a:spLocks noChangeArrowheads="1"/>
              </p:cNvSpPr>
              <p:nvPr/>
            </p:nvSpPr>
            <p:spPr bwMode="auto">
              <a:xfrm>
                <a:off x="806" y="1008"/>
                <a:ext cx="149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0		8</a:t>
                </a:r>
              </a:p>
            </p:txBody>
          </p:sp>
          <p:sp>
            <p:nvSpPr>
              <p:cNvPr id="13351" name="Text Box 39"/>
              <p:cNvSpPr txBox="1">
                <a:spLocks noChangeArrowheads="1"/>
              </p:cNvSpPr>
              <p:nvPr/>
            </p:nvSpPr>
            <p:spPr bwMode="auto">
              <a:xfrm>
                <a:off x="187" y="1010"/>
                <a:ext cx="27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#1</a:t>
                </a:r>
              </a:p>
            </p:txBody>
          </p:sp>
        </p:grpSp>
        <p:sp>
          <p:nvSpPr>
            <p:cNvPr id="13352" name="AutoShape 40"/>
            <p:cNvSpPr>
              <a:spLocks noChangeArrowheads="1"/>
            </p:cNvSpPr>
            <p:nvPr/>
          </p:nvSpPr>
          <p:spPr bwMode="auto">
            <a:xfrm>
              <a:off x="4667" y="2854"/>
              <a:ext cx="531" cy="480"/>
            </a:xfrm>
            <a:prstGeom prst="upArrowCallout">
              <a:avLst>
                <a:gd name="adj1" fmla="val 10212"/>
                <a:gd name="adj2" fmla="val 18647"/>
                <a:gd name="adj3" fmla="val 27083"/>
                <a:gd name="adj4" fmla="val 46667"/>
              </a:avLst>
            </a:prstGeom>
            <a:noFill/>
            <a:ln w="1908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000000"/>
                  </a:solidFill>
                  <a:latin typeface="Tahoma" pitchFamily="32" charset="0"/>
                  <a:ea typeface="MS PGothic" pitchFamily="34" charset="-128"/>
                </a:rPr>
                <a:t>high</a:t>
              </a:r>
            </a:p>
          </p:txBody>
        </p:sp>
        <p:sp>
          <p:nvSpPr>
            <p:cNvPr id="13353" name="AutoShape 41"/>
            <p:cNvSpPr>
              <a:spLocks noChangeArrowheads="1"/>
            </p:cNvSpPr>
            <p:nvPr/>
          </p:nvSpPr>
          <p:spPr bwMode="auto">
            <a:xfrm>
              <a:off x="653" y="2860"/>
              <a:ext cx="531" cy="480"/>
            </a:xfrm>
            <a:prstGeom prst="upArrowCallout">
              <a:avLst>
                <a:gd name="adj1" fmla="val 10212"/>
                <a:gd name="adj2" fmla="val 18647"/>
                <a:gd name="adj3" fmla="val 27083"/>
                <a:gd name="adj4" fmla="val 46667"/>
              </a:avLst>
            </a:prstGeom>
            <a:noFill/>
            <a:ln w="1908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Tahoma" pitchFamily="32" charset="0"/>
                  <a:ea typeface="MS PGothic" pitchFamily="34" charset="-128"/>
                </a:rPr>
                <a:t>low</a:t>
              </a:r>
            </a:p>
          </p:txBody>
        </p:sp>
      </p:grpSp>
      <p:graphicFrame>
        <p:nvGraphicFramePr>
          <p:cNvPr id="13354" name="Object 42"/>
          <p:cNvGraphicFramePr>
            <a:graphicFrameLocks noChangeAspect="1"/>
          </p:cNvGraphicFramePr>
          <p:nvPr>
            <p:extLst>
              <p:ext uri="{D42A27DB-BD31-4B8C-83A1-F6EECF244321}">
                <p14:modId xmlns:p14="http://schemas.microsoft.com/office/powerpoint/2010/main" val="3859186401"/>
              </p:ext>
            </p:extLst>
          </p:nvPr>
        </p:nvGraphicFramePr>
        <p:xfrm>
          <a:off x="7981951" y="2019302"/>
          <a:ext cx="2874433" cy="755650"/>
        </p:xfrm>
        <a:graphic>
          <a:graphicData uri="http://schemas.openxmlformats.org/presentationml/2006/ole">
            <mc:AlternateContent xmlns:mc="http://schemas.openxmlformats.org/markup-compatibility/2006">
              <mc:Choice xmlns:v="urn:schemas-microsoft-com:vml" Requires="v">
                <p:oleObj spid="_x0000_s5163" r:id="rId4" imgW="1240560" imgH="396720" progId="">
                  <p:embed/>
                </p:oleObj>
              </mc:Choice>
              <mc:Fallback>
                <p:oleObj r:id="rId4" imgW="1240560" imgH="3967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1951" y="2019302"/>
                        <a:ext cx="2874433" cy="7556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55" name="Text Box 43"/>
          <p:cNvSpPr txBox="1">
            <a:spLocks noChangeArrowheads="1"/>
          </p:cNvSpPr>
          <p:nvPr/>
        </p:nvSpPr>
        <p:spPr bwMode="auto">
          <a:xfrm>
            <a:off x="5691718" y="5403850"/>
            <a:ext cx="1042571"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1800">
                <a:latin typeface="Tahoma" pitchFamily="32" charset="0"/>
                <a:ea typeface="MS PGothic" pitchFamily="34" charset="-128"/>
              </a:rPr>
              <a:t>38 &lt; </a:t>
            </a:r>
            <a:r>
              <a:rPr lang="en-US" sz="1800" b="1">
                <a:solidFill>
                  <a:srgbClr val="D21804"/>
                </a:solidFill>
                <a:latin typeface="Tahoma" pitchFamily="32" charset="0"/>
                <a:ea typeface="MS PGothic" pitchFamily="34" charset="-128"/>
              </a:rPr>
              <a:t>45</a:t>
            </a:r>
          </a:p>
        </p:txBody>
      </p:sp>
      <p:grpSp>
        <p:nvGrpSpPr>
          <p:cNvPr id="13356" name="Group 44"/>
          <p:cNvGrpSpPr>
            <a:grpSpLocks/>
          </p:cNvGrpSpPr>
          <p:nvPr/>
        </p:nvGrpSpPr>
        <p:grpSpPr bwMode="auto">
          <a:xfrm>
            <a:off x="7109886" y="5389571"/>
            <a:ext cx="2779183" cy="401638"/>
            <a:chOff x="3359" y="3395"/>
            <a:chExt cx="1313" cy="253"/>
          </a:xfrm>
        </p:grpSpPr>
        <p:sp>
          <p:nvSpPr>
            <p:cNvPr id="13357" name="Line 45"/>
            <p:cNvSpPr>
              <a:spLocks noChangeShapeType="1"/>
            </p:cNvSpPr>
            <p:nvPr/>
          </p:nvSpPr>
          <p:spPr bwMode="auto">
            <a:xfrm>
              <a:off x="3359" y="3513"/>
              <a:ext cx="333" cy="13"/>
            </a:xfrm>
            <a:prstGeom prst="line">
              <a:avLst/>
            </a:prstGeom>
            <a:noFill/>
            <a:ln w="381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58" name="Text Box 46"/>
            <p:cNvSpPr txBox="1">
              <a:spLocks noChangeArrowheads="1"/>
            </p:cNvSpPr>
            <p:nvPr/>
          </p:nvSpPr>
          <p:spPr bwMode="auto">
            <a:xfrm>
              <a:off x="3690" y="3395"/>
              <a:ext cx="982"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2000" b="1">
                  <a:latin typeface="Arial" charset="0"/>
                  <a:ea typeface="MS PGothic" pitchFamily="34" charset="-128"/>
                </a:rPr>
                <a:t>low = mid+1 = 5</a:t>
              </a:r>
            </a:p>
          </p:txBody>
        </p:sp>
      </p:grpSp>
      <p:grpSp>
        <p:nvGrpSpPr>
          <p:cNvPr id="13359" name="Group 47"/>
          <p:cNvGrpSpPr>
            <a:grpSpLocks/>
          </p:cNvGrpSpPr>
          <p:nvPr/>
        </p:nvGrpSpPr>
        <p:grpSpPr bwMode="auto">
          <a:xfrm>
            <a:off x="5147430" y="1647827"/>
            <a:ext cx="1507068" cy="3656013"/>
            <a:chOff x="2456" y="1038"/>
            <a:chExt cx="712" cy="2303"/>
          </a:xfrm>
        </p:grpSpPr>
        <p:sp>
          <p:nvSpPr>
            <p:cNvPr id="13360" name="AutoShape 48"/>
            <p:cNvSpPr>
              <a:spLocks noChangeArrowheads="1"/>
            </p:cNvSpPr>
            <p:nvPr/>
          </p:nvSpPr>
          <p:spPr bwMode="auto">
            <a:xfrm>
              <a:off x="2637" y="2861"/>
              <a:ext cx="531" cy="480"/>
            </a:xfrm>
            <a:prstGeom prst="upArrowCallout">
              <a:avLst>
                <a:gd name="adj1" fmla="val 10212"/>
                <a:gd name="adj2" fmla="val 18647"/>
                <a:gd name="adj3" fmla="val 27083"/>
                <a:gd name="adj4" fmla="val 46667"/>
              </a:avLst>
            </a:prstGeom>
            <a:noFill/>
            <a:ln w="19080">
              <a:solidFill>
                <a:srgbClr val="D21804"/>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D21804"/>
                  </a:solidFill>
                  <a:latin typeface="Tahoma" pitchFamily="32" charset="0"/>
                  <a:ea typeface="MS PGothic" pitchFamily="34" charset="-128"/>
                </a:rPr>
                <a:t>mid</a:t>
              </a:r>
            </a:p>
          </p:txBody>
        </p:sp>
        <p:sp>
          <p:nvSpPr>
            <p:cNvPr id="13361" name="Rectangle 49"/>
            <p:cNvSpPr>
              <a:spLocks noChangeArrowheads="1"/>
            </p:cNvSpPr>
            <p:nvPr/>
          </p:nvSpPr>
          <p:spPr bwMode="auto">
            <a:xfrm>
              <a:off x="2456" y="1038"/>
              <a:ext cx="146"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D21804"/>
                  </a:solidFill>
                  <a:latin typeface="Tahoma" pitchFamily="32" charset="0"/>
                  <a:ea typeface="MS PGothic" pitchFamily="34" charset="-128"/>
                </a:rPr>
                <a:t>4</a:t>
              </a:r>
            </a:p>
          </p:txBody>
        </p:sp>
      </p:grpSp>
    </p:spTree>
    <p:extLst>
      <p:ext uri="{BB962C8B-B14F-4D97-AF65-F5344CB8AC3E}">
        <p14:creationId xmlns:p14="http://schemas.microsoft.com/office/powerpoint/2010/main" val="42571546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fill="hold" nodeType="clickEffect">
                                  <p:stCondLst>
                                    <p:cond delay="0"/>
                                  </p:stCondLst>
                                  <p:childTnLst>
                                    <p:set>
                                      <p:cBhvr additive="repl">
                                        <p:cTn id="6" dur="1" fill="hold">
                                          <p:stCondLst>
                                            <p:cond delay="0"/>
                                          </p:stCondLst>
                                        </p:cTn>
                                        <p:tgtEl>
                                          <p:spTgt spid="13359"/>
                                        </p:tgtEl>
                                        <p:attrNameLst>
                                          <p:attrName>style.visibility</p:attrName>
                                        </p:attrNameLst>
                                      </p:cBhvr>
                                      <p:to>
                                        <p:strVal val="visible"/>
                                      </p:to>
                                    </p:set>
                                    <p:animEffect transition="in" filter="dissolve">
                                      <p:cBhvr additive="repl">
                                        <p:cTn id="7" dur="500"/>
                                        <p:tgtEl>
                                          <p:spTgt spid="133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fill="hold" nodeType="clickEffect">
                                  <p:stCondLst>
                                    <p:cond delay="0"/>
                                  </p:stCondLst>
                                  <p:childTnLst>
                                    <p:set>
                                      <p:cBhvr additive="repl">
                                        <p:cTn id="11" dur="1" fill="hold">
                                          <p:stCondLst>
                                            <p:cond delay="0"/>
                                          </p:stCondLst>
                                        </p:cTn>
                                        <p:tgtEl>
                                          <p:spTgt spid="13355"/>
                                        </p:tgtEl>
                                        <p:attrNameLst>
                                          <p:attrName>style.visibility</p:attrName>
                                        </p:attrNameLst>
                                      </p:cBhvr>
                                      <p:to>
                                        <p:strVal val="visible"/>
                                      </p:to>
                                    </p:set>
                                    <p:animEffect transition="in" filter="dissolve">
                                      <p:cBhvr additive="repl">
                                        <p:cTn id="12" dur="500"/>
                                        <p:tgtEl>
                                          <p:spTgt spid="133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fill="hold" nodeType="clickEffect">
                                  <p:stCondLst>
                                    <p:cond delay="0"/>
                                  </p:stCondLst>
                                  <p:childTnLst>
                                    <p:set>
                                      <p:cBhvr additive="repl">
                                        <p:cTn id="16" dur="1" fill="hold">
                                          <p:stCondLst>
                                            <p:cond delay="0"/>
                                          </p:stCondLst>
                                        </p:cTn>
                                        <p:tgtEl>
                                          <p:spTgt spid="13356"/>
                                        </p:tgtEl>
                                        <p:attrNameLst>
                                          <p:attrName>style.visibility</p:attrName>
                                        </p:attrNameLst>
                                      </p:cBhvr>
                                      <p:to>
                                        <p:strVal val="visible"/>
                                      </p:to>
                                    </p:set>
                                    <p:animEffect transition="in" filter="dissolve">
                                      <p:cBhvr additive="repl">
                                        <p:cTn id="17" dur="500"/>
                                        <p:tgtEl>
                                          <p:spTgt spid="13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8263467" y="1066801"/>
            <a:ext cx="2525185" cy="619125"/>
          </a:xfrm>
          <a:prstGeom prst="rect">
            <a:avLst/>
          </a:prstGeom>
          <a:solidFill>
            <a:srgbClr val="F7FDFF"/>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4338" name="Rectangle 2"/>
          <p:cNvSpPr>
            <a:spLocks noChangeArrowheads="1"/>
          </p:cNvSpPr>
          <p:nvPr/>
        </p:nvSpPr>
        <p:spPr bwMode="auto">
          <a:xfrm>
            <a:off x="1121833" y="3200400"/>
            <a:ext cx="10337800" cy="2641600"/>
          </a:xfrm>
          <a:prstGeom prst="rect">
            <a:avLst/>
          </a:prstGeom>
          <a:solidFill>
            <a:srgbClr val="FDFEE2"/>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4339" name="Rectangle 3"/>
          <p:cNvSpPr>
            <a:spLocks noGrp="1" noChangeArrowheads="1"/>
          </p:cNvSpPr>
          <p:nvPr>
            <p:ph type="title"/>
          </p:nvPr>
        </p:nvSpPr>
        <p:spPr>
          <a:xfrm>
            <a:off x="1790700" y="145473"/>
            <a:ext cx="9855200" cy="531421"/>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B0F0"/>
                </a:solidFill>
              </a:rPr>
              <a:t>Sequence of Unsuccessful Search - 2</a:t>
            </a:r>
          </a:p>
        </p:txBody>
      </p:sp>
      <p:grpSp>
        <p:nvGrpSpPr>
          <p:cNvPr id="14340" name="Group 4"/>
          <p:cNvGrpSpPr>
            <a:grpSpLocks/>
          </p:cNvGrpSpPr>
          <p:nvPr/>
        </p:nvGrpSpPr>
        <p:grpSpPr bwMode="auto">
          <a:xfrm>
            <a:off x="1407585" y="3395662"/>
            <a:ext cx="9726084" cy="1069974"/>
            <a:chOff x="665" y="2139"/>
            <a:chExt cx="4595" cy="674"/>
          </a:xfrm>
        </p:grpSpPr>
        <p:sp>
          <p:nvSpPr>
            <p:cNvPr id="14341" name="Rectangle 5"/>
            <p:cNvSpPr>
              <a:spLocks noChangeArrowheads="1"/>
            </p:cNvSpPr>
            <p:nvPr/>
          </p:nvSpPr>
          <p:spPr bwMode="auto">
            <a:xfrm>
              <a:off x="665" y="2371"/>
              <a:ext cx="4595" cy="44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Line 6"/>
            <p:cNvSpPr>
              <a:spLocks noChangeShapeType="1"/>
            </p:cNvSpPr>
            <p:nvPr/>
          </p:nvSpPr>
          <p:spPr bwMode="auto">
            <a:xfrm>
              <a:off x="1174" y="2370"/>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3" name="Line 7"/>
            <p:cNvSpPr>
              <a:spLocks noChangeShapeType="1"/>
            </p:cNvSpPr>
            <p:nvPr/>
          </p:nvSpPr>
          <p:spPr bwMode="auto">
            <a:xfrm>
              <a:off x="169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4" name="Line 8"/>
            <p:cNvSpPr>
              <a:spLocks noChangeShapeType="1"/>
            </p:cNvSpPr>
            <p:nvPr/>
          </p:nvSpPr>
          <p:spPr bwMode="auto">
            <a:xfrm>
              <a:off x="2205"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5" name="Line 9"/>
            <p:cNvSpPr>
              <a:spLocks noChangeShapeType="1"/>
            </p:cNvSpPr>
            <p:nvPr/>
          </p:nvSpPr>
          <p:spPr bwMode="auto">
            <a:xfrm>
              <a:off x="272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6" name="Line 10"/>
            <p:cNvSpPr>
              <a:spLocks noChangeShapeType="1"/>
            </p:cNvSpPr>
            <p:nvPr/>
          </p:nvSpPr>
          <p:spPr bwMode="auto">
            <a:xfrm>
              <a:off x="3235"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7" name="Line 11"/>
            <p:cNvSpPr>
              <a:spLocks noChangeShapeType="1"/>
            </p:cNvSpPr>
            <p:nvPr/>
          </p:nvSpPr>
          <p:spPr bwMode="auto">
            <a:xfrm>
              <a:off x="375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8" name="Text Box 12"/>
            <p:cNvSpPr txBox="1">
              <a:spLocks noChangeArrowheads="1"/>
            </p:cNvSpPr>
            <p:nvPr/>
          </p:nvSpPr>
          <p:spPr bwMode="auto">
            <a:xfrm>
              <a:off x="820" y="2466"/>
              <a:ext cx="173"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5</a:t>
              </a:r>
            </a:p>
          </p:txBody>
        </p:sp>
        <p:sp>
          <p:nvSpPr>
            <p:cNvPr id="14349" name="Text Box 13"/>
            <p:cNvSpPr txBox="1">
              <a:spLocks noChangeArrowheads="1"/>
            </p:cNvSpPr>
            <p:nvPr/>
          </p:nvSpPr>
          <p:spPr bwMode="auto">
            <a:xfrm>
              <a:off x="1336"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12</a:t>
              </a:r>
            </a:p>
          </p:txBody>
        </p:sp>
        <p:sp>
          <p:nvSpPr>
            <p:cNvPr id="14350" name="Text Box 14"/>
            <p:cNvSpPr txBox="1">
              <a:spLocks noChangeArrowheads="1"/>
            </p:cNvSpPr>
            <p:nvPr/>
          </p:nvSpPr>
          <p:spPr bwMode="auto">
            <a:xfrm>
              <a:off x="1853"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17</a:t>
              </a:r>
            </a:p>
          </p:txBody>
        </p:sp>
        <p:sp>
          <p:nvSpPr>
            <p:cNvPr id="14351" name="Text Box 15"/>
            <p:cNvSpPr txBox="1">
              <a:spLocks noChangeArrowheads="1"/>
            </p:cNvSpPr>
            <p:nvPr/>
          </p:nvSpPr>
          <p:spPr bwMode="auto">
            <a:xfrm>
              <a:off x="2254"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23</a:t>
              </a:r>
            </a:p>
          </p:txBody>
        </p:sp>
        <p:sp>
          <p:nvSpPr>
            <p:cNvPr id="14352" name="Text Box 16"/>
            <p:cNvSpPr txBox="1">
              <a:spLocks noChangeArrowheads="1"/>
            </p:cNvSpPr>
            <p:nvPr/>
          </p:nvSpPr>
          <p:spPr bwMode="auto">
            <a:xfrm>
              <a:off x="2771"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38</a:t>
              </a:r>
            </a:p>
          </p:txBody>
        </p:sp>
        <p:sp>
          <p:nvSpPr>
            <p:cNvPr id="14353" name="Text Box 17"/>
            <p:cNvSpPr txBox="1">
              <a:spLocks noChangeArrowheads="1"/>
            </p:cNvSpPr>
            <p:nvPr/>
          </p:nvSpPr>
          <p:spPr bwMode="auto">
            <a:xfrm>
              <a:off x="3287" y="2467"/>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44</a:t>
              </a:r>
            </a:p>
          </p:txBody>
        </p:sp>
        <p:sp>
          <p:nvSpPr>
            <p:cNvPr id="14354" name="Text Box 18"/>
            <p:cNvSpPr txBox="1">
              <a:spLocks noChangeArrowheads="1"/>
            </p:cNvSpPr>
            <p:nvPr/>
          </p:nvSpPr>
          <p:spPr bwMode="auto">
            <a:xfrm>
              <a:off x="3804" y="2467"/>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77</a:t>
              </a:r>
            </a:p>
          </p:txBody>
        </p:sp>
        <p:sp>
          <p:nvSpPr>
            <p:cNvPr id="14355" name="Line 19"/>
            <p:cNvSpPr>
              <a:spLocks noChangeShapeType="1"/>
            </p:cNvSpPr>
            <p:nvPr/>
          </p:nvSpPr>
          <p:spPr bwMode="auto">
            <a:xfrm>
              <a:off x="4265" y="2373"/>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56" name="Line 20"/>
            <p:cNvSpPr>
              <a:spLocks noChangeShapeType="1"/>
            </p:cNvSpPr>
            <p:nvPr/>
          </p:nvSpPr>
          <p:spPr bwMode="auto">
            <a:xfrm>
              <a:off x="4780" y="2373"/>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4357" name="Group 21"/>
            <p:cNvGrpSpPr>
              <a:grpSpLocks/>
            </p:cNvGrpSpPr>
            <p:nvPr/>
          </p:nvGrpSpPr>
          <p:grpSpPr bwMode="auto">
            <a:xfrm>
              <a:off x="839" y="2139"/>
              <a:ext cx="4230" cy="292"/>
              <a:chOff x="839" y="2139"/>
              <a:chExt cx="4230" cy="292"/>
            </a:xfrm>
          </p:grpSpPr>
          <p:sp>
            <p:nvSpPr>
              <p:cNvPr id="14358" name="Text Box 22"/>
              <p:cNvSpPr txBox="1">
                <a:spLocks noChangeArrowheads="1"/>
              </p:cNvSpPr>
              <p:nvPr/>
            </p:nvSpPr>
            <p:spPr bwMode="auto">
              <a:xfrm>
                <a:off x="839"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0</a:t>
                </a:r>
              </a:p>
            </p:txBody>
          </p:sp>
          <p:sp>
            <p:nvSpPr>
              <p:cNvPr id="14359" name="Text Box 23"/>
              <p:cNvSpPr txBox="1">
                <a:spLocks noChangeArrowheads="1"/>
              </p:cNvSpPr>
              <p:nvPr/>
            </p:nvSpPr>
            <p:spPr bwMode="auto">
              <a:xfrm>
                <a:off x="1346"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1</a:t>
                </a:r>
              </a:p>
            </p:txBody>
          </p:sp>
          <p:sp>
            <p:nvSpPr>
              <p:cNvPr id="14360" name="Text Box 24"/>
              <p:cNvSpPr txBox="1">
                <a:spLocks noChangeArrowheads="1"/>
              </p:cNvSpPr>
              <p:nvPr/>
            </p:nvSpPr>
            <p:spPr bwMode="auto">
              <a:xfrm>
                <a:off x="1854"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2</a:t>
                </a:r>
              </a:p>
            </p:txBody>
          </p:sp>
          <p:sp>
            <p:nvSpPr>
              <p:cNvPr id="14361" name="Text Box 25"/>
              <p:cNvSpPr txBox="1">
                <a:spLocks noChangeArrowheads="1"/>
              </p:cNvSpPr>
              <p:nvPr/>
            </p:nvSpPr>
            <p:spPr bwMode="auto">
              <a:xfrm>
                <a:off x="2362"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3</a:t>
                </a:r>
              </a:p>
            </p:txBody>
          </p:sp>
          <p:sp>
            <p:nvSpPr>
              <p:cNvPr id="14362" name="Text Box 26"/>
              <p:cNvSpPr txBox="1">
                <a:spLocks noChangeArrowheads="1"/>
              </p:cNvSpPr>
              <p:nvPr/>
            </p:nvSpPr>
            <p:spPr bwMode="auto">
              <a:xfrm>
                <a:off x="2870"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4</a:t>
                </a:r>
              </a:p>
            </p:txBody>
          </p:sp>
          <p:sp>
            <p:nvSpPr>
              <p:cNvPr id="14363" name="Text Box 27"/>
              <p:cNvSpPr txBox="1">
                <a:spLocks noChangeArrowheads="1"/>
              </p:cNvSpPr>
              <p:nvPr/>
            </p:nvSpPr>
            <p:spPr bwMode="auto">
              <a:xfrm>
                <a:off x="3378"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5</a:t>
                </a:r>
              </a:p>
            </p:txBody>
          </p:sp>
          <p:sp>
            <p:nvSpPr>
              <p:cNvPr id="14364" name="Text Box 28"/>
              <p:cNvSpPr txBox="1">
                <a:spLocks noChangeArrowheads="1"/>
              </p:cNvSpPr>
              <p:nvPr/>
            </p:nvSpPr>
            <p:spPr bwMode="auto">
              <a:xfrm>
                <a:off x="3886"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6</a:t>
                </a:r>
              </a:p>
            </p:txBody>
          </p:sp>
          <p:sp>
            <p:nvSpPr>
              <p:cNvPr id="14365" name="Text Box 29"/>
              <p:cNvSpPr txBox="1">
                <a:spLocks noChangeArrowheads="1"/>
              </p:cNvSpPr>
              <p:nvPr/>
            </p:nvSpPr>
            <p:spPr bwMode="auto">
              <a:xfrm>
                <a:off x="4394"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7</a:t>
                </a:r>
              </a:p>
            </p:txBody>
          </p:sp>
          <p:sp>
            <p:nvSpPr>
              <p:cNvPr id="14366" name="Text Box 30"/>
              <p:cNvSpPr txBox="1">
                <a:spLocks noChangeArrowheads="1"/>
              </p:cNvSpPr>
              <p:nvPr/>
            </p:nvSpPr>
            <p:spPr bwMode="auto">
              <a:xfrm>
                <a:off x="4902"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8</a:t>
                </a:r>
              </a:p>
            </p:txBody>
          </p:sp>
        </p:grpSp>
        <p:sp>
          <p:nvSpPr>
            <p:cNvPr id="14367" name="Text Box 31"/>
            <p:cNvSpPr txBox="1">
              <a:spLocks noChangeArrowheads="1"/>
            </p:cNvSpPr>
            <p:nvPr/>
          </p:nvSpPr>
          <p:spPr bwMode="auto">
            <a:xfrm>
              <a:off x="4320"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84</a:t>
              </a:r>
            </a:p>
          </p:txBody>
        </p:sp>
        <p:sp>
          <p:nvSpPr>
            <p:cNvPr id="14368" name="Text Box 32"/>
            <p:cNvSpPr txBox="1">
              <a:spLocks noChangeArrowheads="1"/>
            </p:cNvSpPr>
            <p:nvPr/>
          </p:nvSpPr>
          <p:spPr bwMode="auto">
            <a:xfrm>
              <a:off x="4837"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90</a:t>
              </a:r>
            </a:p>
          </p:txBody>
        </p:sp>
      </p:grpSp>
      <p:sp>
        <p:nvSpPr>
          <p:cNvPr id="14369" name="Text Box 33"/>
          <p:cNvSpPr txBox="1">
            <a:spLocks noChangeArrowheads="1"/>
          </p:cNvSpPr>
          <p:nvPr/>
        </p:nvSpPr>
        <p:spPr bwMode="auto">
          <a:xfrm>
            <a:off x="8606367" y="1098550"/>
            <a:ext cx="2105233"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2800">
                <a:latin typeface="Tahoma" pitchFamily="32" charset="0"/>
                <a:ea typeface="MS PGothic" pitchFamily="34" charset="-128"/>
              </a:rPr>
              <a:t>search( 45 )</a:t>
            </a:r>
          </a:p>
        </p:txBody>
      </p:sp>
      <p:sp>
        <p:nvSpPr>
          <p:cNvPr id="14370" name="Text Box 34"/>
          <p:cNvSpPr txBox="1">
            <a:spLocks noChangeArrowheads="1"/>
          </p:cNvSpPr>
          <p:nvPr/>
        </p:nvSpPr>
        <p:spPr bwMode="auto">
          <a:xfrm>
            <a:off x="1405467" y="1106489"/>
            <a:ext cx="4373611"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dirty="0">
                <a:latin typeface="Tahoma" pitchFamily="32" charset="0"/>
                <a:ea typeface="MS PGothic" pitchFamily="34" charset="-128"/>
              </a:rPr>
              <a:t>low		high		mid</a:t>
            </a:r>
          </a:p>
        </p:txBody>
      </p:sp>
      <p:sp>
        <p:nvSpPr>
          <p:cNvPr id="14371" name="Line 35"/>
          <p:cNvSpPr>
            <a:spLocks noChangeShapeType="1"/>
          </p:cNvSpPr>
          <p:nvPr/>
        </p:nvSpPr>
        <p:spPr bwMode="auto">
          <a:xfrm>
            <a:off x="1217084" y="1533525"/>
            <a:ext cx="6110816" cy="1588"/>
          </a:xfrm>
          <a:prstGeom prst="line">
            <a:avLst/>
          </a:prstGeom>
          <a:noFill/>
          <a:ln w="1908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4372" name="Group 36"/>
          <p:cNvGrpSpPr>
            <a:grpSpLocks/>
          </p:cNvGrpSpPr>
          <p:nvPr/>
        </p:nvGrpSpPr>
        <p:grpSpPr bwMode="auto">
          <a:xfrm>
            <a:off x="395817" y="1600203"/>
            <a:ext cx="4470400" cy="466726"/>
            <a:chOff x="187" y="1008"/>
            <a:chExt cx="2112" cy="294"/>
          </a:xfrm>
        </p:grpSpPr>
        <p:sp>
          <p:nvSpPr>
            <p:cNvPr id="14373" name="Text Box 37"/>
            <p:cNvSpPr txBox="1">
              <a:spLocks noChangeArrowheads="1"/>
            </p:cNvSpPr>
            <p:nvPr/>
          </p:nvSpPr>
          <p:spPr bwMode="auto">
            <a:xfrm>
              <a:off x="806" y="1008"/>
              <a:ext cx="149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0		8</a:t>
              </a:r>
            </a:p>
          </p:txBody>
        </p:sp>
        <p:sp>
          <p:nvSpPr>
            <p:cNvPr id="14374" name="Text Box 38"/>
            <p:cNvSpPr txBox="1">
              <a:spLocks noChangeArrowheads="1"/>
            </p:cNvSpPr>
            <p:nvPr/>
          </p:nvSpPr>
          <p:spPr bwMode="auto">
            <a:xfrm>
              <a:off x="187" y="1010"/>
              <a:ext cx="27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#1</a:t>
              </a:r>
            </a:p>
          </p:txBody>
        </p:sp>
      </p:grpSp>
      <p:graphicFrame>
        <p:nvGraphicFramePr>
          <p:cNvPr id="14375" name="Object 39"/>
          <p:cNvGraphicFramePr>
            <a:graphicFrameLocks noChangeAspect="1"/>
          </p:cNvGraphicFramePr>
          <p:nvPr>
            <p:extLst>
              <p:ext uri="{D42A27DB-BD31-4B8C-83A1-F6EECF244321}">
                <p14:modId xmlns:p14="http://schemas.microsoft.com/office/powerpoint/2010/main" val="1904692540"/>
              </p:ext>
            </p:extLst>
          </p:nvPr>
        </p:nvGraphicFramePr>
        <p:xfrm>
          <a:off x="7939619" y="2014273"/>
          <a:ext cx="2874433" cy="755650"/>
        </p:xfrm>
        <a:graphic>
          <a:graphicData uri="http://schemas.openxmlformats.org/presentationml/2006/ole">
            <mc:AlternateContent xmlns:mc="http://schemas.openxmlformats.org/markup-compatibility/2006">
              <mc:Choice xmlns:v="urn:schemas-microsoft-com:vml" Requires="v">
                <p:oleObj spid="_x0000_s8231" r:id="rId4" imgW="1240560" imgH="396720" progId="">
                  <p:embed/>
                </p:oleObj>
              </mc:Choice>
              <mc:Fallback>
                <p:oleObj r:id="rId4" imgW="1240560" imgH="3967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9619" y="2014273"/>
                        <a:ext cx="2874433" cy="7556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76" name="Text Box 40"/>
          <p:cNvSpPr txBox="1">
            <a:spLocks noChangeArrowheads="1"/>
          </p:cNvSpPr>
          <p:nvPr/>
        </p:nvSpPr>
        <p:spPr bwMode="auto">
          <a:xfrm>
            <a:off x="7846484" y="5373688"/>
            <a:ext cx="1042571"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1800" b="1">
                <a:solidFill>
                  <a:srgbClr val="D21804"/>
                </a:solidFill>
                <a:latin typeface="Tahoma" pitchFamily="32" charset="0"/>
                <a:ea typeface="MS PGothic" pitchFamily="34" charset="-128"/>
              </a:rPr>
              <a:t>45</a:t>
            </a:r>
            <a:r>
              <a:rPr lang="en-US" sz="1800">
                <a:latin typeface="Tahoma" pitchFamily="32" charset="0"/>
                <a:ea typeface="MS PGothic" pitchFamily="34" charset="-128"/>
              </a:rPr>
              <a:t> &lt; 77</a:t>
            </a:r>
          </a:p>
        </p:txBody>
      </p:sp>
      <p:grpSp>
        <p:nvGrpSpPr>
          <p:cNvPr id="14377" name="Group 41"/>
          <p:cNvGrpSpPr>
            <a:grpSpLocks/>
          </p:cNvGrpSpPr>
          <p:nvPr/>
        </p:nvGrpSpPr>
        <p:grpSpPr bwMode="auto">
          <a:xfrm>
            <a:off x="4360333" y="5357821"/>
            <a:ext cx="3414184" cy="401638"/>
            <a:chOff x="2060" y="3375"/>
            <a:chExt cx="1613" cy="253"/>
          </a:xfrm>
        </p:grpSpPr>
        <p:sp>
          <p:nvSpPr>
            <p:cNvPr id="14378" name="Line 42"/>
            <p:cNvSpPr>
              <a:spLocks noChangeShapeType="1"/>
            </p:cNvSpPr>
            <p:nvPr/>
          </p:nvSpPr>
          <p:spPr bwMode="auto">
            <a:xfrm>
              <a:off x="3340" y="3500"/>
              <a:ext cx="333" cy="13"/>
            </a:xfrm>
            <a:prstGeom prst="line">
              <a:avLst/>
            </a:prstGeom>
            <a:noFill/>
            <a:ln w="3816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79" name="Text Box 43"/>
            <p:cNvSpPr txBox="1">
              <a:spLocks noChangeArrowheads="1"/>
            </p:cNvSpPr>
            <p:nvPr/>
          </p:nvSpPr>
          <p:spPr bwMode="auto">
            <a:xfrm>
              <a:off x="2060" y="3375"/>
              <a:ext cx="939"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2000" b="1">
                  <a:latin typeface="Arial" charset="0"/>
                  <a:ea typeface="MS PGothic" pitchFamily="34" charset="-128"/>
                </a:rPr>
                <a:t>high = mid-1=5</a:t>
              </a:r>
            </a:p>
          </p:txBody>
        </p:sp>
      </p:grpSp>
      <p:sp>
        <p:nvSpPr>
          <p:cNvPr id="14380" name="Rectangle 44"/>
          <p:cNvSpPr>
            <a:spLocks noChangeArrowheads="1"/>
          </p:cNvSpPr>
          <p:nvPr/>
        </p:nvSpPr>
        <p:spPr bwMode="auto">
          <a:xfrm>
            <a:off x="5436844" y="1673681"/>
            <a:ext cx="30839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D21804"/>
                </a:solidFill>
                <a:latin typeface="Tahoma" pitchFamily="32" charset="0"/>
                <a:ea typeface="MS PGothic" pitchFamily="34" charset="-128"/>
              </a:rPr>
              <a:t>4</a:t>
            </a:r>
          </a:p>
        </p:txBody>
      </p:sp>
      <p:grpSp>
        <p:nvGrpSpPr>
          <p:cNvPr id="14381" name="Group 45"/>
          <p:cNvGrpSpPr>
            <a:grpSpLocks/>
          </p:cNvGrpSpPr>
          <p:nvPr/>
        </p:nvGrpSpPr>
        <p:grpSpPr bwMode="auto">
          <a:xfrm>
            <a:off x="5461000" y="2009775"/>
            <a:ext cx="3625850" cy="3282951"/>
            <a:chOff x="2580" y="1266"/>
            <a:chExt cx="1713" cy="2068"/>
          </a:xfrm>
        </p:grpSpPr>
        <p:sp>
          <p:nvSpPr>
            <p:cNvPr id="14382" name="AutoShape 46"/>
            <p:cNvSpPr>
              <a:spLocks noChangeArrowheads="1"/>
            </p:cNvSpPr>
            <p:nvPr/>
          </p:nvSpPr>
          <p:spPr bwMode="auto">
            <a:xfrm>
              <a:off x="3762" y="2854"/>
              <a:ext cx="531" cy="480"/>
            </a:xfrm>
            <a:prstGeom prst="upArrowCallout">
              <a:avLst>
                <a:gd name="adj1" fmla="val 10212"/>
                <a:gd name="adj2" fmla="val 18647"/>
                <a:gd name="adj3" fmla="val 27083"/>
                <a:gd name="adj4" fmla="val 46667"/>
              </a:avLst>
            </a:prstGeom>
            <a:noFill/>
            <a:ln w="19080">
              <a:solidFill>
                <a:srgbClr val="D21804"/>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D21804"/>
                  </a:solidFill>
                  <a:latin typeface="Tahoma" pitchFamily="32" charset="0"/>
                  <a:ea typeface="MS PGothic" pitchFamily="34" charset="-128"/>
                </a:rPr>
                <a:t>mid</a:t>
              </a:r>
            </a:p>
          </p:txBody>
        </p:sp>
        <p:sp>
          <p:nvSpPr>
            <p:cNvPr id="14383" name="Rectangle 47"/>
            <p:cNvSpPr>
              <a:spLocks noChangeArrowheads="1"/>
            </p:cNvSpPr>
            <p:nvPr/>
          </p:nvSpPr>
          <p:spPr bwMode="auto">
            <a:xfrm>
              <a:off x="2580" y="1266"/>
              <a:ext cx="146"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D21804"/>
                  </a:solidFill>
                  <a:latin typeface="Tahoma" pitchFamily="32" charset="0"/>
                  <a:ea typeface="MS PGothic" pitchFamily="34" charset="-128"/>
                </a:rPr>
                <a:t>6</a:t>
              </a:r>
            </a:p>
          </p:txBody>
        </p:sp>
      </p:grpSp>
      <p:grpSp>
        <p:nvGrpSpPr>
          <p:cNvPr id="14384" name="Group 48"/>
          <p:cNvGrpSpPr>
            <a:grpSpLocks/>
          </p:cNvGrpSpPr>
          <p:nvPr/>
        </p:nvGrpSpPr>
        <p:grpSpPr bwMode="auto">
          <a:xfrm>
            <a:off x="414867" y="1985964"/>
            <a:ext cx="10788650" cy="3306763"/>
            <a:chOff x="196" y="1251"/>
            <a:chExt cx="5097" cy="2083"/>
          </a:xfrm>
        </p:grpSpPr>
        <p:sp>
          <p:nvSpPr>
            <p:cNvPr id="14385" name="AutoShape 49"/>
            <p:cNvSpPr>
              <a:spLocks noChangeArrowheads="1"/>
            </p:cNvSpPr>
            <p:nvPr/>
          </p:nvSpPr>
          <p:spPr bwMode="auto">
            <a:xfrm>
              <a:off x="4762" y="2854"/>
              <a:ext cx="531" cy="480"/>
            </a:xfrm>
            <a:prstGeom prst="upArrowCallout">
              <a:avLst>
                <a:gd name="adj1" fmla="val 10212"/>
                <a:gd name="adj2" fmla="val 18647"/>
                <a:gd name="adj3" fmla="val 27083"/>
                <a:gd name="adj4" fmla="val 46667"/>
              </a:avLst>
            </a:prstGeom>
            <a:noFill/>
            <a:ln w="1908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Tahoma" pitchFamily="32" charset="0"/>
                  <a:ea typeface="MS PGothic" pitchFamily="34" charset="-128"/>
                </a:rPr>
                <a:t>high</a:t>
              </a:r>
            </a:p>
          </p:txBody>
        </p:sp>
        <p:sp>
          <p:nvSpPr>
            <p:cNvPr id="14386" name="AutoShape 50"/>
            <p:cNvSpPr>
              <a:spLocks noChangeArrowheads="1"/>
            </p:cNvSpPr>
            <p:nvPr/>
          </p:nvSpPr>
          <p:spPr bwMode="auto">
            <a:xfrm>
              <a:off x="3174" y="2854"/>
              <a:ext cx="531" cy="480"/>
            </a:xfrm>
            <a:prstGeom prst="upArrowCallout">
              <a:avLst>
                <a:gd name="adj1" fmla="val 10212"/>
                <a:gd name="adj2" fmla="val 18647"/>
                <a:gd name="adj3" fmla="val 27083"/>
                <a:gd name="adj4" fmla="val 46667"/>
              </a:avLst>
            </a:prstGeom>
            <a:noFill/>
            <a:ln w="1908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Tahoma" pitchFamily="32" charset="0"/>
                  <a:ea typeface="MS PGothic" pitchFamily="34" charset="-128"/>
                </a:rPr>
                <a:t>low</a:t>
              </a:r>
            </a:p>
          </p:txBody>
        </p:sp>
        <p:grpSp>
          <p:nvGrpSpPr>
            <p:cNvPr id="14387" name="Group 51"/>
            <p:cNvGrpSpPr>
              <a:grpSpLocks/>
            </p:cNvGrpSpPr>
            <p:nvPr/>
          </p:nvGrpSpPr>
          <p:grpSpPr bwMode="auto">
            <a:xfrm>
              <a:off x="196" y="1251"/>
              <a:ext cx="2112" cy="294"/>
              <a:chOff x="196" y="1251"/>
              <a:chExt cx="2112" cy="294"/>
            </a:xfrm>
          </p:grpSpPr>
          <p:sp>
            <p:nvSpPr>
              <p:cNvPr id="14388" name="Text Box 52"/>
              <p:cNvSpPr txBox="1">
                <a:spLocks noChangeArrowheads="1"/>
              </p:cNvSpPr>
              <p:nvPr/>
            </p:nvSpPr>
            <p:spPr bwMode="auto">
              <a:xfrm>
                <a:off x="815" y="1251"/>
                <a:ext cx="149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5		8</a:t>
                </a:r>
              </a:p>
            </p:txBody>
          </p:sp>
          <p:sp>
            <p:nvSpPr>
              <p:cNvPr id="14389" name="Text Box 53"/>
              <p:cNvSpPr txBox="1">
                <a:spLocks noChangeArrowheads="1"/>
              </p:cNvSpPr>
              <p:nvPr/>
            </p:nvSpPr>
            <p:spPr bwMode="auto">
              <a:xfrm>
                <a:off x="196" y="1253"/>
                <a:ext cx="27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#2</a:t>
                </a:r>
              </a:p>
            </p:txBody>
          </p:sp>
        </p:grpSp>
      </p:grpSp>
      <p:sp>
        <p:nvSpPr>
          <p:cNvPr id="14390" name="Rectangle 54"/>
          <p:cNvSpPr>
            <a:spLocks noChangeArrowheads="1"/>
          </p:cNvSpPr>
          <p:nvPr/>
        </p:nvSpPr>
        <p:spPr bwMode="auto">
          <a:xfrm>
            <a:off x="1424518" y="3779839"/>
            <a:ext cx="5405967" cy="668337"/>
          </a:xfrm>
          <a:prstGeom prst="rect">
            <a:avLst/>
          </a:prstGeom>
          <a:solidFill>
            <a:srgbClr val="3333CC"/>
          </a:solidFill>
          <a:ln w="19080">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9316890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8263468" y="1066801"/>
            <a:ext cx="2626206" cy="619125"/>
          </a:xfrm>
          <a:prstGeom prst="rect">
            <a:avLst/>
          </a:prstGeom>
          <a:solidFill>
            <a:srgbClr val="F7FDFF"/>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5362" name="Rectangle 2"/>
          <p:cNvSpPr>
            <a:spLocks noChangeArrowheads="1"/>
          </p:cNvSpPr>
          <p:nvPr/>
        </p:nvSpPr>
        <p:spPr bwMode="auto">
          <a:xfrm>
            <a:off x="1121833" y="3200400"/>
            <a:ext cx="10337800" cy="2641600"/>
          </a:xfrm>
          <a:prstGeom prst="rect">
            <a:avLst/>
          </a:prstGeom>
          <a:solidFill>
            <a:srgbClr val="FDFEE2"/>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5363" name="Rectangle 3"/>
          <p:cNvSpPr>
            <a:spLocks noGrp="1" noChangeArrowheads="1"/>
          </p:cNvSpPr>
          <p:nvPr>
            <p:ph type="title"/>
          </p:nvPr>
        </p:nvSpPr>
        <p:spPr>
          <a:xfrm>
            <a:off x="1828800" y="228600"/>
            <a:ext cx="9855200" cy="762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B0F0"/>
                </a:solidFill>
              </a:rPr>
              <a:t>Sequence of Unsuccessful Search - 3</a:t>
            </a:r>
          </a:p>
        </p:txBody>
      </p:sp>
      <p:grpSp>
        <p:nvGrpSpPr>
          <p:cNvPr id="15364" name="Group 4"/>
          <p:cNvGrpSpPr>
            <a:grpSpLocks/>
          </p:cNvGrpSpPr>
          <p:nvPr/>
        </p:nvGrpSpPr>
        <p:grpSpPr bwMode="auto">
          <a:xfrm>
            <a:off x="1407585" y="3395662"/>
            <a:ext cx="9726084" cy="1069974"/>
            <a:chOff x="665" y="2139"/>
            <a:chExt cx="4595" cy="674"/>
          </a:xfrm>
        </p:grpSpPr>
        <p:sp>
          <p:nvSpPr>
            <p:cNvPr id="15365" name="Rectangle 5"/>
            <p:cNvSpPr>
              <a:spLocks noChangeArrowheads="1"/>
            </p:cNvSpPr>
            <p:nvPr/>
          </p:nvSpPr>
          <p:spPr bwMode="auto">
            <a:xfrm>
              <a:off x="665" y="2371"/>
              <a:ext cx="4595" cy="44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6" name="Line 6"/>
            <p:cNvSpPr>
              <a:spLocks noChangeShapeType="1"/>
            </p:cNvSpPr>
            <p:nvPr/>
          </p:nvSpPr>
          <p:spPr bwMode="auto">
            <a:xfrm>
              <a:off x="1174" y="2370"/>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67" name="Line 7"/>
            <p:cNvSpPr>
              <a:spLocks noChangeShapeType="1"/>
            </p:cNvSpPr>
            <p:nvPr/>
          </p:nvSpPr>
          <p:spPr bwMode="auto">
            <a:xfrm>
              <a:off x="169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68" name="Line 8"/>
            <p:cNvSpPr>
              <a:spLocks noChangeShapeType="1"/>
            </p:cNvSpPr>
            <p:nvPr/>
          </p:nvSpPr>
          <p:spPr bwMode="auto">
            <a:xfrm>
              <a:off x="2205"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69" name="Line 9"/>
            <p:cNvSpPr>
              <a:spLocks noChangeShapeType="1"/>
            </p:cNvSpPr>
            <p:nvPr/>
          </p:nvSpPr>
          <p:spPr bwMode="auto">
            <a:xfrm>
              <a:off x="272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70" name="Line 10"/>
            <p:cNvSpPr>
              <a:spLocks noChangeShapeType="1"/>
            </p:cNvSpPr>
            <p:nvPr/>
          </p:nvSpPr>
          <p:spPr bwMode="auto">
            <a:xfrm>
              <a:off x="3235"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71" name="Line 11"/>
            <p:cNvSpPr>
              <a:spLocks noChangeShapeType="1"/>
            </p:cNvSpPr>
            <p:nvPr/>
          </p:nvSpPr>
          <p:spPr bwMode="auto">
            <a:xfrm>
              <a:off x="375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72" name="Text Box 12"/>
            <p:cNvSpPr txBox="1">
              <a:spLocks noChangeArrowheads="1"/>
            </p:cNvSpPr>
            <p:nvPr/>
          </p:nvSpPr>
          <p:spPr bwMode="auto">
            <a:xfrm>
              <a:off x="820" y="2466"/>
              <a:ext cx="173"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5</a:t>
              </a:r>
            </a:p>
          </p:txBody>
        </p:sp>
        <p:sp>
          <p:nvSpPr>
            <p:cNvPr id="15373" name="Text Box 13"/>
            <p:cNvSpPr txBox="1">
              <a:spLocks noChangeArrowheads="1"/>
            </p:cNvSpPr>
            <p:nvPr/>
          </p:nvSpPr>
          <p:spPr bwMode="auto">
            <a:xfrm>
              <a:off x="1336"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12</a:t>
              </a:r>
            </a:p>
          </p:txBody>
        </p:sp>
        <p:sp>
          <p:nvSpPr>
            <p:cNvPr id="15374" name="Text Box 14"/>
            <p:cNvSpPr txBox="1">
              <a:spLocks noChangeArrowheads="1"/>
            </p:cNvSpPr>
            <p:nvPr/>
          </p:nvSpPr>
          <p:spPr bwMode="auto">
            <a:xfrm>
              <a:off x="1853"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17</a:t>
              </a:r>
            </a:p>
          </p:txBody>
        </p:sp>
        <p:sp>
          <p:nvSpPr>
            <p:cNvPr id="15375" name="Text Box 15"/>
            <p:cNvSpPr txBox="1">
              <a:spLocks noChangeArrowheads="1"/>
            </p:cNvSpPr>
            <p:nvPr/>
          </p:nvSpPr>
          <p:spPr bwMode="auto">
            <a:xfrm>
              <a:off x="2254"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23</a:t>
              </a:r>
            </a:p>
          </p:txBody>
        </p:sp>
        <p:sp>
          <p:nvSpPr>
            <p:cNvPr id="15376" name="Text Box 16"/>
            <p:cNvSpPr txBox="1">
              <a:spLocks noChangeArrowheads="1"/>
            </p:cNvSpPr>
            <p:nvPr/>
          </p:nvSpPr>
          <p:spPr bwMode="auto">
            <a:xfrm>
              <a:off x="2771"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38</a:t>
              </a:r>
            </a:p>
          </p:txBody>
        </p:sp>
        <p:sp>
          <p:nvSpPr>
            <p:cNvPr id="15377" name="Text Box 17"/>
            <p:cNvSpPr txBox="1">
              <a:spLocks noChangeArrowheads="1"/>
            </p:cNvSpPr>
            <p:nvPr/>
          </p:nvSpPr>
          <p:spPr bwMode="auto">
            <a:xfrm>
              <a:off x="3287" y="2467"/>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44</a:t>
              </a:r>
            </a:p>
          </p:txBody>
        </p:sp>
        <p:sp>
          <p:nvSpPr>
            <p:cNvPr id="15378" name="Text Box 18"/>
            <p:cNvSpPr txBox="1">
              <a:spLocks noChangeArrowheads="1"/>
            </p:cNvSpPr>
            <p:nvPr/>
          </p:nvSpPr>
          <p:spPr bwMode="auto">
            <a:xfrm>
              <a:off x="3804" y="2467"/>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77</a:t>
              </a:r>
            </a:p>
          </p:txBody>
        </p:sp>
        <p:sp>
          <p:nvSpPr>
            <p:cNvPr id="15379" name="Line 19"/>
            <p:cNvSpPr>
              <a:spLocks noChangeShapeType="1"/>
            </p:cNvSpPr>
            <p:nvPr/>
          </p:nvSpPr>
          <p:spPr bwMode="auto">
            <a:xfrm>
              <a:off x="4265" y="2373"/>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80" name="Line 20"/>
            <p:cNvSpPr>
              <a:spLocks noChangeShapeType="1"/>
            </p:cNvSpPr>
            <p:nvPr/>
          </p:nvSpPr>
          <p:spPr bwMode="auto">
            <a:xfrm>
              <a:off x="4780" y="2373"/>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5381" name="Group 21"/>
            <p:cNvGrpSpPr>
              <a:grpSpLocks/>
            </p:cNvGrpSpPr>
            <p:nvPr/>
          </p:nvGrpSpPr>
          <p:grpSpPr bwMode="auto">
            <a:xfrm>
              <a:off x="839" y="2139"/>
              <a:ext cx="4230" cy="292"/>
              <a:chOff x="839" y="2139"/>
              <a:chExt cx="4230" cy="292"/>
            </a:xfrm>
          </p:grpSpPr>
          <p:sp>
            <p:nvSpPr>
              <p:cNvPr id="15382" name="Text Box 22"/>
              <p:cNvSpPr txBox="1">
                <a:spLocks noChangeArrowheads="1"/>
              </p:cNvSpPr>
              <p:nvPr/>
            </p:nvSpPr>
            <p:spPr bwMode="auto">
              <a:xfrm>
                <a:off x="839"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0</a:t>
                </a:r>
              </a:p>
            </p:txBody>
          </p:sp>
          <p:sp>
            <p:nvSpPr>
              <p:cNvPr id="15383" name="Text Box 23"/>
              <p:cNvSpPr txBox="1">
                <a:spLocks noChangeArrowheads="1"/>
              </p:cNvSpPr>
              <p:nvPr/>
            </p:nvSpPr>
            <p:spPr bwMode="auto">
              <a:xfrm>
                <a:off x="1346"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1</a:t>
                </a:r>
              </a:p>
            </p:txBody>
          </p:sp>
          <p:sp>
            <p:nvSpPr>
              <p:cNvPr id="15384" name="Text Box 24"/>
              <p:cNvSpPr txBox="1">
                <a:spLocks noChangeArrowheads="1"/>
              </p:cNvSpPr>
              <p:nvPr/>
            </p:nvSpPr>
            <p:spPr bwMode="auto">
              <a:xfrm>
                <a:off x="1854"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2</a:t>
                </a:r>
              </a:p>
            </p:txBody>
          </p:sp>
          <p:sp>
            <p:nvSpPr>
              <p:cNvPr id="15385" name="Text Box 25"/>
              <p:cNvSpPr txBox="1">
                <a:spLocks noChangeArrowheads="1"/>
              </p:cNvSpPr>
              <p:nvPr/>
            </p:nvSpPr>
            <p:spPr bwMode="auto">
              <a:xfrm>
                <a:off x="2362"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3</a:t>
                </a:r>
              </a:p>
            </p:txBody>
          </p:sp>
          <p:sp>
            <p:nvSpPr>
              <p:cNvPr id="15386" name="Text Box 26"/>
              <p:cNvSpPr txBox="1">
                <a:spLocks noChangeArrowheads="1"/>
              </p:cNvSpPr>
              <p:nvPr/>
            </p:nvSpPr>
            <p:spPr bwMode="auto">
              <a:xfrm>
                <a:off x="2870"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4</a:t>
                </a:r>
              </a:p>
            </p:txBody>
          </p:sp>
          <p:sp>
            <p:nvSpPr>
              <p:cNvPr id="15387" name="Text Box 27"/>
              <p:cNvSpPr txBox="1">
                <a:spLocks noChangeArrowheads="1"/>
              </p:cNvSpPr>
              <p:nvPr/>
            </p:nvSpPr>
            <p:spPr bwMode="auto">
              <a:xfrm>
                <a:off x="3378"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5</a:t>
                </a:r>
              </a:p>
            </p:txBody>
          </p:sp>
          <p:sp>
            <p:nvSpPr>
              <p:cNvPr id="15388" name="Text Box 28"/>
              <p:cNvSpPr txBox="1">
                <a:spLocks noChangeArrowheads="1"/>
              </p:cNvSpPr>
              <p:nvPr/>
            </p:nvSpPr>
            <p:spPr bwMode="auto">
              <a:xfrm>
                <a:off x="3886"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6</a:t>
                </a:r>
              </a:p>
            </p:txBody>
          </p:sp>
          <p:sp>
            <p:nvSpPr>
              <p:cNvPr id="15389" name="Text Box 29"/>
              <p:cNvSpPr txBox="1">
                <a:spLocks noChangeArrowheads="1"/>
              </p:cNvSpPr>
              <p:nvPr/>
            </p:nvSpPr>
            <p:spPr bwMode="auto">
              <a:xfrm>
                <a:off x="4394"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7</a:t>
                </a:r>
              </a:p>
            </p:txBody>
          </p:sp>
          <p:sp>
            <p:nvSpPr>
              <p:cNvPr id="15390" name="Text Box 30"/>
              <p:cNvSpPr txBox="1">
                <a:spLocks noChangeArrowheads="1"/>
              </p:cNvSpPr>
              <p:nvPr/>
            </p:nvSpPr>
            <p:spPr bwMode="auto">
              <a:xfrm>
                <a:off x="4902"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8</a:t>
                </a:r>
              </a:p>
            </p:txBody>
          </p:sp>
        </p:grpSp>
        <p:sp>
          <p:nvSpPr>
            <p:cNvPr id="15391" name="Text Box 31"/>
            <p:cNvSpPr txBox="1">
              <a:spLocks noChangeArrowheads="1"/>
            </p:cNvSpPr>
            <p:nvPr/>
          </p:nvSpPr>
          <p:spPr bwMode="auto">
            <a:xfrm>
              <a:off x="4320"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84</a:t>
              </a:r>
            </a:p>
          </p:txBody>
        </p:sp>
        <p:sp>
          <p:nvSpPr>
            <p:cNvPr id="15392" name="Text Box 32"/>
            <p:cNvSpPr txBox="1">
              <a:spLocks noChangeArrowheads="1"/>
            </p:cNvSpPr>
            <p:nvPr/>
          </p:nvSpPr>
          <p:spPr bwMode="auto">
            <a:xfrm>
              <a:off x="4837"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90</a:t>
              </a:r>
            </a:p>
          </p:txBody>
        </p:sp>
      </p:grpSp>
      <p:sp>
        <p:nvSpPr>
          <p:cNvPr id="15393" name="Text Box 33"/>
          <p:cNvSpPr txBox="1">
            <a:spLocks noChangeArrowheads="1"/>
          </p:cNvSpPr>
          <p:nvPr/>
        </p:nvSpPr>
        <p:spPr bwMode="auto">
          <a:xfrm>
            <a:off x="8606367" y="1098550"/>
            <a:ext cx="2105233"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2800">
                <a:latin typeface="Tahoma" pitchFamily="32" charset="0"/>
                <a:ea typeface="MS PGothic" pitchFamily="34" charset="-128"/>
              </a:rPr>
              <a:t>search( 45 )</a:t>
            </a:r>
          </a:p>
        </p:txBody>
      </p:sp>
      <p:sp>
        <p:nvSpPr>
          <p:cNvPr id="15394" name="Text Box 34"/>
          <p:cNvSpPr txBox="1">
            <a:spLocks noChangeArrowheads="1"/>
          </p:cNvSpPr>
          <p:nvPr/>
        </p:nvSpPr>
        <p:spPr bwMode="auto">
          <a:xfrm>
            <a:off x="1405467" y="1106489"/>
            <a:ext cx="3875077"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dirty="0">
                <a:latin typeface="Tahoma" pitchFamily="32" charset="0"/>
                <a:ea typeface="MS PGothic" pitchFamily="34" charset="-128"/>
              </a:rPr>
              <a:t>low		high		</a:t>
            </a:r>
          </a:p>
        </p:txBody>
      </p:sp>
      <p:sp>
        <p:nvSpPr>
          <p:cNvPr id="15395" name="Line 35"/>
          <p:cNvSpPr>
            <a:spLocks noChangeShapeType="1"/>
          </p:cNvSpPr>
          <p:nvPr/>
        </p:nvSpPr>
        <p:spPr bwMode="auto">
          <a:xfrm>
            <a:off x="1217084" y="1533525"/>
            <a:ext cx="6110816" cy="1588"/>
          </a:xfrm>
          <a:prstGeom prst="line">
            <a:avLst/>
          </a:prstGeom>
          <a:noFill/>
          <a:ln w="1908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5396" name="Group 36"/>
          <p:cNvGrpSpPr>
            <a:grpSpLocks/>
          </p:cNvGrpSpPr>
          <p:nvPr/>
        </p:nvGrpSpPr>
        <p:grpSpPr bwMode="auto">
          <a:xfrm>
            <a:off x="395817" y="1600203"/>
            <a:ext cx="4470400" cy="466726"/>
            <a:chOff x="187" y="1008"/>
            <a:chExt cx="2112" cy="294"/>
          </a:xfrm>
        </p:grpSpPr>
        <p:sp>
          <p:nvSpPr>
            <p:cNvPr id="15397" name="Text Box 37"/>
            <p:cNvSpPr txBox="1">
              <a:spLocks noChangeArrowheads="1"/>
            </p:cNvSpPr>
            <p:nvPr/>
          </p:nvSpPr>
          <p:spPr bwMode="auto">
            <a:xfrm>
              <a:off x="806" y="1008"/>
              <a:ext cx="149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0		8</a:t>
              </a:r>
            </a:p>
          </p:txBody>
        </p:sp>
        <p:sp>
          <p:nvSpPr>
            <p:cNvPr id="15398" name="Text Box 38"/>
            <p:cNvSpPr txBox="1">
              <a:spLocks noChangeArrowheads="1"/>
            </p:cNvSpPr>
            <p:nvPr/>
          </p:nvSpPr>
          <p:spPr bwMode="auto">
            <a:xfrm>
              <a:off x="187" y="1010"/>
              <a:ext cx="27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#1</a:t>
              </a:r>
            </a:p>
          </p:txBody>
        </p:sp>
      </p:grpSp>
      <p:graphicFrame>
        <p:nvGraphicFramePr>
          <p:cNvPr id="15399" name="Object 39"/>
          <p:cNvGraphicFramePr>
            <a:graphicFrameLocks noChangeAspect="1"/>
          </p:cNvGraphicFramePr>
          <p:nvPr/>
        </p:nvGraphicFramePr>
        <p:xfrm>
          <a:off x="8572501" y="2082800"/>
          <a:ext cx="2874433" cy="755650"/>
        </p:xfrm>
        <a:graphic>
          <a:graphicData uri="http://schemas.openxmlformats.org/presentationml/2006/ole">
            <mc:AlternateContent xmlns:mc="http://schemas.openxmlformats.org/markup-compatibility/2006">
              <mc:Choice xmlns:v="urn:schemas-microsoft-com:vml" Requires="v">
                <p:oleObj spid="_x0000_s6187" r:id="rId4" imgW="1240560" imgH="396720" progId="">
                  <p:embed/>
                </p:oleObj>
              </mc:Choice>
              <mc:Fallback>
                <p:oleObj r:id="rId4" imgW="1240560" imgH="3967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1" y="2082800"/>
                        <a:ext cx="2874433" cy="7556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0" name="Text Box 40"/>
          <p:cNvSpPr txBox="1">
            <a:spLocks noChangeArrowheads="1"/>
          </p:cNvSpPr>
          <p:nvPr/>
        </p:nvSpPr>
        <p:spPr bwMode="auto">
          <a:xfrm>
            <a:off x="8386233" y="4929188"/>
            <a:ext cx="111470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1800">
                <a:latin typeface="Tahoma" pitchFamily="32" charset="0"/>
                <a:ea typeface="MS PGothic" pitchFamily="34" charset="-128"/>
              </a:rPr>
              <a:t>44 &lt; </a:t>
            </a:r>
            <a:r>
              <a:rPr lang="en-US" sz="1800" b="1">
                <a:solidFill>
                  <a:srgbClr val="D21804"/>
                </a:solidFill>
                <a:latin typeface="Tahoma" pitchFamily="32" charset="0"/>
                <a:ea typeface="MS PGothic" pitchFamily="34" charset="-128"/>
              </a:rPr>
              <a:t>45</a:t>
            </a:r>
            <a:r>
              <a:rPr lang="en-US" sz="1800">
                <a:latin typeface="Tahoma" pitchFamily="32" charset="0"/>
                <a:ea typeface="MS PGothic" pitchFamily="34" charset="-128"/>
              </a:rPr>
              <a:t> </a:t>
            </a:r>
          </a:p>
        </p:txBody>
      </p:sp>
      <p:sp>
        <p:nvSpPr>
          <p:cNvPr id="15401" name="Rectangle 41"/>
          <p:cNvSpPr>
            <a:spLocks noChangeArrowheads="1"/>
          </p:cNvSpPr>
          <p:nvPr/>
        </p:nvSpPr>
        <p:spPr bwMode="auto">
          <a:xfrm>
            <a:off x="6500285" y="1598614"/>
            <a:ext cx="30839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D21804"/>
                </a:solidFill>
                <a:latin typeface="Tahoma" pitchFamily="32" charset="0"/>
                <a:ea typeface="MS PGothic" pitchFamily="34" charset="-128"/>
              </a:rPr>
              <a:t>4</a:t>
            </a:r>
          </a:p>
        </p:txBody>
      </p:sp>
      <p:grpSp>
        <p:nvGrpSpPr>
          <p:cNvPr id="15402" name="Group 42"/>
          <p:cNvGrpSpPr>
            <a:grpSpLocks/>
          </p:cNvGrpSpPr>
          <p:nvPr/>
        </p:nvGrpSpPr>
        <p:grpSpPr bwMode="auto">
          <a:xfrm>
            <a:off x="414867" y="1985964"/>
            <a:ext cx="4470401" cy="466725"/>
            <a:chOff x="196" y="1251"/>
            <a:chExt cx="2112" cy="294"/>
          </a:xfrm>
        </p:grpSpPr>
        <p:sp>
          <p:nvSpPr>
            <p:cNvPr id="15403" name="Text Box 43"/>
            <p:cNvSpPr txBox="1">
              <a:spLocks noChangeArrowheads="1"/>
            </p:cNvSpPr>
            <p:nvPr/>
          </p:nvSpPr>
          <p:spPr bwMode="auto">
            <a:xfrm>
              <a:off x="815" y="1251"/>
              <a:ext cx="149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5		8</a:t>
              </a:r>
            </a:p>
          </p:txBody>
        </p:sp>
        <p:sp>
          <p:nvSpPr>
            <p:cNvPr id="15404" name="Text Box 44"/>
            <p:cNvSpPr txBox="1">
              <a:spLocks noChangeArrowheads="1"/>
            </p:cNvSpPr>
            <p:nvPr/>
          </p:nvSpPr>
          <p:spPr bwMode="auto">
            <a:xfrm>
              <a:off x="196" y="1253"/>
              <a:ext cx="27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#2</a:t>
              </a:r>
            </a:p>
          </p:txBody>
        </p:sp>
      </p:grpSp>
      <p:sp>
        <p:nvSpPr>
          <p:cNvPr id="15405" name="Rectangle 45"/>
          <p:cNvSpPr>
            <a:spLocks noChangeArrowheads="1"/>
          </p:cNvSpPr>
          <p:nvPr/>
        </p:nvSpPr>
        <p:spPr bwMode="auto">
          <a:xfrm>
            <a:off x="6519334" y="1984376"/>
            <a:ext cx="30839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D21804"/>
                </a:solidFill>
                <a:latin typeface="Tahoma" pitchFamily="32" charset="0"/>
                <a:ea typeface="MS PGothic" pitchFamily="34" charset="-128"/>
              </a:rPr>
              <a:t>6</a:t>
            </a:r>
          </a:p>
        </p:txBody>
      </p:sp>
      <p:grpSp>
        <p:nvGrpSpPr>
          <p:cNvPr id="15406" name="Group 46"/>
          <p:cNvGrpSpPr>
            <a:grpSpLocks/>
          </p:cNvGrpSpPr>
          <p:nvPr/>
        </p:nvGrpSpPr>
        <p:grpSpPr bwMode="auto">
          <a:xfrm>
            <a:off x="414867" y="2347914"/>
            <a:ext cx="7658101" cy="2905124"/>
            <a:chOff x="196" y="1479"/>
            <a:chExt cx="3618" cy="1830"/>
          </a:xfrm>
        </p:grpSpPr>
        <p:sp>
          <p:nvSpPr>
            <p:cNvPr id="15407" name="AutoShape 47"/>
            <p:cNvSpPr>
              <a:spLocks noChangeArrowheads="1"/>
            </p:cNvSpPr>
            <p:nvPr/>
          </p:nvSpPr>
          <p:spPr bwMode="auto">
            <a:xfrm>
              <a:off x="3514" y="2829"/>
              <a:ext cx="300" cy="480"/>
            </a:xfrm>
            <a:prstGeom prst="upArrowCallout">
              <a:avLst>
                <a:gd name="adj1" fmla="val 9231"/>
                <a:gd name="adj2" fmla="val 16856"/>
                <a:gd name="adj3" fmla="val 43333"/>
                <a:gd name="adj4" fmla="val 46667"/>
              </a:avLst>
            </a:prstGeom>
            <a:noFill/>
            <a:ln w="1908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Tahoma" pitchFamily="32" charset="0"/>
                  <a:ea typeface="MS PGothic" pitchFamily="34" charset="-128"/>
                </a:rPr>
                <a:t>high</a:t>
              </a:r>
            </a:p>
          </p:txBody>
        </p:sp>
        <p:sp>
          <p:nvSpPr>
            <p:cNvPr id="15408" name="AutoShape 48"/>
            <p:cNvSpPr>
              <a:spLocks noChangeArrowheads="1"/>
            </p:cNvSpPr>
            <p:nvPr/>
          </p:nvSpPr>
          <p:spPr bwMode="auto">
            <a:xfrm>
              <a:off x="3163" y="2829"/>
              <a:ext cx="275" cy="480"/>
            </a:xfrm>
            <a:prstGeom prst="upArrowCallout">
              <a:avLst>
                <a:gd name="adj1" fmla="val 9231"/>
                <a:gd name="adj2" fmla="val 16856"/>
                <a:gd name="adj3" fmla="val 47273"/>
                <a:gd name="adj4" fmla="val 46667"/>
              </a:avLst>
            </a:prstGeom>
            <a:noFill/>
            <a:ln w="1908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Tahoma" pitchFamily="32" charset="0"/>
                  <a:ea typeface="MS PGothic" pitchFamily="34" charset="-128"/>
                </a:rPr>
                <a:t>low</a:t>
              </a:r>
            </a:p>
          </p:txBody>
        </p:sp>
        <p:grpSp>
          <p:nvGrpSpPr>
            <p:cNvPr id="15409" name="Group 49"/>
            <p:cNvGrpSpPr>
              <a:grpSpLocks/>
            </p:cNvGrpSpPr>
            <p:nvPr/>
          </p:nvGrpSpPr>
          <p:grpSpPr bwMode="auto">
            <a:xfrm>
              <a:off x="196" y="1479"/>
              <a:ext cx="2112" cy="294"/>
              <a:chOff x="196" y="1479"/>
              <a:chExt cx="2112" cy="294"/>
            </a:xfrm>
          </p:grpSpPr>
          <p:sp>
            <p:nvSpPr>
              <p:cNvPr id="15410" name="Text Box 50"/>
              <p:cNvSpPr txBox="1">
                <a:spLocks noChangeArrowheads="1"/>
              </p:cNvSpPr>
              <p:nvPr/>
            </p:nvSpPr>
            <p:spPr bwMode="auto">
              <a:xfrm>
                <a:off x="815" y="1479"/>
                <a:ext cx="149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5		5</a:t>
                </a:r>
              </a:p>
            </p:txBody>
          </p:sp>
          <p:sp>
            <p:nvSpPr>
              <p:cNvPr id="15411" name="Text Box 51"/>
              <p:cNvSpPr txBox="1">
                <a:spLocks noChangeArrowheads="1"/>
              </p:cNvSpPr>
              <p:nvPr/>
            </p:nvSpPr>
            <p:spPr bwMode="auto">
              <a:xfrm>
                <a:off x="196" y="1481"/>
                <a:ext cx="27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#3</a:t>
                </a:r>
              </a:p>
            </p:txBody>
          </p:sp>
        </p:grpSp>
      </p:grpSp>
      <p:grpSp>
        <p:nvGrpSpPr>
          <p:cNvPr id="15412" name="Group 52"/>
          <p:cNvGrpSpPr>
            <a:grpSpLocks/>
          </p:cNvGrpSpPr>
          <p:nvPr/>
        </p:nvGrpSpPr>
        <p:grpSpPr bwMode="auto">
          <a:xfrm>
            <a:off x="6519336" y="2346325"/>
            <a:ext cx="1346201" cy="3336926"/>
            <a:chOff x="3080" y="1478"/>
            <a:chExt cx="636" cy="2102"/>
          </a:xfrm>
        </p:grpSpPr>
        <p:sp>
          <p:nvSpPr>
            <p:cNvPr id="15413" name="AutoShape 53"/>
            <p:cNvSpPr>
              <a:spLocks noChangeArrowheads="1"/>
            </p:cNvSpPr>
            <p:nvPr/>
          </p:nvSpPr>
          <p:spPr bwMode="auto">
            <a:xfrm>
              <a:off x="3230" y="2832"/>
              <a:ext cx="486" cy="748"/>
            </a:xfrm>
            <a:prstGeom prst="upArrowCallout">
              <a:avLst>
                <a:gd name="adj1" fmla="val 6593"/>
                <a:gd name="adj2" fmla="val 8569"/>
                <a:gd name="adj3" fmla="val 40330"/>
                <a:gd name="adj4" fmla="val 27005"/>
              </a:avLst>
            </a:prstGeom>
            <a:noFill/>
            <a:ln w="19080">
              <a:solidFill>
                <a:srgbClr val="D21804"/>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D21804"/>
                  </a:solidFill>
                  <a:latin typeface="Tahoma" pitchFamily="32" charset="0"/>
                  <a:ea typeface="MS PGothic" pitchFamily="34" charset="-128"/>
                </a:rPr>
                <a:t>mid</a:t>
              </a:r>
            </a:p>
          </p:txBody>
        </p:sp>
        <p:sp>
          <p:nvSpPr>
            <p:cNvPr id="15414" name="Rectangle 54"/>
            <p:cNvSpPr>
              <a:spLocks noChangeArrowheads="1"/>
            </p:cNvSpPr>
            <p:nvPr/>
          </p:nvSpPr>
          <p:spPr bwMode="auto">
            <a:xfrm>
              <a:off x="3080" y="1478"/>
              <a:ext cx="146"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D21804"/>
                  </a:solidFill>
                  <a:latin typeface="Tahoma" pitchFamily="32" charset="0"/>
                  <a:ea typeface="MS PGothic" pitchFamily="34" charset="-128"/>
                </a:rPr>
                <a:t>5</a:t>
              </a:r>
            </a:p>
          </p:txBody>
        </p:sp>
      </p:grpSp>
      <p:sp>
        <p:nvSpPr>
          <p:cNvPr id="15415" name="Rectangle 55"/>
          <p:cNvSpPr>
            <a:spLocks noChangeArrowheads="1"/>
          </p:cNvSpPr>
          <p:nvPr/>
        </p:nvSpPr>
        <p:spPr bwMode="auto">
          <a:xfrm>
            <a:off x="1424518" y="3779839"/>
            <a:ext cx="5405967" cy="668337"/>
          </a:xfrm>
          <a:prstGeom prst="rect">
            <a:avLst/>
          </a:prstGeom>
          <a:solidFill>
            <a:srgbClr val="3333CC"/>
          </a:solidFill>
          <a:ln w="19080">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16" name="Rectangle 56"/>
          <p:cNvSpPr>
            <a:spLocks noChangeArrowheads="1"/>
          </p:cNvSpPr>
          <p:nvPr/>
        </p:nvSpPr>
        <p:spPr bwMode="auto">
          <a:xfrm>
            <a:off x="7956551" y="3779839"/>
            <a:ext cx="3160183" cy="668337"/>
          </a:xfrm>
          <a:prstGeom prst="rect">
            <a:avLst/>
          </a:prstGeom>
          <a:solidFill>
            <a:srgbClr val="3333CC"/>
          </a:solidFill>
          <a:ln w="19080">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5417" name="Group 57"/>
          <p:cNvGrpSpPr>
            <a:grpSpLocks/>
          </p:cNvGrpSpPr>
          <p:nvPr/>
        </p:nvGrpSpPr>
        <p:grpSpPr bwMode="auto">
          <a:xfrm>
            <a:off x="8235952" y="5349883"/>
            <a:ext cx="2480734" cy="401638"/>
            <a:chOff x="3891" y="3370"/>
            <a:chExt cx="1172" cy="253"/>
          </a:xfrm>
        </p:grpSpPr>
        <p:sp>
          <p:nvSpPr>
            <p:cNvPr id="15418" name="Line 58"/>
            <p:cNvSpPr>
              <a:spLocks noChangeShapeType="1"/>
            </p:cNvSpPr>
            <p:nvPr/>
          </p:nvSpPr>
          <p:spPr bwMode="auto">
            <a:xfrm>
              <a:off x="3891" y="3489"/>
              <a:ext cx="230" cy="13"/>
            </a:xfrm>
            <a:prstGeom prst="line">
              <a:avLst/>
            </a:prstGeom>
            <a:noFill/>
            <a:ln w="381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19" name="Text Box 59"/>
            <p:cNvSpPr txBox="1">
              <a:spLocks noChangeArrowheads="1"/>
            </p:cNvSpPr>
            <p:nvPr/>
          </p:nvSpPr>
          <p:spPr bwMode="auto">
            <a:xfrm>
              <a:off x="4081" y="3370"/>
              <a:ext cx="982"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2000" b="1">
                  <a:latin typeface="Arial" charset="0"/>
                  <a:ea typeface="MS PGothic" pitchFamily="34" charset="-128"/>
                </a:rPr>
                <a:t>low = mid+1 = 6</a:t>
              </a:r>
            </a:p>
          </p:txBody>
        </p:sp>
      </p:grpSp>
      <p:sp>
        <p:nvSpPr>
          <p:cNvPr id="3" name="Rectangle 2"/>
          <p:cNvSpPr/>
          <p:nvPr/>
        </p:nvSpPr>
        <p:spPr>
          <a:xfrm>
            <a:off x="6374598" y="1153746"/>
            <a:ext cx="683200" cy="461665"/>
          </a:xfrm>
          <a:prstGeom prst="rect">
            <a:avLst/>
          </a:prstGeom>
        </p:spPr>
        <p:txBody>
          <a:bodyPr wrap="none">
            <a:spAutoFit/>
          </a:bodyPr>
          <a:lstStyle/>
          <a:p>
            <a:r>
              <a:rPr lang="en-US" sz="2400" dirty="0">
                <a:solidFill>
                  <a:srgbClr val="000000"/>
                </a:solidFill>
                <a:latin typeface="Tahoma" pitchFamily="32" charset="0"/>
                <a:ea typeface="MS PGothic" pitchFamily="34" charset="-128"/>
                <a:cs typeface="DejaVu Sans" charset="0"/>
              </a:rPr>
              <a:t>mid</a:t>
            </a:r>
          </a:p>
        </p:txBody>
      </p:sp>
    </p:spTree>
    <p:extLst>
      <p:ext uri="{BB962C8B-B14F-4D97-AF65-F5344CB8AC3E}">
        <p14:creationId xmlns:p14="http://schemas.microsoft.com/office/powerpoint/2010/main" val="18853096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fill="hold" nodeType="clickEffect">
                                  <p:stCondLst>
                                    <p:cond delay="0"/>
                                  </p:stCondLst>
                                  <p:childTnLst>
                                    <p:set>
                                      <p:cBhvr additive="repl">
                                        <p:cTn id="6" dur="1" fill="hold">
                                          <p:stCondLst>
                                            <p:cond delay="0"/>
                                          </p:stCondLst>
                                        </p:cTn>
                                        <p:tgtEl>
                                          <p:spTgt spid="15400"/>
                                        </p:tgtEl>
                                        <p:attrNameLst>
                                          <p:attrName>style.visibility</p:attrName>
                                        </p:attrNameLst>
                                      </p:cBhvr>
                                      <p:to>
                                        <p:strVal val="visible"/>
                                      </p:to>
                                    </p:set>
                                    <p:animEffect transition="in" filter="dissolve">
                                      <p:cBhvr additive="repl">
                                        <p:cTn id="7" dur="500"/>
                                        <p:tgtEl>
                                          <p:spTgt spid="15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3374"/>
          </a:xfrm>
        </p:spPr>
        <p:txBody>
          <a:bodyPr/>
          <a:lstStyle/>
          <a:p>
            <a:r>
              <a:rPr lang="en-US" b="1" dirty="0" smtClean="0"/>
              <a:t>Classification</a:t>
            </a:r>
            <a:endParaRPr lang="en-US" b="1" dirty="0"/>
          </a:p>
        </p:txBody>
      </p:sp>
      <p:sp>
        <p:nvSpPr>
          <p:cNvPr id="3" name="Content Placeholder 2"/>
          <p:cNvSpPr>
            <a:spLocks noGrp="1"/>
          </p:cNvSpPr>
          <p:nvPr>
            <p:ph idx="1"/>
          </p:nvPr>
        </p:nvSpPr>
        <p:spPr>
          <a:xfrm>
            <a:off x="445477" y="1395046"/>
            <a:ext cx="10363199" cy="4853353"/>
          </a:xfrm>
        </p:spPr>
        <p:txBody>
          <a:bodyPr/>
          <a:lstStyle/>
          <a:p>
            <a:r>
              <a:rPr lang="en-US" sz="2200" b="1" dirty="0" smtClean="0"/>
              <a:t>External Sorting:- </a:t>
            </a:r>
            <a:endParaRPr lang="en-US" dirty="0"/>
          </a:p>
          <a:p>
            <a:pPr lvl="1"/>
            <a:r>
              <a:rPr lang="en-US" sz="2200" dirty="0"/>
              <a:t> Sorting large amount of data requires external or secondary memory</a:t>
            </a:r>
            <a:r>
              <a:rPr lang="en-US" sz="2200" dirty="0" smtClean="0"/>
              <a:t>.</a:t>
            </a:r>
          </a:p>
          <a:p>
            <a:pPr lvl="1"/>
            <a:r>
              <a:rPr lang="en-US" sz="2200" dirty="0" smtClean="0"/>
              <a:t> </a:t>
            </a:r>
            <a:r>
              <a:rPr lang="en-US" sz="2200" dirty="0"/>
              <a:t>This process uses external memory such as HDD, to store the data which is not fit into the main memory. </a:t>
            </a:r>
            <a:endParaRPr lang="en-US" sz="2200" dirty="0" smtClean="0"/>
          </a:p>
          <a:p>
            <a:pPr lvl="1"/>
            <a:r>
              <a:rPr lang="en-US" sz="2200" dirty="0" smtClean="0"/>
              <a:t>So</a:t>
            </a:r>
            <a:r>
              <a:rPr lang="en-US" sz="2200" dirty="0"/>
              <a:t>, primary memory holds the currently being sorted data only. </a:t>
            </a:r>
            <a:endParaRPr lang="en-US" sz="2200" dirty="0" smtClean="0"/>
          </a:p>
          <a:p>
            <a:pPr lvl="1"/>
            <a:r>
              <a:rPr lang="en-US" sz="2200" dirty="0" smtClean="0"/>
              <a:t>All </a:t>
            </a:r>
            <a:r>
              <a:rPr lang="en-US" sz="2200" dirty="0"/>
              <a:t>external sorts are based on process of merging. Different parts of data are sorted separately and merged together. </a:t>
            </a:r>
            <a:endParaRPr lang="en-US" sz="2200" dirty="0" smtClean="0"/>
          </a:p>
          <a:p>
            <a:pPr lvl="1"/>
            <a:r>
              <a:rPr lang="en-US" sz="2200" b="1" dirty="0" smtClean="0"/>
              <a:t>Ex</a:t>
            </a:r>
            <a:r>
              <a:rPr lang="en-US" sz="2200" b="1" dirty="0"/>
              <a:t>:- Merge Sort </a:t>
            </a:r>
            <a:endParaRPr lang="en-US" sz="2200" dirty="0"/>
          </a:p>
        </p:txBody>
      </p:sp>
      <p:sp>
        <p:nvSpPr>
          <p:cNvPr id="4" name="Slide Number Placeholder 3"/>
          <p:cNvSpPr>
            <a:spLocks noGrp="1"/>
          </p:cNvSpPr>
          <p:nvPr>
            <p:ph type="sldNum" sz="quarter" idx="12"/>
          </p:nvPr>
        </p:nvSpPr>
        <p:spPr/>
        <p:txBody>
          <a:bodyPr/>
          <a:lstStyle/>
          <a:p>
            <a:fld id="{DC0D0EB0-C4DB-407A-8947-A1706C200E8F}" type="slidenum">
              <a:rPr lang="en-US" smtClean="0"/>
              <a:t>4</a:t>
            </a:fld>
            <a:endParaRPr lang="en-US"/>
          </a:p>
        </p:txBody>
      </p:sp>
    </p:spTree>
    <p:extLst>
      <p:ext uri="{BB962C8B-B14F-4D97-AF65-F5344CB8AC3E}">
        <p14:creationId xmlns:p14="http://schemas.microsoft.com/office/powerpoint/2010/main" val="39089205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8263467" y="1066801"/>
            <a:ext cx="2525185" cy="619125"/>
          </a:xfrm>
          <a:prstGeom prst="rect">
            <a:avLst/>
          </a:prstGeom>
          <a:solidFill>
            <a:srgbClr val="F7FDFF"/>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6386" name="Rectangle 2"/>
          <p:cNvSpPr>
            <a:spLocks noChangeArrowheads="1"/>
          </p:cNvSpPr>
          <p:nvPr/>
        </p:nvSpPr>
        <p:spPr bwMode="auto">
          <a:xfrm>
            <a:off x="1121833" y="3200400"/>
            <a:ext cx="10337800" cy="2641600"/>
          </a:xfrm>
          <a:prstGeom prst="rect">
            <a:avLst/>
          </a:prstGeom>
          <a:solidFill>
            <a:srgbClr val="FDFEE2"/>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6387" name="Rectangle 3"/>
          <p:cNvSpPr>
            <a:spLocks noGrp="1" noChangeArrowheads="1"/>
          </p:cNvSpPr>
          <p:nvPr>
            <p:ph type="title"/>
          </p:nvPr>
        </p:nvSpPr>
        <p:spPr>
          <a:xfrm>
            <a:off x="1828800" y="228600"/>
            <a:ext cx="9855200" cy="762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Sequence of Unsuccessful Search - 4</a:t>
            </a:r>
          </a:p>
        </p:txBody>
      </p:sp>
      <p:grpSp>
        <p:nvGrpSpPr>
          <p:cNvPr id="16388" name="Group 4"/>
          <p:cNvGrpSpPr>
            <a:grpSpLocks/>
          </p:cNvGrpSpPr>
          <p:nvPr/>
        </p:nvGrpSpPr>
        <p:grpSpPr bwMode="auto">
          <a:xfrm>
            <a:off x="1407585" y="3395662"/>
            <a:ext cx="9726084" cy="1069974"/>
            <a:chOff x="665" y="2139"/>
            <a:chExt cx="4595" cy="674"/>
          </a:xfrm>
        </p:grpSpPr>
        <p:sp>
          <p:nvSpPr>
            <p:cNvPr id="16389" name="Rectangle 5"/>
            <p:cNvSpPr>
              <a:spLocks noChangeArrowheads="1"/>
            </p:cNvSpPr>
            <p:nvPr/>
          </p:nvSpPr>
          <p:spPr bwMode="auto">
            <a:xfrm>
              <a:off x="665" y="2371"/>
              <a:ext cx="4595" cy="44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90" name="Line 6"/>
            <p:cNvSpPr>
              <a:spLocks noChangeShapeType="1"/>
            </p:cNvSpPr>
            <p:nvPr/>
          </p:nvSpPr>
          <p:spPr bwMode="auto">
            <a:xfrm>
              <a:off x="1174" y="2370"/>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1" name="Line 7"/>
            <p:cNvSpPr>
              <a:spLocks noChangeShapeType="1"/>
            </p:cNvSpPr>
            <p:nvPr/>
          </p:nvSpPr>
          <p:spPr bwMode="auto">
            <a:xfrm>
              <a:off x="169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2" name="Line 8"/>
            <p:cNvSpPr>
              <a:spLocks noChangeShapeType="1"/>
            </p:cNvSpPr>
            <p:nvPr/>
          </p:nvSpPr>
          <p:spPr bwMode="auto">
            <a:xfrm>
              <a:off x="2205"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3" name="Line 9"/>
            <p:cNvSpPr>
              <a:spLocks noChangeShapeType="1"/>
            </p:cNvSpPr>
            <p:nvPr/>
          </p:nvSpPr>
          <p:spPr bwMode="auto">
            <a:xfrm>
              <a:off x="272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4" name="Line 10"/>
            <p:cNvSpPr>
              <a:spLocks noChangeShapeType="1"/>
            </p:cNvSpPr>
            <p:nvPr/>
          </p:nvSpPr>
          <p:spPr bwMode="auto">
            <a:xfrm>
              <a:off x="3235"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5" name="Line 11"/>
            <p:cNvSpPr>
              <a:spLocks noChangeShapeType="1"/>
            </p:cNvSpPr>
            <p:nvPr/>
          </p:nvSpPr>
          <p:spPr bwMode="auto">
            <a:xfrm>
              <a:off x="3750" y="2372"/>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6" name="Text Box 12"/>
            <p:cNvSpPr txBox="1">
              <a:spLocks noChangeArrowheads="1"/>
            </p:cNvSpPr>
            <p:nvPr/>
          </p:nvSpPr>
          <p:spPr bwMode="auto">
            <a:xfrm>
              <a:off x="820" y="2466"/>
              <a:ext cx="173"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5</a:t>
              </a:r>
            </a:p>
          </p:txBody>
        </p:sp>
        <p:sp>
          <p:nvSpPr>
            <p:cNvPr id="16397" name="Text Box 13"/>
            <p:cNvSpPr txBox="1">
              <a:spLocks noChangeArrowheads="1"/>
            </p:cNvSpPr>
            <p:nvPr/>
          </p:nvSpPr>
          <p:spPr bwMode="auto">
            <a:xfrm>
              <a:off x="1336"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12</a:t>
              </a:r>
            </a:p>
          </p:txBody>
        </p:sp>
        <p:sp>
          <p:nvSpPr>
            <p:cNvPr id="16398" name="Text Box 14"/>
            <p:cNvSpPr txBox="1">
              <a:spLocks noChangeArrowheads="1"/>
            </p:cNvSpPr>
            <p:nvPr/>
          </p:nvSpPr>
          <p:spPr bwMode="auto">
            <a:xfrm>
              <a:off x="1853"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17</a:t>
              </a:r>
            </a:p>
          </p:txBody>
        </p:sp>
        <p:sp>
          <p:nvSpPr>
            <p:cNvPr id="16399" name="Text Box 15"/>
            <p:cNvSpPr txBox="1">
              <a:spLocks noChangeArrowheads="1"/>
            </p:cNvSpPr>
            <p:nvPr/>
          </p:nvSpPr>
          <p:spPr bwMode="auto">
            <a:xfrm>
              <a:off x="2254"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23</a:t>
              </a:r>
            </a:p>
          </p:txBody>
        </p:sp>
        <p:sp>
          <p:nvSpPr>
            <p:cNvPr id="16400" name="Text Box 16"/>
            <p:cNvSpPr txBox="1">
              <a:spLocks noChangeArrowheads="1"/>
            </p:cNvSpPr>
            <p:nvPr/>
          </p:nvSpPr>
          <p:spPr bwMode="auto">
            <a:xfrm>
              <a:off x="2771"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38</a:t>
              </a:r>
            </a:p>
          </p:txBody>
        </p:sp>
        <p:sp>
          <p:nvSpPr>
            <p:cNvPr id="16401" name="Text Box 17"/>
            <p:cNvSpPr txBox="1">
              <a:spLocks noChangeArrowheads="1"/>
            </p:cNvSpPr>
            <p:nvPr/>
          </p:nvSpPr>
          <p:spPr bwMode="auto">
            <a:xfrm>
              <a:off x="3287" y="2467"/>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44</a:t>
              </a:r>
            </a:p>
          </p:txBody>
        </p:sp>
        <p:sp>
          <p:nvSpPr>
            <p:cNvPr id="16402" name="Text Box 18"/>
            <p:cNvSpPr txBox="1">
              <a:spLocks noChangeArrowheads="1"/>
            </p:cNvSpPr>
            <p:nvPr/>
          </p:nvSpPr>
          <p:spPr bwMode="auto">
            <a:xfrm>
              <a:off x="3804" y="2467"/>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77</a:t>
              </a:r>
            </a:p>
          </p:txBody>
        </p:sp>
        <p:sp>
          <p:nvSpPr>
            <p:cNvPr id="16403" name="Line 19"/>
            <p:cNvSpPr>
              <a:spLocks noChangeShapeType="1"/>
            </p:cNvSpPr>
            <p:nvPr/>
          </p:nvSpPr>
          <p:spPr bwMode="auto">
            <a:xfrm>
              <a:off x="4265" y="2373"/>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04" name="Line 20"/>
            <p:cNvSpPr>
              <a:spLocks noChangeShapeType="1"/>
            </p:cNvSpPr>
            <p:nvPr/>
          </p:nvSpPr>
          <p:spPr bwMode="auto">
            <a:xfrm>
              <a:off x="4780" y="2373"/>
              <a:ext cx="1" cy="4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6405" name="Group 21"/>
            <p:cNvGrpSpPr>
              <a:grpSpLocks/>
            </p:cNvGrpSpPr>
            <p:nvPr/>
          </p:nvGrpSpPr>
          <p:grpSpPr bwMode="auto">
            <a:xfrm>
              <a:off x="839" y="2139"/>
              <a:ext cx="4230" cy="292"/>
              <a:chOff x="839" y="2139"/>
              <a:chExt cx="4230" cy="292"/>
            </a:xfrm>
          </p:grpSpPr>
          <p:sp>
            <p:nvSpPr>
              <p:cNvPr id="16406" name="Text Box 22"/>
              <p:cNvSpPr txBox="1">
                <a:spLocks noChangeArrowheads="1"/>
              </p:cNvSpPr>
              <p:nvPr/>
            </p:nvSpPr>
            <p:spPr bwMode="auto">
              <a:xfrm>
                <a:off x="839"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0</a:t>
                </a:r>
              </a:p>
            </p:txBody>
          </p:sp>
          <p:sp>
            <p:nvSpPr>
              <p:cNvPr id="16407" name="Text Box 23"/>
              <p:cNvSpPr txBox="1">
                <a:spLocks noChangeArrowheads="1"/>
              </p:cNvSpPr>
              <p:nvPr/>
            </p:nvSpPr>
            <p:spPr bwMode="auto">
              <a:xfrm>
                <a:off x="1346"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1</a:t>
                </a:r>
              </a:p>
            </p:txBody>
          </p:sp>
          <p:sp>
            <p:nvSpPr>
              <p:cNvPr id="16408" name="Text Box 24"/>
              <p:cNvSpPr txBox="1">
                <a:spLocks noChangeArrowheads="1"/>
              </p:cNvSpPr>
              <p:nvPr/>
            </p:nvSpPr>
            <p:spPr bwMode="auto">
              <a:xfrm>
                <a:off x="1854"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2</a:t>
                </a:r>
              </a:p>
            </p:txBody>
          </p:sp>
          <p:sp>
            <p:nvSpPr>
              <p:cNvPr id="16409" name="Text Box 25"/>
              <p:cNvSpPr txBox="1">
                <a:spLocks noChangeArrowheads="1"/>
              </p:cNvSpPr>
              <p:nvPr/>
            </p:nvSpPr>
            <p:spPr bwMode="auto">
              <a:xfrm>
                <a:off x="2362"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3</a:t>
                </a:r>
              </a:p>
            </p:txBody>
          </p:sp>
          <p:sp>
            <p:nvSpPr>
              <p:cNvPr id="16410" name="Text Box 26"/>
              <p:cNvSpPr txBox="1">
                <a:spLocks noChangeArrowheads="1"/>
              </p:cNvSpPr>
              <p:nvPr/>
            </p:nvSpPr>
            <p:spPr bwMode="auto">
              <a:xfrm>
                <a:off x="2870"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4</a:t>
                </a:r>
              </a:p>
            </p:txBody>
          </p:sp>
          <p:sp>
            <p:nvSpPr>
              <p:cNvPr id="16411" name="Text Box 27"/>
              <p:cNvSpPr txBox="1">
                <a:spLocks noChangeArrowheads="1"/>
              </p:cNvSpPr>
              <p:nvPr/>
            </p:nvSpPr>
            <p:spPr bwMode="auto">
              <a:xfrm>
                <a:off x="3378"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5</a:t>
                </a:r>
              </a:p>
            </p:txBody>
          </p:sp>
          <p:sp>
            <p:nvSpPr>
              <p:cNvPr id="16412" name="Text Box 28"/>
              <p:cNvSpPr txBox="1">
                <a:spLocks noChangeArrowheads="1"/>
              </p:cNvSpPr>
              <p:nvPr/>
            </p:nvSpPr>
            <p:spPr bwMode="auto">
              <a:xfrm>
                <a:off x="3886"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6</a:t>
                </a:r>
              </a:p>
            </p:txBody>
          </p:sp>
          <p:sp>
            <p:nvSpPr>
              <p:cNvPr id="16413" name="Text Box 29"/>
              <p:cNvSpPr txBox="1">
                <a:spLocks noChangeArrowheads="1"/>
              </p:cNvSpPr>
              <p:nvPr/>
            </p:nvSpPr>
            <p:spPr bwMode="auto">
              <a:xfrm>
                <a:off x="4394"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7</a:t>
                </a:r>
              </a:p>
            </p:txBody>
          </p:sp>
          <p:sp>
            <p:nvSpPr>
              <p:cNvPr id="16414" name="Text Box 30"/>
              <p:cNvSpPr txBox="1">
                <a:spLocks noChangeArrowheads="1"/>
              </p:cNvSpPr>
              <p:nvPr/>
            </p:nvSpPr>
            <p:spPr bwMode="auto">
              <a:xfrm>
                <a:off x="4902" y="2139"/>
                <a:ext cx="16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Arial" charset="0"/>
                    <a:ea typeface="MS PGothic" pitchFamily="34" charset="-128"/>
                  </a:rPr>
                  <a:t>8</a:t>
                </a:r>
              </a:p>
            </p:txBody>
          </p:sp>
        </p:grpSp>
        <p:sp>
          <p:nvSpPr>
            <p:cNvPr id="16415" name="Text Box 31"/>
            <p:cNvSpPr txBox="1">
              <a:spLocks noChangeArrowheads="1"/>
            </p:cNvSpPr>
            <p:nvPr/>
          </p:nvSpPr>
          <p:spPr bwMode="auto">
            <a:xfrm>
              <a:off x="4320"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84</a:t>
              </a:r>
            </a:p>
          </p:txBody>
        </p:sp>
        <p:sp>
          <p:nvSpPr>
            <p:cNvPr id="16416" name="Text Box 32"/>
            <p:cNvSpPr txBox="1">
              <a:spLocks noChangeArrowheads="1"/>
            </p:cNvSpPr>
            <p:nvPr/>
          </p:nvSpPr>
          <p:spPr bwMode="auto">
            <a:xfrm>
              <a:off x="4837" y="2466"/>
              <a:ext cx="26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b="1">
                  <a:latin typeface="Courier New" pitchFamily="49" charset="0"/>
                  <a:ea typeface="MS PGothic" pitchFamily="34" charset="-128"/>
                </a:rPr>
                <a:t>90</a:t>
              </a:r>
            </a:p>
          </p:txBody>
        </p:sp>
      </p:grpSp>
      <p:sp>
        <p:nvSpPr>
          <p:cNvPr id="16417" name="Text Box 33"/>
          <p:cNvSpPr txBox="1">
            <a:spLocks noChangeArrowheads="1"/>
          </p:cNvSpPr>
          <p:nvPr/>
        </p:nvSpPr>
        <p:spPr bwMode="auto">
          <a:xfrm>
            <a:off x="8606367" y="1098550"/>
            <a:ext cx="2105233"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2800">
                <a:latin typeface="Tahoma" pitchFamily="32" charset="0"/>
                <a:ea typeface="MS PGothic" pitchFamily="34" charset="-128"/>
              </a:rPr>
              <a:t>search( 45 )</a:t>
            </a:r>
          </a:p>
        </p:txBody>
      </p:sp>
      <p:sp>
        <p:nvSpPr>
          <p:cNvPr id="16418" name="Text Box 34"/>
          <p:cNvSpPr txBox="1">
            <a:spLocks noChangeArrowheads="1"/>
          </p:cNvSpPr>
          <p:nvPr/>
        </p:nvSpPr>
        <p:spPr bwMode="auto">
          <a:xfrm>
            <a:off x="1405467" y="1106489"/>
            <a:ext cx="3875077"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dirty="0">
                <a:latin typeface="Tahoma" pitchFamily="32" charset="0"/>
                <a:ea typeface="MS PGothic" pitchFamily="34" charset="-128"/>
              </a:rPr>
              <a:t>low		high		</a:t>
            </a:r>
          </a:p>
        </p:txBody>
      </p:sp>
      <p:sp>
        <p:nvSpPr>
          <p:cNvPr id="16419" name="Line 35"/>
          <p:cNvSpPr>
            <a:spLocks noChangeShapeType="1"/>
          </p:cNvSpPr>
          <p:nvPr/>
        </p:nvSpPr>
        <p:spPr bwMode="auto">
          <a:xfrm>
            <a:off x="1217084" y="1533525"/>
            <a:ext cx="6110816" cy="1588"/>
          </a:xfrm>
          <a:prstGeom prst="line">
            <a:avLst/>
          </a:prstGeom>
          <a:noFill/>
          <a:ln w="1908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6420" name="Group 36"/>
          <p:cNvGrpSpPr>
            <a:grpSpLocks/>
          </p:cNvGrpSpPr>
          <p:nvPr/>
        </p:nvGrpSpPr>
        <p:grpSpPr bwMode="auto">
          <a:xfrm>
            <a:off x="395817" y="1600203"/>
            <a:ext cx="4470400" cy="466726"/>
            <a:chOff x="187" y="1008"/>
            <a:chExt cx="2112" cy="294"/>
          </a:xfrm>
        </p:grpSpPr>
        <p:sp>
          <p:nvSpPr>
            <p:cNvPr id="16421" name="Text Box 37"/>
            <p:cNvSpPr txBox="1">
              <a:spLocks noChangeArrowheads="1"/>
            </p:cNvSpPr>
            <p:nvPr/>
          </p:nvSpPr>
          <p:spPr bwMode="auto">
            <a:xfrm>
              <a:off x="806" y="1008"/>
              <a:ext cx="149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0		8</a:t>
              </a:r>
            </a:p>
          </p:txBody>
        </p:sp>
        <p:sp>
          <p:nvSpPr>
            <p:cNvPr id="16422" name="Text Box 38"/>
            <p:cNvSpPr txBox="1">
              <a:spLocks noChangeArrowheads="1"/>
            </p:cNvSpPr>
            <p:nvPr/>
          </p:nvSpPr>
          <p:spPr bwMode="auto">
            <a:xfrm>
              <a:off x="187" y="1010"/>
              <a:ext cx="27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#1</a:t>
              </a:r>
            </a:p>
          </p:txBody>
        </p:sp>
      </p:grpSp>
      <p:graphicFrame>
        <p:nvGraphicFramePr>
          <p:cNvPr id="16423" name="Object 39"/>
          <p:cNvGraphicFramePr>
            <a:graphicFrameLocks noChangeAspect="1"/>
          </p:cNvGraphicFramePr>
          <p:nvPr/>
        </p:nvGraphicFramePr>
        <p:xfrm>
          <a:off x="8572501" y="2082800"/>
          <a:ext cx="2874433" cy="755650"/>
        </p:xfrm>
        <a:graphic>
          <a:graphicData uri="http://schemas.openxmlformats.org/presentationml/2006/ole">
            <mc:AlternateContent xmlns:mc="http://schemas.openxmlformats.org/markup-compatibility/2006">
              <mc:Choice xmlns:v="urn:schemas-microsoft-com:vml" Requires="v">
                <p:oleObj spid="_x0000_s7211" r:id="rId4" imgW="1240560" imgH="396720" progId="">
                  <p:embed/>
                </p:oleObj>
              </mc:Choice>
              <mc:Fallback>
                <p:oleObj r:id="rId4" imgW="1240560" imgH="3967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1" y="2082800"/>
                        <a:ext cx="2874433" cy="7556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4" name="Rectangle 40"/>
          <p:cNvSpPr>
            <a:spLocks noChangeArrowheads="1"/>
          </p:cNvSpPr>
          <p:nvPr/>
        </p:nvSpPr>
        <p:spPr bwMode="auto">
          <a:xfrm>
            <a:off x="6500285" y="1598614"/>
            <a:ext cx="30839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D21804"/>
                </a:solidFill>
                <a:latin typeface="Tahoma" pitchFamily="32" charset="0"/>
                <a:ea typeface="MS PGothic" pitchFamily="34" charset="-128"/>
              </a:rPr>
              <a:t>4</a:t>
            </a:r>
          </a:p>
        </p:txBody>
      </p:sp>
      <p:grpSp>
        <p:nvGrpSpPr>
          <p:cNvPr id="16425" name="Group 41"/>
          <p:cNvGrpSpPr>
            <a:grpSpLocks/>
          </p:cNvGrpSpPr>
          <p:nvPr/>
        </p:nvGrpSpPr>
        <p:grpSpPr bwMode="auto">
          <a:xfrm>
            <a:off x="414867" y="1985964"/>
            <a:ext cx="4470401" cy="466725"/>
            <a:chOff x="196" y="1251"/>
            <a:chExt cx="2112" cy="294"/>
          </a:xfrm>
        </p:grpSpPr>
        <p:sp>
          <p:nvSpPr>
            <p:cNvPr id="16426" name="Text Box 42"/>
            <p:cNvSpPr txBox="1">
              <a:spLocks noChangeArrowheads="1"/>
            </p:cNvSpPr>
            <p:nvPr/>
          </p:nvSpPr>
          <p:spPr bwMode="auto">
            <a:xfrm>
              <a:off x="815" y="1251"/>
              <a:ext cx="149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5		8</a:t>
              </a:r>
            </a:p>
          </p:txBody>
        </p:sp>
        <p:sp>
          <p:nvSpPr>
            <p:cNvPr id="16427" name="Text Box 43"/>
            <p:cNvSpPr txBox="1">
              <a:spLocks noChangeArrowheads="1"/>
            </p:cNvSpPr>
            <p:nvPr/>
          </p:nvSpPr>
          <p:spPr bwMode="auto">
            <a:xfrm>
              <a:off x="196" y="1253"/>
              <a:ext cx="27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#2</a:t>
              </a:r>
            </a:p>
          </p:txBody>
        </p:sp>
      </p:grpSp>
      <p:sp>
        <p:nvSpPr>
          <p:cNvPr id="16428" name="Rectangle 44"/>
          <p:cNvSpPr>
            <a:spLocks noChangeArrowheads="1"/>
          </p:cNvSpPr>
          <p:nvPr/>
        </p:nvSpPr>
        <p:spPr bwMode="auto">
          <a:xfrm>
            <a:off x="6519334" y="1984376"/>
            <a:ext cx="30839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D21804"/>
                </a:solidFill>
                <a:latin typeface="Tahoma" pitchFamily="32" charset="0"/>
                <a:ea typeface="MS PGothic" pitchFamily="34" charset="-128"/>
              </a:rPr>
              <a:t>6</a:t>
            </a:r>
          </a:p>
        </p:txBody>
      </p:sp>
      <p:grpSp>
        <p:nvGrpSpPr>
          <p:cNvPr id="16429" name="Group 45"/>
          <p:cNvGrpSpPr>
            <a:grpSpLocks/>
          </p:cNvGrpSpPr>
          <p:nvPr/>
        </p:nvGrpSpPr>
        <p:grpSpPr bwMode="auto">
          <a:xfrm>
            <a:off x="414867" y="2347911"/>
            <a:ext cx="4470401" cy="466724"/>
            <a:chOff x="196" y="1479"/>
            <a:chExt cx="2112" cy="294"/>
          </a:xfrm>
        </p:grpSpPr>
        <p:sp>
          <p:nvSpPr>
            <p:cNvPr id="16430" name="Text Box 46"/>
            <p:cNvSpPr txBox="1">
              <a:spLocks noChangeArrowheads="1"/>
            </p:cNvSpPr>
            <p:nvPr/>
          </p:nvSpPr>
          <p:spPr bwMode="auto">
            <a:xfrm>
              <a:off x="815" y="1479"/>
              <a:ext cx="149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5		5</a:t>
              </a:r>
            </a:p>
          </p:txBody>
        </p:sp>
        <p:sp>
          <p:nvSpPr>
            <p:cNvPr id="16431" name="Text Box 47"/>
            <p:cNvSpPr txBox="1">
              <a:spLocks noChangeArrowheads="1"/>
            </p:cNvSpPr>
            <p:nvPr/>
          </p:nvSpPr>
          <p:spPr bwMode="auto">
            <a:xfrm>
              <a:off x="196" y="1481"/>
              <a:ext cx="27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#3</a:t>
              </a:r>
            </a:p>
          </p:txBody>
        </p:sp>
      </p:grpSp>
      <p:sp>
        <p:nvSpPr>
          <p:cNvPr id="16432" name="Rectangle 48"/>
          <p:cNvSpPr>
            <a:spLocks noChangeArrowheads="1"/>
          </p:cNvSpPr>
          <p:nvPr/>
        </p:nvSpPr>
        <p:spPr bwMode="auto">
          <a:xfrm>
            <a:off x="1424518" y="3779839"/>
            <a:ext cx="5405967" cy="668337"/>
          </a:xfrm>
          <a:prstGeom prst="rect">
            <a:avLst/>
          </a:prstGeom>
          <a:solidFill>
            <a:srgbClr val="3333CC"/>
          </a:solidFill>
          <a:ln w="19080">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433" name="Rectangle 49"/>
          <p:cNvSpPr>
            <a:spLocks noChangeArrowheads="1"/>
          </p:cNvSpPr>
          <p:nvPr/>
        </p:nvSpPr>
        <p:spPr bwMode="auto">
          <a:xfrm>
            <a:off x="7956551" y="3779839"/>
            <a:ext cx="3160183" cy="668337"/>
          </a:xfrm>
          <a:prstGeom prst="rect">
            <a:avLst/>
          </a:prstGeom>
          <a:solidFill>
            <a:srgbClr val="3333CC"/>
          </a:solidFill>
          <a:ln w="19080">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434" name="Rectangle 50"/>
          <p:cNvSpPr>
            <a:spLocks noChangeArrowheads="1"/>
          </p:cNvSpPr>
          <p:nvPr/>
        </p:nvSpPr>
        <p:spPr bwMode="auto">
          <a:xfrm>
            <a:off x="6860118" y="3778250"/>
            <a:ext cx="4271433" cy="668338"/>
          </a:xfrm>
          <a:prstGeom prst="rect">
            <a:avLst/>
          </a:prstGeom>
          <a:solidFill>
            <a:srgbClr val="3333CC"/>
          </a:solidFill>
          <a:ln w="19080">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435" name="Rectangle 51"/>
          <p:cNvSpPr>
            <a:spLocks noChangeArrowheads="1"/>
          </p:cNvSpPr>
          <p:nvPr/>
        </p:nvSpPr>
        <p:spPr bwMode="auto">
          <a:xfrm>
            <a:off x="6519334" y="2328864"/>
            <a:ext cx="30839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D21804"/>
                </a:solidFill>
                <a:latin typeface="Tahoma" pitchFamily="32" charset="0"/>
                <a:ea typeface="MS PGothic" pitchFamily="34" charset="-128"/>
              </a:rPr>
              <a:t>5</a:t>
            </a:r>
          </a:p>
        </p:txBody>
      </p:sp>
      <p:grpSp>
        <p:nvGrpSpPr>
          <p:cNvPr id="16436" name="Group 52"/>
          <p:cNvGrpSpPr>
            <a:grpSpLocks/>
          </p:cNvGrpSpPr>
          <p:nvPr/>
        </p:nvGrpSpPr>
        <p:grpSpPr bwMode="auto">
          <a:xfrm>
            <a:off x="414867" y="2719388"/>
            <a:ext cx="8356601" cy="2562224"/>
            <a:chOff x="196" y="1713"/>
            <a:chExt cx="3948" cy="1614"/>
          </a:xfrm>
        </p:grpSpPr>
        <p:sp>
          <p:nvSpPr>
            <p:cNvPr id="16437" name="AutoShape 53"/>
            <p:cNvSpPr>
              <a:spLocks noChangeArrowheads="1"/>
            </p:cNvSpPr>
            <p:nvPr/>
          </p:nvSpPr>
          <p:spPr bwMode="auto">
            <a:xfrm>
              <a:off x="3348" y="2847"/>
              <a:ext cx="300" cy="480"/>
            </a:xfrm>
            <a:prstGeom prst="upArrowCallout">
              <a:avLst>
                <a:gd name="adj1" fmla="val 9231"/>
                <a:gd name="adj2" fmla="val 16856"/>
                <a:gd name="adj3" fmla="val 43333"/>
                <a:gd name="adj4" fmla="val 46667"/>
              </a:avLst>
            </a:prstGeom>
            <a:noFill/>
            <a:ln w="1908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Tahoma" pitchFamily="32" charset="0"/>
                  <a:ea typeface="MS PGothic" pitchFamily="34" charset="-128"/>
                </a:rPr>
                <a:t>high</a:t>
              </a:r>
            </a:p>
          </p:txBody>
        </p:sp>
        <p:sp>
          <p:nvSpPr>
            <p:cNvPr id="16438" name="AutoShape 54"/>
            <p:cNvSpPr>
              <a:spLocks noChangeArrowheads="1"/>
            </p:cNvSpPr>
            <p:nvPr/>
          </p:nvSpPr>
          <p:spPr bwMode="auto">
            <a:xfrm>
              <a:off x="3869" y="2847"/>
              <a:ext cx="275" cy="480"/>
            </a:xfrm>
            <a:prstGeom prst="upArrowCallout">
              <a:avLst>
                <a:gd name="adj1" fmla="val 9231"/>
                <a:gd name="adj2" fmla="val 16856"/>
                <a:gd name="adj3" fmla="val 47273"/>
                <a:gd name="adj4" fmla="val 46667"/>
              </a:avLst>
            </a:prstGeom>
            <a:noFill/>
            <a:ln w="1908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latin typeface="Tahoma" pitchFamily="32" charset="0"/>
                  <a:ea typeface="MS PGothic" pitchFamily="34" charset="-128"/>
                </a:rPr>
                <a:t>low</a:t>
              </a:r>
            </a:p>
          </p:txBody>
        </p:sp>
        <p:grpSp>
          <p:nvGrpSpPr>
            <p:cNvPr id="16439" name="Group 55"/>
            <p:cNvGrpSpPr>
              <a:grpSpLocks/>
            </p:cNvGrpSpPr>
            <p:nvPr/>
          </p:nvGrpSpPr>
          <p:grpSpPr bwMode="auto">
            <a:xfrm>
              <a:off x="196" y="1713"/>
              <a:ext cx="2112" cy="294"/>
              <a:chOff x="196" y="1713"/>
              <a:chExt cx="2112" cy="294"/>
            </a:xfrm>
          </p:grpSpPr>
          <p:sp>
            <p:nvSpPr>
              <p:cNvPr id="16440" name="Text Box 56"/>
              <p:cNvSpPr txBox="1">
                <a:spLocks noChangeArrowheads="1"/>
              </p:cNvSpPr>
              <p:nvPr/>
            </p:nvSpPr>
            <p:spPr bwMode="auto">
              <a:xfrm>
                <a:off x="815" y="1713"/>
                <a:ext cx="149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6		5</a:t>
                </a:r>
              </a:p>
            </p:txBody>
          </p:sp>
          <p:sp>
            <p:nvSpPr>
              <p:cNvPr id="16441" name="Text Box 57"/>
              <p:cNvSpPr txBox="1">
                <a:spLocks noChangeArrowheads="1"/>
              </p:cNvSpPr>
              <p:nvPr/>
            </p:nvSpPr>
            <p:spPr bwMode="auto">
              <a:xfrm>
                <a:off x="196" y="1715"/>
                <a:ext cx="27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Tahoma" pitchFamily="32" charset="0"/>
                    <a:ea typeface="MS PGothic" pitchFamily="34" charset="-128"/>
                  </a:rPr>
                  <a:t>#4</a:t>
                </a:r>
              </a:p>
            </p:txBody>
          </p:sp>
        </p:grpSp>
      </p:grpSp>
      <p:sp>
        <p:nvSpPr>
          <p:cNvPr id="16442" name="Text Box 58"/>
          <p:cNvSpPr txBox="1">
            <a:spLocks noChangeArrowheads="1"/>
          </p:cNvSpPr>
          <p:nvPr/>
        </p:nvSpPr>
        <p:spPr bwMode="auto">
          <a:xfrm>
            <a:off x="1801285" y="4772026"/>
            <a:ext cx="3179373"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a:latin typeface="Comic Sans MS" pitchFamily="64" charset="0"/>
                <a:ea typeface="MS PGothic" pitchFamily="34" charset="-128"/>
              </a:rPr>
              <a:t>Unsuccessful Search</a:t>
            </a:r>
          </a:p>
        </p:txBody>
      </p:sp>
      <p:sp>
        <p:nvSpPr>
          <p:cNvPr id="16443" name="Text Box 59"/>
          <p:cNvSpPr txBox="1">
            <a:spLocks noChangeArrowheads="1"/>
          </p:cNvSpPr>
          <p:nvPr/>
        </p:nvSpPr>
        <p:spPr bwMode="auto">
          <a:xfrm>
            <a:off x="7128934" y="5367338"/>
            <a:ext cx="1281418"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1800">
                <a:latin typeface="Tahoma" pitchFamily="32" charset="0"/>
                <a:ea typeface="MS PGothic" pitchFamily="34" charset="-128"/>
              </a:rPr>
              <a:t>low &gt; high</a:t>
            </a:r>
          </a:p>
        </p:txBody>
      </p:sp>
      <p:grpSp>
        <p:nvGrpSpPr>
          <p:cNvPr id="16444" name="Group 60"/>
          <p:cNvGrpSpPr>
            <a:grpSpLocks/>
          </p:cNvGrpSpPr>
          <p:nvPr/>
        </p:nvGrpSpPr>
        <p:grpSpPr bwMode="auto">
          <a:xfrm>
            <a:off x="1540934" y="5337183"/>
            <a:ext cx="5469468" cy="401638"/>
            <a:chOff x="728" y="3362"/>
            <a:chExt cx="2584" cy="253"/>
          </a:xfrm>
        </p:grpSpPr>
        <p:sp>
          <p:nvSpPr>
            <p:cNvPr id="16445" name="Line 61"/>
            <p:cNvSpPr>
              <a:spLocks noChangeShapeType="1"/>
            </p:cNvSpPr>
            <p:nvPr/>
          </p:nvSpPr>
          <p:spPr bwMode="auto">
            <a:xfrm>
              <a:off x="2979" y="3482"/>
              <a:ext cx="333" cy="13"/>
            </a:xfrm>
            <a:prstGeom prst="line">
              <a:avLst/>
            </a:prstGeom>
            <a:noFill/>
            <a:ln w="3816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46" name="Text Box 62"/>
            <p:cNvSpPr txBox="1">
              <a:spLocks noChangeArrowheads="1"/>
            </p:cNvSpPr>
            <p:nvPr/>
          </p:nvSpPr>
          <p:spPr bwMode="auto">
            <a:xfrm>
              <a:off x="728" y="3362"/>
              <a:ext cx="169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8" charset="0"/>
                  <a:ea typeface="DejaVu Sans" charset="0"/>
                  <a:cs typeface="DejaVu Sans" charset="0"/>
                </a:defRPr>
              </a:lvl9pPr>
            </a:lstStyle>
            <a:p>
              <a:r>
                <a:rPr lang="en-US" sz="2000" b="1">
                  <a:latin typeface="Arial" charset="0"/>
                  <a:ea typeface="MS PGothic" pitchFamily="34" charset="-128"/>
                </a:rPr>
                <a:t>no more elements to search</a:t>
              </a:r>
            </a:p>
          </p:txBody>
        </p:sp>
      </p:grpSp>
      <p:sp>
        <p:nvSpPr>
          <p:cNvPr id="66" name="Rectangle 65"/>
          <p:cNvSpPr/>
          <p:nvPr/>
        </p:nvSpPr>
        <p:spPr>
          <a:xfrm>
            <a:off x="6374598" y="1153746"/>
            <a:ext cx="683200" cy="461665"/>
          </a:xfrm>
          <a:prstGeom prst="rect">
            <a:avLst/>
          </a:prstGeom>
        </p:spPr>
        <p:txBody>
          <a:bodyPr wrap="none">
            <a:spAutoFit/>
          </a:bodyPr>
          <a:lstStyle/>
          <a:p>
            <a:r>
              <a:rPr lang="en-US" sz="2400" dirty="0">
                <a:solidFill>
                  <a:srgbClr val="000000"/>
                </a:solidFill>
                <a:latin typeface="Tahoma" pitchFamily="32" charset="0"/>
                <a:ea typeface="MS PGothic" pitchFamily="34" charset="-128"/>
                <a:cs typeface="DejaVu Sans" charset="0"/>
              </a:rPr>
              <a:t>mid</a:t>
            </a:r>
          </a:p>
        </p:txBody>
      </p:sp>
    </p:spTree>
    <p:extLst>
      <p:ext uri="{BB962C8B-B14F-4D97-AF65-F5344CB8AC3E}">
        <p14:creationId xmlns:p14="http://schemas.microsoft.com/office/powerpoint/2010/main" val="130777548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3368634" cy="758515"/>
          </a:xfrm>
        </p:spPr>
        <p:txBody>
          <a:bodyPr/>
          <a:lstStyle/>
          <a:p>
            <a:r>
              <a:rPr lang="en-US" sz="3200" dirty="0" smtClean="0"/>
              <a:t>Implementation:</a:t>
            </a:r>
            <a:endParaRPr lang="en-US" sz="3200" dirty="0"/>
          </a:p>
        </p:txBody>
      </p:sp>
      <p:sp>
        <p:nvSpPr>
          <p:cNvPr id="3" name="Slide Number Placeholder 2"/>
          <p:cNvSpPr>
            <a:spLocks noGrp="1"/>
          </p:cNvSpPr>
          <p:nvPr>
            <p:ph type="sldNum" sz="quarter" idx="12"/>
          </p:nvPr>
        </p:nvSpPr>
        <p:spPr/>
        <p:txBody>
          <a:bodyPr/>
          <a:lstStyle/>
          <a:p>
            <a:fld id="{DC0D0EB0-C4DB-407A-8947-A1706C200E8F}" type="slidenum">
              <a:rPr lang="en-US" smtClean="0"/>
              <a:t>41</a:t>
            </a:fld>
            <a:endParaRPr lang="en-US"/>
          </a:p>
        </p:txBody>
      </p:sp>
      <p:sp>
        <p:nvSpPr>
          <p:cNvPr id="4" name="Rectangle 3"/>
          <p:cNvSpPr/>
          <p:nvPr/>
        </p:nvSpPr>
        <p:spPr>
          <a:xfrm>
            <a:off x="1496289" y="1443903"/>
            <a:ext cx="9452759" cy="4770537"/>
          </a:xfrm>
          <a:prstGeom prst="rect">
            <a:avLst/>
          </a:prstGeom>
        </p:spPr>
        <p:txBody>
          <a:bodyPr wrap="square">
            <a:spAutoFit/>
          </a:bodyPr>
          <a:lstStyle/>
          <a:p>
            <a:pPr>
              <a:lnSpc>
                <a:spcPct val="80000"/>
              </a:lnSpc>
              <a:spcBef>
                <a:spcPct val="0"/>
              </a:spcBef>
              <a:buFontTx/>
              <a:buNone/>
            </a:pPr>
            <a:r>
              <a:rPr kumimoji="1" lang="en-US" sz="2200" dirty="0">
                <a:latin typeface="Courier New" pitchFamily="49" charset="0"/>
              </a:rPr>
              <a:t>v</a:t>
            </a:r>
            <a:r>
              <a:rPr kumimoji="1" lang="en-US" sz="2200" dirty="0" smtClean="0">
                <a:latin typeface="Courier New" pitchFamily="49" charset="0"/>
              </a:rPr>
              <a:t>oid </a:t>
            </a:r>
            <a:r>
              <a:rPr kumimoji="1" lang="en-US" sz="2200" dirty="0" err="1" smtClean="0">
                <a:latin typeface="Courier New" pitchFamily="49" charset="0"/>
              </a:rPr>
              <a:t>binarySearch</a:t>
            </a:r>
            <a:r>
              <a:rPr kumimoji="1" lang="en-US" sz="2200" dirty="0" smtClean="0">
                <a:latin typeface="Courier New" pitchFamily="49" charset="0"/>
              </a:rPr>
              <a:t>(</a:t>
            </a:r>
            <a:r>
              <a:rPr kumimoji="1" lang="en-US" sz="2200" dirty="0" err="1" smtClean="0">
                <a:latin typeface="Courier New" pitchFamily="49" charset="0"/>
              </a:rPr>
              <a:t>int</a:t>
            </a:r>
            <a:r>
              <a:rPr kumimoji="1" lang="en-US" sz="2200" dirty="0" smtClean="0">
                <a:latin typeface="Courier New" pitchFamily="49" charset="0"/>
              </a:rPr>
              <a:t> </a:t>
            </a:r>
            <a:r>
              <a:rPr kumimoji="1" lang="en-US" sz="2200" dirty="0" err="1" smtClean="0">
                <a:latin typeface="Courier New" pitchFamily="49" charset="0"/>
              </a:rPr>
              <a:t>arr</a:t>
            </a:r>
            <a:r>
              <a:rPr kumimoji="1" lang="en-US" sz="2200" dirty="0" smtClean="0">
                <a:latin typeface="Courier New" pitchFamily="49" charset="0"/>
              </a:rPr>
              <a:t>[], </a:t>
            </a:r>
            <a:r>
              <a:rPr kumimoji="1" lang="en-US" sz="2200" dirty="0" err="1">
                <a:latin typeface="Courier New" pitchFamily="49" charset="0"/>
              </a:rPr>
              <a:t>int</a:t>
            </a:r>
            <a:r>
              <a:rPr kumimoji="1" lang="en-US" sz="2200" dirty="0">
                <a:latin typeface="Courier New" pitchFamily="49" charset="0"/>
              </a:rPr>
              <a:t> </a:t>
            </a:r>
            <a:r>
              <a:rPr kumimoji="1" lang="en-US" sz="2200" dirty="0" err="1">
                <a:latin typeface="Courier New" pitchFamily="49" charset="0"/>
              </a:rPr>
              <a:t>val</a:t>
            </a:r>
            <a:r>
              <a:rPr kumimoji="1" lang="en-US" sz="2200" dirty="0">
                <a:latin typeface="Courier New" pitchFamily="49" charset="0"/>
              </a:rPr>
              <a:t>, </a:t>
            </a:r>
            <a:r>
              <a:rPr kumimoji="1" lang="en-US" sz="2200" dirty="0" err="1">
                <a:latin typeface="Courier New" pitchFamily="49" charset="0"/>
              </a:rPr>
              <a:t>int</a:t>
            </a:r>
            <a:r>
              <a:rPr kumimoji="1" lang="en-US" sz="2200" dirty="0">
                <a:latin typeface="Courier New" pitchFamily="49" charset="0"/>
              </a:rPr>
              <a:t> N)</a:t>
            </a:r>
          </a:p>
          <a:p>
            <a:pPr>
              <a:lnSpc>
                <a:spcPct val="80000"/>
              </a:lnSpc>
              <a:spcBef>
                <a:spcPct val="0"/>
              </a:spcBef>
              <a:buFontTx/>
              <a:buNone/>
            </a:pPr>
            <a:r>
              <a:rPr kumimoji="1" lang="en-US" sz="2200" dirty="0">
                <a:latin typeface="Courier New" pitchFamily="49" charset="0"/>
              </a:rPr>
              <a:t>{</a:t>
            </a:r>
          </a:p>
          <a:p>
            <a:pPr>
              <a:lnSpc>
                <a:spcPct val="80000"/>
              </a:lnSpc>
              <a:spcBef>
                <a:spcPct val="0"/>
              </a:spcBef>
              <a:buFontTx/>
              <a:buNone/>
            </a:pPr>
            <a:r>
              <a:rPr kumimoji="1" lang="en-US" sz="2200" dirty="0">
                <a:latin typeface="Courier New" pitchFamily="49" charset="0"/>
              </a:rPr>
              <a:t>   </a:t>
            </a:r>
            <a:r>
              <a:rPr kumimoji="1" lang="en-US" sz="2200" dirty="0" err="1">
                <a:latin typeface="Courier New" pitchFamily="49" charset="0"/>
              </a:rPr>
              <a:t>int</a:t>
            </a:r>
            <a:r>
              <a:rPr kumimoji="1" lang="en-US" sz="2200" dirty="0">
                <a:latin typeface="Courier New" pitchFamily="49" charset="0"/>
              </a:rPr>
              <a:t> low = 0;</a:t>
            </a:r>
          </a:p>
          <a:p>
            <a:pPr>
              <a:lnSpc>
                <a:spcPct val="80000"/>
              </a:lnSpc>
              <a:spcBef>
                <a:spcPct val="0"/>
              </a:spcBef>
              <a:buFontTx/>
              <a:buNone/>
            </a:pPr>
            <a:r>
              <a:rPr kumimoji="1" lang="en-US" sz="2200" dirty="0">
                <a:latin typeface="Courier New" pitchFamily="49" charset="0"/>
              </a:rPr>
              <a:t>   </a:t>
            </a:r>
            <a:r>
              <a:rPr kumimoji="1" lang="en-US" sz="2200" dirty="0" err="1">
                <a:latin typeface="Courier New" pitchFamily="49" charset="0"/>
              </a:rPr>
              <a:t>int</a:t>
            </a:r>
            <a:r>
              <a:rPr kumimoji="1" lang="en-US" sz="2200" dirty="0">
                <a:latin typeface="Courier New" pitchFamily="49" charset="0"/>
              </a:rPr>
              <a:t> high = N - 1;</a:t>
            </a:r>
          </a:p>
          <a:p>
            <a:pPr>
              <a:lnSpc>
                <a:spcPct val="80000"/>
              </a:lnSpc>
              <a:spcBef>
                <a:spcPct val="0"/>
              </a:spcBef>
              <a:buFontTx/>
              <a:buNone/>
            </a:pPr>
            <a:r>
              <a:rPr kumimoji="1" lang="en-US" sz="2200" dirty="0">
                <a:latin typeface="Courier New" pitchFamily="49" charset="0"/>
              </a:rPr>
              <a:t>   </a:t>
            </a:r>
            <a:r>
              <a:rPr kumimoji="1" lang="en-US" sz="2200" dirty="0" err="1">
                <a:latin typeface="Courier New" pitchFamily="49" charset="0"/>
              </a:rPr>
              <a:t>int</a:t>
            </a:r>
            <a:r>
              <a:rPr kumimoji="1" lang="en-US" sz="2200" dirty="0">
                <a:latin typeface="Courier New" pitchFamily="49" charset="0"/>
              </a:rPr>
              <a:t> mid;</a:t>
            </a:r>
          </a:p>
          <a:p>
            <a:pPr>
              <a:lnSpc>
                <a:spcPct val="80000"/>
              </a:lnSpc>
              <a:spcBef>
                <a:spcPct val="0"/>
              </a:spcBef>
              <a:buFontTx/>
              <a:buNone/>
            </a:pPr>
            <a:r>
              <a:rPr kumimoji="1" lang="en-US" sz="2200" dirty="0">
                <a:latin typeface="Courier New" pitchFamily="49" charset="0"/>
              </a:rPr>
              <a:t>   while ( low &lt;= high ){</a:t>
            </a:r>
          </a:p>
          <a:p>
            <a:pPr>
              <a:lnSpc>
                <a:spcPct val="80000"/>
              </a:lnSpc>
              <a:spcBef>
                <a:spcPct val="0"/>
              </a:spcBef>
              <a:buFontTx/>
              <a:buNone/>
            </a:pPr>
            <a:r>
              <a:rPr kumimoji="1" lang="en-US" sz="2200" dirty="0">
                <a:latin typeface="Courier New" pitchFamily="49" charset="0"/>
              </a:rPr>
              <a:t>	</a:t>
            </a:r>
            <a:r>
              <a:rPr kumimoji="1" lang="en-US" sz="2200" dirty="0" smtClean="0">
                <a:latin typeface="Courier New" pitchFamily="49" charset="0"/>
              </a:rPr>
              <a:t> mid </a:t>
            </a:r>
            <a:r>
              <a:rPr kumimoji="1" lang="en-US" sz="2200" dirty="0">
                <a:latin typeface="Courier New" pitchFamily="49" charset="0"/>
              </a:rPr>
              <a:t>= ( low + high )/2;</a:t>
            </a:r>
          </a:p>
          <a:p>
            <a:pPr>
              <a:lnSpc>
                <a:spcPct val="80000"/>
              </a:lnSpc>
              <a:spcBef>
                <a:spcPct val="0"/>
              </a:spcBef>
              <a:buFontTx/>
              <a:buNone/>
            </a:pPr>
            <a:r>
              <a:rPr kumimoji="1" lang="en-US" sz="2200" dirty="0">
                <a:latin typeface="Courier New" pitchFamily="49" charset="0"/>
              </a:rPr>
              <a:t>	</a:t>
            </a:r>
            <a:r>
              <a:rPr kumimoji="1" lang="en-US" sz="2200" dirty="0" smtClean="0">
                <a:latin typeface="Courier New" pitchFamily="49" charset="0"/>
              </a:rPr>
              <a:t> </a:t>
            </a:r>
            <a:r>
              <a:rPr kumimoji="1" lang="en-US" sz="2200" dirty="0" smtClean="0">
                <a:solidFill>
                  <a:srgbClr val="FF0000"/>
                </a:solidFill>
                <a:latin typeface="Courier New" pitchFamily="49" charset="0"/>
              </a:rPr>
              <a:t>if </a:t>
            </a:r>
            <a:r>
              <a:rPr kumimoji="1" lang="en-US" sz="2200" dirty="0">
                <a:solidFill>
                  <a:srgbClr val="FF0000"/>
                </a:solidFill>
                <a:latin typeface="Courier New" pitchFamily="49" charset="0"/>
              </a:rPr>
              <a:t>(</a:t>
            </a:r>
            <a:r>
              <a:rPr kumimoji="1" lang="en-US" sz="2200" dirty="0" err="1">
                <a:solidFill>
                  <a:srgbClr val="FF0000"/>
                </a:solidFill>
                <a:latin typeface="Courier New" pitchFamily="49" charset="0"/>
              </a:rPr>
              <a:t>arr</a:t>
            </a:r>
            <a:r>
              <a:rPr kumimoji="1" lang="en-US" sz="2200" dirty="0">
                <a:solidFill>
                  <a:srgbClr val="FF0000"/>
                </a:solidFill>
                <a:latin typeface="Courier New" pitchFamily="49" charset="0"/>
              </a:rPr>
              <a:t>[mid]== </a:t>
            </a:r>
            <a:r>
              <a:rPr kumimoji="1" lang="en-US" sz="2200" dirty="0" err="1">
                <a:solidFill>
                  <a:srgbClr val="FF0000"/>
                </a:solidFill>
                <a:latin typeface="Courier New" pitchFamily="49" charset="0"/>
              </a:rPr>
              <a:t>val</a:t>
            </a:r>
            <a:r>
              <a:rPr kumimoji="1" lang="en-US" sz="2200" dirty="0">
                <a:solidFill>
                  <a:srgbClr val="FF0000"/>
                </a:solidFill>
                <a:latin typeface="Courier New" pitchFamily="49" charset="0"/>
              </a:rPr>
              <a:t>)</a:t>
            </a:r>
          </a:p>
          <a:p>
            <a:pPr>
              <a:lnSpc>
                <a:spcPct val="80000"/>
              </a:lnSpc>
              <a:spcBef>
                <a:spcPct val="0"/>
              </a:spcBef>
              <a:buFontTx/>
              <a:buNone/>
            </a:pPr>
            <a:r>
              <a:rPr kumimoji="1" lang="en-US" sz="2200" dirty="0">
                <a:solidFill>
                  <a:srgbClr val="FF0000"/>
                </a:solidFill>
                <a:latin typeface="Courier New" pitchFamily="49" charset="0"/>
              </a:rPr>
              <a:t>	</a:t>
            </a:r>
            <a:r>
              <a:rPr kumimoji="1" lang="en-US" sz="2200" dirty="0" smtClean="0">
                <a:solidFill>
                  <a:srgbClr val="FF0000"/>
                </a:solidFill>
                <a:latin typeface="Courier New" pitchFamily="49" charset="0"/>
              </a:rPr>
              <a:t>    </a:t>
            </a:r>
            <a:r>
              <a:rPr kumimoji="1" lang="en-US" sz="2200" dirty="0" err="1" smtClean="0">
                <a:solidFill>
                  <a:srgbClr val="FF0000"/>
                </a:solidFill>
                <a:latin typeface="Courier New" pitchFamily="49" charset="0"/>
              </a:rPr>
              <a:t>cout</a:t>
            </a:r>
            <a:r>
              <a:rPr kumimoji="1" lang="en-US" sz="2200" dirty="0" smtClean="0">
                <a:solidFill>
                  <a:srgbClr val="FF0000"/>
                </a:solidFill>
                <a:latin typeface="Courier New" pitchFamily="49" charset="0"/>
              </a:rPr>
              <a:t>&lt;&lt;“found at position”&lt;&lt;mid; //found!</a:t>
            </a:r>
          </a:p>
          <a:p>
            <a:pPr>
              <a:lnSpc>
                <a:spcPct val="80000"/>
              </a:lnSpc>
              <a:spcBef>
                <a:spcPct val="0"/>
              </a:spcBef>
              <a:buFontTx/>
              <a:buNone/>
            </a:pPr>
            <a:endParaRPr kumimoji="1" lang="en-US" sz="2200" dirty="0">
              <a:solidFill>
                <a:srgbClr val="FF0000"/>
              </a:solidFill>
              <a:latin typeface="Courier New" pitchFamily="49" charset="0"/>
            </a:endParaRPr>
          </a:p>
          <a:p>
            <a:pPr>
              <a:lnSpc>
                <a:spcPct val="80000"/>
              </a:lnSpc>
              <a:spcBef>
                <a:spcPct val="0"/>
              </a:spcBef>
              <a:buFontTx/>
              <a:buNone/>
            </a:pPr>
            <a:r>
              <a:rPr kumimoji="1" lang="en-US" sz="2200" dirty="0">
                <a:solidFill>
                  <a:srgbClr val="FF0000"/>
                </a:solidFill>
                <a:latin typeface="Courier New" pitchFamily="49" charset="0"/>
              </a:rPr>
              <a:t>	</a:t>
            </a:r>
            <a:r>
              <a:rPr kumimoji="1" lang="en-US" sz="2200" dirty="0" smtClean="0">
                <a:solidFill>
                  <a:srgbClr val="FF0000"/>
                </a:solidFill>
                <a:latin typeface="Courier New" pitchFamily="49" charset="0"/>
              </a:rPr>
              <a:t> else </a:t>
            </a:r>
            <a:r>
              <a:rPr kumimoji="1" lang="en-US" sz="2200" dirty="0">
                <a:solidFill>
                  <a:srgbClr val="FF0000"/>
                </a:solidFill>
                <a:latin typeface="Courier New" pitchFamily="49" charset="0"/>
              </a:rPr>
              <a:t>if (</a:t>
            </a:r>
            <a:r>
              <a:rPr kumimoji="1" lang="en-US" sz="2200" dirty="0" err="1">
                <a:solidFill>
                  <a:srgbClr val="FF0000"/>
                </a:solidFill>
                <a:latin typeface="Courier New" pitchFamily="49" charset="0"/>
              </a:rPr>
              <a:t>arr</a:t>
            </a:r>
            <a:r>
              <a:rPr kumimoji="1" lang="en-US" sz="2200" dirty="0">
                <a:solidFill>
                  <a:srgbClr val="FF0000"/>
                </a:solidFill>
                <a:latin typeface="Courier New" pitchFamily="49" charset="0"/>
              </a:rPr>
              <a:t>[mid] &lt; </a:t>
            </a:r>
            <a:r>
              <a:rPr kumimoji="1" lang="en-US" sz="2200" dirty="0" err="1">
                <a:solidFill>
                  <a:srgbClr val="FF0000"/>
                </a:solidFill>
                <a:latin typeface="Courier New" pitchFamily="49" charset="0"/>
              </a:rPr>
              <a:t>val</a:t>
            </a:r>
            <a:r>
              <a:rPr kumimoji="1" lang="en-US" sz="2200" dirty="0">
                <a:solidFill>
                  <a:srgbClr val="FF0000"/>
                </a:solidFill>
                <a:latin typeface="Courier New" pitchFamily="49" charset="0"/>
              </a:rPr>
              <a:t>)</a:t>
            </a:r>
          </a:p>
          <a:p>
            <a:pPr lvl="2">
              <a:lnSpc>
                <a:spcPct val="80000"/>
              </a:lnSpc>
              <a:spcBef>
                <a:spcPct val="0"/>
              </a:spcBef>
              <a:buFontTx/>
              <a:buNone/>
            </a:pPr>
            <a:r>
              <a:rPr kumimoji="1" lang="en-US" sz="2200" dirty="0">
                <a:solidFill>
                  <a:srgbClr val="FF0000"/>
                </a:solidFill>
                <a:latin typeface="Courier New" pitchFamily="49" charset="0"/>
              </a:rPr>
              <a:t>    low = mid + 1;</a:t>
            </a:r>
          </a:p>
          <a:p>
            <a:pPr>
              <a:lnSpc>
                <a:spcPct val="80000"/>
              </a:lnSpc>
              <a:spcBef>
                <a:spcPct val="0"/>
              </a:spcBef>
              <a:buFontTx/>
              <a:buNone/>
            </a:pPr>
            <a:r>
              <a:rPr kumimoji="1" lang="en-US" sz="2200" dirty="0">
                <a:solidFill>
                  <a:srgbClr val="FF0000"/>
                </a:solidFill>
                <a:latin typeface="Courier New" pitchFamily="49" charset="0"/>
              </a:rPr>
              <a:t>	</a:t>
            </a:r>
            <a:r>
              <a:rPr kumimoji="1" lang="en-US" sz="2200" dirty="0" smtClean="0">
                <a:solidFill>
                  <a:srgbClr val="FF0000"/>
                </a:solidFill>
                <a:latin typeface="Courier New" pitchFamily="49" charset="0"/>
              </a:rPr>
              <a:t> else</a:t>
            </a:r>
            <a:endParaRPr kumimoji="1" lang="en-US" sz="2200" dirty="0">
              <a:solidFill>
                <a:srgbClr val="FF0000"/>
              </a:solidFill>
              <a:latin typeface="Courier New" pitchFamily="49" charset="0"/>
            </a:endParaRPr>
          </a:p>
          <a:p>
            <a:pPr>
              <a:lnSpc>
                <a:spcPct val="80000"/>
              </a:lnSpc>
              <a:spcBef>
                <a:spcPct val="0"/>
              </a:spcBef>
              <a:buFontTx/>
              <a:buNone/>
            </a:pPr>
            <a:r>
              <a:rPr kumimoji="1" lang="en-US" sz="2200" dirty="0">
                <a:solidFill>
                  <a:srgbClr val="FF0000"/>
                </a:solidFill>
                <a:latin typeface="Courier New" pitchFamily="49" charset="0"/>
              </a:rPr>
              <a:t>	</a:t>
            </a:r>
            <a:r>
              <a:rPr kumimoji="1" lang="en-US" sz="2200" dirty="0" smtClean="0">
                <a:solidFill>
                  <a:srgbClr val="FF0000"/>
                </a:solidFill>
                <a:latin typeface="Courier New" pitchFamily="49" charset="0"/>
              </a:rPr>
              <a:t>    high </a:t>
            </a:r>
            <a:r>
              <a:rPr kumimoji="1" lang="en-US" sz="2200" dirty="0">
                <a:solidFill>
                  <a:srgbClr val="FF0000"/>
                </a:solidFill>
                <a:latin typeface="Courier New" pitchFamily="49" charset="0"/>
              </a:rPr>
              <a:t>= mid - 1;</a:t>
            </a:r>
          </a:p>
          <a:p>
            <a:pPr>
              <a:lnSpc>
                <a:spcPct val="80000"/>
              </a:lnSpc>
              <a:spcBef>
                <a:spcPct val="0"/>
              </a:spcBef>
              <a:buFontTx/>
              <a:buNone/>
            </a:pPr>
            <a:r>
              <a:rPr kumimoji="1" lang="en-US" sz="2200" dirty="0">
                <a:latin typeface="Courier New" pitchFamily="49" charset="0"/>
              </a:rPr>
              <a:t>	 }</a:t>
            </a:r>
          </a:p>
          <a:p>
            <a:pPr>
              <a:lnSpc>
                <a:spcPct val="80000"/>
              </a:lnSpc>
              <a:spcBef>
                <a:spcPct val="0"/>
              </a:spcBef>
              <a:buFontTx/>
              <a:buNone/>
            </a:pPr>
            <a:r>
              <a:rPr kumimoji="1" lang="en-US" sz="2200" dirty="0">
                <a:latin typeface="Courier New" pitchFamily="49" charset="0"/>
              </a:rPr>
              <a:t> </a:t>
            </a:r>
            <a:r>
              <a:rPr kumimoji="1" lang="en-US" sz="2200" dirty="0" smtClean="0">
                <a:latin typeface="Courier New" pitchFamily="49" charset="0"/>
              </a:rPr>
              <a:t>   </a:t>
            </a:r>
            <a:r>
              <a:rPr kumimoji="1" lang="en-US" sz="2200" dirty="0" err="1" smtClean="0">
                <a:latin typeface="Courier New" pitchFamily="49" charset="0"/>
              </a:rPr>
              <a:t>cout</a:t>
            </a:r>
            <a:r>
              <a:rPr kumimoji="1" lang="en-US" sz="2200" dirty="0" smtClean="0">
                <a:latin typeface="Courier New" pitchFamily="49" charset="0"/>
              </a:rPr>
              <a:t>&lt;&lt;“Element not found”&lt;&lt;</a:t>
            </a:r>
            <a:r>
              <a:rPr kumimoji="1" lang="en-US" sz="2200" dirty="0" err="1" smtClean="0">
                <a:latin typeface="Courier New" pitchFamily="49" charset="0"/>
              </a:rPr>
              <a:t>endl</a:t>
            </a:r>
            <a:r>
              <a:rPr kumimoji="1" lang="en-US" sz="2200" dirty="0" smtClean="0">
                <a:latin typeface="Courier New" pitchFamily="49" charset="0"/>
              </a:rPr>
              <a:t>; </a:t>
            </a:r>
          </a:p>
          <a:p>
            <a:pPr>
              <a:lnSpc>
                <a:spcPct val="80000"/>
              </a:lnSpc>
              <a:spcBef>
                <a:spcPct val="0"/>
              </a:spcBef>
              <a:buFontTx/>
              <a:buNone/>
            </a:pPr>
            <a:r>
              <a:rPr kumimoji="1" lang="en-US" sz="2800" dirty="0" smtClean="0">
                <a:latin typeface="Courier New" pitchFamily="49" charset="0"/>
              </a:rPr>
              <a:t>}</a:t>
            </a:r>
            <a:endParaRPr kumimoji="1" lang="en-AU" sz="2800" dirty="0">
              <a:latin typeface="Courier New" pitchFamily="49" charset="0"/>
            </a:endParaRPr>
          </a:p>
        </p:txBody>
      </p:sp>
    </p:spTree>
    <p:extLst>
      <p:ext uri="{BB962C8B-B14F-4D97-AF65-F5344CB8AC3E}">
        <p14:creationId xmlns:p14="http://schemas.microsoft.com/office/powerpoint/2010/main" val="6043419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C0D0EB0-C4DB-407A-8947-A1706C200E8F}" type="slidenum">
              <a:rPr lang="en-US" smtClean="0"/>
              <a:t>42</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39" y="2315688"/>
            <a:ext cx="10037475" cy="4013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802244" y="218703"/>
            <a:ext cx="10363200" cy="685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altLang="ja-JP" dirty="0" smtClean="0">
                <a:ea typeface="MS PGothic" pitchFamily="34" charset="-128"/>
              </a:rPr>
              <a:t> Binary tree:</a:t>
            </a:r>
            <a:endParaRPr lang="en-US" altLang="ja-JP" dirty="0">
              <a:ea typeface="MS PGothic" pitchFamily="34" charset="-128"/>
            </a:endParaRPr>
          </a:p>
        </p:txBody>
      </p:sp>
      <p:sp>
        <p:nvSpPr>
          <p:cNvPr id="7" name="Rectangle 3"/>
          <p:cNvSpPr txBox="1">
            <a:spLocks noChangeArrowheads="1"/>
          </p:cNvSpPr>
          <p:nvPr/>
        </p:nvSpPr>
        <p:spPr>
          <a:xfrm>
            <a:off x="662193" y="1157844"/>
            <a:ext cx="10363200" cy="955964"/>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altLang="ja-JP" sz="2800" dirty="0" smtClean="0">
                <a:ea typeface="MS PGothic" pitchFamily="34" charset="-128"/>
              </a:rPr>
              <a:t>The search divides a list into two small sub-lists till a sub-list is no more divisible.</a:t>
            </a:r>
            <a:endParaRPr lang="en-US" altLang="ja-JP" sz="2800" dirty="0">
              <a:ea typeface="MS PGothic" pitchFamily="34" charset="-128"/>
            </a:endParaRPr>
          </a:p>
        </p:txBody>
      </p:sp>
    </p:spTree>
    <p:extLst>
      <p:ext uri="{BB962C8B-B14F-4D97-AF65-F5344CB8AC3E}">
        <p14:creationId xmlns:p14="http://schemas.microsoft.com/office/powerpoint/2010/main" val="7545682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914400" y="313706"/>
            <a:ext cx="11379200" cy="609600"/>
          </a:xfrm>
        </p:spPr>
        <p:txBody>
          <a:bodyPr/>
          <a:lstStyle/>
          <a:p>
            <a:r>
              <a:rPr lang="en-US" sz="3200" b="1" dirty="0" smtClean="0"/>
              <a:t>Efficiency:</a:t>
            </a:r>
            <a:endParaRPr lang="en-AU" sz="3200" b="1" dirty="0"/>
          </a:p>
        </p:txBody>
      </p:sp>
      <p:sp>
        <p:nvSpPr>
          <p:cNvPr id="156675" name="Rectangle 3"/>
          <p:cNvSpPr>
            <a:spLocks noGrp="1" noChangeArrowheads="1"/>
          </p:cNvSpPr>
          <p:nvPr>
            <p:ph type="body" idx="1"/>
          </p:nvPr>
        </p:nvSpPr>
        <p:spPr>
          <a:xfrm>
            <a:off x="406401" y="1744664"/>
            <a:ext cx="10723033" cy="4198937"/>
          </a:xfrm>
        </p:spPr>
        <p:txBody>
          <a:bodyPr>
            <a:normAutofit/>
          </a:bodyPr>
          <a:lstStyle/>
          <a:p>
            <a:r>
              <a:rPr lang="en-US" sz="2400" dirty="0"/>
              <a:t>After 1 bisection	N/2	</a:t>
            </a:r>
            <a:r>
              <a:rPr lang="en-US" sz="2400" dirty="0" smtClean="0"/>
              <a:t>                   items</a:t>
            </a:r>
            <a:endParaRPr lang="en-US" sz="2400" dirty="0"/>
          </a:p>
          <a:p>
            <a:r>
              <a:rPr lang="en-US" sz="2400" dirty="0"/>
              <a:t>After 2 bisections	N/4 = N/2</a:t>
            </a:r>
            <a:r>
              <a:rPr lang="en-US" sz="2400" baseline="30000" dirty="0"/>
              <a:t>2	</a:t>
            </a:r>
            <a:r>
              <a:rPr lang="en-US" sz="2400" baseline="30000" dirty="0" smtClean="0"/>
              <a:t>        </a:t>
            </a:r>
            <a:r>
              <a:rPr lang="en-US" sz="2400" dirty="0" smtClean="0"/>
              <a:t>items</a:t>
            </a:r>
            <a:r>
              <a:rPr lang="en-US" sz="2400" baseline="30000" dirty="0"/>
              <a:t>	</a:t>
            </a:r>
          </a:p>
          <a:p>
            <a:r>
              <a:rPr lang="en-US" sz="2400" baseline="30000" dirty="0"/>
              <a:t>                    </a:t>
            </a:r>
            <a:r>
              <a:rPr lang="en-US" sz="2400" dirty="0"/>
              <a:t>  </a:t>
            </a:r>
            <a:r>
              <a:rPr lang="en-US" sz="2400" b="1" dirty="0"/>
              <a:t>.  .  .	</a:t>
            </a:r>
          </a:p>
          <a:p>
            <a:r>
              <a:rPr lang="en-US" sz="2400" dirty="0"/>
              <a:t>After </a:t>
            </a:r>
            <a:r>
              <a:rPr lang="en-US" sz="2400" i="1" dirty="0"/>
              <a:t>i  </a:t>
            </a:r>
            <a:r>
              <a:rPr lang="en-US" sz="2400" dirty="0"/>
              <a:t>bisections	N/2</a:t>
            </a:r>
            <a:r>
              <a:rPr lang="en-US" sz="2400" i="1" baseline="30000" dirty="0"/>
              <a:t>i </a:t>
            </a:r>
            <a:r>
              <a:rPr lang="en-US" sz="2400" i="1" baseline="30000" dirty="0" smtClean="0"/>
              <a:t>   </a:t>
            </a:r>
            <a:r>
              <a:rPr lang="en-US" sz="2400" i="1" dirty="0" smtClean="0"/>
              <a:t>= </a:t>
            </a:r>
            <a:r>
              <a:rPr lang="en-US" sz="2400" dirty="0" smtClean="0"/>
              <a:t>1                   item</a:t>
            </a:r>
            <a:endParaRPr lang="en-US" sz="2400" dirty="0"/>
          </a:p>
          <a:p>
            <a:pPr>
              <a:buFont typeface="Wingdings" pitchFamily="2" charset="2"/>
              <a:buNone/>
            </a:pPr>
            <a:endParaRPr lang="en-US" sz="2400" dirty="0"/>
          </a:p>
          <a:p>
            <a:pPr>
              <a:buFont typeface="Wingdings" pitchFamily="2" charset="2"/>
              <a:buNone/>
            </a:pPr>
            <a:r>
              <a:rPr lang="en-US" sz="2400" dirty="0"/>
              <a:t>              </a:t>
            </a:r>
            <a:r>
              <a:rPr lang="en-US" sz="2400" b="1" dirty="0" smtClean="0">
                <a:solidFill>
                  <a:srgbClr val="FF0000"/>
                </a:solidFill>
              </a:rPr>
              <a:t>O(log</a:t>
            </a:r>
            <a:r>
              <a:rPr lang="en-US" sz="2400" b="1" baseline="-25000" dirty="0" smtClean="0">
                <a:solidFill>
                  <a:srgbClr val="FF0000"/>
                </a:solidFill>
              </a:rPr>
              <a:t>2 </a:t>
            </a:r>
            <a:r>
              <a:rPr lang="en-US" sz="2400" b="1" dirty="0">
                <a:solidFill>
                  <a:srgbClr val="FF0000"/>
                </a:solidFill>
              </a:rPr>
              <a:t>N</a:t>
            </a:r>
            <a:r>
              <a:rPr lang="en-US" sz="2400" b="1" dirty="0" smtClean="0">
                <a:solidFill>
                  <a:srgbClr val="FF0000"/>
                </a:solidFill>
              </a:rPr>
              <a:t>)</a:t>
            </a:r>
            <a:endParaRPr lang="en-AU" sz="2400" b="1" dirty="0">
              <a:solidFill>
                <a:srgbClr val="FF0000"/>
              </a:solidFill>
            </a:endParaRPr>
          </a:p>
        </p:txBody>
      </p:sp>
      <p:sp>
        <p:nvSpPr>
          <p:cNvPr id="156676" name="Line 4"/>
          <p:cNvSpPr>
            <a:spLocks noChangeShapeType="1"/>
          </p:cNvSpPr>
          <p:nvPr/>
        </p:nvSpPr>
        <p:spPr bwMode="auto">
          <a:xfrm>
            <a:off x="914400" y="4648200"/>
            <a:ext cx="904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p>
            <a:endParaRPr lang="en-US"/>
          </a:p>
        </p:txBody>
      </p:sp>
    </p:spTree>
    <p:extLst>
      <p:ext uri="{BB962C8B-B14F-4D97-AF65-F5344CB8AC3E}">
        <p14:creationId xmlns:p14="http://schemas.microsoft.com/office/powerpoint/2010/main" val="2298200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986" y="369591"/>
            <a:ext cx="9404723" cy="758565"/>
          </a:xfrm>
        </p:spPr>
        <p:txBody>
          <a:bodyPr/>
          <a:lstStyle/>
          <a:p>
            <a:r>
              <a:rPr lang="en-US" sz="3600" b="1" dirty="0" smtClean="0"/>
              <a:t>Popular Sorting Algorithms</a:t>
            </a:r>
            <a:endParaRPr lang="en-US" sz="3600" b="1" dirty="0"/>
          </a:p>
        </p:txBody>
      </p:sp>
      <p:sp>
        <p:nvSpPr>
          <p:cNvPr id="3" name="Content Placeholder 2"/>
          <p:cNvSpPr>
            <a:spLocks noGrp="1"/>
          </p:cNvSpPr>
          <p:nvPr>
            <p:ph idx="1"/>
          </p:nvPr>
        </p:nvSpPr>
        <p:spPr>
          <a:xfrm>
            <a:off x="629392" y="1330036"/>
            <a:ext cx="10200904" cy="4918363"/>
          </a:xfrm>
        </p:spPr>
        <p:txBody>
          <a:bodyPr>
            <a:normAutofit/>
          </a:bodyPr>
          <a:lstStyle/>
          <a:p>
            <a:r>
              <a:rPr lang="en-US" sz="2400" dirty="0" smtClean="0"/>
              <a:t>While there are a large number of sorting algorithms, in practical implementations a few algorithms predominate: </a:t>
            </a:r>
          </a:p>
          <a:p>
            <a:endParaRPr lang="en-US" sz="2400" dirty="0" smtClean="0"/>
          </a:p>
          <a:p>
            <a:pPr lvl="1"/>
            <a:r>
              <a:rPr lang="en-US" sz="2200" dirty="0" smtClean="0"/>
              <a:t>Insertion sort</a:t>
            </a:r>
          </a:p>
          <a:p>
            <a:pPr lvl="1"/>
            <a:r>
              <a:rPr lang="en-US" sz="2200" dirty="0" smtClean="0"/>
              <a:t>Bubble sort</a:t>
            </a:r>
          </a:p>
          <a:p>
            <a:pPr lvl="1"/>
            <a:r>
              <a:rPr lang="en-US" sz="2200" dirty="0" smtClean="0"/>
              <a:t>Selection sort</a:t>
            </a:r>
          </a:p>
          <a:p>
            <a:pPr lvl="1"/>
            <a:r>
              <a:rPr lang="en-US" sz="2200" dirty="0" smtClean="0"/>
              <a:t>Merge sort</a:t>
            </a:r>
          </a:p>
          <a:p>
            <a:pPr lvl="1"/>
            <a:r>
              <a:rPr lang="en-US" sz="2200" dirty="0" smtClean="0"/>
              <a:t>Quick sort </a:t>
            </a:r>
          </a:p>
          <a:p>
            <a:pPr lvl="1"/>
            <a:r>
              <a:rPr lang="en-US" sz="2200" dirty="0" smtClean="0"/>
              <a:t>Heap sort</a:t>
            </a:r>
            <a:endParaRPr lang="en-US" sz="2200" dirty="0"/>
          </a:p>
        </p:txBody>
      </p:sp>
      <p:sp>
        <p:nvSpPr>
          <p:cNvPr id="5" name="Slide Number Placeholder 4"/>
          <p:cNvSpPr>
            <a:spLocks noGrp="1"/>
          </p:cNvSpPr>
          <p:nvPr>
            <p:ph type="sldNum" sz="quarter" idx="12"/>
          </p:nvPr>
        </p:nvSpPr>
        <p:spPr/>
        <p:txBody>
          <a:bodyPr/>
          <a:lstStyle/>
          <a:p>
            <a:fld id="{DC0D0EB0-C4DB-407A-8947-A1706C200E8F}" type="slidenum">
              <a:rPr lang="en-US" smtClean="0"/>
              <a:t>5</a:t>
            </a:fld>
            <a:endParaRPr lang="en-US"/>
          </a:p>
        </p:txBody>
      </p:sp>
      <p:sp>
        <p:nvSpPr>
          <p:cNvPr id="4" name="Right Brace 3"/>
          <p:cNvSpPr/>
          <p:nvPr/>
        </p:nvSpPr>
        <p:spPr>
          <a:xfrm>
            <a:off x="3125569" y="2622050"/>
            <a:ext cx="451262" cy="1175657"/>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6" name="Rectangle 5"/>
          <p:cNvSpPr/>
          <p:nvPr/>
        </p:nvSpPr>
        <p:spPr>
          <a:xfrm>
            <a:off x="4055343" y="3209879"/>
            <a:ext cx="832279" cy="369332"/>
          </a:xfrm>
          <a:prstGeom prst="rect">
            <a:avLst/>
          </a:prstGeom>
        </p:spPr>
        <p:txBody>
          <a:bodyPr wrap="none">
            <a:spAutoFit/>
          </a:bodyPr>
          <a:lstStyle/>
          <a:p>
            <a:r>
              <a:rPr lang="en-US" b="1" dirty="0">
                <a:solidFill>
                  <a:srgbClr val="FF0000"/>
                </a:solidFill>
              </a:rPr>
              <a:t>S</a:t>
            </a:r>
            <a:r>
              <a:rPr lang="en-US" b="1" dirty="0" smtClean="0">
                <a:solidFill>
                  <a:srgbClr val="FF0000"/>
                </a:solidFill>
              </a:rPr>
              <a:t>imple</a:t>
            </a:r>
            <a:endParaRPr lang="en-US" b="1" dirty="0">
              <a:solidFill>
                <a:srgbClr val="FF0000"/>
              </a:solidFill>
            </a:endParaRPr>
          </a:p>
        </p:txBody>
      </p:sp>
      <p:sp>
        <p:nvSpPr>
          <p:cNvPr id="7" name="Right Brace 6"/>
          <p:cNvSpPr/>
          <p:nvPr/>
        </p:nvSpPr>
        <p:spPr>
          <a:xfrm>
            <a:off x="2895980" y="3947164"/>
            <a:ext cx="451262" cy="1175657"/>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8" name="Rectangle 7"/>
          <p:cNvSpPr/>
          <p:nvPr/>
        </p:nvSpPr>
        <p:spPr>
          <a:xfrm>
            <a:off x="3834129" y="4534993"/>
            <a:ext cx="1125436" cy="369332"/>
          </a:xfrm>
          <a:prstGeom prst="rect">
            <a:avLst/>
          </a:prstGeom>
        </p:spPr>
        <p:txBody>
          <a:bodyPr wrap="none">
            <a:spAutoFit/>
          </a:bodyPr>
          <a:lstStyle/>
          <a:p>
            <a:r>
              <a:rPr lang="en-US" b="1" dirty="0" smtClean="0">
                <a:solidFill>
                  <a:srgbClr val="FF0000"/>
                </a:solidFill>
              </a:rPr>
              <a:t>Advanced</a:t>
            </a:r>
            <a:endParaRPr lang="en-US" b="1" dirty="0">
              <a:solidFill>
                <a:srgbClr val="FF0000"/>
              </a:solidFill>
            </a:endParaRPr>
          </a:p>
        </p:txBody>
      </p:sp>
    </p:spTree>
    <p:extLst>
      <p:ext uri="{BB962C8B-B14F-4D97-AF65-F5344CB8AC3E}">
        <p14:creationId xmlns:p14="http://schemas.microsoft.com/office/powerpoint/2010/main" val="1490182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46111" y="452718"/>
            <a:ext cx="9404723" cy="746690"/>
          </a:xfrm>
        </p:spPr>
        <p:txBody>
          <a:bodyPr/>
          <a:lstStyle/>
          <a:p>
            <a:r>
              <a:rPr lang="en-US" dirty="0"/>
              <a:t>Insertion Sort: Idea</a:t>
            </a:r>
          </a:p>
        </p:txBody>
      </p:sp>
      <p:sp>
        <p:nvSpPr>
          <p:cNvPr id="41987" name="Rectangle 3"/>
          <p:cNvSpPr>
            <a:spLocks noGrp="1" noChangeArrowheads="1"/>
          </p:cNvSpPr>
          <p:nvPr>
            <p:ph idx="1"/>
          </p:nvPr>
        </p:nvSpPr>
        <p:spPr>
          <a:xfrm>
            <a:off x="593766" y="1341912"/>
            <a:ext cx="9456087" cy="4906487"/>
          </a:xfrm>
        </p:spPr>
        <p:txBody>
          <a:bodyPr>
            <a:normAutofit/>
          </a:bodyPr>
          <a:lstStyle/>
          <a:p>
            <a:pPr marL="457200" indent="-457200">
              <a:buFont typeface="Wingdings" panose="05000000000000000000" pitchFamily="2" charset="2"/>
              <a:buAutoNum type="arabicPeriod"/>
            </a:pPr>
            <a:r>
              <a:rPr lang="en-AU" dirty="0" smtClean="0"/>
              <a:t>Create </a:t>
            </a:r>
            <a:r>
              <a:rPr lang="en-AU" sz="2200" dirty="0" smtClean="0"/>
              <a:t> </a:t>
            </a:r>
            <a:r>
              <a:rPr lang="en-AU" sz="2200" dirty="0"/>
              <a:t>two group of items:</a:t>
            </a:r>
          </a:p>
          <a:p>
            <a:pPr marL="914400" lvl="1" indent="-457200"/>
            <a:r>
              <a:rPr lang="en-AU" sz="2000" dirty="0"/>
              <a:t>sorted group, and</a:t>
            </a:r>
          </a:p>
          <a:p>
            <a:pPr marL="914400" lvl="1" indent="-457200"/>
            <a:r>
              <a:rPr lang="en-AU" sz="2000" dirty="0"/>
              <a:t>unsorted group</a:t>
            </a:r>
          </a:p>
          <a:p>
            <a:pPr marL="457200" indent="-457200">
              <a:buFont typeface="Wingdings" panose="05000000000000000000" pitchFamily="2" charset="2"/>
              <a:buAutoNum type="arabicPeriod"/>
            </a:pPr>
            <a:r>
              <a:rPr lang="en-AU" dirty="0"/>
              <a:t>We assume that items in the unsorted group </a:t>
            </a:r>
            <a:r>
              <a:rPr lang="en-AU" dirty="0" smtClean="0"/>
              <a:t>are unsorted</a:t>
            </a:r>
            <a:r>
              <a:rPr lang="en-AU" dirty="0"/>
              <a:t>, and we have to keep items in the sorted group sorted. </a:t>
            </a:r>
          </a:p>
          <a:p>
            <a:pPr marL="457200" indent="-457200">
              <a:buFont typeface="Wingdings" panose="05000000000000000000" pitchFamily="2" charset="2"/>
              <a:buAutoNum type="arabicPeriod"/>
            </a:pPr>
            <a:r>
              <a:rPr lang="en-AU" sz="2200" dirty="0"/>
              <a:t>Pick any item </a:t>
            </a:r>
            <a:r>
              <a:rPr lang="en-AU" sz="2200" dirty="0" smtClean="0"/>
              <a:t>from unsorted, </a:t>
            </a:r>
            <a:r>
              <a:rPr lang="en-AU" sz="2200" dirty="0"/>
              <a:t>then </a:t>
            </a:r>
            <a:r>
              <a:rPr lang="en-AU" sz="2200" dirty="0">
                <a:solidFill>
                  <a:srgbClr val="ED33D2"/>
                </a:solidFill>
              </a:rPr>
              <a:t>insert the item at the right position </a:t>
            </a:r>
            <a:r>
              <a:rPr lang="en-AU" sz="2200" dirty="0"/>
              <a:t>in the sorted group to maintain sorted property.</a:t>
            </a:r>
          </a:p>
          <a:p>
            <a:pPr marL="457200" indent="-457200">
              <a:buFont typeface="Wingdings" panose="05000000000000000000" pitchFamily="2" charset="2"/>
              <a:buAutoNum type="arabicPeriod"/>
            </a:pPr>
            <a:r>
              <a:rPr lang="en-AU" sz="2200" dirty="0"/>
              <a:t>Repeat the process until the unsorted group becomes empty.</a:t>
            </a:r>
          </a:p>
        </p:txBody>
      </p:sp>
      <p:sp>
        <p:nvSpPr>
          <p:cNvPr id="2" name="Slide Number Placeholder 1"/>
          <p:cNvSpPr>
            <a:spLocks noGrp="1"/>
          </p:cNvSpPr>
          <p:nvPr>
            <p:ph type="sldNum" sz="quarter" idx="12"/>
          </p:nvPr>
        </p:nvSpPr>
        <p:spPr/>
        <p:txBody>
          <a:bodyPr/>
          <a:lstStyle/>
          <a:p>
            <a:fld id="{DC0D0EB0-C4DB-407A-8947-A1706C200E8F}" type="slidenum">
              <a:rPr lang="en-US" smtClean="0"/>
              <a:t>6</a:t>
            </a:fld>
            <a:endParaRPr lang="en-US"/>
          </a:p>
        </p:txBody>
      </p:sp>
    </p:spTree>
    <p:extLst>
      <p:ext uri="{BB962C8B-B14F-4D97-AF65-F5344CB8AC3E}">
        <p14:creationId xmlns:p14="http://schemas.microsoft.com/office/powerpoint/2010/main" val="3095546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59224" y="179586"/>
            <a:ext cx="3937764" cy="616061"/>
          </a:xfrm>
        </p:spPr>
        <p:txBody>
          <a:bodyPr/>
          <a:lstStyle/>
          <a:p>
            <a:r>
              <a:rPr lang="en-US" sz="2800" b="1" dirty="0"/>
              <a:t>Insertion </a:t>
            </a:r>
            <a:r>
              <a:rPr lang="en-US" sz="2800" b="1" dirty="0" smtClean="0"/>
              <a:t>Sort process:</a:t>
            </a:r>
            <a:endParaRPr lang="en-US" sz="2800" b="1" dirty="0"/>
          </a:p>
        </p:txBody>
      </p:sp>
      <p:sp>
        <p:nvSpPr>
          <p:cNvPr id="40963" name="Rectangle 3"/>
          <p:cNvSpPr>
            <a:spLocks noGrp="1" noChangeArrowheads="1"/>
          </p:cNvSpPr>
          <p:nvPr>
            <p:ph idx="1"/>
          </p:nvPr>
        </p:nvSpPr>
        <p:spPr>
          <a:xfrm>
            <a:off x="7445830" y="1258784"/>
            <a:ext cx="4275116" cy="4393871"/>
          </a:xfrm>
        </p:spPr>
        <p:txBody>
          <a:bodyPr>
            <a:normAutofit/>
          </a:bodyPr>
          <a:lstStyle/>
          <a:p>
            <a:r>
              <a:rPr lang="en-US" sz="3100" b="1" dirty="0" smtClean="0"/>
              <a:t>Sorting cards:</a:t>
            </a:r>
            <a:endParaRPr lang="en-US" sz="3100" b="1" dirty="0"/>
          </a:p>
          <a:p>
            <a:pPr lvl="1"/>
            <a:r>
              <a:rPr lang="en-US" sz="3000" b="1" dirty="0">
                <a:solidFill>
                  <a:srgbClr val="ED33D2"/>
                </a:solidFill>
                <a:latin typeface="Courier New" panose="02070309020205020404" pitchFamily="49" charset="0"/>
              </a:rPr>
              <a:t>8</a:t>
            </a:r>
            <a:r>
              <a:rPr lang="en-US" sz="3000" b="1" dirty="0">
                <a:latin typeface="Courier New" panose="02070309020205020404" pitchFamily="49" charset="0"/>
              </a:rPr>
              <a:t> </a:t>
            </a:r>
            <a:r>
              <a:rPr lang="en-US" sz="3000" b="1" dirty="0">
                <a:solidFill>
                  <a:srgbClr val="FF0000"/>
                </a:solidFill>
                <a:latin typeface="Courier New" panose="02070309020205020404" pitchFamily="49" charset="0"/>
              </a:rPr>
              <a:t>|</a:t>
            </a:r>
            <a:r>
              <a:rPr lang="en-US" sz="3000" b="1" dirty="0">
                <a:latin typeface="Courier New" panose="02070309020205020404" pitchFamily="49" charset="0"/>
              </a:rPr>
              <a:t> 5 9 2 6 3</a:t>
            </a:r>
          </a:p>
          <a:p>
            <a:pPr lvl="1"/>
            <a:r>
              <a:rPr lang="en-US" sz="3000" b="1" dirty="0">
                <a:solidFill>
                  <a:srgbClr val="ED33D2"/>
                </a:solidFill>
                <a:latin typeface="Courier New" panose="02070309020205020404" pitchFamily="49" charset="0"/>
              </a:rPr>
              <a:t>5</a:t>
            </a:r>
            <a:r>
              <a:rPr lang="en-US" sz="3000" b="1" dirty="0">
                <a:latin typeface="Courier New" panose="02070309020205020404" pitchFamily="49" charset="0"/>
              </a:rPr>
              <a:t> </a:t>
            </a:r>
            <a:r>
              <a:rPr lang="en-US" sz="3000" b="1" dirty="0">
                <a:solidFill>
                  <a:srgbClr val="ED33D2"/>
                </a:solidFill>
                <a:latin typeface="Courier New" panose="02070309020205020404" pitchFamily="49" charset="0"/>
              </a:rPr>
              <a:t>8</a:t>
            </a:r>
            <a:r>
              <a:rPr lang="en-US" sz="3000" b="1" dirty="0">
                <a:latin typeface="Courier New" panose="02070309020205020404" pitchFamily="49" charset="0"/>
              </a:rPr>
              <a:t> </a:t>
            </a:r>
            <a:r>
              <a:rPr lang="en-US" sz="3000" b="1" dirty="0">
                <a:solidFill>
                  <a:srgbClr val="FF0000"/>
                </a:solidFill>
                <a:latin typeface="Courier New" panose="02070309020205020404" pitchFamily="49" charset="0"/>
              </a:rPr>
              <a:t>|</a:t>
            </a:r>
            <a:r>
              <a:rPr lang="en-US" sz="3000" b="1" dirty="0">
                <a:latin typeface="Courier New" panose="02070309020205020404" pitchFamily="49" charset="0"/>
              </a:rPr>
              <a:t> 9 2 6 3</a:t>
            </a:r>
          </a:p>
          <a:p>
            <a:pPr lvl="1"/>
            <a:r>
              <a:rPr lang="en-US" sz="3000" b="1" dirty="0">
                <a:solidFill>
                  <a:srgbClr val="ED33D2"/>
                </a:solidFill>
                <a:latin typeface="Courier New" panose="02070309020205020404" pitchFamily="49" charset="0"/>
              </a:rPr>
              <a:t>5</a:t>
            </a:r>
            <a:r>
              <a:rPr lang="en-US" sz="3000" b="1" dirty="0">
                <a:latin typeface="Courier New" panose="02070309020205020404" pitchFamily="49" charset="0"/>
              </a:rPr>
              <a:t> </a:t>
            </a:r>
            <a:r>
              <a:rPr lang="en-US" sz="3000" b="1" dirty="0">
                <a:solidFill>
                  <a:srgbClr val="ED33D2"/>
                </a:solidFill>
                <a:latin typeface="Courier New" panose="02070309020205020404" pitchFamily="49" charset="0"/>
              </a:rPr>
              <a:t>8 9 </a:t>
            </a:r>
            <a:r>
              <a:rPr lang="en-US" sz="3000" b="1" dirty="0">
                <a:solidFill>
                  <a:srgbClr val="FF0000"/>
                </a:solidFill>
                <a:latin typeface="Courier New" panose="02070309020205020404" pitchFamily="49" charset="0"/>
              </a:rPr>
              <a:t>|</a:t>
            </a:r>
            <a:r>
              <a:rPr lang="en-US" sz="3000" b="1" dirty="0">
                <a:latin typeface="Courier New" panose="02070309020205020404" pitchFamily="49" charset="0"/>
              </a:rPr>
              <a:t> 2 6 3</a:t>
            </a:r>
          </a:p>
          <a:p>
            <a:pPr lvl="1"/>
            <a:r>
              <a:rPr lang="en-US" sz="3000" b="1" dirty="0">
                <a:solidFill>
                  <a:srgbClr val="ED33D2"/>
                </a:solidFill>
                <a:latin typeface="Courier New" panose="02070309020205020404" pitchFamily="49" charset="0"/>
              </a:rPr>
              <a:t>2 5 8 9 </a:t>
            </a:r>
            <a:r>
              <a:rPr lang="en-US" sz="3000" b="1" dirty="0">
                <a:solidFill>
                  <a:srgbClr val="FF0000"/>
                </a:solidFill>
                <a:latin typeface="Courier New" panose="02070309020205020404" pitchFamily="49" charset="0"/>
              </a:rPr>
              <a:t>|</a:t>
            </a:r>
            <a:r>
              <a:rPr lang="en-US" sz="3000" b="1" dirty="0">
                <a:latin typeface="Courier New" panose="02070309020205020404" pitchFamily="49" charset="0"/>
              </a:rPr>
              <a:t> 6 3</a:t>
            </a:r>
          </a:p>
          <a:p>
            <a:pPr lvl="1"/>
            <a:r>
              <a:rPr lang="en-US" sz="3000" b="1" dirty="0">
                <a:solidFill>
                  <a:srgbClr val="ED33D2"/>
                </a:solidFill>
                <a:latin typeface="Courier New" panose="02070309020205020404" pitchFamily="49" charset="0"/>
              </a:rPr>
              <a:t>2 5 6 8 9 </a:t>
            </a:r>
            <a:r>
              <a:rPr lang="en-US" sz="3000" b="1" dirty="0">
                <a:solidFill>
                  <a:srgbClr val="FF0000"/>
                </a:solidFill>
                <a:latin typeface="Courier New" panose="02070309020205020404" pitchFamily="49" charset="0"/>
              </a:rPr>
              <a:t>|</a:t>
            </a:r>
            <a:r>
              <a:rPr lang="en-US" sz="3000" b="1" dirty="0">
                <a:latin typeface="Courier New" panose="02070309020205020404" pitchFamily="49" charset="0"/>
              </a:rPr>
              <a:t> 3</a:t>
            </a:r>
          </a:p>
          <a:p>
            <a:pPr lvl="1"/>
            <a:r>
              <a:rPr lang="en-US" sz="3000" b="1" dirty="0">
                <a:solidFill>
                  <a:srgbClr val="ED33D2"/>
                </a:solidFill>
                <a:latin typeface="Courier New" panose="02070309020205020404" pitchFamily="49" charset="0"/>
              </a:rPr>
              <a:t>2 3 5 6 8 9 </a:t>
            </a:r>
            <a:r>
              <a:rPr lang="en-US" sz="3000" b="1" dirty="0">
                <a:solidFill>
                  <a:srgbClr val="FF0000"/>
                </a:solidFill>
                <a:latin typeface="Courier New" panose="02070309020205020404" pitchFamily="49" charset="0"/>
              </a:rPr>
              <a:t>|</a:t>
            </a:r>
          </a:p>
        </p:txBody>
      </p:sp>
      <p:sp>
        <p:nvSpPr>
          <p:cNvPr id="2" name="Slide Number Placeholder 1"/>
          <p:cNvSpPr>
            <a:spLocks noGrp="1"/>
          </p:cNvSpPr>
          <p:nvPr>
            <p:ph type="sldNum" sz="quarter" idx="12"/>
          </p:nvPr>
        </p:nvSpPr>
        <p:spPr/>
        <p:txBody>
          <a:bodyPr/>
          <a:lstStyle/>
          <a:p>
            <a:fld id="{DC0D0EB0-C4DB-407A-8947-A1706C200E8F}" type="slidenum">
              <a:rPr lang="en-US" smtClean="0"/>
              <a:t>7</a:t>
            </a:fld>
            <a:endParaRPr lang="en-US"/>
          </a:p>
        </p:txBody>
      </p:sp>
      <p:sp>
        <p:nvSpPr>
          <p:cNvPr id="6" name="Content Placeholder 2"/>
          <p:cNvSpPr txBox="1">
            <a:spLocks/>
          </p:cNvSpPr>
          <p:nvPr/>
        </p:nvSpPr>
        <p:spPr>
          <a:xfrm>
            <a:off x="485795" y="950028"/>
            <a:ext cx="6520645" cy="54527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1. The left most value can be said to be sorted relative to itself. Thus, we don‘t need to do anything. </a:t>
            </a:r>
          </a:p>
          <a:p>
            <a:r>
              <a:rPr lang="en-US" dirty="0" smtClean="0"/>
              <a:t>2. Check to see if the second value is smaller than the first one. If it is, swap these two values. The first two values are now relatively sorted. </a:t>
            </a:r>
          </a:p>
          <a:p>
            <a:r>
              <a:rPr lang="en-US" dirty="0" smtClean="0"/>
              <a:t>3. Next, we need to insert the third value in to the relatively sorted portion so that after insertion, the portion will still be relatively sorted. </a:t>
            </a:r>
          </a:p>
          <a:p>
            <a:r>
              <a:rPr lang="en-US" dirty="0" smtClean="0"/>
              <a:t>4. Remove the third value first. Slide the second value to make room for insertion. Insert the value in the appropriate position. </a:t>
            </a:r>
          </a:p>
          <a:p>
            <a:r>
              <a:rPr lang="en-US" dirty="0" smtClean="0"/>
              <a:t>5. Now the first three are relatively sorted. </a:t>
            </a:r>
          </a:p>
          <a:p>
            <a:r>
              <a:rPr lang="en-US" dirty="0" smtClean="0"/>
              <a:t>6. Do the same for the remaining items in the list. </a:t>
            </a:r>
          </a:p>
          <a:p>
            <a:endParaRPr lang="en-US" dirty="0"/>
          </a:p>
        </p:txBody>
      </p:sp>
    </p:spTree>
    <p:extLst>
      <p:ext uri="{BB962C8B-B14F-4D97-AF65-F5344CB8AC3E}">
        <p14:creationId xmlns:p14="http://schemas.microsoft.com/office/powerpoint/2010/main" val="3904305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3010" name="Group 2"/>
          <p:cNvGrpSpPr>
            <a:grpSpLocks/>
          </p:cNvGrpSpPr>
          <p:nvPr/>
        </p:nvGrpSpPr>
        <p:grpSpPr bwMode="auto">
          <a:xfrm>
            <a:off x="2362200" y="2359026"/>
            <a:ext cx="7315200" cy="498475"/>
            <a:chOff x="528" y="1392"/>
            <a:chExt cx="4608" cy="314"/>
          </a:xfrm>
        </p:grpSpPr>
        <p:sp>
          <p:nvSpPr>
            <p:cNvPr id="43011" name="Rectangle 3"/>
            <p:cNvSpPr>
              <a:spLocks noChangeArrowheads="1"/>
            </p:cNvSpPr>
            <p:nvPr/>
          </p:nvSpPr>
          <p:spPr bwMode="auto">
            <a:xfrm>
              <a:off x="528" y="1392"/>
              <a:ext cx="384" cy="314"/>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40</a:t>
              </a:r>
              <a:endParaRPr lang="en-US" sz="2400">
                <a:latin typeface="Arial" panose="020B0604020202020204" pitchFamily="34" charset="0"/>
              </a:endParaRPr>
            </a:p>
          </p:txBody>
        </p:sp>
        <p:sp>
          <p:nvSpPr>
            <p:cNvPr id="43012" name="Rectangle 4"/>
            <p:cNvSpPr>
              <a:spLocks noChangeArrowheads="1"/>
            </p:cNvSpPr>
            <p:nvPr/>
          </p:nvSpPr>
          <p:spPr bwMode="auto">
            <a:xfrm>
              <a:off x="912" y="1392"/>
              <a:ext cx="384" cy="314"/>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2</a:t>
              </a:r>
            </a:p>
          </p:txBody>
        </p:sp>
        <p:sp>
          <p:nvSpPr>
            <p:cNvPr id="43013" name="Rectangle 5"/>
            <p:cNvSpPr>
              <a:spLocks noChangeArrowheads="1"/>
            </p:cNvSpPr>
            <p:nvPr/>
          </p:nvSpPr>
          <p:spPr bwMode="auto">
            <a:xfrm>
              <a:off x="1296" y="1392"/>
              <a:ext cx="384" cy="314"/>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3014" name="Rectangle 6"/>
            <p:cNvSpPr>
              <a:spLocks noChangeArrowheads="1"/>
            </p:cNvSpPr>
            <p:nvPr/>
          </p:nvSpPr>
          <p:spPr bwMode="auto">
            <a:xfrm>
              <a:off x="1680" y="1392"/>
              <a:ext cx="384" cy="314"/>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3015" name="Rectangle 7"/>
            <p:cNvSpPr>
              <a:spLocks noChangeArrowheads="1"/>
            </p:cNvSpPr>
            <p:nvPr/>
          </p:nvSpPr>
          <p:spPr bwMode="auto">
            <a:xfrm>
              <a:off x="2064" y="1392"/>
              <a:ext cx="384" cy="314"/>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3016" name="Rectangle 8"/>
            <p:cNvSpPr>
              <a:spLocks noChangeArrowheads="1"/>
            </p:cNvSpPr>
            <p:nvPr/>
          </p:nvSpPr>
          <p:spPr bwMode="auto">
            <a:xfrm>
              <a:off x="2448" y="1392"/>
              <a:ext cx="384" cy="314"/>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3017" name="Rectangle 9"/>
            <p:cNvSpPr>
              <a:spLocks noChangeArrowheads="1"/>
            </p:cNvSpPr>
            <p:nvPr/>
          </p:nvSpPr>
          <p:spPr bwMode="auto">
            <a:xfrm>
              <a:off x="2832" y="1392"/>
              <a:ext cx="384" cy="314"/>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0</a:t>
              </a:r>
              <a:endParaRPr lang="en-US" sz="2400">
                <a:latin typeface="Arial" panose="020B0604020202020204" pitchFamily="34" charset="0"/>
              </a:endParaRPr>
            </a:p>
          </p:txBody>
        </p:sp>
        <p:sp>
          <p:nvSpPr>
            <p:cNvPr id="43018" name="Rectangle 10"/>
            <p:cNvSpPr>
              <a:spLocks noChangeArrowheads="1"/>
            </p:cNvSpPr>
            <p:nvPr/>
          </p:nvSpPr>
          <p:spPr bwMode="auto">
            <a:xfrm>
              <a:off x="3216" y="1392"/>
              <a:ext cx="384" cy="314"/>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3019" name="Rectangle 11"/>
            <p:cNvSpPr>
              <a:spLocks noChangeArrowheads="1"/>
            </p:cNvSpPr>
            <p:nvPr/>
          </p:nvSpPr>
          <p:spPr bwMode="auto">
            <a:xfrm>
              <a:off x="3600" y="1392"/>
              <a:ext cx="384" cy="314"/>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58</a:t>
              </a:r>
            </a:p>
          </p:txBody>
        </p:sp>
        <p:sp>
          <p:nvSpPr>
            <p:cNvPr id="43020" name="Rectangle 12"/>
            <p:cNvSpPr>
              <a:spLocks noChangeArrowheads="1"/>
            </p:cNvSpPr>
            <p:nvPr/>
          </p:nvSpPr>
          <p:spPr bwMode="auto">
            <a:xfrm>
              <a:off x="3984" y="1392"/>
              <a:ext cx="384" cy="314"/>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3021" name="Rectangle 13"/>
            <p:cNvSpPr>
              <a:spLocks noChangeArrowheads="1"/>
            </p:cNvSpPr>
            <p:nvPr/>
          </p:nvSpPr>
          <p:spPr bwMode="auto">
            <a:xfrm>
              <a:off x="4368" y="1392"/>
              <a:ext cx="384" cy="314"/>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42</a:t>
              </a:r>
              <a:endParaRPr lang="en-US" sz="2400">
                <a:latin typeface="Arial" panose="020B0604020202020204" pitchFamily="34" charset="0"/>
              </a:endParaRPr>
            </a:p>
          </p:txBody>
        </p:sp>
        <p:sp>
          <p:nvSpPr>
            <p:cNvPr id="43022" name="Rectangle 14"/>
            <p:cNvSpPr>
              <a:spLocks noChangeArrowheads="1"/>
            </p:cNvSpPr>
            <p:nvPr/>
          </p:nvSpPr>
          <p:spPr bwMode="auto">
            <a:xfrm>
              <a:off x="4752" y="1392"/>
              <a:ext cx="384" cy="314"/>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a:t>
              </a:r>
              <a:endParaRPr lang="en-US" sz="2400">
                <a:latin typeface="Arial" panose="020B0604020202020204" pitchFamily="34" charset="0"/>
              </a:endParaRPr>
            </a:p>
          </p:txBody>
        </p:sp>
      </p:grpSp>
      <p:sp>
        <p:nvSpPr>
          <p:cNvPr id="43023" name="Oval 15"/>
          <p:cNvSpPr>
            <a:spLocks noChangeArrowheads="1"/>
          </p:cNvSpPr>
          <p:nvPr/>
        </p:nvSpPr>
        <p:spPr bwMode="auto">
          <a:xfrm>
            <a:off x="3048000" y="2359025"/>
            <a:ext cx="457200" cy="457200"/>
          </a:xfrm>
          <a:prstGeom prst="ellipse">
            <a:avLst/>
          </a:prstGeom>
          <a:noFill/>
          <a:ln w="22225" cap="sq">
            <a:solidFill>
              <a:srgbClr val="000000"/>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3024" name="AutoShape 16"/>
          <p:cNvCxnSpPr>
            <a:cxnSpLocks noChangeShapeType="1"/>
            <a:stCxn id="43012" idx="0"/>
            <a:endCxn id="43011" idx="0"/>
          </p:cNvCxnSpPr>
          <p:nvPr/>
        </p:nvCxnSpPr>
        <p:spPr bwMode="auto">
          <a:xfrm rot="16200000" flipH="1" flipV="1">
            <a:off x="2971007" y="2043907"/>
            <a:ext cx="1587" cy="609600"/>
          </a:xfrm>
          <a:prstGeom prst="curvedConnector3">
            <a:avLst>
              <a:gd name="adj1" fmla="val -13700000"/>
            </a:avLst>
          </a:prstGeom>
          <a:noFill/>
          <a:ln w="22225" cap="sq">
            <a:solidFill>
              <a:srgbClr val="00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25" name="Rectangle 17"/>
          <p:cNvSpPr>
            <a:spLocks noChangeArrowheads="1"/>
          </p:cNvSpPr>
          <p:nvPr/>
        </p:nvSpPr>
        <p:spPr bwMode="auto">
          <a:xfrm>
            <a:off x="2362200" y="38830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2</a:t>
            </a:r>
            <a:endParaRPr lang="en-US" sz="2400">
              <a:latin typeface="Arial" panose="020B0604020202020204" pitchFamily="34" charset="0"/>
            </a:endParaRPr>
          </a:p>
        </p:txBody>
      </p:sp>
      <p:sp>
        <p:nvSpPr>
          <p:cNvPr id="43026" name="Rectangle 18"/>
          <p:cNvSpPr>
            <a:spLocks noChangeArrowheads="1"/>
          </p:cNvSpPr>
          <p:nvPr/>
        </p:nvSpPr>
        <p:spPr bwMode="auto">
          <a:xfrm>
            <a:off x="2971800" y="38830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40</a:t>
            </a:r>
          </a:p>
        </p:txBody>
      </p:sp>
      <p:sp>
        <p:nvSpPr>
          <p:cNvPr id="43027" name="Rectangle 19"/>
          <p:cNvSpPr>
            <a:spLocks noChangeArrowheads="1"/>
          </p:cNvSpPr>
          <p:nvPr/>
        </p:nvSpPr>
        <p:spPr bwMode="auto">
          <a:xfrm>
            <a:off x="3581400" y="38830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3028" name="Rectangle 20"/>
          <p:cNvSpPr>
            <a:spLocks noChangeArrowheads="1"/>
          </p:cNvSpPr>
          <p:nvPr/>
        </p:nvSpPr>
        <p:spPr bwMode="auto">
          <a:xfrm>
            <a:off x="4191000" y="38830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3029" name="Rectangle 21"/>
          <p:cNvSpPr>
            <a:spLocks noChangeArrowheads="1"/>
          </p:cNvSpPr>
          <p:nvPr/>
        </p:nvSpPr>
        <p:spPr bwMode="auto">
          <a:xfrm>
            <a:off x="4800600" y="38830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3030" name="Rectangle 22"/>
          <p:cNvSpPr>
            <a:spLocks noChangeArrowheads="1"/>
          </p:cNvSpPr>
          <p:nvPr/>
        </p:nvSpPr>
        <p:spPr bwMode="auto">
          <a:xfrm>
            <a:off x="5410200" y="38830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3031" name="Rectangle 23"/>
          <p:cNvSpPr>
            <a:spLocks noChangeArrowheads="1"/>
          </p:cNvSpPr>
          <p:nvPr/>
        </p:nvSpPr>
        <p:spPr bwMode="auto">
          <a:xfrm>
            <a:off x="6019800" y="38830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0</a:t>
            </a:r>
            <a:endParaRPr lang="en-US" sz="2400">
              <a:latin typeface="Arial" panose="020B0604020202020204" pitchFamily="34" charset="0"/>
            </a:endParaRPr>
          </a:p>
        </p:txBody>
      </p:sp>
      <p:sp>
        <p:nvSpPr>
          <p:cNvPr id="43032" name="Rectangle 24"/>
          <p:cNvSpPr>
            <a:spLocks noChangeArrowheads="1"/>
          </p:cNvSpPr>
          <p:nvPr/>
        </p:nvSpPr>
        <p:spPr bwMode="auto">
          <a:xfrm>
            <a:off x="6629400" y="38830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3033" name="Rectangle 25"/>
          <p:cNvSpPr>
            <a:spLocks noChangeArrowheads="1"/>
          </p:cNvSpPr>
          <p:nvPr/>
        </p:nvSpPr>
        <p:spPr bwMode="auto">
          <a:xfrm>
            <a:off x="7239000" y="38830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58</a:t>
            </a:r>
          </a:p>
        </p:txBody>
      </p:sp>
      <p:sp>
        <p:nvSpPr>
          <p:cNvPr id="43034" name="Rectangle 26"/>
          <p:cNvSpPr>
            <a:spLocks noChangeArrowheads="1"/>
          </p:cNvSpPr>
          <p:nvPr/>
        </p:nvSpPr>
        <p:spPr bwMode="auto">
          <a:xfrm>
            <a:off x="7848600" y="38830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3035" name="Rectangle 27"/>
          <p:cNvSpPr>
            <a:spLocks noChangeArrowheads="1"/>
          </p:cNvSpPr>
          <p:nvPr/>
        </p:nvSpPr>
        <p:spPr bwMode="auto">
          <a:xfrm>
            <a:off x="8458200" y="38830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42</a:t>
            </a:r>
            <a:endParaRPr lang="en-US" sz="2400">
              <a:latin typeface="Arial" panose="020B0604020202020204" pitchFamily="34" charset="0"/>
            </a:endParaRPr>
          </a:p>
        </p:txBody>
      </p:sp>
      <p:sp>
        <p:nvSpPr>
          <p:cNvPr id="43036" name="Rectangle 28"/>
          <p:cNvSpPr>
            <a:spLocks noChangeArrowheads="1"/>
          </p:cNvSpPr>
          <p:nvPr/>
        </p:nvSpPr>
        <p:spPr bwMode="auto">
          <a:xfrm>
            <a:off x="9067800" y="38830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a:t>
            </a:r>
            <a:endParaRPr lang="en-US" sz="2400">
              <a:latin typeface="Arial" panose="020B0604020202020204" pitchFamily="34" charset="0"/>
            </a:endParaRPr>
          </a:p>
        </p:txBody>
      </p:sp>
      <p:sp>
        <p:nvSpPr>
          <p:cNvPr id="43037" name="Oval 29"/>
          <p:cNvSpPr>
            <a:spLocks noChangeArrowheads="1"/>
          </p:cNvSpPr>
          <p:nvPr/>
        </p:nvSpPr>
        <p:spPr bwMode="auto">
          <a:xfrm>
            <a:off x="3657600" y="3883025"/>
            <a:ext cx="457200" cy="457200"/>
          </a:xfrm>
          <a:prstGeom prst="ellipse">
            <a:avLst/>
          </a:prstGeom>
          <a:noFill/>
          <a:ln w="22225" cap="sq">
            <a:solidFill>
              <a:srgbClr val="000000"/>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3038" name="AutoShape 30"/>
          <p:cNvCxnSpPr>
            <a:cxnSpLocks noChangeShapeType="1"/>
            <a:stCxn id="43037" idx="0"/>
            <a:endCxn id="43025" idx="0"/>
          </p:cNvCxnSpPr>
          <p:nvPr/>
        </p:nvCxnSpPr>
        <p:spPr bwMode="auto">
          <a:xfrm rot="16200000" flipH="1" flipV="1">
            <a:off x="3275807" y="3263107"/>
            <a:ext cx="1587" cy="1219200"/>
          </a:xfrm>
          <a:prstGeom prst="curvedConnector3">
            <a:avLst>
              <a:gd name="adj1" fmla="val -31300005"/>
            </a:avLst>
          </a:prstGeom>
          <a:noFill/>
          <a:ln w="22225" cap="sq">
            <a:solidFill>
              <a:srgbClr val="00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39" name="Rectangle 31"/>
          <p:cNvSpPr>
            <a:spLocks noChangeArrowheads="1"/>
          </p:cNvSpPr>
          <p:nvPr/>
        </p:nvSpPr>
        <p:spPr bwMode="auto">
          <a:xfrm>
            <a:off x="2362200" y="5292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3040" name="Rectangle 32"/>
          <p:cNvSpPr>
            <a:spLocks noChangeArrowheads="1"/>
          </p:cNvSpPr>
          <p:nvPr/>
        </p:nvSpPr>
        <p:spPr bwMode="auto">
          <a:xfrm>
            <a:off x="2971800" y="5292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2</a:t>
            </a:r>
          </a:p>
        </p:txBody>
      </p:sp>
      <p:sp>
        <p:nvSpPr>
          <p:cNvPr id="43041" name="Rectangle 33"/>
          <p:cNvSpPr>
            <a:spLocks noChangeArrowheads="1"/>
          </p:cNvSpPr>
          <p:nvPr/>
        </p:nvSpPr>
        <p:spPr bwMode="auto">
          <a:xfrm>
            <a:off x="3581400" y="52927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40</a:t>
            </a:r>
            <a:endParaRPr lang="en-US" sz="2400">
              <a:latin typeface="Arial" panose="020B0604020202020204" pitchFamily="34" charset="0"/>
            </a:endParaRPr>
          </a:p>
        </p:txBody>
      </p:sp>
      <p:sp>
        <p:nvSpPr>
          <p:cNvPr id="43042" name="Rectangle 34"/>
          <p:cNvSpPr>
            <a:spLocks noChangeArrowheads="1"/>
          </p:cNvSpPr>
          <p:nvPr/>
        </p:nvSpPr>
        <p:spPr bwMode="auto">
          <a:xfrm>
            <a:off x="4191000" y="52927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3043" name="Rectangle 35"/>
          <p:cNvSpPr>
            <a:spLocks noChangeArrowheads="1"/>
          </p:cNvSpPr>
          <p:nvPr/>
        </p:nvSpPr>
        <p:spPr bwMode="auto">
          <a:xfrm>
            <a:off x="4800600" y="52927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3044" name="Rectangle 36"/>
          <p:cNvSpPr>
            <a:spLocks noChangeArrowheads="1"/>
          </p:cNvSpPr>
          <p:nvPr/>
        </p:nvSpPr>
        <p:spPr bwMode="auto">
          <a:xfrm>
            <a:off x="5410200" y="52927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3045" name="Rectangle 37"/>
          <p:cNvSpPr>
            <a:spLocks noChangeArrowheads="1"/>
          </p:cNvSpPr>
          <p:nvPr/>
        </p:nvSpPr>
        <p:spPr bwMode="auto">
          <a:xfrm>
            <a:off x="6019800" y="52927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0</a:t>
            </a:r>
            <a:endParaRPr lang="en-US" sz="2400">
              <a:latin typeface="Arial" panose="020B0604020202020204" pitchFamily="34" charset="0"/>
            </a:endParaRPr>
          </a:p>
        </p:txBody>
      </p:sp>
      <p:sp>
        <p:nvSpPr>
          <p:cNvPr id="43046" name="Rectangle 38"/>
          <p:cNvSpPr>
            <a:spLocks noChangeArrowheads="1"/>
          </p:cNvSpPr>
          <p:nvPr/>
        </p:nvSpPr>
        <p:spPr bwMode="auto">
          <a:xfrm>
            <a:off x="6629400" y="52927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3047" name="Rectangle 39"/>
          <p:cNvSpPr>
            <a:spLocks noChangeArrowheads="1"/>
          </p:cNvSpPr>
          <p:nvPr/>
        </p:nvSpPr>
        <p:spPr bwMode="auto">
          <a:xfrm>
            <a:off x="7239000" y="52927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58</a:t>
            </a:r>
          </a:p>
        </p:txBody>
      </p:sp>
      <p:sp>
        <p:nvSpPr>
          <p:cNvPr id="43048" name="Rectangle 40"/>
          <p:cNvSpPr>
            <a:spLocks noChangeArrowheads="1"/>
          </p:cNvSpPr>
          <p:nvPr/>
        </p:nvSpPr>
        <p:spPr bwMode="auto">
          <a:xfrm>
            <a:off x="7848600" y="52927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3049" name="Rectangle 41"/>
          <p:cNvSpPr>
            <a:spLocks noChangeArrowheads="1"/>
          </p:cNvSpPr>
          <p:nvPr/>
        </p:nvSpPr>
        <p:spPr bwMode="auto">
          <a:xfrm>
            <a:off x="8458200" y="52927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42</a:t>
            </a:r>
            <a:endParaRPr lang="en-US" sz="2400">
              <a:latin typeface="Arial" panose="020B0604020202020204" pitchFamily="34" charset="0"/>
            </a:endParaRPr>
          </a:p>
        </p:txBody>
      </p:sp>
      <p:sp>
        <p:nvSpPr>
          <p:cNvPr id="43050" name="Rectangle 42"/>
          <p:cNvSpPr>
            <a:spLocks noChangeArrowheads="1"/>
          </p:cNvSpPr>
          <p:nvPr/>
        </p:nvSpPr>
        <p:spPr bwMode="auto">
          <a:xfrm>
            <a:off x="9067800" y="5292726"/>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a:t>
            </a:r>
            <a:endParaRPr lang="en-US" sz="2400">
              <a:latin typeface="Arial" panose="020B0604020202020204" pitchFamily="34" charset="0"/>
            </a:endParaRPr>
          </a:p>
        </p:txBody>
      </p:sp>
      <p:sp>
        <p:nvSpPr>
          <p:cNvPr id="43051" name="Oval 43"/>
          <p:cNvSpPr>
            <a:spLocks noChangeArrowheads="1"/>
          </p:cNvSpPr>
          <p:nvPr/>
        </p:nvSpPr>
        <p:spPr bwMode="auto">
          <a:xfrm>
            <a:off x="4267200" y="5292725"/>
            <a:ext cx="457200" cy="457200"/>
          </a:xfrm>
          <a:prstGeom prst="ellipse">
            <a:avLst/>
          </a:prstGeom>
          <a:noFill/>
          <a:ln w="22225" cap="sq">
            <a:solidFill>
              <a:srgbClr val="000000"/>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2" name="Rectangle 44"/>
          <p:cNvSpPr>
            <a:spLocks noChangeArrowheads="1"/>
          </p:cNvSpPr>
          <p:nvPr/>
        </p:nvSpPr>
        <p:spPr bwMode="auto">
          <a:xfrm>
            <a:off x="2362200" y="2359026"/>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40</a:t>
            </a:r>
            <a:endParaRPr lang="en-US" sz="2400">
              <a:latin typeface="Arial" panose="020B0604020202020204" pitchFamily="34" charset="0"/>
            </a:endParaRPr>
          </a:p>
        </p:txBody>
      </p:sp>
      <p:sp>
        <p:nvSpPr>
          <p:cNvPr id="43053" name="Rectangle 45"/>
          <p:cNvSpPr>
            <a:spLocks noGrp="1" noChangeArrowheads="1"/>
          </p:cNvSpPr>
          <p:nvPr>
            <p:ph type="title"/>
          </p:nvPr>
        </p:nvSpPr>
        <p:spPr>
          <a:xfrm>
            <a:off x="646111" y="452718"/>
            <a:ext cx="9404723" cy="782316"/>
          </a:xfrm>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3600" dirty="0"/>
              <a:t>Insertion Sort: Example </a:t>
            </a:r>
          </a:p>
        </p:txBody>
      </p:sp>
      <p:sp>
        <p:nvSpPr>
          <p:cNvPr id="3" name="Slide Number Placeholder 2"/>
          <p:cNvSpPr>
            <a:spLocks noGrp="1"/>
          </p:cNvSpPr>
          <p:nvPr>
            <p:ph type="sldNum" sz="quarter" idx="12"/>
          </p:nvPr>
        </p:nvSpPr>
        <p:spPr/>
        <p:txBody>
          <a:bodyPr/>
          <a:lstStyle/>
          <a:p>
            <a:fld id="{DC0D0EB0-C4DB-407A-8947-A1706C200E8F}" type="slidenum">
              <a:rPr lang="en-US" smtClean="0"/>
              <a:t>8</a:t>
            </a:fld>
            <a:endParaRPr lang="en-US"/>
          </a:p>
        </p:txBody>
      </p:sp>
    </p:spTree>
    <p:extLst>
      <p:ext uri="{BB962C8B-B14F-4D97-AF65-F5344CB8AC3E}">
        <p14:creationId xmlns:p14="http://schemas.microsoft.com/office/powerpoint/2010/main" val="991980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2362200" y="35052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4035" name="Rectangle 3"/>
          <p:cNvSpPr>
            <a:spLocks noChangeArrowheads="1"/>
          </p:cNvSpPr>
          <p:nvPr/>
        </p:nvSpPr>
        <p:spPr bwMode="auto">
          <a:xfrm>
            <a:off x="2971800" y="35052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2</a:t>
            </a:r>
          </a:p>
        </p:txBody>
      </p:sp>
      <p:sp>
        <p:nvSpPr>
          <p:cNvPr id="44036" name="Rectangle 4"/>
          <p:cNvSpPr>
            <a:spLocks noChangeArrowheads="1"/>
          </p:cNvSpPr>
          <p:nvPr/>
        </p:nvSpPr>
        <p:spPr bwMode="auto">
          <a:xfrm>
            <a:off x="3581400" y="35052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4037" name="Rectangle 5"/>
          <p:cNvSpPr>
            <a:spLocks noChangeArrowheads="1"/>
          </p:cNvSpPr>
          <p:nvPr/>
        </p:nvSpPr>
        <p:spPr bwMode="auto">
          <a:xfrm>
            <a:off x="4191000" y="35052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40</a:t>
            </a:r>
            <a:endParaRPr lang="en-US" sz="2400">
              <a:latin typeface="Arial" panose="020B0604020202020204" pitchFamily="34" charset="0"/>
            </a:endParaRPr>
          </a:p>
        </p:txBody>
      </p:sp>
      <p:sp>
        <p:nvSpPr>
          <p:cNvPr id="44038" name="Rectangle 6"/>
          <p:cNvSpPr>
            <a:spLocks noChangeArrowheads="1"/>
          </p:cNvSpPr>
          <p:nvPr/>
        </p:nvSpPr>
        <p:spPr bwMode="auto">
          <a:xfrm>
            <a:off x="4800600" y="35052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4039" name="Rectangle 7"/>
          <p:cNvSpPr>
            <a:spLocks noChangeArrowheads="1"/>
          </p:cNvSpPr>
          <p:nvPr/>
        </p:nvSpPr>
        <p:spPr bwMode="auto">
          <a:xfrm>
            <a:off x="5410200" y="35052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4040" name="Rectangle 8"/>
          <p:cNvSpPr>
            <a:spLocks noChangeArrowheads="1"/>
          </p:cNvSpPr>
          <p:nvPr/>
        </p:nvSpPr>
        <p:spPr bwMode="auto">
          <a:xfrm>
            <a:off x="6019800" y="35052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0</a:t>
            </a:r>
            <a:endParaRPr lang="en-US" sz="2400">
              <a:latin typeface="Arial" panose="020B0604020202020204" pitchFamily="34" charset="0"/>
            </a:endParaRPr>
          </a:p>
        </p:txBody>
      </p:sp>
      <p:sp>
        <p:nvSpPr>
          <p:cNvPr id="44041" name="Rectangle 9"/>
          <p:cNvSpPr>
            <a:spLocks noChangeArrowheads="1"/>
          </p:cNvSpPr>
          <p:nvPr/>
        </p:nvSpPr>
        <p:spPr bwMode="auto">
          <a:xfrm>
            <a:off x="6629400" y="35052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4042" name="Rectangle 10"/>
          <p:cNvSpPr>
            <a:spLocks noChangeArrowheads="1"/>
          </p:cNvSpPr>
          <p:nvPr/>
        </p:nvSpPr>
        <p:spPr bwMode="auto">
          <a:xfrm>
            <a:off x="7239000" y="35052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58</a:t>
            </a:r>
          </a:p>
        </p:txBody>
      </p:sp>
      <p:sp>
        <p:nvSpPr>
          <p:cNvPr id="44043" name="Rectangle 11"/>
          <p:cNvSpPr>
            <a:spLocks noChangeArrowheads="1"/>
          </p:cNvSpPr>
          <p:nvPr/>
        </p:nvSpPr>
        <p:spPr bwMode="auto">
          <a:xfrm>
            <a:off x="7848600" y="35052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4044" name="Rectangle 12"/>
          <p:cNvSpPr>
            <a:spLocks noChangeArrowheads="1"/>
          </p:cNvSpPr>
          <p:nvPr/>
        </p:nvSpPr>
        <p:spPr bwMode="auto">
          <a:xfrm>
            <a:off x="8458200" y="35052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42</a:t>
            </a:r>
            <a:endParaRPr lang="en-US" sz="2400">
              <a:latin typeface="Arial" panose="020B0604020202020204" pitchFamily="34" charset="0"/>
            </a:endParaRPr>
          </a:p>
        </p:txBody>
      </p:sp>
      <p:sp>
        <p:nvSpPr>
          <p:cNvPr id="44045" name="Rectangle 13"/>
          <p:cNvSpPr>
            <a:spLocks noChangeArrowheads="1"/>
          </p:cNvSpPr>
          <p:nvPr/>
        </p:nvSpPr>
        <p:spPr bwMode="auto">
          <a:xfrm>
            <a:off x="9067800" y="35052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a:t>
            </a:r>
            <a:endParaRPr lang="en-US" sz="2400">
              <a:latin typeface="Arial" panose="020B0604020202020204" pitchFamily="34" charset="0"/>
            </a:endParaRPr>
          </a:p>
        </p:txBody>
      </p:sp>
      <p:sp>
        <p:nvSpPr>
          <p:cNvPr id="44046" name="Oval 14"/>
          <p:cNvSpPr>
            <a:spLocks noChangeArrowheads="1"/>
          </p:cNvSpPr>
          <p:nvPr/>
        </p:nvSpPr>
        <p:spPr bwMode="auto">
          <a:xfrm>
            <a:off x="5486400" y="3505200"/>
            <a:ext cx="457200" cy="457200"/>
          </a:xfrm>
          <a:prstGeom prst="ellipse">
            <a:avLst/>
          </a:prstGeom>
          <a:noFill/>
          <a:ln w="22225" cap="sq">
            <a:solidFill>
              <a:srgbClr val="000000"/>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7" name="Rectangle 15"/>
          <p:cNvSpPr>
            <a:spLocks noChangeArrowheads="1"/>
          </p:cNvSpPr>
          <p:nvPr/>
        </p:nvSpPr>
        <p:spPr bwMode="auto">
          <a:xfrm>
            <a:off x="2362200" y="22860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4048" name="Rectangle 16"/>
          <p:cNvSpPr>
            <a:spLocks noChangeArrowheads="1"/>
          </p:cNvSpPr>
          <p:nvPr/>
        </p:nvSpPr>
        <p:spPr bwMode="auto">
          <a:xfrm>
            <a:off x="2971800" y="22860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2</a:t>
            </a:r>
          </a:p>
        </p:txBody>
      </p:sp>
      <p:sp>
        <p:nvSpPr>
          <p:cNvPr id="44049" name="Rectangle 17"/>
          <p:cNvSpPr>
            <a:spLocks noChangeArrowheads="1"/>
          </p:cNvSpPr>
          <p:nvPr/>
        </p:nvSpPr>
        <p:spPr bwMode="auto">
          <a:xfrm>
            <a:off x="3581400" y="22860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40</a:t>
            </a:r>
            <a:endParaRPr lang="en-US" sz="2400">
              <a:latin typeface="Arial" panose="020B0604020202020204" pitchFamily="34" charset="0"/>
            </a:endParaRPr>
          </a:p>
        </p:txBody>
      </p:sp>
      <p:sp>
        <p:nvSpPr>
          <p:cNvPr id="44050" name="Rectangle 18"/>
          <p:cNvSpPr>
            <a:spLocks noChangeArrowheads="1"/>
          </p:cNvSpPr>
          <p:nvPr/>
        </p:nvSpPr>
        <p:spPr bwMode="auto">
          <a:xfrm>
            <a:off x="4191000" y="22860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4051" name="Rectangle 19"/>
          <p:cNvSpPr>
            <a:spLocks noChangeArrowheads="1"/>
          </p:cNvSpPr>
          <p:nvPr/>
        </p:nvSpPr>
        <p:spPr bwMode="auto">
          <a:xfrm>
            <a:off x="4800600" y="22860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4052" name="Rectangle 20"/>
          <p:cNvSpPr>
            <a:spLocks noChangeArrowheads="1"/>
          </p:cNvSpPr>
          <p:nvPr/>
        </p:nvSpPr>
        <p:spPr bwMode="auto">
          <a:xfrm>
            <a:off x="5410200" y="22860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4053" name="Rectangle 21"/>
          <p:cNvSpPr>
            <a:spLocks noChangeArrowheads="1"/>
          </p:cNvSpPr>
          <p:nvPr/>
        </p:nvSpPr>
        <p:spPr bwMode="auto">
          <a:xfrm>
            <a:off x="6019800" y="22860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0</a:t>
            </a:r>
            <a:endParaRPr lang="en-US" sz="2400">
              <a:latin typeface="Arial" panose="020B0604020202020204" pitchFamily="34" charset="0"/>
            </a:endParaRPr>
          </a:p>
        </p:txBody>
      </p:sp>
      <p:sp>
        <p:nvSpPr>
          <p:cNvPr id="44054" name="Rectangle 22"/>
          <p:cNvSpPr>
            <a:spLocks noChangeArrowheads="1"/>
          </p:cNvSpPr>
          <p:nvPr/>
        </p:nvSpPr>
        <p:spPr bwMode="auto">
          <a:xfrm>
            <a:off x="6629400" y="22860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4055" name="Rectangle 23"/>
          <p:cNvSpPr>
            <a:spLocks noChangeArrowheads="1"/>
          </p:cNvSpPr>
          <p:nvPr/>
        </p:nvSpPr>
        <p:spPr bwMode="auto">
          <a:xfrm>
            <a:off x="7239000" y="22860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58</a:t>
            </a:r>
          </a:p>
        </p:txBody>
      </p:sp>
      <p:sp>
        <p:nvSpPr>
          <p:cNvPr id="44056" name="Rectangle 24"/>
          <p:cNvSpPr>
            <a:spLocks noChangeArrowheads="1"/>
          </p:cNvSpPr>
          <p:nvPr/>
        </p:nvSpPr>
        <p:spPr bwMode="auto">
          <a:xfrm>
            <a:off x="7848600" y="22860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4057" name="Rectangle 25"/>
          <p:cNvSpPr>
            <a:spLocks noChangeArrowheads="1"/>
          </p:cNvSpPr>
          <p:nvPr/>
        </p:nvSpPr>
        <p:spPr bwMode="auto">
          <a:xfrm>
            <a:off x="8458200" y="22860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42</a:t>
            </a:r>
            <a:endParaRPr lang="en-US" sz="2400">
              <a:latin typeface="Arial" panose="020B0604020202020204" pitchFamily="34" charset="0"/>
            </a:endParaRPr>
          </a:p>
        </p:txBody>
      </p:sp>
      <p:sp>
        <p:nvSpPr>
          <p:cNvPr id="44058" name="Rectangle 26"/>
          <p:cNvSpPr>
            <a:spLocks noChangeArrowheads="1"/>
          </p:cNvSpPr>
          <p:nvPr/>
        </p:nvSpPr>
        <p:spPr bwMode="auto">
          <a:xfrm>
            <a:off x="9067800" y="22860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a:t>
            </a:r>
            <a:endParaRPr lang="en-US" sz="2400">
              <a:latin typeface="Arial" panose="020B0604020202020204" pitchFamily="34" charset="0"/>
            </a:endParaRPr>
          </a:p>
        </p:txBody>
      </p:sp>
      <p:sp>
        <p:nvSpPr>
          <p:cNvPr id="44059" name="Oval 27"/>
          <p:cNvSpPr>
            <a:spLocks noChangeArrowheads="1"/>
          </p:cNvSpPr>
          <p:nvPr/>
        </p:nvSpPr>
        <p:spPr bwMode="auto">
          <a:xfrm>
            <a:off x="4876800" y="2286000"/>
            <a:ext cx="457200" cy="457200"/>
          </a:xfrm>
          <a:prstGeom prst="ellipse">
            <a:avLst/>
          </a:prstGeom>
          <a:noFill/>
          <a:ln w="22225" cap="sq">
            <a:solidFill>
              <a:srgbClr val="000000"/>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4060" name="AutoShape 28"/>
          <p:cNvCxnSpPr>
            <a:cxnSpLocks noChangeShapeType="1"/>
            <a:stCxn id="44059" idx="0"/>
            <a:endCxn id="44049" idx="0"/>
          </p:cNvCxnSpPr>
          <p:nvPr/>
        </p:nvCxnSpPr>
        <p:spPr bwMode="auto">
          <a:xfrm rot="16200000" flipH="1" flipV="1">
            <a:off x="4495007" y="1666082"/>
            <a:ext cx="1587" cy="1219200"/>
          </a:xfrm>
          <a:prstGeom prst="curvedConnector3">
            <a:avLst>
              <a:gd name="adj1" fmla="val -31300005"/>
            </a:avLst>
          </a:prstGeom>
          <a:noFill/>
          <a:ln w="22225" cap="sq">
            <a:solidFill>
              <a:srgbClr val="00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61" name="Rectangle 29"/>
          <p:cNvSpPr>
            <a:spLocks noChangeArrowheads="1"/>
          </p:cNvSpPr>
          <p:nvPr/>
        </p:nvSpPr>
        <p:spPr bwMode="auto">
          <a:xfrm>
            <a:off x="2362200" y="48768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4062" name="Rectangle 30"/>
          <p:cNvSpPr>
            <a:spLocks noChangeArrowheads="1"/>
          </p:cNvSpPr>
          <p:nvPr/>
        </p:nvSpPr>
        <p:spPr bwMode="auto">
          <a:xfrm>
            <a:off x="2971800" y="48768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2</a:t>
            </a:r>
          </a:p>
        </p:txBody>
      </p:sp>
      <p:sp>
        <p:nvSpPr>
          <p:cNvPr id="44063" name="Rectangle 31"/>
          <p:cNvSpPr>
            <a:spLocks noChangeArrowheads="1"/>
          </p:cNvSpPr>
          <p:nvPr/>
        </p:nvSpPr>
        <p:spPr bwMode="auto">
          <a:xfrm>
            <a:off x="3581400" y="48768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4064" name="Rectangle 32"/>
          <p:cNvSpPr>
            <a:spLocks noChangeArrowheads="1"/>
          </p:cNvSpPr>
          <p:nvPr/>
        </p:nvSpPr>
        <p:spPr bwMode="auto">
          <a:xfrm>
            <a:off x="4191000" y="48768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40</a:t>
            </a:r>
            <a:endParaRPr lang="en-US" sz="2400">
              <a:latin typeface="Arial" panose="020B0604020202020204" pitchFamily="34" charset="0"/>
            </a:endParaRPr>
          </a:p>
        </p:txBody>
      </p:sp>
      <p:sp>
        <p:nvSpPr>
          <p:cNvPr id="44065" name="Rectangle 33"/>
          <p:cNvSpPr>
            <a:spLocks noChangeArrowheads="1"/>
          </p:cNvSpPr>
          <p:nvPr/>
        </p:nvSpPr>
        <p:spPr bwMode="auto">
          <a:xfrm>
            <a:off x="4800600" y="48768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43</a:t>
            </a:r>
            <a:endParaRPr lang="en-US" sz="2400">
              <a:latin typeface="Arial" panose="020B0604020202020204" pitchFamily="34" charset="0"/>
            </a:endParaRPr>
          </a:p>
        </p:txBody>
      </p:sp>
      <p:sp>
        <p:nvSpPr>
          <p:cNvPr id="44066" name="Rectangle 34"/>
          <p:cNvSpPr>
            <a:spLocks noChangeArrowheads="1"/>
          </p:cNvSpPr>
          <p:nvPr/>
        </p:nvSpPr>
        <p:spPr bwMode="auto">
          <a:xfrm>
            <a:off x="5410200" y="4876801"/>
            <a:ext cx="609600" cy="498475"/>
          </a:xfrm>
          <a:prstGeom prst="rect">
            <a:avLst/>
          </a:prstGeom>
          <a:solidFill>
            <a:srgbClr val="33CCFF"/>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65</a:t>
            </a:r>
            <a:endParaRPr lang="en-US" sz="2400">
              <a:latin typeface="Arial" panose="020B0604020202020204" pitchFamily="34" charset="0"/>
            </a:endParaRPr>
          </a:p>
        </p:txBody>
      </p:sp>
      <p:sp>
        <p:nvSpPr>
          <p:cNvPr id="44067" name="Rectangle 35"/>
          <p:cNvSpPr>
            <a:spLocks noChangeArrowheads="1"/>
          </p:cNvSpPr>
          <p:nvPr/>
        </p:nvSpPr>
        <p:spPr bwMode="auto">
          <a:xfrm>
            <a:off x="6019800" y="48768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0</a:t>
            </a:r>
            <a:endParaRPr lang="en-US" sz="2400">
              <a:latin typeface="Arial" panose="020B0604020202020204" pitchFamily="34" charset="0"/>
            </a:endParaRPr>
          </a:p>
        </p:txBody>
      </p:sp>
      <p:sp>
        <p:nvSpPr>
          <p:cNvPr id="44068" name="Rectangle 36"/>
          <p:cNvSpPr>
            <a:spLocks noChangeArrowheads="1"/>
          </p:cNvSpPr>
          <p:nvPr/>
        </p:nvSpPr>
        <p:spPr bwMode="auto">
          <a:xfrm>
            <a:off x="6629400" y="48768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-1</a:t>
            </a:r>
            <a:endParaRPr lang="en-US" sz="2400">
              <a:latin typeface="Arial" panose="020B0604020202020204" pitchFamily="34" charset="0"/>
            </a:endParaRPr>
          </a:p>
        </p:txBody>
      </p:sp>
      <p:sp>
        <p:nvSpPr>
          <p:cNvPr id="44069" name="Rectangle 37"/>
          <p:cNvSpPr>
            <a:spLocks noChangeArrowheads="1"/>
          </p:cNvSpPr>
          <p:nvPr/>
        </p:nvSpPr>
        <p:spPr bwMode="auto">
          <a:xfrm>
            <a:off x="7239000" y="48768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58</a:t>
            </a:r>
          </a:p>
        </p:txBody>
      </p:sp>
      <p:sp>
        <p:nvSpPr>
          <p:cNvPr id="44070" name="Rectangle 38"/>
          <p:cNvSpPr>
            <a:spLocks noChangeArrowheads="1"/>
          </p:cNvSpPr>
          <p:nvPr/>
        </p:nvSpPr>
        <p:spPr bwMode="auto">
          <a:xfrm>
            <a:off x="7848600" y="48768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3</a:t>
            </a:r>
            <a:endParaRPr lang="en-US" sz="2400">
              <a:latin typeface="Arial" panose="020B0604020202020204" pitchFamily="34" charset="0"/>
            </a:endParaRPr>
          </a:p>
        </p:txBody>
      </p:sp>
      <p:sp>
        <p:nvSpPr>
          <p:cNvPr id="44071" name="Rectangle 39"/>
          <p:cNvSpPr>
            <a:spLocks noChangeArrowheads="1"/>
          </p:cNvSpPr>
          <p:nvPr/>
        </p:nvSpPr>
        <p:spPr bwMode="auto">
          <a:xfrm>
            <a:off x="8458200" y="48768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42</a:t>
            </a:r>
            <a:endParaRPr lang="en-US" sz="2400">
              <a:latin typeface="Arial" panose="020B0604020202020204" pitchFamily="34" charset="0"/>
            </a:endParaRPr>
          </a:p>
        </p:txBody>
      </p:sp>
      <p:sp>
        <p:nvSpPr>
          <p:cNvPr id="44072" name="Rectangle 40"/>
          <p:cNvSpPr>
            <a:spLocks noChangeArrowheads="1"/>
          </p:cNvSpPr>
          <p:nvPr/>
        </p:nvSpPr>
        <p:spPr bwMode="auto">
          <a:xfrm>
            <a:off x="9067800" y="4876801"/>
            <a:ext cx="609600" cy="498475"/>
          </a:xfrm>
          <a:prstGeom prst="rect">
            <a:avLst/>
          </a:prstGeom>
          <a:solidFill>
            <a:schemeClr val="accent1"/>
          </a:solidFill>
          <a:ln w="22225" cap="sq">
            <a:solidFill>
              <a:srgbClr val="000000"/>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b="1">
                <a:latin typeface="Arial" panose="020B0604020202020204" pitchFamily="34" charset="0"/>
              </a:rPr>
              <a:t>4</a:t>
            </a:r>
            <a:endParaRPr lang="en-US" sz="2400">
              <a:latin typeface="Arial" panose="020B0604020202020204" pitchFamily="34" charset="0"/>
            </a:endParaRPr>
          </a:p>
        </p:txBody>
      </p:sp>
      <p:sp>
        <p:nvSpPr>
          <p:cNvPr id="44073" name="Oval 41"/>
          <p:cNvSpPr>
            <a:spLocks noChangeArrowheads="1"/>
          </p:cNvSpPr>
          <p:nvPr/>
        </p:nvSpPr>
        <p:spPr bwMode="auto">
          <a:xfrm>
            <a:off x="6096000" y="4876800"/>
            <a:ext cx="457200" cy="457200"/>
          </a:xfrm>
          <a:prstGeom prst="ellipse">
            <a:avLst/>
          </a:prstGeom>
          <a:noFill/>
          <a:ln w="22225" cap="sq">
            <a:solidFill>
              <a:srgbClr val="000000"/>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4074" name="AutoShape 42"/>
          <p:cNvCxnSpPr>
            <a:cxnSpLocks noChangeShapeType="1"/>
            <a:stCxn id="44073" idx="0"/>
            <a:endCxn id="44061" idx="0"/>
          </p:cNvCxnSpPr>
          <p:nvPr/>
        </p:nvCxnSpPr>
        <p:spPr bwMode="auto">
          <a:xfrm rot="16200000" flipH="1" flipV="1">
            <a:off x="4495007" y="3037682"/>
            <a:ext cx="1587" cy="3657600"/>
          </a:xfrm>
          <a:prstGeom prst="curvedConnector3">
            <a:avLst>
              <a:gd name="adj1" fmla="val -42500005"/>
            </a:avLst>
          </a:prstGeom>
          <a:noFill/>
          <a:ln w="22225" cap="sq">
            <a:solidFill>
              <a:srgbClr val="00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75" name="Rectangle 43"/>
          <p:cNvSpPr>
            <a:spLocks noGrp="1" noChangeArrowheads="1"/>
          </p:cNvSpPr>
          <p:nvPr>
            <p:ph type="title"/>
          </p:nvPr>
        </p:nvSpPr>
        <p:spPr>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t>Insertion Sort: Example </a:t>
            </a:r>
          </a:p>
        </p:txBody>
      </p:sp>
      <p:sp>
        <p:nvSpPr>
          <p:cNvPr id="2" name="Slide Number Placeholder 1"/>
          <p:cNvSpPr>
            <a:spLocks noGrp="1"/>
          </p:cNvSpPr>
          <p:nvPr>
            <p:ph type="sldNum" sz="quarter" idx="12"/>
          </p:nvPr>
        </p:nvSpPr>
        <p:spPr/>
        <p:txBody>
          <a:bodyPr/>
          <a:lstStyle/>
          <a:p>
            <a:fld id="{DC0D0EB0-C4DB-407A-8947-A1706C200E8F}" type="slidenum">
              <a:rPr lang="en-US" smtClean="0"/>
              <a:t>9</a:t>
            </a:fld>
            <a:endParaRPr lang="en-US"/>
          </a:p>
        </p:txBody>
      </p:sp>
    </p:spTree>
    <p:extLst>
      <p:ext uri="{BB962C8B-B14F-4D97-AF65-F5344CB8AC3E}">
        <p14:creationId xmlns:p14="http://schemas.microsoft.com/office/powerpoint/2010/main" val="13665688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1408</TotalTime>
  <Words>3275</Words>
  <Application>Microsoft Office PowerPoint</Application>
  <PresentationFormat>Custom</PresentationFormat>
  <Paragraphs>850</Paragraphs>
  <Slides>43</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Adjacency</vt:lpstr>
      <vt:lpstr>Clip</vt:lpstr>
      <vt:lpstr>Simple Sorting  &amp; Searching Algorithms</vt:lpstr>
      <vt:lpstr>Sorting Algorithm</vt:lpstr>
      <vt:lpstr>Classification</vt:lpstr>
      <vt:lpstr>Classification</vt:lpstr>
      <vt:lpstr>Popular Sorting Algorithms</vt:lpstr>
      <vt:lpstr>Insertion Sort: Idea</vt:lpstr>
      <vt:lpstr>Insertion Sort process:</vt:lpstr>
      <vt:lpstr>Insertion Sort: Example </vt:lpstr>
      <vt:lpstr>Insertion Sort: Example </vt:lpstr>
      <vt:lpstr>Insertion Sort: Example</vt:lpstr>
      <vt:lpstr>Insertion Sort: Example </vt:lpstr>
      <vt:lpstr>Implementation:</vt:lpstr>
      <vt:lpstr>Selection Sort: Idea</vt:lpstr>
      <vt:lpstr>PowerPoint Presentation</vt:lpstr>
      <vt:lpstr>Implementation:</vt:lpstr>
      <vt:lpstr>Bubble Sort: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Searching Algorithms</vt:lpstr>
      <vt:lpstr>Linear Search</vt:lpstr>
      <vt:lpstr>Best case :</vt:lpstr>
      <vt:lpstr>Worst Case:</vt:lpstr>
      <vt:lpstr>Implementation:</vt:lpstr>
      <vt:lpstr>Binary Search</vt:lpstr>
      <vt:lpstr>Binary Search</vt:lpstr>
      <vt:lpstr>Pseudocode:</vt:lpstr>
      <vt:lpstr>Sequence of Successful Search - 1</vt:lpstr>
      <vt:lpstr>Sequence of Successful Search - 2</vt:lpstr>
      <vt:lpstr>Sequence of Successful Search - 3</vt:lpstr>
      <vt:lpstr>Sequence of Unsuccessful Search - 1</vt:lpstr>
      <vt:lpstr>Sequence of Unsuccessful Search - 2</vt:lpstr>
      <vt:lpstr>Sequence of Unsuccessful Search - 3</vt:lpstr>
      <vt:lpstr>Sequence of Unsuccessful Search - 4</vt:lpstr>
      <vt:lpstr>Implementation:</vt:lpstr>
      <vt:lpstr>PowerPoint Presentation</vt:lpstr>
      <vt:lpstr>Efficiency: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alem</dc:creator>
  <cp:lastModifiedBy>HP</cp:lastModifiedBy>
  <cp:revision>116</cp:revision>
  <dcterms:created xsi:type="dcterms:W3CDTF">2014-08-17T08:31:29Z</dcterms:created>
  <dcterms:modified xsi:type="dcterms:W3CDTF">2017-10-26T05:56:56Z</dcterms:modified>
</cp:coreProperties>
</file>