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322" r:id="rId2"/>
    <p:sldId id="323" r:id="rId3"/>
    <p:sldId id="258" r:id="rId4"/>
    <p:sldId id="259" r:id="rId5"/>
    <p:sldId id="260" r:id="rId6"/>
    <p:sldId id="261" r:id="rId7"/>
    <p:sldId id="325" r:id="rId8"/>
    <p:sldId id="262"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26" r:id="rId26"/>
    <p:sldId id="283" r:id="rId27"/>
    <p:sldId id="284" r:id="rId28"/>
    <p:sldId id="297" r:id="rId29"/>
    <p:sldId id="285" r:id="rId30"/>
    <p:sldId id="286" r:id="rId31"/>
    <p:sldId id="306" r:id="rId32"/>
    <p:sldId id="287" r:id="rId33"/>
    <p:sldId id="307" r:id="rId34"/>
    <p:sldId id="289" r:id="rId35"/>
    <p:sldId id="308" r:id="rId36"/>
    <p:sldId id="291" r:id="rId37"/>
    <p:sldId id="293" r:id="rId38"/>
    <p:sldId id="294" r:id="rId39"/>
    <p:sldId id="302"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11/25/2016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63562"/>
          </a:xfrm>
        </p:spPr>
        <p:txBody>
          <a:bodyPr>
            <a:normAutofit fontScale="90000"/>
          </a:bodyPr>
          <a:lstStyle/>
          <a:p>
            <a:r>
              <a:rPr lang="en-US" dirty="0" smtClean="0"/>
              <a:t>Linked Lists</a:t>
            </a:r>
            <a:endParaRPr lang="en-US" dirty="0"/>
          </a:p>
        </p:txBody>
      </p:sp>
      <p:sp>
        <p:nvSpPr>
          <p:cNvPr id="3" name="Content Placeholder 2"/>
          <p:cNvSpPr>
            <a:spLocks noGrp="1"/>
          </p:cNvSpPr>
          <p:nvPr>
            <p:ph idx="1"/>
          </p:nvPr>
        </p:nvSpPr>
        <p:spPr>
          <a:xfrm>
            <a:off x="304800" y="990600"/>
            <a:ext cx="8458200" cy="5486400"/>
          </a:xfrm>
        </p:spPr>
        <p:txBody>
          <a:bodyPr>
            <a:normAutofit/>
          </a:bodyPr>
          <a:lstStyle/>
          <a:p>
            <a:pPr marL="0" indent="0" algn="just">
              <a:buNone/>
            </a:pPr>
            <a:endParaRPr lang="en-US" sz="2800" dirty="0" smtClean="0"/>
          </a:p>
          <a:p>
            <a:pPr marL="0" indent="0" algn="just">
              <a:buNone/>
            </a:pPr>
            <a:endParaRPr lang="en-US" sz="2400" dirty="0" smtClean="0"/>
          </a:p>
          <a:p>
            <a:pPr marL="0" indent="0" algn="just">
              <a:buNone/>
            </a:pPr>
            <a:r>
              <a:rPr lang="en-US" sz="2400" dirty="0" smtClean="0"/>
              <a:t>The </a:t>
            </a:r>
            <a:r>
              <a:rPr lang="en-US" sz="2400" dirty="0"/>
              <a:t>second </a:t>
            </a:r>
            <a:r>
              <a:rPr lang="en-US" sz="2400" dirty="0" smtClean="0"/>
              <a:t>approach </a:t>
            </a:r>
            <a:r>
              <a:rPr lang="en-US" sz="2400" dirty="0"/>
              <a:t>to implementing lists makes use of </a:t>
            </a:r>
            <a:r>
              <a:rPr lang="en-US" sz="2400" u="sng" dirty="0">
                <a:solidFill>
                  <a:srgbClr val="0070C0"/>
                </a:solidFill>
              </a:rPr>
              <a:t>pointers</a:t>
            </a:r>
            <a:r>
              <a:rPr lang="en-US" sz="2400" dirty="0">
                <a:solidFill>
                  <a:srgbClr val="0070C0"/>
                </a:solidFill>
              </a:rPr>
              <a:t> </a:t>
            </a:r>
            <a:r>
              <a:rPr lang="en-US" sz="2400" dirty="0"/>
              <a:t>and </a:t>
            </a:r>
            <a:r>
              <a:rPr lang="en-US" sz="2400" dirty="0" smtClean="0"/>
              <a:t>is </a:t>
            </a:r>
            <a:r>
              <a:rPr lang="en-US" sz="2400" dirty="0"/>
              <a:t>called a </a:t>
            </a:r>
            <a:r>
              <a:rPr lang="en-US" sz="2400" u="sng" dirty="0">
                <a:solidFill>
                  <a:srgbClr val="0070C0"/>
                </a:solidFill>
              </a:rPr>
              <a:t>linked list</a:t>
            </a:r>
            <a:r>
              <a:rPr lang="en-US" sz="2400" dirty="0" smtClean="0"/>
              <a:t>.</a:t>
            </a:r>
          </a:p>
          <a:p>
            <a:pPr marL="0" indent="0" algn="just">
              <a:buNone/>
            </a:pPr>
            <a:endParaRPr lang="en-US" sz="2400" dirty="0" smtClean="0"/>
          </a:p>
          <a:p>
            <a:pPr marL="0" indent="0" algn="just">
              <a:buNone/>
            </a:pPr>
            <a:r>
              <a:rPr lang="en-US" sz="2400" dirty="0" smtClean="0"/>
              <a:t>The </a:t>
            </a:r>
            <a:r>
              <a:rPr lang="en-US" sz="2400" dirty="0"/>
              <a:t>linked list uses </a:t>
            </a:r>
            <a:r>
              <a:rPr lang="en-US" sz="2400" u="sng" dirty="0">
                <a:solidFill>
                  <a:srgbClr val="0070C0"/>
                </a:solidFill>
              </a:rPr>
              <a:t>dynamic memory allocation</a:t>
            </a:r>
            <a:r>
              <a:rPr lang="en-US" sz="2400" dirty="0"/>
              <a:t>, </a:t>
            </a:r>
            <a:r>
              <a:rPr lang="en-US" sz="2400" dirty="0" smtClean="0"/>
              <a:t>i.e. </a:t>
            </a:r>
            <a:r>
              <a:rPr lang="en-US" sz="2400" dirty="0"/>
              <a:t>it allocates memory for new list elements </a:t>
            </a:r>
            <a:r>
              <a:rPr lang="en-US" sz="2400" dirty="0" smtClean="0"/>
              <a:t>as needed.</a:t>
            </a:r>
          </a:p>
          <a:p>
            <a:pPr marL="0" indent="0" algn="just">
              <a:buNone/>
            </a:pPr>
            <a:endParaRPr lang="en-US" sz="2400" dirty="0" smtClean="0"/>
          </a:p>
          <a:p>
            <a:pPr marL="0" indent="0" algn="just">
              <a:buNone/>
            </a:pPr>
            <a:r>
              <a:rPr lang="en-US" sz="2400" dirty="0"/>
              <a:t>A linked list is made up of a series of objects, called the </a:t>
            </a:r>
            <a:r>
              <a:rPr lang="en-US" sz="2400" u="sng" dirty="0">
                <a:solidFill>
                  <a:srgbClr val="0070C0"/>
                </a:solidFill>
              </a:rPr>
              <a:t>nodes</a:t>
            </a:r>
            <a:r>
              <a:rPr lang="en-US" sz="2400" dirty="0"/>
              <a:t> of the list</a:t>
            </a:r>
            <a:r>
              <a:rPr lang="en-US" sz="2400" dirty="0" smtClean="0"/>
              <a:t>.</a:t>
            </a:r>
          </a:p>
          <a:p>
            <a:pPr marL="0" indent="0" algn="just">
              <a:buNone/>
            </a:pPr>
            <a:endParaRPr lang="en-US" sz="2800" dirty="0" smtClean="0"/>
          </a:p>
        </p:txBody>
      </p:sp>
    </p:spTree>
    <p:extLst>
      <p:ext uri="{BB962C8B-B14F-4D97-AF65-F5344CB8AC3E}">
        <p14:creationId xmlns:p14="http://schemas.microsoft.com/office/powerpoint/2010/main" val="996783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48600" cy="896112"/>
          </a:xfrm>
        </p:spPr>
        <p:txBody>
          <a:bodyPr/>
          <a:lstStyle/>
          <a:p>
            <a:r>
              <a:rPr lang="en-US" dirty="0" smtClean="0"/>
              <a:t>Insertion at the beginning</a:t>
            </a:r>
            <a:endParaRPr lang="en-US" dirty="0"/>
          </a:p>
        </p:txBody>
      </p:sp>
      <p:sp>
        <p:nvSpPr>
          <p:cNvPr id="3" name="Content Placeholder 2"/>
          <p:cNvSpPr>
            <a:spLocks noGrp="1"/>
          </p:cNvSpPr>
          <p:nvPr>
            <p:ph idx="1"/>
          </p:nvPr>
        </p:nvSpPr>
        <p:spPr/>
        <p:txBody>
          <a:bodyPr/>
          <a:lstStyle/>
          <a:p>
            <a:pPr>
              <a:buNone/>
            </a:pPr>
            <a:r>
              <a:rPr lang="en-US" dirty="0" smtClean="0"/>
              <a:t>There are two steps to be followed:-</a:t>
            </a:r>
          </a:p>
          <a:p>
            <a:pPr>
              <a:buNone/>
            </a:pPr>
            <a:endParaRPr lang="en-US" dirty="0" smtClean="0"/>
          </a:p>
          <a:p>
            <a:pPr marL="514350" indent="-514350">
              <a:buFont typeface="+mj-lt"/>
              <a:buAutoNum type="alphaLcParenR"/>
            </a:pPr>
            <a:r>
              <a:rPr lang="en-US" dirty="0" smtClean="0"/>
              <a:t>Make the next pointer of the node point towards the first node of the list</a:t>
            </a:r>
          </a:p>
          <a:p>
            <a:pPr marL="514350" indent="-514350">
              <a:buFont typeface="+mj-lt"/>
              <a:buAutoNum type="alphaLcParenR"/>
            </a:pPr>
            <a:endParaRPr lang="en-US" dirty="0" smtClean="0"/>
          </a:p>
          <a:p>
            <a:pPr marL="514350" indent="-514350">
              <a:buFont typeface="+mj-lt"/>
              <a:buAutoNum type="alphaLcParenR"/>
            </a:pPr>
            <a:r>
              <a:rPr lang="en-US" dirty="0" smtClean="0"/>
              <a:t>Make the start pointer point towards this new node</a:t>
            </a:r>
          </a:p>
          <a:p>
            <a:pPr marL="514350" indent="-514350">
              <a:buFont typeface="+mj-lt"/>
              <a:buAutoNum type="alphaLcParenR"/>
            </a:pPr>
            <a:endParaRPr lang="en-US" dirty="0" smtClean="0"/>
          </a:p>
          <a:p>
            <a:pPr marL="514350" indent="-514350">
              <a:buFont typeface="Wingdings" pitchFamily="2" charset="2"/>
              <a:buChar char="§"/>
            </a:pPr>
            <a:r>
              <a:rPr lang="en-US" dirty="0" smtClean="0"/>
              <a:t>If the list is empty simply make the start pointer point towards the new node;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l3.png"/>
          <p:cNvPicPr>
            <a:picLocks noChangeAspect="1"/>
          </p:cNvPicPr>
          <p:nvPr/>
        </p:nvPicPr>
        <p:blipFill>
          <a:blip r:embed="rId2" cstate="print"/>
          <a:stretch>
            <a:fillRect/>
          </a:stretch>
        </p:blipFill>
        <p:spPr>
          <a:xfrm>
            <a:off x="447099" y="1552313"/>
            <a:ext cx="8249802" cy="375337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34000"/>
          </a:xfrm>
        </p:spPr>
        <p:txBody>
          <a:bodyPr>
            <a:normAutofit fontScale="70000" lnSpcReduction="20000"/>
          </a:bodyPr>
          <a:lstStyle/>
          <a:p>
            <a:pPr>
              <a:buNone/>
            </a:pPr>
            <a:r>
              <a:rPr lang="en-US" sz="3400" dirty="0" smtClean="0">
                <a:solidFill>
                  <a:schemeClr val="accent1">
                    <a:lumMod val="75000"/>
                  </a:schemeClr>
                </a:solidFill>
                <a:latin typeface="Courier New" pitchFamily="49" charset="0"/>
                <a:cs typeface="Courier New" pitchFamily="49" charset="0"/>
              </a:rPr>
              <a:t>void </a:t>
            </a:r>
            <a:r>
              <a:rPr lang="en-US" sz="3400" dirty="0" err="1" smtClean="0">
                <a:solidFill>
                  <a:schemeClr val="accent1">
                    <a:lumMod val="75000"/>
                  </a:schemeClr>
                </a:solidFill>
                <a:latin typeface="Courier New" pitchFamily="49" charset="0"/>
                <a:cs typeface="Courier New" pitchFamily="49" charset="0"/>
              </a:rPr>
              <a:t>insert_beg</a:t>
            </a:r>
            <a:r>
              <a:rPr lang="en-US" sz="3400" dirty="0" smtClean="0">
                <a:solidFill>
                  <a:schemeClr val="accent1">
                    <a:lumMod val="75000"/>
                  </a:schemeClr>
                </a:solidFill>
                <a:latin typeface="Courier New" pitchFamily="49" charset="0"/>
                <a:cs typeface="Courier New" pitchFamily="49" charset="0"/>
              </a:rPr>
              <a:t>(node* p)</a:t>
            </a:r>
          </a:p>
          <a:p>
            <a:pPr>
              <a:buNone/>
            </a:pPr>
            <a:r>
              <a:rPr lang="en-US" sz="3400" dirty="0" smtClean="0">
                <a:solidFill>
                  <a:schemeClr val="accent1">
                    <a:lumMod val="75000"/>
                  </a:schemeClr>
                </a:solidFill>
                <a:latin typeface="Courier New" pitchFamily="49" charset="0"/>
                <a:cs typeface="Courier New" pitchFamily="49" charset="0"/>
              </a:rPr>
              <a:t>{</a:t>
            </a:r>
          </a:p>
          <a:p>
            <a:pPr>
              <a:buNone/>
            </a:pPr>
            <a:r>
              <a:rPr lang="en-US" sz="3400" dirty="0" smtClean="0">
                <a:solidFill>
                  <a:schemeClr val="accent1">
                    <a:lumMod val="75000"/>
                  </a:schemeClr>
                </a:solidFill>
                <a:latin typeface="Courier New" pitchFamily="49" charset="0"/>
                <a:cs typeface="Courier New" pitchFamily="49" charset="0"/>
              </a:rPr>
              <a:t>   node* temp;</a:t>
            </a:r>
          </a:p>
          <a:p>
            <a:pPr>
              <a:buNone/>
            </a:pPr>
            <a:r>
              <a:rPr lang="en-US" sz="3400" dirty="0" smtClean="0">
                <a:solidFill>
                  <a:schemeClr val="accent1">
                    <a:lumMod val="75000"/>
                  </a:schemeClr>
                </a:solidFill>
                <a:latin typeface="Courier New" pitchFamily="49" charset="0"/>
                <a:cs typeface="Courier New" pitchFamily="49" charset="0"/>
              </a:rPr>
              <a:t>   if(start==NULL){  </a:t>
            </a:r>
            <a:r>
              <a:rPr lang="en-US" sz="3400" dirty="0" smtClean="0">
                <a:solidFill>
                  <a:srgbClr val="FF0000"/>
                </a:solidFill>
                <a:latin typeface="Times New Roman" pitchFamily="18" charset="0"/>
                <a:cs typeface="Times New Roman" pitchFamily="18" charset="0"/>
              </a:rPr>
              <a:t>//if the list is empty</a:t>
            </a:r>
            <a:endParaRPr lang="en-US" sz="3400" dirty="0" smtClean="0">
              <a:solidFill>
                <a:schemeClr val="accent1">
                  <a:lumMod val="75000"/>
                </a:schemeClr>
              </a:solidFill>
              <a:latin typeface="Times New Roman" pitchFamily="18" charset="0"/>
              <a:cs typeface="Times New Roman" pitchFamily="18" charset="0"/>
            </a:endParaRPr>
          </a:p>
          <a:p>
            <a:pPr>
              <a:buNone/>
            </a:pPr>
            <a:r>
              <a:rPr lang="en-US" sz="3400" dirty="0" smtClean="0">
                <a:solidFill>
                  <a:schemeClr val="accent1">
                    <a:lumMod val="75000"/>
                  </a:schemeClr>
                </a:solidFill>
                <a:latin typeface="Courier New" pitchFamily="49" charset="0"/>
                <a:cs typeface="Courier New" pitchFamily="49" charset="0"/>
              </a:rPr>
              <a:t>      start=p;</a:t>
            </a:r>
          </a:p>
          <a:p>
            <a:pPr>
              <a:buNone/>
            </a:pPr>
            <a:r>
              <a:rPr lang="en-US" sz="3400" dirty="0" smtClean="0">
                <a:solidFill>
                  <a:schemeClr val="accent1">
                    <a:lumMod val="75000"/>
                  </a:schemeClr>
                </a:solidFill>
                <a:latin typeface="Courier New" pitchFamily="49" charset="0"/>
                <a:cs typeface="Courier New" pitchFamily="49" charset="0"/>
              </a:rPr>
              <a:t>      </a:t>
            </a:r>
            <a:r>
              <a:rPr lang="en-US" sz="3400" dirty="0" err="1" smtClean="0">
                <a:solidFill>
                  <a:schemeClr val="accent1">
                    <a:lumMod val="75000"/>
                  </a:schemeClr>
                </a:solidFill>
                <a:latin typeface="Courier New" pitchFamily="49" charset="0"/>
                <a:cs typeface="Courier New" pitchFamily="49" charset="0"/>
              </a:rPr>
              <a:t>cout</a:t>
            </a:r>
            <a:r>
              <a:rPr lang="en-US" sz="3400" dirty="0" smtClean="0">
                <a:solidFill>
                  <a:schemeClr val="accent1">
                    <a:lumMod val="75000"/>
                  </a:schemeClr>
                </a:solidFill>
                <a:latin typeface="Courier New" pitchFamily="49" charset="0"/>
                <a:cs typeface="Courier New" pitchFamily="49" charset="0"/>
              </a:rPr>
              <a:t>&lt;&lt;”Node inserted at beginning”;               </a:t>
            </a:r>
          </a:p>
          <a:p>
            <a:pPr>
              <a:buNone/>
            </a:pPr>
            <a:r>
              <a:rPr lang="en-US" sz="3400" dirty="0" smtClean="0">
                <a:solidFill>
                  <a:schemeClr val="accent1">
                    <a:lumMod val="75000"/>
                  </a:schemeClr>
                </a:solidFill>
                <a:latin typeface="Courier New" pitchFamily="49" charset="0"/>
                <a:cs typeface="Courier New" pitchFamily="49" charset="0"/>
              </a:rPr>
              <a:t>      }</a:t>
            </a:r>
          </a:p>
          <a:p>
            <a:pPr>
              <a:buNone/>
            </a:pPr>
            <a:r>
              <a:rPr lang="en-US" sz="3400" dirty="0" smtClean="0">
                <a:solidFill>
                  <a:schemeClr val="accent1">
                    <a:lumMod val="75000"/>
                  </a:schemeClr>
                </a:solidFill>
                <a:latin typeface="Courier New" pitchFamily="49" charset="0"/>
                <a:cs typeface="Courier New" pitchFamily="49" charset="0"/>
              </a:rPr>
              <a:t>    else {</a:t>
            </a:r>
          </a:p>
          <a:p>
            <a:pPr>
              <a:buNone/>
            </a:pPr>
            <a:r>
              <a:rPr lang="en-US" sz="3400" dirty="0" smtClean="0">
                <a:solidFill>
                  <a:schemeClr val="accent1">
                    <a:lumMod val="75000"/>
                  </a:schemeClr>
                </a:solidFill>
                <a:latin typeface="Courier New" pitchFamily="49" charset="0"/>
                <a:cs typeface="Courier New" pitchFamily="49" charset="0"/>
              </a:rPr>
              <a:t>       temp=start;</a:t>
            </a:r>
          </a:p>
          <a:p>
            <a:pPr>
              <a:buNone/>
            </a:pPr>
            <a:r>
              <a:rPr lang="en-US" sz="3400" dirty="0" smtClean="0">
                <a:solidFill>
                  <a:schemeClr val="accent1">
                    <a:lumMod val="75000"/>
                  </a:schemeClr>
                </a:solidFill>
                <a:latin typeface="Courier New" pitchFamily="49" charset="0"/>
                <a:cs typeface="Courier New" pitchFamily="49" charset="0"/>
              </a:rPr>
              <a:t>       start=p;</a:t>
            </a:r>
          </a:p>
          <a:p>
            <a:pPr>
              <a:buNone/>
            </a:pPr>
            <a:r>
              <a:rPr lang="en-US" sz="3400" dirty="0" smtClean="0">
                <a:solidFill>
                  <a:schemeClr val="accent1">
                    <a:lumMod val="75000"/>
                  </a:schemeClr>
                </a:solidFill>
                <a:latin typeface="Courier New" pitchFamily="49" charset="0"/>
                <a:cs typeface="Courier New" pitchFamily="49" charset="0"/>
              </a:rPr>
              <a:t>       p-&gt;next=temp;  </a:t>
            </a:r>
            <a:r>
              <a:rPr lang="en-US" sz="3400" dirty="0" smtClean="0">
                <a:solidFill>
                  <a:srgbClr val="FF0000"/>
                </a:solidFill>
                <a:latin typeface="Times New Roman" pitchFamily="18" charset="0"/>
                <a:cs typeface="Times New Roman" pitchFamily="18" charset="0"/>
              </a:rPr>
              <a:t>//making new node point  at</a:t>
            </a:r>
            <a:endParaRPr lang="en-US" sz="3400" dirty="0" smtClean="0">
              <a:solidFill>
                <a:schemeClr val="accent1">
                  <a:lumMod val="75000"/>
                </a:schemeClr>
              </a:solidFill>
              <a:latin typeface="Times New Roman" pitchFamily="18" charset="0"/>
              <a:cs typeface="Times New Roman" pitchFamily="18" charset="0"/>
            </a:endParaRPr>
          </a:p>
          <a:p>
            <a:pPr>
              <a:buNone/>
            </a:pPr>
            <a:r>
              <a:rPr lang="en-US" sz="3400" dirty="0" smtClean="0">
                <a:solidFill>
                  <a:schemeClr val="accent1">
                    <a:lumMod val="75000"/>
                  </a:schemeClr>
                </a:solidFill>
                <a:latin typeface="Courier New" pitchFamily="49" charset="0"/>
                <a:cs typeface="Courier New" pitchFamily="49" charset="0"/>
              </a:rPr>
              <a:t>     }                </a:t>
            </a:r>
            <a:r>
              <a:rPr lang="en-US" sz="3400" dirty="0" smtClean="0">
                <a:solidFill>
                  <a:schemeClr val="accent1">
                    <a:lumMod val="75000"/>
                  </a:schemeClr>
                </a:solidFill>
                <a:latin typeface="Times New Roman" pitchFamily="18" charset="0"/>
                <a:cs typeface="Times New Roman" pitchFamily="18" charset="0"/>
              </a:rPr>
              <a:t>//</a:t>
            </a:r>
            <a:r>
              <a:rPr lang="en-US" sz="3400" dirty="0" smtClean="0">
                <a:solidFill>
                  <a:srgbClr val="FF0000"/>
                </a:solidFill>
                <a:latin typeface="Times New Roman" pitchFamily="18" charset="0"/>
                <a:cs typeface="Times New Roman" pitchFamily="18" charset="0"/>
              </a:rPr>
              <a:t>the first node of the list</a:t>
            </a:r>
            <a:endParaRPr lang="en-US" sz="3400" dirty="0" smtClean="0">
              <a:solidFill>
                <a:schemeClr val="accent1">
                  <a:lumMod val="75000"/>
                </a:schemeClr>
              </a:solidFill>
              <a:latin typeface="Times New Roman" pitchFamily="18" charset="0"/>
              <a:cs typeface="Times New Roman" pitchFamily="18" charset="0"/>
            </a:endParaRPr>
          </a:p>
          <a:p>
            <a:pPr>
              <a:buNone/>
            </a:pPr>
            <a:r>
              <a:rPr lang="en-US" sz="3400" dirty="0" smtClean="0">
                <a:solidFill>
                  <a:schemeClr val="accent1">
                    <a:lumMod val="75000"/>
                  </a:schemeClr>
                </a:solidFill>
                <a:latin typeface="Courier New" pitchFamily="49" charset="0"/>
                <a:cs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at the end</a:t>
            </a:r>
            <a:endParaRPr lang="en-US" dirty="0"/>
          </a:p>
        </p:txBody>
      </p:sp>
      <p:sp>
        <p:nvSpPr>
          <p:cNvPr id="3" name="Content Placeholder 2"/>
          <p:cNvSpPr>
            <a:spLocks noGrp="1"/>
          </p:cNvSpPr>
          <p:nvPr>
            <p:ph idx="1"/>
          </p:nvPr>
        </p:nvSpPr>
        <p:spPr>
          <a:xfrm>
            <a:off x="457200" y="1935480"/>
            <a:ext cx="8229600" cy="2026920"/>
          </a:xfrm>
        </p:spPr>
        <p:txBody>
          <a:bodyPr>
            <a:normAutofit/>
          </a:bodyPr>
          <a:lstStyle/>
          <a:p>
            <a:pPr>
              <a:buNone/>
            </a:pPr>
            <a:endParaRPr lang="en-US" sz="3200" dirty="0" smtClean="0">
              <a:solidFill>
                <a:schemeClr val="accent1">
                  <a:lumMod val="75000"/>
                </a:schemeClr>
              </a:solidFill>
            </a:endParaRPr>
          </a:p>
          <a:p>
            <a:pPr>
              <a:buNone/>
            </a:pPr>
            <a:r>
              <a:rPr lang="en-US" sz="3200" dirty="0" smtClean="0">
                <a:solidFill>
                  <a:schemeClr val="accent1">
                    <a:lumMod val="75000"/>
                  </a:schemeClr>
                </a:solidFill>
              </a:rPr>
              <a:t>Here we simply need to make the next pointer</a:t>
            </a:r>
          </a:p>
          <a:p>
            <a:pPr>
              <a:buNone/>
            </a:pPr>
            <a:r>
              <a:rPr lang="en-US" sz="3200" dirty="0" smtClean="0">
                <a:solidFill>
                  <a:schemeClr val="accent1">
                    <a:lumMod val="75000"/>
                  </a:schemeClr>
                </a:solidFill>
              </a:rPr>
              <a:t>of the last node point to the new node</a:t>
            </a:r>
            <a:endParaRPr lang="en-US" sz="3200" dirty="0">
              <a:solidFill>
                <a:schemeClr val="accent1">
                  <a:lumMod val="75000"/>
                </a:schemeClr>
              </a:solidFill>
            </a:endParaRPr>
          </a:p>
        </p:txBody>
      </p:sp>
      <p:pic>
        <p:nvPicPr>
          <p:cNvPr id="5" name="Picture 4" descr="llist.png"/>
          <p:cNvPicPr>
            <a:picLocks noChangeAspect="1"/>
          </p:cNvPicPr>
          <p:nvPr/>
        </p:nvPicPr>
        <p:blipFill>
          <a:blip r:embed="rId2" cstate="print"/>
          <a:stretch>
            <a:fillRect/>
          </a:stretch>
        </p:blipFill>
        <p:spPr>
          <a:xfrm>
            <a:off x="304799" y="4191000"/>
            <a:ext cx="8398415" cy="2362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77500" lnSpcReduction="20000"/>
          </a:bodyPr>
          <a:lstStyle/>
          <a:p>
            <a:pPr>
              <a:buNone/>
            </a:pPr>
            <a:r>
              <a:rPr lang="en-US" sz="3100" dirty="0" smtClean="0">
                <a:solidFill>
                  <a:schemeClr val="accent1">
                    <a:lumMod val="75000"/>
                  </a:schemeClr>
                </a:solidFill>
                <a:latin typeface="Courier New" pitchFamily="49" charset="0"/>
                <a:cs typeface="Courier New" pitchFamily="49" charset="0"/>
              </a:rPr>
              <a:t>void </a:t>
            </a:r>
            <a:r>
              <a:rPr lang="en-US" sz="3100" dirty="0" err="1" smtClean="0">
                <a:solidFill>
                  <a:schemeClr val="accent1">
                    <a:lumMod val="75000"/>
                  </a:schemeClr>
                </a:solidFill>
                <a:latin typeface="Courier New" pitchFamily="49" charset="0"/>
                <a:cs typeface="Courier New" pitchFamily="49" charset="0"/>
              </a:rPr>
              <a:t>insert_end</a:t>
            </a:r>
            <a:r>
              <a:rPr lang="en-US" sz="3100" dirty="0" smtClean="0">
                <a:solidFill>
                  <a:schemeClr val="accent1">
                    <a:lumMod val="75000"/>
                  </a:schemeClr>
                </a:solidFill>
                <a:latin typeface="Courier New" pitchFamily="49" charset="0"/>
                <a:cs typeface="Courier New" pitchFamily="49" charset="0"/>
              </a:rPr>
              <a:t>(node* p){</a:t>
            </a:r>
          </a:p>
          <a:p>
            <a:pPr>
              <a:buNone/>
            </a:pPr>
            <a:r>
              <a:rPr lang="en-US" sz="3100" dirty="0" smtClean="0">
                <a:solidFill>
                  <a:schemeClr val="accent1">
                    <a:lumMod val="75000"/>
                  </a:schemeClr>
                </a:solidFill>
                <a:latin typeface="Courier New" pitchFamily="49" charset="0"/>
                <a:cs typeface="Courier New" pitchFamily="49" charset="0"/>
              </a:rPr>
              <a:t>    node *q=start;</a:t>
            </a:r>
          </a:p>
          <a:p>
            <a:pPr>
              <a:buNone/>
            </a:pPr>
            <a:endParaRPr lang="en-US" sz="3100" dirty="0" smtClean="0">
              <a:solidFill>
                <a:schemeClr val="accent1">
                  <a:lumMod val="75000"/>
                </a:schemeClr>
              </a:solidFill>
              <a:latin typeface="Courier New" pitchFamily="49" charset="0"/>
              <a:cs typeface="Courier New" pitchFamily="49" charset="0"/>
            </a:endParaRPr>
          </a:p>
          <a:p>
            <a:pPr>
              <a:buNone/>
            </a:pPr>
            <a:r>
              <a:rPr lang="en-US" sz="3100" dirty="0" smtClean="0">
                <a:solidFill>
                  <a:schemeClr val="accent1">
                    <a:lumMod val="75000"/>
                  </a:schemeClr>
                </a:solidFill>
                <a:latin typeface="Courier New" pitchFamily="49" charset="0"/>
                <a:cs typeface="Courier New" pitchFamily="49" charset="0"/>
              </a:rPr>
              <a:t>    if(start==NULL){</a:t>
            </a:r>
          </a:p>
          <a:p>
            <a:pPr>
              <a:buNone/>
            </a:pPr>
            <a:r>
              <a:rPr lang="en-US" sz="3100" dirty="0" smtClean="0">
                <a:solidFill>
                  <a:schemeClr val="accent1">
                    <a:lumMod val="75000"/>
                  </a:schemeClr>
                </a:solidFill>
                <a:latin typeface="Courier New" pitchFamily="49" charset="0"/>
                <a:cs typeface="Courier New" pitchFamily="49" charset="0"/>
              </a:rPr>
              <a:t>       start=p;</a:t>
            </a:r>
          </a:p>
          <a:p>
            <a:pPr>
              <a:buNone/>
            </a:pPr>
            <a:r>
              <a:rPr lang="en-US" sz="3100" dirty="0" smtClean="0">
                <a:solidFill>
                  <a:schemeClr val="accent1">
                    <a:lumMod val="75000"/>
                  </a:schemeClr>
                </a:solidFill>
                <a:latin typeface="Courier New" pitchFamily="49" charset="0"/>
                <a:cs typeface="Courier New" pitchFamily="49" charset="0"/>
              </a:rPr>
              <a:t>       </a:t>
            </a:r>
            <a:r>
              <a:rPr lang="en-US" sz="3100" dirty="0" err="1" smtClean="0">
                <a:solidFill>
                  <a:schemeClr val="accent1">
                    <a:lumMod val="75000"/>
                  </a:schemeClr>
                </a:solidFill>
                <a:latin typeface="Courier New" pitchFamily="49" charset="0"/>
                <a:cs typeface="Courier New" pitchFamily="49" charset="0"/>
              </a:rPr>
              <a:t>cout</a:t>
            </a:r>
            <a:r>
              <a:rPr lang="en-US" sz="3100" dirty="0" smtClean="0">
                <a:solidFill>
                  <a:schemeClr val="accent1">
                    <a:lumMod val="75000"/>
                  </a:schemeClr>
                </a:solidFill>
                <a:latin typeface="Courier New" pitchFamily="49" charset="0"/>
                <a:cs typeface="Courier New" pitchFamily="49" charset="0"/>
              </a:rPr>
              <a:t>&lt;&lt;”Node inserted at the end…!\n”;</a:t>
            </a:r>
          </a:p>
          <a:p>
            <a:pPr>
              <a:buNone/>
            </a:pPr>
            <a:r>
              <a:rPr lang="en-US" sz="3100" dirty="0" smtClean="0">
                <a:solidFill>
                  <a:schemeClr val="accent1">
                    <a:lumMod val="75000"/>
                  </a:schemeClr>
                </a:solidFill>
                <a:latin typeface="Courier New" pitchFamily="49" charset="0"/>
                <a:cs typeface="Courier New" pitchFamily="49" charset="0"/>
              </a:rPr>
              <a:t>       }</a:t>
            </a:r>
          </a:p>
          <a:p>
            <a:pPr>
              <a:buNone/>
            </a:pPr>
            <a:r>
              <a:rPr lang="en-US" sz="3100" dirty="0" smtClean="0">
                <a:solidFill>
                  <a:schemeClr val="accent1">
                    <a:lumMod val="75000"/>
                  </a:schemeClr>
                </a:solidFill>
                <a:latin typeface="Courier New" pitchFamily="49" charset="0"/>
                <a:cs typeface="Courier New" pitchFamily="49" charset="0"/>
              </a:rPr>
              <a:t>    else{</a:t>
            </a:r>
          </a:p>
          <a:p>
            <a:pPr>
              <a:buNone/>
            </a:pPr>
            <a:r>
              <a:rPr lang="en-US" sz="3100" dirty="0" smtClean="0">
                <a:solidFill>
                  <a:schemeClr val="accent1">
                    <a:lumMod val="75000"/>
                  </a:schemeClr>
                </a:solidFill>
                <a:latin typeface="Courier New" pitchFamily="49" charset="0"/>
                <a:cs typeface="Courier New" pitchFamily="49" charset="0"/>
              </a:rPr>
              <a:t>         while(q-&gt;next!=NULL)</a:t>
            </a:r>
          </a:p>
          <a:p>
            <a:pPr>
              <a:buNone/>
            </a:pPr>
            <a:r>
              <a:rPr lang="en-US" sz="3100" dirty="0" smtClean="0">
                <a:solidFill>
                  <a:schemeClr val="accent1">
                    <a:lumMod val="75000"/>
                  </a:schemeClr>
                </a:solidFill>
                <a:latin typeface="Courier New" pitchFamily="49" charset="0"/>
                <a:cs typeface="Courier New" pitchFamily="49" charset="0"/>
              </a:rPr>
              <a:t>         q=q-&gt;next;</a:t>
            </a:r>
          </a:p>
          <a:p>
            <a:pPr>
              <a:buNone/>
            </a:pPr>
            <a:endParaRPr lang="en-US" sz="3100" dirty="0" smtClean="0">
              <a:solidFill>
                <a:schemeClr val="accent1">
                  <a:lumMod val="75000"/>
                </a:schemeClr>
              </a:solidFill>
              <a:latin typeface="Courier New" pitchFamily="49" charset="0"/>
              <a:cs typeface="Courier New" pitchFamily="49" charset="0"/>
            </a:endParaRPr>
          </a:p>
          <a:p>
            <a:pPr>
              <a:buNone/>
            </a:pPr>
            <a:r>
              <a:rPr lang="en-US" sz="3100" dirty="0" smtClean="0">
                <a:solidFill>
                  <a:schemeClr val="accent1">
                    <a:lumMod val="75000"/>
                  </a:schemeClr>
                </a:solidFill>
                <a:latin typeface="Courier New" pitchFamily="49" charset="0"/>
                <a:cs typeface="Courier New" pitchFamily="49" charset="0"/>
              </a:rPr>
              <a:t>         q-&gt;next=p;</a:t>
            </a:r>
          </a:p>
          <a:p>
            <a:pPr>
              <a:buNone/>
            </a:pPr>
            <a:r>
              <a:rPr lang="en-US" sz="3100" dirty="0" smtClean="0">
                <a:solidFill>
                  <a:schemeClr val="accent1">
                    <a:lumMod val="75000"/>
                  </a:schemeClr>
                </a:solidFill>
                <a:latin typeface="Courier New" pitchFamily="49" charset="0"/>
                <a:cs typeface="Courier New" pitchFamily="49" charset="0"/>
              </a:rPr>
              <a:t>        }</a:t>
            </a:r>
          </a:p>
          <a:p>
            <a:pPr>
              <a:buNone/>
            </a:pPr>
            <a:r>
              <a:rPr lang="en-US" sz="3100" dirty="0" smtClean="0">
                <a:solidFill>
                  <a:schemeClr val="accent1">
                    <a:lumMod val="75000"/>
                  </a:schemeClr>
                </a:solidFill>
                <a:latin typeface="Courier New" pitchFamily="49" charset="0"/>
                <a:cs typeface="Courier New" pitchFamily="49" charset="0"/>
              </a:rPr>
              <a:t>     }</a:t>
            </a:r>
          </a:p>
          <a:p>
            <a:pPr>
              <a:buNone/>
            </a:pPr>
            <a:endParaRPr lang="en-US" dirty="0" smtClean="0">
              <a:solidFill>
                <a:schemeClr val="accent1">
                  <a:lumMod val="75000"/>
                </a:schemeClr>
              </a:solidFill>
            </a:endParaRPr>
          </a:p>
          <a:p>
            <a:pPr>
              <a:buNone/>
            </a:pP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Inserting after an element</a:t>
            </a:r>
            <a:endParaRPr lang="en-US" dirty="0"/>
          </a:p>
        </p:txBody>
      </p:sp>
      <p:sp>
        <p:nvSpPr>
          <p:cNvPr id="3" name="Content Placeholder 2"/>
          <p:cNvSpPr>
            <a:spLocks noGrp="1"/>
          </p:cNvSpPr>
          <p:nvPr>
            <p:ph idx="1"/>
          </p:nvPr>
        </p:nvSpPr>
        <p:spPr/>
        <p:txBody>
          <a:bodyPr>
            <a:normAutofit/>
          </a:bodyPr>
          <a:lstStyle/>
          <a:p>
            <a:pPr>
              <a:buNone/>
            </a:pPr>
            <a:r>
              <a:rPr lang="en-US" sz="2800" dirty="0" smtClean="0"/>
              <a:t>Here  we  again  need  to  do  2 steps :-</a:t>
            </a:r>
          </a:p>
          <a:p>
            <a:pPr>
              <a:buFont typeface="Wingdings" pitchFamily="2" charset="2"/>
              <a:buChar char="§"/>
            </a:pPr>
            <a:endParaRPr lang="en-US" sz="2800" dirty="0" smtClean="0"/>
          </a:p>
          <a:p>
            <a:pPr>
              <a:buFont typeface="Wingdings" pitchFamily="2" charset="2"/>
              <a:buChar char="§"/>
            </a:pPr>
            <a:r>
              <a:rPr lang="en-US" sz="2800" dirty="0" smtClean="0">
                <a:solidFill>
                  <a:schemeClr val="accent1">
                    <a:lumMod val="75000"/>
                  </a:schemeClr>
                </a:solidFill>
              </a:rPr>
              <a:t>Make the next pointer of the node to be inserted point to the next node of the node after which you want to insert the node</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Make the next pointer of the node after which the node is to be inserted, point to the node to be inserted </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after.png"/>
          <p:cNvPicPr>
            <a:picLocks noGrp="1" noChangeAspect="1"/>
          </p:cNvPicPr>
          <p:nvPr>
            <p:ph idx="1"/>
          </p:nvPr>
        </p:nvPicPr>
        <p:blipFill>
          <a:blip r:embed="rId2" cstate="print"/>
          <a:stretch>
            <a:fillRect/>
          </a:stretch>
        </p:blipFill>
        <p:spPr>
          <a:xfrm>
            <a:off x="228600" y="1219200"/>
            <a:ext cx="8915400" cy="491989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5257800"/>
          </a:xfrm>
        </p:spPr>
        <p:txBody>
          <a:bodyPr>
            <a:normAutofit fontScale="92500" lnSpcReduction="20000"/>
          </a:bodyPr>
          <a:lstStyle/>
          <a:p>
            <a:pPr>
              <a:buNone/>
            </a:pPr>
            <a:r>
              <a:rPr lang="en-US" dirty="0" smtClean="0">
                <a:solidFill>
                  <a:schemeClr val="accent1">
                    <a:lumMod val="75000"/>
                  </a:schemeClr>
                </a:solidFill>
                <a:latin typeface="Courier New" pitchFamily="49" charset="0"/>
                <a:cs typeface="Courier New" pitchFamily="49" charset="0"/>
              </a:rPr>
              <a:t>void </a:t>
            </a:r>
            <a:r>
              <a:rPr lang="en-US" dirty="0" err="1" smtClean="0">
                <a:solidFill>
                  <a:schemeClr val="accent1">
                    <a:lumMod val="75000"/>
                  </a:schemeClr>
                </a:solidFill>
                <a:latin typeface="Courier New" pitchFamily="49" charset="0"/>
                <a:cs typeface="Courier New" pitchFamily="49" charset="0"/>
              </a:rPr>
              <a:t>insert_after</a:t>
            </a:r>
            <a:r>
              <a:rPr lang="en-US" dirty="0" smtClean="0">
                <a:solidFill>
                  <a:schemeClr val="accent1">
                    <a:lumMod val="75000"/>
                  </a:schemeClr>
                </a:solidFill>
                <a:latin typeface="Courier New" pitchFamily="49" charset="0"/>
                <a:cs typeface="Courier New" pitchFamily="49" charset="0"/>
              </a:rPr>
              <a:t>(</a:t>
            </a:r>
            <a:r>
              <a:rPr lang="en-US" dirty="0" err="1" smtClean="0">
                <a:solidFill>
                  <a:schemeClr val="accent1">
                    <a:lumMod val="75000"/>
                  </a:schemeClr>
                </a:solidFill>
                <a:latin typeface="Courier New" pitchFamily="49" charset="0"/>
                <a:cs typeface="Courier New" pitchFamily="49" charset="0"/>
              </a:rPr>
              <a:t>int</a:t>
            </a:r>
            <a:r>
              <a:rPr lang="en-US" dirty="0" smtClean="0">
                <a:solidFill>
                  <a:schemeClr val="accent1">
                    <a:lumMod val="75000"/>
                  </a:schemeClr>
                </a:solidFill>
                <a:latin typeface="Courier New" pitchFamily="49" charset="0"/>
                <a:cs typeface="Courier New" pitchFamily="49" charset="0"/>
              </a:rPr>
              <a:t> c, node* p){</a:t>
            </a:r>
          </a:p>
          <a:p>
            <a:pPr>
              <a:buNone/>
            </a:pPr>
            <a:r>
              <a:rPr lang="en-US" dirty="0" smtClean="0">
                <a:solidFill>
                  <a:schemeClr val="accent1">
                    <a:lumMod val="75000"/>
                  </a:schemeClr>
                </a:solidFill>
                <a:latin typeface="Courier New" pitchFamily="49" charset="0"/>
                <a:cs typeface="Courier New" pitchFamily="49" charset="0"/>
              </a:rPr>
              <a:t>  node* q;</a:t>
            </a:r>
          </a:p>
          <a:p>
            <a:pPr>
              <a:buNone/>
            </a:pPr>
            <a:r>
              <a:rPr lang="en-US" dirty="0" smtClean="0">
                <a:solidFill>
                  <a:schemeClr val="accent1">
                    <a:lumMod val="75000"/>
                  </a:schemeClr>
                </a:solidFill>
                <a:latin typeface="Courier New" pitchFamily="49" charset="0"/>
                <a:cs typeface="Courier New" pitchFamily="49" charset="0"/>
              </a:rPr>
              <a:t>  q=start;</a:t>
            </a:r>
          </a:p>
          <a:p>
            <a:pPr>
              <a:buNone/>
            </a:pPr>
            <a:endParaRPr lang="en-US" dirty="0" smtClean="0">
              <a:solidFill>
                <a:schemeClr val="accent1">
                  <a:lumMod val="75000"/>
                </a:schemeClr>
              </a:solidFill>
              <a:latin typeface="Courier New" pitchFamily="49" charset="0"/>
              <a:cs typeface="Courier New" pitchFamily="49" charset="0"/>
            </a:endParaRPr>
          </a:p>
          <a:p>
            <a:pPr>
              <a:buNone/>
            </a:pPr>
            <a:r>
              <a:rPr lang="en-US" dirty="0" smtClean="0">
                <a:solidFill>
                  <a:schemeClr val="accent1">
                    <a:lumMod val="75000"/>
                  </a:schemeClr>
                </a:solidFill>
                <a:latin typeface="Courier New" pitchFamily="49" charset="0"/>
                <a:cs typeface="Courier New" pitchFamily="49" charset="0"/>
              </a:rPr>
              <a:t>  for(</a:t>
            </a:r>
            <a:r>
              <a:rPr lang="en-US" dirty="0" err="1" smtClean="0">
                <a:solidFill>
                  <a:schemeClr val="accent1">
                    <a:lumMod val="75000"/>
                  </a:schemeClr>
                </a:solidFill>
                <a:latin typeface="Courier New" pitchFamily="49" charset="0"/>
                <a:cs typeface="Courier New" pitchFamily="49" charset="0"/>
              </a:rPr>
              <a:t>int</a:t>
            </a:r>
            <a:r>
              <a:rPr lang="en-US" dirty="0" smtClean="0">
                <a:solidFill>
                  <a:schemeClr val="accent1">
                    <a:lumMod val="75000"/>
                  </a:schemeClr>
                </a:solidFill>
                <a:latin typeface="Courier New" pitchFamily="49" charset="0"/>
                <a:cs typeface="Courier New" pitchFamily="49" charset="0"/>
              </a:rPr>
              <a:t> i=1;i&lt;c; i++)</a:t>
            </a:r>
          </a:p>
          <a:p>
            <a:pPr>
              <a:buNone/>
            </a:pPr>
            <a:r>
              <a:rPr lang="en-US" dirty="0" smtClean="0">
                <a:solidFill>
                  <a:schemeClr val="accent1">
                    <a:lumMod val="75000"/>
                  </a:schemeClr>
                </a:solidFill>
                <a:latin typeface="Courier New" pitchFamily="49" charset="0"/>
                <a:cs typeface="Courier New" pitchFamily="49" charset="0"/>
              </a:rPr>
              <a:t>      q=q-&gt;next;</a:t>
            </a:r>
          </a:p>
          <a:p>
            <a:pPr>
              <a:buNone/>
            </a:pPr>
            <a:endParaRPr lang="en-US" dirty="0" smtClean="0">
              <a:solidFill>
                <a:schemeClr val="accent1">
                  <a:lumMod val="75000"/>
                </a:schemeClr>
              </a:solidFill>
              <a:latin typeface="Courier New" pitchFamily="49" charset="0"/>
              <a:cs typeface="Courier New" pitchFamily="49" charset="0"/>
            </a:endParaRPr>
          </a:p>
          <a:p>
            <a:pPr>
              <a:buNone/>
            </a:pPr>
            <a:r>
              <a:rPr lang="en-US" dirty="0" smtClean="0">
                <a:solidFill>
                  <a:schemeClr val="accent1">
                    <a:lumMod val="75000"/>
                  </a:schemeClr>
                </a:solidFill>
                <a:latin typeface="Courier New" pitchFamily="49" charset="0"/>
                <a:cs typeface="Courier New" pitchFamily="49" charset="0"/>
              </a:rPr>
              <a:t>  if(q==NULL)</a:t>
            </a:r>
          </a:p>
          <a:p>
            <a:pPr>
              <a:buNone/>
            </a:pPr>
            <a:r>
              <a:rPr lang="en-US" dirty="0" smtClean="0">
                <a:solidFill>
                  <a:schemeClr val="accent1">
                    <a:lumMod val="75000"/>
                  </a:schemeClr>
                </a:solidFill>
                <a:latin typeface="Courier New" pitchFamily="49" charset="0"/>
                <a:cs typeface="Courier New" pitchFamily="49" charset="0"/>
              </a:rPr>
              <a:t>  </a:t>
            </a:r>
            <a:r>
              <a:rPr lang="en-US" dirty="0" err="1" smtClean="0">
                <a:solidFill>
                  <a:schemeClr val="accent1">
                    <a:lumMod val="75000"/>
                  </a:schemeClr>
                </a:solidFill>
                <a:latin typeface="Courier New" pitchFamily="49" charset="0"/>
                <a:cs typeface="Courier New" pitchFamily="49" charset="0"/>
              </a:rPr>
              <a:t>cout</a:t>
            </a:r>
            <a:r>
              <a:rPr lang="en-US" dirty="0" smtClean="0">
                <a:solidFill>
                  <a:schemeClr val="accent1">
                    <a:lumMod val="75000"/>
                  </a:schemeClr>
                </a:solidFill>
                <a:latin typeface="Courier New" pitchFamily="49" charset="0"/>
                <a:cs typeface="Courier New" pitchFamily="49" charset="0"/>
              </a:rPr>
              <a:t>&lt;&lt;”Less than “&lt;&lt;c&lt;&lt;” nodes…!”;</a:t>
            </a:r>
          </a:p>
          <a:p>
            <a:pPr>
              <a:buNone/>
            </a:pPr>
            <a:r>
              <a:rPr lang="en-US" dirty="0" smtClean="0">
                <a:solidFill>
                  <a:schemeClr val="accent1">
                    <a:lumMod val="75000"/>
                  </a:schemeClr>
                </a:solidFill>
                <a:latin typeface="Courier New" pitchFamily="49" charset="0"/>
                <a:cs typeface="Courier New" pitchFamily="49" charset="0"/>
              </a:rPr>
              <a:t>       </a:t>
            </a:r>
          </a:p>
          <a:p>
            <a:pPr>
              <a:buNone/>
            </a:pPr>
            <a:r>
              <a:rPr lang="en-US" dirty="0" smtClean="0">
                <a:solidFill>
                  <a:schemeClr val="accent1">
                    <a:lumMod val="75000"/>
                  </a:schemeClr>
                </a:solidFill>
                <a:latin typeface="Courier New" pitchFamily="49" charset="0"/>
                <a:cs typeface="Courier New" pitchFamily="49" charset="0"/>
              </a:rPr>
              <a:t>  p-&gt;next=q-&gt;next;</a:t>
            </a:r>
          </a:p>
          <a:p>
            <a:pPr>
              <a:buNone/>
            </a:pPr>
            <a:r>
              <a:rPr lang="en-US" dirty="0" smtClean="0">
                <a:solidFill>
                  <a:schemeClr val="accent1">
                    <a:lumMod val="75000"/>
                  </a:schemeClr>
                </a:solidFill>
                <a:latin typeface="Courier New" pitchFamily="49" charset="0"/>
                <a:cs typeface="Courier New" pitchFamily="49" charset="0"/>
              </a:rPr>
              <a:t>  q-&gt;next=p;</a:t>
            </a:r>
          </a:p>
          <a:p>
            <a:pPr>
              <a:buNone/>
            </a:pPr>
            <a:r>
              <a:rPr lang="en-US" dirty="0" smtClean="0">
                <a:solidFill>
                  <a:schemeClr val="accent1">
                    <a:lumMod val="75000"/>
                  </a:schemeClr>
                </a:solidFill>
                <a:latin typeface="Courier New" pitchFamily="49" charset="0"/>
                <a:cs typeface="Courier New" pitchFamily="49" charset="0"/>
              </a:rPr>
              <a:t>  </a:t>
            </a:r>
            <a:r>
              <a:rPr lang="en-US" dirty="0" err="1" smtClean="0">
                <a:solidFill>
                  <a:schemeClr val="accent1">
                    <a:lumMod val="75000"/>
                  </a:schemeClr>
                </a:solidFill>
                <a:latin typeface="Courier New" pitchFamily="49" charset="0"/>
                <a:cs typeface="Courier New" pitchFamily="49" charset="0"/>
              </a:rPr>
              <a:t>cout</a:t>
            </a:r>
            <a:r>
              <a:rPr lang="en-US" dirty="0" smtClean="0">
                <a:solidFill>
                  <a:schemeClr val="accent1">
                    <a:lumMod val="75000"/>
                  </a:schemeClr>
                </a:solidFill>
                <a:latin typeface="Courier New" pitchFamily="49" charset="0"/>
                <a:cs typeface="Courier New" pitchFamily="49" charset="0"/>
              </a:rPr>
              <a:t>&lt;&lt;”Node inserted successfully”;</a:t>
            </a:r>
          </a:p>
          <a:p>
            <a:pPr>
              <a:buNone/>
            </a:pPr>
            <a:r>
              <a:rPr lang="en-US" dirty="0" smtClean="0">
                <a:solidFill>
                  <a:schemeClr val="accent1">
                    <a:lumMod val="75000"/>
                  </a:schemeClr>
                </a:solidFill>
                <a:latin typeface="Courier New" pitchFamily="49" charset="0"/>
                <a:cs typeface="Courier New" pitchFamily="49" charset="0"/>
              </a:rPr>
              <a:t>}</a:t>
            </a:r>
          </a:p>
          <a:p>
            <a:pPr>
              <a:buNone/>
            </a:pPr>
            <a:endParaRPr lang="en-US" dirty="0" smtClean="0">
              <a:solidFill>
                <a:schemeClr val="accent1">
                  <a:lumMod val="75000"/>
                </a:schemeClr>
              </a:solidFill>
            </a:endParaRP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96112"/>
          </a:xfrm>
        </p:spPr>
        <p:txBody>
          <a:bodyPr/>
          <a:lstStyle/>
          <a:p>
            <a:r>
              <a:rPr lang="en-US" dirty="0" smtClean="0"/>
              <a:t>Deleting a node in SLL</a:t>
            </a:r>
            <a:endParaRPr lang="en-US" dirty="0"/>
          </a:p>
        </p:txBody>
      </p:sp>
      <p:sp>
        <p:nvSpPr>
          <p:cNvPr id="3" name="Content Placeholder 2"/>
          <p:cNvSpPr>
            <a:spLocks noGrp="1"/>
          </p:cNvSpPr>
          <p:nvPr>
            <p:ph idx="1"/>
          </p:nvPr>
        </p:nvSpPr>
        <p:spPr/>
        <p:txBody>
          <a:bodyPr>
            <a:normAutofit/>
          </a:bodyPr>
          <a:lstStyle/>
          <a:p>
            <a:pPr>
              <a:buNone/>
            </a:pPr>
            <a:r>
              <a:rPr lang="en-US" sz="2800" dirty="0" smtClean="0">
                <a:solidFill>
                  <a:schemeClr val="tx1">
                    <a:lumMod val="95000"/>
                    <a:lumOff val="5000"/>
                  </a:schemeClr>
                </a:solidFill>
              </a:rPr>
              <a:t>Here also we have three cases:-</a:t>
            </a:r>
          </a:p>
          <a:p>
            <a:pPr>
              <a:buFont typeface="Wingdings" pitchFamily="2" charset="2"/>
              <a:buChar char="Ø"/>
            </a:pPr>
            <a:endParaRPr lang="en-US" sz="2800" dirty="0" smtClean="0">
              <a:solidFill>
                <a:schemeClr val="tx1">
                  <a:lumMod val="95000"/>
                  <a:lumOff val="5000"/>
                </a:schemeClr>
              </a:solidFill>
            </a:endParaRPr>
          </a:p>
          <a:p>
            <a:pPr>
              <a:buFont typeface="Wingdings" pitchFamily="2" charset="2"/>
              <a:buChar char="Ø"/>
            </a:pPr>
            <a:r>
              <a:rPr lang="en-US" sz="2800" dirty="0" smtClean="0">
                <a:solidFill>
                  <a:schemeClr val="tx1">
                    <a:lumMod val="95000"/>
                    <a:lumOff val="5000"/>
                  </a:schemeClr>
                </a:solidFill>
              </a:rPr>
              <a:t> </a:t>
            </a:r>
            <a:r>
              <a:rPr lang="en-US" sz="2800" dirty="0" smtClean="0">
                <a:solidFill>
                  <a:schemeClr val="tx2">
                    <a:lumMod val="75000"/>
                  </a:schemeClr>
                </a:solidFill>
              </a:rPr>
              <a:t>Deleting the first node</a:t>
            </a:r>
          </a:p>
          <a:p>
            <a:pPr>
              <a:buFont typeface="Wingdings" pitchFamily="2" charset="2"/>
              <a:buChar char="Ø"/>
            </a:pPr>
            <a:endParaRPr lang="en-US" sz="2800" dirty="0" smtClean="0">
              <a:solidFill>
                <a:schemeClr val="tx2">
                  <a:lumMod val="75000"/>
                </a:schemeClr>
              </a:solidFill>
            </a:endParaRPr>
          </a:p>
          <a:p>
            <a:pPr>
              <a:buFont typeface="Wingdings" pitchFamily="2" charset="2"/>
              <a:buChar char="Ø"/>
            </a:pPr>
            <a:r>
              <a:rPr lang="en-US" sz="2800" dirty="0" smtClean="0">
                <a:solidFill>
                  <a:schemeClr val="tx2">
                    <a:lumMod val="75000"/>
                  </a:schemeClr>
                </a:solidFill>
              </a:rPr>
              <a:t>Deleting the last node</a:t>
            </a:r>
          </a:p>
          <a:p>
            <a:pPr>
              <a:buFont typeface="Wingdings" pitchFamily="2" charset="2"/>
              <a:buChar char="Ø"/>
            </a:pPr>
            <a:endParaRPr lang="en-US" sz="2800" dirty="0" smtClean="0">
              <a:solidFill>
                <a:schemeClr val="tx2">
                  <a:lumMod val="75000"/>
                </a:schemeClr>
              </a:solidFill>
            </a:endParaRPr>
          </a:p>
          <a:p>
            <a:pPr>
              <a:buFont typeface="Wingdings" pitchFamily="2" charset="2"/>
              <a:buChar char="Ø"/>
            </a:pPr>
            <a:r>
              <a:rPr lang="en-US" sz="2800" dirty="0" smtClean="0">
                <a:solidFill>
                  <a:schemeClr val="tx2">
                    <a:lumMod val="75000"/>
                  </a:schemeClr>
                </a:solidFill>
              </a:rPr>
              <a:t>Deleting the intermediate node</a:t>
            </a:r>
            <a:endParaRPr lang="en-US" sz="28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Deleting the first node</a:t>
            </a:r>
            <a:endParaRPr lang="en-US" dirty="0"/>
          </a:p>
        </p:txBody>
      </p:sp>
      <p:sp>
        <p:nvSpPr>
          <p:cNvPr id="3" name="Content Placeholder 2"/>
          <p:cNvSpPr>
            <a:spLocks noGrp="1"/>
          </p:cNvSpPr>
          <p:nvPr>
            <p:ph idx="1"/>
          </p:nvPr>
        </p:nvSpPr>
        <p:spPr>
          <a:xfrm>
            <a:off x="457200" y="1600200"/>
            <a:ext cx="8229600" cy="2712720"/>
          </a:xfrm>
        </p:spPr>
        <p:txBody>
          <a:bodyPr>
            <a:normAutofit lnSpcReduction="10000"/>
          </a:bodyPr>
          <a:lstStyle/>
          <a:p>
            <a:pPr>
              <a:buNone/>
            </a:pPr>
            <a:r>
              <a:rPr lang="en-US" sz="2800" dirty="0" smtClean="0"/>
              <a:t>Here we apply 2 steps:-</a:t>
            </a:r>
          </a:p>
          <a:p>
            <a:pPr>
              <a:buNone/>
            </a:pPr>
            <a:endParaRPr lang="en-US" dirty="0" smtClean="0"/>
          </a:p>
          <a:p>
            <a:pPr>
              <a:buFont typeface="Wingdings" pitchFamily="2" charset="2"/>
              <a:buChar char="§"/>
            </a:pPr>
            <a:r>
              <a:rPr lang="en-US" sz="2800" dirty="0" smtClean="0">
                <a:solidFill>
                  <a:schemeClr val="tx2">
                    <a:lumMod val="75000"/>
                  </a:schemeClr>
                </a:solidFill>
              </a:rPr>
              <a:t>Making the start pointer point towards the 2</a:t>
            </a:r>
            <a:r>
              <a:rPr lang="en-US" sz="2800" baseline="30000" dirty="0" smtClean="0">
                <a:solidFill>
                  <a:schemeClr val="tx2">
                    <a:lumMod val="75000"/>
                  </a:schemeClr>
                </a:solidFill>
              </a:rPr>
              <a:t>nd</a:t>
            </a:r>
            <a:r>
              <a:rPr lang="en-US" sz="2800" dirty="0" smtClean="0">
                <a:solidFill>
                  <a:schemeClr val="tx2">
                    <a:lumMod val="75000"/>
                  </a:schemeClr>
                </a:solidFill>
              </a:rPr>
              <a:t> node</a:t>
            </a:r>
          </a:p>
          <a:p>
            <a:pPr>
              <a:buFont typeface="Wingdings" pitchFamily="2" charset="2"/>
              <a:buChar char="§"/>
            </a:pPr>
            <a:endParaRPr lang="en-US" sz="2800" dirty="0" smtClean="0">
              <a:solidFill>
                <a:schemeClr val="tx2">
                  <a:lumMod val="75000"/>
                </a:schemeClr>
              </a:solidFill>
            </a:endParaRPr>
          </a:p>
          <a:p>
            <a:pPr>
              <a:buFont typeface="Wingdings" pitchFamily="2" charset="2"/>
              <a:buChar char="§"/>
            </a:pPr>
            <a:r>
              <a:rPr lang="en-US" sz="2800" dirty="0" smtClean="0">
                <a:solidFill>
                  <a:schemeClr val="tx2">
                    <a:lumMod val="75000"/>
                  </a:schemeClr>
                </a:solidFill>
              </a:rPr>
              <a:t>Deleting the first node using </a:t>
            </a:r>
            <a:r>
              <a:rPr lang="en-US" sz="2800" dirty="0" smtClean="0">
                <a:solidFill>
                  <a:srgbClr val="00B050"/>
                </a:solidFill>
              </a:rPr>
              <a:t>delete </a:t>
            </a:r>
            <a:r>
              <a:rPr lang="en-US" sz="2800" dirty="0" smtClean="0">
                <a:solidFill>
                  <a:schemeClr val="tx2">
                    <a:lumMod val="75000"/>
                  </a:schemeClr>
                </a:solidFill>
              </a:rPr>
              <a:t>keyword</a:t>
            </a:r>
            <a:endParaRPr lang="en-US" sz="2800" dirty="0">
              <a:solidFill>
                <a:schemeClr val="tx2">
                  <a:lumMod val="75000"/>
                </a:schemeClr>
              </a:solidFill>
            </a:endParaRPr>
          </a:p>
        </p:txBody>
      </p:sp>
      <p:grpSp>
        <p:nvGrpSpPr>
          <p:cNvPr id="4" name="Group 54"/>
          <p:cNvGrpSpPr>
            <a:grpSpLocks/>
          </p:cNvGrpSpPr>
          <p:nvPr/>
        </p:nvGrpSpPr>
        <p:grpSpPr bwMode="auto">
          <a:xfrm>
            <a:off x="685800" y="4876800"/>
            <a:ext cx="7543800" cy="1087438"/>
            <a:chOff x="432" y="1680"/>
            <a:chExt cx="4752" cy="685"/>
          </a:xfrm>
        </p:grpSpPr>
        <p:sp>
          <p:nvSpPr>
            <p:cNvPr id="5" name="Rectangle 4"/>
            <p:cNvSpPr>
              <a:spLocks noChangeArrowheads="1"/>
            </p:cNvSpPr>
            <p:nvPr/>
          </p:nvSpPr>
          <p:spPr bwMode="auto">
            <a:xfrm>
              <a:off x="4272" y="2120"/>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three</a:t>
              </a:r>
            </a:p>
          </p:txBody>
        </p:sp>
        <p:sp>
          <p:nvSpPr>
            <p:cNvPr id="6" name="Rectangle 5"/>
            <p:cNvSpPr>
              <a:spLocks noChangeArrowheads="1"/>
            </p:cNvSpPr>
            <p:nvPr/>
          </p:nvSpPr>
          <p:spPr bwMode="auto">
            <a:xfrm>
              <a:off x="4896" y="2119"/>
              <a:ext cx="288" cy="242"/>
            </a:xfrm>
            <a:prstGeom prst="rect">
              <a:avLst/>
            </a:prstGeom>
            <a:noFill/>
            <a:ln w="12700">
              <a:solidFill>
                <a:schemeClr val="tx1"/>
              </a:solidFill>
              <a:miter lim="800000"/>
              <a:headEnd/>
              <a:tailEnd/>
            </a:ln>
          </p:spPr>
          <p:txBody>
            <a:bodyPr wrap="none" anchor="ctr"/>
            <a:lstStyle/>
            <a:p>
              <a:endParaRPr lang="en-US"/>
            </a:p>
          </p:txBody>
        </p:sp>
        <p:sp>
          <p:nvSpPr>
            <p:cNvPr id="7" name="Oval 6"/>
            <p:cNvSpPr>
              <a:spLocks noChangeArrowheads="1"/>
            </p:cNvSpPr>
            <p:nvPr/>
          </p:nvSpPr>
          <p:spPr bwMode="auto">
            <a:xfrm>
              <a:off x="4992"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8" name="Rectangle 28"/>
            <p:cNvSpPr>
              <a:spLocks noChangeArrowheads="1"/>
            </p:cNvSpPr>
            <p:nvPr/>
          </p:nvSpPr>
          <p:spPr bwMode="auto">
            <a:xfrm>
              <a:off x="3024" y="2120"/>
              <a:ext cx="623" cy="242"/>
            </a:xfrm>
            <a:prstGeom prst="rect">
              <a:avLst/>
            </a:prstGeom>
            <a:noFill/>
            <a:ln w="12700">
              <a:solidFill>
                <a:schemeClr val="tx1"/>
              </a:solidFill>
              <a:miter lim="800000"/>
              <a:headEnd/>
              <a:tailEnd/>
            </a:ln>
          </p:spPr>
          <p:txBody>
            <a:bodyPr wrap="none" anchor="ctr"/>
            <a:lstStyle/>
            <a:p>
              <a:pPr algn="ctr"/>
              <a:r>
                <a:rPr lang="en-US" dirty="0">
                  <a:latin typeface="Consolas" pitchFamily="49" charset="0"/>
                </a:rPr>
                <a:t>two</a:t>
              </a:r>
            </a:p>
          </p:txBody>
        </p:sp>
        <p:sp>
          <p:nvSpPr>
            <p:cNvPr id="9" name="Rectangle 29"/>
            <p:cNvSpPr>
              <a:spLocks noChangeArrowheads="1"/>
            </p:cNvSpPr>
            <p:nvPr/>
          </p:nvSpPr>
          <p:spPr bwMode="auto">
            <a:xfrm>
              <a:off x="3648" y="2119"/>
              <a:ext cx="288" cy="242"/>
            </a:xfrm>
            <a:prstGeom prst="rect">
              <a:avLst/>
            </a:prstGeom>
            <a:noFill/>
            <a:ln w="12700">
              <a:solidFill>
                <a:schemeClr val="tx1"/>
              </a:solidFill>
              <a:miter lim="800000"/>
              <a:headEnd/>
              <a:tailEnd/>
            </a:ln>
          </p:spPr>
          <p:txBody>
            <a:bodyPr wrap="none" anchor="ctr"/>
            <a:lstStyle/>
            <a:p>
              <a:endParaRPr lang="en-US"/>
            </a:p>
          </p:txBody>
        </p:sp>
        <p:sp>
          <p:nvSpPr>
            <p:cNvPr id="10" name="Oval 30"/>
            <p:cNvSpPr>
              <a:spLocks noChangeArrowheads="1"/>
            </p:cNvSpPr>
            <p:nvPr/>
          </p:nvSpPr>
          <p:spPr bwMode="auto">
            <a:xfrm>
              <a:off x="3744"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1" name="Line 31"/>
            <p:cNvSpPr>
              <a:spLocks noChangeShapeType="1"/>
            </p:cNvSpPr>
            <p:nvPr/>
          </p:nvSpPr>
          <p:spPr bwMode="auto">
            <a:xfrm>
              <a:off x="3792" y="2218"/>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2" name="Rectangle 33"/>
            <p:cNvSpPr>
              <a:spLocks noChangeArrowheads="1"/>
            </p:cNvSpPr>
            <p:nvPr/>
          </p:nvSpPr>
          <p:spPr bwMode="auto">
            <a:xfrm>
              <a:off x="1776" y="2123"/>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one</a:t>
              </a:r>
            </a:p>
          </p:txBody>
        </p:sp>
        <p:sp>
          <p:nvSpPr>
            <p:cNvPr id="13" name="Rectangle 34"/>
            <p:cNvSpPr>
              <a:spLocks noChangeArrowheads="1"/>
            </p:cNvSpPr>
            <p:nvPr/>
          </p:nvSpPr>
          <p:spPr bwMode="auto">
            <a:xfrm>
              <a:off x="2400" y="2122"/>
              <a:ext cx="288" cy="242"/>
            </a:xfrm>
            <a:prstGeom prst="rect">
              <a:avLst/>
            </a:prstGeom>
            <a:noFill/>
            <a:ln w="12700">
              <a:solidFill>
                <a:schemeClr val="tx1"/>
              </a:solidFill>
              <a:miter lim="800000"/>
              <a:headEnd/>
              <a:tailEnd/>
            </a:ln>
          </p:spPr>
          <p:txBody>
            <a:bodyPr wrap="none" anchor="ctr"/>
            <a:lstStyle/>
            <a:p>
              <a:endParaRPr lang="en-US"/>
            </a:p>
          </p:txBody>
        </p:sp>
        <p:sp>
          <p:nvSpPr>
            <p:cNvPr id="14" name="Oval 35"/>
            <p:cNvSpPr>
              <a:spLocks noChangeArrowheads="1"/>
            </p:cNvSpPr>
            <p:nvPr/>
          </p:nvSpPr>
          <p:spPr bwMode="auto">
            <a:xfrm>
              <a:off x="2496" y="217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5" name="Line 36"/>
            <p:cNvSpPr>
              <a:spLocks noChangeShapeType="1"/>
            </p:cNvSpPr>
            <p:nvPr/>
          </p:nvSpPr>
          <p:spPr bwMode="auto">
            <a:xfrm>
              <a:off x="2544" y="2221"/>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6"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7" name="Rectangle 40"/>
            <p:cNvSpPr>
              <a:spLocks noChangeArrowheads="1"/>
            </p:cNvSpPr>
            <p:nvPr/>
          </p:nvSpPr>
          <p:spPr bwMode="auto">
            <a:xfrm>
              <a:off x="1296" y="1690"/>
              <a:ext cx="288" cy="240"/>
            </a:xfrm>
            <a:prstGeom prst="rect">
              <a:avLst/>
            </a:prstGeom>
            <a:noFill/>
            <a:ln w="12700">
              <a:solidFill>
                <a:schemeClr val="tx1"/>
              </a:solidFill>
              <a:miter lim="800000"/>
              <a:headEnd/>
              <a:tailEnd/>
            </a:ln>
          </p:spPr>
          <p:txBody>
            <a:bodyPr wrap="none" anchor="ctr"/>
            <a:lstStyle/>
            <a:p>
              <a:endParaRPr lang="en-US"/>
            </a:p>
          </p:txBody>
        </p:sp>
        <p:sp>
          <p:nvSpPr>
            <p:cNvPr id="18" name="Text Box 41"/>
            <p:cNvSpPr txBox="1">
              <a:spLocks noChangeArrowheads="1"/>
            </p:cNvSpPr>
            <p:nvPr/>
          </p:nvSpPr>
          <p:spPr bwMode="auto">
            <a:xfrm>
              <a:off x="432" y="1680"/>
              <a:ext cx="912" cy="253"/>
            </a:xfrm>
            <a:prstGeom prst="rect">
              <a:avLst/>
            </a:prstGeom>
            <a:noFill/>
            <a:ln w="9525">
              <a:noFill/>
              <a:miter lim="800000"/>
              <a:headEnd/>
              <a:tailEnd/>
            </a:ln>
          </p:spPr>
          <p:txBody>
            <a:bodyPr>
              <a:spAutoFit/>
            </a:bodyPr>
            <a:lstStyle/>
            <a:p>
              <a:pPr>
                <a:spcBef>
                  <a:spcPct val="50000"/>
                </a:spcBef>
              </a:pPr>
              <a:r>
                <a:rPr lang="en-US" sz="2000" dirty="0" smtClean="0">
                  <a:solidFill>
                    <a:schemeClr val="accent2"/>
                  </a:solidFill>
                  <a:latin typeface="Consolas" pitchFamily="49" charset="0"/>
                </a:rPr>
                <a:t>  start</a:t>
              </a:r>
              <a:endParaRPr lang="en-US" sz="2000" dirty="0">
                <a:solidFill>
                  <a:schemeClr val="accent2"/>
                </a:solidFill>
                <a:latin typeface="Consolas" pitchFamily="49" charset="0"/>
              </a:endParaRPr>
            </a:p>
          </p:txBody>
        </p:sp>
        <p:sp>
          <p:nvSpPr>
            <p:cNvPr id="19"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p:spPr>
          <p:txBody>
            <a:bodyPr wrap="none" anchor="ctr"/>
            <a:lstStyle/>
            <a:p>
              <a:endParaRPr lang="en-US"/>
            </a:p>
          </p:txBody>
        </p:sp>
      </p:grpSp>
      <p:sp>
        <p:nvSpPr>
          <p:cNvPr id="20" name="Freeform 49"/>
          <p:cNvSpPr>
            <a:spLocks/>
          </p:cNvSpPr>
          <p:nvPr/>
        </p:nvSpPr>
        <p:spPr bwMode="auto">
          <a:xfrm>
            <a:off x="2286000" y="5029200"/>
            <a:ext cx="2514600" cy="539750"/>
          </a:xfrm>
          <a:custGeom>
            <a:avLst/>
            <a:gdLst>
              <a:gd name="T0" fmla="*/ 0 w 1584"/>
              <a:gd name="T1" fmla="*/ 2147483647 h 340"/>
              <a:gd name="T2" fmla="*/ 2147483647 w 1584"/>
              <a:gd name="T3" fmla="*/ 2147483647 h 340"/>
              <a:gd name="T4" fmla="*/ 2147483647 w 1584"/>
              <a:gd name="T5" fmla="*/ 2147483647 h 340"/>
              <a:gd name="T6" fmla="*/ 2147483647 w 1584"/>
              <a:gd name="T7" fmla="*/ 2147483647 h 340"/>
              <a:gd name="T8" fmla="*/ 0 60000 65536"/>
              <a:gd name="T9" fmla="*/ 0 60000 65536"/>
              <a:gd name="T10" fmla="*/ 0 60000 65536"/>
              <a:gd name="T11" fmla="*/ 0 60000 65536"/>
              <a:gd name="T12" fmla="*/ 0 w 1584"/>
              <a:gd name="T13" fmla="*/ 0 h 340"/>
              <a:gd name="T14" fmla="*/ 1584 w 1584"/>
              <a:gd name="T15" fmla="*/ 340 h 340"/>
            </a:gdLst>
            <a:ahLst/>
            <a:cxnLst>
              <a:cxn ang="T8">
                <a:pos x="T0" y="T1"/>
              </a:cxn>
              <a:cxn ang="T9">
                <a:pos x="T2" y="T3"/>
              </a:cxn>
              <a:cxn ang="T10">
                <a:pos x="T4" y="T5"/>
              </a:cxn>
              <a:cxn ang="T11">
                <a:pos x="T6" y="T7"/>
              </a:cxn>
            </a:cxnLst>
            <a:rect l="T12" t="T13" r="T14" b="T15"/>
            <a:pathLst>
              <a:path w="1584" h="340">
                <a:moveTo>
                  <a:pt x="0" y="4"/>
                </a:moveTo>
                <a:cubicBezTo>
                  <a:pt x="118" y="6"/>
                  <a:pt x="496" y="0"/>
                  <a:pt x="709" y="16"/>
                </a:cubicBezTo>
                <a:cubicBezTo>
                  <a:pt x="922" y="32"/>
                  <a:pt x="1132" y="47"/>
                  <a:pt x="1278" y="101"/>
                </a:cubicBezTo>
                <a:cubicBezTo>
                  <a:pt x="1424" y="155"/>
                  <a:pt x="1520" y="290"/>
                  <a:pt x="1584" y="340"/>
                </a:cubicBezTo>
              </a:path>
            </a:pathLst>
          </a:custGeom>
          <a:noFill/>
          <a:ln w="19050">
            <a:solidFill>
              <a:schemeClr val="tx1"/>
            </a:solidFill>
            <a:round/>
            <a:headEnd/>
            <a:tailEnd type="triangle" w="lg" len="lg"/>
          </a:ln>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7162800" cy="685800"/>
          </a:xfrm>
        </p:spPr>
        <p:txBody>
          <a:bodyPr>
            <a:normAutofit fontScale="90000"/>
          </a:bodyPr>
          <a:lstStyle/>
          <a:p>
            <a:r>
              <a:rPr lang="en-US" dirty="0" smtClean="0"/>
              <a:t/>
            </a:r>
            <a:br>
              <a:rPr lang="en-US" dirty="0" smtClean="0"/>
            </a:br>
            <a:r>
              <a:rPr lang="en-US" dirty="0"/>
              <a:t>What are Linked Lists</a:t>
            </a:r>
          </a:p>
        </p:txBody>
      </p:sp>
      <p:sp>
        <p:nvSpPr>
          <p:cNvPr id="3" name="Subtitle 2"/>
          <p:cNvSpPr>
            <a:spLocks noGrp="1"/>
          </p:cNvSpPr>
          <p:nvPr>
            <p:ph sz="half" idx="1"/>
          </p:nvPr>
        </p:nvSpPr>
        <p:spPr>
          <a:xfrm>
            <a:off x="304800" y="1447800"/>
            <a:ext cx="4953000" cy="5014115"/>
          </a:xfrm>
        </p:spPr>
        <p:txBody>
          <a:bodyPr>
            <a:normAutofit/>
          </a:bodyPr>
          <a:lstStyle/>
          <a:p>
            <a:r>
              <a:rPr lang="en-US" altLang="zh-CN" sz="2400" dirty="0" smtClean="0">
                <a:ea typeface="宋体" charset="-122"/>
              </a:rPr>
              <a:t>A linked list is a linear data structure.</a:t>
            </a:r>
          </a:p>
          <a:p>
            <a:r>
              <a:rPr lang="en-US" altLang="zh-CN" sz="2400" dirty="0" smtClean="0">
                <a:ea typeface="宋体" charset="-122"/>
              </a:rPr>
              <a:t>Nodes make up linked lists.</a:t>
            </a:r>
          </a:p>
          <a:p>
            <a:r>
              <a:rPr lang="en-US" altLang="zh-CN" sz="2400" dirty="0" smtClean="0">
                <a:ea typeface="宋体" charset="-122"/>
              </a:rPr>
              <a:t>Nodes are </a:t>
            </a:r>
            <a:r>
              <a:rPr lang="en-US" altLang="zh-CN" sz="2400" dirty="0" smtClean="0">
                <a:solidFill>
                  <a:srgbClr val="0070C0"/>
                </a:solidFill>
                <a:ea typeface="宋体" charset="-122"/>
              </a:rPr>
              <a:t>structures</a:t>
            </a:r>
            <a:r>
              <a:rPr lang="en-US" altLang="zh-CN" sz="2400" dirty="0" smtClean="0">
                <a:ea typeface="宋体" charset="-122"/>
              </a:rPr>
              <a:t> (class objects) made up of data and a pointer to another node.</a:t>
            </a:r>
          </a:p>
          <a:p>
            <a:endParaRPr lang="en-US" altLang="zh-CN" sz="2400" dirty="0" smtClean="0">
              <a:ea typeface="宋体" charset="-122"/>
            </a:endParaRPr>
          </a:p>
          <a:p>
            <a:r>
              <a:rPr lang="en-US" altLang="zh-CN" sz="2400" dirty="0" smtClean="0">
                <a:ea typeface="宋体" charset="-122"/>
              </a:rPr>
              <a:t>Two parts:</a:t>
            </a:r>
          </a:p>
          <a:p>
            <a:pPr lvl="1"/>
            <a:r>
              <a:rPr lang="en-US" altLang="zh-CN" sz="2200" dirty="0" smtClean="0">
                <a:ea typeface="宋体" charset="-122"/>
              </a:rPr>
              <a:t>Data part - elements</a:t>
            </a:r>
          </a:p>
          <a:p>
            <a:pPr lvl="1"/>
            <a:r>
              <a:rPr lang="en-US" altLang="zh-CN" sz="2200" dirty="0" smtClean="0">
                <a:ea typeface="宋体" charset="-122"/>
              </a:rPr>
              <a:t>Link part – address of another node (pointer)</a:t>
            </a:r>
          </a:p>
          <a:p>
            <a:pPr lvl="3">
              <a:buFont typeface="Wingdings" pitchFamily="2" charset="2"/>
              <a:buChar char="§"/>
            </a:pPr>
            <a:endParaRPr lang="en-US" dirty="0">
              <a:solidFill>
                <a:schemeClr val="tx1"/>
              </a:solidFill>
            </a:endParaRPr>
          </a:p>
        </p:txBody>
      </p:sp>
      <p:pic>
        <p:nvPicPr>
          <p:cNvPr id="5" name="Picture 4" descr="Figure 17-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8312" y="5486400"/>
            <a:ext cx="2619375" cy="752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3600" y="4800600"/>
            <a:ext cx="1219200" cy="369332"/>
          </a:xfrm>
          <a:prstGeom prst="rect">
            <a:avLst/>
          </a:prstGeom>
          <a:noFill/>
        </p:spPr>
        <p:txBody>
          <a:bodyPr wrap="square" rtlCol="0">
            <a:spAutoFit/>
          </a:bodyPr>
          <a:lstStyle/>
          <a:p>
            <a:r>
              <a:rPr lang="en-US" dirty="0" smtClean="0"/>
              <a:t>node</a:t>
            </a:r>
            <a:endParaRPr lang="en-US" dirty="0"/>
          </a:p>
        </p:txBody>
      </p:sp>
      <p:pic>
        <p:nvPicPr>
          <p:cNvPr id="9" name="Picture 8" descr="Fig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2400" y="3581400"/>
            <a:ext cx="5105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38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Line 53"/>
          <p:cNvSpPr>
            <a:spLocks noChangeShapeType="1"/>
          </p:cNvSpPr>
          <p:nvPr/>
        </p:nvSpPr>
        <p:spPr bwMode="auto">
          <a:xfrm>
            <a:off x="2286000" y="2514600"/>
            <a:ext cx="533400" cy="533400"/>
          </a:xfrm>
          <a:prstGeom prst="line">
            <a:avLst/>
          </a:prstGeom>
          <a:noFill/>
          <a:ln w="19050">
            <a:solidFill>
              <a:schemeClr val="bg1"/>
            </a:solidFill>
            <a:round/>
            <a:headEnd/>
            <a:tailEnd type="triangle" w="lg" len="lg"/>
          </a:ln>
        </p:spPr>
        <p:txBody>
          <a:bodyPr wrap="none" anchor="ctr"/>
          <a:lstStyle/>
          <a:p>
            <a:endParaRPr lang="en-US"/>
          </a:p>
        </p:txBody>
      </p:sp>
      <p:sp>
        <p:nvSpPr>
          <p:cNvPr id="42" name="TextBox 41"/>
          <p:cNvSpPr txBox="1"/>
          <p:nvPr/>
        </p:nvSpPr>
        <p:spPr>
          <a:xfrm>
            <a:off x="533400" y="990600"/>
            <a:ext cx="8153400" cy="4801314"/>
          </a:xfrm>
          <a:prstGeom prst="rect">
            <a:avLst/>
          </a:prstGeom>
          <a:noFill/>
        </p:spPr>
        <p:txBody>
          <a:bodyPr wrap="square" rtlCol="0">
            <a:spAutoFit/>
          </a:bodyPr>
          <a:lstStyle/>
          <a:p>
            <a:r>
              <a:rPr lang="en-US" sz="2400" dirty="0" smtClean="0">
                <a:solidFill>
                  <a:schemeClr val="accent1">
                    <a:lumMod val="75000"/>
                  </a:schemeClr>
                </a:solidFill>
                <a:latin typeface="Courier New" pitchFamily="49" charset="0"/>
                <a:cs typeface="Courier New" pitchFamily="49" charset="0"/>
              </a:rPr>
              <a:t>void </a:t>
            </a:r>
            <a:r>
              <a:rPr lang="en-US" sz="2400" dirty="0" err="1" smtClean="0">
                <a:solidFill>
                  <a:schemeClr val="accent1">
                    <a:lumMod val="75000"/>
                  </a:schemeClr>
                </a:solidFill>
                <a:latin typeface="Courier New" pitchFamily="49" charset="0"/>
                <a:cs typeface="Courier New" pitchFamily="49" charset="0"/>
              </a:rPr>
              <a:t>del_first</a:t>
            </a:r>
            <a:r>
              <a:rPr lang="en-US" sz="2400" dirty="0" smtClean="0">
                <a:solidFill>
                  <a:schemeClr val="accent1">
                    <a:lumMod val="75000"/>
                  </a:schemeClr>
                </a:solidFill>
                <a:latin typeface="Courier New" pitchFamily="49" charset="0"/>
                <a:cs typeface="Courier New" pitchFamily="49" charset="0"/>
              </a:rPr>
              <a:t>(){</a:t>
            </a:r>
          </a:p>
          <a:p>
            <a:endParaRPr lang="en-US" sz="2400" dirty="0" smtClean="0">
              <a:solidFill>
                <a:schemeClr val="accent1">
                  <a:lumMod val="75000"/>
                </a:schemeClr>
              </a:solidFill>
              <a:latin typeface="Courier New" pitchFamily="49" charset="0"/>
              <a:cs typeface="Courier New" pitchFamily="49" charset="0"/>
            </a:endParaRPr>
          </a:p>
          <a:p>
            <a:r>
              <a:rPr lang="en-US" sz="2400" dirty="0" smtClean="0">
                <a:solidFill>
                  <a:schemeClr val="accent1">
                    <a:lumMod val="75000"/>
                  </a:schemeClr>
                </a:solidFill>
                <a:latin typeface="Courier New" pitchFamily="49" charset="0"/>
                <a:cs typeface="Courier New" pitchFamily="49" charset="0"/>
              </a:rPr>
              <a:t>   if(start==NULL)</a:t>
            </a:r>
          </a:p>
          <a:p>
            <a:r>
              <a:rPr lang="en-US" sz="2400" dirty="0" smtClean="0">
                <a:solidFill>
                  <a:schemeClr val="accent1">
                    <a:lumMod val="75000"/>
                  </a:schemeClr>
                </a:solidFill>
                <a:latin typeface="Courier New" pitchFamily="49" charset="0"/>
                <a:cs typeface="Courier New" pitchFamily="49" charset="0"/>
              </a:rPr>
              <a:t>      </a:t>
            </a:r>
            <a:r>
              <a:rPr lang="en-US" sz="2400" dirty="0" err="1" smtClean="0">
                <a:solidFill>
                  <a:schemeClr val="accent1">
                    <a:lumMod val="75000"/>
                  </a:schemeClr>
                </a:solidFill>
                <a:latin typeface="Courier New" pitchFamily="49" charset="0"/>
                <a:cs typeface="Courier New" pitchFamily="49" charset="0"/>
              </a:rPr>
              <a:t>cout</a:t>
            </a:r>
            <a:r>
              <a:rPr lang="en-US" sz="2400" dirty="0" smtClean="0">
                <a:solidFill>
                  <a:schemeClr val="accent1">
                    <a:lumMod val="75000"/>
                  </a:schemeClr>
                </a:solidFill>
                <a:latin typeface="Courier New" pitchFamily="49" charset="0"/>
                <a:cs typeface="Courier New" pitchFamily="49" charset="0"/>
              </a:rPr>
              <a:t>&lt;&lt;”\n Error……List is empty\n”;</a:t>
            </a:r>
          </a:p>
          <a:p>
            <a:endParaRPr lang="en-US" sz="2400" dirty="0" smtClean="0">
              <a:solidFill>
                <a:schemeClr val="accent1">
                  <a:lumMod val="75000"/>
                </a:schemeClr>
              </a:solidFill>
              <a:latin typeface="Courier New" pitchFamily="49" charset="0"/>
              <a:cs typeface="Courier New" pitchFamily="49" charset="0"/>
            </a:endParaRPr>
          </a:p>
          <a:p>
            <a:r>
              <a:rPr lang="en-US" sz="2400" dirty="0" smtClean="0">
                <a:solidFill>
                  <a:schemeClr val="accent1">
                    <a:lumMod val="75000"/>
                  </a:schemeClr>
                </a:solidFill>
                <a:latin typeface="Courier New" pitchFamily="49" charset="0"/>
                <a:cs typeface="Courier New" pitchFamily="49" charset="0"/>
              </a:rPr>
              <a:t>   else{</a:t>
            </a:r>
          </a:p>
          <a:p>
            <a:r>
              <a:rPr lang="en-US" sz="2400" dirty="0" smtClean="0">
                <a:solidFill>
                  <a:schemeClr val="accent1">
                    <a:lumMod val="75000"/>
                  </a:schemeClr>
                </a:solidFill>
                <a:latin typeface="Courier New" pitchFamily="49" charset="0"/>
                <a:cs typeface="Courier New" pitchFamily="49" charset="0"/>
              </a:rPr>
              <a:t>      node* temp=start;</a:t>
            </a:r>
          </a:p>
          <a:p>
            <a:r>
              <a:rPr lang="en-US" sz="2400" dirty="0" smtClean="0">
                <a:solidFill>
                  <a:schemeClr val="accent1">
                    <a:lumMod val="75000"/>
                  </a:schemeClr>
                </a:solidFill>
                <a:latin typeface="Courier New" pitchFamily="49" charset="0"/>
                <a:cs typeface="Courier New" pitchFamily="49" charset="0"/>
              </a:rPr>
              <a:t>      start=temp-&gt;next;    </a:t>
            </a:r>
          </a:p>
          <a:p>
            <a:r>
              <a:rPr lang="en-US" sz="2400" dirty="0" smtClean="0">
                <a:solidFill>
                  <a:schemeClr val="accent1">
                    <a:lumMod val="75000"/>
                  </a:schemeClr>
                </a:solidFill>
                <a:latin typeface="Courier New" pitchFamily="49" charset="0"/>
                <a:cs typeface="Courier New" pitchFamily="49" charset="0"/>
              </a:rPr>
              <a:t>      delete temp;</a:t>
            </a:r>
          </a:p>
          <a:p>
            <a:r>
              <a:rPr lang="en-US" sz="2400" dirty="0" smtClean="0">
                <a:solidFill>
                  <a:schemeClr val="accent1">
                    <a:lumMod val="75000"/>
                  </a:schemeClr>
                </a:solidFill>
                <a:latin typeface="Courier New" pitchFamily="49" charset="0"/>
                <a:cs typeface="Courier New" pitchFamily="49" charset="0"/>
              </a:rPr>
              <a:t>      </a:t>
            </a:r>
            <a:r>
              <a:rPr lang="en-US" sz="2400" dirty="0" err="1" smtClean="0">
                <a:solidFill>
                  <a:schemeClr val="accent1">
                    <a:lumMod val="75000"/>
                  </a:schemeClr>
                </a:solidFill>
                <a:latin typeface="Courier New" pitchFamily="49" charset="0"/>
                <a:cs typeface="Courier New" pitchFamily="49" charset="0"/>
              </a:rPr>
              <a:t>cout</a:t>
            </a:r>
            <a:r>
              <a:rPr lang="en-US" sz="2000" dirty="0" smtClean="0">
                <a:solidFill>
                  <a:schemeClr val="accent1">
                    <a:lumMod val="75000"/>
                  </a:schemeClr>
                </a:solidFill>
                <a:latin typeface="Courier New" pitchFamily="49" charset="0"/>
                <a:cs typeface="Courier New" pitchFamily="49" charset="0"/>
              </a:rPr>
              <a:t>&lt;&lt;”\n First node deleted!”</a:t>
            </a:r>
            <a:r>
              <a:rPr lang="en-US" sz="2400" dirty="0" smtClean="0">
                <a:solidFill>
                  <a:schemeClr val="accent1">
                    <a:lumMod val="75000"/>
                  </a:schemeClr>
                </a:solidFill>
                <a:latin typeface="Courier New" pitchFamily="49" charset="0"/>
                <a:cs typeface="Courier New" pitchFamily="49" charset="0"/>
              </a:rPr>
              <a:t>;</a:t>
            </a:r>
          </a:p>
          <a:p>
            <a:r>
              <a:rPr lang="en-US" sz="2400" dirty="0" smtClean="0">
                <a:solidFill>
                  <a:schemeClr val="accent1">
                    <a:lumMod val="75000"/>
                  </a:schemeClr>
                </a:solidFill>
                <a:latin typeface="Courier New" pitchFamily="49" charset="0"/>
                <a:cs typeface="Courier New" pitchFamily="49" charset="0"/>
              </a:rPr>
              <a:t>      }</a:t>
            </a:r>
          </a:p>
          <a:p>
            <a:r>
              <a:rPr lang="en-US" sz="2400" dirty="0" smtClean="0">
                <a:solidFill>
                  <a:schemeClr val="accent1">
                    <a:lumMod val="75000"/>
                  </a:schemeClr>
                </a:solidFill>
                <a:latin typeface="Courier New" pitchFamily="49" charset="0"/>
                <a:cs typeface="Courier New" pitchFamily="49" charset="0"/>
              </a:rPr>
              <a:t>}</a:t>
            </a:r>
            <a:endParaRPr lang="en-US" sz="3200" dirty="0" smtClean="0">
              <a:solidFill>
                <a:schemeClr val="tx1">
                  <a:lumMod val="95000"/>
                  <a:lumOff val="5000"/>
                </a:schemeClr>
              </a:solidFill>
              <a:latin typeface="Courier New" pitchFamily="49" charset="0"/>
              <a:cs typeface="Courier New" pitchFamily="49" charset="0"/>
            </a:endParaRP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38200"/>
          </a:xfrm>
        </p:spPr>
        <p:txBody>
          <a:bodyPr/>
          <a:lstStyle/>
          <a:p>
            <a:r>
              <a:rPr lang="en-US" dirty="0" smtClean="0"/>
              <a:t>Deleting the last node</a:t>
            </a:r>
            <a:endParaRPr lang="en-US" dirty="0"/>
          </a:p>
        </p:txBody>
      </p:sp>
      <p:sp>
        <p:nvSpPr>
          <p:cNvPr id="3" name="Content Placeholder 2"/>
          <p:cNvSpPr>
            <a:spLocks noGrp="1"/>
          </p:cNvSpPr>
          <p:nvPr>
            <p:ph idx="1"/>
          </p:nvPr>
        </p:nvSpPr>
        <p:spPr>
          <a:xfrm>
            <a:off x="381000" y="1219200"/>
            <a:ext cx="8229600" cy="3124200"/>
          </a:xfrm>
        </p:spPr>
        <p:txBody>
          <a:bodyPr>
            <a:normAutofit/>
          </a:bodyPr>
          <a:lstStyle/>
          <a:p>
            <a:pPr>
              <a:buNone/>
            </a:pPr>
            <a:r>
              <a:rPr lang="en-US" sz="2800" dirty="0" smtClean="0"/>
              <a:t>Here we apply 2 steps:-</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Making the second last node’s next pointer point to NULL</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Deleting the last node via </a:t>
            </a:r>
            <a:r>
              <a:rPr lang="en-US" sz="2800" dirty="0" smtClean="0">
                <a:solidFill>
                  <a:schemeClr val="accent5">
                    <a:lumMod val="75000"/>
                  </a:schemeClr>
                </a:solidFill>
              </a:rPr>
              <a:t>delete </a:t>
            </a:r>
            <a:r>
              <a:rPr lang="en-US" sz="2800" dirty="0" smtClean="0">
                <a:solidFill>
                  <a:schemeClr val="accent1">
                    <a:lumMod val="75000"/>
                  </a:schemeClr>
                </a:solidFill>
              </a:rPr>
              <a:t>keyword</a:t>
            </a:r>
            <a:endParaRPr lang="en-US" sz="2800" dirty="0">
              <a:solidFill>
                <a:schemeClr val="accent1">
                  <a:lumMod val="75000"/>
                </a:schemeClr>
              </a:solidFill>
            </a:endParaRPr>
          </a:p>
        </p:txBody>
      </p:sp>
      <p:sp>
        <p:nvSpPr>
          <p:cNvPr id="4" name="Rectangle 4"/>
          <p:cNvSpPr>
            <a:spLocks noChangeArrowheads="1"/>
          </p:cNvSpPr>
          <p:nvPr/>
        </p:nvSpPr>
        <p:spPr bwMode="auto">
          <a:xfrm>
            <a:off x="57912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a:solidFill>
                  <a:schemeClr val="tx1"/>
                </a:solidFill>
                <a:latin typeface="Times New Roman" pitchFamily="18" charset="0"/>
              </a:rPr>
              <a:t>node3    </a:t>
            </a:r>
          </a:p>
        </p:txBody>
      </p:sp>
      <p:sp>
        <p:nvSpPr>
          <p:cNvPr id="5" name="Rectangle 4"/>
          <p:cNvSpPr>
            <a:spLocks noChangeArrowheads="1"/>
          </p:cNvSpPr>
          <p:nvPr/>
        </p:nvSpPr>
        <p:spPr bwMode="auto">
          <a:xfrm>
            <a:off x="37338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smtClean="0">
                <a:solidFill>
                  <a:schemeClr val="tx1"/>
                </a:solidFill>
                <a:latin typeface="Times New Roman" pitchFamily="18" charset="0"/>
              </a:rPr>
              <a:t>node2    </a:t>
            </a:r>
            <a:endParaRPr lang="en-US" sz="2400" dirty="0">
              <a:solidFill>
                <a:schemeClr val="tx1"/>
              </a:solidFill>
              <a:latin typeface="Times New Roman" pitchFamily="18" charset="0"/>
            </a:endParaRPr>
          </a:p>
        </p:txBody>
      </p:sp>
      <p:sp>
        <p:nvSpPr>
          <p:cNvPr id="6" name="Rectangle 5"/>
          <p:cNvSpPr>
            <a:spLocks noChangeArrowheads="1"/>
          </p:cNvSpPr>
          <p:nvPr/>
        </p:nvSpPr>
        <p:spPr bwMode="auto">
          <a:xfrm>
            <a:off x="1676400" y="5181600"/>
            <a:ext cx="1295400" cy="685800"/>
          </a:xfrm>
          <a:prstGeom prst="rect">
            <a:avLst/>
          </a:prstGeom>
          <a:solidFill>
            <a:srgbClr val="CCFFFF">
              <a:alpha val="50195"/>
            </a:srgbClr>
          </a:solidFill>
          <a:ln w="3175">
            <a:solidFill>
              <a:srgbClr val="000000"/>
            </a:solidFill>
            <a:prstDash val="sysDot"/>
            <a:miter lim="800000"/>
            <a:headEnd/>
            <a:tailEnd/>
          </a:ln>
        </p:spPr>
        <p:txBody>
          <a:bodyPr wrap="none" anchor="ctr"/>
          <a:lstStyle/>
          <a:p>
            <a:pPr algn="ctr" eaLnBrk="1" hangingPunct="1"/>
            <a:r>
              <a:rPr lang="en-US" sz="2400" dirty="0" smtClean="0">
                <a:solidFill>
                  <a:schemeClr val="tx1"/>
                </a:solidFill>
                <a:latin typeface="Times New Roman" pitchFamily="18" charset="0"/>
              </a:rPr>
              <a:t>node1  </a:t>
            </a:r>
            <a:endParaRPr lang="en-US" sz="2400" dirty="0">
              <a:solidFill>
                <a:schemeClr val="tx1"/>
              </a:solidFill>
              <a:latin typeface="Times New Roman" pitchFamily="18" charset="0"/>
            </a:endParaRPr>
          </a:p>
        </p:txBody>
      </p:sp>
      <p:sp>
        <p:nvSpPr>
          <p:cNvPr id="7" name="Freeform 10"/>
          <p:cNvSpPr>
            <a:spLocks/>
          </p:cNvSpPr>
          <p:nvPr/>
        </p:nvSpPr>
        <p:spPr bwMode="auto">
          <a:xfrm>
            <a:off x="1295400" y="5029200"/>
            <a:ext cx="381000" cy="381000"/>
          </a:xfrm>
          <a:custGeom>
            <a:avLst/>
            <a:gdLst>
              <a:gd name="T0" fmla="*/ 23813 w 512"/>
              <a:gd name="T1" fmla="*/ 0 h 240"/>
              <a:gd name="T2" fmla="*/ 59531 w 512"/>
              <a:gd name="T3" fmla="*/ 304800 h 240"/>
              <a:gd name="T4" fmla="*/ 381000 w 512"/>
              <a:gd name="T5" fmla="*/ 381000 h 240"/>
              <a:gd name="T6" fmla="*/ 0 60000 65536"/>
              <a:gd name="T7" fmla="*/ 0 60000 65536"/>
              <a:gd name="T8" fmla="*/ 0 60000 65536"/>
              <a:gd name="T9" fmla="*/ 0 w 512"/>
              <a:gd name="T10" fmla="*/ 0 h 240"/>
              <a:gd name="T11" fmla="*/ 512 w 512"/>
              <a:gd name="T12" fmla="*/ 240 h 240"/>
            </a:gdLst>
            <a:ahLst/>
            <a:cxnLst>
              <a:cxn ang="T6">
                <a:pos x="T0" y="T1"/>
              </a:cxn>
              <a:cxn ang="T7">
                <a:pos x="T2" y="T3"/>
              </a:cxn>
              <a:cxn ang="T8">
                <a:pos x="T4" y="T5"/>
              </a:cxn>
            </a:cxnLst>
            <a:rect l="T9" t="T10" r="T11" b="T12"/>
            <a:pathLst>
              <a:path w="512" h="240">
                <a:moveTo>
                  <a:pt x="32" y="0"/>
                </a:moveTo>
                <a:cubicBezTo>
                  <a:pt x="16" y="76"/>
                  <a:pt x="0" y="152"/>
                  <a:pt x="80" y="192"/>
                </a:cubicBezTo>
                <a:cubicBezTo>
                  <a:pt x="160" y="232"/>
                  <a:pt x="336" y="236"/>
                  <a:pt x="512" y="240"/>
                </a:cubicBezTo>
              </a:path>
            </a:pathLst>
          </a:custGeom>
          <a:noFill/>
          <a:ln w="9525">
            <a:solidFill>
              <a:schemeClr val="tx1"/>
            </a:solidFill>
            <a:round/>
            <a:headEnd type="oval" w="med" len="med"/>
            <a:tailEnd type="triangle" w="med" len="med"/>
          </a:ln>
        </p:spPr>
        <p:txBody>
          <a:bodyPr/>
          <a:lstStyle/>
          <a:p>
            <a:endParaRPr lang="en-US"/>
          </a:p>
        </p:txBody>
      </p:sp>
      <p:sp>
        <p:nvSpPr>
          <p:cNvPr id="8" name="Text Box 11"/>
          <p:cNvSpPr txBox="1">
            <a:spLocks noChangeArrowheads="1"/>
          </p:cNvSpPr>
          <p:nvPr/>
        </p:nvSpPr>
        <p:spPr bwMode="auto">
          <a:xfrm>
            <a:off x="762000" y="4495800"/>
            <a:ext cx="1066800" cy="457200"/>
          </a:xfrm>
          <a:prstGeom prst="rect">
            <a:avLst/>
          </a:prstGeom>
          <a:noFill/>
          <a:ln w="9525">
            <a:noFill/>
            <a:miter lim="800000"/>
            <a:headEnd/>
            <a:tailEnd/>
          </a:ln>
        </p:spPr>
        <p:txBody>
          <a:bodyPr>
            <a:spAutoFit/>
          </a:bodyPr>
          <a:lstStyle/>
          <a:p>
            <a:pPr eaLnBrk="1" hangingPunct="1">
              <a:spcBef>
                <a:spcPct val="50000"/>
              </a:spcBef>
            </a:pPr>
            <a:r>
              <a:rPr lang="en-US" sz="2400" dirty="0" smtClean="0">
                <a:latin typeface="Times New Roman" pitchFamily="18" charset="0"/>
              </a:rPr>
              <a:t>start</a:t>
            </a:r>
            <a:endParaRPr lang="en-US" sz="2400" dirty="0">
              <a:solidFill>
                <a:schemeClr val="tx1"/>
              </a:solidFill>
              <a:latin typeface="Times New Roman" pitchFamily="18" charset="0"/>
            </a:endParaRPr>
          </a:p>
        </p:txBody>
      </p:sp>
      <p:sp>
        <p:nvSpPr>
          <p:cNvPr id="9" name="Line 13"/>
          <p:cNvSpPr>
            <a:spLocks noChangeShapeType="1"/>
          </p:cNvSpPr>
          <p:nvPr/>
        </p:nvSpPr>
        <p:spPr bwMode="auto">
          <a:xfrm>
            <a:off x="2971800" y="55626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10" name="Line 13"/>
          <p:cNvSpPr>
            <a:spLocks noChangeShapeType="1"/>
          </p:cNvSpPr>
          <p:nvPr/>
        </p:nvSpPr>
        <p:spPr bwMode="auto">
          <a:xfrm>
            <a:off x="5029200" y="5562600"/>
            <a:ext cx="914400" cy="0"/>
          </a:xfrm>
          <a:prstGeom prst="line">
            <a:avLst/>
          </a:prstGeom>
          <a:noFill/>
          <a:ln w="28575">
            <a:solidFill>
              <a:schemeClr val="tx1"/>
            </a:solidFill>
            <a:round/>
            <a:headEnd type="oval" w="med" len="med"/>
            <a:tailEnd type="triangle" w="med" len="med"/>
          </a:ln>
        </p:spPr>
        <p:txBody>
          <a:bodyPr/>
          <a:lstStyle/>
          <a:p>
            <a:endParaRPr lang="en-US"/>
          </a:p>
        </p:txBody>
      </p:sp>
      <p:cxnSp>
        <p:nvCxnSpPr>
          <p:cNvPr id="12" name="Elbow Connector 11"/>
          <p:cNvCxnSpPr>
            <a:stCxn id="5" idx="3"/>
          </p:cNvCxnSpPr>
          <p:nvPr/>
        </p:nvCxnSpPr>
        <p:spPr>
          <a:xfrm>
            <a:off x="5029200" y="5524500"/>
            <a:ext cx="1219200" cy="952500"/>
          </a:xfrm>
          <a:prstGeom prst="bentConnector3">
            <a:avLst>
              <a:gd name="adj1" fmla="val 31539"/>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670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244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056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p:cNvCxnSpPr>
          <p:nvPr/>
        </p:nvCxnSpPr>
        <p:spPr>
          <a:xfrm flipV="1">
            <a:off x="7086600" y="5029200"/>
            <a:ext cx="609600" cy="495300"/>
          </a:xfrm>
          <a:prstGeom prst="bent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43600" y="4953000"/>
            <a:ext cx="914400" cy="1143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p:cNvCxnSpPr/>
          <p:nvPr/>
        </p:nvCxnSpPr>
        <p:spPr>
          <a:xfrm flipH="1">
            <a:off x="5943600" y="4953000"/>
            <a:ext cx="838200" cy="114300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915400" cy="6553200"/>
          </a:xfrm>
        </p:spPr>
        <p:txBody>
          <a:bodyPr>
            <a:noAutofit/>
          </a:bodyPr>
          <a:lstStyle/>
          <a:p>
            <a:pPr>
              <a:buNone/>
            </a:pPr>
            <a:endParaRPr lang="en-US" sz="2400" dirty="0" smtClean="0">
              <a:solidFill>
                <a:schemeClr val="accent1">
                  <a:lumMod val="75000"/>
                </a:schemeClr>
              </a:solidFill>
              <a:latin typeface="Courier New" pitchFamily="49" charset="0"/>
              <a:cs typeface="Courier New" pitchFamily="49" charset="0"/>
            </a:endParaRPr>
          </a:p>
          <a:p>
            <a:pPr>
              <a:buNone/>
            </a:pPr>
            <a:r>
              <a:rPr lang="en-US" sz="2400" dirty="0" smtClean="0">
                <a:solidFill>
                  <a:schemeClr val="accent1">
                    <a:lumMod val="75000"/>
                  </a:schemeClr>
                </a:solidFill>
                <a:latin typeface="Courier New" pitchFamily="49" charset="0"/>
                <a:cs typeface="Courier New" pitchFamily="49" charset="0"/>
              </a:rPr>
              <a:t>void </a:t>
            </a:r>
            <a:r>
              <a:rPr lang="en-US" sz="2400" dirty="0" err="1" smtClean="0">
                <a:solidFill>
                  <a:schemeClr val="accent1">
                    <a:lumMod val="75000"/>
                  </a:schemeClr>
                </a:solidFill>
                <a:latin typeface="Courier New" pitchFamily="49" charset="0"/>
                <a:cs typeface="Courier New" pitchFamily="49" charset="0"/>
              </a:rPr>
              <a:t>del_last</a:t>
            </a:r>
            <a:r>
              <a:rPr lang="en-US" sz="2400" dirty="0" smtClean="0">
                <a:solidFill>
                  <a:schemeClr val="accent1">
                    <a:lumMod val="75000"/>
                  </a:schemeClr>
                </a:solidFill>
                <a:latin typeface="Courier New" pitchFamily="49" charset="0"/>
                <a:cs typeface="Courier New" pitchFamily="49" charset="0"/>
              </a:rPr>
              <a:t>(){</a:t>
            </a:r>
          </a:p>
          <a:p>
            <a:pPr>
              <a:buNone/>
            </a:pPr>
            <a:r>
              <a:rPr lang="en-US" sz="2400" dirty="0" smtClean="0">
                <a:solidFill>
                  <a:schemeClr val="accent1">
                    <a:lumMod val="75000"/>
                  </a:schemeClr>
                </a:solidFill>
                <a:latin typeface="Courier New" pitchFamily="49" charset="0"/>
                <a:cs typeface="Courier New" pitchFamily="49" charset="0"/>
              </a:rPr>
              <a:t>   if(start==NULL)</a:t>
            </a:r>
          </a:p>
          <a:p>
            <a:pPr>
              <a:buNone/>
            </a:pPr>
            <a:r>
              <a:rPr lang="en-US" sz="2400" dirty="0" smtClean="0">
                <a:solidFill>
                  <a:schemeClr val="accent1">
                    <a:lumMod val="75000"/>
                  </a:schemeClr>
                </a:solidFill>
                <a:latin typeface="Courier New" pitchFamily="49" charset="0"/>
                <a:cs typeface="Courier New" pitchFamily="49" charset="0"/>
              </a:rPr>
              <a:t>      </a:t>
            </a:r>
            <a:r>
              <a:rPr lang="en-US" sz="2400" dirty="0" err="1" smtClean="0">
                <a:solidFill>
                  <a:schemeClr val="accent1">
                    <a:lumMod val="75000"/>
                  </a:schemeClr>
                </a:solidFill>
                <a:latin typeface="Courier New" pitchFamily="49" charset="0"/>
                <a:cs typeface="Courier New" pitchFamily="49" charset="0"/>
              </a:rPr>
              <a:t>cout</a:t>
            </a:r>
            <a:r>
              <a:rPr lang="en-US" sz="2400" dirty="0" smtClean="0">
                <a:solidFill>
                  <a:schemeClr val="accent1">
                    <a:lumMod val="75000"/>
                  </a:schemeClr>
                </a:solidFill>
                <a:latin typeface="Courier New" pitchFamily="49" charset="0"/>
                <a:cs typeface="Courier New" pitchFamily="49" charset="0"/>
              </a:rPr>
              <a:t>&lt;&lt;”\n Error….List is empty”;</a:t>
            </a:r>
          </a:p>
          <a:p>
            <a:pPr>
              <a:buNone/>
            </a:pPr>
            <a:r>
              <a:rPr lang="en-US" sz="2400" dirty="0" smtClean="0">
                <a:solidFill>
                  <a:schemeClr val="accent1">
                    <a:lumMod val="75000"/>
                  </a:schemeClr>
                </a:solidFill>
                <a:latin typeface="Courier New" pitchFamily="49" charset="0"/>
                <a:cs typeface="Courier New" pitchFamily="49" charset="0"/>
              </a:rPr>
              <a:t>   else{</a:t>
            </a:r>
          </a:p>
          <a:p>
            <a:pPr>
              <a:buNone/>
            </a:pPr>
            <a:r>
              <a:rPr lang="en-US" sz="2400" dirty="0" smtClean="0">
                <a:solidFill>
                  <a:schemeClr val="accent1">
                    <a:lumMod val="75000"/>
                  </a:schemeClr>
                </a:solidFill>
                <a:latin typeface="Courier New" pitchFamily="49" charset="0"/>
                <a:cs typeface="Courier New" pitchFamily="49" charset="0"/>
              </a:rPr>
              <a:t>      node* q=start;</a:t>
            </a:r>
          </a:p>
          <a:p>
            <a:pPr>
              <a:buNone/>
            </a:pPr>
            <a:r>
              <a:rPr lang="en-US" sz="2400" dirty="0" smtClean="0">
                <a:solidFill>
                  <a:schemeClr val="accent1">
                    <a:lumMod val="75000"/>
                  </a:schemeClr>
                </a:solidFill>
                <a:latin typeface="Courier New" pitchFamily="49" charset="0"/>
                <a:cs typeface="Courier New" pitchFamily="49" charset="0"/>
              </a:rPr>
              <a:t>      while(q-&gt;next-&gt;next!=NULL)</a:t>
            </a:r>
          </a:p>
          <a:p>
            <a:pPr>
              <a:buNone/>
            </a:pPr>
            <a:r>
              <a:rPr lang="en-US" sz="2400" dirty="0" smtClean="0">
                <a:solidFill>
                  <a:schemeClr val="accent1">
                    <a:lumMod val="75000"/>
                  </a:schemeClr>
                </a:solidFill>
                <a:latin typeface="Courier New" pitchFamily="49" charset="0"/>
                <a:cs typeface="Courier New" pitchFamily="49" charset="0"/>
              </a:rPr>
              <a:t>          q=q-&gt;next;</a:t>
            </a:r>
          </a:p>
          <a:p>
            <a:pPr>
              <a:buNone/>
            </a:pPr>
            <a:endParaRPr lang="en-US" sz="2400" dirty="0" smtClean="0">
              <a:solidFill>
                <a:schemeClr val="accent1">
                  <a:lumMod val="75000"/>
                </a:schemeClr>
              </a:solidFill>
              <a:latin typeface="Courier New" pitchFamily="49" charset="0"/>
              <a:cs typeface="Courier New" pitchFamily="49" charset="0"/>
            </a:endParaRPr>
          </a:p>
          <a:p>
            <a:pPr>
              <a:buNone/>
            </a:pPr>
            <a:r>
              <a:rPr lang="en-US" sz="2400" dirty="0" smtClean="0">
                <a:solidFill>
                  <a:schemeClr val="accent1">
                    <a:lumMod val="75000"/>
                  </a:schemeClr>
                </a:solidFill>
                <a:latin typeface="Courier New" pitchFamily="49" charset="0"/>
                <a:cs typeface="Courier New" pitchFamily="49" charset="0"/>
              </a:rPr>
              <a:t>      node* temp=q-&gt;next;</a:t>
            </a:r>
          </a:p>
          <a:p>
            <a:pPr>
              <a:buNone/>
            </a:pPr>
            <a:r>
              <a:rPr lang="en-US" sz="2400" dirty="0" smtClean="0">
                <a:solidFill>
                  <a:schemeClr val="accent1">
                    <a:lumMod val="75000"/>
                  </a:schemeClr>
                </a:solidFill>
                <a:latin typeface="Courier New" pitchFamily="49" charset="0"/>
                <a:cs typeface="Courier New" pitchFamily="49" charset="0"/>
              </a:rPr>
              <a:t>      q-&gt;next=NULL;</a:t>
            </a:r>
          </a:p>
          <a:p>
            <a:pPr>
              <a:buNone/>
            </a:pPr>
            <a:r>
              <a:rPr lang="en-US" sz="2400" dirty="0" smtClean="0">
                <a:solidFill>
                  <a:schemeClr val="accent1">
                    <a:lumMod val="75000"/>
                  </a:schemeClr>
                </a:solidFill>
                <a:latin typeface="Courier New" pitchFamily="49" charset="0"/>
                <a:cs typeface="Courier New" pitchFamily="49" charset="0"/>
              </a:rPr>
              <a:t>      delete temp;</a:t>
            </a:r>
          </a:p>
          <a:p>
            <a:pPr>
              <a:buNone/>
            </a:pPr>
            <a:r>
              <a:rPr lang="en-US" sz="2400" dirty="0" smtClean="0">
                <a:solidFill>
                  <a:schemeClr val="accent1">
                    <a:lumMod val="75000"/>
                  </a:schemeClr>
                </a:solidFill>
                <a:latin typeface="Courier New" pitchFamily="49" charset="0"/>
                <a:cs typeface="Courier New" pitchFamily="49" charset="0"/>
              </a:rPr>
              <a:t>      </a:t>
            </a:r>
            <a:r>
              <a:rPr lang="en-US" sz="2400" dirty="0" err="1" smtClean="0">
                <a:solidFill>
                  <a:schemeClr val="accent1">
                    <a:lumMod val="75000"/>
                  </a:schemeClr>
                </a:solidFill>
                <a:latin typeface="Courier New" pitchFamily="49" charset="0"/>
                <a:cs typeface="Courier New" pitchFamily="49" charset="0"/>
              </a:rPr>
              <a:t>cout</a:t>
            </a:r>
            <a:r>
              <a:rPr lang="en-US" sz="2400" dirty="0" smtClean="0">
                <a:solidFill>
                  <a:schemeClr val="accent1">
                    <a:lumMod val="75000"/>
                  </a:schemeClr>
                </a:solidFill>
                <a:latin typeface="Courier New" pitchFamily="49" charset="0"/>
                <a:cs typeface="Courier New" pitchFamily="49" charset="0"/>
              </a:rPr>
              <a:t>&lt;&lt;”\n Deleted successfully…”;</a:t>
            </a:r>
          </a:p>
          <a:p>
            <a:pPr>
              <a:buNone/>
            </a:pPr>
            <a:r>
              <a:rPr lang="en-US" sz="2400" dirty="0" smtClean="0">
                <a:solidFill>
                  <a:schemeClr val="accent1">
                    <a:lumMod val="75000"/>
                  </a:schemeClr>
                </a:solidFill>
                <a:latin typeface="Courier New" pitchFamily="49" charset="0"/>
                <a:cs typeface="Courier New" pitchFamily="49" charset="0"/>
              </a:rPr>
              <a:t>     }</a:t>
            </a:r>
          </a:p>
          <a:p>
            <a:pPr>
              <a:buNone/>
            </a:pPr>
            <a:r>
              <a:rPr lang="en-US" sz="2400" dirty="0" smtClean="0">
                <a:solidFill>
                  <a:schemeClr val="accent1">
                    <a:lumMod val="75000"/>
                  </a:schemeClr>
                </a:solidFill>
                <a:latin typeface="Courier New" pitchFamily="49" charset="0"/>
                <a:cs typeface="Courier New" pitchFamily="49" charset="0"/>
              </a:rPr>
              <a:t>   }</a:t>
            </a:r>
          </a:p>
          <a:p>
            <a:pPr>
              <a:buNone/>
            </a:pPr>
            <a:r>
              <a:rPr lang="en-US" sz="2400" dirty="0" smtClean="0">
                <a:solidFill>
                  <a:schemeClr val="accent1">
                    <a:lumMod val="75000"/>
                  </a:schemeClr>
                </a:solidFill>
                <a:latin typeface="Courier New" pitchFamily="49" charset="0"/>
                <a:cs typeface="Courier New" pitchFamily="49" charset="0"/>
              </a:rPr>
              <a:t>}</a:t>
            </a:r>
          </a:p>
          <a:p>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819912"/>
          </a:xfrm>
        </p:spPr>
        <p:txBody>
          <a:bodyPr/>
          <a:lstStyle/>
          <a:p>
            <a:r>
              <a:rPr lang="en-US" dirty="0" smtClean="0"/>
              <a:t>Deleting a particular node</a:t>
            </a:r>
            <a:endParaRPr lang="en-US" dirty="0"/>
          </a:p>
        </p:txBody>
      </p:sp>
      <p:sp>
        <p:nvSpPr>
          <p:cNvPr id="3" name="Content Placeholder 2"/>
          <p:cNvSpPr>
            <a:spLocks noGrp="1"/>
          </p:cNvSpPr>
          <p:nvPr>
            <p:ph idx="1"/>
          </p:nvPr>
        </p:nvSpPr>
        <p:spPr>
          <a:xfrm>
            <a:off x="381000" y="1676400"/>
            <a:ext cx="8229600" cy="2057400"/>
          </a:xfrm>
        </p:spPr>
        <p:txBody>
          <a:bodyPr>
            <a:normAutofit lnSpcReduction="10000"/>
          </a:bodyPr>
          <a:lstStyle/>
          <a:p>
            <a:pPr>
              <a:buNone/>
            </a:pPr>
            <a:r>
              <a:rPr lang="en-US" dirty="0" smtClean="0"/>
              <a:t> </a:t>
            </a:r>
          </a:p>
          <a:p>
            <a:pPr>
              <a:buNone/>
            </a:pPr>
            <a:r>
              <a:rPr lang="en-US" dirty="0" smtClean="0"/>
              <a:t>    </a:t>
            </a:r>
            <a:r>
              <a:rPr lang="en-US" dirty="0" smtClean="0">
                <a:solidFill>
                  <a:schemeClr val="accent1">
                    <a:lumMod val="75000"/>
                  </a:schemeClr>
                </a:solidFill>
              </a:rPr>
              <a:t>Here we make the next pointer of the node previous to the node being deleted ,point to the successor node of the node to be deleted and then delete the node using </a:t>
            </a:r>
            <a:r>
              <a:rPr lang="en-US" dirty="0" smtClean="0">
                <a:solidFill>
                  <a:srgbClr val="92D050"/>
                </a:solidFill>
              </a:rPr>
              <a:t>delete </a:t>
            </a:r>
            <a:r>
              <a:rPr lang="en-US" dirty="0" smtClean="0">
                <a:solidFill>
                  <a:schemeClr val="accent1">
                    <a:lumMod val="75000"/>
                  </a:schemeClr>
                </a:solidFill>
              </a:rPr>
              <a:t>keyword</a:t>
            </a:r>
          </a:p>
          <a:p>
            <a:pPr>
              <a:buNone/>
            </a:pPr>
            <a:endParaRPr lang="en-US" dirty="0" smtClean="0">
              <a:solidFill>
                <a:schemeClr val="accent1">
                  <a:lumMod val="75000"/>
                </a:schemeClr>
              </a:solidFill>
            </a:endParaRPr>
          </a:p>
          <a:p>
            <a:pPr>
              <a:buNone/>
            </a:pPr>
            <a:endParaRPr lang="en-US" dirty="0">
              <a:solidFill>
                <a:schemeClr val="accent1">
                  <a:lumMod val="75000"/>
                </a:schemeClr>
              </a:solidFill>
            </a:endParaRPr>
          </a:p>
        </p:txBody>
      </p:sp>
      <p:sp>
        <p:nvSpPr>
          <p:cNvPr id="22" name="Rectangle 4"/>
          <p:cNvSpPr>
            <a:spLocks noChangeArrowheads="1"/>
          </p:cNvSpPr>
          <p:nvPr/>
        </p:nvSpPr>
        <p:spPr bwMode="auto">
          <a:xfrm>
            <a:off x="213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node1    </a:t>
            </a:r>
          </a:p>
        </p:txBody>
      </p:sp>
      <p:sp>
        <p:nvSpPr>
          <p:cNvPr id="23" name="Rectangle 5"/>
          <p:cNvSpPr>
            <a:spLocks noChangeArrowheads="1"/>
          </p:cNvSpPr>
          <p:nvPr/>
        </p:nvSpPr>
        <p:spPr bwMode="auto">
          <a:xfrm>
            <a:off x="4038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node2    </a:t>
            </a:r>
          </a:p>
        </p:txBody>
      </p:sp>
      <p:sp>
        <p:nvSpPr>
          <p:cNvPr id="24" name="Line 6"/>
          <p:cNvSpPr>
            <a:spLocks noChangeShapeType="1"/>
          </p:cNvSpPr>
          <p:nvPr/>
        </p:nvSpPr>
        <p:spPr bwMode="auto">
          <a:xfrm>
            <a:off x="5029200" y="49530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25" name="Rectangle 7"/>
          <p:cNvSpPr>
            <a:spLocks noChangeArrowheads="1"/>
          </p:cNvSpPr>
          <p:nvPr/>
        </p:nvSpPr>
        <p:spPr bwMode="auto">
          <a:xfrm>
            <a:off x="594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node3    </a:t>
            </a:r>
          </a:p>
        </p:txBody>
      </p:sp>
      <p:sp>
        <p:nvSpPr>
          <p:cNvPr id="26" name="Line 8"/>
          <p:cNvSpPr>
            <a:spLocks noChangeShapeType="1"/>
          </p:cNvSpPr>
          <p:nvPr/>
        </p:nvSpPr>
        <p:spPr bwMode="auto">
          <a:xfrm flipH="1">
            <a:off x="6934200" y="4953000"/>
            <a:ext cx="0" cy="0"/>
          </a:xfrm>
          <a:prstGeom prst="line">
            <a:avLst/>
          </a:prstGeom>
          <a:noFill/>
          <a:ln w="28575">
            <a:solidFill>
              <a:schemeClr val="tx1"/>
            </a:solidFill>
            <a:round/>
            <a:headEnd type="oval" w="med" len="med"/>
            <a:tailEnd type="oval" w="med" len="med"/>
          </a:ln>
        </p:spPr>
        <p:txBody>
          <a:bodyPr/>
          <a:lstStyle/>
          <a:p>
            <a:endParaRPr lang="en-US"/>
          </a:p>
        </p:txBody>
      </p:sp>
      <p:sp>
        <p:nvSpPr>
          <p:cNvPr id="31" name="Freeform 13"/>
          <p:cNvSpPr>
            <a:spLocks/>
          </p:cNvSpPr>
          <p:nvPr/>
        </p:nvSpPr>
        <p:spPr bwMode="auto">
          <a:xfrm>
            <a:off x="3124200" y="4343400"/>
            <a:ext cx="2819400" cy="533400"/>
          </a:xfrm>
          <a:custGeom>
            <a:avLst/>
            <a:gdLst>
              <a:gd name="T0" fmla="*/ 0 w 1776"/>
              <a:gd name="T1" fmla="*/ 466725 h 384"/>
              <a:gd name="T2" fmla="*/ 533400 w 1776"/>
              <a:gd name="T3" fmla="*/ 400050 h 384"/>
              <a:gd name="T4" fmla="*/ 762000 w 1776"/>
              <a:gd name="T5" fmla="*/ 66675 h 384"/>
              <a:gd name="T6" fmla="*/ 2286000 w 1776"/>
              <a:gd name="T7" fmla="*/ 66675 h 384"/>
              <a:gd name="T8" fmla="*/ 2667000 w 1776"/>
              <a:gd name="T9" fmla="*/ 466725 h 384"/>
              <a:gd name="T10" fmla="*/ 2819400 w 1776"/>
              <a:gd name="T11" fmla="*/ 466725 h 384"/>
              <a:gd name="T12" fmla="*/ 0 60000 65536"/>
              <a:gd name="T13" fmla="*/ 0 60000 65536"/>
              <a:gd name="T14" fmla="*/ 0 60000 65536"/>
              <a:gd name="T15" fmla="*/ 0 60000 65536"/>
              <a:gd name="T16" fmla="*/ 0 60000 65536"/>
              <a:gd name="T17" fmla="*/ 0 60000 65536"/>
              <a:gd name="T18" fmla="*/ 0 w 1776"/>
              <a:gd name="T19" fmla="*/ 0 h 384"/>
              <a:gd name="T20" fmla="*/ 1776 w 1776"/>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776" h="384">
                <a:moveTo>
                  <a:pt x="0" y="336"/>
                </a:moveTo>
                <a:cubicBezTo>
                  <a:pt x="128" y="336"/>
                  <a:pt x="256" y="336"/>
                  <a:pt x="336" y="288"/>
                </a:cubicBezTo>
                <a:cubicBezTo>
                  <a:pt x="416" y="240"/>
                  <a:pt x="296" y="88"/>
                  <a:pt x="480" y="48"/>
                </a:cubicBezTo>
                <a:cubicBezTo>
                  <a:pt x="664" y="8"/>
                  <a:pt x="1240" y="0"/>
                  <a:pt x="1440" y="48"/>
                </a:cubicBezTo>
                <a:cubicBezTo>
                  <a:pt x="1640" y="96"/>
                  <a:pt x="1624" y="288"/>
                  <a:pt x="1680" y="336"/>
                </a:cubicBezTo>
                <a:cubicBezTo>
                  <a:pt x="1736" y="384"/>
                  <a:pt x="1756" y="360"/>
                  <a:pt x="1776" y="336"/>
                </a:cubicBezTo>
              </a:path>
            </a:pathLst>
          </a:custGeom>
          <a:noFill/>
          <a:ln w="28575">
            <a:solidFill>
              <a:schemeClr val="tx1"/>
            </a:solidFill>
            <a:round/>
            <a:headEnd type="oval" w="med" len="med"/>
            <a:tailEnd type="triangle" w="med" len="med"/>
          </a:ln>
        </p:spPr>
        <p:txBody>
          <a:bodyPr/>
          <a:lstStyle/>
          <a:p>
            <a:endParaRPr lang="en-US"/>
          </a:p>
        </p:txBody>
      </p:sp>
      <p:sp>
        <p:nvSpPr>
          <p:cNvPr id="32" name="Line 14"/>
          <p:cNvSpPr>
            <a:spLocks noChangeShapeType="1"/>
          </p:cNvSpPr>
          <p:nvPr/>
        </p:nvSpPr>
        <p:spPr bwMode="auto">
          <a:xfrm>
            <a:off x="4267200" y="5410200"/>
            <a:ext cx="0" cy="609600"/>
          </a:xfrm>
          <a:prstGeom prst="line">
            <a:avLst/>
          </a:prstGeom>
          <a:noFill/>
          <a:ln w="28575">
            <a:solidFill>
              <a:srgbClr val="FF0000"/>
            </a:solidFill>
            <a:round/>
            <a:headEnd type="triangle" w="med" len="med"/>
            <a:tailEnd/>
          </a:ln>
        </p:spPr>
        <p:txBody>
          <a:bodyPr/>
          <a:lstStyle/>
          <a:p>
            <a:endParaRPr lang="en-US"/>
          </a:p>
        </p:txBody>
      </p:sp>
      <p:sp>
        <p:nvSpPr>
          <p:cNvPr id="33" name="Text Box 15"/>
          <p:cNvSpPr txBox="1">
            <a:spLocks noChangeArrowheads="1"/>
          </p:cNvSpPr>
          <p:nvPr/>
        </p:nvSpPr>
        <p:spPr bwMode="auto">
          <a:xfrm>
            <a:off x="3657600" y="5943600"/>
            <a:ext cx="2133600" cy="457200"/>
          </a:xfrm>
          <a:prstGeom prst="rect">
            <a:avLst/>
          </a:prstGeom>
          <a:noFill/>
          <a:ln w="9525">
            <a:noFill/>
            <a:miter lim="800000"/>
            <a:headEnd/>
            <a:tailEnd/>
          </a:ln>
        </p:spPr>
        <p:txBody>
          <a:bodyPr>
            <a:spAutoFit/>
          </a:bodyPr>
          <a:lstStyle/>
          <a:p>
            <a:pPr eaLnBrk="1" hangingPunct="1">
              <a:spcBef>
                <a:spcPct val="50000"/>
              </a:spcBef>
            </a:pPr>
            <a:r>
              <a:rPr lang="en-US" sz="2400">
                <a:solidFill>
                  <a:srgbClr val="FF0000"/>
                </a:solidFill>
                <a:latin typeface="Times New Roman" pitchFamily="18" charset="0"/>
              </a:rPr>
              <a:t>To be deleted</a:t>
            </a:r>
          </a:p>
        </p:txBody>
      </p:sp>
      <p:sp>
        <p:nvSpPr>
          <p:cNvPr id="39" name="Line 6"/>
          <p:cNvSpPr>
            <a:spLocks noChangeShapeType="1"/>
          </p:cNvSpPr>
          <p:nvPr/>
        </p:nvSpPr>
        <p:spPr bwMode="auto">
          <a:xfrm>
            <a:off x="1219200" y="4876800"/>
            <a:ext cx="914400" cy="0"/>
          </a:xfrm>
          <a:prstGeom prst="line">
            <a:avLst/>
          </a:prstGeom>
          <a:noFill/>
          <a:ln w="28575">
            <a:solidFill>
              <a:schemeClr val="tx1"/>
            </a:solidFill>
            <a:round/>
            <a:headEnd type="oval"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458200" cy="5791200"/>
          </a:xfrm>
        </p:spPr>
        <p:txBody>
          <a:bodyPr>
            <a:normAutofit fontScale="25000" lnSpcReduction="20000"/>
          </a:bodyPr>
          <a:lstStyle/>
          <a:p>
            <a:pPr>
              <a:buNone/>
            </a:pPr>
            <a:r>
              <a:rPr lang="en-US" sz="8800" dirty="0" smtClean="0">
                <a:solidFill>
                  <a:schemeClr val="accent1">
                    <a:lumMod val="75000"/>
                  </a:schemeClr>
                </a:solidFill>
                <a:latin typeface="Courier New" pitchFamily="49" charset="0"/>
                <a:cs typeface="Courier New" pitchFamily="49" charset="0"/>
              </a:rPr>
              <a:t>void del(</a:t>
            </a:r>
            <a:r>
              <a:rPr lang="en-US" sz="8800" dirty="0" err="1" smtClean="0">
                <a:solidFill>
                  <a:schemeClr val="accent1">
                    <a:lumMod val="75000"/>
                  </a:schemeClr>
                </a:solidFill>
                <a:latin typeface="Courier New" pitchFamily="49" charset="0"/>
                <a:cs typeface="Courier New" pitchFamily="49" charset="0"/>
              </a:rPr>
              <a:t>int</a:t>
            </a:r>
            <a:r>
              <a:rPr lang="en-US" sz="8800" dirty="0" smtClean="0">
                <a:solidFill>
                  <a:schemeClr val="accent1">
                    <a:lumMod val="75000"/>
                  </a:schemeClr>
                </a:solidFill>
                <a:latin typeface="Courier New" pitchFamily="49" charset="0"/>
                <a:cs typeface="Courier New" pitchFamily="49" charset="0"/>
              </a:rPr>
              <a:t> c){</a:t>
            </a:r>
          </a:p>
          <a:p>
            <a:pPr>
              <a:buNone/>
            </a:pPr>
            <a:r>
              <a:rPr lang="en-US" sz="8800" dirty="0" smtClean="0">
                <a:solidFill>
                  <a:schemeClr val="accent1">
                    <a:lumMod val="75000"/>
                  </a:schemeClr>
                </a:solidFill>
                <a:latin typeface="Courier New" pitchFamily="49" charset="0"/>
                <a:cs typeface="Courier New" pitchFamily="49" charset="0"/>
              </a:rPr>
              <a:t>  node* q=start;</a:t>
            </a:r>
          </a:p>
          <a:p>
            <a:pPr>
              <a:buNone/>
            </a:pPr>
            <a:endParaRPr lang="en-US" sz="8800" dirty="0" smtClean="0">
              <a:solidFill>
                <a:schemeClr val="accent1">
                  <a:lumMod val="75000"/>
                </a:schemeClr>
              </a:solidFill>
              <a:latin typeface="Courier New" pitchFamily="49" charset="0"/>
              <a:cs typeface="Courier New" pitchFamily="49" charset="0"/>
            </a:endParaRPr>
          </a:p>
          <a:p>
            <a:pPr>
              <a:buNone/>
            </a:pPr>
            <a:r>
              <a:rPr lang="en-US" sz="8800" dirty="0" smtClean="0">
                <a:solidFill>
                  <a:schemeClr val="accent1">
                    <a:lumMod val="75000"/>
                  </a:schemeClr>
                </a:solidFill>
                <a:latin typeface="Courier New" pitchFamily="49" charset="0"/>
                <a:cs typeface="Courier New" pitchFamily="49" charset="0"/>
              </a:rPr>
              <a:t>  for(</a:t>
            </a:r>
            <a:r>
              <a:rPr lang="en-US" sz="8800" dirty="0" err="1" smtClean="0">
                <a:solidFill>
                  <a:schemeClr val="accent1">
                    <a:lumMod val="75000"/>
                  </a:schemeClr>
                </a:solidFill>
                <a:latin typeface="Courier New" pitchFamily="49" charset="0"/>
                <a:cs typeface="Courier New" pitchFamily="49" charset="0"/>
              </a:rPr>
              <a:t>int</a:t>
            </a:r>
            <a:r>
              <a:rPr lang="en-US" sz="8800" dirty="0" smtClean="0">
                <a:solidFill>
                  <a:schemeClr val="accent1">
                    <a:lumMod val="75000"/>
                  </a:schemeClr>
                </a:solidFill>
                <a:latin typeface="Courier New" pitchFamily="49" charset="0"/>
                <a:cs typeface="Courier New" pitchFamily="49" charset="0"/>
              </a:rPr>
              <a:t> i=1;i&lt;c; i++)</a:t>
            </a:r>
          </a:p>
          <a:p>
            <a:pPr>
              <a:buNone/>
            </a:pPr>
            <a:r>
              <a:rPr lang="en-US" sz="8800" dirty="0" smtClean="0">
                <a:solidFill>
                  <a:schemeClr val="accent1">
                    <a:lumMod val="75000"/>
                  </a:schemeClr>
                </a:solidFill>
                <a:latin typeface="Courier New" pitchFamily="49" charset="0"/>
                <a:cs typeface="Courier New" pitchFamily="49" charset="0"/>
              </a:rPr>
              <a:t>       {</a:t>
            </a:r>
          </a:p>
          <a:p>
            <a:pPr>
              <a:buNone/>
            </a:pPr>
            <a:r>
              <a:rPr lang="en-US" sz="8800" dirty="0" smtClean="0">
                <a:solidFill>
                  <a:schemeClr val="accent1">
                    <a:lumMod val="75000"/>
                  </a:schemeClr>
                </a:solidFill>
                <a:latin typeface="Courier New" pitchFamily="49" charset="0"/>
                <a:cs typeface="Courier New" pitchFamily="49" charset="0"/>
              </a:rPr>
              <a:t>        q=q-&gt;next;</a:t>
            </a:r>
          </a:p>
          <a:p>
            <a:pPr>
              <a:buNone/>
            </a:pPr>
            <a:r>
              <a:rPr lang="en-US" sz="8800" dirty="0" smtClean="0">
                <a:solidFill>
                  <a:schemeClr val="accent1">
                    <a:lumMod val="75000"/>
                  </a:schemeClr>
                </a:solidFill>
                <a:latin typeface="Courier New" pitchFamily="49" charset="0"/>
                <a:cs typeface="Courier New" pitchFamily="49" charset="0"/>
              </a:rPr>
              <a:t>        if(q==NULL)</a:t>
            </a:r>
          </a:p>
          <a:p>
            <a:pPr>
              <a:buNone/>
            </a:pPr>
            <a:r>
              <a:rPr lang="en-US" sz="8800" dirty="0" smtClean="0">
                <a:solidFill>
                  <a:schemeClr val="accent1">
                    <a:lumMod val="75000"/>
                  </a:schemeClr>
                </a:solidFill>
                <a:latin typeface="Courier New" pitchFamily="49" charset="0"/>
                <a:cs typeface="Courier New" pitchFamily="49" charset="0"/>
              </a:rPr>
              <a:t>        </a:t>
            </a:r>
            <a:r>
              <a:rPr lang="en-US" sz="8800" dirty="0" err="1" smtClean="0">
                <a:solidFill>
                  <a:schemeClr val="accent1">
                    <a:lumMod val="75000"/>
                  </a:schemeClr>
                </a:solidFill>
                <a:latin typeface="Courier New" pitchFamily="49" charset="0"/>
                <a:cs typeface="Courier New" pitchFamily="49" charset="0"/>
              </a:rPr>
              <a:t>cout</a:t>
            </a:r>
            <a:r>
              <a:rPr lang="en-US" sz="8800" dirty="0" smtClean="0">
                <a:solidFill>
                  <a:schemeClr val="accent1">
                    <a:lumMod val="75000"/>
                  </a:schemeClr>
                </a:solidFill>
                <a:latin typeface="Courier New" pitchFamily="49" charset="0"/>
                <a:cs typeface="Courier New" pitchFamily="49" charset="0"/>
              </a:rPr>
              <a:t>&lt;&lt;”\n Node not found\n”;        </a:t>
            </a:r>
          </a:p>
          <a:p>
            <a:pPr>
              <a:buNone/>
            </a:pPr>
            <a:r>
              <a:rPr lang="en-US" sz="8800" dirty="0" smtClean="0">
                <a:solidFill>
                  <a:schemeClr val="accent1">
                    <a:lumMod val="75000"/>
                  </a:schemeClr>
                </a:solidFill>
                <a:latin typeface="Courier New" pitchFamily="49" charset="0"/>
                <a:cs typeface="Courier New" pitchFamily="49" charset="0"/>
              </a:rPr>
              <a:t>       }</a:t>
            </a:r>
          </a:p>
          <a:p>
            <a:pPr>
              <a:buNone/>
            </a:pPr>
            <a:r>
              <a:rPr lang="en-US" sz="8800" dirty="0" smtClean="0">
                <a:solidFill>
                  <a:schemeClr val="accent1">
                    <a:lumMod val="75000"/>
                  </a:schemeClr>
                </a:solidFill>
                <a:latin typeface="Courier New" pitchFamily="49" charset="0"/>
                <a:cs typeface="Courier New" pitchFamily="49" charset="0"/>
              </a:rPr>
              <a:t>    if(i==c){</a:t>
            </a:r>
          </a:p>
          <a:p>
            <a:pPr>
              <a:buNone/>
            </a:pPr>
            <a:r>
              <a:rPr lang="en-US" sz="8800" dirty="0" smtClean="0">
                <a:solidFill>
                  <a:schemeClr val="accent1">
                    <a:lumMod val="75000"/>
                  </a:schemeClr>
                </a:solidFill>
                <a:latin typeface="Courier New" pitchFamily="49" charset="0"/>
                <a:cs typeface="Courier New" pitchFamily="49" charset="0"/>
              </a:rPr>
              <a:t>       node* p=q-&gt;next; </a:t>
            </a:r>
            <a:r>
              <a:rPr lang="en-US" sz="8800" dirty="0" smtClean="0">
                <a:solidFill>
                  <a:srgbClr val="FF0000"/>
                </a:solidFill>
                <a:latin typeface="Courier New" pitchFamily="49" charset="0"/>
                <a:cs typeface="Courier New" pitchFamily="49" charset="0"/>
              </a:rPr>
              <a:t>//node to be deleted</a:t>
            </a:r>
            <a:r>
              <a:rPr lang="en-US" sz="8800" dirty="0" smtClean="0">
                <a:solidFill>
                  <a:schemeClr val="accent1">
                    <a:lumMod val="75000"/>
                  </a:schemeClr>
                </a:solidFill>
                <a:latin typeface="Courier New" pitchFamily="49" charset="0"/>
                <a:cs typeface="Courier New" pitchFamily="49" charset="0"/>
              </a:rPr>
              <a:t>                       </a:t>
            </a:r>
          </a:p>
          <a:p>
            <a:pPr>
              <a:buNone/>
            </a:pPr>
            <a:r>
              <a:rPr lang="en-US" sz="8800" dirty="0" smtClean="0">
                <a:solidFill>
                  <a:schemeClr val="accent1">
                    <a:lumMod val="75000"/>
                  </a:schemeClr>
                </a:solidFill>
                <a:latin typeface="Courier New" pitchFamily="49" charset="0"/>
                <a:cs typeface="Courier New" pitchFamily="49" charset="0"/>
              </a:rPr>
              <a:t>       q-&gt;next=p-&gt;next;</a:t>
            </a:r>
            <a:r>
              <a:rPr lang="en-US" sz="8800" dirty="0" smtClean="0">
                <a:solidFill>
                  <a:srgbClr val="FF0000"/>
                </a:solidFill>
                <a:latin typeface="Courier New" pitchFamily="49" charset="0"/>
                <a:cs typeface="Courier New" pitchFamily="49" charset="0"/>
              </a:rPr>
              <a:t>//disconnecting the node p</a:t>
            </a:r>
            <a:endParaRPr lang="en-US" sz="8800" dirty="0" smtClean="0">
              <a:solidFill>
                <a:schemeClr val="accent1">
                  <a:lumMod val="75000"/>
                </a:schemeClr>
              </a:solidFill>
              <a:latin typeface="Courier New" pitchFamily="49" charset="0"/>
              <a:cs typeface="Courier New" pitchFamily="49" charset="0"/>
            </a:endParaRPr>
          </a:p>
          <a:p>
            <a:pPr>
              <a:buNone/>
            </a:pPr>
            <a:r>
              <a:rPr lang="en-US" sz="8800" dirty="0" smtClean="0">
                <a:solidFill>
                  <a:schemeClr val="accent1">
                    <a:lumMod val="75000"/>
                  </a:schemeClr>
                </a:solidFill>
                <a:latin typeface="Courier New" pitchFamily="49" charset="0"/>
                <a:cs typeface="Courier New" pitchFamily="49" charset="0"/>
              </a:rPr>
              <a:t>       delete p;</a:t>
            </a:r>
          </a:p>
          <a:p>
            <a:pPr>
              <a:buNone/>
            </a:pPr>
            <a:r>
              <a:rPr lang="en-US" sz="8800" dirty="0" smtClean="0">
                <a:solidFill>
                  <a:schemeClr val="accent1">
                    <a:lumMod val="75000"/>
                  </a:schemeClr>
                </a:solidFill>
                <a:latin typeface="Courier New" pitchFamily="49" charset="0"/>
                <a:cs typeface="Courier New" pitchFamily="49" charset="0"/>
              </a:rPr>
              <a:t>       </a:t>
            </a:r>
            <a:r>
              <a:rPr lang="en-US" sz="8800" dirty="0" err="1" smtClean="0">
                <a:solidFill>
                  <a:schemeClr val="accent1">
                    <a:lumMod val="75000"/>
                  </a:schemeClr>
                </a:solidFill>
                <a:latin typeface="Courier New" pitchFamily="49" charset="0"/>
                <a:cs typeface="Courier New" pitchFamily="49" charset="0"/>
              </a:rPr>
              <a:t>cout</a:t>
            </a:r>
            <a:r>
              <a:rPr lang="en-US" sz="8800" dirty="0" smtClean="0">
                <a:solidFill>
                  <a:schemeClr val="accent1">
                    <a:lumMod val="75000"/>
                  </a:schemeClr>
                </a:solidFill>
                <a:latin typeface="Courier New" pitchFamily="49" charset="0"/>
                <a:cs typeface="Courier New" pitchFamily="49" charset="0"/>
              </a:rPr>
              <a:t>&lt;&lt;“Deleted Successfully”;</a:t>
            </a:r>
          </a:p>
          <a:p>
            <a:pPr>
              <a:buNone/>
            </a:pPr>
            <a:r>
              <a:rPr lang="en-US" sz="8800" dirty="0" smtClean="0">
                <a:solidFill>
                  <a:schemeClr val="accent1">
                    <a:lumMod val="75000"/>
                  </a:schemeClr>
                </a:solidFill>
                <a:latin typeface="Courier New" pitchFamily="49" charset="0"/>
                <a:cs typeface="Courier New" pitchFamily="49" charset="0"/>
              </a:rPr>
              <a:t>    }</a:t>
            </a:r>
          </a:p>
          <a:p>
            <a:pPr>
              <a:buNone/>
            </a:pPr>
            <a:r>
              <a:rPr lang="en-US" sz="8800" dirty="0" smtClean="0">
                <a:solidFill>
                  <a:schemeClr val="accent1">
                    <a:lumMod val="75000"/>
                  </a:schemeClr>
                </a:solidFill>
                <a:latin typeface="Courier New" pitchFamily="49" charset="0"/>
                <a:cs typeface="Courier New" pitchFamily="49" charset="0"/>
              </a:rPr>
              <a:t>}</a:t>
            </a:r>
          </a:p>
          <a:p>
            <a:pPr>
              <a:buNone/>
            </a:pPr>
            <a:r>
              <a:rPr lang="en-US" sz="5600" dirty="0" smtClean="0">
                <a:solidFill>
                  <a:schemeClr val="accent1">
                    <a:lumMod val="75000"/>
                  </a:schemeClr>
                </a:solidFill>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67512"/>
          </a:xfrm>
        </p:spPr>
        <p:txBody>
          <a:bodyPr>
            <a:normAutofit fontScale="90000"/>
          </a:bodyPr>
          <a:lstStyle/>
          <a:p>
            <a:r>
              <a:rPr lang="en-US" dirty="0" smtClean="0"/>
              <a:t>            Arrays Vs Linked Lists</a:t>
            </a:r>
            <a:endParaRPr lang="en-US" dirty="0"/>
          </a:p>
        </p:txBody>
      </p:sp>
      <p:graphicFrame>
        <p:nvGraphicFramePr>
          <p:cNvPr id="13" name="Group 82"/>
          <p:cNvGraphicFramePr>
            <a:graphicFrameLocks noGrp="1"/>
          </p:cNvGraphicFramePr>
          <p:nvPr/>
        </p:nvGraphicFramePr>
        <p:xfrm>
          <a:off x="304800" y="1447800"/>
          <a:ext cx="8424862" cy="4897439"/>
        </p:xfrm>
        <a:graphic>
          <a:graphicData uri="http://schemas.openxmlformats.org/drawingml/2006/table">
            <a:tbl>
              <a:tblPr/>
              <a:tblGrid>
                <a:gridCol w="4213225"/>
                <a:gridCol w="4211637"/>
              </a:tblGrid>
              <a:tr h="566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Arrays</a:t>
                      </a:r>
                      <a:endParaRPr kumimoji="0" lang="en-US" sz="1600" b="1"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Linked list</a:t>
                      </a:r>
                      <a:endParaRPr kumimoji="0" lang="en-US" sz="1600" b="1"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5000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Fixed size:  Resizing is expensive</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Dynamic size</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Insertions and Deletions are inefficient: Elements are usually shifted</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Insertions and Deletions are efficient: No shifting</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1652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Random access i.e., efficient indexing</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random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Not suitable for operations requiring</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     accessing elements by index such as sorting</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001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memory waste if the array is full or almost full; otherwise may result in much memory waste.</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Since memory is allocated dynamically(acc. to our need) there is no waste of memory.</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Sequential access is faster  [Reason: Elements in contiguous memory locations]</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Sequential access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is slow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[Reason: Elements not in contiguous memory locations]</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Tree>
    <p:extLst>
      <p:ext uri="{BB962C8B-B14F-4D97-AF65-F5344CB8AC3E}">
        <p14:creationId xmlns:p14="http://schemas.microsoft.com/office/powerpoint/2010/main" val="1796718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2"/>
          <p:cNvGraphicFramePr>
            <a:graphicFrameLocks noGrp="1"/>
          </p:cNvGraphicFramePr>
          <p:nvPr/>
        </p:nvGraphicFramePr>
        <p:xfrm>
          <a:off x="381000" y="1371600"/>
          <a:ext cx="8496300" cy="5001137"/>
        </p:xfrm>
        <a:graphic>
          <a:graphicData uri="http://schemas.openxmlformats.org/drawingml/2006/table">
            <a:tbl>
              <a:tblPr/>
              <a:tblGrid>
                <a:gridCol w="1912938"/>
                <a:gridCol w="2997200"/>
                <a:gridCol w="3586162"/>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Operation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ID-Array Complexity</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Singly-linked list Complexity</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984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 at beginning</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 at end</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 if the list has </a:t>
                      </a: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tail</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reference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 if the list has no </a:t>
                      </a: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tail</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reference</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Insert at middle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Delete at beginning</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Delete at end</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Delete at middle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O(1) access followed by O(n) shift</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O(n) search, followed by O(1) delete</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Search</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       linear search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O(log n)    Binary search</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55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Indexing: What is the element at a given position  k?</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1219200" y="228600"/>
            <a:ext cx="6172200" cy="830997"/>
          </a:xfrm>
          <a:prstGeom prst="rect">
            <a:avLst/>
          </a:prstGeom>
          <a:noFill/>
        </p:spPr>
        <p:txBody>
          <a:bodyPr wrap="square" rtlCol="0">
            <a:spAutoFit/>
          </a:bodyPr>
          <a:lstStyle/>
          <a:p>
            <a:r>
              <a:rPr lang="en-US" sz="2400" dirty="0" smtClean="0">
                <a:solidFill>
                  <a:srgbClr val="FF0000"/>
                </a:solidFill>
              </a:rPr>
              <a:t>COMPLEXITY  OF  VARIOUS  OPERATIONS IN    ARRAYS  AND  SLL</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6781800" cy="685800"/>
          </a:xfrm>
        </p:spPr>
        <p:txBody>
          <a:bodyPr>
            <a:normAutofit fontScale="90000"/>
          </a:bodyPr>
          <a:lstStyle/>
          <a:p>
            <a:r>
              <a:rPr lang="en-US" dirty="0" smtClean="0"/>
              <a:t>Doubly  Linked  List</a:t>
            </a:r>
            <a:endParaRPr lang="en-US" dirty="0"/>
          </a:p>
        </p:txBody>
      </p:sp>
      <p:sp>
        <p:nvSpPr>
          <p:cNvPr id="7" name="Content Placeholder 2"/>
          <p:cNvSpPr>
            <a:spLocks noGrp="1"/>
          </p:cNvSpPr>
          <p:nvPr>
            <p:ph idx="1"/>
          </p:nvPr>
        </p:nvSpPr>
        <p:spPr>
          <a:xfrm>
            <a:off x="228600" y="990600"/>
            <a:ext cx="8458200" cy="5638800"/>
          </a:xfrm>
        </p:spPr>
        <p:txBody>
          <a:bodyPr>
            <a:noAutofit/>
          </a:bodyPr>
          <a:lstStyle/>
          <a:p>
            <a:pPr marL="1051560" indent="-914400">
              <a:buNone/>
            </a:pPr>
            <a:endParaRPr lang="en-US" sz="2000" dirty="0" smtClean="0"/>
          </a:p>
          <a:p>
            <a:pPr marL="1051560" indent="-914400">
              <a:buNone/>
            </a:pPr>
            <a:r>
              <a:rPr lang="en-US" sz="2000" b="1" dirty="0" smtClean="0">
                <a:solidFill>
                  <a:schemeClr val="accent1">
                    <a:lumMod val="75000"/>
                  </a:schemeClr>
                </a:solidFill>
              </a:rPr>
              <a:t>1.    Doubly linked list</a:t>
            </a:r>
            <a:r>
              <a:rPr lang="en-US" sz="2000" dirty="0" smtClean="0">
                <a:solidFill>
                  <a:schemeClr val="accent1">
                    <a:lumMod val="75000"/>
                  </a:schemeClr>
                </a:solidFill>
              </a:rPr>
              <a:t> is a linked data structure that consists of a set of sequentially linked records called nodes.</a:t>
            </a:r>
          </a:p>
          <a:p>
            <a:pPr marL="1051560" indent="-914400">
              <a:buNone/>
            </a:pP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2 .        Each node contains  three fields ::</a:t>
            </a:r>
          </a:p>
          <a:p>
            <a:pPr marL="651510" indent="-514350">
              <a:buNone/>
            </a:pPr>
            <a:r>
              <a:rPr lang="en-US" sz="2000" dirty="0" smtClean="0">
                <a:solidFill>
                  <a:schemeClr val="accent1">
                    <a:lumMod val="75000"/>
                  </a:schemeClr>
                </a:solidFill>
              </a:rPr>
              <a:t>              -: one is data part which contain  data  only.             </a:t>
            </a:r>
          </a:p>
          <a:p>
            <a:pPr marL="651510" indent="-514350">
              <a:buNone/>
            </a:pPr>
            <a:r>
              <a:rPr lang="en-US" sz="2000" dirty="0" smtClean="0">
                <a:solidFill>
                  <a:schemeClr val="accent1">
                    <a:lumMod val="75000"/>
                  </a:schemeClr>
                </a:solidFill>
              </a:rPr>
              <a:t>              -:two other field is links part  that are  point </a:t>
            </a:r>
          </a:p>
          <a:p>
            <a:pPr marL="651510" indent="-514350">
              <a:buNone/>
            </a:pPr>
            <a:r>
              <a:rPr lang="en-US" sz="2000" dirty="0" smtClean="0">
                <a:solidFill>
                  <a:schemeClr val="accent1">
                    <a:lumMod val="75000"/>
                  </a:schemeClr>
                </a:solidFill>
              </a:rPr>
              <a:t>                 or references to the previous or to the next </a:t>
            </a:r>
          </a:p>
          <a:p>
            <a:pPr marL="651510" indent="-514350">
              <a:buNone/>
            </a:pPr>
            <a:r>
              <a:rPr lang="en-US" sz="2000" dirty="0" smtClean="0">
                <a:solidFill>
                  <a:schemeClr val="accent1">
                    <a:lumMod val="75000"/>
                  </a:schemeClr>
                </a:solidFill>
              </a:rPr>
              <a:t>                 node in the sequence of nodes.  </a:t>
            </a:r>
          </a:p>
          <a:p>
            <a:pPr marL="651510" indent="-514350">
              <a:buNone/>
            </a:pP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3.         The beginning and ending nodes' </a:t>
            </a:r>
            <a:r>
              <a:rPr lang="en-US" sz="2000" b="1" dirty="0" smtClean="0">
                <a:solidFill>
                  <a:schemeClr val="accent1">
                    <a:lumMod val="75000"/>
                  </a:schemeClr>
                </a:solidFill>
              </a:rPr>
              <a:t>previous</a:t>
            </a:r>
            <a:r>
              <a:rPr lang="en-US" sz="2000" dirty="0" smtClean="0">
                <a:solidFill>
                  <a:schemeClr val="accent1">
                    <a:lumMod val="75000"/>
                  </a:schemeClr>
                </a:solidFill>
              </a:rPr>
              <a:t> and  </a:t>
            </a:r>
            <a:r>
              <a:rPr lang="en-US" sz="2000" b="1" dirty="0" smtClean="0">
                <a:solidFill>
                  <a:schemeClr val="accent1">
                    <a:lumMod val="75000"/>
                  </a:schemeClr>
                </a:solidFill>
              </a:rPr>
              <a:t>next</a:t>
            </a: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             links, respectively, point to some kind of terminator,</a:t>
            </a:r>
          </a:p>
          <a:p>
            <a:pPr marL="651510" indent="-514350">
              <a:buNone/>
            </a:pPr>
            <a:r>
              <a:rPr lang="en-US" sz="2000" dirty="0" smtClean="0">
                <a:solidFill>
                  <a:schemeClr val="accent1">
                    <a:lumMod val="75000"/>
                  </a:schemeClr>
                </a:solidFill>
              </a:rPr>
              <a:t>             typically a sentinel node or null to facilitate traversal </a:t>
            </a:r>
          </a:p>
          <a:p>
            <a:pPr marL="651510" indent="-514350">
              <a:buNone/>
            </a:pPr>
            <a:r>
              <a:rPr lang="en-US" sz="2000" dirty="0" smtClean="0">
                <a:solidFill>
                  <a:schemeClr val="accent1">
                    <a:lumMod val="75000"/>
                  </a:schemeClr>
                </a:solidFill>
              </a:rPr>
              <a:t>              of the list.  </a:t>
            </a:r>
          </a:p>
          <a:p>
            <a:pPr marL="651510" indent="-514350">
              <a:buNone/>
            </a:pPr>
            <a:r>
              <a:rPr lang="en-US" sz="24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pPr>
              <a:buNone/>
            </a:pPr>
            <a:r>
              <a:rPr lang="en-US" dirty="0" smtClean="0"/>
              <a:t>                                      </a:t>
            </a:r>
            <a:r>
              <a:rPr lang="en-US" dirty="0" smtClean="0">
                <a:solidFill>
                  <a:schemeClr val="accent1">
                    <a:lumMod val="75000"/>
                  </a:schemeClr>
                </a:solidFill>
              </a:rPr>
              <a:t>NODE</a:t>
            </a:r>
          </a:p>
          <a:p>
            <a:pPr>
              <a:buNone/>
            </a:pPr>
            <a:endParaRPr lang="en-US" dirty="0" smtClean="0"/>
          </a:p>
          <a:p>
            <a:pPr>
              <a:buNone/>
            </a:pPr>
            <a:r>
              <a:rPr lang="en-US" dirty="0" smtClean="0"/>
              <a:t>                                                                            </a:t>
            </a:r>
            <a:br>
              <a:rPr lang="en-US" dirty="0" smtClean="0"/>
            </a:br>
            <a:endParaRPr lang="en-US" dirty="0" smtClean="0"/>
          </a:p>
          <a:p>
            <a:pPr>
              <a:buNone/>
            </a:pPr>
            <a:r>
              <a:rPr lang="en-US" dirty="0" smtClean="0"/>
              <a:t>            A                               B                                          C</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solidFill>
                  <a:schemeClr val="accent1">
                    <a:lumMod val="75000"/>
                  </a:schemeClr>
                </a:solidFill>
              </a:rPr>
              <a:t>A doubly linked list contain three fields: an integer value, the link to the next node, and the link to the previous node</a:t>
            </a:r>
            <a:r>
              <a:rPr lang="en-US" dirty="0" smtClean="0"/>
              <a:t>.</a:t>
            </a:r>
          </a:p>
        </p:txBody>
      </p:sp>
      <p:graphicFrame>
        <p:nvGraphicFramePr>
          <p:cNvPr id="5" name="Table 4"/>
          <p:cNvGraphicFramePr>
            <a:graphicFrameLocks noGrp="1"/>
          </p:cNvGraphicFramePr>
          <p:nvPr/>
        </p:nvGraphicFramePr>
        <p:xfrm>
          <a:off x="1676400" y="1066800"/>
          <a:ext cx="4495800" cy="370840"/>
        </p:xfrm>
        <a:graphic>
          <a:graphicData uri="http://schemas.openxmlformats.org/drawingml/2006/table">
            <a:tbl>
              <a:tblPr firstRow="1" bandRow="1">
                <a:tableStyleId>{5C22544A-7EE6-4342-B048-85BDC9FD1C3A}</a:tableStyleId>
              </a:tblPr>
              <a:tblGrid>
                <a:gridCol w="1498600"/>
                <a:gridCol w="1498600"/>
                <a:gridCol w="1498600"/>
              </a:tblGrid>
              <a:tr h="370840">
                <a:tc>
                  <a:txBody>
                    <a:bodyPr/>
                    <a:lstStyle/>
                    <a:p>
                      <a:r>
                        <a:rPr lang="en-US" dirty="0" smtClean="0"/>
                        <a:t>   previous</a:t>
                      </a:r>
                      <a:endParaRPr lang="en-US" dirty="0"/>
                    </a:p>
                  </a:txBody>
                  <a:tcPr/>
                </a:tc>
                <a:tc>
                  <a:txBody>
                    <a:bodyPr/>
                    <a:lstStyle/>
                    <a:p>
                      <a:r>
                        <a:rPr lang="en-US" dirty="0" smtClean="0"/>
                        <a:t>  data</a:t>
                      </a:r>
                      <a:endParaRPr lang="en-US" dirty="0"/>
                    </a:p>
                  </a:txBody>
                  <a:tcPr/>
                </a:tc>
                <a:tc>
                  <a:txBody>
                    <a:bodyPr/>
                    <a:lstStyle/>
                    <a:p>
                      <a:r>
                        <a:rPr lang="en-US" dirty="0" smtClean="0"/>
                        <a:t>     next</a:t>
                      </a:r>
                      <a:endParaRPr lang="en-US" dirty="0"/>
                    </a:p>
                  </a:txBody>
                  <a:tcPr/>
                </a:tc>
              </a:tr>
            </a:tbl>
          </a:graphicData>
        </a:graphic>
      </p:graphicFrame>
      <p:graphicFrame>
        <p:nvGraphicFramePr>
          <p:cNvPr id="6" name="Table 5"/>
          <p:cNvGraphicFramePr>
            <a:graphicFrameLocks noGrp="1"/>
          </p:cNvGraphicFramePr>
          <p:nvPr/>
        </p:nvGraphicFramePr>
        <p:xfrm>
          <a:off x="0" y="2895600"/>
          <a:ext cx="2743200" cy="365760"/>
        </p:xfrm>
        <a:graphic>
          <a:graphicData uri="http://schemas.openxmlformats.org/drawingml/2006/table">
            <a:tbl>
              <a:tblPr firstRow="1" bandRow="1">
                <a:tableStyleId>{5C22544A-7EE6-4342-B048-85BDC9FD1C3A}</a:tableStyleId>
              </a:tblPr>
              <a:tblGrid>
                <a:gridCol w="914400"/>
                <a:gridCol w="914400"/>
                <a:gridCol w="914400"/>
              </a:tblGrid>
              <a:tr h="142240">
                <a:tc>
                  <a:txBody>
                    <a:bodyPr/>
                    <a:lstStyle/>
                    <a:p>
                      <a:r>
                        <a:rPr lang="en-US" dirty="0" smtClean="0"/>
                        <a:t> NULL</a:t>
                      </a:r>
                      <a:endParaRPr lang="en-US" dirty="0"/>
                    </a:p>
                  </a:txBody>
                  <a:tcPr/>
                </a:tc>
                <a:tc>
                  <a:txBody>
                    <a:bodyPr/>
                    <a:lstStyle/>
                    <a:p>
                      <a:r>
                        <a:rPr lang="en-US" dirty="0" smtClean="0"/>
                        <a:t>   11</a:t>
                      </a:r>
                      <a:endParaRPr lang="en-US" dirty="0"/>
                    </a:p>
                  </a:txBody>
                  <a:tcPr/>
                </a:tc>
                <a:tc>
                  <a:txBody>
                    <a:bodyPr/>
                    <a:lstStyle/>
                    <a:p>
                      <a:r>
                        <a:rPr lang="en-US" dirty="0" smtClean="0"/>
                        <a:t>  786</a:t>
                      </a:r>
                      <a:endParaRPr lang="en-US" dirty="0"/>
                    </a:p>
                  </a:txBody>
                  <a:tcPr/>
                </a:tc>
              </a:tr>
            </a:tbl>
          </a:graphicData>
        </a:graphic>
      </p:graphicFrame>
      <p:cxnSp>
        <p:nvCxnSpPr>
          <p:cNvPr id="8" name="Elbow Connector 7"/>
          <p:cNvCxnSpPr/>
          <p:nvPr/>
        </p:nvCxnSpPr>
        <p:spPr>
          <a:xfrm>
            <a:off x="5562600" y="3200400"/>
            <a:ext cx="7620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1242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786</a:t>
            </a:r>
            <a:endParaRPr lang="en-US" dirty="0"/>
          </a:p>
        </p:txBody>
      </p:sp>
      <p:sp>
        <p:nvSpPr>
          <p:cNvPr id="19" name="Oval 18"/>
          <p:cNvSpPr/>
          <p:nvPr/>
        </p:nvSpPr>
        <p:spPr>
          <a:xfrm>
            <a:off x="0" y="34290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a:t>
            </a:r>
            <a:endParaRPr lang="en-US" dirty="0"/>
          </a:p>
        </p:txBody>
      </p:sp>
      <p:sp>
        <p:nvSpPr>
          <p:cNvPr id="21" name="Oval 20"/>
          <p:cNvSpPr/>
          <p:nvPr/>
        </p:nvSpPr>
        <p:spPr>
          <a:xfrm>
            <a:off x="63246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400</a:t>
            </a:r>
            <a:endParaRPr lang="en-US" dirty="0"/>
          </a:p>
        </p:txBody>
      </p:sp>
      <p:graphicFrame>
        <p:nvGraphicFramePr>
          <p:cNvPr id="22" name="Table 21"/>
          <p:cNvGraphicFramePr>
            <a:graphicFrameLocks noGrp="1"/>
          </p:cNvGraphicFramePr>
          <p:nvPr/>
        </p:nvGraphicFramePr>
        <p:xfrm>
          <a:off x="3200400" y="2971800"/>
          <a:ext cx="2438400" cy="365760"/>
        </p:xfrm>
        <a:graphic>
          <a:graphicData uri="http://schemas.openxmlformats.org/drawingml/2006/table">
            <a:tbl>
              <a:tblPr firstRow="1" bandRow="1">
                <a:tableStyleId>{5C22544A-7EE6-4342-B048-85BDC9FD1C3A}</a:tableStyleId>
              </a:tblPr>
              <a:tblGrid>
                <a:gridCol w="812800"/>
                <a:gridCol w="812800"/>
                <a:gridCol w="812800"/>
              </a:tblGrid>
              <a:tr h="228600">
                <a:tc>
                  <a:txBody>
                    <a:bodyPr/>
                    <a:lstStyle/>
                    <a:p>
                      <a:r>
                        <a:rPr lang="en-US" dirty="0" smtClean="0"/>
                        <a:t>  200</a:t>
                      </a:r>
                      <a:endParaRPr lang="en-US" dirty="0"/>
                    </a:p>
                  </a:txBody>
                  <a:tcPr/>
                </a:tc>
                <a:tc>
                  <a:txBody>
                    <a:bodyPr/>
                    <a:lstStyle/>
                    <a:p>
                      <a:r>
                        <a:rPr lang="en-US" dirty="0" smtClean="0"/>
                        <a:t>656</a:t>
                      </a:r>
                      <a:endParaRPr lang="en-US" dirty="0"/>
                    </a:p>
                  </a:txBody>
                  <a:tcPr/>
                </a:tc>
                <a:tc>
                  <a:txBody>
                    <a:bodyPr/>
                    <a:lstStyle/>
                    <a:p>
                      <a:r>
                        <a:rPr lang="en-US" dirty="0" smtClean="0"/>
                        <a:t>  400</a:t>
                      </a:r>
                      <a:endParaRPr lang="en-US" dirty="0"/>
                    </a:p>
                  </a:txBody>
                  <a:tcPr/>
                </a:tc>
              </a:tr>
            </a:tbl>
          </a:graphicData>
        </a:graphic>
      </p:graphicFrame>
      <p:graphicFrame>
        <p:nvGraphicFramePr>
          <p:cNvPr id="23" name="Table 22"/>
          <p:cNvGraphicFramePr>
            <a:graphicFrameLocks noGrp="1"/>
          </p:cNvGraphicFramePr>
          <p:nvPr/>
        </p:nvGraphicFramePr>
        <p:xfrm>
          <a:off x="6400800" y="2971800"/>
          <a:ext cx="2743200" cy="365760"/>
        </p:xfrm>
        <a:graphic>
          <a:graphicData uri="http://schemas.openxmlformats.org/drawingml/2006/table">
            <a:tbl>
              <a:tblPr firstRow="1" bandRow="1">
                <a:tableStyleId>{5C22544A-7EE6-4342-B048-85BDC9FD1C3A}</a:tableStyleId>
              </a:tblPr>
              <a:tblGrid>
                <a:gridCol w="762000"/>
                <a:gridCol w="990600"/>
                <a:gridCol w="990600"/>
              </a:tblGrid>
              <a:tr h="304800">
                <a:tc>
                  <a:txBody>
                    <a:bodyPr/>
                    <a:lstStyle/>
                    <a:p>
                      <a:r>
                        <a:rPr lang="en-US" dirty="0" smtClean="0"/>
                        <a:t>  786</a:t>
                      </a:r>
                      <a:endParaRPr lang="en-US" dirty="0"/>
                    </a:p>
                  </a:txBody>
                  <a:tcPr/>
                </a:tc>
                <a:tc>
                  <a:txBody>
                    <a:bodyPr/>
                    <a:lstStyle/>
                    <a:p>
                      <a:r>
                        <a:rPr lang="en-US" dirty="0" smtClean="0"/>
                        <a:t>   777</a:t>
                      </a:r>
                      <a:endParaRPr lang="en-US" dirty="0"/>
                    </a:p>
                  </a:txBody>
                  <a:tcPr/>
                </a:tc>
                <a:tc>
                  <a:txBody>
                    <a:bodyPr/>
                    <a:lstStyle/>
                    <a:p>
                      <a:r>
                        <a:rPr lang="en-US" dirty="0" smtClean="0"/>
                        <a:t>  NULL</a:t>
                      </a:r>
                      <a:endParaRPr lang="en-US" dirty="0"/>
                    </a:p>
                  </a:txBody>
                  <a:tcPr/>
                </a:tc>
              </a:tr>
            </a:tbl>
          </a:graphicData>
        </a:graphic>
      </p:graphicFrame>
      <p:cxnSp>
        <p:nvCxnSpPr>
          <p:cNvPr id="24" name="Elbow Connector 23"/>
          <p:cNvCxnSpPr/>
          <p:nvPr/>
        </p:nvCxnSpPr>
        <p:spPr>
          <a:xfrm rot="16200000" flipH="1">
            <a:off x="2705100" y="3162300"/>
            <a:ext cx="5334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DLL’s compared to SLL’s</a:t>
            </a:r>
            <a:endParaRPr lang="en-US" dirty="0"/>
          </a:p>
        </p:txBody>
      </p:sp>
      <p:sp>
        <p:nvSpPr>
          <p:cNvPr id="5" name="Rectangle 3"/>
          <p:cNvSpPr txBox="1">
            <a:spLocks noChangeArrowheads="1"/>
          </p:cNvSpPr>
          <p:nvPr/>
        </p:nvSpPr>
        <p:spPr>
          <a:xfrm>
            <a:off x="381000" y="1828800"/>
            <a:ext cx="4203700" cy="4760913"/>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accent5">
                    <a:lumMod val="75000"/>
                  </a:schemeClr>
                </a:solidFill>
                <a:effectLst/>
                <a:uLnTx/>
                <a:uFillTx/>
                <a:latin typeface="+mn-lt"/>
                <a:ea typeface="+mn-ea"/>
                <a:cs typeface="+mn-cs"/>
              </a:rPr>
              <a:t>Advantages: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Can be traversed in either direction (may be essential for some programs)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Some operations, such as deletion and inserting before a node, become easier</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4724400" y="1828800"/>
            <a:ext cx="4203700" cy="4760913"/>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rgbClr val="FF0000"/>
                </a:solidFill>
                <a:effectLst/>
                <a:uLnTx/>
                <a:uFillTx/>
                <a:latin typeface="+mn-lt"/>
                <a:ea typeface="+mn-ea"/>
                <a:cs typeface="+mn-cs"/>
              </a:rPr>
              <a:t>Disadvantages: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Requires more space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List manipulations are slower (because more links must be changed)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Greater chance of having bugs (because more links must be manipulated)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Types of lists</a:t>
            </a:r>
            <a:endParaRPr lang="en-US" dirty="0"/>
          </a:p>
        </p:txBody>
      </p:sp>
      <p:sp>
        <p:nvSpPr>
          <p:cNvPr id="11" name="Content Placeholder 10"/>
          <p:cNvSpPr>
            <a:spLocks noGrp="1"/>
          </p:cNvSpPr>
          <p:nvPr>
            <p:ph idx="1"/>
          </p:nvPr>
        </p:nvSpPr>
        <p:spPr/>
        <p:txBody>
          <a:bodyPr/>
          <a:lstStyle/>
          <a:p>
            <a:endParaRPr lang="en-US" dirty="0" smtClean="0"/>
          </a:p>
          <a:p>
            <a:r>
              <a:rPr lang="en-US" dirty="0" smtClean="0"/>
              <a:t>There are two basic types of linked list</a:t>
            </a:r>
          </a:p>
          <a:p>
            <a:endParaRPr lang="en-US" sz="3600" dirty="0" smtClean="0"/>
          </a:p>
          <a:p>
            <a:r>
              <a:rPr lang="en-US" sz="3600" dirty="0" smtClean="0"/>
              <a:t>Singly Linked list</a:t>
            </a:r>
          </a:p>
          <a:p>
            <a:endParaRPr lang="en-US" sz="3600" dirty="0" smtClean="0"/>
          </a:p>
          <a:p>
            <a:r>
              <a:rPr lang="en-US" sz="3600" dirty="0" smtClean="0"/>
              <a:t>Doubly linked list</a:t>
            </a:r>
            <a:endParaRPr lang="en-US" sz="3600" dirty="0"/>
          </a:p>
        </p:txBody>
      </p:sp>
      <p:pic>
        <p:nvPicPr>
          <p:cNvPr id="4" name="Picture 3" descr="Figure 17-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2200" y="3463903"/>
            <a:ext cx="2231068" cy="752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gure 17-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4600" y="5105400"/>
            <a:ext cx="2085975" cy="752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791199" y="5105400"/>
            <a:ext cx="568369" cy="752475"/>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123791" y="5481637"/>
            <a:ext cx="4840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5290613" y="5499733"/>
            <a:ext cx="8139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896112"/>
          </a:xfrm>
        </p:spPr>
        <p:txBody>
          <a:bodyPr/>
          <a:lstStyle/>
          <a:p>
            <a:r>
              <a:rPr lang="en-US" dirty="0" smtClean="0"/>
              <a:t>Structure of DLL</a:t>
            </a:r>
            <a:endParaRPr lang="en-US" dirty="0"/>
          </a:p>
        </p:txBody>
      </p:sp>
      <p:sp>
        <p:nvSpPr>
          <p:cNvPr id="3" name="Content Placeholder 2"/>
          <p:cNvSpPr>
            <a:spLocks noGrp="1"/>
          </p:cNvSpPr>
          <p:nvPr>
            <p:ph idx="1"/>
          </p:nvPr>
        </p:nvSpPr>
        <p:spPr>
          <a:xfrm>
            <a:off x="304800" y="1905000"/>
            <a:ext cx="8229600" cy="2590800"/>
          </a:xfrm>
        </p:spPr>
        <p:txBody>
          <a:bodyPr>
            <a:normAutofit fontScale="92500" lnSpcReduction="10000"/>
          </a:bodyPr>
          <a:lstStyle/>
          <a:p>
            <a:pPr>
              <a:buNone/>
            </a:pPr>
            <a:r>
              <a:rPr lang="en-US" dirty="0" smtClean="0">
                <a:solidFill>
                  <a:schemeClr val="accent1">
                    <a:lumMod val="75000"/>
                  </a:schemeClr>
                </a:solidFill>
              </a:rPr>
              <a:t>  </a:t>
            </a:r>
            <a:r>
              <a:rPr lang="en-US" dirty="0" err="1" smtClean="0">
                <a:solidFill>
                  <a:schemeClr val="accent1">
                    <a:lumMod val="75000"/>
                  </a:schemeClr>
                </a:solidFill>
              </a:rPr>
              <a:t>struct</a:t>
            </a:r>
            <a:r>
              <a:rPr lang="en-US" dirty="0" smtClean="0">
                <a:solidFill>
                  <a:schemeClr val="accent1">
                    <a:lumMod val="75000"/>
                  </a:schemeClr>
                </a:solidFill>
              </a:rPr>
              <a:t> node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int</a:t>
            </a:r>
            <a:r>
              <a:rPr lang="en-US" dirty="0" smtClean="0">
                <a:solidFill>
                  <a:schemeClr val="accent1">
                    <a:lumMod val="75000"/>
                  </a:schemeClr>
                </a:solidFill>
              </a:rPr>
              <a:t> data;</a:t>
            </a:r>
          </a:p>
          <a:p>
            <a:pPr>
              <a:buNone/>
            </a:pPr>
            <a:r>
              <a:rPr lang="en-US" dirty="0" smtClean="0">
                <a:solidFill>
                  <a:schemeClr val="accent1">
                    <a:lumMod val="75000"/>
                  </a:schemeClr>
                </a:solidFill>
              </a:rPr>
              <a:t>     node*next;</a:t>
            </a:r>
          </a:p>
          <a:p>
            <a:pPr>
              <a:buNone/>
            </a:pPr>
            <a:r>
              <a:rPr lang="en-US" dirty="0" smtClean="0">
                <a:solidFill>
                  <a:schemeClr val="accent1">
                    <a:lumMod val="75000"/>
                  </a:schemeClr>
                </a:solidFill>
              </a:rPr>
              <a:t>     node*previous;   </a:t>
            </a:r>
            <a:r>
              <a:rPr lang="en-US" dirty="0" smtClean="0">
                <a:solidFill>
                  <a:srgbClr val="FF0000"/>
                </a:solidFill>
              </a:rPr>
              <a:t>//holds the address of previous node</a:t>
            </a: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endParaRPr lang="en-US" dirty="0">
              <a:solidFill>
                <a:schemeClr val="accent1">
                  <a:lumMod val="75000"/>
                </a:schemeClr>
              </a:solidFill>
            </a:endParaRPr>
          </a:p>
        </p:txBody>
      </p:sp>
      <p:sp>
        <p:nvSpPr>
          <p:cNvPr id="4" name="Rectangle 4"/>
          <p:cNvSpPr>
            <a:spLocks noChangeArrowheads="1"/>
          </p:cNvSpPr>
          <p:nvPr/>
        </p:nvSpPr>
        <p:spPr bwMode="auto">
          <a:xfrm>
            <a:off x="2057400" y="5562600"/>
            <a:ext cx="3962400" cy="838200"/>
          </a:xfrm>
          <a:prstGeom prst="rect">
            <a:avLst/>
          </a:prstGeom>
          <a:solidFill>
            <a:srgbClr val="FFFF66"/>
          </a:solidFill>
          <a:ln w="38100">
            <a:solidFill>
              <a:schemeClr val="tx1"/>
            </a:solidFill>
            <a:miter lim="800000"/>
            <a:headEnd/>
            <a:tailEnd/>
          </a:ln>
          <a:effectLst/>
        </p:spPr>
        <p:txBody>
          <a:bodyPr wrap="none" anchor="ctr"/>
          <a:lstStyle/>
          <a:p>
            <a:endParaRPr lang="en-US"/>
          </a:p>
        </p:txBody>
      </p:sp>
      <p:sp>
        <p:nvSpPr>
          <p:cNvPr id="5" name="Line 5"/>
          <p:cNvSpPr>
            <a:spLocks noChangeShapeType="1"/>
          </p:cNvSpPr>
          <p:nvPr/>
        </p:nvSpPr>
        <p:spPr bwMode="auto">
          <a:xfrm>
            <a:off x="2971800" y="5562600"/>
            <a:ext cx="0" cy="838200"/>
          </a:xfrm>
          <a:prstGeom prst="line">
            <a:avLst/>
          </a:prstGeom>
          <a:noFill/>
          <a:ln w="38100">
            <a:solidFill>
              <a:schemeClr val="tx1"/>
            </a:solidFill>
            <a:round/>
            <a:headEnd/>
            <a:tailEnd/>
          </a:ln>
          <a:effectLst/>
        </p:spPr>
        <p:txBody>
          <a:bodyPr/>
          <a:lstStyle/>
          <a:p>
            <a:endParaRPr lang="en-US"/>
          </a:p>
        </p:txBody>
      </p:sp>
      <p:sp>
        <p:nvSpPr>
          <p:cNvPr id="6" name="Line 5"/>
          <p:cNvSpPr>
            <a:spLocks noChangeShapeType="1"/>
          </p:cNvSpPr>
          <p:nvPr/>
        </p:nvSpPr>
        <p:spPr bwMode="auto">
          <a:xfrm>
            <a:off x="5029200" y="5562600"/>
            <a:ext cx="0" cy="838200"/>
          </a:xfrm>
          <a:prstGeom prst="line">
            <a:avLst/>
          </a:prstGeom>
          <a:noFill/>
          <a:ln w="38100">
            <a:solidFill>
              <a:schemeClr val="tx1"/>
            </a:solidFill>
            <a:round/>
            <a:headEnd/>
            <a:tailEnd/>
          </a:ln>
          <a:effectLst/>
        </p:spPr>
        <p:txBody>
          <a:bodyPr/>
          <a:lstStyle/>
          <a:p>
            <a:endParaRPr lang="en-US"/>
          </a:p>
        </p:txBody>
      </p:sp>
      <p:sp>
        <p:nvSpPr>
          <p:cNvPr id="7" name="Text Box 9"/>
          <p:cNvSpPr txBox="1">
            <a:spLocks noChangeArrowheads="1"/>
          </p:cNvSpPr>
          <p:nvPr/>
        </p:nvSpPr>
        <p:spPr bwMode="auto">
          <a:xfrm>
            <a:off x="3352800" y="4876800"/>
            <a:ext cx="1143000" cy="457200"/>
          </a:xfrm>
          <a:prstGeom prst="rect">
            <a:avLst/>
          </a:prstGeom>
          <a:noFill/>
          <a:ln w="9525">
            <a:noFill/>
            <a:miter lim="800000"/>
            <a:headEnd/>
            <a:tailEnd/>
          </a:ln>
          <a:effectLst/>
        </p:spPr>
        <p:txBody>
          <a:bodyPr>
            <a:spAutoFit/>
          </a:bodyPr>
          <a:lstStyle/>
          <a:p>
            <a:pPr>
              <a:spcBef>
                <a:spcPct val="50000"/>
              </a:spcBef>
            </a:pPr>
            <a:r>
              <a:rPr lang="en-US" sz="2400" dirty="0" smtClean="0">
                <a:solidFill>
                  <a:schemeClr val="bg1"/>
                </a:solidFill>
              </a:rPr>
              <a:t>.</a:t>
            </a:r>
            <a:r>
              <a:rPr lang="en-US" sz="2400" dirty="0" smtClean="0">
                <a:solidFill>
                  <a:schemeClr val="accent1">
                    <a:lumMod val="75000"/>
                  </a:schemeClr>
                </a:solidFill>
              </a:rPr>
              <a:t>Data</a:t>
            </a:r>
            <a:endParaRPr lang="en-US" sz="2400" dirty="0">
              <a:solidFill>
                <a:schemeClr val="accent1">
                  <a:lumMod val="75000"/>
                </a:schemeClr>
              </a:solidFill>
            </a:endParaRPr>
          </a:p>
        </p:txBody>
      </p:sp>
      <p:sp>
        <p:nvSpPr>
          <p:cNvPr id="8" name="Text Box 9"/>
          <p:cNvSpPr txBox="1">
            <a:spLocks noChangeArrowheads="1"/>
          </p:cNvSpPr>
          <p:nvPr/>
        </p:nvSpPr>
        <p:spPr bwMode="auto">
          <a:xfrm>
            <a:off x="5105400" y="4876800"/>
            <a:ext cx="990600" cy="461665"/>
          </a:xfrm>
          <a:prstGeom prst="rect">
            <a:avLst/>
          </a:prstGeom>
          <a:noFill/>
          <a:ln w="9525">
            <a:noFill/>
            <a:miter lim="800000"/>
            <a:headEnd/>
            <a:tailEnd/>
          </a:ln>
          <a:effectLst/>
        </p:spPr>
        <p:txBody>
          <a:bodyPr wrap="square">
            <a:spAutoFit/>
          </a:bodyPr>
          <a:lstStyle/>
          <a:p>
            <a:pPr>
              <a:spcBef>
                <a:spcPct val="50000"/>
              </a:spcBef>
            </a:pPr>
            <a:r>
              <a:rPr lang="en-US" sz="2400" dirty="0" smtClean="0">
                <a:solidFill>
                  <a:schemeClr val="bg1"/>
                </a:solidFill>
              </a:rPr>
              <a:t>.</a:t>
            </a:r>
            <a:r>
              <a:rPr lang="en-US" sz="2400" dirty="0" smtClean="0">
                <a:solidFill>
                  <a:schemeClr val="accent1">
                    <a:lumMod val="75000"/>
                  </a:schemeClr>
                </a:solidFill>
              </a:rPr>
              <a:t>next</a:t>
            </a:r>
            <a:endParaRPr lang="en-US" sz="2400" dirty="0">
              <a:solidFill>
                <a:schemeClr val="bg1"/>
              </a:solidFill>
            </a:endParaRPr>
          </a:p>
        </p:txBody>
      </p:sp>
      <p:sp>
        <p:nvSpPr>
          <p:cNvPr id="9" name="Text Box 9"/>
          <p:cNvSpPr txBox="1">
            <a:spLocks noChangeArrowheads="1"/>
          </p:cNvSpPr>
          <p:nvPr/>
        </p:nvSpPr>
        <p:spPr bwMode="auto">
          <a:xfrm>
            <a:off x="1600200" y="4953000"/>
            <a:ext cx="1447800" cy="830997"/>
          </a:xfrm>
          <a:prstGeom prst="rect">
            <a:avLst/>
          </a:prstGeom>
          <a:noFill/>
          <a:ln w="9525">
            <a:noFill/>
            <a:miter lim="800000"/>
            <a:headEnd/>
            <a:tailEnd/>
          </a:ln>
          <a:effectLst/>
        </p:spPr>
        <p:txBody>
          <a:bodyPr wrap="square">
            <a:spAutoFit/>
          </a:bodyPr>
          <a:lstStyle/>
          <a:p>
            <a:pPr>
              <a:spcBef>
                <a:spcPct val="50000"/>
              </a:spcBef>
            </a:pPr>
            <a:r>
              <a:rPr lang="en-US" sz="2400" dirty="0" smtClean="0">
                <a:solidFill>
                  <a:schemeClr val="accent1">
                    <a:lumMod val="75000"/>
                  </a:schemeClr>
                </a:solidFill>
              </a:rPr>
              <a:t>previous</a:t>
            </a:r>
            <a:r>
              <a:rPr lang="en-US" sz="2400" dirty="0" smtClean="0">
                <a:solidFill>
                  <a:schemeClr val="bg1"/>
                </a:solidFill>
              </a:rPr>
              <a:t>.inf</a:t>
            </a:r>
            <a:endParaRPr lang="en-US" sz="2400" dirty="0">
              <a:solidFill>
                <a:schemeClr val="bg1"/>
              </a:solidFill>
            </a:endParaRPr>
          </a:p>
        </p:txBody>
      </p:sp>
      <p:sp>
        <p:nvSpPr>
          <p:cNvPr id="10" name="Line 10"/>
          <p:cNvSpPr>
            <a:spLocks noChangeShapeType="1"/>
          </p:cNvSpPr>
          <p:nvPr/>
        </p:nvSpPr>
        <p:spPr bwMode="auto">
          <a:xfrm flipH="1">
            <a:off x="1295400" y="5943600"/>
            <a:ext cx="1066800" cy="0"/>
          </a:xfrm>
          <a:prstGeom prst="line">
            <a:avLst/>
          </a:prstGeom>
          <a:noFill/>
          <a:ln w="76200">
            <a:solidFill>
              <a:srgbClr val="FF0000"/>
            </a:solidFill>
            <a:round/>
            <a:headEnd/>
            <a:tailEnd type="triangle" w="med" len="med"/>
          </a:ln>
          <a:effectLst/>
        </p:spPr>
        <p:txBody>
          <a:bodyPr/>
          <a:lstStyle/>
          <a:p>
            <a:endParaRPr lang="en-US"/>
          </a:p>
        </p:txBody>
      </p:sp>
      <p:sp>
        <p:nvSpPr>
          <p:cNvPr id="11" name="Line 11"/>
          <p:cNvSpPr>
            <a:spLocks noChangeShapeType="1"/>
          </p:cNvSpPr>
          <p:nvPr/>
        </p:nvSpPr>
        <p:spPr bwMode="auto">
          <a:xfrm>
            <a:off x="5715000" y="5943600"/>
            <a:ext cx="1143000" cy="0"/>
          </a:xfrm>
          <a:prstGeom prst="line">
            <a:avLst/>
          </a:prstGeom>
          <a:noFill/>
          <a:ln w="76200">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cstate="print"/>
          <a:srcRect/>
          <a:stretch>
            <a:fillRect/>
          </a:stretch>
        </p:blipFill>
        <p:spPr bwMode="auto">
          <a:xfrm>
            <a:off x="990600" y="1752600"/>
            <a:ext cx="6400800" cy="1457325"/>
          </a:xfrm>
          <a:prstGeom prst="rect">
            <a:avLst/>
          </a:prstGeom>
          <a:noFill/>
          <a:ln w="9525">
            <a:noFill/>
            <a:miter lim="800000"/>
            <a:headEnd/>
            <a:tailEnd/>
          </a:ln>
        </p:spPr>
      </p:pic>
      <p:pic>
        <p:nvPicPr>
          <p:cNvPr id="5" name="Picture 10"/>
          <p:cNvPicPr>
            <a:picLocks noChangeAspect="1" noChangeArrowheads="1"/>
          </p:cNvPicPr>
          <p:nvPr/>
        </p:nvPicPr>
        <p:blipFill>
          <a:blip r:embed="rId3" cstate="print"/>
          <a:srcRect/>
          <a:stretch>
            <a:fillRect/>
          </a:stretch>
        </p:blipFill>
        <p:spPr bwMode="auto">
          <a:xfrm>
            <a:off x="1143000" y="4343400"/>
            <a:ext cx="6781800" cy="1574800"/>
          </a:xfrm>
          <a:prstGeom prst="rect">
            <a:avLst/>
          </a:prstGeom>
          <a:noFill/>
          <a:ln w="9525">
            <a:noFill/>
            <a:miter lim="800000"/>
            <a:headEnd/>
            <a:tailEnd/>
          </a:ln>
        </p:spPr>
      </p:pic>
      <p:sp>
        <p:nvSpPr>
          <p:cNvPr id="6" name="Title 1"/>
          <p:cNvSpPr>
            <a:spLocks noGrp="1"/>
          </p:cNvSpPr>
          <p:nvPr>
            <p:ph type="title"/>
          </p:nvPr>
        </p:nvSpPr>
        <p:spPr>
          <a:xfrm>
            <a:off x="381000" y="533400"/>
            <a:ext cx="8229600" cy="819912"/>
          </a:xfrm>
        </p:spPr>
        <p:txBody>
          <a:bodyPr/>
          <a:lstStyle/>
          <a:p>
            <a:r>
              <a:rPr lang="en-US" dirty="0" smtClean="0"/>
              <a:t>Inserting at beginning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534400" cy="6019800"/>
          </a:xfrm>
        </p:spPr>
        <p:txBody>
          <a:bodyPr>
            <a:normAutofit fontScale="85000" lnSpcReduction="1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insert_beg</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&lt;&lt;"Node inserted successfully at the beginning";</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temp=start;</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temp-&gt;previous=p;</a:t>
            </a:r>
            <a:r>
              <a:rPr lang="en-US" dirty="0" smtClean="0">
                <a:solidFill>
                  <a:srgbClr val="FF0000"/>
                </a:solidFill>
              </a:rPr>
              <a:t>  //</a:t>
            </a:r>
            <a:r>
              <a:rPr lang="en-US" sz="2400" dirty="0" smtClean="0">
                <a:solidFill>
                  <a:srgbClr val="FF0000"/>
                </a:solidFill>
              </a:rPr>
              <a:t>making 1</a:t>
            </a:r>
            <a:r>
              <a:rPr lang="en-US" sz="2400" baseline="30000" dirty="0" smtClean="0">
                <a:solidFill>
                  <a:srgbClr val="FF0000"/>
                </a:solidFill>
              </a:rPr>
              <a:t>st</a:t>
            </a:r>
            <a:r>
              <a:rPr lang="en-US" sz="2400" dirty="0" smtClean="0">
                <a:solidFill>
                  <a:srgbClr val="FF0000"/>
                </a:solidFill>
              </a:rPr>
              <a:t> node’s previous point to the new node</a:t>
            </a:r>
            <a:endParaRPr lang="en-US" sz="2400" dirty="0" smtClean="0">
              <a:solidFill>
                <a:schemeClr val="accent1">
                  <a:lumMod val="75000"/>
                </a:schemeClr>
              </a:solidFill>
            </a:endParaRPr>
          </a:p>
          <a:p>
            <a:pPr>
              <a:buNone/>
            </a:pPr>
            <a:r>
              <a:rPr lang="en-US" dirty="0" smtClean="0">
                <a:solidFill>
                  <a:schemeClr val="accent1">
                    <a:lumMod val="75000"/>
                  </a:schemeClr>
                </a:solidFill>
              </a:rPr>
              <a:t>   p-&gt;next=temp; </a:t>
            </a:r>
            <a:r>
              <a:rPr lang="en-US" dirty="0" smtClean="0">
                <a:solidFill>
                  <a:srgbClr val="FF0000"/>
                </a:solidFill>
              </a:rPr>
              <a:t>//making next of the new node point to the 1st node</a:t>
            </a:r>
            <a:endParaRPr lang="en-US" dirty="0" smtClean="0">
              <a:solidFill>
                <a:schemeClr val="accent1">
                  <a:lumMod val="75000"/>
                </a:schemeClr>
              </a:solidFill>
            </a:endParaRP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 at the beginning\n";</a:t>
            </a:r>
          </a:p>
          <a:p>
            <a:pPr>
              <a:buNone/>
            </a:pPr>
            <a:r>
              <a:rPr lang="en-US" dirty="0" smtClean="0">
                <a:solidFill>
                  <a:schemeClr val="accent1">
                    <a:lumMod val="75000"/>
                  </a:schemeClr>
                </a:solidFill>
              </a:rPr>
              <a:t>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p:cNvPicPr>
            <a:picLocks noChangeAspect="1" noChangeArrowheads="1"/>
          </p:cNvPicPr>
          <p:nvPr/>
        </p:nvPicPr>
        <p:blipFill>
          <a:blip r:embed="rId2" cstate="print"/>
          <a:srcRect/>
          <a:stretch>
            <a:fillRect/>
          </a:stretch>
        </p:blipFill>
        <p:spPr bwMode="auto">
          <a:xfrm>
            <a:off x="533400" y="1981200"/>
            <a:ext cx="7848600" cy="1828800"/>
          </a:xfrm>
          <a:prstGeom prst="rect">
            <a:avLst/>
          </a:prstGeom>
          <a:noFill/>
          <a:ln w="9525">
            <a:noFill/>
            <a:miter lim="800000"/>
            <a:headEnd/>
            <a:tailEnd/>
          </a:ln>
        </p:spPr>
      </p:pic>
      <p:grpSp>
        <p:nvGrpSpPr>
          <p:cNvPr id="2" name="Group 22"/>
          <p:cNvGrpSpPr>
            <a:grpSpLocks/>
          </p:cNvGrpSpPr>
          <p:nvPr/>
        </p:nvGrpSpPr>
        <p:grpSpPr bwMode="auto">
          <a:xfrm>
            <a:off x="838200" y="4648200"/>
            <a:ext cx="7391400" cy="1751013"/>
            <a:chOff x="2200" y="2931"/>
            <a:chExt cx="3084" cy="1103"/>
          </a:xfrm>
        </p:grpSpPr>
        <p:pic>
          <p:nvPicPr>
            <p:cNvPr id="6" name="Picture 18"/>
            <p:cNvPicPr>
              <a:picLocks noChangeAspect="1" noChangeArrowheads="1"/>
            </p:cNvPicPr>
            <p:nvPr/>
          </p:nvPicPr>
          <p:blipFill>
            <a:blip r:embed="rId3" cstate="print"/>
            <a:srcRect/>
            <a:stretch>
              <a:fillRect/>
            </a:stretch>
          </p:blipFill>
          <p:spPr bwMode="auto">
            <a:xfrm>
              <a:off x="2200" y="2931"/>
              <a:ext cx="3084" cy="1103"/>
            </a:xfrm>
            <a:prstGeom prst="rect">
              <a:avLst/>
            </a:prstGeom>
            <a:noFill/>
            <a:ln w="9525">
              <a:noFill/>
              <a:miter lim="800000"/>
              <a:headEnd/>
              <a:tailEnd/>
            </a:ln>
          </p:spPr>
        </p:pic>
        <p:pic>
          <p:nvPicPr>
            <p:cNvPr id="7" name="Picture 21"/>
            <p:cNvPicPr>
              <a:picLocks noChangeAspect="1" noChangeArrowheads="1"/>
            </p:cNvPicPr>
            <p:nvPr/>
          </p:nvPicPr>
          <p:blipFill>
            <a:blip r:embed="rId4" cstate="print"/>
            <a:srcRect/>
            <a:stretch>
              <a:fillRect/>
            </a:stretch>
          </p:blipFill>
          <p:spPr bwMode="auto">
            <a:xfrm>
              <a:off x="4740" y="2976"/>
              <a:ext cx="204" cy="168"/>
            </a:xfrm>
            <a:prstGeom prst="rect">
              <a:avLst/>
            </a:prstGeom>
            <a:noFill/>
            <a:ln w="9525">
              <a:noFill/>
              <a:miter lim="800000"/>
              <a:headEnd/>
              <a:tailEnd/>
            </a:ln>
          </p:spPr>
        </p:pic>
      </p:grpSp>
      <p:sp>
        <p:nvSpPr>
          <p:cNvPr id="8" name="Title 1"/>
          <p:cNvSpPr>
            <a:spLocks noGrp="1"/>
          </p:cNvSpPr>
          <p:nvPr>
            <p:ph type="title"/>
          </p:nvPr>
        </p:nvSpPr>
        <p:spPr>
          <a:xfrm>
            <a:off x="304800" y="533400"/>
            <a:ext cx="8229600" cy="743712"/>
          </a:xfrm>
        </p:spPr>
        <p:txBody>
          <a:bodyPr>
            <a:normAutofit fontScale="90000"/>
          </a:bodyPr>
          <a:lstStyle/>
          <a:p>
            <a:r>
              <a:rPr lang="en-US" dirty="0" smtClean="0"/>
              <a:t>Inserting at the end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fontScale="775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insert_end</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 at the end";</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temp=start;</a:t>
            </a:r>
          </a:p>
          <a:p>
            <a:pPr>
              <a:buNone/>
            </a:pPr>
            <a:r>
              <a:rPr lang="en-US" dirty="0" smtClean="0">
                <a:solidFill>
                  <a:schemeClr val="accent1">
                    <a:lumMod val="75000"/>
                  </a:schemeClr>
                </a:solidFill>
              </a:rPr>
              <a:t>	   while(temp-&gt;next!=NULL)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temp=temp-&gt;next;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temp-&gt;next=p;</a:t>
            </a:r>
          </a:p>
          <a:p>
            <a:pPr>
              <a:buNone/>
            </a:pPr>
            <a:r>
              <a:rPr lang="en-US" dirty="0" smtClean="0">
                <a:solidFill>
                  <a:schemeClr val="accent1">
                    <a:lumMod val="75000"/>
                  </a:schemeClr>
                </a:solidFill>
              </a:rPr>
              <a:t>      p-&gt;previous=temp;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 at the end\n";</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l3.png"/>
          <p:cNvPicPr>
            <a:picLocks noChangeAspect="1"/>
          </p:cNvPicPr>
          <p:nvPr/>
        </p:nvPicPr>
        <p:blipFill>
          <a:blip r:embed="rId2" cstate="print"/>
          <a:stretch>
            <a:fillRect/>
          </a:stretch>
        </p:blipFill>
        <p:spPr>
          <a:xfrm>
            <a:off x="685800" y="1371600"/>
            <a:ext cx="6906589" cy="1428950"/>
          </a:xfrm>
          <a:prstGeom prst="rect">
            <a:avLst/>
          </a:prstGeom>
        </p:spPr>
      </p:pic>
      <p:sp>
        <p:nvSpPr>
          <p:cNvPr id="7" name="TextBox 6"/>
          <p:cNvSpPr txBox="1"/>
          <p:nvPr/>
        </p:nvSpPr>
        <p:spPr>
          <a:xfrm>
            <a:off x="1371600" y="2971800"/>
            <a:ext cx="6172200" cy="707886"/>
          </a:xfrm>
          <a:prstGeom prst="rect">
            <a:avLst/>
          </a:prstGeom>
          <a:noFill/>
        </p:spPr>
        <p:txBody>
          <a:bodyPr wrap="square" rtlCol="0">
            <a:spAutoFit/>
          </a:bodyPr>
          <a:lstStyle/>
          <a:p>
            <a:r>
              <a:rPr lang="en-US" sz="2000" dirty="0" smtClean="0">
                <a:solidFill>
                  <a:srgbClr val="FF0000"/>
                </a:solidFill>
              </a:rPr>
              <a:t>Making next and previous pointer of the node to be inserted point accordingly</a:t>
            </a:r>
          </a:p>
        </p:txBody>
      </p:sp>
      <p:pic>
        <p:nvPicPr>
          <p:cNvPr id="8" name="Picture 8"/>
          <p:cNvPicPr>
            <a:picLocks noChangeAspect="1" noChangeArrowheads="1"/>
          </p:cNvPicPr>
          <p:nvPr/>
        </p:nvPicPr>
        <p:blipFill>
          <a:blip r:embed="rId3" cstate="print"/>
          <a:srcRect/>
          <a:stretch>
            <a:fillRect/>
          </a:stretch>
        </p:blipFill>
        <p:spPr bwMode="auto">
          <a:xfrm>
            <a:off x="1219200" y="3886200"/>
            <a:ext cx="6781800" cy="1479550"/>
          </a:xfrm>
          <a:prstGeom prst="rect">
            <a:avLst/>
          </a:prstGeom>
          <a:noFill/>
          <a:ln w="9525">
            <a:noFill/>
            <a:miter lim="800000"/>
            <a:headEnd/>
            <a:tailEnd/>
          </a:ln>
        </p:spPr>
      </p:pic>
      <p:sp>
        <p:nvSpPr>
          <p:cNvPr id="9" name="TextBox 8"/>
          <p:cNvSpPr txBox="1"/>
          <p:nvPr/>
        </p:nvSpPr>
        <p:spPr>
          <a:xfrm>
            <a:off x="1371600" y="5791200"/>
            <a:ext cx="6553200" cy="646331"/>
          </a:xfrm>
          <a:prstGeom prst="rect">
            <a:avLst/>
          </a:prstGeom>
          <a:noFill/>
        </p:spPr>
        <p:txBody>
          <a:bodyPr wrap="square" rtlCol="0">
            <a:spAutoFit/>
          </a:bodyPr>
          <a:lstStyle/>
          <a:p>
            <a:r>
              <a:rPr lang="en-US" dirty="0" smtClean="0">
                <a:solidFill>
                  <a:srgbClr val="FF0000"/>
                </a:solidFill>
              </a:rPr>
              <a:t>Adjusting the next and previous pointers of the nodes b/w which the new node accordingly</a:t>
            </a:r>
            <a:endParaRPr lang="en-US" dirty="0">
              <a:solidFill>
                <a:srgbClr val="FF0000"/>
              </a:solidFill>
            </a:endParaRPr>
          </a:p>
        </p:txBody>
      </p:sp>
      <p:sp>
        <p:nvSpPr>
          <p:cNvPr id="10" name="Title 1"/>
          <p:cNvSpPr>
            <a:spLocks noGrp="1"/>
          </p:cNvSpPr>
          <p:nvPr>
            <p:ph type="title"/>
          </p:nvPr>
        </p:nvSpPr>
        <p:spPr>
          <a:xfrm>
            <a:off x="304800" y="381000"/>
            <a:ext cx="8229600" cy="762000"/>
          </a:xfrm>
        </p:spPr>
        <p:txBody>
          <a:bodyPr>
            <a:normAutofit fontScale="90000"/>
          </a:bodyPr>
          <a:lstStyle/>
          <a:p>
            <a:r>
              <a:rPr lang="en-US" dirty="0" smtClean="0"/>
              <a:t>Inserting after a node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800600"/>
          </a:xfrm>
        </p:spPr>
        <p:txBody>
          <a:bodyPr>
            <a:normAutofit fontScale="85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insert_after</a:t>
            </a:r>
            <a:r>
              <a:rPr lang="en-US" dirty="0" smtClean="0">
                <a:solidFill>
                  <a:schemeClr val="accent1">
                    <a:lumMod val="75000"/>
                  </a:schemeClr>
                </a:solidFill>
              </a:rPr>
              <a:t>(</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c,node</a:t>
            </a:r>
            <a:r>
              <a:rPr lang="en-US" dirty="0" smtClean="0">
                <a:solidFill>
                  <a:schemeClr val="accent1">
                    <a:lumMod val="75000"/>
                  </a:schemeClr>
                </a:solidFill>
              </a:rPr>
              <a:t>*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temp=start;</a:t>
            </a:r>
          </a:p>
          <a:p>
            <a:pPr>
              <a:buNone/>
            </a:pPr>
            <a:r>
              <a:rPr lang="en-US" dirty="0" smtClean="0">
                <a:solidFill>
                  <a:schemeClr val="accent1">
                    <a:lumMod val="75000"/>
                  </a:schemeClr>
                </a:solidFill>
              </a:rPr>
              <a:t>     for(</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i</a:t>
            </a:r>
            <a:r>
              <a:rPr lang="en-US" dirty="0" smtClean="0">
                <a:solidFill>
                  <a:schemeClr val="accent1">
                    <a:lumMod val="75000"/>
                  </a:schemeClr>
                </a:solidFill>
              </a:rPr>
              <a:t>=1;i&lt;c-1;i++)</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temp=temp-&gt;next;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p-&gt;next=temp-&gt;next;   </a:t>
            </a:r>
          </a:p>
          <a:p>
            <a:pPr>
              <a:buNone/>
            </a:pPr>
            <a:r>
              <a:rPr lang="en-US" dirty="0" smtClean="0">
                <a:solidFill>
                  <a:schemeClr val="accent1">
                    <a:lumMod val="75000"/>
                  </a:schemeClr>
                </a:solidFill>
              </a:rPr>
              <a:t>     temp-&gt;next-&gt;previous=p;</a:t>
            </a:r>
          </a:p>
          <a:p>
            <a:pPr>
              <a:buNone/>
            </a:pPr>
            <a:r>
              <a:rPr lang="en-US" dirty="0" smtClean="0">
                <a:solidFill>
                  <a:schemeClr val="accent1">
                    <a:lumMod val="75000"/>
                  </a:schemeClr>
                </a:solidFill>
              </a:rPr>
              <a:t>     temp-&gt;next=p;</a:t>
            </a:r>
          </a:p>
          <a:p>
            <a:pPr>
              <a:buNone/>
            </a:pPr>
            <a:r>
              <a:rPr lang="en-US" dirty="0" smtClean="0">
                <a:solidFill>
                  <a:schemeClr val="accent1">
                    <a:lumMod val="75000"/>
                  </a:schemeClr>
                </a:solidFill>
              </a:rPr>
              <a:t>     p-&gt;previous=temp;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nInserted</a:t>
            </a:r>
            <a:r>
              <a:rPr lang="en-US" dirty="0" smtClean="0">
                <a:solidFill>
                  <a:schemeClr val="accent1">
                    <a:lumMod val="75000"/>
                  </a:schemeClr>
                </a:solidFill>
              </a:rPr>
              <a:t> successfully";</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762000"/>
          </a:xfrm>
        </p:spPr>
        <p:txBody>
          <a:bodyPr>
            <a:normAutofit fontScale="90000"/>
          </a:bodyPr>
          <a:lstStyle/>
          <a:p>
            <a:r>
              <a:rPr lang="en-US" dirty="0" smtClean="0"/>
              <a:t>Deleting a node</a:t>
            </a:r>
            <a:endParaRPr lang="en-US" dirty="0"/>
          </a:p>
        </p:txBody>
      </p:sp>
      <p:sp>
        <p:nvSpPr>
          <p:cNvPr id="4" name="Rectangle 3"/>
          <p:cNvSpPr>
            <a:spLocks noGrp="1" noChangeArrowheads="1"/>
          </p:cNvSpPr>
          <p:nvPr>
            <p:ph idx="1"/>
          </p:nvPr>
        </p:nvSpPr>
        <p:spPr>
          <a:xfrm>
            <a:off x="457200" y="1935480"/>
            <a:ext cx="8229600" cy="1036320"/>
          </a:xfrm>
        </p:spPr>
        <p:txBody>
          <a:bodyPr/>
          <a:lstStyle/>
          <a:p>
            <a:pPr eaLnBrk="1" hangingPunct="1">
              <a:buFont typeface="Arial" pitchFamily="34" charset="0"/>
              <a:buChar char="•"/>
            </a:pPr>
            <a:r>
              <a:rPr lang="en-US" sz="2400" dirty="0" smtClean="0">
                <a:solidFill>
                  <a:schemeClr val="accent1">
                    <a:lumMod val="75000"/>
                  </a:schemeClr>
                </a:solidFill>
              </a:rPr>
              <a:t>Node deletion from a DLL involves changing </a:t>
            </a:r>
            <a:r>
              <a:rPr lang="en-US" sz="2400" i="1" dirty="0" smtClean="0">
                <a:solidFill>
                  <a:schemeClr val="accent1">
                    <a:lumMod val="75000"/>
                  </a:schemeClr>
                </a:solidFill>
              </a:rPr>
              <a:t>two</a:t>
            </a:r>
            <a:r>
              <a:rPr lang="en-US" sz="2400" dirty="0" smtClean="0">
                <a:solidFill>
                  <a:schemeClr val="accent1">
                    <a:lumMod val="75000"/>
                  </a:schemeClr>
                </a:solidFill>
              </a:rPr>
              <a:t> links</a:t>
            </a:r>
          </a:p>
          <a:p>
            <a:pPr eaLnBrk="1" hangingPunct="1">
              <a:buFont typeface="Arial" pitchFamily="34" charset="0"/>
              <a:buChar char="•"/>
            </a:pPr>
            <a:r>
              <a:rPr lang="en-US" sz="2400" dirty="0" smtClean="0">
                <a:solidFill>
                  <a:schemeClr val="accent1">
                    <a:lumMod val="75000"/>
                  </a:schemeClr>
                </a:solidFill>
              </a:rPr>
              <a:t>In this </a:t>
            </a:r>
            <a:r>
              <a:rPr lang="en-US" sz="2400" dirty="0" err="1" smtClean="0">
                <a:solidFill>
                  <a:schemeClr val="accent1">
                    <a:lumMod val="75000"/>
                  </a:schemeClr>
                </a:solidFill>
              </a:rPr>
              <a:t>example,we</a:t>
            </a:r>
            <a:r>
              <a:rPr lang="en-US" sz="2400" dirty="0" smtClean="0">
                <a:solidFill>
                  <a:schemeClr val="accent1">
                    <a:lumMod val="75000"/>
                  </a:schemeClr>
                </a:solidFill>
              </a:rPr>
              <a:t> will delete node </a:t>
            </a:r>
            <a:r>
              <a:rPr lang="en-US" sz="2400" dirty="0" smtClean="0">
                <a:solidFill>
                  <a:schemeClr val="accent1">
                    <a:lumMod val="75000"/>
                  </a:schemeClr>
                </a:solidFill>
                <a:latin typeface="Consolas" pitchFamily="49" charset="0"/>
              </a:rPr>
              <a:t>b</a:t>
            </a:r>
          </a:p>
        </p:txBody>
      </p:sp>
      <p:grpSp>
        <p:nvGrpSpPr>
          <p:cNvPr id="5" name="Group 54"/>
          <p:cNvGrpSpPr>
            <a:grpSpLocks/>
          </p:cNvGrpSpPr>
          <p:nvPr/>
        </p:nvGrpSpPr>
        <p:grpSpPr bwMode="auto">
          <a:xfrm>
            <a:off x="685800" y="2971800"/>
            <a:ext cx="7543800" cy="1600200"/>
            <a:chOff x="480" y="2208"/>
            <a:chExt cx="4752" cy="1152"/>
          </a:xfrm>
        </p:grpSpPr>
        <p:grpSp>
          <p:nvGrpSpPr>
            <p:cNvPr id="6" name="Group 6"/>
            <p:cNvGrpSpPr>
              <a:grpSpLocks/>
            </p:cNvGrpSpPr>
            <p:nvPr/>
          </p:nvGrpSpPr>
          <p:grpSpPr bwMode="auto">
            <a:xfrm>
              <a:off x="480" y="2208"/>
              <a:ext cx="816" cy="576"/>
              <a:chOff x="4224" y="960"/>
              <a:chExt cx="528" cy="576"/>
            </a:xfrm>
          </p:grpSpPr>
          <p:sp>
            <p:nvSpPr>
              <p:cNvPr id="42" name="Line 7"/>
              <p:cNvSpPr>
                <a:spLocks noChangeShapeType="1"/>
              </p:cNvSpPr>
              <p:nvPr/>
            </p:nvSpPr>
            <p:spPr bwMode="auto">
              <a:xfrm>
                <a:off x="4512" y="1248"/>
                <a:ext cx="192" cy="288"/>
              </a:xfrm>
              <a:prstGeom prst="line">
                <a:avLst/>
              </a:prstGeom>
              <a:noFill/>
              <a:ln w="28575">
                <a:solidFill>
                  <a:schemeClr val="tx1"/>
                </a:solidFill>
                <a:round/>
                <a:headEnd/>
                <a:tailEnd type="triangle" w="med" len="med"/>
              </a:ln>
            </p:spPr>
            <p:txBody>
              <a:bodyPr wrap="none" anchor="ctr"/>
              <a:lstStyle/>
              <a:p>
                <a:endParaRPr lang="en-US"/>
              </a:p>
            </p:txBody>
          </p:sp>
          <p:sp>
            <p:nvSpPr>
              <p:cNvPr id="43" name="Text Box 8"/>
              <p:cNvSpPr txBox="1">
                <a:spLocks noChangeArrowheads="1"/>
              </p:cNvSpPr>
              <p:nvPr/>
            </p:nvSpPr>
            <p:spPr bwMode="auto">
              <a:xfrm>
                <a:off x="4224" y="960"/>
                <a:ext cx="528" cy="291"/>
              </a:xfrm>
              <a:prstGeom prst="rect">
                <a:avLst/>
              </a:prstGeom>
              <a:noFill/>
              <a:ln w="12700">
                <a:noFill/>
                <a:miter lim="800000"/>
                <a:headEnd/>
                <a:tailEnd/>
              </a:ln>
            </p:spPr>
            <p:txBody>
              <a:bodyPr>
                <a:spAutoFit/>
              </a:bodyPr>
              <a:lstStyle/>
              <a:p>
                <a:pPr>
                  <a:spcBef>
                    <a:spcPct val="50000"/>
                  </a:spcBef>
                </a:pPr>
                <a:r>
                  <a:rPr lang="en-US">
                    <a:solidFill>
                      <a:schemeClr val="accent2"/>
                    </a:solidFill>
                    <a:latin typeface="Consolas" pitchFamily="49" charset="0"/>
                  </a:rPr>
                  <a:t>myDLL</a:t>
                </a:r>
              </a:p>
            </p:txBody>
          </p:sp>
        </p:grpSp>
        <p:sp>
          <p:nvSpPr>
            <p:cNvPr id="7" name="Rectangle 10"/>
            <p:cNvSpPr>
              <a:spLocks noChangeArrowheads="1"/>
            </p:cNvSpPr>
            <p:nvPr/>
          </p:nvSpPr>
          <p:spPr bwMode="auto">
            <a:xfrm>
              <a:off x="1248" y="2784"/>
              <a:ext cx="288" cy="288"/>
            </a:xfrm>
            <a:prstGeom prst="rect">
              <a:avLst/>
            </a:prstGeom>
            <a:noFill/>
            <a:ln w="19050">
              <a:solidFill>
                <a:schemeClr val="tx1"/>
              </a:solidFill>
              <a:miter lim="800000"/>
              <a:headEnd/>
              <a:tailEnd/>
            </a:ln>
          </p:spPr>
          <p:txBody>
            <a:bodyPr wrap="none" anchor="ctr"/>
            <a:lstStyle/>
            <a:p>
              <a:endParaRPr lang="en-US"/>
            </a:p>
          </p:txBody>
        </p:sp>
        <p:sp>
          <p:nvSpPr>
            <p:cNvPr id="8" name="Oval 11"/>
            <p:cNvSpPr>
              <a:spLocks noChangeArrowheads="1"/>
            </p:cNvSpPr>
            <p:nvPr/>
          </p:nvSpPr>
          <p:spPr bwMode="auto">
            <a:xfrm>
              <a:off x="1344"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9" name="Line 12"/>
            <p:cNvSpPr>
              <a:spLocks noChangeShapeType="1"/>
            </p:cNvSpPr>
            <p:nvPr/>
          </p:nvSpPr>
          <p:spPr bwMode="auto">
            <a:xfrm>
              <a:off x="1392"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10" name="Rectangle 13"/>
            <p:cNvSpPr>
              <a:spLocks noChangeArrowheads="1"/>
            </p:cNvSpPr>
            <p:nvPr/>
          </p:nvSpPr>
          <p:spPr bwMode="auto">
            <a:xfrm>
              <a:off x="1248" y="3072"/>
              <a:ext cx="288" cy="288"/>
            </a:xfrm>
            <a:prstGeom prst="rect">
              <a:avLst/>
            </a:prstGeom>
            <a:noFill/>
            <a:ln w="19050">
              <a:solidFill>
                <a:schemeClr val="tx1"/>
              </a:solidFill>
              <a:miter lim="800000"/>
              <a:headEnd/>
              <a:tailEnd/>
            </a:ln>
          </p:spPr>
          <p:txBody>
            <a:bodyPr wrap="none" anchor="ctr"/>
            <a:lstStyle/>
            <a:p>
              <a:endParaRPr lang="en-US"/>
            </a:p>
          </p:txBody>
        </p:sp>
        <p:sp>
          <p:nvSpPr>
            <p:cNvPr id="11" name="Oval 14"/>
            <p:cNvSpPr>
              <a:spLocks noChangeArrowheads="1"/>
            </p:cNvSpPr>
            <p:nvPr/>
          </p:nvSpPr>
          <p:spPr bwMode="auto">
            <a:xfrm>
              <a:off x="1344" y="316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2" name="Line 15"/>
            <p:cNvSpPr>
              <a:spLocks noChangeShapeType="1"/>
            </p:cNvSpPr>
            <p:nvPr/>
          </p:nvSpPr>
          <p:spPr bwMode="auto">
            <a:xfrm>
              <a:off x="1392" y="3216"/>
              <a:ext cx="2016" cy="0"/>
            </a:xfrm>
            <a:prstGeom prst="line">
              <a:avLst/>
            </a:prstGeom>
            <a:noFill/>
            <a:ln w="19050">
              <a:solidFill>
                <a:schemeClr val="accent2"/>
              </a:solidFill>
              <a:round/>
              <a:headEnd/>
              <a:tailEnd type="none" w="lg" len="lg"/>
            </a:ln>
          </p:spPr>
          <p:txBody>
            <a:bodyPr wrap="none" anchor="ctr"/>
            <a:lstStyle/>
            <a:p>
              <a:endParaRPr lang="en-US"/>
            </a:p>
          </p:txBody>
        </p:sp>
        <p:grpSp>
          <p:nvGrpSpPr>
            <p:cNvPr id="13" name="Group 17"/>
            <p:cNvGrpSpPr>
              <a:grpSpLocks/>
            </p:cNvGrpSpPr>
            <p:nvPr/>
          </p:nvGrpSpPr>
          <p:grpSpPr bwMode="auto">
            <a:xfrm>
              <a:off x="1824" y="2784"/>
              <a:ext cx="864" cy="288"/>
              <a:chOff x="1824" y="3840"/>
              <a:chExt cx="864" cy="288"/>
            </a:xfrm>
          </p:grpSpPr>
          <p:sp>
            <p:nvSpPr>
              <p:cNvPr id="39" name="Rectangle 18"/>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40" name="Rectangle 19"/>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41" name="Rectangle 20"/>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14" name="Group 21"/>
            <p:cNvGrpSpPr>
              <a:grpSpLocks/>
            </p:cNvGrpSpPr>
            <p:nvPr/>
          </p:nvGrpSpPr>
          <p:grpSpPr bwMode="auto">
            <a:xfrm>
              <a:off x="2496" y="2832"/>
              <a:ext cx="480" cy="96"/>
              <a:chOff x="2496" y="3888"/>
              <a:chExt cx="480" cy="96"/>
            </a:xfrm>
          </p:grpSpPr>
          <p:sp>
            <p:nvSpPr>
              <p:cNvPr id="37" name="Oval 22"/>
              <p:cNvSpPr>
                <a:spLocks noChangeArrowheads="1"/>
              </p:cNvSpPr>
              <p:nvPr/>
            </p:nvSpPr>
            <p:spPr bwMode="auto">
              <a:xfrm>
                <a:off x="2496" y="3888"/>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38" name="Line 23"/>
              <p:cNvSpPr>
                <a:spLocks noChangeShapeType="1"/>
              </p:cNvSpPr>
              <p:nvPr/>
            </p:nvSpPr>
            <p:spPr bwMode="auto">
              <a:xfrm>
                <a:off x="2544" y="3936"/>
                <a:ext cx="432" cy="0"/>
              </a:xfrm>
              <a:prstGeom prst="line">
                <a:avLst/>
              </a:prstGeom>
              <a:noFill/>
              <a:ln w="19050">
                <a:solidFill>
                  <a:schemeClr val="tx1"/>
                </a:solidFill>
                <a:round/>
                <a:headEnd/>
                <a:tailEnd type="triangle" w="lg" len="lg"/>
              </a:ln>
            </p:spPr>
            <p:txBody>
              <a:bodyPr wrap="none" anchor="ctr"/>
              <a:lstStyle/>
              <a:p>
                <a:endParaRPr lang="en-US"/>
              </a:p>
            </p:txBody>
          </p:sp>
        </p:grpSp>
        <p:sp>
          <p:nvSpPr>
            <p:cNvPr id="15" name="Oval 24"/>
            <p:cNvSpPr>
              <a:spLocks noChangeArrowheads="1"/>
            </p:cNvSpPr>
            <p:nvPr/>
          </p:nvSpPr>
          <p:spPr bwMode="auto">
            <a:xfrm>
              <a:off x="1920"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6" name="Rectangle 26"/>
            <p:cNvSpPr>
              <a:spLocks noChangeArrowheads="1"/>
            </p:cNvSpPr>
            <p:nvPr/>
          </p:nvSpPr>
          <p:spPr bwMode="auto">
            <a:xfrm>
              <a:off x="2976" y="2784"/>
              <a:ext cx="288" cy="288"/>
            </a:xfrm>
            <a:prstGeom prst="rect">
              <a:avLst/>
            </a:prstGeom>
            <a:noFill/>
            <a:ln w="19050">
              <a:solidFill>
                <a:schemeClr val="tx1"/>
              </a:solidFill>
              <a:miter lim="800000"/>
              <a:headEnd/>
              <a:tailEnd/>
            </a:ln>
          </p:spPr>
          <p:txBody>
            <a:bodyPr wrap="none" anchor="ctr"/>
            <a:lstStyle/>
            <a:p>
              <a:endParaRPr lang="en-US"/>
            </a:p>
          </p:txBody>
        </p:sp>
        <p:sp>
          <p:nvSpPr>
            <p:cNvPr id="17" name="Rectangle 27"/>
            <p:cNvSpPr>
              <a:spLocks noChangeArrowheads="1"/>
            </p:cNvSpPr>
            <p:nvPr/>
          </p:nvSpPr>
          <p:spPr bwMode="auto">
            <a:xfrm>
              <a:off x="3552" y="2784"/>
              <a:ext cx="288" cy="288"/>
            </a:xfrm>
            <a:prstGeom prst="rect">
              <a:avLst/>
            </a:prstGeom>
            <a:noFill/>
            <a:ln w="19050">
              <a:solidFill>
                <a:schemeClr val="tx1"/>
              </a:solidFill>
              <a:miter lim="800000"/>
              <a:headEnd/>
              <a:tailEnd/>
            </a:ln>
          </p:spPr>
          <p:txBody>
            <a:bodyPr wrap="none" anchor="ctr"/>
            <a:lstStyle/>
            <a:p>
              <a:endParaRPr lang="en-US"/>
            </a:p>
          </p:txBody>
        </p:sp>
        <p:sp>
          <p:nvSpPr>
            <p:cNvPr id="18" name="Rectangle 28"/>
            <p:cNvSpPr>
              <a:spLocks noChangeArrowheads="1"/>
            </p:cNvSpPr>
            <p:nvPr/>
          </p:nvSpPr>
          <p:spPr bwMode="auto">
            <a:xfrm>
              <a:off x="3264" y="2784"/>
              <a:ext cx="288" cy="288"/>
            </a:xfrm>
            <a:prstGeom prst="rect">
              <a:avLst/>
            </a:prstGeom>
            <a:noFill/>
            <a:ln w="19050">
              <a:solidFill>
                <a:schemeClr val="tx1"/>
              </a:solidFill>
              <a:miter lim="800000"/>
              <a:headEnd/>
              <a:tailEnd/>
            </a:ln>
          </p:spPr>
          <p:txBody>
            <a:bodyPr wrap="none" anchor="ctr"/>
            <a:lstStyle/>
            <a:p>
              <a:endParaRPr lang="en-US"/>
            </a:p>
          </p:txBody>
        </p:sp>
        <p:sp>
          <p:nvSpPr>
            <p:cNvPr id="19" name="Oval 29"/>
            <p:cNvSpPr>
              <a:spLocks noChangeArrowheads="1"/>
            </p:cNvSpPr>
            <p:nvPr/>
          </p:nvSpPr>
          <p:spPr bwMode="auto">
            <a:xfrm>
              <a:off x="3648"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0" name="Oval 30"/>
            <p:cNvSpPr>
              <a:spLocks noChangeArrowheads="1"/>
            </p:cNvSpPr>
            <p:nvPr/>
          </p:nvSpPr>
          <p:spPr bwMode="auto">
            <a:xfrm>
              <a:off x="3072"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1" name="Line 31"/>
            <p:cNvSpPr>
              <a:spLocks noChangeShapeType="1"/>
            </p:cNvSpPr>
            <p:nvPr/>
          </p:nvSpPr>
          <p:spPr bwMode="auto">
            <a:xfrm>
              <a:off x="3696"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22" name="Line 32"/>
            <p:cNvSpPr>
              <a:spLocks noChangeShapeType="1"/>
            </p:cNvSpPr>
            <p:nvPr/>
          </p:nvSpPr>
          <p:spPr bwMode="auto">
            <a:xfrm flipH="1">
              <a:off x="2688" y="2975"/>
              <a:ext cx="432" cy="1"/>
            </a:xfrm>
            <a:prstGeom prst="line">
              <a:avLst/>
            </a:prstGeom>
            <a:noFill/>
            <a:ln w="19050">
              <a:solidFill>
                <a:schemeClr val="accent2"/>
              </a:solidFill>
              <a:round/>
              <a:headEnd/>
              <a:tailEnd type="triangle" w="lg" len="lg"/>
            </a:ln>
          </p:spPr>
          <p:txBody>
            <a:bodyPr wrap="none" anchor="ctr"/>
            <a:lstStyle/>
            <a:p>
              <a:endParaRPr lang="en-US"/>
            </a:p>
          </p:txBody>
        </p:sp>
        <p:grpSp>
          <p:nvGrpSpPr>
            <p:cNvPr id="23" name="Group 34"/>
            <p:cNvGrpSpPr>
              <a:grpSpLocks/>
            </p:cNvGrpSpPr>
            <p:nvPr/>
          </p:nvGrpSpPr>
          <p:grpSpPr bwMode="auto">
            <a:xfrm>
              <a:off x="4128" y="2784"/>
              <a:ext cx="864" cy="288"/>
              <a:chOff x="1824" y="3840"/>
              <a:chExt cx="864" cy="288"/>
            </a:xfrm>
          </p:grpSpPr>
          <p:sp>
            <p:nvSpPr>
              <p:cNvPr id="34" name="Rectangle 35"/>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35" name="Rectangle 36"/>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36" name="Rectangle 37"/>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24" name="Group 38"/>
            <p:cNvGrpSpPr>
              <a:grpSpLocks/>
            </p:cNvGrpSpPr>
            <p:nvPr/>
          </p:nvGrpSpPr>
          <p:grpSpPr bwMode="auto">
            <a:xfrm>
              <a:off x="3840" y="2928"/>
              <a:ext cx="480" cy="96"/>
              <a:chOff x="1536" y="3984"/>
              <a:chExt cx="480" cy="96"/>
            </a:xfrm>
          </p:grpSpPr>
          <p:sp>
            <p:nvSpPr>
              <p:cNvPr id="32" name="Oval 39"/>
              <p:cNvSpPr>
                <a:spLocks noChangeArrowheads="1"/>
              </p:cNvSpPr>
              <p:nvPr/>
            </p:nvSpPr>
            <p:spPr bwMode="auto">
              <a:xfrm>
                <a:off x="1920" y="3984"/>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33" name="Line 40"/>
              <p:cNvSpPr>
                <a:spLocks noChangeShapeType="1"/>
              </p:cNvSpPr>
              <p:nvPr/>
            </p:nvSpPr>
            <p:spPr bwMode="auto">
              <a:xfrm flipH="1">
                <a:off x="1536" y="4031"/>
                <a:ext cx="432" cy="1"/>
              </a:xfrm>
              <a:prstGeom prst="line">
                <a:avLst/>
              </a:prstGeom>
              <a:noFill/>
              <a:ln w="19050">
                <a:solidFill>
                  <a:schemeClr val="accent2"/>
                </a:solidFill>
                <a:round/>
                <a:headEnd/>
                <a:tailEnd type="triangle" w="lg" len="lg"/>
              </a:ln>
            </p:spPr>
            <p:txBody>
              <a:bodyPr wrap="none" anchor="ctr"/>
              <a:lstStyle/>
              <a:p>
                <a:endParaRPr lang="en-US"/>
              </a:p>
            </p:txBody>
          </p:sp>
        </p:grpSp>
        <p:sp>
          <p:nvSpPr>
            <p:cNvPr id="25" name="Oval 41"/>
            <p:cNvSpPr>
              <a:spLocks noChangeArrowheads="1"/>
            </p:cNvSpPr>
            <p:nvPr/>
          </p:nvSpPr>
          <p:spPr bwMode="auto">
            <a:xfrm>
              <a:off x="4800"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6" name="Freeform 43"/>
            <p:cNvSpPr>
              <a:spLocks/>
            </p:cNvSpPr>
            <p:nvPr/>
          </p:nvSpPr>
          <p:spPr bwMode="auto">
            <a:xfrm>
              <a:off x="5002" y="2976"/>
              <a:ext cx="230" cy="240"/>
            </a:xfrm>
            <a:custGeom>
              <a:avLst/>
              <a:gdLst>
                <a:gd name="T0" fmla="*/ 0 w 230"/>
                <a:gd name="T1" fmla="*/ 240 h 240"/>
                <a:gd name="T2" fmla="*/ 192 w 230"/>
                <a:gd name="T3" fmla="*/ 192 h 240"/>
                <a:gd name="T4" fmla="*/ 198 w 230"/>
                <a:gd name="T5" fmla="*/ 60 h 240"/>
                <a:gd name="T6" fmla="*/ 0 w 230"/>
                <a:gd name="T7" fmla="*/ 0 h 240"/>
                <a:gd name="T8" fmla="*/ 0 60000 65536"/>
                <a:gd name="T9" fmla="*/ 0 60000 65536"/>
                <a:gd name="T10" fmla="*/ 0 60000 65536"/>
                <a:gd name="T11" fmla="*/ 0 60000 65536"/>
                <a:gd name="T12" fmla="*/ 0 w 230"/>
                <a:gd name="T13" fmla="*/ 0 h 240"/>
                <a:gd name="T14" fmla="*/ 230 w 230"/>
                <a:gd name="T15" fmla="*/ 240 h 240"/>
              </a:gdLst>
              <a:ahLst/>
              <a:cxnLst>
                <a:cxn ang="T8">
                  <a:pos x="T0" y="T1"/>
                </a:cxn>
                <a:cxn ang="T9">
                  <a:pos x="T2" y="T3"/>
                </a:cxn>
                <a:cxn ang="T10">
                  <a:pos x="T4" y="T5"/>
                </a:cxn>
                <a:cxn ang="T11">
                  <a:pos x="T6" y="T7"/>
                </a:cxn>
              </a:cxnLst>
              <a:rect l="T12" t="T13" r="T14" b="T15"/>
              <a:pathLst>
                <a:path w="230" h="240">
                  <a:moveTo>
                    <a:pt x="0" y="240"/>
                  </a:moveTo>
                  <a:cubicBezTo>
                    <a:pt x="80" y="228"/>
                    <a:pt x="159" y="222"/>
                    <a:pt x="192" y="192"/>
                  </a:cubicBezTo>
                  <a:cubicBezTo>
                    <a:pt x="225" y="162"/>
                    <a:pt x="230" y="92"/>
                    <a:pt x="198" y="60"/>
                  </a:cubicBezTo>
                  <a:cubicBezTo>
                    <a:pt x="166" y="28"/>
                    <a:pt x="41" y="12"/>
                    <a:pt x="0" y="0"/>
                  </a:cubicBezTo>
                </a:path>
              </a:pathLst>
            </a:custGeom>
            <a:noFill/>
            <a:ln w="19050" cap="flat" cmpd="sng">
              <a:solidFill>
                <a:schemeClr val="accent2"/>
              </a:solidFill>
              <a:prstDash val="solid"/>
              <a:round/>
              <a:headEnd type="none" w="med" len="med"/>
              <a:tailEnd type="triangle" w="lg" len="lg"/>
            </a:ln>
          </p:spPr>
          <p:txBody>
            <a:bodyPr wrap="none" anchor="ctr"/>
            <a:lstStyle/>
            <a:p>
              <a:endParaRPr lang="en-US"/>
            </a:p>
          </p:txBody>
        </p:sp>
        <p:sp>
          <p:nvSpPr>
            <p:cNvPr id="27" name="Line 44"/>
            <p:cNvSpPr>
              <a:spLocks noChangeShapeType="1"/>
            </p:cNvSpPr>
            <p:nvPr/>
          </p:nvSpPr>
          <p:spPr bwMode="auto">
            <a:xfrm flipH="1">
              <a:off x="4858" y="3216"/>
              <a:ext cx="192" cy="0"/>
            </a:xfrm>
            <a:prstGeom prst="line">
              <a:avLst/>
            </a:prstGeom>
            <a:noFill/>
            <a:ln w="19050">
              <a:solidFill>
                <a:schemeClr val="accent2"/>
              </a:solidFill>
              <a:round/>
              <a:headEnd/>
              <a:tailEnd/>
            </a:ln>
          </p:spPr>
          <p:txBody>
            <a:bodyPr wrap="none" anchor="ctr"/>
            <a:lstStyle/>
            <a:p>
              <a:endParaRPr lang="en-US"/>
            </a:p>
          </p:txBody>
        </p:sp>
        <p:sp>
          <p:nvSpPr>
            <p:cNvPr id="28" name="Line 45"/>
            <p:cNvSpPr>
              <a:spLocks noChangeShapeType="1"/>
            </p:cNvSpPr>
            <p:nvPr/>
          </p:nvSpPr>
          <p:spPr bwMode="auto">
            <a:xfrm>
              <a:off x="3408" y="3216"/>
              <a:ext cx="1440" cy="0"/>
            </a:xfrm>
            <a:prstGeom prst="line">
              <a:avLst/>
            </a:prstGeom>
            <a:noFill/>
            <a:ln w="19050">
              <a:solidFill>
                <a:schemeClr val="accent2"/>
              </a:solidFill>
              <a:round/>
              <a:headEnd/>
              <a:tailEnd/>
            </a:ln>
          </p:spPr>
          <p:txBody>
            <a:bodyPr/>
            <a:lstStyle/>
            <a:p>
              <a:endParaRPr lang="en-US"/>
            </a:p>
          </p:txBody>
        </p:sp>
        <p:sp>
          <p:nvSpPr>
            <p:cNvPr id="29" name="Rectangle 46"/>
            <p:cNvSpPr>
              <a:spLocks noChangeArrowheads="1"/>
            </p:cNvSpPr>
            <p:nvPr/>
          </p:nvSpPr>
          <p:spPr bwMode="auto">
            <a:xfrm>
              <a:off x="2112"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30" name="Rectangle 47"/>
            <p:cNvSpPr>
              <a:spLocks noChangeArrowheads="1"/>
            </p:cNvSpPr>
            <p:nvPr/>
          </p:nvSpPr>
          <p:spPr bwMode="auto">
            <a:xfrm>
              <a:off x="3264"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31" name="Rectangle 48"/>
            <p:cNvSpPr>
              <a:spLocks noChangeArrowheads="1"/>
            </p:cNvSpPr>
            <p:nvPr/>
          </p:nvSpPr>
          <p:spPr bwMode="auto">
            <a:xfrm>
              <a:off x="4416" y="2784"/>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grpSp>
      <p:sp>
        <p:nvSpPr>
          <p:cNvPr id="83" name="Rectangle 4"/>
          <p:cNvSpPr txBox="1">
            <a:spLocks noChangeArrowheads="1"/>
          </p:cNvSpPr>
          <p:nvPr/>
        </p:nvSpPr>
        <p:spPr>
          <a:xfrm>
            <a:off x="685800" y="4800600"/>
            <a:ext cx="7772400" cy="167640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Deletion of the first node or the last node is a special case</a:t>
            </a:r>
          </a:p>
        </p:txBody>
      </p:sp>
      <p:sp>
        <p:nvSpPr>
          <p:cNvPr id="84" name="Freeform 53"/>
          <p:cNvSpPr>
            <a:spLocks/>
          </p:cNvSpPr>
          <p:nvPr/>
        </p:nvSpPr>
        <p:spPr bwMode="auto">
          <a:xfrm>
            <a:off x="4114800" y="4038600"/>
            <a:ext cx="2524125" cy="303213"/>
          </a:xfrm>
          <a:custGeom>
            <a:avLst/>
            <a:gdLst>
              <a:gd name="T0" fmla="*/ 2147483647 w 1590"/>
              <a:gd name="T1" fmla="*/ 2147483647 h 191"/>
              <a:gd name="T2" fmla="*/ 2147483647 w 1590"/>
              <a:gd name="T3" fmla="*/ 2147483647 h 191"/>
              <a:gd name="T4" fmla="*/ 2147483647 w 1590"/>
              <a:gd name="T5" fmla="*/ 2147483647 h 191"/>
              <a:gd name="T6" fmla="*/ 2147483647 w 1590"/>
              <a:gd name="T7" fmla="*/ 2147483647 h 191"/>
              <a:gd name="T8" fmla="*/ 2147483647 w 1590"/>
              <a:gd name="T9" fmla="*/ 2147483647 h 191"/>
              <a:gd name="T10" fmla="*/ 2147483647 w 1590"/>
              <a:gd name="T11" fmla="*/ 2147483647 h 191"/>
              <a:gd name="T12" fmla="*/ 0 w 1590"/>
              <a:gd name="T13" fmla="*/ 2147483647 h 191"/>
              <a:gd name="T14" fmla="*/ 0 60000 65536"/>
              <a:gd name="T15" fmla="*/ 0 60000 65536"/>
              <a:gd name="T16" fmla="*/ 0 60000 65536"/>
              <a:gd name="T17" fmla="*/ 0 60000 65536"/>
              <a:gd name="T18" fmla="*/ 0 60000 65536"/>
              <a:gd name="T19" fmla="*/ 0 60000 65536"/>
              <a:gd name="T20" fmla="*/ 0 60000 65536"/>
              <a:gd name="T21" fmla="*/ 0 w 1590"/>
              <a:gd name="T22" fmla="*/ 0 h 191"/>
              <a:gd name="T23" fmla="*/ 1590 w 1590"/>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0" h="191">
                <a:moveTo>
                  <a:pt x="1590" y="6"/>
                </a:moveTo>
                <a:cubicBezTo>
                  <a:pt x="1568" y="9"/>
                  <a:pt x="1514" y="0"/>
                  <a:pt x="1458" y="24"/>
                </a:cubicBezTo>
                <a:cubicBezTo>
                  <a:pt x="1402" y="48"/>
                  <a:pt x="1341" y="124"/>
                  <a:pt x="1254" y="150"/>
                </a:cubicBezTo>
                <a:cubicBezTo>
                  <a:pt x="1167" y="176"/>
                  <a:pt x="1071" y="174"/>
                  <a:pt x="936" y="180"/>
                </a:cubicBezTo>
                <a:cubicBezTo>
                  <a:pt x="801" y="186"/>
                  <a:pt x="569" y="191"/>
                  <a:pt x="444" y="186"/>
                </a:cubicBezTo>
                <a:cubicBezTo>
                  <a:pt x="319" y="181"/>
                  <a:pt x="260" y="164"/>
                  <a:pt x="186" y="150"/>
                </a:cubicBezTo>
                <a:cubicBezTo>
                  <a:pt x="112" y="136"/>
                  <a:pt x="39" y="112"/>
                  <a:pt x="0" y="102"/>
                </a:cubicBezTo>
              </a:path>
            </a:pathLst>
          </a:custGeom>
          <a:noFill/>
          <a:ln w="15875">
            <a:solidFill>
              <a:schemeClr val="accent2"/>
            </a:solidFill>
            <a:round/>
            <a:headEnd/>
            <a:tailEnd type="triangle" w="lg" len="lg"/>
          </a:ln>
        </p:spPr>
        <p:txBody>
          <a:bodyPr/>
          <a:lstStyle/>
          <a:p>
            <a:endParaRPr lang="en-US" dirty="0"/>
          </a:p>
        </p:txBody>
      </p:sp>
      <p:sp>
        <p:nvSpPr>
          <p:cNvPr id="85" name="Freeform 52"/>
          <p:cNvSpPr>
            <a:spLocks/>
          </p:cNvSpPr>
          <p:nvPr/>
        </p:nvSpPr>
        <p:spPr bwMode="auto">
          <a:xfrm>
            <a:off x="4114800" y="3352800"/>
            <a:ext cx="2505075" cy="439737"/>
          </a:xfrm>
          <a:custGeom>
            <a:avLst/>
            <a:gdLst>
              <a:gd name="T0" fmla="*/ 0 w 1578"/>
              <a:gd name="T1" fmla="*/ 2147483647 h 277"/>
              <a:gd name="T2" fmla="*/ 2147483647 w 1578"/>
              <a:gd name="T3" fmla="*/ 2147483647 h 277"/>
              <a:gd name="T4" fmla="*/ 2147483647 w 1578"/>
              <a:gd name="T5" fmla="*/ 2147483647 h 277"/>
              <a:gd name="T6" fmla="*/ 2147483647 w 1578"/>
              <a:gd name="T7" fmla="*/ 2147483647 h 277"/>
              <a:gd name="T8" fmla="*/ 2147483647 w 1578"/>
              <a:gd name="T9" fmla="*/ 2147483647 h 277"/>
              <a:gd name="T10" fmla="*/ 2147483647 w 1578"/>
              <a:gd name="T11" fmla="*/ 2147483647 h 277"/>
              <a:gd name="T12" fmla="*/ 2147483647 w 1578"/>
              <a:gd name="T13" fmla="*/ 2147483647 h 277"/>
              <a:gd name="T14" fmla="*/ 0 60000 65536"/>
              <a:gd name="T15" fmla="*/ 0 60000 65536"/>
              <a:gd name="T16" fmla="*/ 0 60000 65536"/>
              <a:gd name="T17" fmla="*/ 0 60000 65536"/>
              <a:gd name="T18" fmla="*/ 0 60000 65536"/>
              <a:gd name="T19" fmla="*/ 0 60000 65536"/>
              <a:gd name="T20" fmla="*/ 0 60000 65536"/>
              <a:gd name="T21" fmla="*/ 0 w 1578"/>
              <a:gd name="T22" fmla="*/ 0 h 277"/>
              <a:gd name="T23" fmla="*/ 1578 w 1578"/>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78" h="277">
                <a:moveTo>
                  <a:pt x="0" y="261"/>
                </a:moveTo>
                <a:cubicBezTo>
                  <a:pt x="28" y="259"/>
                  <a:pt x="105" y="277"/>
                  <a:pt x="168" y="249"/>
                </a:cubicBezTo>
                <a:cubicBezTo>
                  <a:pt x="231" y="221"/>
                  <a:pt x="265" y="133"/>
                  <a:pt x="378" y="93"/>
                </a:cubicBezTo>
                <a:cubicBezTo>
                  <a:pt x="491" y="53"/>
                  <a:pt x="719" y="18"/>
                  <a:pt x="846" y="9"/>
                </a:cubicBezTo>
                <a:cubicBezTo>
                  <a:pt x="973" y="0"/>
                  <a:pt x="1060" y="27"/>
                  <a:pt x="1140" y="39"/>
                </a:cubicBezTo>
                <a:cubicBezTo>
                  <a:pt x="1220" y="51"/>
                  <a:pt x="1253" y="58"/>
                  <a:pt x="1326" y="81"/>
                </a:cubicBezTo>
                <a:cubicBezTo>
                  <a:pt x="1399" y="104"/>
                  <a:pt x="1526" y="157"/>
                  <a:pt x="1578" y="177"/>
                </a:cubicBezTo>
              </a:path>
            </a:pathLst>
          </a:custGeom>
          <a:noFill/>
          <a:ln w="19050">
            <a:solidFill>
              <a:schemeClr val="tx1"/>
            </a:solidFill>
            <a:round/>
            <a:headEnd/>
            <a:tailEnd type="triangle" w="lg" len="lg"/>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righ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del_at</a:t>
            </a:r>
            <a:r>
              <a:rPr lang="en-US" dirty="0" smtClean="0">
                <a:solidFill>
                  <a:schemeClr val="accent1">
                    <a:lumMod val="75000"/>
                  </a:schemeClr>
                </a:solidFill>
              </a:rPr>
              <a:t>(</a:t>
            </a:r>
            <a:r>
              <a:rPr lang="en-US" dirty="0" err="1" smtClean="0">
                <a:solidFill>
                  <a:schemeClr val="accent1">
                    <a:lumMod val="75000"/>
                  </a:schemeClr>
                </a:solidFill>
              </a:rPr>
              <a:t>int</a:t>
            </a:r>
            <a:r>
              <a:rPr lang="en-US" dirty="0" smtClean="0">
                <a:solidFill>
                  <a:schemeClr val="accent1">
                    <a:lumMod val="75000"/>
                  </a:schemeClr>
                </a:solidFill>
              </a:rPr>
              <a:t> c)</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node*s=start;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for(</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i</a:t>
            </a:r>
            <a:r>
              <a:rPr lang="en-US" dirty="0" smtClean="0">
                <a:solidFill>
                  <a:schemeClr val="accent1">
                    <a:lumMod val="75000"/>
                  </a:schemeClr>
                </a:solidFill>
              </a:rPr>
              <a:t>=1;i&lt;c-1;i++)</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s=s-&gt;next;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p=s-&gt;next;</a:t>
            </a:r>
          </a:p>
          <a:p>
            <a:pPr>
              <a:buNone/>
            </a:pPr>
            <a:r>
              <a:rPr lang="en-US" dirty="0" smtClean="0">
                <a:solidFill>
                  <a:schemeClr val="accent1">
                    <a:lumMod val="75000"/>
                  </a:schemeClr>
                </a:solidFill>
              </a:rPr>
              <a:t>	 s-&gt;next=p-&gt;next;</a:t>
            </a:r>
          </a:p>
          <a:p>
            <a:pPr>
              <a:buNone/>
            </a:pPr>
            <a:r>
              <a:rPr lang="en-US" dirty="0" smtClean="0">
                <a:solidFill>
                  <a:schemeClr val="accent1">
                    <a:lumMod val="75000"/>
                  </a:schemeClr>
                </a:solidFill>
              </a:rPr>
              <a:t>	 p-&gt;next-&gt;previous=s;</a:t>
            </a:r>
          </a:p>
          <a:p>
            <a:pPr>
              <a:buNone/>
            </a:pPr>
            <a:r>
              <a:rPr lang="en-US" dirty="0" smtClean="0">
                <a:solidFill>
                  <a:schemeClr val="accent1">
                    <a:lumMod val="75000"/>
                  </a:schemeClr>
                </a:solidFill>
              </a:rPr>
              <a:t>	 delete 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number "&lt;&lt;c&lt;&lt;" deleted successfully";</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fontScale="90000"/>
          </a:bodyPr>
          <a:lstStyle/>
          <a:p>
            <a:r>
              <a:rPr lang="en-US" dirty="0" smtClean="0"/>
              <a:t>APPLICATIONS  OF   LINKED   LIST</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a:buNone/>
            </a:pPr>
            <a:r>
              <a:rPr lang="en-US" dirty="0" smtClean="0">
                <a:solidFill>
                  <a:schemeClr val="accent1">
                    <a:lumMod val="75000"/>
                  </a:schemeClr>
                </a:solidFill>
              </a:rPr>
              <a:t>    1. Applications that have an MRU (</a:t>
            </a:r>
            <a:r>
              <a:rPr lang="en-US" dirty="0">
                <a:solidFill>
                  <a:schemeClr val="accent1">
                    <a:lumMod val="75000"/>
                  </a:schemeClr>
                </a:solidFill>
              </a:rPr>
              <a:t>Most Recently Used) </a:t>
            </a:r>
            <a:r>
              <a:rPr lang="en-US" dirty="0" smtClean="0">
                <a:solidFill>
                  <a:schemeClr val="accent1">
                    <a:lumMod val="75000"/>
                  </a:schemeClr>
                </a:solidFill>
              </a:rPr>
              <a:t>list (a linked list of file names)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2. The cache in your browser that allows you to hit the BACK button (a linked list of URLs)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3. Undo functionality in Photoshop or Word (a linked list of state)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4. A stack, hash table, and binary tree can be implemented using a doubly linked list. </a:t>
            </a:r>
            <a:br>
              <a:rPr lang="en-US" dirty="0" smtClean="0">
                <a:solidFill>
                  <a:schemeClr val="accent1">
                    <a:lumMod val="75000"/>
                  </a:schemeClr>
                </a:solidFill>
              </a:rPr>
            </a:b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en-US" dirty="0"/>
          </a:p>
        </p:txBody>
      </p:sp>
      <p:sp>
        <p:nvSpPr>
          <p:cNvPr id="3" name="Content Placeholder 2"/>
          <p:cNvSpPr>
            <a:spLocks noGrp="1"/>
          </p:cNvSpPr>
          <p:nvPr>
            <p:ph idx="1"/>
          </p:nvPr>
        </p:nvSpPr>
        <p:spPr/>
        <p:txBody>
          <a:bodyPr/>
          <a:lstStyle/>
          <a:p>
            <a:endParaRPr lang="en-US" dirty="0" smtClean="0"/>
          </a:p>
          <a:p>
            <a:r>
              <a:rPr lang="en-US" dirty="0" smtClean="0"/>
              <a:t>Each node has only one link part</a:t>
            </a:r>
          </a:p>
          <a:p>
            <a:endParaRPr lang="en-US" dirty="0" smtClean="0"/>
          </a:p>
          <a:p>
            <a:r>
              <a:rPr lang="en-US" dirty="0" smtClean="0"/>
              <a:t>Each link part contains the address of the next node in the list</a:t>
            </a:r>
          </a:p>
          <a:p>
            <a:endParaRPr lang="en-US" dirty="0" smtClean="0"/>
          </a:p>
          <a:p>
            <a:r>
              <a:rPr lang="en-US" dirty="0" smtClean="0"/>
              <a:t>Link part of the last node contains NULL value which signifies the end of the node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0">
            <a:schemeClr val="accent6"/>
          </a:lnRef>
          <a:fillRef idx="3">
            <a:schemeClr val="accent6"/>
          </a:fillRef>
          <a:effectRef idx="3">
            <a:schemeClr val="accent6"/>
          </a:effectRef>
          <a:fontRef idx="minor">
            <a:schemeClr val="lt1"/>
          </a:fontRef>
        </p:style>
        <p:txBody>
          <a:bodyPr>
            <a:normAutofit/>
          </a:bodyPr>
          <a:lstStyle/>
          <a:p>
            <a:r>
              <a:rPr lang="en-US" dirty="0" smtClean="0">
                <a:solidFill>
                  <a:srgbClr val="7030A0"/>
                </a:solidFill>
              </a:rPr>
              <a:t>                 THANK YOU</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7512"/>
          </a:xfrm>
        </p:spPr>
        <p:txBody>
          <a:bodyPr>
            <a:normAutofit fontScale="90000"/>
          </a:bodyPr>
          <a:lstStyle/>
          <a:p>
            <a:r>
              <a:rPr lang="en-US" dirty="0" smtClean="0"/>
              <a:t>Schematic  representation</a:t>
            </a:r>
            <a:endParaRPr lang="en-US" dirty="0"/>
          </a:p>
        </p:txBody>
      </p:sp>
      <p:sp>
        <p:nvSpPr>
          <p:cNvPr id="4" name="Rectangle 3"/>
          <p:cNvSpPr txBox="1">
            <a:spLocks noChangeArrowheads="1"/>
          </p:cNvSpPr>
          <p:nvPr/>
        </p:nvSpPr>
        <p:spPr>
          <a:xfrm>
            <a:off x="228600" y="1219200"/>
            <a:ext cx="8574088" cy="714375"/>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Here is a </a:t>
            </a:r>
            <a:r>
              <a:rPr kumimoji="0" lang="en-US" sz="2600" b="0" i="0" u="none" strike="noStrike" kern="1200" cap="none" spc="0" normalizeH="0" baseline="0" noProof="0" dirty="0" smtClean="0">
                <a:ln>
                  <a:noFill/>
                </a:ln>
                <a:solidFill>
                  <a:schemeClr val="tx2"/>
                </a:solidFill>
                <a:effectLst/>
                <a:uLnTx/>
                <a:uFillTx/>
                <a:latin typeface="+mn-lt"/>
                <a:ea typeface="+mn-ea"/>
                <a:cs typeface="+mn-cs"/>
              </a:rPr>
              <a:t>singly-linked list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2"/>
                </a:solidFill>
                <a:effectLst/>
                <a:uLnTx/>
                <a:uFillTx/>
                <a:latin typeface="+mn-lt"/>
                <a:ea typeface="+mn-ea"/>
                <a:cs typeface="+mn-cs"/>
              </a:rPr>
              <a:t>SLL</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5" name="Group 41"/>
          <p:cNvGrpSpPr>
            <a:grpSpLocks/>
          </p:cNvGrpSpPr>
          <p:nvPr/>
        </p:nvGrpSpPr>
        <p:grpSpPr bwMode="auto">
          <a:xfrm>
            <a:off x="675714" y="2133600"/>
            <a:ext cx="7782485" cy="1066800"/>
            <a:chOff x="698" y="1536"/>
            <a:chExt cx="4630" cy="672"/>
          </a:xfrm>
          <a:effectLst/>
        </p:grpSpPr>
        <p:grpSp>
          <p:nvGrpSpPr>
            <p:cNvPr id="6" name="Group 5"/>
            <p:cNvGrpSpPr>
              <a:grpSpLocks/>
            </p:cNvGrpSpPr>
            <p:nvPr/>
          </p:nvGrpSpPr>
          <p:grpSpPr bwMode="auto">
            <a:xfrm>
              <a:off x="1728" y="1961"/>
              <a:ext cx="3600" cy="246"/>
              <a:chOff x="1056" y="2011"/>
              <a:chExt cx="3600" cy="246"/>
            </a:xfrm>
          </p:grpSpPr>
          <p:grpSp>
            <p:nvGrpSpPr>
              <p:cNvPr id="30" name="Group 6"/>
              <p:cNvGrpSpPr>
                <a:grpSpLocks/>
              </p:cNvGrpSpPr>
              <p:nvPr/>
            </p:nvGrpSpPr>
            <p:grpSpPr bwMode="auto">
              <a:xfrm>
                <a:off x="1056" y="2011"/>
                <a:ext cx="577" cy="243"/>
                <a:chOff x="863" y="1536"/>
                <a:chExt cx="577" cy="243"/>
              </a:xfrm>
            </p:grpSpPr>
            <p:sp>
              <p:nvSpPr>
                <p:cNvPr id="40" name="Rectangle 7"/>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 name="Rectangle 8"/>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1" name="Group 9"/>
              <p:cNvGrpSpPr>
                <a:grpSpLocks/>
              </p:cNvGrpSpPr>
              <p:nvPr/>
            </p:nvGrpSpPr>
            <p:grpSpPr bwMode="auto">
              <a:xfrm>
                <a:off x="2063" y="2014"/>
                <a:ext cx="577" cy="243"/>
                <a:chOff x="863" y="1536"/>
                <a:chExt cx="577" cy="243"/>
              </a:xfrm>
            </p:grpSpPr>
            <p:sp>
              <p:nvSpPr>
                <p:cNvPr id="38" name="Rectangle 10"/>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9" name="Rectangle 11"/>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2" name="Group 12"/>
              <p:cNvGrpSpPr>
                <a:grpSpLocks/>
              </p:cNvGrpSpPr>
              <p:nvPr/>
            </p:nvGrpSpPr>
            <p:grpSpPr bwMode="auto">
              <a:xfrm>
                <a:off x="3071" y="2014"/>
                <a:ext cx="577" cy="243"/>
                <a:chOff x="863" y="1536"/>
                <a:chExt cx="577" cy="243"/>
              </a:xfrm>
            </p:grpSpPr>
            <p:sp>
              <p:nvSpPr>
                <p:cNvPr id="36" name="Rectangle 13"/>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7" name="Rectangle 14"/>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3" name="Group 15"/>
              <p:cNvGrpSpPr>
                <a:grpSpLocks/>
              </p:cNvGrpSpPr>
              <p:nvPr/>
            </p:nvGrpSpPr>
            <p:grpSpPr bwMode="auto">
              <a:xfrm>
                <a:off x="4079" y="2014"/>
                <a:ext cx="577" cy="243"/>
                <a:chOff x="863" y="1536"/>
                <a:chExt cx="577" cy="243"/>
              </a:xfrm>
            </p:grpSpPr>
            <p:sp>
              <p:nvSpPr>
                <p:cNvPr id="34" name="Rectangle 16"/>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5" name="Rectangle 17"/>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grpSp>
          <p:nvGrpSpPr>
            <p:cNvPr id="7" name="Group 18"/>
            <p:cNvGrpSpPr>
              <a:grpSpLocks/>
            </p:cNvGrpSpPr>
            <p:nvPr/>
          </p:nvGrpSpPr>
          <p:grpSpPr bwMode="auto">
            <a:xfrm>
              <a:off x="1728" y="1966"/>
              <a:ext cx="3312" cy="242"/>
              <a:chOff x="1056" y="2302"/>
              <a:chExt cx="3312" cy="242"/>
            </a:xfrm>
          </p:grpSpPr>
          <p:sp>
            <p:nvSpPr>
              <p:cNvPr id="26" name="Rectangle 19"/>
              <p:cNvSpPr>
                <a:spLocks noChangeArrowheads="1"/>
              </p:cNvSpPr>
              <p:nvPr/>
            </p:nvSpPr>
            <p:spPr bwMode="auto">
              <a:xfrm>
                <a:off x="1056"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27" name="Rectangle 20"/>
              <p:cNvSpPr>
                <a:spLocks noChangeArrowheads="1"/>
              </p:cNvSpPr>
              <p:nvPr/>
            </p:nvSpPr>
            <p:spPr bwMode="auto">
              <a:xfrm>
                <a:off x="2064"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28" name="Rectangle 21"/>
              <p:cNvSpPr>
                <a:spLocks noChangeArrowheads="1"/>
              </p:cNvSpPr>
              <p:nvPr/>
            </p:nvSpPr>
            <p:spPr bwMode="auto">
              <a:xfrm>
                <a:off x="3072"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sp>
            <p:nvSpPr>
              <p:cNvPr id="29" name="Rectangle 22"/>
              <p:cNvSpPr>
                <a:spLocks noChangeArrowheads="1"/>
              </p:cNvSpPr>
              <p:nvPr/>
            </p:nvSpPr>
            <p:spPr bwMode="auto">
              <a:xfrm>
                <a:off x="4080"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d</a:t>
                </a:r>
                <a:endParaRPr lang="en-US">
                  <a:latin typeface="Times New Roman" pitchFamily="18" charset="0"/>
                </a:endParaRPr>
              </a:p>
            </p:txBody>
          </p:sp>
        </p:grpSp>
        <p:grpSp>
          <p:nvGrpSpPr>
            <p:cNvPr id="8" name="Group 23"/>
            <p:cNvGrpSpPr>
              <a:grpSpLocks/>
            </p:cNvGrpSpPr>
            <p:nvPr/>
          </p:nvGrpSpPr>
          <p:grpSpPr bwMode="auto">
            <a:xfrm>
              <a:off x="2112" y="2014"/>
              <a:ext cx="2640" cy="96"/>
              <a:chOff x="1440" y="2064"/>
              <a:chExt cx="2640" cy="96"/>
            </a:xfrm>
          </p:grpSpPr>
          <p:grpSp>
            <p:nvGrpSpPr>
              <p:cNvPr id="17" name="Group 24"/>
              <p:cNvGrpSpPr>
                <a:grpSpLocks/>
              </p:cNvGrpSpPr>
              <p:nvPr/>
            </p:nvGrpSpPr>
            <p:grpSpPr bwMode="auto">
              <a:xfrm>
                <a:off x="1440" y="2064"/>
                <a:ext cx="624" cy="96"/>
                <a:chOff x="1008" y="2304"/>
                <a:chExt cx="624" cy="96"/>
              </a:xfrm>
            </p:grpSpPr>
            <p:sp>
              <p:nvSpPr>
                <p:cNvPr id="24"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5"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8" name="Group 27"/>
              <p:cNvGrpSpPr>
                <a:grpSpLocks/>
              </p:cNvGrpSpPr>
              <p:nvPr/>
            </p:nvGrpSpPr>
            <p:grpSpPr bwMode="auto">
              <a:xfrm>
                <a:off x="2448" y="2064"/>
                <a:ext cx="624" cy="96"/>
                <a:chOff x="1008" y="2304"/>
                <a:chExt cx="624" cy="96"/>
              </a:xfrm>
            </p:grpSpPr>
            <p:sp>
              <p:nvSpPr>
                <p:cNvPr id="22"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3"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9" name="Group 30"/>
              <p:cNvGrpSpPr>
                <a:grpSpLocks/>
              </p:cNvGrpSpPr>
              <p:nvPr/>
            </p:nvGrpSpPr>
            <p:grpSpPr bwMode="auto">
              <a:xfrm>
                <a:off x="3456" y="2064"/>
                <a:ext cx="624" cy="96"/>
                <a:chOff x="1008" y="2304"/>
                <a:chExt cx="624" cy="96"/>
              </a:xfrm>
            </p:grpSpPr>
            <p:sp>
              <p:nvSpPr>
                <p:cNvPr id="20"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1"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sp>
          <p:nvSpPr>
            <p:cNvPr id="9" name="Oval 33"/>
            <p:cNvSpPr>
              <a:spLocks noChangeArrowheads="1"/>
            </p:cNvSpPr>
            <p:nvPr/>
          </p:nvSpPr>
          <p:spPr bwMode="auto">
            <a:xfrm>
              <a:off x="5136" y="2016"/>
              <a:ext cx="96" cy="96"/>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10" name="Group 34"/>
            <p:cNvGrpSpPr>
              <a:grpSpLocks/>
            </p:cNvGrpSpPr>
            <p:nvPr/>
          </p:nvGrpSpPr>
          <p:grpSpPr bwMode="auto">
            <a:xfrm>
              <a:off x="698" y="1536"/>
              <a:ext cx="982" cy="432"/>
              <a:chOff x="458" y="1920"/>
              <a:chExt cx="982" cy="432"/>
            </a:xfrm>
          </p:grpSpPr>
          <p:grpSp>
            <p:nvGrpSpPr>
              <p:cNvPr id="11" name="Group 35"/>
              <p:cNvGrpSpPr>
                <a:grpSpLocks/>
              </p:cNvGrpSpPr>
              <p:nvPr/>
            </p:nvGrpSpPr>
            <p:grpSpPr bwMode="auto">
              <a:xfrm>
                <a:off x="960" y="1920"/>
                <a:ext cx="480" cy="432"/>
                <a:chOff x="432" y="2352"/>
                <a:chExt cx="480" cy="432"/>
              </a:xfrm>
            </p:grpSpPr>
            <p:grpSp>
              <p:nvGrpSpPr>
                <p:cNvPr id="13" name="Group 36"/>
                <p:cNvGrpSpPr>
                  <a:grpSpLocks/>
                </p:cNvGrpSpPr>
                <p:nvPr/>
              </p:nvGrpSpPr>
              <p:grpSpPr bwMode="auto">
                <a:xfrm>
                  <a:off x="432" y="2352"/>
                  <a:ext cx="288" cy="240"/>
                  <a:chOff x="960" y="1584"/>
                  <a:chExt cx="288" cy="240"/>
                </a:xfrm>
              </p:grpSpPr>
              <p:sp>
                <p:nvSpPr>
                  <p:cNvPr id="15" name="Oval 3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6" name="Rectangle 38"/>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14" name="Line 39"/>
                <p:cNvSpPr>
                  <a:spLocks noChangeShapeType="1"/>
                </p:cNvSpPr>
                <p:nvPr/>
              </p:nvSpPr>
              <p:spPr bwMode="auto">
                <a:xfrm>
                  <a:off x="576" y="2448"/>
                  <a:ext cx="336" cy="336"/>
                </a:xfrm>
                <a:prstGeom prst="line">
                  <a:avLst/>
                </a:prstGeom>
                <a:noFill/>
                <a:ln w="28575">
                  <a:solidFill>
                    <a:schemeClr val="tx1"/>
                  </a:solidFill>
                  <a:round/>
                  <a:headEnd/>
                  <a:tailEnd type="triangle" w="med" len="med"/>
                </a:ln>
              </p:spPr>
              <p:txBody>
                <a:bodyPr wrap="none" anchor="ctr"/>
                <a:lstStyle/>
                <a:p>
                  <a:endParaRPr lang="en-US"/>
                </a:p>
              </p:txBody>
            </p:sp>
          </p:grpSp>
          <p:sp>
            <p:nvSpPr>
              <p:cNvPr id="12" name="Text Box 40"/>
              <p:cNvSpPr txBox="1">
                <a:spLocks noChangeArrowheads="1"/>
              </p:cNvSpPr>
              <p:nvPr/>
            </p:nvSpPr>
            <p:spPr bwMode="auto">
              <a:xfrm>
                <a:off x="458" y="1927"/>
                <a:ext cx="816" cy="233"/>
              </a:xfrm>
              <a:prstGeom prst="rect">
                <a:avLst/>
              </a:prstGeom>
              <a:noFill/>
              <a:ln w="9525">
                <a:noFill/>
                <a:miter lim="800000"/>
                <a:headEnd/>
                <a:tailEnd/>
              </a:ln>
            </p:spPr>
            <p:txBody>
              <a:bodyPr>
                <a:spAutoFit/>
              </a:bodyPr>
              <a:lstStyle/>
              <a:p>
                <a:pPr>
                  <a:spcBef>
                    <a:spcPct val="50000"/>
                  </a:spcBef>
                </a:pPr>
                <a:r>
                  <a:rPr lang="en-US" dirty="0" smtClean="0">
                    <a:solidFill>
                      <a:srgbClr val="FF0000"/>
                    </a:solidFill>
                    <a:latin typeface="Consolas" pitchFamily="49" charset="0"/>
                  </a:rPr>
                  <a:t>start</a:t>
                </a:r>
                <a:endParaRPr lang="en-US" dirty="0">
                  <a:solidFill>
                    <a:srgbClr val="FF0000"/>
                  </a:solidFill>
                  <a:latin typeface="Times New Roman" pitchFamily="18" charset="0"/>
                </a:endParaRPr>
              </a:p>
            </p:txBody>
          </p:sp>
        </p:grpSp>
      </p:grpSp>
      <p:sp>
        <p:nvSpPr>
          <p:cNvPr id="42" name="TextBox 41"/>
          <p:cNvSpPr txBox="1"/>
          <p:nvPr/>
        </p:nvSpPr>
        <p:spPr>
          <a:xfrm>
            <a:off x="457200" y="3962400"/>
            <a:ext cx="6705600" cy="1938992"/>
          </a:xfrm>
          <a:prstGeom prst="rect">
            <a:avLst/>
          </a:prstGeom>
          <a:noFill/>
        </p:spPr>
        <p:txBody>
          <a:bodyPr wrap="square" rtlCol="0">
            <a:spAutoFit/>
          </a:bodyPr>
          <a:lstStyle/>
          <a:p>
            <a:pPr>
              <a:buFont typeface="Arial" pitchFamily="34" charset="0"/>
              <a:buChar char="•"/>
            </a:pPr>
            <a:r>
              <a:rPr lang="en-US" sz="2400" dirty="0" smtClean="0">
                <a:solidFill>
                  <a:schemeClr val="bg2">
                    <a:lumMod val="50000"/>
                  </a:schemeClr>
                </a:solidFill>
              </a:rPr>
              <a:t> Each node contains a value(data) and a pointer to the next node in the list</a:t>
            </a:r>
          </a:p>
          <a:p>
            <a:pPr>
              <a:buFont typeface="Arial" pitchFamily="34" charset="0"/>
              <a:buChar char="•"/>
            </a:pPr>
            <a:endParaRPr lang="en-US" sz="2400" dirty="0" smtClean="0">
              <a:solidFill>
                <a:schemeClr val="bg2">
                  <a:lumMod val="50000"/>
                </a:schemeClr>
              </a:solidFill>
            </a:endParaRPr>
          </a:p>
          <a:p>
            <a:pPr>
              <a:buFont typeface="Arial" pitchFamily="34" charset="0"/>
              <a:buChar char="•"/>
            </a:pPr>
            <a:r>
              <a:rPr lang="en-US" sz="2400" dirty="0" smtClean="0">
                <a:solidFill>
                  <a:schemeClr val="tx2">
                    <a:lumMod val="60000"/>
                    <a:lumOff val="40000"/>
                  </a:schemeClr>
                </a:solidFill>
              </a:rPr>
              <a:t> </a:t>
            </a:r>
            <a:r>
              <a:rPr lang="en-US" sz="2400" dirty="0">
                <a:solidFill>
                  <a:srgbClr val="FF0000"/>
                </a:solidFill>
                <a:latin typeface="Consolas" pitchFamily="49" charset="0"/>
              </a:rPr>
              <a:t>start </a:t>
            </a:r>
            <a:r>
              <a:rPr lang="en-US" sz="2400" dirty="0" smtClean="0">
                <a:solidFill>
                  <a:schemeClr val="tx2">
                    <a:lumMod val="60000"/>
                    <a:lumOff val="40000"/>
                  </a:schemeClr>
                </a:solidFill>
              </a:rPr>
              <a:t>is </a:t>
            </a:r>
            <a:r>
              <a:rPr lang="en-US" sz="2400" dirty="0" smtClean="0">
                <a:solidFill>
                  <a:schemeClr val="tx2">
                    <a:lumMod val="60000"/>
                    <a:lumOff val="40000"/>
                  </a:schemeClr>
                </a:solidFill>
              </a:rPr>
              <a:t>the header pointer   which points at the first node in the list</a:t>
            </a:r>
            <a:endParaRPr lang="en-US" sz="2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dirty="0" smtClean="0"/>
              <a:t>Basic Operations on a list</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endParaRPr lang="en-US" sz="3200" dirty="0" smtClean="0"/>
          </a:p>
          <a:p>
            <a:pPr>
              <a:buFont typeface="Arial" pitchFamily="34" charset="0"/>
              <a:buChar char="•"/>
            </a:pPr>
            <a:r>
              <a:rPr lang="en-US" sz="3200" dirty="0" smtClean="0">
                <a:solidFill>
                  <a:schemeClr val="tx2">
                    <a:lumMod val="60000"/>
                    <a:lumOff val="40000"/>
                  </a:schemeClr>
                </a:solidFill>
              </a:rPr>
              <a:t>Creating a List</a:t>
            </a:r>
          </a:p>
          <a:p>
            <a:pPr>
              <a:buFont typeface="Arial" pitchFamily="34" charset="0"/>
              <a:buChar char="•"/>
            </a:pPr>
            <a:r>
              <a:rPr lang="en-US" sz="3200" dirty="0" smtClean="0">
                <a:solidFill>
                  <a:schemeClr val="tx2">
                    <a:lumMod val="60000"/>
                    <a:lumOff val="40000"/>
                  </a:schemeClr>
                </a:solidFill>
              </a:rPr>
              <a:t>Inserting  an element in a list</a:t>
            </a:r>
          </a:p>
          <a:p>
            <a:pPr>
              <a:buFont typeface="Arial" pitchFamily="34" charset="0"/>
              <a:buChar char="•"/>
            </a:pPr>
            <a:r>
              <a:rPr lang="en-US" sz="3200" dirty="0" smtClean="0">
                <a:solidFill>
                  <a:schemeClr val="tx2">
                    <a:lumMod val="60000"/>
                    <a:lumOff val="40000"/>
                  </a:schemeClr>
                </a:solidFill>
              </a:rPr>
              <a:t>Deleting an element from a list</a:t>
            </a:r>
          </a:p>
          <a:p>
            <a:pPr>
              <a:buFont typeface="Arial" pitchFamily="34" charset="0"/>
              <a:buChar char="•"/>
            </a:pPr>
            <a:r>
              <a:rPr lang="en-US" sz="3200" dirty="0" smtClean="0">
                <a:solidFill>
                  <a:schemeClr val="tx2">
                    <a:lumMod val="60000"/>
                    <a:lumOff val="40000"/>
                  </a:schemeClr>
                </a:solidFill>
              </a:rPr>
              <a:t>Searching a list</a:t>
            </a:r>
          </a:p>
          <a:p>
            <a:pPr>
              <a:buNone/>
            </a:pPr>
            <a:endParaRPr lang="en-US" sz="3200" dirty="0" smtClean="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600" dirty="0" smtClean="0">
                <a:solidFill>
                  <a:srgbClr val="FF0000"/>
                </a:solidFill>
              </a:rPr>
              <a:t>Tip: Structures and Pointers</a:t>
            </a:r>
            <a:endParaRPr lang="en-US" sz="3600" dirty="0">
              <a:solidFill>
                <a:srgbClr val="FF0000"/>
              </a:solidFill>
            </a:endParaRPr>
          </a:p>
        </p:txBody>
      </p:sp>
      <p:sp>
        <p:nvSpPr>
          <p:cNvPr id="3" name="Content Placeholder 2"/>
          <p:cNvSpPr>
            <a:spLocks noGrp="1"/>
          </p:cNvSpPr>
          <p:nvPr>
            <p:ph idx="1"/>
          </p:nvPr>
        </p:nvSpPr>
        <p:spPr>
          <a:xfrm>
            <a:off x="228600" y="1600200"/>
            <a:ext cx="8458200" cy="5029200"/>
          </a:xfrm>
        </p:spPr>
        <p:txBody>
          <a:bodyPr>
            <a:normAutofit fontScale="92500"/>
          </a:bodyPr>
          <a:lstStyle/>
          <a:p>
            <a:r>
              <a:rPr lang="en-US" sz="2200" dirty="0"/>
              <a:t>Because a list node is a </a:t>
            </a:r>
            <a:r>
              <a:rPr lang="en-US" sz="2200" b="1" i="1" dirty="0"/>
              <a:t>distinct object </a:t>
            </a:r>
            <a:r>
              <a:rPr lang="en-US" sz="2200" dirty="0"/>
              <a:t>(as opposed to simply a cell in an array), it is good practice to make a separate </a:t>
            </a:r>
            <a:r>
              <a:rPr lang="en-US" sz="2200" b="1" i="1" dirty="0" smtClean="0">
                <a:solidFill>
                  <a:srgbClr val="0070C0"/>
                </a:solidFill>
              </a:rPr>
              <a:t>structure (</a:t>
            </a:r>
            <a:r>
              <a:rPr lang="en-US" sz="2200" b="1" i="1" dirty="0" smtClean="0"/>
              <a:t>list </a:t>
            </a:r>
            <a:r>
              <a:rPr lang="en-US" sz="2200" b="1" i="1" dirty="0"/>
              <a:t>node class </a:t>
            </a:r>
            <a:r>
              <a:rPr lang="en-US" sz="2200" b="1" i="1" dirty="0" smtClean="0"/>
              <a:t>)</a:t>
            </a:r>
            <a:r>
              <a:rPr lang="en-US" sz="2200" dirty="0" smtClean="0"/>
              <a:t>.</a:t>
            </a:r>
          </a:p>
          <a:p>
            <a:r>
              <a:rPr lang="en-US" sz="2200" dirty="0" smtClean="0"/>
              <a:t>Structure is collection of variables of different types under a single name. </a:t>
            </a:r>
            <a:r>
              <a:rPr lang="en-US" sz="2400" dirty="0" smtClean="0"/>
              <a:t>E.g.</a:t>
            </a:r>
            <a:endParaRPr lang="en-US" sz="2200" dirty="0"/>
          </a:p>
          <a:p>
            <a:pPr marL="0" indent="0">
              <a:buNone/>
            </a:pPr>
            <a:r>
              <a:rPr lang="en-US" dirty="0" smtClean="0"/>
              <a:t>       </a:t>
            </a:r>
            <a:r>
              <a:rPr lang="en-US" sz="2000" b="1" dirty="0" err="1" smtClean="0">
                <a:latin typeface="Courier New" pitchFamily="49" charset="0"/>
                <a:cs typeface="Courier New" pitchFamily="49" charset="0"/>
              </a:rPr>
              <a:t>struct</a:t>
            </a:r>
            <a:r>
              <a:rPr lang="en-US" sz="2000" dirty="0" smtClean="0">
                <a:latin typeface="Courier New" pitchFamily="49" charset="0"/>
                <a:cs typeface="Courier New" pitchFamily="49" charset="0"/>
              </a:rPr>
              <a:t> person {</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char name[50];</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age;</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float salary;</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p>
          <a:p>
            <a:pPr marL="0" indent="0">
              <a:buNone/>
            </a:pPr>
            <a:r>
              <a:rPr lang="en-US" sz="2000" dirty="0"/>
              <a:t>A pointer is a variable which stores the memory address of another variable (object</a:t>
            </a:r>
            <a:r>
              <a:rPr lang="en-US" sz="2000" dirty="0" smtClean="0"/>
              <a:t>). It is declared as:  </a:t>
            </a:r>
            <a:r>
              <a:rPr lang="en-US" sz="2000" dirty="0" err="1">
                <a:latin typeface="Courier New" pitchFamily="49" charset="0"/>
                <a:cs typeface="Courier New" pitchFamily="49" charset="0"/>
              </a:rPr>
              <a:t>datatype</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pointer_name</a:t>
            </a: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000" dirty="0" smtClean="0"/>
              <a:t>E.g.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int_ptr</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float* </a:t>
            </a:r>
            <a:r>
              <a:rPr lang="en-US" sz="2000" dirty="0" err="1" smtClean="0">
                <a:latin typeface="Courier New" pitchFamily="49" charset="0"/>
                <a:cs typeface="Courier New" pitchFamily="49" charset="0"/>
              </a:rPr>
              <a:t>float_ptr</a:t>
            </a:r>
            <a:r>
              <a:rPr lang="en-US" sz="2000" dirty="0" smtClean="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person</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person_ptr</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069664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Creating a node</a:t>
            </a:r>
            <a:endParaRPr lang="en-US" dirty="0"/>
          </a:p>
        </p:txBody>
      </p:sp>
      <p:sp>
        <p:nvSpPr>
          <p:cNvPr id="3" name="Content Placeholder 2"/>
          <p:cNvSpPr>
            <a:spLocks noGrp="1"/>
          </p:cNvSpPr>
          <p:nvPr>
            <p:ph idx="1"/>
          </p:nvPr>
        </p:nvSpPr>
        <p:spPr>
          <a:xfrm>
            <a:off x="381000" y="1143000"/>
            <a:ext cx="8229600" cy="4998720"/>
          </a:xfrm>
        </p:spPr>
        <p:txBody>
          <a:bodyPr>
            <a:normAutofit fontScale="85000" lnSpcReduction="20000"/>
          </a:bodyPr>
          <a:lstStyle/>
          <a:p>
            <a:pPr algn="just">
              <a:buNone/>
            </a:pPr>
            <a:r>
              <a:rPr lang="en-US" sz="2400" dirty="0" smtClean="0"/>
              <a:t> </a:t>
            </a:r>
            <a:r>
              <a:rPr lang="en-US" dirty="0" smtClean="0">
                <a:solidFill>
                  <a:schemeClr val="accent1">
                    <a:lumMod val="75000"/>
                  </a:schemeClr>
                </a:solidFill>
              </a:rPr>
              <a:t> </a:t>
            </a:r>
          </a:p>
          <a:p>
            <a:pPr>
              <a:buNone/>
            </a:pPr>
            <a:endParaRPr lang="en-US" sz="2400" dirty="0">
              <a:solidFill>
                <a:schemeClr val="accent1">
                  <a:lumMod val="75000"/>
                </a:schemeClr>
              </a:solidFill>
            </a:endParaRPr>
          </a:p>
          <a:p>
            <a:pPr>
              <a:buNone/>
            </a:pPr>
            <a:r>
              <a:rPr lang="en-US" sz="2800" b="1" dirty="0" err="1" smtClean="0">
                <a:solidFill>
                  <a:schemeClr val="accent1">
                    <a:lumMod val="75000"/>
                  </a:schemeClr>
                </a:solidFill>
                <a:latin typeface="Courier New" pitchFamily="49" charset="0"/>
                <a:cs typeface="Courier New" pitchFamily="49" charset="0"/>
              </a:rPr>
              <a:t>struct</a:t>
            </a:r>
            <a:r>
              <a:rPr lang="en-US" sz="2800" dirty="0" smtClean="0">
                <a:solidFill>
                  <a:schemeClr val="accent1">
                    <a:lumMod val="75000"/>
                  </a:schemeClr>
                </a:solidFill>
                <a:latin typeface="Courier New" pitchFamily="49" charset="0"/>
                <a:cs typeface="Courier New" pitchFamily="49" charset="0"/>
              </a:rPr>
              <a:t> node</a:t>
            </a:r>
            <a:r>
              <a:rPr lang="en-US" dirty="0" smtClean="0">
                <a:solidFill>
                  <a:schemeClr val="accent1">
                    <a:lumMod val="75000"/>
                  </a:schemeClr>
                </a:solidFill>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A simple node of a linked </a:t>
            </a:r>
            <a:r>
              <a:rPr lang="en-US" sz="2400" dirty="0" smtClean="0">
                <a:solidFill>
                  <a:srgbClr val="FF0000"/>
                </a:solidFill>
                <a:latin typeface="Courier New" pitchFamily="49" charset="0"/>
                <a:cs typeface="Courier New" pitchFamily="49" charset="0"/>
              </a:rPr>
              <a:t>list</a:t>
            </a:r>
            <a:r>
              <a:rPr lang="en-US" sz="2400" dirty="0" smtClean="0">
                <a:solidFill>
                  <a:schemeClr val="accent1">
                    <a:lumMod val="75000"/>
                  </a:schemeClr>
                </a:solidFill>
                <a:latin typeface="Courier New" pitchFamily="49" charset="0"/>
                <a:cs typeface="Courier New" pitchFamily="49" charset="0"/>
              </a:rPr>
              <a:t>          </a:t>
            </a:r>
          </a:p>
          <a:p>
            <a:pPr>
              <a:buNone/>
            </a:pPr>
            <a:r>
              <a:rPr lang="en-US" sz="2400" dirty="0">
                <a:solidFill>
                  <a:schemeClr val="accent1">
                    <a:lumMod val="75000"/>
                  </a:schemeClr>
                </a:solidFill>
                <a:latin typeface="Courier New" pitchFamily="49" charset="0"/>
                <a:cs typeface="Courier New" pitchFamily="49" charset="0"/>
              </a:rPr>
              <a:t> </a:t>
            </a:r>
            <a:r>
              <a:rPr lang="en-US" sz="2400" dirty="0" smtClean="0">
                <a:solidFill>
                  <a:schemeClr val="accent1">
                    <a:lumMod val="75000"/>
                  </a:schemeClr>
                </a:solidFill>
                <a:latin typeface="Courier New" pitchFamily="49" charset="0"/>
                <a:cs typeface="Courier New" pitchFamily="49" charset="0"/>
              </a:rPr>
              <a:t>     </a:t>
            </a:r>
            <a:r>
              <a:rPr lang="en-US" sz="2800" dirty="0" err="1" smtClean="0">
                <a:solidFill>
                  <a:schemeClr val="accent1">
                    <a:lumMod val="75000"/>
                  </a:schemeClr>
                </a:solidFill>
                <a:latin typeface="Courier New" pitchFamily="49" charset="0"/>
                <a:cs typeface="Courier New" pitchFamily="49" charset="0"/>
              </a:rPr>
              <a:t>int</a:t>
            </a:r>
            <a:r>
              <a:rPr lang="en-US" sz="2800" dirty="0" smtClean="0">
                <a:solidFill>
                  <a:schemeClr val="accent1">
                    <a:lumMod val="75000"/>
                  </a:schemeClr>
                </a:solidFill>
                <a:latin typeface="Courier New" pitchFamily="49" charset="0"/>
                <a:cs typeface="Courier New" pitchFamily="49" charset="0"/>
              </a:rPr>
              <a:t> data; </a:t>
            </a:r>
          </a:p>
          <a:p>
            <a:pPr>
              <a:buNone/>
            </a:pPr>
            <a:r>
              <a:rPr lang="en-US" sz="2800" dirty="0">
                <a:solidFill>
                  <a:schemeClr val="accent1">
                    <a:lumMod val="75000"/>
                  </a:schemeClr>
                </a:solidFill>
                <a:latin typeface="Courier New" pitchFamily="49" charset="0"/>
                <a:cs typeface="Courier New" pitchFamily="49" charset="0"/>
              </a:rPr>
              <a:t> </a:t>
            </a:r>
            <a:r>
              <a:rPr lang="en-US" sz="2800" dirty="0" smtClean="0">
                <a:solidFill>
                  <a:schemeClr val="accent1">
                    <a:lumMod val="75000"/>
                  </a:schemeClr>
                </a:solidFill>
                <a:latin typeface="Courier New" pitchFamily="49" charset="0"/>
                <a:cs typeface="Courier New" pitchFamily="49" charset="0"/>
              </a:rPr>
              <a:t>    node* next;</a:t>
            </a:r>
          </a:p>
          <a:p>
            <a:pPr>
              <a:buNone/>
            </a:pPr>
            <a:r>
              <a:rPr lang="en-US" sz="2800" dirty="0" smtClean="0">
                <a:solidFill>
                  <a:schemeClr val="accent1">
                    <a:lumMod val="75000"/>
                  </a:schemeClr>
                </a:solidFill>
                <a:latin typeface="Courier New" pitchFamily="49" charset="0"/>
                <a:cs typeface="Courier New" pitchFamily="49" charset="0"/>
              </a:rPr>
              <a:t>     };</a:t>
            </a:r>
          </a:p>
          <a:p>
            <a:pPr>
              <a:buNone/>
            </a:pPr>
            <a:endParaRPr lang="en-US" sz="2400" dirty="0" smtClean="0">
              <a:solidFill>
                <a:schemeClr val="accent1">
                  <a:lumMod val="75000"/>
                </a:schemeClr>
              </a:solidFill>
              <a:latin typeface="Courier New" pitchFamily="49" charset="0"/>
              <a:cs typeface="Courier New" pitchFamily="49" charset="0"/>
            </a:endParaRPr>
          </a:p>
          <a:p>
            <a:pPr>
              <a:buNone/>
            </a:pPr>
            <a:endParaRPr lang="en-US" sz="2400" dirty="0" smtClean="0">
              <a:solidFill>
                <a:schemeClr val="accent1">
                  <a:lumMod val="75000"/>
                </a:schemeClr>
              </a:solidFill>
              <a:latin typeface="Courier New" pitchFamily="49" charset="0"/>
              <a:cs typeface="Courier New" pitchFamily="49" charset="0"/>
            </a:endParaRPr>
          </a:p>
          <a:p>
            <a:pPr>
              <a:buNone/>
            </a:pPr>
            <a:r>
              <a:rPr lang="en-US" sz="2400" dirty="0" smtClean="0">
                <a:solidFill>
                  <a:schemeClr val="accent1">
                    <a:lumMod val="75000"/>
                  </a:schemeClr>
                </a:solidFill>
                <a:latin typeface="Courier New" pitchFamily="49" charset="0"/>
                <a:cs typeface="Courier New" pitchFamily="49" charset="0"/>
              </a:rPr>
              <a:t> </a:t>
            </a:r>
            <a:r>
              <a:rPr lang="en-US" sz="2800" dirty="0" smtClean="0">
                <a:solidFill>
                  <a:schemeClr val="accent1">
                    <a:lumMod val="75000"/>
                  </a:schemeClr>
                </a:solidFill>
                <a:latin typeface="Courier New" pitchFamily="49" charset="0"/>
                <a:cs typeface="Courier New" pitchFamily="49" charset="0"/>
              </a:rPr>
              <a:t>node* start; </a:t>
            </a:r>
            <a:r>
              <a:rPr lang="en-US" sz="2400" dirty="0" smtClean="0">
                <a:solidFill>
                  <a:srgbClr val="FF0000"/>
                </a:solidFill>
                <a:latin typeface="Courier New" pitchFamily="49" charset="0"/>
                <a:cs typeface="Courier New" pitchFamily="49" charset="0"/>
              </a:rPr>
              <a:t>//start  points at the first node                                      </a:t>
            </a:r>
            <a:endParaRPr lang="en-US" sz="2400" dirty="0" smtClean="0">
              <a:solidFill>
                <a:schemeClr val="accent1">
                  <a:lumMod val="75000"/>
                </a:schemeClr>
              </a:solidFill>
              <a:latin typeface="Courier New" pitchFamily="49" charset="0"/>
              <a:cs typeface="Courier New" pitchFamily="49" charset="0"/>
            </a:endParaRPr>
          </a:p>
          <a:p>
            <a:pPr>
              <a:buNone/>
            </a:pPr>
            <a:r>
              <a:rPr lang="en-US" sz="2400" dirty="0" smtClean="0">
                <a:solidFill>
                  <a:schemeClr val="accent1">
                    <a:lumMod val="75000"/>
                  </a:schemeClr>
                </a:solidFill>
                <a:latin typeface="Courier New" pitchFamily="49" charset="0"/>
                <a:cs typeface="Courier New" pitchFamily="49" charset="0"/>
              </a:rPr>
              <a:t> </a:t>
            </a:r>
            <a:r>
              <a:rPr lang="en-US" sz="2800" dirty="0" smtClean="0">
                <a:solidFill>
                  <a:schemeClr val="accent1">
                    <a:lumMod val="75000"/>
                  </a:schemeClr>
                </a:solidFill>
                <a:latin typeface="Courier New" pitchFamily="49" charset="0"/>
                <a:cs typeface="Courier New" pitchFamily="49" charset="0"/>
              </a:rPr>
              <a:t>start=NULL;  </a:t>
            </a:r>
            <a:r>
              <a:rPr lang="en-US" sz="2400" dirty="0" smtClean="0">
                <a:solidFill>
                  <a:srgbClr val="FF0000"/>
                </a:solidFill>
                <a:latin typeface="Courier New" pitchFamily="49" charset="0"/>
                <a:cs typeface="Courier New" pitchFamily="49" charset="0"/>
              </a:rPr>
              <a:t>initialized </a:t>
            </a:r>
            <a:r>
              <a:rPr lang="en-US" sz="2400" dirty="0">
                <a:solidFill>
                  <a:srgbClr val="FF0000"/>
                </a:solidFill>
                <a:latin typeface="Courier New" pitchFamily="49" charset="0"/>
                <a:cs typeface="Courier New" pitchFamily="49" charset="0"/>
              </a:rPr>
              <a:t>to NULL at beginning</a:t>
            </a:r>
          </a:p>
          <a:p>
            <a:pPr>
              <a:buNone/>
            </a:pPr>
            <a:r>
              <a:rPr lang="en-US" sz="2400" dirty="0" smtClean="0">
                <a:solidFill>
                  <a:schemeClr val="accent1">
                    <a:lumMod val="75000"/>
                  </a:schemeClr>
                </a:solidFill>
              </a:rPr>
              <a:t>     </a:t>
            </a:r>
          </a:p>
          <a:p>
            <a:pPr>
              <a:buNone/>
            </a:pPr>
            <a:endParaRPr lang="en-US" sz="2400" dirty="0" smtClean="0">
              <a:solidFill>
                <a:schemeClr val="accent1">
                  <a:lumMod val="75000"/>
                </a:schemeClr>
              </a:solidFill>
            </a:endParaRPr>
          </a:p>
          <a:p>
            <a:pPr>
              <a:buNone/>
            </a:pPr>
            <a:endParaRPr lang="en-US" sz="2400" dirty="0" smtClean="0">
              <a:solidFill>
                <a:schemeClr val="accent1">
                  <a:lumMod val="75000"/>
                </a:schemeClr>
              </a:solidFill>
            </a:endParaRPr>
          </a:p>
          <a:p>
            <a:pPr>
              <a:buNone/>
            </a:pPr>
            <a:r>
              <a:rPr lang="en-US" sz="2400" dirty="0" smtClean="0">
                <a:solidFill>
                  <a:schemeClr val="accent1">
                    <a:lumMod val="75000"/>
                  </a:schemeClr>
                </a:solidFill>
              </a:rPr>
              <a:t>                </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762000"/>
          </a:xfrm>
        </p:spPr>
        <p:txBody>
          <a:bodyPr>
            <a:normAutofit fontScale="90000"/>
          </a:bodyPr>
          <a:lstStyle/>
          <a:p>
            <a:r>
              <a:rPr lang="en-US" dirty="0" smtClean="0"/>
              <a:t>Inserting a node in a SLL</a:t>
            </a:r>
            <a:endParaRPr lang="en-US" dirty="0"/>
          </a:p>
        </p:txBody>
      </p:sp>
      <p:sp>
        <p:nvSpPr>
          <p:cNvPr id="3" name="Content Placeholder 2"/>
          <p:cNvSpPr>
            <a:spLocks noGrp="1"/>
          </p:cNvSpPr>
          <p:nvPr>
            <p:ph idx="1"/>
          </p:nvPr>
        </p:nvSpPr>
        <p:spPr/>
        <p:txBody>
          <a:bodyPr>
            <a:normAutofit/>
          </a:bodyPr>
          <a:lstStyle/>
          <a:p>
            <a:pPr>
              <a:buNone/>
            </a:pPr>
            <a:r>
              <a:rPr lang="en-US" sz="3200" dirty="0" smtClean="0">
                <a:solidFill>
                  <a:schemeClr val="accent1">
                    <a:lumMod val="50000"/>
                  </a:schemeClr>
                </a:solidFill>
              </a:rPr>
              <a:t>There  are  3 cases  here:-</a:t>
            </a:r>
          </a:p>
          <a:p>
            <a:pPr>
              <a:buFont typeface="Wingdings" pitchFamily="2" charset="2"/>
              <a:buChar char="Ø"/>
            </a:pPr>
            <a:endParaRPr lang="en-US" sz="3200" dirty="0" smtClean="0">
              <a:solidFill>
                <a:schemeClr val="accent1">
                  <a:lumMod val="50000"/>
                </a:schemeClr>
              </a:solidFill>
            </a:endParaRPr>
          </a:p>
          <a:p>
            <a:pPr>
              <a:buFont typeface="Wingdings" pitchFamily="2" charset="2"/>
              <a:buChar char="Ø"/>
            </a:pPr>
            <a:r>
              <a:rPr lang="en-US" sz="3200" dirty="0" smtClean="0">
                <a:solidFill>
                  <a:schemeClr val="accent1">
                    <a:lumMod val="50000"/>
                  </a:schemeClr>
                </a:solidFill>
              </a:rPr>
              <a:t>Insertion at the beginning</a:t>
            </a:r>
          </a:p>
          <a:p>
            <a:pPr>
              <a:buFont typeface="Wingdings" pitchFamily="2" charset="2"/>
              <a:buChar char="Ø"/>
            </a:pPr>
            <a:r>
              <a:rPr lang="en-US" sz="3200" dirty="0" smtClean="0">
                <a:solidFill>
                  <a:schemeClr val="accent1">
                    <a:lumMod val="50000"/>
                  </a:schemeClr>
                </a:solidFill>
              </a:rPr>
              <a:t>Insertion at the end</a:t>
            </a:r>
          </a:p>
          <a:p>
            <a:pPr>
              <a:buFont typeface="Wingdings" pitchFamily="2" charset="2"/>
              <a:buChar char="Ø"/>
            </a:pPr>
            <a:r>
              <a:rPr lang="en-US" sz="3200" dirty="0" smtClean="0">
                <a:solidFill>
                  <a:schemeClr val="accent1">
                    <a:lumMod val="50000"/>
                  </a:schemeClr>
                </a:solidFill>
              </a:rPr>
              <a:t>Insertion after a particular node</a:t>
            </a:r>
            <a:endParaRPr lang="en-US" sz="3200" dirty="0">
              <a:solidFill>
                <a:schemeClr val="accent1">
                  <a:lumMod val="50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1436</TotalTime>
  <Words>1829</Words>
  <Application>Microsoft Office PowerPoint</Application>
  <PresentationFormat>On-screen Show (4:3)</PresentationFormat>
  <Paragraphs>403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Linked Lists</vt:lpstr>
      <vt:lpstr> What are Linked Lists</vt:lpstr>
      <vt:lpstr>Types of lists</vt:lpstr>
      <vt:lpstr>Singly Linked List</vt:lpstr>
      <vt:lpstr>Schematic  representation</vt:lpstr>
      <vt:lpstr>Basic Operations on a list</vt:lpstr>
      <vt:lpstr>Tip: Structures and Pointers</vt:lpstr>
      <vt:lpstr>Creating a node</vt:lpstr>
      <vt:lpstr>Inserting a node in a SLL</vt:lpstr>
      <vt:lpstr>Insertion at the beginning</vt:lpstr>
      <vt:lpstr>PowerPoint Presentation</vt:lpstr>
      <vt:lpstr>PowerPoint Presentation</vt:lpstr>
      <vt:lpstr>Inserting at the end</vt:lpstr>
      <vt:lpstr>PowerPoint Presentation</vt:lpstr>
      <vt:lpstr>Inserting after an element</vt:lpstr>
      <vt:lpstr>PowerPoint Presentation</vt:lpstr>
      <vt:lpstr>PowerPoint Presentation</vt:lpstr>
      <vt:lpstr>Deleting a node in SLL</vt:lpstr>
      <vt:lpstr>Deleting the first node</vt:lpstr>
      <vt:lpstr>PowerPoint Presentation</vt:lpstr>
      <vt:lpstr>Deleting the last node</vt:lpstr>
      <vt:lpstr>PowerPoint Presentation</vt:lpstr>
      <vt:lpstr>Deleting a particular node</vt:lpstr>
      <vt:lpstr>PowerPoint Presentation</vt:lpstr>
      <vt:lpstr>            Arrays Vs Linked Lists</vt:lpstr>
      <vt:lpstr>PowerPoint Presentation</vt:lpstr>
      <vt:lpstr>Doubly  Linked  List</vt:lpstr>
      <vt:lpstr>PowerPoint Presentation</vt:lpstr>
      <vt:lpstr>DLL’s compared to SLL’s</vt:lpstr>
      <vt:lpstr>Structure of DLL</vt:lpstr>
      <vt:lpstr>Inserting at beginning</vt:lpstr>
      <vt:lpstr>PowerPoint Presentation</vt:lpstr>
      <vt:lpstr>Inserting at the end</vt:lpstr>
      <vt:lpstr>PowerPoint Presentation</vt:lpstr>
      <vt:lpstr>Inserting after a node</vt:lpstr>
      <vt:lpstr>PowerPoint Presentation</vt:lpstr>
      <vt:lpstr>Deleting a node</vt:lpstr>
      <vt:lpstr>PowerPoint Presentation</vt:lpstr>
      <vt:lpstr>APPLICATIONS  OF   LINKED   LIST</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Linked Lists</dc:title>
  <dc:creator>admin</dc:creator>
  <cp:lastModifiedBy>HP</cp:lastModifiedBy>
  <cp:revision>144</cp:revision>
  <dcterms:created xsi:type="dcterms:W3CDTF">2006-08-16T00:00:00Z</dcterms:created>
  <dcterms:modified xsi:type="dcterms:W3CDTF">2016-11-25T07:35:10Z</dcterms:modified>
</cp:coreProperties>
</file>