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5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CFD"/>
    <a:srgbClr val="83ECF1"/>
    <a:srgbClr val="D4E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0E390-1153-4348-8C44-08AE411D9D9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DE4FC-FAE9-4577-A0B5-4D001365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4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4431E-4EEB-473A-8861-5A0963C93D4C}" type="slidenum">
              <a:rPr lang="en-US"/>
              <a:pPr/>
              <a:t>3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C514-543B-44B6-B01A-31A50A57142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0121-FDED-4B32-A00B-BE438A2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C514-543B-44B6-B01A-31A50A57142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0121-FDED-4B32-A00B-BE438A2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C514-543B-44B6-B01A-31A50A57142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0121-FDED-4B32-A00B-BE438A2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C514-543B-44B6-B01A-31A50A57142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0121-FDED-4B32-A00B-BE438A2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1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C514-543B-44B6-B01A-31A50A57142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0121-FDED-4B32-A00B-BE438A2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C514-543B-44B6-B01A-31A50A57142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0121-FDED-4B32-A00B-BE438A2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C514-543B-44B6-B01A-31A50A57142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0121-FDED-4B32-A00B-BE438A2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C514-543B-44B6-B01A-31A50A57142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0121-FDED-4B32-A00B-BE438A2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8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C514-543B-44B6-B01A-31A50A57142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0121-FDED-4B32-A00B-BE438A2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C514-543B-44B6-B01A-31A50A57142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0121-FDED-4B32-A00B-BE438A2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C514-543B-44B6-B01A-31A50A57142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0121-FDED-4B32-A00B-BE438A2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C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5C514-543B-44B6-B01A-31A50A57142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0121-FDED-4B32-A00B-BE438A2F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5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17418" y="2431473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 smtClean="0"/>
              <a:t>Stacks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81400"/>
            <a:ext cx="8382000" cy="2514600"/>
          </a:xfrm>
        </p:spPr>
        <p:txBody>
          <a:bodyPr/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Top</a:t>
            </a:r>
            <a:r>
              <a:rPr lang="en-US" sz="2200" b="1" dirty="0">
                <a:solidFill>
                  <a:schemeClr val="tx1"/>
                </a:solidFill>
              </a:rPr>
              <a:t> </a:t>
            </a:r>
            <a:r>
              <a:rPr lang="en-US" sz="2200" dirty="0">
                <a:solidFill>
                  <a:schemeClr val="tx1"/>
                </a:solidFill>
              </a:rPr>
              <a:t>is pointing to </a:t>
            </a:r>
            <a:r>
              <a:rPr lang="en-US" sz="2200" b="1" dirty="0">
                <a:solidFill>
                  <a:srgbClr val="FF0000"/>
                </a:solidFill>
              </a:rPr>
              <a:t>index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number 03, which means stack has four </a:t>
            </a:r>
            <a:r>
              <a:rPr lang="en-US" sz="2200" dirty="0" smtClean="0">
                <a:solidFill>
                  <a:schemeClr val="tx1"/>
                </a:solidFill>
              </a:rPr>
              <a:t>items.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Sometimes </a:t>
            </a:r>
            <a:r>
              <a:rPr lang="en-US" sz="2200" dirty="0">
                <a:solidFill>
                  <a:schemeClr val="tx1"/>
                </a:solidFill>
              </a:rPr>
              <a:t>when a new data is to be inserted into stack but there is no available space, this situation is called as </a:t>
            </a:r>
            <a:r>
              <a:rPr lang="en-US" sz="2200" b="1" dirty="0">
                <a:solidFill>
                  <a:schemeClr val="tx1"/>
                </a:solidFill>
              </a:rPr>
              <a:t>stack </a:t>
            </a:r>
            <a:r>
              <a:rPr lang="en-US" sz="2200" b="1" dirty="0" smtClean="0">
                <a:solidFill>
                  <a:schemeClr val="tx1"/>
                </a:solidFill>
              </a:rPr>
              <a:t>overflow.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Sometimes </a:t>
            </a:r>
            <a:r>
              <a:rPr lang="en-US" sz="2200" dirty="0">
                <a:solidFill>
                  <a:schemeClr val="tx1"/>
                </a:solidFill>
              </a:rPr>
              <a:t>when a data is to be removed/deleted from stack but there is no available data, this situation is called as </a:t>
            </a:r>
            <a:r>
              <a:rPr lang="en-US" sz="2200" b="1" dirty="0">
                <a:solidFill>
                  <a:schemeClr val="tx1"/>
                </a:solidFill>
              </a:rPr>
              <a:t>stack </a:t>
            </a:r>
            <a:r>
              <a:rPr lang="en-US" sz="2200" b="1" dirty="0" smtClean="0">
                <a:solidFill>
                  <a:schemeClr val="tx1"/>
                </a:solidFill>
              </a:rPr>
              <a:t>underflow.</a:t>
            </a:r>
            <a:endParaRPr lang="en-US" sz="2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 smtClean="0"/>
              <a:t>Array-based Stacks</a:t>
            </a:r>
            <a:endParaRPr lang="en-US" dirty="0"/>
          </a:p>
        </p:txBody>
      </p:sp>
      <p:pic>
        <p:nvPicPr>
          <p:cNvPr id="6" name="Picture 2" descr="http://matmock.pythonanywhere.com/static/stack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9817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Implementation of Operations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err="1">
                <a:solidFill>
                  <a:srgbClr val="008080"/>
                </a:solidFill>
                <a:latin typeface="Courier New" pitchFamily="49" charset="0"/>
              </a:rPr>
              <a:t>b</a:t>
            </a:r>
            <a:r>
              <a:rPr lang="en-US" sz="2200" b="1" dirty="0" err="1" smtClean="0">
                <a:solidFill>
                  <a:srgbClr val="008080"/>
                </a:solidFill>
                <a:latin typeface="Courier New" pitchFamily="49" charset="0"/>
              </a:rPr>
              <a:t>ool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</a:rPr>
              <a:t>isEmpty</a:t>
            </a:r>
            <a:r>
              <a:rPr lang="en-US" sz="2200" b="1" dirty="0" smtClean="0">
                <a:latin typeface="Courier New" pitchFamily="49" charset="0"/>
              </a:rPr>
              <a:t>(){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808080"/>
                </a:solidFill>
                <a:latin typeface="Courier New" pitchFamily="49" charset="0"/>
              </a:rPr>
              <a:t>return</a:t>
            </a:r>
            <a:r>
              <a:rPr lang="en-US" sz="2200" b="1" dirty="0" smtClean="0">
                <a:latin typeface="Courier New" pitchFamily="49" charset="0"/>
              </a:rPr>
              <a:t> (top &lt; </a:t>
            </a:r>
            <a:r>
              <a:rPr lang="en-US" sz="2200" b="1" dirty="0" smtClean="0">
                <a:solidFill>
                  <a:srgbClr val="FF00FF"/>
                </a:solidFill>
                <a:latin typeface="Courier New" pitchFamily="49" charset="0"/>
              </a:rPr>
              <a:t>0</a:t>
            </a:r>
            <a:r>
              <a:rPr lang="en-US" sz="22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}</a:t>
            </a:r>
            <a:r>
              <a:rPr lang="en-US" sz="2200" b="1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200" b="1" dirty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solidFill>
                  <a:srgbClr val="008080"/>
                </a:solidFill>
                <a:latin typeface="Courier New" pitchFamily="49" charset="0"/>
              </a:rPr>
              <a:t>v</a:t>
            </a:r>
            <a:r>
              <a:rPr lang="en-US" sz="2200" b="1" dirty="0" smtClean="0">
                <a:solidFill>
                  <a:srgbClr val="008080"/>
                </a:solidFill>
                <a:latin typeface="Courier New" pitchFamily="49" charset="0"/>
              </a:rPr>
              <a:t>oid </a:t>
            </a:r>
            <a:r>
              <a:rPr lang="en-US" sz="2200" b="1" dirty="0" smtClean="0">
                <a:latin typeface="Courier New" pitchFamily="49" charset="0"/>
              </a:rPr>
              <a:t>push(</a:t>
            </a:r>
            <a:r>
              <a:rPr lang="en-US" sz="2200" b="1" dirty="0" err="1" smtClean="0">
                <a:latin typeface="Courier New" pitchFamily="49" charset="0"/>
              </a:rPr>
              <a:t>data_type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</a:rPr>
              <a:t>newItem</a:t>
            </a:r>
            <a:r>
              <a:rPr lang="en-US" sz="2200" b="1" dirty="0" smtClean="0">
                <a:latin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</a:rPr>
              <a:t>// if stack has no more room for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</a:rPr>
              <a:t>   // another item</a:t>
            </a: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808080"/>
                </a:solidFill>
                <a:latin typeface="Courier New" pitchFamily="49" charset="0"/>
              </a:rPr>
              <a:t>if</a:t>
            </a:r>
            <a:r>
              <a:rPr lang="en-US" sz="2200" b="1" dirty="0" smtClean="0">
                <a:latin typeface="Courier New" pitchFamily="49" charset="0"/>
              </a:rPr>
              <a:t> (top &gt;= MAX_STACK-</a:t>
            </a:r>
            <a:r>
              <a:rPr lang="en-US" sz="2200" b="1" dirty="0" smtClean="0">
                <a:solidFill>
                  <a:srgbClr val="FF00FF"/>
                </a:solidFill>
                <a:latin typeface="Courier New" pitchFamily="49" charset="0"/>
              </a:rPr>
              <a:t>1</a:t>
            </a:r>
            <a:r>
              <a:rPr lang="en-US" sz="22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 </a:t>
            </a:r>
            <a:r>
              <a:rPr lang="en-US" sz="2200" b="1" dirty="0" err="1" smtClean="0">
                <a:solidFill>
                  <a:srgbClr val="808080"/>
                </a:solidFill>
                <a:latin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808080"/>
                </a:solidFill>
                <a:latin typeface="Courier New" pitchFamily="49" charset="0"/>
              </a:rPr>
              <a:t>&lt;&lt;“Stack Overflow!”</a:t>
            </a:r>
            <a:r>
              <a:rPr lang="en-US" sz="22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808080"/>
                </a:solidFill>
                <a:latin typeface="Courier New" pitchFamily="49" charset="0"/>
              </a:rPr>
              <a:t>else</a:t>
            </a:r>
            <a:r>
              <a:rPr lang="en-US" sz="22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 ++top;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 items[top] = </a:t>
            </a:r>
            <a:r>
              <a:rPr lang="en-US" sz="2200" b="1" dirty="0" err="1" smtClean="0">
                <a:latin typeface="Courier New" pitchFamily="49" charset="0"/>
              </a:rPr>
              <a:t>newItem</a:t>
            </a:r>
            <a:r>
              <a:rPr lang="en-US" sz="22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 </a:t>
            </a:r>
            <a:r>
              <a:rPr lang="en-US" sz="2200" b="1" dirty="0" err="1" smtClean="0">
                <a:solidFill>
                  <a:srgbClr val="808080"/>
                </a:solidFill>
                <a:latin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808080"/>
                </a:solidFill>
                <a:latin typeface="Courier New" pitchFamily="49" charset="0"/>
              </a:rPr>
              <a:t>&lt;&lt;“Item inserted at the top”</a:t>
            </a:r>
            <a:r>
              <a:rPr lang="en-US" sz="22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4267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 err="1">
                <a:solidFill>
                  <a:srgbClr val="008080"/>
                </a:solidFill>
                <a:latin typeface="Courier New" pitchFamily="49" charset="0"/>
              </a:rPr>
              <a:t>d</a:t>
            </a:r>
            <a:r>
              <a:rPr lang="en-US" sz="2400" b="1" dirty="0" err="1" smtClean="0">
                <a:solidFill>
                  <a:srgbClr val="008080"/>
                </a:solidFill>
                <a:latin typeface="Courier New" pitchFamily="49" charset="0"/>
              </a:rPr>
              <a:t>ata_type</a:t>
            </a:r>
            <a:r>
              <a:rPr lang="en-US" sz="2400" b="1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pop(){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808080"/>
                </a:solidFill>
                <a:latin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</a:rPr>
              <a:t> (</a:t>
            </a:r>
            <a:r>
              <a:rPr lang="en-US" sz="2400" b="1" dirty="0" err="1" smtClean="0">
                <a:latin typeface="Courier New" pitchFamily="49" charset="0"/>
              </a:rPr>
              <a:t>isEmpty</a:t>
            </a:r>
            <a:r>
              <a:rPr lang="en-US" sz="2400" b="1" dirty="0" smtClean="0">
                <a:latin typeface="Courier New" pitchFamily="49" charset="0"/>
              </a:rPr>
              <a:t>())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808080"/>
                </a:solidFill>
                <a:latin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808080"/>
                </a:solidFill>
                <a:latin typeface="Courier New" pitchFamily="49" charset="0"/>
              </a:rPr>
              <a:t>&lt;&lt;“Stack underflow”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   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// stack is not empty retrieve top</a:t>
            </a: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808080"/>
                </a:solidFill>
                <a:latin typeface="Courier New" pitchFamily="49" charset="0"/>
              </a:rPr>
              <a:t>else </a:t>
            </a:r>
            <a:r>
              <a:rPr lang="en-US" sz="2400" b="1" dirty="0" smtClean="0">
                <a:latin typeface="Courier New" pitchFamily="49" charset="0"/>
              </a:rPr>
              <a:t>{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</a:rPr>
              <a:t>stackTop</a:t>
            </a:r>
            <a:r>
              <a:rPr lang="en-US" sz="2400" b="1" dirty="0" smtClean="0">
                <a:latin typeface="Courier New" pitchFamily="49" charset="0"/>
              </a:rPr>
              <a:t> = items[top];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  --top;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808080"/>
                </a:solidFill>
                <a:latin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stackTop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Implementation of Operations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307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Linked list Implementation</a:t>
            </a:r>
            <a:endParaRPr lang="en-US" sz="36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 pointer-based implementation</a:t>
            </a:r>
          </a:p>
          <a:p>
            <a:pPr lvl="1"/>
            <a:r>
              <a:rPr lang="en-US" dirty="0" smtClean="0"/>
              <a:t>Required when the stack needs to grow and shrink dynamically</a:t>
            </a:r>
          </a:p>
          <a:p>
            <a:r>
              <a:rPr lang="en-US" dirty="0" smtClean="0">
                <a:latin typeface="Courier New" pitchFamily="49" charset="0"/>
              </a:rPr>
              <a:t>top</a:t>
            </a:r>
            <a:r>
              <a:rPr lang="en-US" dirty="0" smtClean="0"/>
              <a:t> is a reference to the head of a linked list of items</a:t>
            </a:r>
          </a:p>
        </p:txBody>
      </p:sp>
      <p:pic>
        <p:nvPicPr>
          <p:cNvPr id="5" name="Picture 8" descr="carrano0606"/>
          <p:cNvPicPr preferRelativeResize="0"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5200" y="1295400"/>
            <a:ext cx="1041400" cy="487045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0153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err="1">
                <a:solidFill>
                  <a:srgbClr val="008080"/>
                </a:solidFill>
                <a:latin typeface="Courier New" pitchFamily="49" charset="0"/>
              </a:rPr>
              <a:t>b</a:t>
            </a:r>
            <a:r>
              <a:rPr lang="en-US" sz="2200" b="1" dirty="0" err="1" smtClean="0">
                <a:solidFill>
                  <a:srgbClr val="008080"/>
                </a:solidFill>
                <a:latin typeface="Courier New" pitchFamily="49" charset="0"/>
              </a:rPr>
              <a:t>ool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</a:rPr>
              <a:t>isEmpty</a:t>
            </a:r>
            <a:r>
              <a:rPr lang="en-US" sz="2200" b="1" dirty="0" smtClean="0">
                <a:latin typeface="Courier New" pitchFamily="49" charset="0"/>
              </a:rPr>
              <a:t>(){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808080"/>
                </a:solidFill>
                <a:latin typeface="Courier New" pitchFamily="49" charset="0"/>
              </a:rPr>
              <a:t>return</a:t>
            </a:r>
            <a:r>
              <a:rPr lang="en-US" sz="2200" b="1" dirty="0" smtClean="0">
                <a:latin typeface="Courier New" pitchFamily="49" charset="0"/>
              </a:rPr>
              <a:t> (</a:t>
            </a:r>
            <a:r>
              <a:rPr lang="en-US" sz="2200" b="1" dirty="0" err="1" smtClean="0">
                <a:latin typeface="Courier New" pitchFamily="49" charset="0"/>
              </a:rPr>
              <a:t>topPtr</a:t>
            </a:r>
            <a:r>
              <a:rPr lang="en-US" sz="2200" b="1" dirty="0" smtClean="0">
                <a:latin typeface="Courier New" pitchFamily="49" charset="0"/>
              </a:rPr>
              <a:t> == </a:t>
            </a:r>
            <a:r>
              <a:rPr lang="en-US" sz="2200" b="1" dirty="0" smtClean="0">
                <a:solidFill>
                  <a:srgbClr val="FF00FF"/>
                </a:solidFill>
                <a:latin typeface="Courier New" pitchFamily="49" charset="0"/>
              </a:rPr>
              <a:t>NULL</a:t>
            </a:r>
            <a:r>
              <a:rPr lang="en-US" sz="22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008080"/>
                </a:solidFill>
                <a:latin typeface="Courier New" pitchFamily="49" charset="0"/>
              </a:rPr>
              <a:t>void </a:t>
            </a:r>
            <a:r>
              <a:rPr lang="en-US" sz="2200" b="1" dirty="0" smtClean="0">
                <a:latin typeface="Courier New" pitchFamily="49" charset="0"/>
              </a:rPr>
              <a:t>push(</a:t>
            </a:r>
            <a:r>
              <a:rPr lang="en-US" sz="2200" b="1" dirty="0" err="1" smtClean="0">
                <a:latin typeface="Courier New" pitchFamily="49" charset="0"/>
              </a:rPr>
              <a:t>dataType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</a:rPr>
              <a:t>newItem</a:t>
            </a:r>
            <a:r>
              <a:rPr lang="en-US" sz="2200" b="1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</a:rPr>
              <a:t>// create a new node</a:t>
            </a: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err="1" smtClean="0">
                <a:latin typeface="Courier New" pitchFamily="49" charset="0"/>
              </a:rPr>
              <a:t>StackNode</a:t>
            </a:r>
            <a:r>
              <a:rPr lang="en-US" sz="2200" b="1" dirty="0" smtClean="0">
                <a:latin typeface="Courier New" pitchFamily="49" charset="0"/>
              </a:rPr>
              <a:t> *</a:t>
            </a:r>
            <a:r>
              <a:rPr lang="en-US" sz="2200" b="1" dirty="0" err="1" smtClean="0">
                <a:latin typeface="Courier New" pitchFamily="49" charset="0"/>
              </a:rPr>
              <a:t>newPtr</a:t>
            </a:r>
            <a:r>
              <a:rPr lang="en-US" sz="2200" b="1" dirty="0" smtClean="0">
                <a:latin typeface="Courier New" pitchFamily="49" charset="0"/>
              </a:rPr>
              <a:t> = </a:t>
            </a:r>
            <a:r>
              <a:rPr lang="en-US" sz="2200" b="1" dirty="0" smtClean="0">
                <a:solidFill>
                  <a:srgbClr val="808080"/>
                </a:solidFill>
                <a:latin typeface="Courier New" pitchFamily="49" charset="0"/>
              </a:rPr>
              <a:t>new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</a:rPr>
              <a:t>StackNode</a:t>
            </a:r>
            <a:r>
              <a:rPr lang="en-US" sz="22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</a:rPr>
              <a:t>// set data portion  of new node</a:t>
            </a: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err="1" smtClean="0">
                <a:latin typeface="Courier New" pitchFamily="49" charset="0"/>
              </a:rPr>
              <a:t>newPtr</a:t>
            </a:r>
            <a:r>
              <a:rPr lang="en-US" sz="2200" b="1" dirty="0" smtClean="0">
                <a:latin typeface="Courier New" pitchFamily="49" charset="0"/>
              </a:rPr>
              <a:t>-&gt;item = </a:t>
            </a:r>
            <a:r>
              <a:rPr lang="en-US" sz="2200" b="1" dirty="0" err="1" smtClean="0">
                <a:latin typeface="Courier New" pitchFamily="49" charset="0"/>
              </a:rPr>
              <a:t>newItem</a:t>
            </a:r>
            <a:r>
              <a:rPr lang="en-US" sz="22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</a:rPr>
              <a:t>// insert the new node</a:t>
            </a: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err="1" smtClean="0">
                <a:latin typeface="Courier New" pitchFamily="49" charset="0"/>
              </a:rPr>
              <a:t>newPtr</a:t>
            </a:r>
            <a:r>
              <a:rPr lang="en-US" sz="2200" b="1" dirty="0" smtClean="0">
                <a:latin typeface="Courier New" pitchFamily="49" charset="0"/>
              </a:rPr>
              <a:t>-&gt;next = </a:t>
            </a:r>
            <a:r>
              <a:rPr lang="en-US" sz="2200" b="1" dirty="0" err="1" smtClean="0">
                <a:latin typeface="Courier New" pitchFamily="49" charset="0"/>
              </a:rPr>
              <a:t>topPtr</a:t>
            </a:r>
            <a:r>
              <a:rPr lang="en-US" sz="22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err="1" smtClean="0">
                <a:latin typeface="Courier New" pitchFamily="49" charset="0"/>
              </a:rPr>
              <a:t>topPtr</a:t>
            </a:r>
            <a:r>
              <a:rPr lang="en-US" sz="2200" b="1" dirty="0" smtClean="0">
                <a:latin typeface="Courier New" pitchFamily="49" charset="0"/>
              </a:rPr>
              <a:t> = </a:t>
            </a:r>
            <a:r>
              <a:rPr lang="en-US" sz="2200" b="1" dirty="0" err="1" smtClean="0">
                <a:latin typeface="Courier New" pitchFamily="49" charset="0"/>
              </a:rPr>
              <a:t>newPtr</a:t>
            </a:r>
            <a:r>
              <a:rPr lang="en-US" sz="22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sz="3600" b="1" dirty="0" smtClean="0"/>
              <a:t>Linked list Implementation: Operations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90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err="1" smtClean="0">
                <a:solidFill>
                  <a:srgbClr val="008080"/>
                </a:solidFill>
                <a:latin typeface="Courier New" pitchFamily="49" charset="0"/>
              </a:rPr>
              <a:t>dataType</a:t>
            </a:r>
            <a:r>
              <a:rPr lang="en-US" sz="2200" b="1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</a:rPr>
              <a:t>pop()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808080"/>
                </a:solidFill>
                <a:latin typeface="Courier New" pitchFamily="49" charset="0"/>
              </a:rPr>
              <a:t>if</a:t>
            </a:r>
            <a:r>
              <a:rPr lang="en-US" sz="2200" b="1" dirty="0" smtClean="0">
                <a:latin typeface="Courier New" pitchFamily="49" charset="0"/>
              </a:rPr>
              <a:t> (</a:t>
            </a:r>
            <a:r>
              <a:rPr lang="en-US" sz="2200" b="1" dirty="0" err="1" smtClean="0">
                <a:latin typeface="Courier New" pitchFamily="49" charset="0"/>
              </a:rPr>
              <a:t>isEmpty</a:t>
            </a:r>
            <a:r>
              <a:rPr lang="en-US" sz="2200" b="1" dirty="0" smtClean="0">
                <a:latin typeface="Courier New" pitchFamily="49" charset="0"/>
              </a:rPr>
              <a:t>())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</a:t>
            </a:r>
            <a:r>
              <a:rPr lang="en-US" sz="2200" b="1" dirty="0" err="1" smtClean="0">
                <a:latin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</a:rPr>
              <a:t>&lt;&lt;“Stack is empty…!”;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</a:rPr>
              <a:t>// not empty; retrieve and delete top</a:t>
            </a:r>
            <a:r>
              <a:rPr lang="en-US" sz="22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808080"/>
                </a:solidFill>
                <a:latin typeface="Courier New" pitchFamily="49" charset="0"/>
              </a:rPr>
              <a:t>else</a:t>
            </a:r>
            <a:r>
              <a:rPr lang="en-US" sz="22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 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</a:rPr>
              <a:t>stackTOp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</a:rPr>
              <a:t>= </a:t>
            </a:r>
            <a:r>
              <a:rPr lang="en-US" sz="2200" b="1" dirty="0" err="1" smtClean="0">
                <a:latin typeface="Courier New" pitchFamily="49" charset="0"/>
              </a:rPr>
              <a:t>topPtr</a:t>
            </a:r>
            <a:r>
              <a:rPr lang="en-US" sz="2200" b="1" dirty="0" smtClean="0">
                <a:latin typeface="Courier New" pitchFamily="49" charset="0"/>
              </a:rPr>
              <a:t>-&gt;item;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 </a:t>
            </a:r>
            <a:r>
              <a:rPr lang="en-US" sz="2200" b="1" dirty="0" err="1" smtClean="0">
                <a:latin typeface="Courier New" pitchFamily="49" charset="0"/>
              </a:rPr>
              <a:t>StackNode</a:t>
            </a:r>
            <a:r>
              <a:rPr lang="en-US" sz="2200" b="1" dirty="0" smtClean="0">
                <a:latin typeface="Courier New" pitchFamily="49" charset="0"/>
              </a:rPr>
              <a:t> *temp = </a:t>
            </a:r>
            <a:r>
              <a:rPr lang="en-US" sz="2200" b="1" dirty="0" err="1" smtClean="0">
                <a:latin typeface="Courier New" pitchFamily="49" charset="0"/>
              </a:rPr>
              <a:t>topPtr</a:t>
            </a:r>
            <a:r>
              <a:rPr lang="en-US" sz="22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 </a:t>
            </a:r>
            <a:r>
              <a:rPr lang="en-US" sz="2200" b="1" dirty="0" err="1" smtClean="0">
                <a:latin typeface="Courier New" pitchFamily="49" charset="0"/>
              </a:rPr>
              <a:t>topPtr</a:t>
            </a:r>
            <a:r>
              <a:rPr lang="en-US" sz="2200" b="1" dirty="0" smtClean="0">
                <a:latin typeface="Courier New" pitchFamily="49" charset="0"/>
              </a:rPr>
              <a:t> = </a:t>
            </a:r>
            <a:r>
              <a:rPr lang="en-US" sz="2200" b="1" dirty="0" err="1" smtClean="0">
                <a:latin typeface="Courier New" pitchFamily="49" charset="0"/>
              </a:rPr>
              <a:t>topPtr</a:t>
            </a:r>
            <a:r>
              <a:rPr lang="en-US" sz="2200" b="1" dirty="0" smtClean="0">
                <a:latin typeface="Courier New" pitchFamily="49" charset="0"/>
              </a:rPr>
              <a:t>-&gt;next;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</a:rPr>
              <a:t>// return deleted node to system</a:t>
            </a: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 temp-&gt;next = </a:t>
            </a:r>
            <a:r>
              <a:rPr lang="en-US" sz="2200" b="1" dirty="0" smtClean="0">
                <a:solidFill>
                  <a:srgbClr val="FF00FF"/>
                </a:solidFill>
                <a:latin typeface="Courier New" pitchFamily="49" charset="0"/>
              </a:rPr>
              <a:t>NULL</a:t>
            </a:r>
            <a:r>
              <a:rPr lang="en-US" sz="2200" b="1" dirty="0" smtClean="0">
                <a:latin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</a:rPr>
              <a:t>// safeguard</a:t>
            </a:r>
            <a:endParaRPr lang="en-US" sz="22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 </a:t>
            </a:r>
            <a:r>
              <a:rPr lang="en-US" sz="2200" b="1" dirty="0" smtClean="0">
                <a:solidFill>
                  <a:srgbClr val="808080"/>
                </a:solidFill>
                <a:latin typeface="Courier New" pitchFamily="49" charset="0"/>
              </a:rPr>
              <a:t>delete</a:t>
            </a:r>
            <a:r>
              <a:rPr lang="en-US" sz="2200" b="1" dirty="0" smtClean="0">
                <a:latin typeface="Courier New" pitchFamily="49" charset="0"/>
              </a:rPr>
              <a:t> temp;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 </a:t>
            </a:r>
            <a:r>
              <a:rPr lang="en-US" sz="2200" b="1" dirty="0" smtClean="0">
                <a:solidFill>
                  <a:schemeClr val="bg2"/>
                </a:solidFill>
                <a:latin typeface="Courier New" pitchFamily="49" charset="0"/>
              </a:rPr>
              <a:t>return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</a:rPr>
              <a:t>stackTOp</a:t>
            </a:r>
            <a:r>
              <a:rPr lang="en-US" sz="22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Linked list Implementation: Operations …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916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Comparing Implementations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An </a:t>
            </a:r>
            <a:r>
              <a:rPr lang="en-US" dirty="0"/>
              <a:t>array-based implementation</a:t>
            </a:r>
          </a:p>
          <a:p>
            <a:pPr lvl="2"/>
            <a:r>
              <a:rPr lang="en-US" dirty="0"/>
              <a:t>Prevents the </a:t>
            </a:r>
            <a:r>
              <a:rPr lang="en-US" dirty="0">
                <a:latin typeface="Courier New" pitchFamily="49" charset="0"/>
              </a:rPr>
              <a:t>push</a:t>
            </a:r>
            <a:r>
              <a:rPr lang="en-US" dirty="0"/>
              <a:t> operation from adding an item to the stack if the stack’s size limit has been reached</a:t>
            </a:r>
          </a:p>
          <a:p>
            <a:pPr lvl="1"/>
            <a:r>
              <a:rPr lang="en-US" dirty="0"/>
              <a:t>A pointer-based implementation</a:t>
            </a:r>
          </a:p>
          <a:p>
            <a:pPr lvl="2"/>
            <a:r>
              <a:rPr lang="en-US" dirty="0"/>
              <a:t>Does not put a limit on the size of the stack</a:t>
            </a:r>
          </a:p>
        </p:txBody>
      </p:sp>
    </p:spTree>
    <p:extLst>
      <p:ext uri="{BB962C8B-B14F-4D97-AF65-F5344CB8AC3E}">
        <p14:creationId xmlns:p14="http://schemas.microsoft.com/office/powerpoint/2010/main" val="10337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Applications of Stacks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3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Evaluation of Algebraic Expressions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4+5*5</a:t>
            </a:r>
          </a:p>
          <a:p>
            <a:pPr lvl="2"/>
            <a:r>
              <a:rPr lang="en-US" dirty="0" smtClean="0"/>
              <a:t>Simple calc. =&gt;45</a:t>
            </a:r>
          </a:p>
          <a:p>
            <a:pPr lvl="2"/>
            <a:r>
              <a:rPr lang="en-US" dirty="0" smtClean="0"/>
              <a:t>Scientific calc. =&gt;29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sz="2400" dirty="0" smtClean="0"/>
              <a:t>Naturally, we compute: parenthesis first, precedence</a:t>
            </a:r>
          </a:p>
          <a:p>
            <a:r>
              <a:rPr lang="en-US" sz="2400" dirty="0" smtClean="0"/>
              <a:t>Develop an algorithm to do the same?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Possible but complex!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336417"/>
            <a:ext cx="3438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24515"/>
            <a:ext cx="27146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3960" y="296708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Mathematical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333653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C++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8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Solution: Re-expressing </a:t>
            </a:r>
            <a:r>
              <a:rPr lang="en-US" sz="3600" dirty="0"/>
              <a:t>the Expression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Restructure</a:t>
            </a:r>
            <a:r>
              <a:rPr lang="en-US" sz="2400" dirty="0" smtClean="0"/>
              <a:t> arithmetic </a:t>
            </a:r>
            <a:r>
              <a:rPr lang="en-US" sz="2400" dirty="0"/>
              <a:t>expressions </a:t>
            </a:r>
            <a:r>
              <a:rPr lang="en-US" sz="2400" dirty="0" smtClean="0"/>
              <a:t>so that </a:t>
            </a:r>
            <a:r>
              <a:rPr lang="en-US" sz="2400" dirty="0"/>
              <a:t>the order of each calculation is embedded in the </a:t>
            </a:r>
            <a:r>
              <a:rPr lang="en-US" sz="2400" dirty="0" smtClean="0"/>
              <a:t>expression itself</a:t>
            </a:r>
          </a:p>
          <a:p>
            <a:endParaRPr lang="en-US" sz="2600" b="1" dirty="0" smtClean="0"/>
          </a:p>
          <a:p>
            <a:r>
              <a:rPr lang="en-US" sz="2600" b="1" dirty="0" smtClean="0"/>
              <a:t>Types of Expressions:</a:t>
            </a:r>
          </a:p>
          <a:p>
            <a:pPr lvl="1"/>
            <a:r>
              <a:rPr lang="en-US" sz="2400" dirty="0"/>
              <a:t>Infix notation </a:t>
            </a:r>
            <a:r>
              <a:rPr lang="en-US" sz="2400" b="1" dirty="0" smtClean="0">
                <a:solidFill>
                  <a:srgbClr val="FFC000"/>
                </a:solidFill>
              </a:rPr>
              <a:t>(A + B)</a:t>
            </a:r>
          </a:p>
          <a:p>
            <a:pPr lvl="4"/>
            <a:r>
              <a:rPr lang="en-US" dirty="0" smtClean="0"/>
              <a:t>Used in Mathematics</a:t>
            </a:r>
            <a:r>
              <a:rPr lang="en-US" dirty="0"/>
              <a:t>, suitable for </a:t>
            </a:r>
            <a:r>
              <a:rPr lang="en-US" dirty="0" smtClean="0"/>
              <a:t>humans</a:t>
            </a:r>
          </a:p>
          <a:p>
            <a:pPr lvl="4"/>
            <a:r>
              <a:rPr lang="en-US" dirty="0" smtClean="0"/>
              <a:t>Rules: BODMAS…</a:t>
            </a:r>
            <a:endParaRPr lang="en-US" dirty="0"/>
          </a:p>
          <a:p>
            <a:pPr lvl="1"/>
            <a:r>
              <a:rPr lang="en-US" sz="2400" dirty="0" smtClean="0"/>
              <a:t>Prefix </a:t>
            </a:r>
            <a:r>
              <a:rPr lang="en-US" sz="2400" dirty="0"/>
              <a:t>notation </a:t>
            </a:r>
            <a:r>
              <a:rPr lang="en-US" sz="2400" b="1" dirty="0" smtClean="0">
                <a:solidFill>
                  <a:srgbClr val="C00000"/>
                </a:solidFill>
              </a:rPr>
              <a:t>(+ A B)</a:t>
            </a:r>
          </a:p>
          <a:p>
            <a:pPr lvl="4"/>
            <a:r>
              <a:rPr lang="en-US" dirty="0" smtClean="0"/>
              <a:t>C++ function: add(A</a:t>
            </a:r>
            <a:r>
              <a:rPr lang="en-US" dirty="0"/>
              <a:t>, B) </a:t>
            </a:r>
          </a:p>
          <a:p>
            <a:pPr lvl="1"/>
            <a:r>
              <a:rPr lang="en-US" sz="2400" dirty="0" smtClean="0"/>
              <a:t>Postfix </a:t>
            </a:r>
            <a:r>
              <a:rPr lang="en-US" sz="2400" dirty="0"/>
              <a:t>notation  </a:t>
            </a:r>
            <a:r>
              <a:rPr lang="en-US" sz="2400" b="1" dirty="0" smtClean="0">
                <a:solidFill>
                  <a:srgbClr val="00B0F0"/>
                </a:solidFill>
              </a:rPr>
              <a:t>(A B +)</a:t>
            </a:r>
          </a:p>
          <a:p>
            <a:pPr lvl="4"/>
            <a:r>
              <a:rPr lang="en-US" dirty="0"/>
              <a:t>suitable </a:t>
            </a:r>
            <a:r>
              <a:rPr lang="en-US" dirty="0" smtClean="0"/>
              <a:t>for computers</a:t>
            </a:r>
          </a:p>
          <a:p>
            <a:pPr lvl="4"/>
            <a:r>
              <a:rPr lang="en-US" dirty="0"/>
              <a:t>Arithmetic and Logical Unit (ALU) </a:t>
            </a:r>
            <a:r>
              <a:rPr lang="en-US" dirty="0" smtClean="0"/>
              <a:t>designed using this notation</a:t>
            </a:r>
            <a:endParaRPr lang="en-US" b="1" dirty="0" smtClean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2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Introduction </a:t>
            </a:r>
            <a:r>
              <a:rPr lang="en-US" sz="3600" b="1" dirty="0"/>
              <a:t>to </a:t>
            </a:r>
            <a:r>
              <a:rPr lang="en-US" sz="3600" b="1" dirty="0" smtClean="0"/>
              <a:t>Stacks</a:t>
            </a:r>
            <a:endParaRPr lang="en-US" sz="36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087" y="1624013"/>
            <a:ext cx="7772400" cy="2438400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cs typeface="Times New Roman" pitchFamily="18" charset="0"/>
              </a:rPr>
              <a:t>A stack is a data structure that stores and retrieves items in a last-in-first-out (LIFO) manner.</a:t>
            </a:r>
            <a:r>
              <a:rPr lang="en-US" sz="2600" dirty="0"/>
              <a:t> </a:t>
            </a:r>
            <a:endParaRPr lang="en-US" sz="2600" dirty="0" smtClean="0"/>
          </a:p>
          <a:p>
            <a:pPr marL="342900" lvl="2" indent="-342900"/>
            <a:r>
              <a:rPr lang="en-US" dirty="0" smtClean="0"/>
              <a:t>The last item placed on the stack will be the first item removed</a:t>
            </a:r>
          </a:p>
          <a:p>
            <a:pPr marL="342900" lvl="1" indent="-342900">
              <a:buChar char="•"/>
            </a:pPr>
            <a:r>
              <a:rPr lang="en-US" sz="2600" dirty="0">
                <a:ea typeface="+mn-ea"/>
                <a:cs typeface="Times New Roman" pitchFamily="18" charset="0"/>
              </a:rPr>
              <a:t>Analogy</a:t>
            </a:r>
          </a:p>
          <a:p>
            <a:pPr lvl="2"/>
            <a:r>
              <a:rPr lang="en-US" dirty="0" smtClean="0"/>
              <a:t>A stack of dishes in a cafeteria</a:t>
            </a:r>
          </a:p>
          <a:p>
            <a:endParaRPr lang="en-US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152775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76" name="Picture 4" descr="Figure 18-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48200"/>
            <a:ext cx="28384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/>
              <a:t>Advantages of U</a:t>
            </a:r>
            <a:r>
              <a:rPr lang="en-US" sz="3200" dirty="0" smtClean="0"/>
              <a:t>sing Postfix </a:t>
            </a:r>
            <a:r>
              <a:rPr lang="en-US" sz="3200" dirty="0"/>
              <a:t>N</a:t>
            </a:r>
            <a:r>
              <a:rPr lang="en-US" sz="3200" dirty="0" smtClean="0"/>
              <a:t>otation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600" dirty="0"/>
              <a:t>N</a:t>
            </a:r>
            <a:r>
              <a:rPr lang="en-US" sz="2600" dirty="0" smtClean="0"/>
              <a:t>o </a:t>
            </a:r>
            <a:r>
              <a:rPr lang="en-US" sz="2600" dirty="0"/>
              <a:t>need </a:t>
            </a:r>
            <a:r>
              <a:rPr lang="en-US" sz="2600" dirty="0" smtClean="0"/>
              <a:t>to apply operator </a:t>
            </a:r>
            <a:r>
              <a:rPr lang="en-US" sz="2600" dirty="0"/>
              <a:t>precedence and other </a:t>
            </a:r>
            <a:r>
              <a:rPr lang="en-US" sz="2600" dirty="0" smtClean="0"/>
              <a:t>rules</a:t>
            </a:r>
            <a:endParaRPr lang="en-US" sz="2600" dirty="0"/>
          </a:p>
          <a:p>
            <a:r>
              <a:rPr lang="en-US" sz="2600" dirty="0"/>
              <a:t>Parentheses are unnecessary </a:t>
            </a:r>
          </a:p>
          <a:p>
            <a:r>
              <a:rPr lang="en-US" sz="2600" dirty="0" smtClean="0"/>
              <a:t>Easy </a:t>
            </a:r>
            <a:r>
              <a:rPr lang="en-US" sz="2600" dirty="0"/>
              <a:t>for </a:t>
            </a:r>
            <a:r>
              <a:rPr lang="en-US" sz="2600" dirty="0" smtClean="0"/>
              <a:t>the computer </a:t>
            </a:r>
            <a:r>
              <a:rPr lang="en-US" sz="2600" dirty="0"/>
              <a:t>(compiler) to evaluate an arithmetic </a:t>
            </a:r>
            <a:r>
              <a:rPr lang="en-US" sz="2600" dirty="0" smtClean="0"/>
              <a:t>expression</a:t>
            </a:r>
          </a:p>
          <a:p>
            <a:endParaRPr lang="en-US" sz="2600" dirty="0" smtClean="0"/>
          </a:p>
          <a:p>
            <a:r>
              <a:rPr lang="en-US" sz="2600" dirty="0" smtClean="0"/>
              <a:t>The idea is taken from post-order </a:t>
            </a:r>
            <a:r>
              <a:rPr lang="en-US" sz="2600" dirty="0"/>
              <a:t>traversal of an expression </a:t>
            </a:r>
            <a:r>
              <a:rPr lang="en-US" sz="2600" dirty="0" smtClean="0"/>
              <a:t>tree (you will study it in later classes)</a:t>
            </a:r>
          </a:p>
          <a:p>
            <a:r>
              <a:rPr lang="en-US" sz="2600" dirty="0" smtClean="0"/>
              <a:t>Consider the following tree:  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 smtClean="0"/>
              <a:t>Post Order Traversal, Binary Tree</a:t>
            </a:r>
            <a:endParaRPr lang="en-US" sz="3200" dirty="0"/>
          </a:p>
        </p:txBody>
      </p:sp>
      <p:grpSp>
        <p:nvGrpSpPr>
          <p:cNvPr id="41988" name="Group 20"/>
          <p:cNvGrpSpPr>
            <a:grpSpLocks/>
          </p:cNvGrpSpPr>
          <p:nvPr/>
        </p:nvGrpSpPr>
        <p:grpSpPr bwMode="auto">
          <a:xfrm>
            <a:off x="2665809" y="2463503"/>
            <a:ext cx="2586038" cy="2540000"/>
            <a:chOff x="960" y="2352"/>
            <a:chExt cx="1629" cy="1600"/>
          </a:xfrm>
        </p:grpSpPr>
        <p:sp>
          <p:nvSpPr>
            <p:cNvPr id="41991" name="Text Box 28"/>
            <p:cNvSpPr txBox="1">
              <a:spLocks noChangeArrowheads="1"/>
            </p:cNvSpPr>
            <p:nvPr/>
          </p:nvSpPr>
          <p:spPr bwMode="auto">
            <a:xfrm>
              <a:off x="960" y="2352"/>
              <a:ext cx="1629" cy="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663300"/>
                  </a:solidFill>
                  <a:latin typeface="Tahoma" pitchFamily="34" charset="0"/>
                </a:rPr>
                <a:t>              +</a:t>
              </a:r>
            </a:p>
            <a:p>
              <a:pPr eaLnBrk="1" hangingPunct="1"/>
              <a:r>
                <a:rPr lang="en-US" sz="2000" dirty="0">
                  <a:solidFill>
                    <a:srgbClr val="663300"/>
                  </a:solidFill>
                  <a:latin typeface="Tahoma" pitchFamily="34" charset="0"/>
                </a:rPr>
                <a:t>    -                    %</a:t>
              </a:r>
              <a:br>
                <a:rPr lang="en-US" sz="2000" dirty="0">
                  <a:solidFill>
                    <a:srgbClr val="663300"/>
                  </a:solidFill>
                  <a:latin typeface="Tahoma" pitchFamily="34" charset="0"/>
                </a:rPr>
              </a:br>
              <a:endParaRPr lang="en-US" sz="2000" dirty="0">
                <a:solidFill>
                  <a:srgbClr val="663300"/>
                </a:solidFill>
                <a:latin typeface="Tahoma" pitchFamily="34" charset="0"/>
              </a:endParaRPr>
            </a:p>
            <a:p>
              <a:pPr eaLnBrk="1" hangingPunct="1"/>
              <a:r>
                <a:rPr lang="en-US" sz="2000" dirty="0">
                  <a:solidFill>
                    <a:srgbClr val="663300"/>
                  </a:solidFill>
                  <a:latin typeface="Tahoma" pitchFamily="34" charset="0"/>
                </a:rPr>
                <a:t>A       *            *    4</a:t>
              </a:r>
            </a:p>
            <a:p>
              <a:pPr eaLnBrk="1" hangingPunct="1"/>
              <a:r>
                <a:rPr lang="en-US" sz="2000" dirty="0">
                  <a:solidFill>
                    <a:srgbClr val="663300"/>
                  </a:solidFill>
                  <a:latin typeface="Tahoma" pitchFamily="34" charset="0"/>
                </a:rPr>
                <a:t/>
              </a:r>
              <a:br>
                <a:rPr lang="en-US" sz="2000" dirty="0">
                  <a:solidFill>
                    <a:srgbClr val="663300"/>
                  </a:solidFill>
                  <a:latin typeface="Tahoma" pitchFamily="34" charset="0"/>
                </a:rPr>
              </a:br>
              <a:r>
                <a:rPr lang="en-US" sz="2000" dirty="0">
                  <a:solidFill>
                    <a:srgbClr val="663300"/>
                  </a:solidFill>
                  <a:latin typeface="Tahoma" pitchFamily="34" charset="0"/>
                </a:rPr>
                <a:t>     /      2       D  5</a:t>
              </a:r>
            </a:p>
            <a:p>
              <a:pPr eaLnBrk="1" hangingPunct="1"/>
              <a:r>
                <a:rPr lang="en-US" sz="2000" dirty="0">
                  <a:solidFill>
                    <a:srgbClr val="663300"/>
                  </a:solidFill>
                  <a:latin typeface="Tahoma" pitchFamily="34" charset="0"/>
                </a:rPr>
                <a:t/>
              </a:r>
              <a:br>
                <a:rPr lang="en-US" sz="2000" dirty="0">
                  <a:solidFill>
                    <a:srgbClr val="663300"/>
                  </a:solidFill>
                  <a:latin typeface="Tahoma" pitchFamily="34" charset="0"/>
                </a:rPr>
              </a:br>
              <a:r>
                <a:rPr lang="en-US" sz="2000" dirty="0">
                  <a:solidFill>
                    <a:srgbClr val="663300"/>
                  </a:solidFill>
                  <a:latin typeface="Tahoma" pitchFamily="34" charset="0"/>
                </a:rPr>
                <a:t>  C   5</a:t>
              </a:r>
            </a:p>
          </p:txBody>
        </p:sp>
        <p:sp>
          <p:nvSpPr>
            <p:cNvPr id="41992" name="Line 29"/>
            <p:cNvSpPr>
              <a:spLocks noChangeShapeType="1"/>
            </p:cNvSpPr>
            <p:nvPr/>
          </p:nvSpPr>
          <p:spPr bwMode="auto">
            <a:xfrm flipV="1">
              <a:off x="1152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3" name="Line 30"/>
            <p:cNvSpPr>
              <a:spLocks noChangeShapeType="1"/>
            </p:cNvSpPr>
            <p:nvPr/>
          </p:nvSpPr>
          <p:spPr bwMode="auto">
            <a:xfrm flipV="1">
              <a:off x="1392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4" name="Line 31"/>
            <p:cNvSpPr>
              <a:spLocks noChangeShapeType="1"/>
            </p:cNvSpPr>
            <p:nvPr/>
          </p:nvSpPr>
          <p:spPr bwMode="auto">
            <a:xfrm flipV="1">
              <a:off x="1152" y="35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5" name="Line 32"/>
            <p:cNvSpPr>
              <a:spLocks noChangeShapeType="1"/>
            </p:cNvSpPr>
            <p:nvPr/>
          </p:nvSpPr>
          <p:spPr bwMode="auto">
            <a:xfrm flipV="1">
              <a:off x="2112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6" name="Line 33"/>
            <p:cNvSpPr>
              <a:spLocks noChangeShapeType="1"/>
            </p:cNvSpPr>
            <p:nvPr/>
          </p:nvSpPr>
          <p:spPr bwMode="auto">
            <a:xfrm flipV="1">
              <a:off x="1296" y="24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7" name="Line 34"/>
            <p:cNvSpPr>
              <a:spLocks noChangeShapeType="1"/>
            </p:cNvSpPr>
            <p:nvPr/>
          </p:nvSpPr>
          <p:spPr bwMode="auto">
            <a:xfrm flipV="1">
              <a:off x="2208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8" name="Line 35"/>
            <p:cNvSpPr>
              <a:spLocks noChangeShapeType="1"/>
            </p:cNvSpPr>
            <p:nvPr/>
          </p:nvSpPr>
          <p:spPr bwMode="auto">
            <a:xfrm flipH="1" flipV="1">
              <a:off x="2400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9" name="Line 36"/>
            <p:cNvSpPr>
              <a:spLocks noChangeShapeType="1"/>
            </p:cNvSpPr>
            <p:nvPr/>
          </p:nvSpPr>
          <p:spPr bwMode="auto">
            <a:xfrm flipH="1" flipV="1">
              <a:off x="2256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0" name="Line 37"/>
            <p:cNvSpPr>
              <a:spLocks noChangeShapeType="1"/>
            </p:cNvSpPr>
            <p:nvPr/>
          </p:nvSpPr>
          <p:spPr bwMode="auto">
            <a:xfrm flipH="1" flipV="1">
              <a:off x="1296" y="35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1" name="Line 38"/>
            <p:cNvSpPr>
              <a:spLocks noChangeShapeType="1"/>
            </p:cNvSpPr>
            <p:nvPr/>
          </p:nvSpPr>
          <p:spPr bwMode="auto">
            <a:xfrm flipH="1" flipV="1">
              <a:off x="1584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2" name="Line 39"/>
            <p:cNvSpPr>
              <a:spLocks noChangeShapeType="1"/>
            </p:cNvSpPr>
            <p:nvPr/>
          </p:nvSpPr>
          <p:spPr bwMode="auto">
            <a:xfrm flipH="1" flipV="1">
              <a:off x="1344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3" name="Line 40"/>
            <p:cNvSpPr>
              <a:spLocks noChangeShapeType="1"/>
            </p:cNvSpPr>
            <p:nvPr/>
          </p:nvSpPr>
          <p:spPr bwMode="auto">
            <a:xfrm flipH="1" flipV="1">
              <a:off x="1872" y="249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1675302" y="5410200"/>
            <a:ext cx="411042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663300"/>
                </a:solidFill>
              </a:rPr>
              <a:t>Postfix:  </a:t>
            </a:r>
            <a:r>
              <a:rPr lang="en-US" sz="2400" dirty="0">
                <a:solidFill>
                  <a:srgbClr val="663300"/>
                </a:solidFill>
              </a:rPr>
              <a:t>A C 5 / 2 * - D 5 * 4 % +</a:t>
            </a:r>
          </a:p>
        </p:txBody>
      </p:sp>
      <p:sp>
        <p:nvSpPr>
          <p:cNvPr id="41990" name="Rectangle 35"/>
          <p:cNvSpPr>
            <a:spLocks noChangeArrowheads="1"/>
          </p:cNvSpPr>
          <p:nvPr/>
        </p:nvSpPr>
        <p:spPr bwMode="auto">
          <a:xfrm>
            <a:off x="921305" y="1447800"/>
            <a:ext cx="6103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Visiting principle: LRP ( Left-Right-Parent)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                               (Recursive)</a:t>
            </a:r>
            <a:endParaRPr lang="en-US" sz="2400" i="1" dirty="0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995354" y="838200"/>
            <a:ext cx="380405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Infix: </a:t>
            </a:r>
            <a:r>
              <a:rPr lang="en-US" sz="2400" dirty="0" smtClean="0">
                <a:solidFill>
                  <a:srgbClr val="663300"/>
                </a:solidFill>
              </a:rPr>
              <a:t>A </a:t>
            </a:r>
            <a:r>
              <a:rPr lang="en-US" sz="2400" dirty="0">
                <a:solidFill>
                  <a:srgbClr val="663300"/>
                </a:solidFill>
              </a:rPr>
              <a:t>– C / 5 * 2 + D * 5 % </a:t>
            </a:r>
            <a:r>
              <a:rPr lang="en-US" sz="2400" dirty="0" smtClean="0">
                <a:solidFill>
                  <a:srgbClr val="663300"/>
                </a:solidFill>
              </a:rPr>
              <a:t>4</a:t>
            </a:r>
            <a:endParaRPr lang="en-US" sz="2400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/>
              <a:t>Postfix E</a:t>
            </a:r>
            <a:r>
              <a:rPr lang="en-US" sz="3600" dirty="0" smtClean="0"/>
              <a:t>xpression Evaluating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83163"/>
          </a:xfrm>
        </p:spPr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smtClean="0"/>
              <a:t>An algorithm </a:t>
            </a:r>
            <a:r>
              <a:rPr lang="en-US" sz="2600" dirty="0"/>
              <a:t>exists to evaluate </a:t>
            </a:r>
            <a:r>
              <a:rPr lang="en-US" sz="2600" dirty="0" smtClean="0"/>
              <a:t>postfix expressions using </a:t>
            </a:r>
            <a:r>
              <a:rPr lang="en-US" sz="2600" dirty="0"/>
              <a:t>a </a:t>
            </a:r>
            <a:r>
              <a:rPr lang="en-US" sz="2600" dirty="0" smtClean="0"/>
              <a:t>stack</a:t>
            </a:r>
          </a:p>
          <a:p>
            <a:r>
              <a:rPr lang="en-US" sz="2800" dirty="0"/>
              <a:t>The single value on the stack is the desired </a:t>
            </a:r>
            <a:r>
              <a:rPr lang="en-US" sz="2800" dirty="0" smtClean="0"/>
              <a:t>result</a:t>
            </a:r>
            <a:endParaRPr lang="en-US" sz="2800" dirty="0"/>
          </a:p>
          <a:p>
            <a:r>
              <a:rPr lang="en-US" sz="2800" dirty="0"/>
              <a:t>Binary operators: +, -, *, /, etc., </a:t>
            </a:r>
          </a:p>
          <a:p>
            <a:r>
              <a:rPr lang="en-US" sz="2800" dirty="0"/>
              <a:t>Unary operators: unary minus, square root, sin, </a:t>
            </a:r>
            <a:r>
              <a:rPr lang="en-US" sz="2800" dirty="0" err="1"/>
              <a:t>cos</a:t>
            </a:r>
            <a:r>
              <a:rPr lang="en-US" sz="2800" dirty="0"/>
              <a:t>, </a:t>
            </a:r>
            <a:r>
              <a:rPr lang="en-US" sz="2800" dirty="0" err="1"/>
              <a:t>exp</a:t>
            </a:r>
            <a:r>
              <a:rPr lang="en-US" sz="2800" dirty="0"/>
              <a:t>, etc.,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836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6629400" cy="6324600"/>
          </a:xfrm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initialize </a:t>
            </a:r>
            <a:r>
              <a:rPr lang="en-US" dirty="0"/>
              <a:t>stack to empty;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b="1" dirty="0">
                <a:solidFill>
                  <a:srgbClr val="C00000"/>
                </a:solidFill>
              </a:rPr>
              <a:t>while</a:t>
            </a:r>
            <a:r>
              <a:rPr lang="en-US" dirty="0"/>
              <a:t> (not end of postfix expression) </a:t>
            </a:r>
            <a:r>
              <a:rPr lang="en-US" b="1" dirty="0">
                <a:solidFill>
                  <a:srgbClr val="C00000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 smtClean="0"/>
              <a:t>         get </a:t>
            </a:r>
            <a:r>
              <a:rPr lang="en-US" dirty="0"/>
              <a:t>next postfix item;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b="1" dirty="0" smtClean="0">
                <a:solidFill>
                  <a:srgbClr val="7030A0"/>
                </a:solidFill>
              </a:rPr>
              <a:t>if</a:t>
            </a:r>
            <a:r>
              <a:rPr lang="en-US" dirty="0" smtClean="0"/>
              <a:t> (item </a:t>
            </a:r>
            <a:r>
              <a:rPr lang="en-US" dirty="0"/>
              <a:t>is value) </a:t>
            </a:r>
          </a:p>
          <a:p>
            <a:pPr marL="0" indent="0">
              <a:buNone/>
            </a:pPr>
            <a:r>
              <a:rPr lang="en-US" dirty="0" smtClean="0"/>
              <a:t>               push </a:t>
            </a:r>
            <a:r>
              <a:rPr lang="en-US" dirty="0"/>
              <a:t>it onto the stack;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sz="3100" b="1" dirty="0">
                <a:solidFill>
                  <a:srgbClr val="00B0F0"/>
                </a:solidFill>
              </a:rPr>
              <a:t>else </a:t>
            </a:r>
            <a:r>
              <a:rPr lang="en-US" sz="3100" b="1" dirty="0" smtClean="0">
                <a:solidFill>
                  <a:srgbClr val="00B0F0"/>
                </a:solidFill>
              </a:rPr>
              <a:t>if </a:t>
            </a:r>
            <a:r>
              <a:rPr lang="en-US" dirty="0" smtClean="0"/>
              <a:t>(</a:t>
            </a:r>
            <a:r>
              <a:rPr lang="en-US" dirty="0"/>
              <a:t>item is binary operator) </a:t>
            </a:r>
            <a:r>
              <a:rPr lang="en-US" b="1" dirty="0">
                <a:solidFill>
                  <a:srgbClr val="00B0F0"/>
                </a:solidFill>
              </a:rPr>
              <a:t>{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              pop </a:t>
            </a:r>
            <a:r>
              <a:rPr lang="en-US" dirty="0"/>
              <a:t>the stack to x;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pop </a:t>
            </a:r>
            <a:r>
              <a:rPr lang="en-US" dirty="0"/>
              <a:t>the stack to y; </a:t>
            </a:r>
          </a:p>
          <a:p>
            <a:pPr marL="0" indent="0">
              <a:buNone/>
            </a:pPr>
            <a:r>
              <a:rPr lang="en-US" dirty="0" smtClean="0"/>
              <a:t>               perform </a:t>
            </a:r>
            <a:r>
              <a:rPr lang="en-US" dirty="0"/>
              <a:t>y operator x; </a:t>
            </a:r>
          </a:p>
          <a:p>
            <a:pPr marL="0" indent="0">
              <a:buNone/>
            </a:pPr>
            <a:r>
              <a:rPr lang="en-US" dirty="0" smtClean="0"/>
              <a:t>               push </a:t>
            </a:r>
            <a:r>
              <a:rPr lang="en-US" dirty="0"/>
              <a:t>the results onto the stack;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>
                <a:solidFill>
                  <a:srgbClr val="00B0F0"/>
                </a:solidFill>
              </a:rPr>
              <a:t>}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sz="3100" b="1" dirty="0">
                <a:solidFill>
                  <a:srgbClr val="FFC000"/>
                </a:solidFill>
              </a:rPr>
              <a:t>else if </a:t>
            </a:r>
            <a:r>
              <a:rPr lang="en-US" dirty="0"/>
              <a:t>(item is unary operator) </a:t>
            </a:r>
            <a:r>
              <a:rPr lang="en-US" b="1" dirty="0">
                <a:solidFill>
                  <a:srgbClr val="FFC000"/>
                </a:solidFill>
              </a:rPr>
              <a:t>{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               pop </a:t>
            </a:r>
            <a:r>
              <a:rPr lang="en-US" dirty="0"/>
              <a:t>the stack to x; </a:t>
            </a:r>
          </a:p>
          <a:p>
            <a:pPr marL="0" indent="0">
              <a:buNone/>
            </a:pPr>
            <a:r>
              <a:rPr lang="en-US" dirty="0" smtClean="0"/>
              <a:t>                perform </a:t>
            </a:r>
            <a:r>
              <a:rPr lang="en-US" dirty="0"/>
              <a:t>operator(x); </a:t>
            </a:r>
          </a:p>
          <a:p>
            <a:pPr marL="0" indent="0">
              <a:buNone/>
            </a:pPr>
            <a:r>
              <a:rPr lang="en-US" dirty="0" smtClean="0"/>
              <a:t>                push </a:t>
            </a:r>
            <a:r>
              <a:rPr lang="en-US" dirty="0"/>
              <a:t>the results onto the stack 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b="1" dirty="0" smtClean="0">
                <a:solidFill>
                  <a:srgbClr val="FFC000"/>
                </a:solidFill>
              </a:rPr>
              <a:t>}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C00000"/>
                </a:solidFill>
              </a:rPr>
              <a:t>}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6880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Example: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6 5 2 3 + 8 * + 3 + * 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Push items 6 through 3</a:t>
            </a:r>
          </a:p>
          <a:p>
            <a:endParaRPr lang="en-US" sz="2600" dirty="0"/>
          </a:p>
          <a:p>
            <a:endParaRPr lang="en-US" sz="2600" dirty="0" smtClean="0"/>
          </a:p>
          <a:p>
            <a:r>
              <a:rPr lang="en-US" sz="2600" dirty="0"/>
              <a:t>N</a:t>
            </a:r>
            <a:r>
              <a:rPr lang="en-US" sz="2600" dirty="0" smtClean="0"/>
              <a:t>ext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2600" dirty="0" smtClean="0"/>
              <a:t> </a:t>
            </a:r>
            <a:r>
              <a:rPr lang="en-US" sz="2600" dirty="0"/>
              <a:t>is read </a:t>
            </a:r>
            <a:r>
              <a:rPr lang="en-US" sz="2600" dirty="0" smtClean="0"/>
              <a:t>(binary </a:t>
            </a:r>
            <a:r>
              <a:rPr lang="en-US" sz="2600" dirty="0"/>
              <a:t>operator), </a:t>
            </a:r>
            <a:r>
              <a:rPr lang="en-US" sz="2600" dirty="0" smtClean="0"/>
              <a:t>pop </a:t>
            </a:r>
            <a:r>
              <a:rPr lang="en-US" sz="2600" b="1" dirty="0" smtClean="0">
                <a:solidFill>
                  <a:srgbClr val="00B0F0"/>
                </a:solidFill>
              </a:rPr>
              <a:t>3</a:t>
            </a:r>
            <a:r>
              <a:rPr lang="en-US" sz="2600" dirty="0" smtClean="0"/>
              <a:t> &amp; </a:t>
            </a:r>
            <a:r>
              <a:rPr lang="en-US" sz="2600" b="1" dirty="0">
                <a:solidFill>
                  <a:srgbClr val="00B0F0"/>
                </a:solidFill>
              </a:rPr>
              <a:t>2</a:t>
            </a:r>
            <a:r>
              <a:rPr lang="en-US" sz="2600" dirty="0" smtClean="0"/>
              <a:t>, push their sum </a:t>
            </a:r>
            <a:r>
              <a:rPr lang="en-US" sz="2600" b="1" dirty="0" smtClean="0">
                <a:solidFill>
                  <a:srgbClr val="00B0F0"/>
                </a:solidFill>
              </a:rPr>
              <a:t>5</a:t>
            </a:r>
            <a:r>
              <a:rPr lang="en-US" sz="2600" dirty="0" smtClean="0"/>
              <a:t> </a:t>
            </a:r>
            <a:r>
              <a:rPr lang="en-US" sz="2600" dirty="0"/>
              <a:t>onto the </a:t>
            </a:r>
            <a:r>
              <a:rPr lang="en-US" sz="2600" dirty="0" smtClean="0"/>
              <a:t>stack: </a:t>
            </a:r>
            <a:r>
              <a:rPr lang="en-US" sz="2800" dirty="0"/>
              <a:t>	</a:t>
            </a:r>
          </a:p>
          <a:p>
            <a:endParaRPr lang="en-US" sz="26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Next </a:t>
            </a:r>
            <a:r>
              <a:rPr lang="en-US" sz="2800" b="1" dirty="0">
                <a:solidFill>
                  <a:srgbClr val="00B0F0"/>
                </a:solidFill>
              </a:rPr>
              <a:t>8</a:t>
            </a:r>
            <a:r>
              <a:rPr lang="en-US" sz="2800" dirty="0"/>
              <a:t> is </a:t>
            </a:r>
            <a:r>
              <a:rPr lang="en-US" sz="2800" dirty="0" smtClean="0"/>
              <a:t>pushed</a:t>
            </a:r>
          </a:p>
          <a:p>
            <a:endParaRPr lang="en-US" sz="2800" dirty="0" smtClean="0"/>
          </a:p>
          <a:p>
            <a:r>
              <a:rPr lang="en-US" sz="2800" dirty="0" smtClean="0"/>
              <a:t>Next item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sz="2800" dirty="0" smtClean="0"/>
              <a:t> :</a:t>
            </a:r>
            <a:r>
              <a:rPr lang="en-US" sz="2800" dirty="0"/>
              <a:t>	</a:t>
            </a:r>
            <a:r>
              <a:rPr lang="en-US" sz="2800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800" y="1060704"/>
            <a:ext cx="24513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6 5 2 3 + 8 * + 3 + * </a:t>
            </a:r>
            <a:endParaRPr lang="en-US" sz="2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143094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68581"/>
            <a:ext cx="14097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82" y="3124200"/>
            <a:ext cx="13620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622482"/>
            <a:ext cx="12763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08301"/>
            <a:ext cx="13620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72187" y="6380916"/>
            <a:ext cx="262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(8, 5 popped, 40 pushed</a:t>
            </a:r>
            <a:r>
              <a:rPr lang="en-US" b="1" dirty="0" smtClean="0">
                <a:solidFill>
                  <a:srgbClr val="FF0000"/>
                </a:solidFill>
              </a:rPr>
              <a:t>)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7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458200" cy="61722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Next </a:t>
            </a:r>
            <a:r>
              <a:rPr lang="en-US" sz="2400" dirty="0"/>
              <a:t>the operator </a:t>
            </a:r>
            <a:r>
              <a:rPr lang="en-US" sz="2400" b="1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 followed by </a:t>
            </a:r>
            <a:r>
              <a:rPr lang="en-US" sz="2400" b="1" dirty="0">
                <a:solidFill>
                  <a:srgbClr val="00B0F0"/>
                </a:solidFill>
              </a:rPr>
              <a:t>3</a:t>
            </a:r>
            <a:r>
              <a:rPr lang="en-US" sz="2400" dirty="0"/>
              <a:t>: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Next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sz="2400" dirty="0" smtClean="0"/>
              <a:t>, pop </a:t>
            </a:r>
            <a:r>
              <a:rPr lang="en-US" sz="2400" b="1" dirty="0" smtClean="0">
                <a:solidFill>
                  <a:srgbClr val="00B0F0"/>
                </a:solidFill>
              </a:rPr>
              <a:t>3</a:t>
            </a:r>
            <a:r>
              <a:rPr lang="en-US" sz="2400" dirty="0" smtClean="0"/>
              <a:t> &amp; </a:t>
            </a:r>
            <a:r>
              <a:rPr lang="en-US" sz="2400" b="1" dirty="0">
                <a:solidFill>
                  <a:srgbClr val="00B0F0"/>
                </a:solidFill>
              </a:rPr>
              <a:t>45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push </a:t>
            </a:r>
            <a:r>
              <a:rPr lang="en-US" sz="2400" b="1" dirty="0">
                <a:solidFill>
                  <a:srgbClr val="00B0F0"/>
                </a:solidFill>
              </a:rPr>
              <a:t>45+3=48 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Next </a:t>
            </a:r>
            <a:r>
              <a:rPr lang="en-US" sz="2400" dirty="0"/>
              <a:t>is 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sz="2400" dirty="0"/>
              <a:t>, </a:t>
            </a:r>
            <a:r>
              <a:rPr lang="en-US" sz="2400" dirty="0" smtClean="0"/>
              <a:t>pop </a:t>
            </a:r>
            <a:r>
              <a:rPr lang="en-US" sz="2400" b="1" dirty="0">
                <a:solidFill>
                  <a:srgbClr val="00B0F0"/>
                </a:solidFill>
              </a:rPr>
              <a:t>48</a:t>
            </a:r>
            <a:r>
              <a:rPr lang="en-US" sz="2400" dirty="0" smtClean="0"/>
              <a:t> &amp; </a:t>
            </a:r>
            <a:r>
              <a:rPr lang="en-US" sz="2400" b="1" dirty="0" smtClean="0">
                <a:solidFill>
                  <a:srgbClr val="00B0F0"/>
                </a:solidFill>
              </a:rPr>
              <a:t>6</a:t>
            </a:r>
            <a:r>
              <a:rPr lang="en-US" sz="2400" dirty="0" smtClean="0"/>
              <a:t> ,and push </a:t>
            </a:r>
            <a:r>
              <a:rPr lang="en-US" sz="2400" b="1" dirty="0">
                <a:solidFill>
                  <a:srgbClr val="00B0F0"/>
                </a:solidFill>
              </a:rPr>
              <a:t>6*48=288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0888" y="1524000"/>
            <a:ext cx="3791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(40, 5 popped, 45 pushed, 3 pushed) 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32353"/>
            <a:ext cx="34194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966" y="3048000"/>
            <a:ext cx="14192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110621"/>
            <a:ext cx="264527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6 5 2 3 + 8 * + 3 + * </a:t>
            </a:r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78" y="4953000"/>
            <a:ext cx="914400" cy="148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7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Converting Infix to Postfix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Convert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+ B * C </a:t>
            </a:r>
            <a:r>
              <a:rPr lang="en-US" sz="2600" dirty="0"/>
              <a:t>to postfix </a:t>
            </a:r>
            <a:r>
              <a:rPr lang="en-US" sz="2600" dirty="0" smtClean="0"/>
              <a:t>form: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+ B *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         </a:t>
            </a:r>
            <a:r>
              <a:rPr lang="en-US" dirty="0" smtClean="0"/>
              <a:t>Infix </a:t>
            </a:r>
            <a:r>
              <a:rPr lang="en-US" dirty="0"/>
              <a:t>Form 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+ (B * C)      </a:t>
            </a:r>
            <a:r>
              <a:rPr lang="en-US" dirty="0" smtClean="0"/>
              <a:t>Parenthesized </a:t>
            </a:r>
            <a:r>
              <a:rPr lang="en-US" dirty="0"/>
              <a:t>expression 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+ (B C *)      </a:t>
            </a:r>
            <a:r>
              <a:rPr lang="en-US" dirty="0" smtClean="0"/>
              <a:t>Convert </a:t>
            </a:r>
            <a:r>
              <a:rPr lang="en-US" dirty="0"/>
              <a:t>the multiplication 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(B C *) +      </a:t>
            </a:r>
            <a:r>
              <a:rPr lang="en-US" dirty="0" smtClean="0"/>
              <a:t>Convert </a:t>
            </a:r>
            <a:r>
              <a:rPr lang="en-US" dirty="0"/>
              <a:t>the addition 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B C * +         </a:t>
            </a:r>
            <a:r>
              <a:rPr lang="en-US" dirty="0" smtClean="0"/>
              <a:t>Postfix </a:t>
            </a:r>
            <a:r>
              <a:rPr lang="en-US" dirty="0"/>
              <a:t>form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Parenthesize </a:t>
            </a:r>
            <a:r>
              <a:rPr lang="en-US" sz="2600" dirty="0"/>
              <a:t>from left to </a:t>
            </a:r>
            <a:r>
              <a:rPr lang="en-US" sz="2600" dirty="0" smtClean="0"/>
              <a:t>light, higher precedence operators parenthesized first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/>
              <a:t>sub-expression (part of expression), which has been converted into postfix, is </a:t>
            </a:r>
            <a:r>
              <a:rPr lang="en-US" sz="2600" dirty="0" smtClean="0"/>
              <a:t>treated </a:t>
            </a:r>
            <a:r>
              <a:rPr lang="en-US" sz="2600" dirty="0"/>
              <a:t>as single </a:t>
            </a:r>
            <a:r>
              <a:rPr lang="en-US" sz="2600" dirty="0" smtClean="0"/>
              <a:t>operand 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Once </a:t>
            </a:r>
            <a:r>
              <a:rPr lang="en-US" sz="2600" dirty="0"/>
              <a:t>the expression is converted to postfix form, remove the </a:t>
            </a:r>
            <a:r>
              <a:rPr lang="en-US" sz="2600" dirty="0" smtClean="0"/>
              <a:t>parenthesis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5882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Example: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A + [ (B + C) + (D + E) * F ] /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1"/>
            <a:ext cx="70104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+ { [ (BC +) + (DE +) * F ] / G} 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A + { [ (BC +) + (DE + F *] / G} 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A + { [ (BC + (DE + F * +] / G}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A + [ BC + DE + F *+ G / ] 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ABC + DE + F * + G / + </a:t>
            </a:r>
          </a:p>
        </p:txBody>
      </p:sp>
    </p:spTree>
    <p:extLst>
      <p:ext uri="{BB962C8B-B14F-4D97-AF65-F5344CB8AC3E}">
        <p14:creationId xmlns:p14="http://schemas.microsoft.com/office/powerpoint/2010/main" val="7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Reading Assignment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An algorithm </a:t>
            </a:r>
            <a:r>
              <a:rPr lang="en-US" dirty="0"/>
              <a:t>exists </a:t>
            </a:r>
            <a:r>
              <a:rPr lang="en-US" dirty="0" smtClean="0"/>
              <a:t>that converts infix to postfix using stack </a:t>
            </a:r>
          </a:p>
          <a:p>
            <a:r>
              <a:rPr lang="en-US" dirty="0"/>
              <a:t>Implementing r</a:t>
            </a:r>
            <a:r>
              <a:rPr lang="en-US" dirty="0" smtClean="0"/>
              <a:t>ecursion using stack (text: section 4.2.4)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3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>
                <a:latin typeface="Helvetica" pitchFamily="34" charset="0"/>
              </a:rPr>
              <a:t>Stacks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8226425" cy="45720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50000"/>
              </a:lnSpc>
              <a:buFontTx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 </a:t>
            </a:r>
            <a:r>
              <a:rPr lang="en-US" sz="2800" dirty="0">
                <a:solidFill>
                  <a:schemeClr val="tx1"/>
                </a:solidFill>
              </a:rPr>
              <a:t>Stack is a linear </a:t>
            </a:r>
            <a:r>
              <a:rPr lang="en-US" sz="2800" dirty="0" smtClean="0">
                <a:solidFill>
                  <a:schemeClr val="tx1"/>
                </a:solidFill>
              </a:rPr>
              <a:t>data </a:t>
            </a:r>
            <a:r>
              <a:rPr lang="en-US" sz="2800" dirty="0">
                <a:solidFill>
                  <a:schemeClr val="tx1"/>
                </a:solidFill>
              </a:rPr>
              <a:t>structure in which addition </a:t>
            </a: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tx1"/>
                </a:solidFill>
              </a:rPr>
              <a:t>deletion </a:t>
            </a:r>
            <a:r>
              <a:rPr lang="en-US" sz="2800" dirty="0">
                <a:solidFill>
                  <a:schemeClr val="tx1"/>
                </a:solidFill>
              </a:rPr>
              <a:t>of elements takes place </a:t>
            </a:r>
            <a:r>
              <a:rPr lang="en-US" sz="2800" dirty="0">
                <a:solidFill>
                  <a:srgbClr val="00B0F0"/>
                </a:solidFill>
              </a:rPr>
              <a:t>at the same </a:t>
            </a:r>
            <a:r>
              <a:rPr lang="en-US" sz="2800" dirty="0" smtClean="0">
                <a:solidFill>
                  <a:srgbClr val="00B0F0"/>
                </a:solidFill>
              </a:rPr>
              <a:t>end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50000"/>
              </a:lnSpc>
              <a:buNone/>
            </a:pPr>
            <a:endParaRPr lang="en-US" sz="2800" dirty="0"/>
          </a:p>
          <a:p>
            <a:pPr>
              <a:lnSpc>
                <a:spcPct val="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This </a:t>
            </a:r>
            <a:r>
              <a:rPr lang="en-US" sz="2800" dirty="0">
                <a:solidFill>
                  <a:schemeClr val="tx1"/>
                </a:solidFill>
              </a:rPr>
              <a:t>end is often called as </a:t>
            </a:r>
            <a:r>
              <a:rPr lang="en-US" sz="2800" b="1" dirty="0">
                <a:solidFill>
                  <a:srgbClr val="00B0F0"/>
                </a:solidFill>
              </a:rPr>
              <a:t>top</a:t>
            </a:r>
            <a:r>
              <a:rPr lang="en-US" sz="2800" dirty="0">
                <a:solidFill>
                  <a:schemeClr val="tx1"/>
                </a:solidFill>
              </a:rPr>
              <a:t> of stack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latin typeface="Helvetic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Helvetic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Helvetica" pitchFamily="34" charset="0"/>
              </a:rPr>
              <a:t>[Restricted </a:t>
            </a:r>
            <a:r>
              <a:rPr lang="en-US" sz="2400" dirty="0">
                <a:latin typeface="Helvetica" pitchFamily="34" charset="0"/>
              </a:rPr>
              <a:t>form of list: Insert and remove only at front of list</a:t>
            </a:r>
            <a:r>
              <a:rPr lang="en-US" sz="2400" dirty="0" smtClean="0">
                <a:latin typeface="Helvetica" pitchFamily="34" charset="0"/>
              </a:rPr>
              <a:t>.]</a:t>
            </a:r>
            <a:endParaRPr lang="en-US" sz="2400" dirty="0">
              <a:latin typeface="Helvetica" pitchFamily="34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600" b="1" dirty="0">
                <a:latin typeface="Helvetica" pitchFamily="34" charset="0"/>
              </a:rPr>
              <a:t>Notation</a:t>
            </a:r>
            <a:r>
              <a:rPr lang="en-US" dirty="0">
                <a:latin typeface="Helvetica" pitchFamily="34" charset="0"/>
              </a:rPr>
              <a:t>:</a:t>
            </a:r>
          </a:p>
          <a:p>
            <a:pPr lvl="1">
              <a:lnSpc>
                <a:spcPct val="70000"/>
              </a:lnSpc>
            </a:pPr>
            <a:r>
              <a:rPr lang="en-US" sz="2200" dirty="0">
                <a:latin typeface="Helvetica" pitchFamily="34" charset="0"/>
              </a:rPr>
              <a:t>Insert: </a:t>
            </a:r>
            <a:r>
              <a:rPr lang="en-US" sz="2200" dirty="0">
                <a:solidFill>
                  <a:srgbClr val="FF0000"/>
                </a:solidFill>
                <a:latin typeface="Helvetica" pitchFamily="34" charset="0"/>
              </a:rPr>
              <a:t>PUSH</a:t>
            </a:r>
          </a:p>
          <a:p>
            <a:pPr lvl="1">
              <a:lnSpc>
                <a:spcPct val="70000"/>
              </a:lnSpc>
            </a:pPr>
            <a:r>
              <a:rPr lang="en-US" sz="2200" dirty="0">
                <a:latin typeface="Helvetica" pitchFamily="34" charset="0"/>
              </a:rPr>
              <a:t>Remove: </a:t>
            </a:r>
            <a:r>
              <a:rPr lang="en-US" sz="2200" dirty="0">
                <a:solidFill>
                  <a:srgbClr val="FF0000"/>
                </a:solidFill>
                <a:latin typeface="Helvetica" pitchFamily="34" charset="0"/>
              </a:rPr>
              <a:t>POP</a:t>
            </a:r>
          </a:p>
          <a:p>
            <a:pPr lvl="1">
              <a:lnSpc>
                <a:spcPct val="70000"/>
              </a:lnSpc>
            </a:pPr>
            <a:r>
              <a:rPr lang="en-US" sz="2200" dirty="0">
                <a:latin typeface="Helvetica" pitchFamily="34" charset="0"/>
              </a:rPr>
              <a:t>The accessible element is called TOP.</a:t>
            </a:r>
          </a:p>
        </p:txBody>
      </p:sp>
    </p:spTree>
    <p:extLst>
      <p:ext uri="{BB962C8B-B14F-4D97-AF65-F5344CB8AC3E}">
        <p14:creationId xmlns:p14="http://schemas.microsoft.com/office/powerpoint/2010/main" val="10545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and Dynamic Stacks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Static Stacks</a:t>
            </a:r>
          </a:p>
          <a:p>
            <a:pPr lvl="1"/>
            <a:r>
              <a:rPr lang="en-US"/>
              <a:t>Fixed size</a:t>
            </a:r>
          </a:p>
          <a:p>
            <a:pPr lvl="1"/>
            <a:r>
              <a:rPr lang="en-US"/>
              <a:t>Can be implemented with an array</a:t>
            </a:r>
          </a:p>
          <a:p>
            <a:r>
              <a:rPr lang="en-US"/>
              <a:t>Dynamic Stacks</a:t>
            </a:r>
          </a:p>
          <a:p>
            <a:pPr lvl="1"/>
            <a:r>
              <a:rPr lang="en-US"/>
              <a:t>Grow in size as needed</a:t>
            </a:r>
          </a:p>
          <a:p>
            <a:pPr lvl="1"/>
            <a:r>
              <a:rPr lang="en-US"/>
              <a:t>Can be implemented with a linked list</a:t>
            </a:r>
          </a:p>
        </p:txBody>
      </p:sp>
    </p:spTree>
    <p:extLst>
      <p:ext uri="{BB962C8B-B14F-4D97-AF65-F5344CB8AC3E}">
        <p14:creationId xmlns:p14="http://schemas.microsoft.com/office/powerpoint/2010/main" val="1216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838200"/>
          </a:xfrm>
        </p:spPr>
        <p:txBody>
          <a:bodyPr/>
          <a:lstStyle/>
          <a:p>
            <a:r>
              <a:rPr lang="en-US" sz="3600" b="1" dirty="0"/>
              <a:t>Stack Operations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590800"/>
          </a:xfrm>
        </p:spPr>
        <p:txBody>
          <a:bodyPr>
            <a:normAutofit lnSpcReduction="10000"/>
          </a:bodyPr>
          <a:lstStyle/>
          <a:p>
            <a:r>
              <a:rPr lang="en-US" sz="2600" b="1" dirty="0" smtClean="0"/>
              <a:t>Push </a:t>
            </a:r>
            <a:endParaRPr lang="en-US" sz="2600" b="1" dirty="0"/>
          </a:p>
          <a:p>
            <a:pPr lvl="1"/>
            <a:r>
              <a:rPr lang="en-US" sz="2600" dirty="0"/>
              <a:t>causes a value to be stored in (pushed onto) the </a:t>
            </a:r>
            <a:r>
              <a:rPr lang="en-US" sz="2600" dirty="0" smtClean="0"/>
              <a:t>stack :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push(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value)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b="1" dirty="0"/>
              <a:t>Pop</a:t>
            </a:r>
          </a:p>
          <a:p>
            <a:pPr lvl="1"/>
            <a:r>
              <a:rPr lang="en-US" sz="2600" dirty="0"/>
              <a:t>retrieves and removes a value from the </a:t>
            </a:r>
            <a:r>
              <a:rPr lang="en-US" sz="2600" dirty="0" smtClean="0"/>
              <a:t>stack: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pop()</a:t>
            </a:r>
          </a:p>
        </p:txBody>
      </p:sp>
      <p:pic>
        <p:nvPicPr>
          <p:cNvPr id="6149" name="Picture 5" descr="https://encrypted-tbn0.gstatic.com/images?q=tbn:ANd9GcR4-gLLQI7Ebfoppp29hlqzUsb7DyMdQ6UAFplLJY-3PXYJAxiB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14800"/>
            <a:ext cx="3124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5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sz="3600" dirty="0" smtClean="0"/>
              <a:t> Push &amp; Pop Operations</a:t>
            </a:r>
            <a:endParaRPr lang="en-US" sz="3600" dirty="0"/>
          </a:p>
        </p:txBody>
      </p:sp>
      <p:sp>
        <p:nvSpPr>
          <p:cNvPr id="3" name="AutoShape 5" descr="http://matmock.pythonanywhere.com/static/stack_01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5" name="Picture 7" descr="http://matmock.pythonanywhere.com/static/stack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543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Other Stack Operations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>
                <a:latin typeface="Courier New" pitchFamily="49" charset="0"/>
              </a:rPr>
              <a:t>initialize</a:t>
            </a:r>
            <a:r>
              <a:rPr lang="en-US" sz="2600" dirty="0">
                <a:latin typeface="Courier New" pitchFamily="49" charset="0"/>
              </a:rPr>
              <a:t>():</a:t>
            </a:r>
            <a:r>
              <a:rPr lang="en-US" sz="2600" dirty="0" smtClean="0">
                <a:solidFill>
                  <a:schemeClr val="tx1"/>
                </a:solidFill>
              </a:rPr>
              <a:t> 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Initialize the stack to be empty.</a:t>
            </a:r>
          </a:p>
          <a:p>
            <a:r>
              <a:rPr lang="en-US" sz="2600" dirty="0" err="1" smtClean="0">
                <a:latin typeface="Courier New" pitchFamily="49" charset="0"/>
              </a:rPr>
              <a:t>isFull</a:t>
            </a:r>
            <a:r>
              <a:rPr lang="en-US" sz="2600" dirty="0" smtClean="0">
                <a:latin typeface="Courier New" pitchFamily="49" charset="0"/>
              </a:rPr>
              <a:t>()</a:t>
            </a:r>
            <a:r>
              <a:rPr lang="en-US" sz="2600" dirty="0" smtClean="0"/>
              <a:t>: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Determine if stack is full or not. </a:t>
            </a:r>
            <a:r>
              <a:rPr lang="en-US" sz="2200" dirty="0" smtClean="0"/>
              <a:t>A </a:t>
            </a:r>
            <a:r>
              <a:rPr lang="en-US" sz="2200" dirty="0"/>
              <a:t>Boolean operation needed for static stacks. Returns true if the stack is full. Otherwise, returns false.</a:t>
            </a:r>
          </a:p>
          <a:p>
            <a:r>
              <a:rPr lang="en-US" sz="2600" dirty="0" err="1" smtClean="0">
                <a:latin typeface="Courier New" pitchFamily="49" charset="0"/>
              </a:rPr>
              <a:t>isEmpty</a:t>
            </a:r>
            <a:r>
              <a:rPr lang="en-US" sz="2600" dirty="0" smtClean="0">
                <a:latin typeface="Courier New" pitchFamily="49" charset="0"/>
              </a:rPr>
              <a:t>()</a:t>
            </a:r>
            <a:r>
              <a:rPr lang="en-US" sz="2600" dirty="0" smtClean="0"/>
              <a:t>: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Determine whether stack is empty or not. </a:t>
            </a:r>
            <a:r>
              <a:rPr lang="en-US" sz="2200" dirty="0" smtClean="0"/>
              <a:t>A </a:t>
            </a:r>
            <a:r>
              <a:rPr lang="en-US" sz="2200" dirty="0"/>
              <a:t>Boolean operation needed for all stacks. Returns true if the stack is empty. Otherwise, returns </a:t>
            </a:r>
            <a:r>
              <a:rPr lang="en-US" sz="2200" dirty="0" smtClean="0"/>
              <a:t>false.</a:t>
            </a:r>
          </a:p>
          <a:p>
            <a:pPr marL="342900" lvl="1" indent="-342900">
              <a:buChar char="•"/>
            </a:pPr>
            <a:r>
              <a:rPr lang="en-US" sz="2600" dirty="0" smtClean="0">
                <a:latin typeface="Courier New" pitchFamily="49" charset="0"/>
                <a:ea typeface="+mn-ea"/>
                <a:cs typeface="+mn-cs"/>
              </a:rPr>
              <a:t>display</a:t>
            </a:r>
            <a:r>
              <a:rPr lang="en-US" sz="2600" dirty="0">
                <a:latin typeface="Courier New" pitchFamily="49" charset="0"/>
                <a:ea typeface="+mn-ea"/>
                <a:cs typeface="+mn-cs"/>
              </a:rPr>
              <a:t>(): 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If </a:t>
            </a:r>
            <a:r>
              <a:rPr lang="en-US" sz="2200" dirty="0">
                <a:solidFill>
                  <a:schemeClr val="tx1"/>
                </a:solidFill>
              </a:rPr>
              <a:t>the stack is not empty then retrieve all the element starting at its top.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13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Stack Implementations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Two implementations:</a:t>
            </a:r>
          </a:p>
          <a:p>
            <a:pPr lvl="1"/>
            <a:r>
              <a:rPr lang="en-US" dirty="0" smtClean="0"/>
              <a:t>Array-based</a:t>
            </a:r>
          </a:p>
          <a:p>
            <a:pPr lvl="1"/>
            <a:r>
              <a:rPr lang="en-US" dirty="0" smtClean="0"/>
              <a:t>Linked list</a:t>
            </a:r>
            <a:endParaRPr 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5999"/>
            <a:ext cx="33528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6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 smtClean="0"/>
              <a:t>Array-based Stacks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36174"/>
            <a:ext cx="8153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Stacks </a:t>
            </a:r>
            <a:r>
              <a:rPr lang="en-US" sz="2200" dirty="0"/>
              <a:t>can be represented in memory using </a:t>
            </a:r>
            <a:r>
              <a:rPr lang="en-US" sz="2200" dirty="0" smtClean="0"/>
              <a:t>arrays.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We </a:t>
            </a:r>
            <a:r>
              <a:rPr lang="en-US" sz="2200" dirty="0"/>
              <a:t>can declare an array named as STACK. </a:t>
            </a: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We </a:t>
            </a:r>
            <a:r>
              <a:rPr lang="en-US" sz="2200" dirty="0"/>
              <a:t>also use </a:t>
            </a:r>
            <a:r>
              <a:rPr lang="en-US" sz="2200" dirty="0">
                <a:solidFill>
                  <a:srgbClr val="FF0000"/>
                </a:solidFill>
              </a:rPr>
              <a:t>TOP</a:t>
            </a:r>
            <a:r>
              <a:rPr lang="en-US" sz="2200" dirty="0"/>
              <a:t> variable to represent top most element of </a:t>
            </a:r>
            <a:r>
              <a:rPr lang="en-US" sz="2200" dirty="0" smtClean="0"/>
              <a:t>stack.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Finally </a:t>
            </a:r>
            <a:r>
              <a:rPr lang="en-US" sz="2200" dirty="0"/>
              <a:t>a variable </a:t>
            </a:r>
            <a:r>
              <a:rPr lang="en-US" sz="2200" dirty="0" smtClean="0">
                <a:solidFill>
                  <a:srgbClr val="FF0000"/>
                </a:solidFill>
              </a:rPr>
              <a:t>MAX_STACK</a:t>
            </a:r>
            <a:r>
              <a:rPr lang="en-US" sz="2200" dirty="0" smtClean="0"/>
              <a:t>, </a:t>
            </a:r>
            <a:r>
              <a:rPr lang="en-US" sz="2200" dirty="0"/>
              <a:t>which gives maximum number of elements that can </a:t>
            </a:r>
            <a:r>
              <a:rPr lang="en-US" sz="2200" dirty="0" smtClean="0"/>
              <a:t>be stored </a:t>
            </a:r>
            <a:r>
              <a:rPr lang="en-US" sz="2200" dirty="0"/>
              <a:t>in stack.</a:t>
            </a:r>
          </a:p>
        </p:txBody>
      </p:sp>
      <p:pic>
        <p:nvPicPr>
          <p:cNvPr id="6" name="Picture 8" descr="carrano0605"/>
          <p:cNvPicPr preferRelativeResize="0"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4267200"/>
            <a:ext cx="7772400" cy="962025"/>
          </a:xfrm>
          <a:prstGeom prst="rect">
            <a:avLst/>
          </a:prstGeom>
          <a:noFill/>
          <a:ln/>
        </p:spPr>
      </p:pic>
      <p:sp>
        <p:nvSpPr>
          <p:cNvPr id="5" name="Rectangle 4"/>
          <p:cNvSpPr/>
          <p:nvPr/>
        </p:nvSpPr>
        <p:spPr>
          <a:xfrm>
            <a:off x="1600200" y="5410200"/>
            <a:ext cx="3034805" cy="408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</a:pPr>
            <a:r>
              <a:rPr lang="en-US" sz="1600" dirty="0" smtClean="0">
                <a:latin typeface="Arial" charset="0"/>
              </a:rPr>
              <a:t>An array-based implementation</a:t>
            </a: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1195</Words>
  <Application>Microsoft Office PowerPoint</Application>
  <PresentationFormat>On-screen Show (4:3)</PresentationFormat>
  <Paragraphs>252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Introduction to Stacks</vt:lpstr>
      <vt:lpstr>Stacks</vt:lpstr>
      <vt:lpstr>Static and Dynamic Stacks</vt:lpstr>
      <vt:lpstr>Stack Operations</vt:lpstr>
      <vt:lpstr> Push &amp; Pop Operations</vt:lpstr>
      <vt:lpstr>Other Stack Operations</vt:lpstr>
      <vt:lpstr>Stack Implementations</vt:lpstr>
      <vt:lpstr>Array-based Stacks</vt:lpstr>
      <vt:lpstr>Array-based Stacks</vt:lpstr>
      <vt:lpstr>Implementation of Operations</vt:lpstr>
      <vt:lpstr>Implementation of Operations</vt:lpstr>
      <vt:lpstr>Linked list Implementation</vt:lpstr>
      <vt:lpstr>Linked list Implementation: Operations</vt:lpstr>
      <vt:lpstr>Linked list Implementation: Operations …</vt:lpstr>
      <vt:lpstr>Comparing Implementations</vt:lpstr>
      <vt:lpstr>Applications of Stacks</vt:lpstr>
      <vt:lpstr>Evaluation of Algebraic Expressions </vt:lpstr>
      <vt:lpstr>Solution: Re-expressing the Expression </vt:lpstr>
      <vt:lpstr>Advantages of Using Postfix Notation </vt:lpstr>
      <vt:lpstr>Post Order Traversal, Binary Tree</vt:lpstr>
      <vt:lpstr>Postfix Expression Evaluating Algorithm</vt:lpstr>
      <vt:lpstr>PowerPoint Presentation</vt:lpstr>
      <vt:lpstr>Example: 6 5 2 3 + 8 * + 3 + * </vt:lpstr>
      <vt:lpstr>PowerPoint Presentation</vt:lpstr>
      <vt:lpstr>Converting Infix to Postfix</vt:lpstr>
      <vt:lpstr>Example: A + [ (B + C) + (D + E) * F ] / G</vt:lpstr>
      <vt:lpstr>Reading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Alemitu M.                                                        Fall, 2015</dc:title>
  <dc:creator>alem</dc:creator>
  <cp:lastModifiedBy>HP</cp:lastModifiedBy>
  <cp:revision>86</cp:revision>
  <dcterms:created xsi:type="dcterms:W3CDTF">2015-11-26T09:11:13Z</dcterms:created>
  <dcterms:modified xsi:type="dcterms:W3CDTF">2017-11-28T05:25:21Z</dcterms:modified>
</cp:coreProperties>
</file>