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9" r:id="rId11"/>
    <p:sldId id="268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0A655-90A8-4522-BA0F-798D6AA26D4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C10B9-0C0F-4EFD-905A-B3503AF1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6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7901-A339-42F5-B6A7-3D268E4D0E9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49D2-CBF4-4E80-AE7A-F1CFBD57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7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7901-A339-42F5-B6A7-3D268E4D0E9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49D2-CBF4-4E80-AE7A-F1CFBD57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7901-A339-42F5-B6A7-3D268E4D0E9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49D2-CBF4-4E80-AE7A-F1CFBD57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6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7901-A339-42F5-B6A7-3D268E4D0E9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49D2-CBF4-4E80-AE7A-F1CFBD57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7901-A339-42F5-B6A7-3D268E4D0E9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49D2-CBF4-4E80-AE7A-F1CFBD57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4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7901-A339-42F5-B6A7-3D268E4D0E9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49D2-CBF4-4E80-AE7A-F1CFBD57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1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7901-A339-42F5-B6A7-3D268E4D0E9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49D2-CBF4-4E80-AE7A-F1CFBD57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3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7901-A339-42F5-B6A7-3D268E4D0E9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49D2-CBF4-4E80-AE7A-F1CFBD57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7901-A339-42F5-B6A7-3D268E4D0E9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49D2-CBF4-4E80-AE7A-F1CFBD57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1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7901-A339-42F5-B6A7-3D268E4D0E9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49D2-CBF4-4E80-AE7A-F1CFBD57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0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7901-A339-42F5-B6A7-3D268E4D0E9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49D2-CBF4-4E80-AE7A-F1CFBD57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7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07901-A339-42F5-B6A7-3D268E4D0E9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649D2-CBF4-4E80-AE7A-F1CFBD57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4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772400" cy="1470025"/>
          </a:xfrm>
        </p:spPr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pPr algn="l"/>
            <a:r>
              <a:rPr lang="en-US" dirty="0" err="1" smtClean="0"/>
              <a:t>Alemitu</a:t>
            </a:r>
            <a:r>
              <a:rPr lang="en-US" dirty="0" smtClean="0"/>
              <a:t> M.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Other Operations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295400"/>
            <a:ext cx="7772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latin typeface="Courier New" pitchFamily="49" charset="0"/>
              </a:rPr>
              <a:t>initialize():</a:t>
            </a:r>
            <a:r>
              <a:rPr lang="en-US" sz="2600" dirty="0" smtClean="0"/>
              <a:t> </a:t>
            </a:r>
          </a:p>
          <a:p>
            <a:pPr lvl="1"/>
            <a:r>
              <a:rPr lang="en-US" sz="2200" dirty="0" smtClean="0"/>
              <a:t>Initialize the queue to be empty.</a:t>
            </a:r>
          </a:p>
          <a:p>
            <a:r>
              <a:rPr lang="en-US" sz="2600" dirty="0" err="1" smtClean="0">
                <a:latin typeface="Courier New" pitchFamily="49" charset="0"/>
              </a:rPr>
              <a:t>isFull</a:t>
            </a:r>
            <a:r>
              <a:rPr lang="en-US" sz="2600" dirty="0" smtClean="0">
                <a:latin typeface="Courier New" pitchFamily="49" charset="0"/>
              </a:rPr>
              <a:t>()</a:t>
            </a:r>
            <a:r>
              <a:rPr lang="en-US" sz="2600" dirty="0" smtClean="0"/>
              <a:t>: </a:t>
            </a:r>
          </a:p>
          <a:p>
            <a:pPr lvl="1"/>
            <a:r>
              <a:rPr lang="en-US" sz="2200" dirty="0" smtClean="0"/>
              <a:t>Determine if queue is full or not. A Boolean operation needed for static queues. Returns true if the queue is full. Otherwise, returns false.</a:t>
            </a:r>
          </a:p>
          <a:p>
            <a:r>
              <a:rPr lang="en-US" sz="2600" dirty="0" err="1" smtClean="0">
                <a:latin typeface="Courier New" pitchFamily="49" charset="0"/>
              </a:rPr>
              <a:t>isEmpty</a:t>
            </a:r>
            <a:r>
              <a:rPr lang="en-US" sz="2600" dirty="0" smtClean="0">
                <a:latin typeface="Courier New" pitchFamily="49" charset="0"/>
              </a:rPr>
              <a:t>()</a:t>
            </a:r>
            <a:r>
              <a:rPr lang="en-US" sz="2600" dirty="0" smtClean="0"/>
              <a:t>: </a:t>
            </a:r>
          </a:p>
          <a:p>
            <a:pPr lvl="1"/>
            <a:r>
              <a:rPr lang="en-US" sz="2200" dirty="0" smtClean="0"/>
              <a:t>Determine whether queue is empty or not. A Boolean operation needed for all queues . Returns true if the queue is empty. Otherwise, returns false.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600" dirty="0" smtClean="0">
                <a:latin typeface="Courier New" pitchFamily="49" charset="0"/>
              </a:rPr>
              <a:t>display(): </a:t>
            </a:r>
          </a:p>
          <a:p>
            <a:pPr lvl="1"/>
            <a:r>
              <a:rPr lang="en-US" sz="2200" dirty="0" smtClean="0"/>
              <a:t>If the queue is not empty then retrieve all elements.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085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Based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Array: items[]</a:t>
            </a:r>
          </a:p>
          <a:p>
            <a:r>
              <a:rPr lang="en-US" dirty="0" smtClean="0"/>
              <a:t>Variables: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ront</a:t>
            </a:r>
          </a:p>
          <a:p>
            <a:pPr lvl="1"/>
            <a:r>
              <a:rPr lang="en-US" dirty="0" smtClean="0"/>
              <a:t>rear</a:t>
            </a:r>
          </a:p>
          <a:p>
            <a:pPr lvl="1"/>
            <a:r>
              <a:rPr lang="en-US" dirty="0" smtClean="0"/>
              <a:t>MAX_QUEUE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199"/>
            <a:ext cx="80581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6018" y="516774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91145" y="5181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667000" y="4033836"/>
            <a:ext cx="0" cy="17526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</a:rPr>
              <a:t>………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NumArray</a:t>
            </a:r>
            <a:r>
              <a:rPr lang="en-US" sz="2000" dirty="0" smtClean="0">
                <a:latin typeface="Courier New" pitchFamily="49" charset="0"/>
              </a:rPr>
              <a:t>[];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MAX_SIZE;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FRONT= -1;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REAR= -1;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QUEUESIZE=0;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</a:rPr>
              <a:t>………</a:t>
            </a:r>
          </a:p>
          <a:p>
            <a:pPr marL="0" indent="0">
              <a:buNone/>
            </a:pPr>
            <a:endParaRPr lang="en-US" sz="2200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200" dirty="0" smtClean="0">
              <a:latin typeface="Courier New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Based Implementation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2857705"/>
            <a:ext cx="419792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54" y="1948294"/>
            <a:ext cx="4343401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10" y="2955346"/>
            <a:ext cx="432954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981" y="4191000"/>
            <a:ext cx="4267201" cy="203132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isFull</a:t>
            </a:r>
            <a:r>
              <a:rPr lang="en-US" dirty="0" smtClean="0">
                <a:latin typeface="Courier New" pitchFamily="49" charset="0"/>
              </a:rPr>
              <a:t>(){</a:t>
            </a:r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</a:rPr>
              <a:t>  if (REAR&lt;MAX_SIZE-1)</a:t>
            </a:r>
          </a:p>
          <a:p>
            <a:r>
              <a:rPr lang="en-US" dirty="0" smtClean="0">
                <a:latin typeface="Courier New" pitchFamily="49" charset="0"/>
              </a:rPr>
              <a:t>     return false;</a:t>
            </a:r>
          </a:p>
          <a:p>
            <a:r>
              <a:rPr lang="en-US" dirty="0" smtClean="0">
                <a:latin typeface="Courier New" pitchFamily="49" charset="0"/>
              </a:rPr>
              <a:t>  else </a:t>
            </a:r>
          </a:p>
          <a:p>
            <a:r>
              <a:rPr lang="en-US" dirty="0" smtClean="0">
                <a:latin typeface="Courier New" pitchFamily="49" charset="0"/>
              </a:rPr>
              <a:t>    return true;</a:t>
            </a:r>
          </a:p>
          <a:p>
            <a:r>
              <a:rPr lang="en-US" dirty="0" smtClean="0">
                <a:latin typeface="Courier New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Array Based Implementation: </a:t>
            </a:r>
            <a:r>
              <a:rPr lang="en-US" sz="3600" dirty="0" err="1" smtClean="0"/>
              <a:t>Enqueue</a:t>
            </a:r>
            <a:endParaRPr lang="en-US" sz="36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3525"/>
            <a:ext cx="50292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4038601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1143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9928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Implementation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12331"/>
            <a:ext cx="4648200" cy="252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Array Based Implementation: </a:t>
            </a:r>
            <a:r>
              <a:rPr lang="en-US" sz="3600" dirty="0" err="1" smtClean="0"/>
              <a:t>Dequeue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143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0" y="160749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Implementation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2133600"/>
            <a:ext cx="3886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17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Circular Array Implementation of Queues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problem with simple arrays is we run out of space even if the queue never reaches the size of the array. </a:t>
            </a:r>
            <a:endParaRPr lang="en-US" sz="2800" dirty="0" smtClean="0"/>
          </a:p>
          <a:p>
            <a:r>
              <a:rPr lang="en-US" sz="2800" dirty="0" smtClean="0"/>
              <a:t>Thus</a:t>
            </a:r>
            <a:r>
              <a:rPr lang="en-US" sz="2800" dirty="0"/>
              <a:t>, </a:t>
            </a:r>
            <a:r>
              <a:rPr lang="en-US" sz="2800" dirty="0" smtClean="0"/>
              <a:t>circular </a:t>
            </a:r>
            <a:r>
              <a:rPr lang="en-US" sz="2800" dirty="0"/>
              <a:t>arrays </a:t>
            </a:r>
            <a:r>
              <a:rPr lang="en-US" sz="2800" dirty="0" smtClean="0"/>
              <a:t>can </a:t>
            </a:r>
            <a:r>
              <a:rPr lang="en-US" sz="2800" dirty="0"/>
              <a:t>be used to solve this problem. </a:t>
            </a:r>
            <a:endParaRPr lang="en-US" sz="2800" dirty="0" smtClean="0"/>
          </a:p>
          <a:p>
            <a:pPr lvl="2"/>
            <a:r>
              <a:rPr lang="en-US" sz="2800" dirty="0" smtClean="0">
                <a:solidFill>
                  <a:srgbClr val="FF0000"/>
                </a:solidFill>
              </a:rPr>
              <a:t>Freed spaces are re-used to store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20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763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5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 smtClean="0"/>
              <a:t>Example: Consider a queue with MAX_SIZE = 4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685800"/>
            <a:ext cx="9058275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71600" y="2209800"/>
            <a:ext cx="7729538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7" y="533400"/>
            <a:ext cx="4572000" cy="325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66800"/>
            <a:ext cx="419100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1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46577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09800"/>
            <a:ext cx="35337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1676400"/>
            <a:ext cx="3533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8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 Introduction to the Queue ADT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676400"/>
            <a:ext cx="7772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cs typeface="Times New Roman" pitchFamily="18" charset="0"/>
              </a:rPr>
              <a:t>Like a stack, a queue (pronounced "cue") is a data structure that holds a sequence of elements. </a:t>
            </a:r>
          </a:p>
          <a:p>
            <a:endParaRPr lang="en-US" sz="2800" dirty="0" smtClean="0">
              <a:cs typeface="Times New Roman" pitchFamily="18" charset="0"/>
            </a:endParaRPr>
          </a:p>
          <a:p>
            <a:r>
              <a:rPr lang="en-US" sz="2800" dirty="0" smtClean="0">
                <a:cs typeface="Times New Roman" pitchFamily="18" charset="0"/>
              </a:rPr>
              <a:t>A queue, however, provides access to its elements in </a:t>
            </a:r>
            <a:r>
              <a:rPr lang="en-US" sz="2800" i="1" dirty="0" smtClean="0">
                <a:cs typeface="Times New Roman" pitchFamily="18" charset="0"/>
              </a:rPr>
              <a:t>first-in, first-out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(FIFO)</a:t>
            </a:r>
            <a:r>
              <a:rPr lang="en-US" sz="2800" dirty="0" smtClean="0">
                <a:cs typeface="Times New Roman" pitchFamily="18" charset="0"/>
              </a:rPr>
              <a:t> order. </a:t>
            </a:r>
          </a:p>
          <a:p>
            <a:endParaRPr lang="en-US" sz="2800" dirty="0" smtClean="0">
              <a:cs typeface="Times New Roman" pitchFamily="18" charset="0"/>
            </a:endParaRPr>
          </a:p>
          <a:p>
            <a:r>
              <a:rPr lang="en-US" sz="2800" dirty="0" smtClean="0">
                <a:cs typeface="Times New Roman" pitchFamily="18" charset="0"/>
              </a:rPr>
              <a:t>The elements in a queue are processed like customers standing in a bank: the first customer in line is the first one served.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7335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Linked List Implementation of Queues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- </a:t>
            </a:r>
            <a:r>
              <a:rPr lang="en-US" dirty="0"/>
              <a:t>is inserting a node at the end of a linked list </a:t>
            </a:r>
          </a:p>
          <a:p>
            <a:r>
              <a:rPr lang="en-US" dirty="0" err="1"/>
              <a:t>Dequeue</a:t>
            </a:r>
            <a:r>
              <a:rPr lang="en-US" dirty="0"/>
              <a:t>- is deleting the first node in the list </a:t>
            </a:r>
          </a:p>
        </p:txBody>
      </p:sp>
    </p:spTree>
    <p:extLst>
      <p:ext uri="{BB962C8B-B14F-4D97-AF65-F5344CB8AC3E}">
        <p14:creationId xmlns:p14="http://schemas.microsoft.com/office/powerpoint/2010/main" val="583412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C000"/>
                </a:solidFill>
              </a:rPr>
              <a:t>Deque</a:t>
            </a:r>
            <a:endParaRPr lang="en-US" b="1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Double ended queue</a:t>
            </a:r>
          </a:p>
          <a:p>
            <a:pPr lvl="1"/>
            <a:r>
              <a:rPr lang="en-US" dirty="0"/>
              <a:t>insertion and deletion can occur at either end </a:t>
            </a:r>
            <a:endParaRPr lang="en-US" dirty="0" smtClean="0"/>
          </a:p>
          <a:p>
            <a:r>
              <a:rPr lang="en-US" b="1" dirty="0">
                <a:solidFill>
                  <a:srgbClr val="FFC000"/>
                </a:solidFill>
              </a:rPr>
              <a:t>Priority </a:t>
            </a:r>
            <a:r>
              <a:rPr lang="en-US" b="1" dirty="0" smtClean="0">
                <a:solidFill>
                  <a:srgbClr val="FFC000"/>
                </a:solidFill>
              </a:rPr>
              <a:t>Queue</a:t>
            </a:r>
          </a:p>
          <a:p>
            <a:pPr lvl="1"/>
            <a:r>
              <a:rPr lang="en-US" dirty="0"/>
              <a:t>each data has an associated key that is provided at the time of insertion </a:t>
            </a:r>
            <a:endParaRPr lang="en-US" dirty="0" smtClean="0"/>
          </a:p>
          <a:p>
            <a:pPr lvl="1"/>
            <a:r>
              <a:rPr lang="en-US" dirty="0" err="1"/>
              <a:t>Dequeue</a:t>
            </a:r>
            <a:r>
              <a:rPr lang="en-US" dirty="0"/>
              <a:t> operation deletes data having highest priority in the list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26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 of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b="1" dirty="0"/>
              <a:t>Print </a:t>
            </a:r>
            <a:r>
              <a:rPr lang="en-US" b="1" dirty="0" smtClean="0"/>
              <a:t>server </a:t>
            </a:r>
            <a:r>
              <a:rPr lang="en-US" dirty="0" smtClean="0"/>
              <a:t>- </a:t>
            </a:r>
            <a:r>
              <a:rPr lang="en-US" dirty="0"/>
              <a:t>maintains a queue of print jobs </a:t>
            </a:r>
          </a:p>
          <a:p>
            <a:r>
              <a:rPr lang="en-US" b="1" dirty="0" smtClean="0"/>
              <a:t>Disk Driver </a:t>
            </a:r>
            <a:r>
              <a:rPr lang="en-US" dirty="0" smtClean="0"/>
              <a:t>- </a:t>
            </a:r>
            <a:r>
              <a:rPr lang="en-US" dirty="0"/>
              <a:t>maintains a queue of disk input/output requests </a:t>
            </a:r>
          </a:p>
          <a:p>
            <a:endParaRPr lang="en-US" dirty="0"/>
          </a:p>
          <a:p>
            <a:r>
              <a:rPr lang="en-US" b="1" dirty="0" smtClean="0"/>
              <a:t>Task </a:t>
            </a:r>
            <a:r>
              <a:rPr lang="en-US" b="1" dirty="0"/>
              <a:t>scheduler </a:t>
            </a:r>
            <a:r>
              <a:rPr lang="en-US" dirty="0"/>
              <a:t>in multiprocessing system- maintains priority queues of processes </a:t>
            </a:r>
          </a:p>
          <a:p>
            <a:endParaRPr lang="en-US" dirty="0"/>
          </a:p>
          <a:p>
            <a:r>
              <a:rPr lang="en-US" b="1" dirty="0" smtClean="0"/>
              <a:t>Telephone </a:t>
            </a:r>
            <a:r>
              <a:rPr lang="en-US" b="1" dirty="0"/>
              <a:t>calls </a:t>
            </a:r>
            <a:r>
              <a:rPr lang="en-US" dirty="0"/>
              <a:t>in a busy environment –maintains a queue of telephone calls </a:t>
            </a:r>
          </a:p>
          <a:p>
            <a:endParaRPr lang="en-US" dirty="0"/>
          </a:p>
          <a:p>
            <a:r>
              <a:rPr lang="en-US" b="1" dirty="0" smtClean="0"/>
              <a:t>Simulation </a:t>
            </a:r>
            <a:r>
              <a:rPr lang="en-US" b="1" dirty="0"/>
              <a:t>of waiting </a:t>
            </a:r>
            <a:r>
              <a:rPr lang="en-US" b="1" dirty="0" smtClean="0"/>
              <a:t>line </a:t>
            </a:r>
            <a:r>
              <a:rPr lang="en-US" dirty="0" smtClean="0"/>
              <a:t>- </a:t>
            </a:r>
            <a:r>
              <a:rPr lang="en-US" dirty="0"/>
              <a:t>maintains a queue of persons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4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and Dynamic Queues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Just as stacks are implemented as arrays or linked lists, so are queues. </a:t>
            </a:r>
          </a:p>
          <a:p>
            <a:pPr eaLnBrk="1" hangingPunct="1"/>
            <a:r>
              <a:rPr lang="en-US" smtClean="0">
                <a:cs typeface="Times New Roman" pitchFamily="18" charset="0"/>
              </a:rPr>
              <a:t>Dynamic queues offer the same advantages over static queues that dynamic stacks offer over static stacks.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488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 Operations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Think of queues as having a front and a rear. </a:t>
            </a:r>
            <a:endParaRPr lang="en-US" dirty="0" smtClean="0"/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287655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4277" name="Picture 4" descr="Figure 18-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86200"/>
            <a:ext cx="66675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39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Queue Operations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The two primary queue operations are </a:t>
            </a:r>
            <a:r>
              <a:rPr lang="en-US" i="1" dirty="0" err="1" smtClean="0">
                <a:solidFill>
                  <a:srgbClr val="FF0000"/>
                </a:solidFill>
                <a:cs typeface="Times New Roman" pitchFamily="18" charset="0"/>
              </a:rPr>
              <a:t>enqueuing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and </a:t>
            </a:r>
            <a:r>
              <a:rPr lang="en-US" i="1" dirty="0" err="1" smtClean="0">
                <a:solidFill>
                  <a:srgbClr val="FF0000"/>
                </a:solidFill>
                <a:cs typeface="Times New Roman" pitchFamily="18" charset="0"/>
              </a:rPr>
              <a:t>dequeuing</a:t>
            </a:r>
            <a:r>
              <a:rPr lang="en-US" dirty="0" smtClean="0">
                <a:cs typeface="Times New Roman" pitchFamily="18" charset="0"/>
              </a:rPr>
              <a:t>. 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To </a:t>
            </a:r>
            <a:r>
              <a:rPr lang="en-US" i="1" dirty="0" err="1" smtClean="0">
                <a:cs typeface="Times New Roman" pitchFamily="18" charset="0"/>
              </a:rPr>
              <a:t>enqueue</a:t>
            </a:r>
            <a:r>
              <a:rPr lang="en-US" dirty="0" smtClean="0">
                <a:cs typeface="Times New Roman" pitchFamily="18" charset="0"/>
              </a:rPr>
              <a:t> means to insert an element at the rear of a queue.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To </a:t>
            </a:r>
            <a:r>
              <a:rPr lang="en-US" i="1" dirty="0" err="1" smtClean="0">
                <a:cs typeface="Times New Roman" pitchFamily="18" charset="0"/>
              </a:rPr>
              <a:t>dequeue</a:t>
            </a:r>
            <a:r>
              <a:rPr lang="en-US" dirty="0" smtClean="0">
                <a:cs typeface="Times New Roman" pitchFamily="18" charset="0"/>
              </a:rPr>
              <a:t> means to remove an element from the front of a queue. </a:t>
            </a:r>
          </a:p>
        </p:txBody>
      </p:sp>
    </p:spTree>
    <p:extLst>
      <p:ext uri="{BB962C8B-B14F-4D97-AF65-F5344CB8AC3E}">
        <p14:creationId xmlns:p14="http://schemas.microsoft.com/office/powerpoint/2010/main" val="229092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4837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Queue Operations</a:t>
            </a:r>
            <a:endParaRPr lang="en-US" dirty="0"/>
          </a:p>
        </p:txBody>
      </p:sp>
      <p:pic>
        <p:nvPicPr>
          <p:cNvPr id="1028" name="Picture 4" descr="A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081963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66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 Operations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Suppose we have an empty static integer queue that is capable of holding a maximum of three values.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With that queue we execute the following </a:t>
            </a:r>
            <a:r>
              <a:rPr lang="en-US" dirty="0" err="1" smtClean="0">
                <a:cs typeface="Times New Roman" pitchFamily="18" charset="0"/>
              </a:rPr>
              <a:t>enqueue</a:t>
            </a:r>
            <a:r>
              <a:rPr lang="en-US" dirty="0" smtClean="0">
                <a:cs typeface="Times New Roman" pitchFamily="18" charset="0"/>
              </a:rPr>
              <a:t> operations.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cs typeface="Times New Roman" pitchFamily="18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Times New Roman" pitchFamily="18" charset="0"/>
              </a:rPr>
              <a:t>Enqueue</a:t>
            </a: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(3);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Times New Roman" pitchFamily="18" charset="0"/>
              </a:rPr>
              <a:t>Enqueue</a:t>
            </a: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(6);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Times New Roman" pitchFamily="18" charset="0"/>
              </a:rPr>
              <a:t>Enqueue</a:t>
            </a: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(9);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2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Queue Operations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37089"/>
            <a:ext cx="4495800" cy="3733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the state of the queue after each of the </a:t>
            </a:r>
            <a:r>
              <a:rPr lang="en-US" dirty="0" err="1" smtClean="0">
                <a:cs typeface="Times New Roman" pitchFamily="18" charset="0"/>
              </a:rPr>
              <a:t>enqueue</a:t>
            </a:r>
            <a:r>
              <a:rPr lang="en-US" dirty="0" smtClean="0">
                <a:cs typeface="Times New Roman" pitchFamily="18" charset="0"/>
              </a:rPr>
              <a:t> operations.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4052888" y="2238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7349" name="Picture 4" descr="Figure 18-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001982"/>
            <a:ext cx="19018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13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74556" y="3048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Queue Operations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45720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Now let's see how </a:t>
            </a:r>
            <a:r>
              <a:rPr lang="en-US" sz="2800" dirty="0" err="1" smtClean="0">
                <a:cs typeface="Times New Roman" pitchFamily="18" charset="0"/>
              </a:rPr>
              <a:t>dequeue</a:t>
            </a:r>
            <a:r>
              <a:rPr lang="en-US" sz="2800" dirty="0" smtClean="0">
                <a:cs typeface="Times New Roman" pitchFamily="18" charset="0"/>
              </a:rPr>
              <a:t> operations are performed. 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the state of the queue after each of three consecutive </a:t>
            </a:r>
            <a:r>
              <a:rPr lang="en-US" sz="2800" dirty="0" err="1" smtClean="0">
                <a:cs typeface="Times New Roman" pitchFamily="18" charset="0"/>
              </a:rPr>
              <a:t>dequeue</a:t>
            </a:r>
            <a:r>
              <a:rPr lang="en-US" sz="2800" dirty="0" smtClean="0">
                <a:cs typeface="Times New Roman" pitchFamily="18" charset="0"/>
              </a:rPr>
              <a:t> operations</a:t>
            </a:r>
            <a:r>
              <a:rPr lang="en-US" sz="2800" dirty="0" smtClean="0"/>
              <a:t> , figure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An empty queue can be signified by setting both front and rear indices to –1.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052888" y="2238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3" name="Rectangle 7"/>
          <p:cNvSpPr>
            <a:spLocks noChangeArrowheads="1"/>
          </p:cNvSpPr>
          <p:nvPr/>
        </p:nvSpPr>
        <p:spPr bwMode="auto">
          <a:xfrm>
            <a:off x="3995738" y="2238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8374" name="Picture 6" descr="Figure 18-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2600"/>
            <a:ext cx="247866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2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475</Words>
  <Application>Microsoft Office PowerPoint</Application>
  <PresentationFormat>On-screen Show (4:3)</PresentationFormat>
  <Paragraphs>93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Queue</vt:lpstr>
      <vt:lpstr> Introduction to the Queue ADT</vt:lpstr>
      <vt:lpstr>Static and Dynamic Queues</vt:lpstr>
      <vt:lpstr>Queue Operations</vt:lpstr>
      <vt:lpstr>Queue Operations</vt:lpstr>
      <vt:lpstr>PowerPoint Presentation</vt:lpstr>
      <vt:lpstr>Queue Operations</vt:lpstr>
      <vt:lpstr>Queue Operations</vt:lpstr>
      <vt:lpstr>Queue Operations</vt:lpstr>
      <vt:lpstr>Other Operations</vt:lpstr>
      <vt:lpstr>Array Based Implementation</vt:lpstr>
      <vt:lpstr>Array Based Implementation</vt:lpstr>
      <vt:lpstr>Array Based Implementation: Enqueue</vt:lpstr>
      <vt:lpstr>Array Based Implementation: Dequeue</vt:lpstr>
      <vt:lpstr> Circular Array Implementation of Queues </vt:lpstr>
      <vt:lpstr>PowerPoint Presentation</vt:lpstr>
      <vt:lpstr>  Example: Consider a queue with MAX_SIZE = 4 </vt:lpstr>
      <vt:lpstr>PowerPoint Presentation</vt:lpstr>
      <vt:lpstr>PowerPoint Presentation</vt:lpstr>
      <vt:lpstr>Linked List Implementation of Queues</vt:lpstr>
      <vt:lpstr>Reading Assignment</vt:lpstr>
      <vt:lpstr>Applications of Queues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alem</dc:creator>
  <cp:lastModifiedBy>HP</cp:lastModifiedBy>
  <cp:revision>37</cp:revision>
  <dcterms:created xsi:type="dcterms:W3CDTF">2015-12-03T05:31:43Z</dcterms:created>
  <dcterms:modified xsi:type="dcterms:W3CDTF">2017-12-05T05:24:02Z</dcterms:modified>
</cp:coreProperties>
</file>