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2" r:id="rId3"/>
    <p:sldId id="257" r:id="rId4"/>
    <p:sldId id="293" r:id="rId5"/>
    <p:sldId id="295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E9906-BA95-4EBA-8389-F81C8421009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D96E5-DFEB-4C55-8E09-83834DE4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25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B23DC-9D2C-41A9-BF0B-B73EF16075A7}" type="slidenum">
              <a:rPr lang="en-US"/>
              <a:pPr/>
              <a:t>3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Students should already be familiar with lists.</a:t>
            </a:r>
          </a:p>
          <a:p>
            <a:endParaRPr lang="en-US" dirty="0"/>
          </a:p>
          <a:p>
            <a:r>
              <a:rPr lang="en-US" dirty="0"/>
              <a:t>Chapter objective: Use algorithm analysis in a familiar context to compare implementations.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CE545-E160-4D04-954A-380E362DB2DA}" type="slidenum">
              <a:rPr lang="en-US"/>
              <a:pPr/>
              <a:t>14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AF3DDF-DF48-448A-AB85-58BB86EBFCE1}" type="slidenum">
              <a:rPr lang="en-US"/>
              <a:pPr/>
              <a:t>6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24D547-DADE-45FE-A0D1-845111B34BCE}" type="slidenum">
              <a:rPr lang="en-US"/>
              <a:pPr/>
              <a:t>7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This is an example ADT that our list implementations must match.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952D0-6649-4765-B859-4979E3D8DC67}" type="slidenum">
              <a:rPr lang="en-US"/>
              <a:pPr/>
              <a:t>8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This is an example ADT that our list implementations must match.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21F31F-9E08-4A53-A89A-DF0435142E20}" type="slidenum">
              <a:rPr lang="en-US"/>
              <a:pPr/>
              <a:t>9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9C483-96A2-4DEF-A6FA-412D15442631}" type="slidenum">
              <a:rPr lang="en-US"/>
              <a:pPr/>
              <a:t>10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45829-205F-4D76-8503-6C6A098BC5B1}" type="slidenum">
              <a:rPr lang="en-US"/>
              <a:pPr/>
              <a:t>11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40DA1D-FBF3-4C4E-AACE-BE65BEF88E1D}" type="slidenum">
              <a:rPr lang="en-US"/>
              <a:pPr/>
              <a:t>12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111264-197D-4ED0-9CE8-F6DEA212282B}" type="slidenum">
              <a:rPr lang="en-US"/>
              <a:pPr/>
              <a:t>13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BBDE-1EDC-45AA-8EA2-FD0E1E50AA2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23B0-B013-429F-AF46-86E849AB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1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BBDE-1EDC-45AA-8EA2-FD0E1E50AA2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23B0-B013-429F-AF46-86E849AB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7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BBDE-1EDC-45AA-8EA2-FD0E1E50AA2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23B0-B013-429F-AF46-86E849AB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BBDE-1EDC-45AA-8EA2-FD0E1E50AA2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23B0-B013-429F-AF46-86E849AB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3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BBDE-1EDC-45AA-8EA2-FD0E1E50AA2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23B0-B013-429F-AF46-86E849AB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BBDE-1EDC-45AA-8EA2-FD0E1E50AA2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23B0-B013-429F-AF46-86E849AB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BBDE-1EDC-45AA-8EA2-FD0E1E50AA2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23B0-B013-429F-AF46-86E849AB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1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BBDE-1EDC-45AA-8EA2-FD0E1E50AA2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23B0-B013-429F-AF46-86E849AB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1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BBDE-1EDC-45AA-8EA2-FD0E1E50AA2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23B0-B013-429F-AF46-86E849AB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6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BBDE-1EDC-45AA-8EA2-FD0E1E50AA2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23B0-B013-429F-AF46-86E849AB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7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BBDE-1EDC-45AA-8EA2-FD0E1E50AA2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23B0-B013-429F-AF46-86E849AB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3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BBDE-1EDC-45AA-8EA2-FD0E1E50AA2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623B0-B013-429F-AF46-86E849AB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b="1" dirty="0" smtClean="0"/>
              <a:t>Fundamental Data Structures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b="1" dirty="0" smtClean="0"/>
              <a:t>Lists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7344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6425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Array-Based List Implementation</a:t>
            </a:r>
            <a:endParaRPr lang="en-US" dirty="0">
              <a:latin typeface="Helvetica" pitchFamily="34" charset="0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199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[There </a:t>
            </a:r>
            <a:r>
              <a:rPr lang="en-US" sz="2200" b="1" dirty="0"/>
              <a:t>are two standard approaches to implementing lists, </a:t>
            </a:r>
            <a:r>
              <a:rPr lang="en-US" sz="2200" b="1" dirty="0" smtClean="0"/>
              <a:t>the array-based list and the </a:t>
            </a:r>
            <a:r>
              <a:rPr lang="en-US" sz="2200" b="1" dirty="0"/>
              <a:t>linked </a:t>
            </a:r>
            <a:r>
              <a:rPr lang="en-US" sz="2200" b="1" dirty="0" smtClean="0"/>
              <a:t>list.]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800" dirty="0">
                <a:latin typeface="Helvetica" pitchFamily="34" charset="0"/>
              </a:rPr>
              <a:t>Array-Based List </a:t>
            </a:r>
            <a:r>
              <a:rPr lang="en-US" sz="2800" dirty="0" smtClean="0">
                <a:latin typeface="Helvetica" pitchFamily="34" charset="0"/>
              </a:rPr>
              <a:t>Insert: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b="1" dirty="0" smtClean="0">
                <a:latin typeface="Courier New" pitchFamily="49" charset="0"/>
              </a:rPr>
              <a:t>[</a:t>
            </a:r>
            <a:r>
              <a:rPr lang="en-US" sz="2200" b="1" dirty="0"/>
              <a:t>Push items up/down.  Cost: </a:t>
            </a:r>
            <a:r>
              <a:rPr lang="en-US" sz="2200" b="1" dirty="0">
                <a:sym typeface="Symbol" pitchFamily="18" charset="2"/>
              </a:rPr>
              <a:t></a:t>
            </a:r>
            <a:r>
              <a:rPr lang="en-US" sz="2200" b="1" dirty="0"/>
              <a:t>(</a:t>
            </a:r>
            <a:r>
              <a:rPr lang="en-US" sz="2200" b="1" i="1" dirty="0"/>
              <a:t>n</a:t>
            </a:r>
            <a:r>
              <a:rPr lang="en-US" sz="2200" b="1" dirty="0" smtClean="0"/>
              <a:t>).</a:t>
            </a:r>
            <a:r>
              <a:rPr lang="en-US" sz="2200" b="1" dirty="0" smtClean="0">
                <a:latin typeface="Courier New" pitchFamily="49" charset="0"/>
              </a:rPr>
              <a:t>]</a:t>
            </a:r>
            <a:endParaRPr lang="en-US" sz="2200" b="1" dirty="0">
              <a:latin typeface="Courier New" pitchFamily="49" charset="0"/>
            </a:endParaRPr>
          </a:p>
        </p:txBody>
      </p:sp>
      <p:pic>
        <p:nvPicPr>
          <p:cNvPr id="4" name="Picture 4" descr="C:\Shaffer\CS2604\Figs\ShiftLi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" t="2377" r="4292" b="2377"/>
          <a:stretch>
            <a:fillRect/>
          </a:stretch>
        </p:blipFill>
        <p:spPr bwMode="auto">
          <a:xfrm>
            <a:off x="304800" y="3429000"/>
            <a:ext cx="8458200" cy="280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0218" y="6096000"/>
            <a:ext cx="85828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Inserting an element at the head of an array-based list requires </a:t>
            </a:r>
            <a:r>
              <a:rPr lang="en-US" sz="2000" dirty="0" smtClean="0"/>
              <a:t>shifting all </a:t>
            </a:r>
            <a:r>
              <a:rPr lang="en-US" sz="2000" dirty="0"/>
              <a:t>existing elements in the array by one position toward the </a:t>
            </a:r>
            <a:r>
              <a:rPr lang="en-US" sz="2000" dirty="0" smtClean="0"/>
              <a:t>tail.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411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6425" cy="4730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34" charset="0"/>
              </a:rPr>
              <a:t>Array-Based List Class (1)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799" cy="56388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//Array-based </a:t>
            </a:r>
            <a:r>
              <a:rPr lang="en-US" sz="2200" b="1" dirty="0">
                <a:latin typeface="Courier New" pitchFamily="49" charset="0"/>
              </a:rPr>
              <a:t>list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class </a:t>
            </a:r>
            <a:r>
              <a:rPr lang="en-US" sz="2200" dirty="0" err="1">
                <a:latin typeface="Courier New" pitchFamily="49" charset="0"/>
              </a:rPr>
              <a:t>AList</a:t>
            </a:r>
            <a:r>
              <a:rPr lang="en-US" sz="2200" dirty="0">
                <a:latin typeface="Courier New" pitchFamily="49" charset="0"/>
              </a:rPr>
              <a:t> : public </a:t>
            </a:r>
            <a:r>
              <a:rPr lang="en-US" sz="2200" dirty="0" smtClean="0">
                <a:latin typeface="Courier New" pitchFamily="49" charset="0"/>
              </a:rPr>
              <a:t>List{</a:t>
            </a:r>
            <a:endParaRPr lang="en-US" sz="22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private: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maxSize</a:t>
            </a:r>
            <a:r>
              <a:rPr lang="en-US" sz="2200" dirty="0">
                <a:latin typeface="Courier New" pitchFamily="49" charset="0"/>
              </a:rPr>
              <a:t>;     // Maximum size of list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listSize</a:t>
            </a:r>
            <a:r>
              <a:rPr lang="en-US" sz="2200" dirty="0">
                <a:latin typeface="Courier New" pitchFamily="49" charset="0"/>
              </a:rPr>
              <a:t>;    // Actual </a:t>
            </a:r>
            <a:r>
              <a:rPr lang="en-US" sz="2200" dirty="0" err="1">
                <a:latin typeface="Courier New" pitchFamily="49" charset="0"/>
              </a:rPr>
              <a:t>elem</a:t>
            </a:r>
            <a:r>
              <a:rPr lang="en-US" sz="2200" dirty="0">
                <a:latin typeface="Courier New" pitchFamily="49" charset="0"/>
              </a:rPr>
              <a:t> count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</a:rPr>
              <a:t>curr</a:t>
            </a:r>
            <a:r>
              <a:rPr lang="en-US" sz="2200" dirty="0" smtClean="0">
                <a:latin typeface="Courier New" pitchFamily="49" charset="0"/>
              </a:rPr>
              <a:t>;       </a:t>
            </a:r>
            <a:r>
              <a:rPr lang="en-US" sz="2200" dirty="0">
                <a:latin typeface="Courier New" pitchFamily="49" charset="0"/>
              </a:rPr>
              <a:t>// Position of </a:t>
            </a:r>
            <a:r>
              <a:rPr lang="en-US" sz="2200" dirty="0" err="1" smtClean="0">
                <a:latin typeface="Courier New" pitchFamily="49" charset="0"/>
              </a:rPr>
              <a:t>curr</a:t>
            </a:r>
            <a:endParaRPr lang="en-US" sz="22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</a:rPr>
              <a:t>datatype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listArray</a:t>
            </a:r>
            <a:r>
              <a:rPr lang="en-US" sz="2200" dirty="0">
                <a:latin typeface="Courier New" pitchFamily="49" charset="0"/>
              </a:rPr>
              <a:t>; // Array holding list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AList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size=</a:t>
            </a:r>
            <a:r>
              <a:rPr lang="en-US" sz="2200" dirty="0" err="1">
                <a:latin typeface="Courier New" pitchFamily="49" charset="0"/>
              </a:rPr>
              <a:t>DefaultListSize</a:t>
            </a:r>
            <a:r>
              <a:rPr lang="en-US" sz="2200" dirty="0">
                <a:latin typeface="Courier New" pitchFamily="49" charset="0"/>
              </a:rPr>
              <a:t>) </a:t>
            </a:r>
            <a:r>
              <a:rPr lang="en-US" sz="2200" dirty="0" smtClean="0">
                <a:latin typeface="Courier New" pitchFamily="49" charset="0"/>
              </a:rPr>
              <a:t>{ </a:t>
            </a:r>
            <a:r>
              <a:rPr lang="en-US" sz="2200" b="1" dirty="0" smtClean="0"/>
              <a:t>// </a:t>
            </a:r>
            <a:r>
              <a:rPr lang="en-US" sz="2200" b="1" dirty="0"/>
              <a:t>Constructor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</a:rPr>
              <a:t>maxSize</a:t>
            </a:r>
            <a:r>
              <a:rPr lang="en-US" sz="2200" dirty="0">
                <a:latin typeface="Courier New" pitchFamily="49" charset="0"/>
              </a:rPr>
              <a:t> = size;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</a:rPr>
              <a:t>listSize</a:t>
            </a:r>
            <a:r>
              <a:rPr lang="en-US" sz="2200" dirty="0">
                <a:latin typeface="Courier New" pitchFamily="49" charset="0"/>
              </a:rPr>
              <a:t> = </a:t>
            </a:r>
            <a:r>
              <a:rPr lang="en-US" sz="2200" dirty="0" err="1" smtClean="0">
                <a:latin typeface="Courier New" pitchFamily="49" charset="0"/>
              </a:rPr>
              <a:t>curr</a:t>
            </a:r>
            <a:r>
              <a:rPr lang="en-US" sz="2200" dirty="0" smtClean="0">
                <a:latin typeface="Courier New" pitchFamily="49" charset="0"/>
              </a:rPr>
              <a:t> = </a:t>
            </a:r>
            <a:r>
              <a:rPr lang="en-US" sz="2200" dirty="0">
                <a:latin typeface="Courier New" pitchFamily="49" charset="0"/>
              </a:rPr>
              <a:t>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</a:rPr>
              <a:t>listArray</a:t>
            </a:r>
            <a:r>
              <a:rPr lang="en-US" sz="2200" dirty="0">
                <a:latin typeface="Courier New" pitchFamily="49" charset="0"/>
              </a:rPr>
              <a:t> = new </a:t>
            </a:r>
            <a:r>
              <a:rPr lang="en-US" sz="2200" dirty="0" err="1" smtClean="0">
                <a:latin typeface="Courier New" pitchFamily="49" charset="0"/>
              </a:rPr>
              <a:t>datatype</a:t>
            </a:r>
            <a:r>
              <a:rPr lang="en-US" sz="2200" dirty="0" smtClean="0">
                <a:latin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</a:rPr>
              <a:t>maxSize</a:t>
            </a:r>
            <a:r>
              <a:rPr lang="en-US" sz="2200" dirty="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~</a:t>
            </a:r>
            <a:r>
              <a:rPr lang="en-US" sz="2000" dirty="0" err="1">
                <a:latin typeface="Courier New" pitchFamily="49" charset="0"/>
              </a:rPr>
              <a:t>AList</a:t>
            </a:r>
            <a:r>
              <a:rPr lang="en-US" sz="2000" dirty="0">
                <a:latin typeface="Courier New" pitchFamily="49" charset="0"/>
              </a:rPr>
              <a:t>() { delete [] </a:t>
            </a:r>
            <a:r>
              <a:rPr lang="en-US" sz="2000" dirty="0" err="1">
                <a:latin typeface="Courier New" pitchFamily="49" charset="0"/>
              </a:rPr>
              <a:t>listArray</a:t>
            </a:r>
            <a:r>
              <a:rPr lang="en-US" sz="2000" dirty="0">
                <a:latin typeface="Courier New" pitchFamily="49" charset="0"/>
              </a:rPr>
              <a:t>; </a:t>
            </a:r>
            <a:r>
              <a:rPr lang="en-US" sz="2000" dirty="0" smtClean="0">
                <a:latin typeface="Courier New" pitchFamily="49" charset="0"/>
              </a:rPr>
              <a:t>}</a:t>
            </a:r>
            <a:r>
              <a:rPr lang="en-US" sz="2000" dirty="0"/>
              <a:t> </a:t>
            </a:r>
            <a:r>
              <a:rPr lang="en-US" sz="2200" b="1" dirty="0"/>
              <a:t>// </a:t>
            </a:r>
            <a:r>
              <a:rPr lang="en-US" sz="2200" b="1" dirty="0" smtClean="0"/>
              <a:t>Destructor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63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1"/>
            <a:ext cx="8226425" cy="457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34" charset="0"/>
              </a:rPr>
              <a:t>Array-Based List Class (2)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534399" cy="54864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void </a:t>
            </a:r>
            <a:r>
              <a:rPr lang="en-US" sz="2200" dirty="0">
                <a:latin typeface="Courier New" pitchFamily="49" charset="0"/>
              </a:rPr>
              <a:t>clear() </a:t>
            </a:r>
            <a:r>
              <a:rPr lang="en-US" sz="2200" dirty="0" smtClean="0">
                <a:latin typeface="Courier New" pitchFamily="49" charset="0"/>
              </a:rPr>
              <a:t>{ //</a:t>
            </a:r>
            <a:r>
              <a:rPr lang="en-US" sz="2200" b="1" dirty="0" smtClean="0"/>
              <a:t>Reinitialize </a:t>
            </a:r>
            <a:r>
              <a:rPr lang="en-US" sz="2200" b="1" dirty="0"/>
              <a:t>the list</a:t>
            </a:r>
            <a:endParaRPr lang="en-US" sz="22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delete [] </a:t>
            </a:r>
            <a:r>
              <a:rPr lang="en-US" sz="2200" dirty="0" err="1">
                <a:latin typeface="Courier New" pitchFamily="49" charset="0"/>
              </a:rPr>
              <a:t>listArray</a:t>
            </a:r>
            <a:r>
              <a:rPr lang="en-US" sz="2200" dirty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listSize</a:t>
            </a:r>
            <a:r>
              <a:rPr lang="en-US" sz="2200" dirty="0">
                <a:latin typeface="Courier New" pitchFamily="49" charset="0"/>
              </a:rPr>
              <a:t> = </a:t>
            </a:r>
            <a:r>
              <a:rPr lang="en-US" sz="2200" dirty="0" err="1" smtClean="0">
                <a:latin typeface="Courier New" pitchFamily="49" charset="0"/>
              </a:rPr>
              <a:t>curr</a:t>
            </a:r>
            <a:r>
              <a:rPr lang="en-US" sz="2200" dirty="0" smtClean="0">
                <a:latin typeface="Courier New" pitchFamily="49" charset="0"/>
              </a:rPr>
              <a:t> = </a:t>
            </a:r>
            <a:r>
              <a:rPr lang="en-US" sz="2200" dirty="0">
                <a:latin typeface="Courier New" pitchFamily="49" charset="0"/>
              </a:rPr>
              <a:t>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listArray</a:t>
            </a:r>
            <a:r>
              <a:rPr lang="en-US" sz="2200" dirty="0">
                <a:latin typeface="Courier New" pitchFamily="49" charset="0"/>
              </a:rPr>
              <a:t> = new </a:t>
            </a:r>
            <a:r>
              <a:rPr lang="en-US" sz="2200" dirty="0" err="1" smtClean="0">
                <a:latin typeface="Courier New" pitchFamily="49" charset="0"/>
              </a:rPr>
              <a:t>datatype</a:t>
            </a:r>
            <a:r>
              <a:rPr lang="en-US" sz="2200" dirty="0" smtClean="0">
                <a:latin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</a:rPr>
              <a:t>maxSize</a:t>
            </a:r>
            <a:r>
              <a:rPr lang="en-US" sz="2200" dirty="0">
                <a:latin typeface="Courier New" pitchFamily="49" charset="0"/>
              </a:rPr>
              <a:t>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void </a:t>
            </a:r>
            <a:r>
              <a:rPr lang="en-US" sz="2200" dirty="0" err="1">
                <a:latin typeface="Courier New" pitchFamily="49" charset="0"/>
              </a:rPr>
              <a:t>setStart</a:t>
            </a:r>
            <a:r>
              <a:rPr lang="en-US" sz="2200" dirty="0">
                <a:latin typeface="Courier New" pitchFamily="49" charset="0"/>
              </a:rPr>
              <a:t>() { </a:t>
            </a:r>
            <a:r>
              <a:rPr lang="en-US" sz="2200" dirty="0" err="1" smtClean="0">
                <a:latin typeface="Courier New" pitchFamily="49" charset="0"/>
              </a:rPr>
              <a:t>curr</a:t>
            </a:r>
            <a:r>
              <a:rPr lang="en-US" sz="2200" dirty="0" smtClean="0">
                <a:latin typeface="Courier New" pitchFamily="49" charset="0"/>
              </a:rPr>
              <a:t> = </a:t>
            </a:r>
            <a:r>
              <a:rPr lang="en-US" sz="2200" dirty="0">
                <a:latin typeface="Courier New" pitchFamily="49" charset="0"/>
              </a:rPr>
              <a:t>0;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void </a:t>
            </a:r>
            <a:r>
              <a:rPr lang="en-US" sz="2200" dirty="0" err="1">
                <a:latin typeface="Courier New" pitchFamily="49" charset="0"/>
              </a:rPr>
              <a:t>setEnd</a:t>
            </a:r>
            <a:r>
              <a:rPr lang="en-US" sz="2200" dirty="0">
                <a:latin typeface="Courier New" pitchFamily="49" charset="0"/>
              </a:rPr>
              <a:t>() { </a:t>
            </a:r>
            <a:r>
              <a:rPr lang="en-US" sz="2200" dirty="0" err="1" smtClean="0">
                <a:latin typeface="Courier New" pitchFamily="49" charset="0"/>
              </a:rPr>
              <a:t>curr</a:t>
            </a:r>
            <a:r>
              <a:rPr lang="en-US" sz="2200" dirty="0" smtClean="0">
                <a:latin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</a:rPr>
              <a:t>listSize</a:t>
            </a:r>
            <a:r>
              <a:rPr lang="en-US" sz="2200" dirty="0">
                <a:latin typeface="Courier New" pitchFamily="49" charset="0"/>
              </a:rPr>
              <a:t>;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void </a:t>
            </a:r>
            <a:r>
              <a:rPr lang="en-US" sz="2200" dirty="0" err="1">
                <a:latin typeface="Courier New" pitchFamily="49" charset="0"/>
              </a:rPr>
              <a:t>prev</a:t>
            </a:r>
            <a:r>
              <a:rPr lang="en-US" sz="2200" dirty="0">
                <a:latin typeface="Courier New" pitchFamily="49" charset="0"/>
              </a:rPr>
              <a:t>()   { if </a:t>
            </a:r>
            <a:r>
              <a:rPr lang="en-US" sz="2200" dirty="0" smtClean="0">
                <a:latin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</a:rPr>
              <a:t>curr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</a:rPr>
              <a:t>!= 0) </a:t>
            </a:r>
            <a:r>
              <a:rPr lang="en-US" sz="2200" dirty="0" err="1" smtClean="0">
                <a:latin typeface="Courier New" pitchFamily="49" charset="0"/>
              </a:rPr>
              <a:t>curr</a:t>
            </a:r>
            <a:r>
              <a:rPr lang="en-US" sz="2200" dirty="0" smtClean="0">
                <a:latin typeface="Courier New" pitchFamily="49" charset="0"/>
              </a:rPr>
              <a:t>--; </a:t>
            </a:r>
            <a:r>
              <a:rPr lang="en-US" sz="2200" dirty="0">
                <a:latin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void next()   { if </a:t>
            </a:r>
            <a:r>
              <a:rPr lang="en-US" sz="2200" dirty="0" smtClean="0">
                <a:latin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</a:rPr>
              <a:t>curr</a:t>
            </a:r>
            <a:r>
              <a:rPr lang="en-US" sz="2200" dirty="0" smtClean="0">
                <a:latin typeface="Courier New" pitchFamily="49" charset="0"/>
              </a:rPr>
              <a:t> &lt;= </a:t>
            </a:r>
            <a:r>
              <a:rPr lang="en-US" sz="2200" dirty="0" err="1">
                <a:latin typeface="Courier New" pitchFamily="49" charset="0"/>
              </a:rPr>
              <a:t>listSize</a:t>
            </a:r>
            <a:r>
              <a:rPr lang="en-US" sz="2200" dirty="0">
                <a:latin typeface="Courier New" pitchFamily="49" charset="0"/>
              </a:rPr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            </a:t>
            </a:r>
            <a:r>
              <a:rPr lang="en-US" sz="2200" dirty="0" err="1" smtClean="0">
                <a:latin typeface="Courier New" pitchFamily="49" charset="0"/>
              </a:rPr>
              <a:t>curr</a:t>
            </a:r>
            <a:r>
              <a:rPr lang="en-US" sz="2200" dirty="0" smtClean="0">
                <a:latin typeface="Courier New" pitchFamily="49" charset="0"/>
              </a:rPr>
              <a:t>++; </a:t>
            </a:r>
            <a:r>
              <a:rPr lang="en-US" sz="2200" dirty="0">
                <a:latin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</a:rPr>
              <a:t>length() </a:t>
            </a:r>
            <a:r>
              <a:rPr lang="en-US" sz="2200" dirty="0">
                <a:latin typeface="Courier New" pitchFamily="49" charset="0"/>
              </a:rPr>
              <a:t>{ </a:t>
            </a:r>
            <a:r>
              <a:rPr lang="en-US" sz="2200" dirty="0" smtClean="0">
                <a:latin typeface="Courier New" pitchFamily="49" charset="0"/>
              </a:rPr>
              <a:t>return </a:t>
            </a:r>
            <a:r>
              <a:rPr lang="en-US" sz="2200" dirty="0" err="1" smtClean="0">
                <a:latin typeface="Courier New" pitchFamily="49" charset="0"/>
              </a:rPr>
              <a:t>listSize</a:t>
            </a:r>
            <a:r>
              <a:rPr lang="en-US" sz="2200" dirty="0" smtClean="0">
                <a:latin typeface="Courier New" pitchFamily="49" charset="0"/>
              </a:rPr>
              <a:t>; 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200" dirty="0" smtClean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 err="1" smtClean="0">
                <a:latin typeface="Courier New" pitchFamily="49" charset="0"/>
              </a:rPr>
              <a:t>bool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setPos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pos</a:t>
            </a:r>
            <a:r>
              <a:rPr lang="en-US" sz="2200" dirty="0">
                <a:latin typeface="Courier New" pitchFamily="49" charset="0"/>
              </a:rPr>
              <a:t>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if ((</a:t>
            </a:r>
            <a:r>
              <a:rPr lang="en-US" sz="2200" dirty="0" err="1">
                <a:latin typeface="Courier New" pitchFamily="49" charset="0"/>
              </a:rPr>
              <a:t>pos</a:t>
            </a:r>
            <a:r>
              <a:rPr lang="en-US" sz="2200" dirty="0">
                <a:latin typeface="Courier New" pitchFamily="49" charset="0"/>
              </a:rPr>
              <a:t> &gt;= 0) &amp;&amp; (</a:t>
            </a:r>
            <a:r>
              <a:rPr lang="en-US" sz="2200" dirty="0" err="1">
                <a:latin typeface="Courier New" pitchFamily="49" charset="0"/>
              </a:rPr>
              <a:t>pos</a:t>
            </a:r>
            <a:r>
              <a:rPr lang="en-US" sz="2200" dirty="0">
                <a:latin typeface="Courier New" pitchFamily="49" charset="0"/>
              </a:rPr>
              <a:t> &lt;= </a:t>
            </a:r>
            <a:r>
              <a:rPr lang="en-US" sz="2200" dirty="0" err="1">
                <a:latin typeface="Courier New" pitchFamily="49" charset="0"/>
              </a:rPr>
              <a:t>listSize</a:t>
            </a:r>
            <a:r>
              <a:rPr lang="en-US" sz="2200" dirty="0">
                <a:latin typeface="Courier New" pitchFamily="49" charset="0"/>
              </a:rPr>
              <a:t>))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</a:rPr>
              <a:t>curr</a:t>
            </a:r>
            <a:r>
              <a:rPr lang="en-US" sz="2200" dirty="0">
                <a:latin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</a:rPr>
              <a:t>pos</a:t>
            </a:r>
            <a:r>
              <a:rPr lang="en-US" sz="2200" dirty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return (</a:t>
            </a:r>
            <a:r>
              <a:rPr lang="en-US" sz="2200" dirty="0" err="1">
                <a:latin typeface="Courier New" pitchFamily="49" charset="0"/>
              </a:rPr>
              <a:t>pos</a:t>
            </a:r>
            <a:r>
              <a:rPr lang="en-US" sz="2200" dirty="0">
                <a:latin typeface="Courier New" pitchFamily="49" charset="0"/>
              </a:rPr>
              <a:t> &gt;= 0) &amp;&amp; (</a:t>
            </a:r>
            <a:r>
              <a:rPr lang="en-US" sz="2200" dirty="0" err="1">
                <a:latin typeface="Courier New" pitchFamily="49" charset="0"/>
              </a:rPr>
              <a:t>pos</a:t>
            </a:r>
            <a:r>
              <a:rPr lang="en-US" sz="2200" dirty="0">
                <a:latin typeface="Courier New" pitchFamily="49" charset="0"/>
              </a:rPr>
              <a:t> &lt;= </a:t>
            </a:r>
            <a:r>
              <a:rPr lang="en-US" sz="2200" dirty="0" err="1">
                <a:latin typeface="Courier New" pitchFamily="49" charset="0"/>
              </a:rPr>
              <a:t>listSize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1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6425" cy="3968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34" charset="0"/>
              </a:rPr>
              <a:t>Array-Based List Class (3)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799" cy="54864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//get current value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 err="1">
                <a:latin typeface="Courier New" pitchFamily="49" charset="0"/>
              </a:rPr>
              <a:t>bool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</a:rPr>
              <a:t>getValue</a:t>
            </a:r>
            <a:r>
              <a:rPr lang="en-US" sz="2200" dirty="0" smtClean="0">
                <a:latin typeface="Courier New" pitchFamily="49" charset="0"/>
              </a:rPr>
              <a:t>(){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if (</a:t>
            </a:r>
            <a:r>
              <a:rPr lang="en-US" sz="2200" dirty="0" err="1" smtClean="0">
                <a:latin typeface="Courier New" pitchFamily="49" charset="0"/>
              </a:rPr>
              <a:t>listSize</a:t>
            </a:r>
            <a:r>
              <a:rPr lang="en-US" sz="2200" dirty="0" smtClean="0">
                <a:latin typeface="Courier New" pitchFamily="49" charset="0"/>
              </a:rPr>
              <a:t> == 0)return false;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</a:rPr>
              <a:t> else{  </a:t>
            </a:r>
            <a:endParaRPr lang="en-US" sz="22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  it </a:t>
            </a:r>
            <a:r>
              <a:rPr lang="en-US" sz="2200" dirty="0">
                <a:latin typeface="Courier New" pitchFamily="49" charset="0"/>
              </a:rPr>
              <a:t>= </a:t>
            </a:r>
            <a:r>
              <a:rPr lang="en-US" sz="2200" dirty="0" err="1" smtClean="0">
                <a:latin typeface="Courier New" pitchFamily="49" charset="0"/>
              </a:rPr>
              <a:t>listArray</a:t>
            </a:r>
            <a:r>
              <a:rPr lang="en-US" sz="2200" dirty="0" smtClean="0">
                <a:latin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</a:rPr>
              <a:t>curr</a:t>
            </a:r>
            <a:r>
              <a:rPr lang="en-US" sz="2200" dirty="0" smtClean="0">
                <a:latin typeface="Courier New" pitchFamily="49" charset="0"/>
              </a:rPr>
              <a:t>];</a:t>
            </a:r>
            <a:endParaRPr lang="en-US" sz="22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return true</a:t>
            </a:r>
            <a:r>
              <a:rPr lang="en-US" sz="2200" dirty="0" smtClean="0">
                <a:latin typeface="Courier New" pitchFamily="49" charset="0"/>
              </a:rPr>
              <a:t>;}</a:t>
            </a:r>
            <a:endParaRPr lang="en-US" sz="22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// Insert at </a:t>
            </a:r>
            <a:r>
              <a:rPr lang="en-US" sz="2200" b="1" dirty="0" err="1">
                <a:latin typeface="Courier New" pitchFamily="49" charset="0"/>
              </a:rPr>
              <a:t>corrent</a:t>
            </a:r>
            <a:r>
              <a:rPr lang="en-US" sz="2200" b="1" dirty="0">
                <a:latin typeface="Courier New" pitchFamily="49" charset="0"/>
              </a:rPr>
              <a:t> position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 err="1" smtClean="0">
                <a:latin typeface="Courier New" pitchFamily="49" charset="0"/>
              </a:rPr>
              <a:t>bool</a:t>
            </a:r>
            <a:r>
              <a:rPr lang="en-US" sz="2200" dirty="0" smtClean="0">
                <a:latin typeface="Courier New" pitchFamily="49" charset="0"/>
              </a:rPr>
              <a:t> insert(</a:t>
            </a:r>
            <a:r>
              <a:rPr lang="en-US" sz="2200" dirty="0" err="1" smtClean="0">
                <a:latin typeface="Courier New" pitchFamily="49" charset="0"/>
              </a:rPr>
              <a:t>datatype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</a:rPr>
              <a:t>item)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if (</a:t>
            </a:r>
            <a:r>
              <a:rPr lang="en-US" sz="2200" dirty="0" err="1">
                <a:latin typeface="Courier New" pitchFamily="49" charset="0"/>
              </a:rPr>
              <a:t>listSize</a:t>
            </a:r>
            <a:r>
              <a:rPr lang="en-US" sz="2200" dirty="0">
                <a:latin typeface="Courier New" pitchFamily="49" charset="0"/>
              </a:rPr>
              <a:t> == </a:t>
            </a:r>
            <a:r>
              <a:rPr lang="en-US" sz="2200" dirty="0" err="1">
                <a:latin typeface="Courier New" pitchFamily="49" charset="0"/>
              </a:rPr>
              <a:t>maxSize</a:t>
            </a:r>
            <a:r>
              <a:rPr lang="en-US" sz="2200" dirty="0">
                <a:latin typeface="Courier New" pitchFamily="49" charset="0"/>
              </a:rPr>
              <a:t>) return false; </a:t>
            </a:r>
            <a:endParaRPr lang="en-US" sz="2200" dirty="0" smtClean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</a:rPr>
              <a:t> for(</a:t>
            </a:r>
            <a:r>
              <a:rPr lang="en-US" sz="2200" dirty="0" err="1" smtClean="0">
                <a:latin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</a:rPr>
              <a:t>i=</a:t>
            </a:r>
            <a:r>
              <a:rPr lang="en-US" sz="2200" dirty="0" err="1">
                <a:latin typeface="Courier New" pitchFamily="49" charset="0"/>
              </a:rPr>
              <a:t>listSize</a:t>
            </a:r>
            <a:r>
              <a:rPr lang="en-US" sz="2200" dirty="0">
                <a:latin typeface="Courier New" pitchFamily="49" charset="0"/>
              </a:rPr>
              <a:t>; </a:t>
            </a:r>
            <a:r>
              <a:rPr lang="en-US" sz="2200" dirty="0" smtClean="0">
                <a:latin typeface="Courier New" pitchFamily="49" charset="0"/>
              </a:rPr>
              <a:t>i&gt;</a:t>
            </a:r>
            <a:r>
              <a:rPr lang="en-US" sz="2200" dirty="0" err="1" smtClean="0">
                <a:latin typeface="Courier New" pitchFamily="49" charset="0"/>
              </a:rPr>
              <a:t>curr</a:t>
            </a:r>
            <a:r>
              <a:rPr lang="en-US" sz="2200" dirty="0" smtClean="0">
                <a:latin typeface="Courier New" pitchFamily="49" charset="0"/>
              </a:rPr>
              <a:t>; </a:t>
            </a:r>
            <a:r>
              <a:rPr lang="en-US" sz="2200" dirty="0">
                <a:latin typeface="Courier New" pitchFamily="49" charset="0"/>
              </a:rPr>
              <a:t>i--)</a:t>
            </a:r>
          </a:p>
          <a:p>
            <a:pPr>
              <a:lnSpc>
                <a:spcPct val="70000"/>
              </a:lnSpc>
              <a:buNone/>
            </a:pPr>
            <a:r>
              <a:rPr lang="en-US" sz="2200" dirty="0">
                <a:latin typeface="Courier New" pitchFamily="49" charset="0"/>
              </a:rPr>
              <a:t>    </a:t>
            </a:r>
            <a:r>
              <a:rPr lang="en-US" sz="2200" b="1" dirty="0">
                <a:latin typeface="Courier New" pitchFamily="49" charset="0"/>
              </a:rPr>
              <a:t>// Shift </a:t>
            </a:r>
            <a:r>
              <a:rPr lang="en-US" sz="2200" b="1" dirty="0" err="1">
                <a:latin typeface="Courier New" pitchFamily="49" charset="0"/>
              </a:rPr>
              <a:t>Elems</a:t>
            </a:r>
            <a:r>
              <a:rPr lang="en-US" sz="2200" b="1" dirty="0">
                <a:latin typeface="Courier New" pitchFamily="49" charset="0"/>
              </a:rPr>
              <a:t> up to make room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</a:rPr>
              <a:t>listArray</a:t>
            </a:r>
            <a:r>
              <a:rPr lang="en-US" sz="2200" dirty="0">
                <a:latin typeface="Courier New" pitchFamily="49" charset="0"/>
              </a:rPr>
              <a:t>[i] = </a:t>
            </a:r>
            <a:r>
              <a:rPr lang="en-US" sz="2200" dirty="0" err="1">
                <a:latin typeface="Courier New" pitchFamily="49" charset="0"/>
              </a:rPr>
              <a:t>listArray</a:t>
            </a:r>
            <a:r>
              <a:rPr lang="en-US" sz="2200" dirty="0">
                <a:latin typeface="Courier New" pitchFamily="49" charset="0"/>
              </a:rPr>
              <a:t>[i-1]; </a:t>
            </a:r>
            <a:endParaRPr lang="en-US" sz="2200" dirty="0" smtClean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sz="2200" dirty="0" smtClean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</a:rPr>
              <a:t>listArray</a:t>
            </a:r>
            <a:r>
              <a:rPr lang="en-US" sz="2200" dirty="0" smtClean="0">
                <a:latin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</a:rPr>
              <a:t>curr</a:t>
            </a:r>
            <a:r>
              <a:rPr lang="en-US" sz="2200" dirty="0" smtClean="0">
                <a:latin typeface="Courier New" pitchFamily="49" charset="0"/>
              </a:rPr>
              <a:t>] </a:t>
            </a:r>
            <a:r>
              <a:rPr lang="en-US" sz="2200" dirty="0">
                <a:latin typeface="Courier New" pitchFamily="49" charset="0"/>
              </a:rPr>
              <a:t>= item;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</a:rPr>
              <a:t>listSize</a:t>
            </a:r>
            <a:r>
              <a:rPr lang="en-US" sz="2200" dirty="0">
                <a:latin typeface="Courier New" pitchFamily="49" charset="0"/>
              </a:rPr>
              <a:t>++; // Increment list size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return true;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0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10599" cy="5638800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// </a:t>
            </a:r>
            <a:r>
              <a:rPr lang="en-US" sz="2200" b="1" dirty="0">
                <a:latin typeface="Courier New" pitchFamily="49" charset="0"/>
              </a:rPr>
              <a:t>Append </a:t>
            </a:r>
            <a:r>
              <a:rPr lang="en-US" sz="2200" b="1" dirty="0" smtClean="0">
                <a:latin typeface="Courier New" pitchFamily="49" charset="0"/>
              </a:rPr>
              <a:t>element </a:t>
            </a:r>
            <a:r>
              <a:rPr lang="en-US" sz="2200" b="1" dirty="0">
                <a:latin typeface="Courier New" pitchFamily="49" charset="0"/>
              </a:rPr>
              <a:t>to end of the list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200" dirty="0" err="1">
                <a:latin typeface="Courier New" pitchFamily="49" charset="0"/>
              </a:rPr>
              <a:t>bool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</a:rPr>
              <a:t>append(</a:t>
            </a:r>
            <a:r>
              <a:rPr lang="en-US" sz="2200" dirty="0" err="1" smtClean="0">
                <a:latin typeface="Courier New" pitchFamily="49" charset="0"/>
              </a:rPr>
              <a:t>datatype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</a:rPr>
              <a:t>item)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if (</a:t>
            </a:r>
            <a:r>
              <a:rPr lang="en-US" sz="2200" dirty="0" err="1">
                <a:latin typeface="Courier New" pitchFamily="49" charset="0"/>
              </a:rPr>
              <a:t>listSize</a:t>
            </a:r>
            <a:r>
              <a:rPr lang="en-US" sz="2200" dirty="0">
                <a:latin typeface="Courier New" pitchFamily="49" charset="0"/>
              </a:rPr>
              <a:t> == </a:t>
            </a:r>
            <a:r>
              <a:rPr lang="en-US" sz="2200" dirty="0" err="1">
                <a:latin typeface="Courier New" pitchFamily="49" charset="0"/>
              </a:rPr>
              <a:t>maxSize</a:t>
            </a:r>
            <a:r>
              <a:rPr lang="en-US" sz="2200" dirty="0">
                <a:latin typeface="Courier New" pitchFamily="49" charset="0"/>
              </a:rPr>
              <a:t>) return false;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listArray</a:t>
            </a:r>
            <a:r>
              <a:rPr lang="en-US" sz="2200" dirty="0">
                <a:latin typeface="Courier New" pitchFamily="49" charset="0"/>
              </a:rPr>
              <a:t>[</a:t>
            </a:r>
            <a:r>
              <a:rPr lang="en-US" sz="2200" dirty="0" err="1">
                <a:latin typeface="Courier New" pitchFamily="49" charset="0"/>
              </a:rPr>
              <a:t>listSize</a:t>
            </a:r>
            <a:r>
              <a:rPr lang="en-US" sz="2200" dirty="0">
                <a:latin typeface="Courier New" pitchFamily="49" charset="0"/>
              </a:rPr>
              <a:t>++] = item;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return true;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// Remove and return </a:t>
            </a:r>
            <a:r>
              <a:rPr lang="en-US" sz="2200" b="1" dirty="0" err="1">
                <a:latin typeface="Courier New" pitchFamily="49" charset="0"/>
              </a:rPr>
              <a:t>curr</a:t>
            </a:r>
            <a:r>
              <a:rPr lang="en-US" sz="2200" b="1" dirty="0">
                <a:latin typeface="Courier New" pitchFamily="49" charset="0"/>
              </a:rPr>
              <a:t> element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 err="1">
                <a:latin typeface="Courier New" pitchFamily="49" charset="0"/>
              </a:rPr>
              <a:t>bool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</a:rPr>
              <a:t>remove() </a:t>
            </a:r>
            <a:r>
              <a:rPr lang="en-US" sz="2200" dirty="0">
                <a:latin typeface="Courier New" pitchFamily="49" charset="0"/>
              </a:rPr>
              <a:t>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if (length() == 0) return false;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it = </a:t>
            </a:r>
            <a:r>
              <a:rPr lang="en-US" sz="2200" dirty="0" err="1">
                <a:latin typeface="Courier New" pitchFamily="49" charset="0"/>
              </a:rPr>
              <a:t>listArray</a:t>
            </a:r>
            <a:r>
              <a:rPr lang="en-US" sz="2200" dirty="0">
                <a:latin typeface="Courier New" pitchFamily="49" charset="0"/>
              </a:rPr>
              <a:t>[</a:t>
            </a:r>
            <a:r>
              <a:rPr lang="en-US" sz="2200" dirty="0" err="1">
                <a:latin typeface="Courier New" pitchFamily="49" charset="0"/>
              </a:rPr>
              <a:t>curr</a:t>
            </a:r>
            <a:r>
              <a:rPr lang="en-US" sz="2200" dirty="0">
                <a:latin typeface="Courier New" pitchFamily="49" charset="0"/>
              </a:rPr>
              <a:t>]; // Copy </a:t>
            </a:r>
            <a:r>
              <a:rPr lang="en-US" sz="2200" dirty="0" smtClean="0">
                <a:latin typeface="Courier New" pitchFamily="49" charset="0"/>
              </a:rPr>
              <a:t>element</a:t>
            </a:r>
            <a:endParaRPr lang="en-US" sz="22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for(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i=</a:t>
            </a:r>
            <a:r>
              <a:rPr lang="en-US" sz="2200" dirty="0" err="1">
                <a:latin typeface="Courier New" pitchFamily="49" charset="0"/>
              </a:rPr>
              <a:t>curr</a:t>
            </a:r>
            <a:r>
              <a:rPr lang="en-US" sz="2200" dirty="0">
                <a:latin typeface="Courier New" pitchFamily="49" charset="0"/>
              </a:rPr>
              <a:t>; i&lt;listSize-1; i++)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</a:t>
            </a:r>
            <a:r>
              <a:rPr lang="en-US" sz="2200" b="1" dirty="0">
                <a:latin typeface="Courier New" pitchFamily="49" charset="0"/>
              </a:rPr>
              <a:t>// Shift them down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</a:rPr>
              <a:t>listArray</a:t>
            </a:r>
            <a:r>
              <a:rPr lang="en-US" sz="2200" dirty="0">
                <a:latin typeface="Courier New" pitchFamily="49" charset="0"/>
              </a:rPr>
              <a:t>[i] = </a:t>
            </a:r>
            <a:r>
              <a:rPr lang="en-US" sz="2200" dirty="0" err="1">
                <a:latin typeface="Courier New" pitchFamily="49" charset="0"/>
              </a:rPr>
              <a:t>listArray</a:t>
            </a:r>
            <a:r>
              <a:rPr lang="en-US" sz="2200" dirty="0">
                <a:latin typeface="Courier New" pitchFamily="49" charset="0"/>
              </a:rPr>
              <a:t>[i+1];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listSize</a:t>
            </a:r>
            <a:r>
              <a:rPr lang="en-US" sz="2200" dirty="0">
                <a:latin typeface="Courier New" pitchFamily="49" charset="0"/>
              </a:rPr>
              <a:t>--;    // Decrement size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return true;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…………</a:t>
            </a:r>
            <a:endParaRPr lang="en-US" sz="22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}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6425" cy="3968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34" charset="0"/>
              </a:rPr>
              <a:t>Array-Based List Class </a:t>
            </a:r>
            <a:r>
              <a:rPr lang="en-US" dirty="0" smtClean="0">
                <a:latin typeface="Helvetica" pitchFamily="34" charset="0"/>
              </a:rPr>
              <a:t>(4)</a:t>
            </a:r>
            <a:endParaRPr lang="en-US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84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Lists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029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Some applications </a:t>
            </a:r>
            <a:r>
              <a:rPr lang="en-US" sz="2800" dirty="0" smtClean="0"/>
              <a:t>require processing data </a:t>
            </a:r>
            <a:r>
              <a:rPr lang="en-US" sz="2800" dirty="0"/>
              <a:t>in a strict </a:t>
            </a:r>
            <a:r>
              <a:rPr lang="en-US" sz="2800" u="sng" dirty="0">
                <a:solidFill>
                  <a:srgbClr val="FF0000"/>
                </a:solidFill>
              </a:rPr>
              <a:t>chronological</a:t>
            </a:r>
            <a:r>
              <a:rPr lang="en-US" sz="2800" dirty="0"/>
              <a:t> </a:t>
            </a:r>
            <a:r>
              <a:rPr lang="en-US" sz="2800" u="sng" dirty="0" smtClean="0">
                <a:solidFill>
                  <a:srgbClr val="FF0000"/>
                </a:solidFill>
              </a:rPr>
              <a:t>order</a:t>
            </a:r>
            <a:r>
              <a:rPr lang="en-US" sz="2800" dirty="0"/>
              <a:t>.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sz="2800" dirty="0" smtClean="0"/>
              <a:t>      Processing </a:t>
            </a:r>
            <a:r>
              <a:rPr lang="en-US" sz="2800" dirty="0"/>
              <a:t>objects in the </a:t>
            </a:r>
            <a:r>
              <a:rPr lang="en-US" sz="2800" dirty="0" smtClean="0"/>
              <a:t>order that </a:t>
            </a:r>
            <a:r>
              <a:rPr lang="en-US" sz="2800" dirty="0"/>
              <a:t>they </a:t>
            </a:r>
            <a:r>
              <a:rPr lang="en-US" sz="2800" dirty="0" smtClean="0"/>
              <a:t>arrived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OR</a:t>
            </a:r>
          </a:p>
          <a:p>
            <a:pPr marL="0" indent="0">
              <a:buNone/>
            </a:pPr>
            <a:r>
              <a:rPr lang="en-US" sz="2800" dirty="0" smtClean="0"/>
              <a:t>     Processing </a:t>
            </a:r>
            <a:r>
              <a:rPr lang="en-US" sz="2800" dirty="0"/>
              <a:t>objects in the reverse of the order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that they arrived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For </a:t>
            </a:r>
            <a:r>
              <a:rPr lang="en-US" sz="2800" dirty="0"/>
              <a:t>all these situations, a simple list structure is </a:t>
            </a:r>
            <a:r>
              <a:rPr lang="en-US" sz="2800" dirty="0" smtClean="0"/>
              <a:t>appropriate.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25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6425" cy="4730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pitchFamily="34" charset="0"/>
              </a:rPr>
              <a:t>Lists – Definition (1/3)</a:t>
            </a:r>
            <a:endParaRPr lang="en-US" dirty="0">
              <a:latin typeface="Helvetica" pitchFamily="34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399" cy="5334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Helvetica" pitchFamily="34" charset="0"/>
              </a:rPr>
              <a:t>A </a:t>
            </a:r>
            <a:r>
              <a:rPr lang="en-US" sz="2800" u="sng" dirty="0">
                <a:solidFill>
                  <a:srgbClr val="0070C0"/>
                </a:solidFill>
                <a:latin typeface="Helvetica" pitchFamily="34" charset="0"/>
              </a:rPr>
              <a:t>list</a:t>
            </a:r>
            <a:r>
              <a:rPr lang="en-US" sz="2800" dirty="0">
                <a:solidFill>
                  <a:srgbClr val="0070C0"/>
                </a:solidFill>
                <a:latin typeface="Helvetica" pitchFamily="34" charset="0"/>
              </a:rPr>
              <a:t> </a:t>
            </a:r>
            <a:r>
              <a:rPr lang="en-US" sz="2800" dirty="0">
                <a:latin typeface="Helvetica" pitchFamily="34" charset="0"/>
              </a:rPr>
              <a:t>is a finite, ordered </a:t>
            </a:r>
            <a:r>
              <a:rPr lang="en-US" sz="2800" u="sng" dirty="0">
                <a:solidFill>
                  <a:srgbClr val="0070C0"/>
                </a:solidFill>
                <a:latin typeface="Helvetica" pitchFamily="34" charset="0"/>
              </a:rPr>
              <a:t>sequence</a:t>
            </a:r>
            <a:r>
              <a:rPr lang="en-US" sz="2800" dirty="0">
                <a:solidFill>
                  <a:srgbClr val="0070C0"/>
                </a:solidFill>
                <a:latin typeface="Helvetica" pitchFamily="34" charset="0"/>
              </a:rPr>
              <a:t> </a:t>
            </a:r>
            <a:r>
              <a:rPr lang="en-US" sz="2800" dirty="0">
                <a:latin typeface="Helvetica" pitchFamily="34" charset="0"/>
              </a:rPr>
              <a:t>of data </a:t>
            </a:r>
            <a:r>
              <a:rPr lang="en-US" sz="2800" dirty="0" smtClean="0">
                <a:latin typeface="Helvetica" pitchFamily="34" charset="0"/>
              </a:rPr>
              <a:t>items </a:t>
            </a:r>
            <a:r>
              <a:rPr lang="en-US" sz="2800" dirty="0" smtClean="0"/>
              <a:t>called </a:t>
            </a:r>
            <a:r>
              <a:rPr lang="en-US" sz="2800" u="sng" dirty="0">
                <a:solidFill>
                  <a:srgbClr val="0070C0"/>
                </a:solidFill>
              </a:rPr>
              <a:t>elements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latin typeface="Helvetica" pitchFamily="34" charset="0"/>
              </a:rPr>
              <a:t>Important concept: List elements have a </a:t>
            </a:r>
            <a:r>
              <a:rPr lang="en-US" sz="2800" u="sng" dirty="0">
                <a:solidFill>
                  <a:srgbClr val="0070C0"/>
                </a:solidFill>
                <a:latin typeface="Helvetica" pitchFamily="34" charset="0"/>
              </a:rPr>
              <a:t>position</a:t>
            </a:r>
            <a:r>
              <a:rPr lang="en-US" sz="2800" dirty="0" smtClean="0">
                <a:latin typeface="Helvetica" pitchFamily="34" charset="0"/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[1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element </a:t>
            </a:r>
            <a:r>
              <a:rPr lang="en-US" sz="2800" dirty="0"/>
              <a:t>in the list,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element</a:t>
            </a:r>
            <a:r>
              <a:rPr lang="en-US" sz="2800" dirty="0"/>
              <a:t>, and so on</a:t>
            </a:r>
            <a:r>
              <a:rPr lang="en-US" sz="2800" dirty="0" smtClean="0"/>
              <a:t>.]</a:t>
            </a:r>
            <a:endParaRPr lang="en-US" sz="2800" dirty="0" smtClean="0">
              <a:latin typeface="Helvetic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latin typeface="Helvetica" pitchFamily="34" charset="0"/>
              </a:rPr>
              <a:t>Notation: &lt;</a:t>
            </a:r>
            <a:r>
              <a:rPr lang="en-US" sz="2800" i="1" dirty="0">
                <a:latin typeface="Helvetica" pitchFamily="34" charset="0"/>
              </a:rPr>
              <a:t>a</a:t>
            </a:r>
            <a:r>
              <a:rPr lang="en-US" sz="2800" baseline="-25000" dirty="0">
                <a:latin typeface="Helvetica" pitchFamily="34" charset="0"/>
              </a:rPr>
              <a:t>0</a:t>
            </a:r>
            <a:r>
              <a:rPr lang="en-US" sz="2800" dirty="0">
                <a:latin typeface="Helvetica" pitchFamily="34" charset="0"/>
              </a:rPr>
              <a:t>, </a:t>
            </a:r>
            <a:r>
              <a:rPr lang="en-US" sz="2800" i="1" dirty="0">
                <a:latin typeface="Helvetica" pitchFamily="34" charset="0"/>
              </a:rPr>
              <a:t>a</a:t>
            </a:r>
            <a:r>
              <a:rPr lang="en-US" sz="2800" baseline="-25000" dirty="0">
                <a:latin typeface="Helvetica" pitchFamily="34" charset="0"/>
              </a:rPr>
              <a:t>1</a:t>
            </a:r>
            <a:r>
              <a:rPr lang="en-US" sz="2800" dirty="0">
                <a:latin typeface="Helvetica" pitchFamily="34" charset="0"/>
              </a:rPr>
              <a:t>, …, </a:t>
            </a:r>
            <a:r>
              <a:rPr lang="en-US" sz="2800" i="1" dirty="0">
                <a:latin typeface="Helvetica" pitchFamily="34" charset="0"/>
              </a:rPr>
              <a:t>a</a:t>
            </a:r>
            <a:r>
              <a:rPr lang="en-US" sz="2800" i="1" baseline="-25000" dirty="0">
                <a:latin typeface="Helvetica" pitchFamily="34" charset="0"/>
              </a:rPr>
              <a:t>n</a:t>
            </a:r>
            <a:r>
              <a:rPr lang="en-US" sz="2800" baseline="-25000" dirty="0">
                <a:latin typeface="Helvetica" pitchFamily="34" charset="0"/>
              </a:rPr>
              <a:t>-1</a:t>
            </a:r>
            <a:r>
              <a:rPr lang="en-US" sz="2800" dirty="0" smtClean="0">
                <a:latin typeface="Helvetica" pitchFamily="34" charset="0"/>
              </a:rPr>
              <a:t>&gt;</a:t>
            </a:r>
            <a:endParaRPr lang="en-US" sz="2800" dirty="0">
              <a:latin typeface="Helvetica" pitchFamily="34" charset="0"/>
            </a:endParaRPr>
          </a:p>
          <a:p>
            <a:pPr marL="0" indent="0">
              <a:buNone/>
            </a:pPr>
            <a:r>
              <a:rPr lang="en-US" sz="2800" dirty="0" smtClean="0"/>
              <a:t>[“</a:t>
            </a:r>
            <a:r>
              <a:rPr lang="en-US" sz="2800" dirty="0" smtClean="0">
                <a:latin typeface="Helvetica" pitchFamily="34" charset="0"/>
              </a:rPr>
              <a:t>Ordered”: </a:t>
            </a: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i="1" dirty="0"/>
              <a:t>positions</a:t>
            </a:r>
            <a:r>
              <a:rPr lang="en-US" sz="2800" dirty="0"/>
              <a:t> are ordered, NOT the </a:t>
            </a:r>
            <a:r>
              <a:rPr lang="en-US" sz="2800" i="1" dirty="0"/>
              <a:t>values</a:t>
            </a:r>
            <a:r>
              <a:rPr lang="en-US" sz="2800" dirty="0" smtClean="0"/>
              <a:t>.]</a:t>
            </a:r>
          </a:p>
          <a:p>
            <a:pPr marL="0" indent="0"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/>
              <a:t>Each </a:t>
            </a:r>
            <a:r>
              <a:rPr lang="en-US" sz="2800" dirty="0"/>
              <a:t>list element has a </a:t>
            </a:r>
            <a:r>
              <a:rPr lang="en-US" sz="2800" dirty="0">
                <a:solidFill>
                  <a:srgbClr val="0070C0"/>
                </a:solidFill>
              </a:rPr>
              <a:t>data </a:t>
            </a:r>
            <a:r>
              <a:rPr lang="en-US" sz="2800" dirty="0" smtClean="0">
                <a:solidFill>
                  <a:srgbClr val="0070C0"/>
                </a:solidFill>
              </a:rPr>
              <a:t>type </a:t>
            </a:r>
            <a:r>
              <a:rPr lang="en-US" sz="2800" dirty="0" smtClean="0"/>
              <a:t>(all same data type, but not necessarily).</a:t>
            </a:r>
            <a:endParaRPr lang="en-US" sz="2800" dirty="0"/>
          </a:p>
          <a:p>
            <a:pPr>
              <a:buFontTx/>
              <a:buNone/>
            </a:pPr>
            <a:endParaRPr lang="en-US" sz="2800" dirty="0">
              <a:latin typeface="Helvetica" pitchFamily="34" charset="0"/>
            </a:endParaRPr>
          </a:p>
          <a:p>
            <a:pPr marL="0" indent="0">
              <a:buNone/>
            </a:pPr>
            <a:endParaRPr lang="en-US" sz="2800" dirty="0">
              <a:latin typeface="Helvetica" pitchFamily="34" charset="0"/>
            </a:endParaRPr>
          </a:p>
          <a:p>
            <a:pPr>
              <a:lnSpc>
                <a:spcPct val="40000"/>
              </a:lnSpc>
              <a:buFontTx/>
              <a:buNone/>
            </a:pPr>
            <a:endParaRPr lang="en-US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4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Lists – Definition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u="sng" dirty="0">
                <a:solidFill>
                  <a:srgbClr val="0070C0"/>
                </a:solidFill>
              </a:rPr>
              <a:t>empty</a:t>
            </a:r>
            <a:r>
              <a:rPr lang="en-US" sz="2800" dirty="0"/>
              <a:t> list contains no </a:t>
            </a:r>
            <a:r>
              <a:rPr lang="en-US" sz="2800" dirty="0" smtClean="0"/>
              <a:t>elements.</a:t>
            </a:r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u="sng" dirty="0">
                <a:solidFill>
                  <a:srgbClr val="0070C0"/>
                </a:solidFill>
              </a:rPr>
              <a:t>length</a:t>
            </a:r>
            <a:r>
              <a:rPr lang="en-US" sz="2800" dirty="0"/>
              <a:t> of the list is the number </a:t>
            </a:r>
            <a:r>
              <a:rPr lang="en-US" sz="2800" dirty="0" smtClean="0"/>
              <a:t>of elements </a:t>
            </a:r>
            <a:r>
              <a:rPr lang="en-US" sz="2800" dirty="0"/>
              <a:t>currently stored.</a:t>
            </a:r>
          </a:p>
          <a:p>
            <a:pPr marL="0" indent="0">
              <a:buNone/>
            </a:pPr>
            <a:r>
              <a:rPr lang="en-US" sz="2800" dirty="0"/>
              <a:t>The beginning of the list is called the </a:t>
            </a:r>
            <a:r>
              <a:rPr lang="en-US" sz="2800" dirty="0" smtClean="0">
                <a:solidFill>
                  <a:srgbClr val="0070C0"/>
                </a:solidFill>
              </a:rPr>
              <a:t>head</a:t>
            </a:r>
            <a:r>
              <a:rPr lang="en-US" sz="2800" dirty="0" smtClean="0"/>
              <a:t>, the </a:t>
            </a:r>
            <a:r>
              <a:rPr lang="en-US" sz="2800" dirty="0"/>
              <a:t>end of the list is called the </a:t>
            </a:r>
            <a:r>
              <a:rPr lang="en-US" sz="2800" dirty="0">
                <a:solidFill>
                  <a:srgbClr val="0070C0"/>
                </a:solidFill>
              </a:rPr>
              <a:t>tail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3600" dirty="0" smtClean="0">
              <a:latin typeface="Helvetica" pitchFamily="34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sz="3600" dirty="0">
              <a:latin typeface="Helvetica" pitchFamily="34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sz="3600" dirty="0" smtClean="0">
              <a:latin typeface="Helvetica" pitchFamily="34" charset="0"/>
            </a:endParaRP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85309"/>
            <a:ext cx="86487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1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0070C0"/>
                </a:solidFill>
              </a:rPr>
              <a:t>Sorted lists </a:t>
            </a:r>
            <a:r>
              <a:rPr lang="en-US" sz="2800" dirty="0"/>
              <a:t>have their elements positioned in ascending order of value, while </a:t>
            </a:r>
            <a:r>
              <a:rPr lang="en-US" sz="2800" dirty="0">
                <a:solidFill>
                  <a:srgbClr val="0070C0"/>
                </a:solidFill>
              </a:rPr>
              <a:t>unsorted lists </a:t>
            </a:r>
            <a:r>
              <a:rPr lang="en-US" sz="2800" dirty="0"/>
              <a:t>have no necessary relationship </a:t>
            </a:r>
            <a:r>
              <a:rPr lang="en-US" sz="2800" dirty="0" smtClean="0"/>
              <a:t>between element </a:t>
            </a:r>
            <a:r>
              <a:rPr lang="en-US" sz="2800" dirty="0"/>
              <a:t>values and positions</a:t>
            </a:r>
            <a:r>
              <a:rPr lang="en-US" sz="2800" dirty="0" smtClean="0"/>
              <a:t>. </a:t>
            </a:r>
            <a:endParaRPr lang="en-US" sz="2800" dirty="0">
              <a:latin typeface="Helvetica" pitchFamily="34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dirty="0">
              <a:latin typeface="Helvetica" pitchFamily="34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dirty="0">
              <a:latin typeface="Helvetica" pitchFamily="34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Helvetica" pitchFamily="34" charset="0"/>
              </a:rPr>
              <a:t>What operations should we implement</a:t>
            </a:r>
            <a:r>
              <a:rPr lang="en-US" sz="2800" dirty="0" smtClean="0">
                <a:latin typeface="Helvetica" pitchFamily="34" charset="0"/>
              </a:rPr>
              <a:t>?</a:t>
            </a:r>
          </a:p>
          <a:p>
            <a:pPr>
              <a:buFontTx/>
              <a:buNone/>
            </a:pPr>
            <a:r>
              <a:rPr lang="en-US" sz="2400" b="1" dirty="0" smtClean="0">
                <a:latin typeface="Helvetica" pitchFamily="34" charset="0"/>
              </a:rPr>
              <a:t>[Design the basic operations first]</a:t>
            </a:r>
          </a:p>
          <a:p>
            <a:pPr>
              <a:buFontTx/>
              <a:buNone/>
            </a:pPr>
            <a:endParaRPr lang="en-US" sz="2800" dirty="0">
              <a:latin typeface="Helvetica" pitchFamily="34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Lists – Definition (3/3)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0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1"/>
            <a:ext cx="8226425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34" charset="0"/>
              </a:rPr>
              <a:t>List Implementation Concepts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381001" y="1143000"/>
            <a:ext cx="8301038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dirty="0" smtClean="0">
              <a:latin typeface="Helvetica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Helvetica" pitchFamily="34" charset="0"/>
              </a:rPr>
              <a:t>Our </a:t>
            </a:r>
            <a:r>
              <a:rPr lang="en-US" sz="2800" dirty="0">
                <a:latin typeface="Helvetica" pitchFamily="34" charset="0"/>
              </a:rPr>
              <a:t>list implementation will support the concept of a </a:t>
            </a:r>
            <a:r>
              <a:rPr lang="en-US" sz="2800" u="sng" dirty="0">
                <a:solidFill>
                  <a:srgbClr val="0070C0"/>
                </a:solidFill>
                <a:latin typeface="Helvetica" pitchFamily="34" charset="0"/>
              </a:rPr>
              <a:t>current position</a:t>
            </a:r>
            <a:r>
              <a:rPr lang="en-US" sz="2800" dirty="0" smtClean="0">
                <a:latin typeface="Helvetica" pitchFamily="34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>
              <a:latin typeface="Helvetic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 smtClean="0">
                <a:latin typeface="Helvetica" pitchFamily="34" charset="0"/>
              </a:rPr>
              <a:t>[</a:t>
            </a:r>
            <a:r>
              <a:rPr lang="en-US" sz="2600" b="1" dirty="0" smtClean="0">
                <a:latin typeface="Helvetica" pitchFamily="34" charset="0"/>
              </a:rPr>
              <a:t>Basic operations</a:t>
            </a:r>
            <a:r>
              <a:rPr lang="en-US" sz="2600" dirty="0" smtClean="0">
                <a:latin typeface="Helvetica" pitchFamily="34" charset="0"/>
              </a:rPr>
              <a:t>:]</a:t>
            </a:r>
            <a:endParaRPr lang="en-US" sz="2600" dirty="0">
              <a:latin typeface="Helvetica" pitchFamily="34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dirty="0">
              <a:latin typeface="Helvetica" pitchFamily="34" charset="0"/>
            </a:endParaRPr>
          </a:p>
          <a:p>
            <a:pPr marL="0" indent="0">
              <a:buNone/>
            </a:pPr>
            <a:r>
              <a:rPr lang="en-US" dirty="0"/>
              <a:t>add, find and delete element anywhere, next, previous, clear (reinitialize), test for empty.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6425" cy="457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34" charset="0"/>
              </a:rPr>
              <a:t>List ADT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1219200"/>
            <a:ext cx="87630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 smtClean="0"/>
              <a:t>[We </a:t>
            </a:r>
            <a:r>
              <a:rPr lang="en-US" sz="2200" b="1" dirty="0"/>
              <a:t>will use the C++ notation of an abstract class to formally </a:t>
            </a:r>
            <a:r>
              <a:rPr lang="en-US" sz="2200" b="1" dirty="0" smtClean="0"/>
              <a:t>define the </a:t>
            </a:r>
            <a:r>
              <a:rPr lang="en-US" sz="2200" b="1" dirty="0"/>
              <a:t>list ADT</a:t>
            </a:r>
            <a:r>
              <a:rPr lang="en-US" sz="2200" b="1" dirty="0" smtClean="0"/>
              <a:t>.] </a:t>
            </a:r>
          </a:p>
          <a:p>
            <a:pPr marL="0" indent="0">
              <a:buNone/>
            </a:pPr>
            <a:r>
              <a:rPr lang="en-US" sz="2200" b="1" dirty="0" smtClean="0"/>
              <a:t>[An </a:t>
            </a:r>
            <a:r>
              <a:rPr lang="en-US" sz="2200" b="1" dirty="0"/>
              <a:t>abstract class does not specify how </a:t>
            </a:r>
            <a:r>
              <a:rPr lang="en-US" sz="2200" b="1" dirty="0" smtClean="0"/>
              <a:t>operations are implemented, and can’t be instantiated.]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class </a:t>
            </a:r>
            <a:r>
              <a:rPr lang="en-US" sz="2200" dirty="0">
                <a:latin typeface="Courier New" pitchFamily="49" charset="0"/>
              </a:rPr>
              <a:t>List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public: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virtual void clear() = 0</a:t>
            </a:r>
            <a:r>
              <a:rPr lang="en-US" sz="2200" dirty="0" smtClean="0">
                <a:latin typeface="Courier New" pitchFamily="49" charset="0"/>
              </a:rPr>
              <a:t>;</a:t>
            </a:r>
            <a:r>
              <a:rPr lang="en-US" sz="1600" dirty="0" smtClean="0">
                <a:latin typeface="Courier New" pitchFamily="49" charset="0"/>
              </a:rPr>
              <a:t>//</a:t>
            </a:r>
            <a:r>
              <a:rPr lang="en-US" sz="1600" b="1" dirty="0" smtClean="0"/>
              <a:t>Remove all objects in the </a:t>
            </a:r>
            <a:r>
              <a:rPr lang="en-US" sz="1600" b="1" dirty="0"/>
              <a:t>list</a:t>
            </a:r>
            <a:r>
              <a:rPr lang="en-US" sz="1600" b="1" dirty="0" smtClean="0"/>
              <a:t>.</a:t>
            </a:r>
            <a:r>
              <a:rPr lang="en-US" sz="1600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2200" dirty="0" smtClean="0">
                <a:latin typeface="Courier New" pitchFamily="49" charset="0"/>
              </a:rPr>
              <a:t>virtual </a:t>
            </a:r>
            <a:r>
              <a:rPr lang="en-US" sz="2200" dirty="0" err="1">
                <a:latin typeface="Courier New" pitchFamily="49" charset="0"/>
              </a:rPr>
              <a:t>bool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</a:rPr>
              <a:t>insert(</a:t>
            </a:r>
            <a:r>
              <a:rPr lang="en-US" sz="2200" dirty="0" err="1" smtClean="0">
                <a:latin typeface="Courier New" pitchFamily="49" charset="0"/>
              </a:rPr>
              <a:t>datatype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</a:rPr>
              <a:t>item) =0;</a:t>
            </a:r>
            <a:r>
              <a:rPr lang="en-US" sz="1600" dirty="0" smtClean="0">
                <a:latin typeface="Courier New" pitchFamily="49" charset="0"/>
              </a:rPr>
              <a:t>//</a:t>
            </a:r>
            <a:r>
              <a:rPr lang="en-US" sz="1600" b="1" dirty="0"/>
              <a:t>Insert at </a:t>
            </a:r>
            <a:r>
              <a:rPr lang="en-US" sz="1600" b="1" dirty="0" err="1" smtClean="0"/>
              <a:t>curr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pos</a:t>
            </a:r>
            <a:endParaRPr lang="en-US" sz="1600" b="1" dirty="0"/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urier New" pitchFamily="49" charset="0"/>
              </a:rPr>
              <a:t>  virtual </a:t>
            </a:r>
            <a:r>
              <a:rPr lang="en-US" sz="2200" dirty="0" err="1">
                <a:latin typeface="Courier New" pitchFamily="49" charset="0"/>
              </a:rPr>
              <a:t>bool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</a:rPr>
              <a:t>append(</a:t>
            </a:r>
            <a:r>
              <a:rPr lang="en-US" sz="2200" dirty="0" err="1" smtClean="0">
                <a:latin typeface="Courier New" pitchFamily="49" charset="0"/>
              </a:rPr>
              <a:t>datatype</a:t>
            </a:r>
            <a:r>
              <a:rPr lang="en-US" sz="2200" dirty="0" smtClean="0">
                <a:latin typeface="Courier New" pitchFamily="49" charset="0"/>
              </a:rPr>
              <a:t> item)= </a:t>
            </a:r>
            <a:r>
              <a:rPr lang="en-US" sz="2200" dirty="0">
                <a:latin typeface="Courier New" pitchFamily="49" charset="0"/>
              </a:rPr>
              <a:t>0</a:t>
            </a:r>
            <a:r>
              <a:rPr lang="en-US" sz="2200" dirty="0" smtClean="0">
                <a:latin typeface="Courier New" pitchFamily="49" charset="0"/>
              </a:rPr>
              <a:t>;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1600" b="1" dirty="0"/>
              <a:t>//Insert at </a:t>
            </a:r>
            <a:r>
              <a:rPr lang="en-US" sz="1600" b="1" dirty="0" smtClean="0"/>
              <a:t>the tail</a:t>
            </a:r>
            <a:endParaRPr lang="en-US" sz="16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</a:t>
            </a:r>
            <a:r>
              <a:rPr lang="en-US" sz="2200" dirty="0">
                <a:latin typeface="Courier New" pitchFamily="49" charset="0"/>
              </a:rPr>
              <a:t>virtual </a:t>
            </a:r>
            <a:r>
              <a:rPr lang="en-US" sz="2200" dirty="0" err="1">
                <a:latin typeface="Courier New" pitchFamily="49" charset="0"/>
              </a:rPr>
              <a:t>bool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</a:rPr>
              <a:t>remove() </a:t>
            </a:r>
            <a:r>
              <a:rPr lang="en-US" sz="2200" dirty="0">
                <a:latin typeface="Courier New" pitchFamily="49" charset="0"/>
              </a:rPr>
              <a:t>= 0</a:t>
            </a:r>
            <a:r>
              <a:rPr lang="en-US" sz="2200" dirty="0" smtClean="0">
                <a:latin typeface="Courier New" pitchFamily="49" charset="0"/>
              </a:rPr>
              <a:t>;</a:t>
            </a:r>
            <a:r>
              <a:rPr lang="en-US" sz="2400" b="1" dirty="0"/>
              <a:t> </a:t>
            </a:r>
            <a:r>
              <a:rPr lang="en-US" sz="1700" b="1" dirty="0" smtClean="0"/>
              <a:t>//Remove &amp; </a:t>
            </a:r>
            <a:r>
              <a:rPr lang="en-US" sz="1700" b="1" dirty="0"/>
              <a:t>return  </a:t>
            </a:r>
            <a:r>
              <a:rPr lang="en-US" sz="1700" b="1" dirty="0" err="1" smtClean="0"/>
              <a:t>curr</a:t>
            </a:r>
            <a:r>
              <a:rPr lang="en-US" sz="1700" b="1" dirty="0" smtClean="0"/>
              <a:t> </a:t>
            </a:r>
            <a:r>
              <a:rPr lang="en-US" sz="1700" b="1" dirty="0" err="1" smtClean="0"/>
              <a:t>pos</a:t>
            </a:r>
            <a:r>
              <a:rPr lang="en-US" sz="1700" b="1" dirty="0" smtClean="0"/>
              <a:t> </a:t>
            </a:r>
            <a:endParaRPr lang="en-US" sz="17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virtual void </a:t>
            </a:r>
            <a:r>
              <a:rPr lang="en-US" sz="2200" dirty="0" err="1">
                <a:latin typeface="Courier New" pitchFamily="49" charset="0"/>
              </a:rPr>
              <a:t>setStart</a:t>
            </a:r>
            <a:r>
              <a:rPr lang="en-US" sz="2200" dirty="0">
                <a:latin typeface="Courier New" pitchFamily="49" charset="0"/>
              </a:rPr>
              <a:t>() = 0</a:t>
            </a:r>
            <a:r>
              <a:rPr lang="en-US" sz="1700" b="1" dirty="0" smtClean="0"/>
              <a:t>;  //</a:t>
            </a:r>
            <a:r>
              <a:rPr lang="en-US" sz="1700" b="1" dirty="0"/>
              <a:t>set to first </a:t>
            </a:r>
            <a:r>
              <a:rPr lang="en-US" sz="1700" b="1" dirty="0" err="1"/>
              <a:t>pos</a:t>
            </a:r>
            <a:endParaRPr lang="en-US" sz="1700" b="1" dirty="0"/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urier New" pitchFamily="49" charset="0"/>
              </a:rPr>
              <a:t>  virtual void </a:t>
            </a:r>
            <a:r>
              <a:rPr lang="en-US" sz="2200" dirty="0" err="1">
                <a:latin typeface="Courier New" pitchFamily="49" charset="0"/>
              </a:rPr>
              <a:t>setEnd</a:t>
            </a:r>
            <a:r>
              <a:rPr lang="en-US" sz="2200" dirty="0">
                <a:latin typeface="Courier New" pitchFamily="49" charset="0"/>
              </a:rPr>
              <a:t>() = 0</a:t>
            </a:r>
            <a:r>
              <a:rPr lang="en-US" sz="2200" dirty="0" smtClean="0">
                <a:latin typeface="Courier New" pitchFamily="49" charset="0"/>
              </a:rPr>
              <a:t>;</a:t>
            </a:r>
            <a:r>
              <a:rPr lang="en-US" sz="2400" b="1" dirty="0"/>
              <a:t> </a:t>
            </a:r>
            <a:r>
              <a:rPr lang="en-US" sz="1800" b="1" dirty="0"/>
              <a:t>//set to </a:t>
            </a:r>
            <a:r>
              <a:rPr lang="en-US" sz="1800" b="1" dirty="0" smtClean="0"/>
              <a:t>last </a:t>
            </a:r>
            <a:r>
              <a:rPr lang="en-US" sz="1800" b="1" dirty="0" err="1" smtClean="0"/>
              <a:t>pos</a:t>
            </a:r>
            <a:endParaRPr lang="en-US" sz="22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virtual void </a:t>
            </a:r>
            <a:r>
              <a:rPr lang="en-US" sz="2200" dirty="0" err="1">
                <a:latin typeface="Courier New" pitchFamily="49" charset="0"/>
              </a:rPr>
              <a:t>prev</a:t>
            </a:r>
            <a:r>
              <a:rPr lang="en-US" sz="2200" dirty="0">
                <a:latin typeface="Courier New" pitchFamily="49" charset="0"/>
              </a:rPr>
              <a:t>() = 0</a:t>
            </a:r>
            <a:r>
              <a:rPr lang="en-US" sz="2200" dirty="0" smtClean="0">
                <a:latin typeface="Courier New" pitchFamily="49" charset="0"/>
              </a:rPr>
              <a:t>;</a:t>
            </a:r>
            <a:r>
              <a:rPr lang="en-US" sz="2400" dirty="0"/>
              <a:t> </a:t>
            </a:r>
            <a:r>
              <a:rPr lang="en-US" sz="1700" b="1" dirty="0"/>
              <a:t>// Move to </a:t>
            </a:r>
            <a:r>
              <a:rPr lang="en-US" sz="1700" b="1" dirty="0" smtClean="0"/>
              <a:t>previous </a:t>
            </a:r>
            <a:r>
              <a:rPr lang="en-US" sz="1700" b="1" dirty="0" err="1" smtClean="0"/>
              <a:t>pos</a:t>
            </a:r>
            <a:endParaRPr lang="en-US" sz="17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virtual void next() = 0</a:t>
            </a:r>
            <a:r>
              <a:rPr lang="en-US" sz="2200" dirty="0" smtClean="0">
                <a:latin typeface="Courier New" pitchFamily="49" charset="0"/>
              </a:rPr>
              <a:t>;</a:t>
            </a:r>
            <a:r>
              <a:rPr lang="en-US" sz="2400" dirty="0"/>
              <a:t> </a:t>
            </a:r>
            <a:r>
              <a:rPr lang="en-US" sz="1700" b="1" dirty="0"/>
              <a:t>// Move to next </a:t>
            </a:r>
            <a:r>
              <a:rPr lang="en-US" sz="1700" b="1" dirty="0" err="1"/>
              <a:t>pos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892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1"/>
            <a:ext cx="8226425" cy="457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34" charset="0"/>
              </a:rPr>
              <a:t>List ADT (</a:t>
            </a:r>
            <a:r>
              <a:rPr lang="en-US" dirty="0" err="1">
                <a:latin typeface="Helvetica" pitchFamily="34" charset="0"/>
              </a:rPr>
              <a:t>cont</a:t>
            </a:r>
            <a:r>
              <a:rPr lang="en-US" dirty="0">
                <a:latin typeface="Helvetica" pitchFamily="34" charset="0"/>
              </a:rPr>
              <a:t>)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799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virtual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l</a:t>
            </a:r>
            <a:r>
              <a:rPr lang="en-US" sz="2400" dirty="0" smtClean="0">
                <a:latin typeface="Courier New" pitchFamily="49" charset="0"/>
              </a:rPr>
              <a:t>ength() </a:t>
            </a:r>
            <a:r>
              <a:rPr lang="en-US" sz="2400" dirty="0">
                <a:latin typeface="Courier New" pitchFamily="49" charset="0"/>
              </a:rPr>
              <a:t>= 0</a:t>
            </a:r>
            <a:r>
              <a:rPr lang="en-US" sz="2400" dirty="0" smtClean="0">
                <a:latin typeface="Courier New" pitchFamily="49" charset="0"/>
              </a:rPr>
              <a:t>;</a:t>
            </a:r>
            <a:r>
              <a:rPr lang="en-US" sz="2400" dirty="0"/>
              <a:t> </a:t>
            </a:r>
            <a:r>
              <a:rPr lang="en-US" sz="1700" b="1" dirty="0"/>
              <a:t>// Return </a:t>
            </a:r>
            <a:r>
              <a:rPr lang="en-US" sz="1700" b="1" dirty="0" err="1"/>
              <a:t>curr</a:t>
            </a:r>
            <a:r>
              <a:rPr lang="en-US" sz="1700" b="1" dirty="0"/>
              <a:t> length</a:t>
            </a:r>
            <a:endParaRPr lang="en-US" sz="17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virtual </a:t>
            </a:r>
            <a:r>
              <a:rPr lang="en-US" sz="2400" dirty="0" err="1">
                <a:latin typeface="Courier New" pitchFamily="49" charset="0"/>
              </a:rPr>
              <a:t>bool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setPos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pos</a:t>
            </a:r>
            <a:r>
              <a:rPr lang="en-US" sz="2400" dirty="0">
                <a:latin typeface="Courier New" pitchFamily="49" charset="0"/>
              </a:rPr>
              <a:t>) = 0</a:t>
            </a:r>
            <a:r>
              <a:rPr lang="en-US" sz="2400" dirty="0" smtClean="0">
                <a:latin typeface="Courier New" pitchFamily="49" charset="0"/>
              </a:rPr>
              <a:t>;</a:t>
            </a:r>
            <a:r>
              <a:rPr lang="en-US" sz="2400" dirty="0"/>
              <a:t> </a:t>
            </a:r>
            <a:r>
              <a:rPr lang="en-US" sz="1700" b="1" dirty="0"/>
              <a:t>// Set </a:t>
            </a:r>
            <a:r>
              <a:rPr lang="en-US" sz="1700" b="1" dirty="0" err="1"/>
              <a:t>curr</a:t>
            </a:r>
            <a:r>
              <a:rPr lang="en-US" sz="1700" b="1" dirty="0"/>
              <a:t> position</a:t>
            </a:r>
            <a:endParaRPr lang="en-US" sz="17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virtual </a:t>
            </a:r>
            <a:r>
              <a:rPr lang="en-US" sz="2400" dirty="0" err="1">
                <a:latin typeface="Courier New" pitchFamily="49" charset="0"/>
              </a:rPr>
              <a:t>bool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getValue</a:t>
            </a:r>
            <a:r>
              <a:rPr lang="en-US" sz="2400" dirty="0" smtClean="0">
                <a:latin typeface="Courier New" pitchFamily="49" charset="0"/>
              </a:rPr>
              <a:t>() = </a:t>
            </a:r>
            <a:r>
              <a:rPr lang="en-US" sz="2400" dirty="0">
                <a:latin typeface="Courier New" pitchFamily="49" charset="0"/>
              </a:rPr>
              <a:t>0</a:t>
            </a:r>
            <a:r>
              <a:rPr lang="en-US" sz="2400" dirty="0" smtClean="0">
                <a:latin typeface="Courier New" pitchFamily="49" charset="0"/>
              </a:rPr>
              <a:t>;</a:t>
            </a:r>
            <a:r>
              <a:rPr lang="en-US" sz="2400" dirty="0"/>
              <a:t> </a:t>
            </a:r>
            <a:r>
              <a:rPr lang="en-US" sz="1700" b="1" dirty="0"/>
              <a:t>// Return </a:t>
            </a:r>
            <a:r>
              <a:rPr lang="en-US" sz="1700" b="1" dirty="0" err="1"/>
              <a:t>curr</a:t>
            </a:r>
            <a:r>
              <a:rPr lang="en-US" sz="1700" b="1" dirty="0"/>
              <a:t> value</a:t>
            </a:r>
            <a:endParaRPr lang="en-US" sz="17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virtual void print</a:t>
            </a:r>
            <a:r>
              <a:rPr lang="en-US" sz="2400" dirty="0" smtClean="0">
                <a:latin typeface="Courier New" pitchFamily="49" charset="0"/>
              </a:rPr>
              <a:t>() </a:t>
            </a:r>
            <a:r>
              <a:rPr lang="en-US" sz="2400" dirty="0">
                <a:latin typeface="Courier New" pitchFamily="49" charset="0"/>
              </a:rPr>
              <a:t>= 0</a:t>
            </a:r>
            <a:r>
              <a:rPr lang="en-US" sz="2400" dirty="0" smtClean="0">
                <a:latin typeface="Courier New" pitchFamily="49" charset="0"/>
              </a:rPr>
              <a:t>;</a:t>
            </a:r>
            <a:r>
              <a:rPr lang="en-US" sz="2400" dirty="0"/>
              <a:t> </a:t>
            </a:r>
            <a:r>
              <a:rPr lang="en-US" sz="1700" b="1" dirty="0"/>
              <a:t>// Print all elements</a:t>
            </a:r>
            <a:endParaRPr lang="en-US" sz="17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};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Courier New" pitchFamily="49" charset="0"/>
              </a:rPr>
              <a:t>[</a:t>
            </a:r>
            <a:r>
              <a:rPr lang="en-US" sz="2400" dirty="0"/>
              <a:t>This is an example ADT that our list implementations must match</a:t>
            </a:r>
            <a:r>
              <a:rPr lang="en-US" sz="2400" dirty="0" smtClean="0"/>
              <a:t>.]</a:t>
            </a:r>
            <a:endParaRPr 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6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1"/>
            <a:ext cx="8226425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34" charset="0"/>
              </a:rPr>
              <a:t>List ADT Examples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000" dirty="0">
                <a:latin typeface="Helvetica" pitchFamily="34" charset="0"/>
              </a:rPr>
              <a:t>List: (</a:t>
            </a:r>
            <a:r>
              <a:rPr lang="en-US" sz="3000" dirty="0" smtClean="0">
                <a:latin typeface="Helvetica" pitchFamily="34" charset="0"/>
              </a:rPr>
              <a:t>12, </a:t>
            </a:r>
            <a:r>
              <a:rPr lang="en-US" sz="3000" dirty="0">
                <a:latin typeface="Helvetica" pitchFamily="34" charset="0"/>
              </a:rPr>
              <a:t>32, </a:t>
            </a:r>
            <a:r>
              <a:rPr lang="en-US" sz="3000" dirty="0" smtClean="0">
                <a:latin typeface="Helvetica" pitchFamily="34" charset="0"/>
              </a:rPr>
              <a:t>15)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>
              <a:latin typeface="Helvetic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800" dirty="0" smtClean="0">
                <a:latin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</a:rPr>
              <a:t>MyLst.insert</a:t>
            </a:r>
            <a:r>
              <a:rPr lang="en-US" sz="2800" dirty="0" smtClean="0">
                <a:latin typeface="Courier New" pitchFamily="49" charset="0"/>
              </a:rPr>
              <a:t>(element</a:t>
            </a:r>
            <a:r>
              <a:rPr lang="en-US" sz="2800" dirty="0">
                <a:latin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/>
              <a:t>[The above is an example use of the insert function</a:t>
            </a:r>
            <a:r>
              <a:rPr lang="en-US" sz="2400" b="1" dirty="0" smtClean="0"/>
              <a:t>. “</a:t>
            </a:r>
            <a:r>
              <a:rPr lang="en-US" sz="2400" b="1" dirty="0"/>
              <a:t>element” is </a:t>
            </a:r>
            <a:r>
              <a:rPr lang="en-US" sz="2400" b="1" dirty="0" smtClean="0"/>
              <a:t>a data item of </a:t>
            </a:r>
            <a:r>
              <a:rPr lang="en-US" sz="2400" b="1" dirty="0"/>
              <a:t>the list element data type</a:t>
            </a:r>
            <a:r>
              <a:rPr lang="en-US" sz="2400" b="1" dirty="0" smtClean="0"/>
              <a:t>.]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3000" dirty="0"/>
              <a:t>Assume </a:t>
            </a:r>
            <a:r>
              <a:rPr lang="en-US" sz="3000" dirty="0" err="1">
                <a:latin typeface="Courier New" pitchFamily="49" charset="0"/>
              </a:rPr>
              <a:t>MyLst</a:t>
            </a:r>
            <a:r>
              <a:rPr lang="en-US" sz="3000" dirty="0"/>
              <a:t> has 32 as current element:</a:t>
            </a:r>
            <a:endParaRPr lang="en-US" sz="3000" b="1" dirty="0">
              <a:latin typeface="Helvetica" pitchFamily="34" charset="0"/>
            </a:endParaRPr>
          </a:p>
          <a:p>
            <a:pPr>
              <a:lnSpc>
                <a:spcPct val="30000"/>
              </a:lnSpc>
              <a:buFontTx/>
              <a:buNone/>
            </a:pPr>
            <a:endParaRPr lang="en-US" dirty="0">
              <a:latin typeface="Helvetic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  </a:t>
            </a:r>
            <a:r>
              <a:rPr lang="en-US" sz="2800" dirty="0" err="1" smtClean="0">
                <a:latin typeface="Courier New" pitchFamily="49" charset="0"/>
              </a:rPr>
              <a:t>MyList.insert</a:t>
            </a:r>
            <a:r>
              <a:rPr lang="en-US" sz="2800" dirty="0" smtClean="0">
                <a:latin typeface="Courier New" pitchFamily="49" charset="0"/>
              </a:rPr>
              <a:t>(99</a:t>
            </a:r>
            <a:r>
              <a:rPr lang="en-US" sz="2800" dirty="0">
                <a:latin typeface="Courier New" pitchFamily="49" charset="0"/>
              </a:rPr>
              <a:t>);</a:t>
            </a:r>
          </a:p>
          <a:p>
            <a:pPr>
              <a:lnSpc>
                <a:spcPct val="4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Helvetica" pitchFamily="34" charset="0"/>
              </a:rPr>
              <a:t>Result: (12 ,99, 32, 15)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b="1" dirty="0"/>
              <a:t>[Put 99 before current element, yielding (12, 99, 32, 15</a:t>
            </a:r>
            <a:r>
              <a:rPr lang="en-US" sz="2600" b="1" dirty="0" smtClean="0"/>
              <a:t>).]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600" b="1" dirty="0" smtClean="0">
              <a:latin typeface="Helvetica" pitchFamily="34" charset="0"/>
            </a:endParaRPr>
          </a:p>
          <a:p>
            <a:pPr>
              <a:lnSpc>
                <a:spcPct val="40000"/>
              </a:lnSpc>
              <a:buFontTx/>
              <a:buNone/>
            </a:pPr>
            <a:endParaRPr lang="en-US" dirty="0">
              <a:latin typeface="Helvetic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u="sng" dirty="0">
                <a:latin typeface="Helvetica" pitchFamily="34" charset="0"/>
              </a:rPr>
              <a:t>Iterate through the whole list</a:t>
            </a:r>
            <a:r>
              <a:rPr lang="en-US" dirty="0">
                <a:latin typeface="Helvetica" pitchFamily="34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latin typeface="Helvetic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for(</a:t>
            </a:r>
            <a:r>
              <a:rPr lang="en-US" sz="2400" dirty="0" err="1" smtClean="0">
                <a:latin typeface="Courier New" pitchFamily="49" charset="0"/>
              </a:rPr>
              <a:t>MyList.setStart</a:t>
            </a:r>
            <a:r>
              <a:rPr lang="en-US" sz="2400" dirty="0" smtClean="0">
                <a:latin typeface="Courier New" pitchFamily="49" charset="0"/>
              </a:rPr>
              <a:t>();</a:t>
            </a:r>
            <a:r>
              <a:rPr lang="en-US" sz="2400" dirty="0" err="1" smtClean="0">
                <a:latin typeface="Courier New" pitchFamily="49" charset="0"/>
              </a:rPr>
              <a:t>MyList.length</a:t>
            </a:r>
            <a:r>
              <a:rPr lang="en-US" sz="2400" dirty="0" smtClean="0">
                <a:latin typeface="Courier New" pitchFamily="49" charset="0"/>
              </a:rPr>
              <a:t>()&gt;0;MyList.next()){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it </a:t>
            </a:r>
            <a:r>
              <a:rPr lang="en-US" sz="2400" dirty="0">
                <a:latin typeface="Courier New" pitchFamily="49" charset="0"/>
              </a:rPr>
              <a:t>= </a:t>
            </a:r>
            <a:r>
              <a:rPr lang="en-US" sz="2400" dirty="0" err="1" smtClean="0">
                <a:latin typeface="Courier New" pitchFamily="49" charset="0"/>
              </a:rPr>
              <a:t>MyList.getValue</a:t>
            </a:r>
            <a:r>
              <a:rPr lang="en-US" sz="2400" dirty="0" smtClean="0">
                <a:latin typeface="Courier New" pitchFamily="49" charset="0"/>
              </a:rPr>
              <a:t>(); 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d</a:t>
            </a:r>
            <a:r>
              <a:rPr lang="en-US" sz="2400" dirty="0" err="1" smtClean="0">
                <a:latin typeface="Courier New" pitchFamily="49" charset="0"/>
              </a:rPr>
              <a:t>oSomething</a:t>
            </a:r>
            <a:r>
              <a:rPr lang="en-US" sz="2400" dirty="0" smtClean="0">
                <a:latin typeface="Courier New" pitchFamily="49" charset="0"/>
              </a:rPr>
              <a:t>(it);}</a:t>
            </a:r>
            <a:endParaRPr 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0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1114</Words>
  <Application>Microsoft Office PowerPoint</Application>
  <PresentationFormat>On-screen Show (4:3)</PresentationFormat>
  <Paragraphs>179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Fundamental Data Structures</vt:lpstr>
      <vt:lpstr>Lists - Introduction</vt:lpstr>
      <vt:lpstr>Lists – Definition (1/3)</vt:lpstr>
      <vt:lpstr>Lists – Definition (2/3)</vt:lpstr>
      <vt:lpstr>Lists – Definition (3/3)</vt:lpstr>
      <vt:lpstr>List Implementation Concepts</vt:lpstr>
      <vt:lpstr>List ADT</vt:lpstr>
      <vt:lpstr>List ADT (cont)</vt:lpstr>
      <vt:lpstr>List ADT Examples</vt:lpstr>
      <vt:lpstr>Array-Based List Implementation</vt:lpstr>
      <vt:lpstr>Array-Based List Class (1)</vt:lpstr>
      <vt:lpstr>Array-Based List Class (2)</vt:lpstr>
      <vt:lpstr>Array-Based List Class (3)</vt:lpstr>
      <vt:lpstr>Array-Based List Class (4)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Data Structures</dc:title>
  <dc:creator>alem</dc:creator>
  <cp:lastModifiedBy>alem</cp:lastModifiedBy>
  <cp:revision>84</cp:revision>
  <dcterms:created xsi:type="dcterms:W3CDTF">2015-11-10T07:08:59Z</dcterms:created>
  <dcterms:modified xsi:type="dcterms:W3CDTF">2015-12-10T09:17:36Z</dcterms:modified>
</cp:coreProperties>
</file>