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4"/>
  </p:notesMasterIdLst>
  <p:sldIdLst>
    <p:sldId id="256" r:id="rId2"/>
    <p:sldId id="284" r:id="rId3"/>
    <p:sldId id="257" r:id="rId4"/>
    <p:sldId id="258" r:id="rId5"/>
    <p:sldId id="259" r:id="rId6"/>
    <p:sldId id="260" r:id="rId7"/>
    <p:sldId id="264" r:id="rId8"/>
    <p:sldId id="263" r:id="rId9"/>
    <p:sldId id="262" r:id="rId10"/>
    <p:sldId id="261" r:id="rId11"/>
    <p:sldId id="265" r:id="rId12"/>
    <p:sldId id="266" r:id="rId13"/>
    <p:sldId id="267" r:id="rId14"/>
    <p:sldId id="285" r:id="rId15"/>
    <p:sldId id="268" r:id="rId16"/>
    <p:sldId id="269" r:id="rId17"/>
    <p:sldId id="270" r:id="rId18"/>
    <p:sldId id="271" r:id="rId19"/>
    <p:sldId id="272" r:id="rId20"/>
    <p:sldId id="273" r:id="rId21"/>
    <p:sldId id="275" r:id="rId22"/>
    <p:sldId id="274" r:id="rId23"/>
    <p:sldId id="276" r:id="rId24"/>
    <p:sldId id="277" r:id="rId25"/>
    <p:sldId id="281" r:id="rId26"/>
    <p:sldId id="278" r:id="rId27"/>
    <p:sldId id="280" r:id="rId28"/>
    <p:sldId id="279" r:id="rId29"/>
    <p:sldId id="282" r:id="rId30"/>
    <p:sldId id="283" r:id="rId31"/>
    <p:sldId id="286" r:id="rId32"/>
    <p:sldId id="287" r:id="rId33"/>
    <p:sldId id="288" r:id="rId34"/>
    <p:sldId id="289" r:id="rId35"/>
    <p:sldId id="292" r:id="rId36"/>
    <p:sldId id="291" r:id="rId37"/>
    <p:sldId id="293" r:id="rId38"/>
    <p:sldId id="295" r:id="rId39"/>
    <p:sldId id="294" r:id="rId40"/>
    <p:sldId id="296" r:id="rId41"/>
    <p:sldId id="299" r:id="rId42"/>
    <p:sldId id="298" r:id="rId43"/>
  </p:sldIdLst>
  <p:sldSz cx="10058400" cy="7864475"/>
  <p:notesSz cx="6858000" cy="9144000"/>
  <p:defaultTextStyle>
    <a:defPPr>
      <a:defRPr lang="en-US"/>
    </a:defPPr>
    <a:lvl1pPr marL="0" algn="l" defTabSz="1024089" rtl="0" eaLnBrk="1" latinLnBrk="0" hangingPunct="1">
      <a:defRPr sz="2000" kern="1200">
        <a:solidFill>
          <a:schemeClr val="tx1"/>
        </a:solidFill>
        <a:latin typeface="+mn-lt"/>
        <a:ea typeface="+mn-ea"/>
        <a:cs typeface="+mn-cs"/>
      </a:defRPr>
    </a:lvl1pPr>
    <a:lvl2pPr marL="512045" algn="l" defTabSz="1024089" rtl="0" eaLnBrk="1" latinLnBrk="0" hangingPunct="1">
      <a:defRPr sz="2000" kern="1200">
        <a:solidFill>
          <a:schemeClr val="tx1"/>
        </a:solidFill>
        <a:latin typeface="+mn-lt"/>
        <a:ea typeface="+mn-ea"/>
        <a:cs typeface="+mn-cs"/>
      </a:defRPr>
    </a:lvl2pPr>
    <a:lvl3pPr marL="1024089" algn="l" defTabSz="1024089" rtl="0" eaLnBrk="1" latinLnBrk="0" hangingPunct="1">
      <a:defRPr sz="2000" kern="1200">
        <a:solidFill>
          <a:schemeClr val="tx1"/>
        </a:solidFill>
        <a:latin typeface="+mn-lt"/>
        <a:ea typeface="+mn-ea"/>
        <a:cs typeface="+mn-cs"/>
      </a:defRPr>
    </a:lvl3pPr>
    <a:lvl4pPr marL="1536134" algn="l" defTabSz="1024089" rtl="0" eaLnBrk="1" latinLnBrk="0" hangingPunct="1">
      <a:defRPr sz="2000" kern="1200">
        <a:solidFill>
          <a:schemeClr val="tx1"/>
        </a:solidFill>
        <a:latin typeface="+mn-lt"/>
        <a:ea typeface="+mn-ea"/>
        <a:cs typeface="+mn-cs"/>
      </a:defRPr>
    </a:lvl4pPr>
    <a:lvl5pPr marL="2048179" algn="l" defTabSz="1024089" rtl="0" eaLnBrk="1" latinLnBrk="0" hangingPunct="1">
      <a:defRPr sz="2000" kern="1200">
        <a:solidFill>
          <a:schemeClr val="tx1"/>
        </a:solidFill>
        <a:latin typeface="+mn-lt"/>
        <a:ea typeface="+mn-ea"/>
        <a:cs typeface="+mn-cs"/>
      </a:defRPr>
    </a:lvl5pPr>
    <a:lvl6pPr marL="2560224" algn="l" defTabSz="1024089" rtl="0" eaLnBrk="1" latinLnBrk="0" hangingPunct="1">
      <a:defRPr sz="2000" kern="1200">
        <a:solidFill>
          <a:schemeClr val="tx1"/>
        </a:solidFill>
        <a:latin typeface="+mn-lt"/>
        <a:ea typeface="+mn-ea"/>
        <a:cs typeface="+mn-cs"/>
      </a:defRPr>
    </a:lvl6pPr>
    <a:lvl7pPr marL="3072268" algn="l" defTabSz="1024089" rtl="0" eaLnBrk="1" latinLnBrk="0" hangingPunct="1">
      <a:defRPr sz="2000" kern="1200">
        <a:solidFill>
          <a:schemeClr val="tx1"/>
        </a:solidFill>
        <a:latin typeface="+mn-lt"/>
        <a:ea typeface="+mn-ea"/>
        <a:cs typeface="+mn-cs"/>
      </a:defRPr>
    </a:lvl7pPr>
    <a:lvl8pPr marL="3584313" algn="l" defTabSz="1024089" rtl="0" eaLnBrk="1" latinLnBrk="0" hangingPunct="1">
      <a:defRPr sz="2000" kern="1200">
        <a:solidFill>
          <a:schemeClr val="tx1"/>
        </a:solidFill>
        <a:latin typeface="+mn-lt"/>
        <a:ea typeface="+mn-ea"/>
        <a:cs typeface="+mn-cs"/>
      </a:defRPr>
    </a:lvl8pPr>
    <a:lvl9pPr marL="4096358" algn="l" defTabSz="1024089"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57" d="100"/>
          <a:sy n="57" d="100"/>
        </p:scale>
        <p:origin x="-1500" y="-96"/>
      </p:cViewPr>
      <p:guideLst>
        <p:guide orient="horz" pos="2478"/>
        <p:guide pos="3168"/>
      </p:guideLst>
    </p:cSldViewPr>
  </p:slideViewPr>
  <p:outlineViewPr>
    <p:cViewPr>
      <p:scale>
        <a:sx n="33" d="100"/>
        <a:sy n="33" d="100"/>
      </p:scale>
      <p:origin x="0" y="352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6A93FA-D5D8-4101-B634-3528C84561A1}" type="datetimeFigureOut">
              <a:rPr lang="en-US" smtClean="0"/>
              <a:t>10/13/2017</a:t>
            </a:fld>
            <a:endParaRPr lang="en-US"/>
          </a:p>
        </p:txBody>
      </p:sp>
      <p:sp>
        <p:nvSpPr>
          <p:cNvPr id="4" name="Slide Image Placeholder 3"/>
          <p:cNvSpPr>
            <a:spLocks noGrp="1" noRot="1" noChangeAspect="1"/>
          </p:cNvSpPr>
          <p:nvPr>
            <p:ph type="sldImg" idx="2"/>
          </p:nvPr>
        </p:nvSpPr>
        <p:spPr>
          <a:xfrm>
            <a:off x="1236663" y="685800"/>
            <a:ext cx="4384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5EF3A6-1743-4FF4-97E9-F36A09434EA4}" type="slidenum">
              <a:rPr lang="en-US" smtClean="0"/>
              <a:t>‹#›</a:t>
            </a:fld>
            <a:endParaRPr lang="en-US"/>
          </a:p>
        </p:txBody>
      </p:sp>
    </p:spTree>
    <p:extLst>
      <p:ext uri="{BB962C8B-B14F-4D97-AF65-F5344CB8AC3E}">
        <p14:creationId xmlns:p14="http://schemas.microsoft.com/office/powerpoint/2010/main" val="277174153"/>
      </p:ext>
    </p:extLst>
  </p:cSld>
  <p:clrMap bg1="lt1" tx1="dk1" bg2="lt2" tx2="dk2" accent1="accent1" accent2="accent2" accent3="accent3" accent4="accent4" accent5="accent5" accent6="accent6" hlink="hlink" folHlink="folHlink"/>
  <p:notesStyle>
    <a:lvl1pPr marL="0" algn="l" defTabSz="1024089" rtl="0" eaLnBrk="1" latinLnBrk="0" hangingPunct="1">
      <a:defRPr sz="1400" kern="1200">
        <a:solidFill>
          <a:schemeClr val="tx1"/>
        </a:solidFill>
        <a:latin typeface="+mn-lt"/>
        <a:ea typeface="+mn-ea"/>
        <a:cs typeface="+mn-cs"/>
      </a:defRPr>
    </a:lvl1pPr>
    <a:lvl2pPr marL="512045" algn="l" defTabSz="1024089" rtl="0" eaLnBrk="1" latinLnBrk="0" hangingPunct="1">
      <a:defRPr sz="1400" kern="1200">
        <a:solidFill>
          <a:schemeClr val="tx1"/>
        </a:solidFill>
        <a:latin typeface="+mn-lt"/>
        <a:ea typeface="+mn-ea"/>
        <a:cs typeface="+mn-cs"/>
      </a:defRPr>
    </a:lvl2pPr>
    <a:lvl3pPr marL="1024089" algn="l" defTabSz="1024089" rtl="0" eaLnBrk="1" latinLnBrk="0" hangingPunct="1">
      <a:defRPr sz="1400" kern="1200">
        <a:solidFill>
          <a:schemeClr val="tx1"/>
        </a:solidFill>
        <a:latin typeface="+mn-lt"/>
        <a:ea typeface="+mn-ea"/>
        <a:cs typeface="+mn-cs"/>
      </a:defRPr>
    </a:lvl3pPr>
    <a:lvl4pPr marL="1536134" algn="l" defTabSz="1024089" rtl="0" eaLnBrk="1" latinLnBrk="0" hangingPunct="1">
      <a:defRPr sz="1400" kern="1200">
        <a:solidFill>
          <a:schemeClr val="tx1"/>
        </a:solidFill>
        <a:latin typeface="+mn-lt"/>
        <a:ea typeface="+mn-ea"/>
        <a:cs typeface="+mn-cs"/>
      </a:defRPr>
    </a:lvl4pPr>
    <a:lvl5pPr marL="2048179" algn="l" defTabSz="1024089" rtl="0" eaLnBrk="1" latinLnBrk="0" hangingPunct="1">
      <a:defRPr sz="1400" kern="1200">
        <a:solidFill>
          <a:schemeClr val="tx1"/>
        </a:solidFill>
        <a:latin typeface="+mn-lt"/>
        <a:ea typeface="+mn-ea"/>
        <a:cs typeface="+mn-cs"/>
      </a:defRPr>
    </a:lvl5pPr>
    <a:lvl6pPr marL="2560224" algn="l" defTabSz="1024089" rtl="0" eaLnBrk="1" latinLnBrk="0" hangingPunct="1">
      <a:defRPr sz="1400" kern="1200">
        <a:solidFill>
          <a:schemeClr val="tx1"/>
        </a:solidFill>
        <a:latin typeface="+mn-lt"/>
        <a:ea typeface="+mn-ea"/>
        <a:cs typeface="+mn-cs"/>
      </a:defRPr>
    </a:lvl6pPr>
    <a:lvl7pPr marL="3072268" algn="l" defTabSz="1024089" rtl="0" eaLnBrk="1" latinLnBrk="0" hangingPunct="1">
      <a:defRPr sz="1400" kern="1200">
        <a:solidFill>
          <a:schemeClr val="tx1"/>
        </a:solidFill>
        <a:latin typeface="+mn-lt"/>
        <a:ea typeface="+mn-ea"/>
        <a:cs typeface="+mn-cs"/>
      </a:defRPr>
    </a:lvl7pPr>
    <a:lvl8pPr marL="3584313" algn="l" defTabSz="1024089" rtl="0" eaLnBrk="1" latinLnBrk="0" hangingPunct="1">
      <a:defRPr sz="1400" kern="1200">
        <a:solidFill>
          <a:schemeClr val="tx1"/>
        </a:solidFill>
        <a:latin typeface="+mn-lt"/>
        <a:ea typeface="+mn-ea"/>
        <a:cs typeface="+mn-cs"/>
      </a:defRPr>
    </a:lvl8pPr>
    <a:lvl9pPr marL="4096358" algn="l" defTabSz="102408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5EF3A6-1743-4FF4-97E9-F36A09434EA4}" type="slidenum">
              <a:rPr lang="en-US" smtClean="0"/>
              <a:t>1</a:t>
            </a:fld>
            <a:endParaRPr lang="en-US"/>
          </a:p>
        </p:txBody>
      </p:sp>
    </p:spTree>
    <p:extLst>
      <p:ext uri="{BB962C8B-B14F-4D97-AF65-F5344CB8AC3E}">
        <p14:creationId xmlns:p14="http://schemas.microsoft.com/office/powerpoint/2010/main" val="244768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1" y="2443086"/>
            <a:ext cx="8549640" cy="1685764"/>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56536"/>
            <a:ext cx="7040881" cy="2009810"/>
          </a:xfrm>
        </p:spPr>
        <p:txBody>
          <a:bodyPr/>
          <a:lstStyle>
            <a:lvl1pPr marL="0" indent="0" algn="ctr">
              <a:buNone/>
              <a:defRPr>
                <a:solidFill>
                  <a:schemeClr val="tx1">
                    <a:tint val="75000"/>
                  </a:schemeClr>
                </a:solidFill>
              </a:defRPr>
            </a:lvl1pPr>
            <a:lvl2pPr marL="512045" indent="0" algn="ctr">
              <a:buNone/>
              <a:defRPr>
                <a:solidFill>
                  <a:schemeClr val="tx1">
                    <a:tint val="75000"/>
                  </a:schemeClr>
                </a:solidFill>
              </a:defRPr>
            </a:lvl2pPr>
            <a:lvl3pPr marL="1024089" indent="0" algn="ctr">
              <a:buNone/>
              <a:defRPr>
                <a:solidFill>
                  <a:schemeClr val="tx1">
                    <a:tint val="75000"/>
                  </a:schemeClr>
                </a:solidFill>
              </a:defRPr>
            </a:lvl3pPr>
            <a:lvl4pPr marL="1536134" indent="0" algn="ctr">
              <a:buNone/>
              <a:defRPr>
                <a:solidFill>
                  <a:schemeClr val="tx1">
                    <a:tint val="75000"/>
                  </a:schemeClr>
                </a:solidFill>
              </a:defRPr>
            </a:lvl4pPr>
            <a:lvl5pPr marL="2048179" indent="0" algn="ctr">
              <a:buNone/>
              <a:defRPr>
                <a:solidFill>
                  <a:schemeClr val="tx1">
                    <a:tint val="75000"/>
                  </a:schemeClr>
                </a:solidFill>
              </a:defRPr>
            </a:lvl5pPr>
            <a:lvl6pPr marL="2560224" indent="0" algn="ctr">
              <a:buNone/>
              <a:defRPr>
                <a:solidFill>
                  <a:schemeClr val="tx1">
                    <a:tint val="75000"/>
                  </a:schemeClr>
                </a:solidFill>
              </a:defRPr>
            </a:lvl6pPr>
            <a:lvl7pPr marL="3072268" indent="0" algn="ctr">
              <a:buNone/>
              <a:defRPr>
                <a:solidFill>
                  <a:schemeClr val="tx1">
                    <a:tint val="75000"/>
                  </a:schemeClr>
                </a:solidFill>
              </a:defRPr>
            </a:lvl7pPr>
            <a:lvl8pPr marL="3584313" indent="0" algn="ctr">
              <a:buNone/>
              <a:defRPr>
                <a:solidFill>
                  <a:schemeClr val="tx1">
                    <a:tint val="75000"/>
                  </a:schemeClr>
                </a:solidFill>
              </a:defRPr>
            </a:lvl8pPr>
            <a:lvl9pPr marL="409635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4EF842-8166-4D5F-85C7-3E28F3535978}"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57400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A1AAD-02BC-4B55-80F9-AE5C5A392B5E}"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384774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4945"/>
            <a:ext cx="2263140" cy="671029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4945"/>
            <a:ext cx="6621780" cy="67102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71BEF-9D62-405B-B455-573183DD021A}"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293967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C3868-8E70-4883-ABBD-9DBEB5683062}"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339453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5053655"/>
            <a:ext cx="8549640" cy="1561972"/>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333301"/>
            <a:ext cx="8549640" cy="1720353"/>
          </a:xfrm>
        </p:spPr>
        <p:txBody>
          <a:bodyPr anchor="b"/>
          <a:lstStyle>
            <a:lvl1pPr marL="0" indent="0">
              <a:buNone/>
              <a:defRPr sz="2200">
                <a:solidFill>
                  <a:schemeClr val="tx1">
                    <a:tint val="75000"/>
                  </a:schemeClr>
                </a:solidFill>
              </a:defRPr>
            </a:lvl1pPr>
            <a:lvl2pPr marL="512045" indent="0">
              <a:buNone/>
              <a:defRPr sz="2000">
                <a:solidFill>
                  <a:schemeClr val="tx1">
                    <a:tint val="75000"/>
                  </a:schemeClr>
                </a:solidFill>
              </a:defRPr>
            </a:lvl2pPr>
            <a:lvl3pPr marL="1024089" indent="0">
              <a:buNone/>
              <a:defRPr sz="1800">
                <a:solidFill>
                  <a:schemeClr val="tx1">
                    <a:tint val="75000"/>
                  </a:schemeClr>
                </a:solidFill>
              </a:defRPr>
            </a:lvl3pPr>
            <a:lvl4pPr marL="1536134" indent="0">
              <a:buNone/>
              <a:defRPr sz="1600">
                <a:solidFill>
                  <a:schemeClr val="tx1">
                    <a:tint val="75000"/>
                  </a:schemeClr>
                </a:solidFill>
              </a:defRPr>
            </a:lvl4pPr>
            <a:lvl5pPr marL="2048179" indent="0">
              <a:buNone/>
              <a:defRPr sz="1600">
                <a:solidFill>
                  <a:schemeClr val="tx1">
                    <a:tint val="75000"/>
                  </a:schemeClr>
                </a:solidFill>
              </a:defRPr>
            </a:lvl5pPr>
            <a:lvl6pPr marL="2560224" indent="0">
              <a:buNone/>
              <a:defRPr sz="1600">
                <a:solidFill>
                  <a:schemeClr val="tx1">
                    <a:tint val="75000"/>
                  </a:schemeClr>
                </a:solidFill>
              </a:defRPr>
            </a:lvl6pPr>
            <a:lvl7pPr marL="3072268" indent="0">
              <a:buNone/>
              <a:defRPr sz="1600">
                <a:solidFill>
                  <a:schemeClr val="tx1">
                    <a:tint val="75000"/>
                  </a:schemeClr>
                </a:solidFill>
              </a:defRPr>
            </a:lvl7pPr>
            <a:lvl8pPr marL="3584313" indent="0">
              <a:buNone/>
              <a:defRPr sz="1600">
                <a:solidFill>
                  <a:schemeClr val="tx1">
                    <a:tint val="75000"/>
                  </a:schemeClr>
                </a:solidFill>
              </a:defRPr>
            </a:lvl8pPr>
            <a:lvl9pPr marL="409635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B751-4F50-4127-983E-873C03120418}" type="datetime1">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341492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35046"/>
            <a:ext cx="4442460" cy="519019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35046"/>
            <a:ext cx="4442460" cy="5190190"/>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E4C5EF-F71B-43BF-A5F9-60FD6D17D2DC}" type="datetime1">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429349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60405"/>
            <a:ext cx="4444207" cy="733653"/>
          </a:xfrm>
        </p:spPr>
        <p:txBody>
          <a:bodyPr anchor="b"/>
          <a:lstStyle>
            <a:lvl1pPr marL="0" indent="0">
              <a:buNone/>
              <a:defRPr sz="2700" b="1"/>
            </a:lvl1pPr>
            <a:lvl2pPr marL="512045" indent="0">
              <a:buNone/>
              <a:defRPr sz="2200" b="1"/>
            </a:lvl2pPr>
            <a:lvl3pPr marL="1024089" indent="0">
              <a:buNone/>
              <a:defRPr sz="2000" b="1"/>
            </a:lvl3pPr>
            <a:lvl4pPr marL="1536134" indent="0">
              <a:buNone/>
              <a:defRPr sz="1800" b="1"/>
            </a:lvl4pPr>
            <a:lvl5pPr marL="2048179" indent="0">
              <a:buNone/>
              <a:defRPr sz="1800" b="1"/>
            </a:lvl5pPr>
            <a:lvl6pPr marL="2560224" indent="0">
              <a:buNone/>
              <a:defRPr sz="1800" b="1"/>
            </a:lvl6pPr>
            <a:lvl7pPr marL="3072268" indent="0">
              <a:buNone/>
              <a:defRPr sz="1800" b="1"/>
            </a:lvl7pPr>
            <a:lvl8pPr marL="3584313" indent="0">
              <a:buNone/>
              <a:defRPr sz="1800" b="1"/>
            </a:lvl8pPr>
            <a:lvl9pPr marL="409635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94058"/>
            <a:ext cx="4444207" cy="453117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9" y="1760405"/>
            <a:ext cx="4445952" cy="733653"/>
          </a:xfrm>
        </p:spPr>
        <p:txBody>
          <a:bodyPr anchor="b"/>
          <a:lstStyle>
            <a:lvl1pPr marL="0" indent="0">
              <a:buNone/>
              <a:defRPr sz="2700" b="1"/>
            </a:lvl1pPr>
            <a:lvl2pPr marL="512045" indent="0">
              <a:buNone/>
              <a:defRPr sz="2200" b="1"/>
            </a:lvl2pPr>
            <a:lvl3pPr marL="1024089" indent="0">
              <a:buNone/>
              <a:defRPr sz="2000" b="1"/>
            </a:lvl3pPr>
            <a:lvl4pPr marL="1536134" indent="0">
              <a:buNone/>
              <a:defRPr sz="1800" b="1"/>
            </a:lvl4pPr>
            <a:lvl5pPr marL="2048179" indent="0">
              <a:buNone/>
              <a:defRPr sz="1800" b="1"/>
            </a:lvl5pPr>
            <a:lvl6pPr marL="2560224" indent="0">
              <a:buNone/>
              <a:defRPr sz="1800" b="1"/>
            </a:lvl6pPr>
            <a:lvl7pPr marL="3072268" indent="0">
              <a:buNone/>
              <a:defRPr sz="1800" b="1"/>
            </a:lvl7pPr>
            <a:lvl8pPr marL="3584313" indent="0">
              <a:buNone/>
              <a:defRPr sz="1800" b="1"/>
            </a:lvl8pPr>
            <a:lvl9pPr marL="409635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9" y="2494058"/>
            <a:ext cx="4445952" cy="453117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0D2695-3454-4DB8-9A73-C1EEA1A4871A}" type="datetime1">
              <a:rPr lang="en-US" smtClean="0"/>
              <a:t>10/13/2017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276999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1F031-7114-4E3D-A7CD-50803FB9772E}" type="datetime1">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13901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A79F8-2377-455D-903E-BFD4E14EF334}" type="datetime1">
              <a:rPr lang="en-US" smtClean="0"/>
              <a:t>10/13/2017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38003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13123"/>
            <a:ext cx="3309145" cy="1332591"/>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13124"/>
            <a:ext cx="5622925" cy="6712112"/>
          </a:xfrm>
        </p:spPr>
        <p:txBody>
          <a:bodyPr/>
          <a:lstStyle>
            <a:lvl1pPr>
              <a:defRPr sz="35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45716"/>
            <a:ext cx="3309145" cy="5379520"/>
          </a:xfrm>
        </p:spPr>
        <p:txBody>
          <a:bodyPr/>
          <a:lstStyle>
            <a:lvl1pPr marL="0" indent="0">
              <a:buNone/>
              <a:defRPr sz="1600"/>
            </a:lvl1pPr>
            <a:lvl2pPr marL="512045" indent="0">
              <a:buNone/>
              <a:defRPr sz="1400"/>
            </a:lvl2pPr>
            <a:lvl3pPr marL="1024089" indent="0">
              <a:buNone/>
              <a:defRPr sz="1100"/>
            </a:lvl3pPr>
            <a:lvl4pPr marL="1536134" indent="0">
              <a:buNone/>
              <a:defRPr sz="1000"/>
            </a:lvl4pPr>
            <a:lvl5pPr marL="2048179" indent="0">
              <a:buNone/>
              <a:defRPr sz="1000"/>
            </a:lvl5pPr>
            <a:lvl6pPr marL="2560224" indent="0">
              <a:buNone/>
              <a:defRPr sz="1000"/>
            </a:lvl6pPr>
            <a:lvl7pPr marL="3072268" indent="0">
              <a:buNone/>
              <a:defRPr sz="1000"/>
            </a:lvl7pPr>
            <a:lvl8pPr marL="3584313" indent="0">
              <a:buNone/>
              <a:defRPr sz="1000"/>
            </a:lvl8pPr>
            <a:lvl9pPr marL="409635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66CEB-AFF3-4DA8-AB85-8C80C1D12A46}" type="datetime1">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122951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8" y="5505133"/>
            <a:ext cx="6035040" cy="649912"/>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8" y="702706"/>
            <a:ext cx="6035040" cy="4718685"/>
          </a:xfrm>
        </p:spPr>
        <p:txBody>
          <a:bodyPr/>
          <a:lstStyle>
            <a:lvl1pPr marL="0" indent="0">
              <a:buNone/>
              <a:defRPr sz="3500"/>
            </a:lvl1pPr>
            <a:lvl2pPr marL="512045" indent="0">
              <a:buNone/>
              <a:defRPr sz="3100"/>
            </a:lvl2pPr>
            <a:lvl3pPr marL="1024089" indent="0">
              <a:buNone/>
              <a:defRPr sz="2700"/>
            </a:lvl3pPr>
            <a:lvl4pPr marL="1536134" indent="0">
              <a:buNone/>
              <a:defRPr sz="2200"/>
            </a:lvl4pPr>
            <a:lvl5pPr marL="2048179" indent="0">
              <a:buNone/>
              <a:defRPr sz="2200"/>
            </a:lvl5pPr>
            <a:lvl6pPr marL="2560224" indent="0">
              <a:buNone/>
              <a:defRPr sz="2200"/>
            </a:lvl6pPr>
            <a:lvl7pPr marL="3072268" indent="0">
              <a:buNone/>
              <a:defRPr sz="2200"/>
            </a:lvl7pPr>
            <a:lvl8pPr marL="3584313" indent="0">
              <a:buNone/>
              <a:defRPr sz="2200"/>
            </a:lvl8pPr>
            <a:lvl9pPr marL="4096358" indent="0">
              <a:buNone/>
              <a:defRPr sz="2200"/>
            </a:lvl9pPr>
          </a:lstStyle>
          <a:p>
            <a:endParaRPr lang="en-US"/>
          </a:p>
        </p:txBody>
      </p:sp>
      <p:sp>
        <p:nvSpPr>
          <p:cNvPr id="4" name="Text Placeholder 3"/>
          <p:cNvSpPr>
            <a:spLocks noGrp="1"/>
          </p:cNvSpPr>
          <p:nvPr>
            <p:ph type="body" sz="half" idx="2"/>
          </p:nvPr>
        </p:nvSpPr>
        <p:spPr>
          <a:xfrm>
            <a:off x="1971518" y="6155045"/>
            <a:ext cx="6035040" cy="922983"/>
          </a:xfrm>
        </p:spPr>
        <p:txBody>
          <a:bodyPr/>
          <a:lstStyle>
            <a:lvl1pPr marL="0" indent="0">
              <a:buNone/>
              <a:defRPr sz="1600"/>
            </a:lvl1pPr>
            <a:lvl2pPr marL="512045" indent="0">
              <a:buNone/>
              <a:defRPr sz="1400"/>
            </a:lvl2pPr>
            <a:lvl3pPr marL="1024089" indent="0">
              <a:buNone/>
              <a:defRPr sz="1100"/>
            </a:lvl3pPr>
            <a:lvl4pPr marL="1536134" indent="0">
              <a:buNone/>
              <a:defRPr sz="1000"/>
            </a:lvl4pPr>
            <a:lvl5pPr marL="2048179" indent="0">
              <a:buNone/>
              <a:defRPr sz="1000"/>
            </a:lvl5pPr>
            <a:lvl6pPr marL="2560224" indent="0">
              <a:buNone/>
              <a:defRPr sz="1000"/>
            </a:lvl6pPr>
            <a:lvl7pPr marL="3072268" indent="0">
              <a:buNone/>
              <a:defRPr sz="1000"/>
            </a:lvl7pPr>
            <a:lvl8pPr marL="3584313" indent="0">
              <a:buNone/>
              <a:defRPr sz="1000"/>
            </a:lvl8pPr>
            <a:lvl9pPr marL="409635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AA100-88CF-4DBF-A24F-A7B4C1C2AE79}" type="datetime1">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9178B-9076-4698-9ED0-4158FF938BAE}" type="slidenum">
              <a:rPr lang="en-US" smtClean="0"/>
              <a:t>‹#›</a:t>
            </a:fld>
            <a:endParaRPr lang="en-US"/>
          </a:p>
        </p:txBody>
      </p:sp>
    </p:spTree>
    <p:extLst>
      <p:ext uri="{BB962C8B-B14F-4D97-AF65-F5344CB8AC3E}">
        <p14:creationId xmlns:p14="http://schemas.microsoft.com/office/powerpoint/2010/main" val="216294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4944"/>
            <a:ext cx="9052561" cy="1310746"/>
          </a:xfrm>
          <a:prstGeom prst="rect">
            <a:avLst/>
          </a:prstGeom>
        </p:spPr>
        <p:txBody>
          <a:bodyPr vert="horz" lIns="102409" tIns="51204" rIns="102409" bIns="512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35046"/>
            <a:ext cx="9052561" cy="5190190"/>
          </a:xfrm>
          <a:prstGeom prst="rect">
            <a:avLst/>
          </a:prstGeom>
        </p:spPr>
        <p:txBody>
          <a:bodyPr vert="horz" lIns="102409" tIns="51204" rIns="102409" bIns="512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89204"/>
            <a:ext cx="2346960" cy="418710"/>
          </a:xfrm>
          <a:prstGeom prst="rect">
            <a:avLst/>
          </a:prstGeom>
        </p:spPr>
        <p:txBody>
          <a:bodyPr vert="horz" lIns="102409" tIns="51204" rIns="102409" bIns="51204" rtlCol="0" anchor="ctr"/>
          <a:lstStyle>
            <a:lvl1pPr algn="l">
              <a:defRPr sz="1400">
                <a:solidFill>
                  <a:schemeClr val="tx1">
                    <a:tint val="75000"/>
                  </a:schemeClr>
                </a:solidFill>
              </a:defRPr>
            </a:lvl1pPr>
          </a:lstStyle>
          <a:p>
            <a:fld id="{8631FC4E-7DB0-4A68-94A3-A44A5690E05A}" type="datetime1">
              <a:rPr lang="en-US" smtClean="0"/>
              <a:t>10/13/2017</a:t>
            </a:fld>
            <a:endParaRPr lang="en-US"/>
          </a:p>
        </p:txBody>
      </p:sp>
      <p:sp>
        <p:nvSpPr>
          <p:cNvPr id="5" name="Footer Placeholder 4"/>
          <p:cNvSpPr>
            <a:spLocks noGrp="1"/>
          </p:cNvSpPr>
          <p:nvPr>
            <p:ph type="ftr" sz="quarter" idx="3"/>
          </p:nvPr>
        </p:nvSpPr>
        <p:spPr>
          <a:xfrm>
            <a:off x="3436621" y="7289204"/>
            <a:ext cx="3185160" cy="418710"/>
          </a:xfrm>
          <a:prstGeom prst="rect">
            <a:avLst/>
          </a:prstGeom>
        </p:spPr>
        <p:txBody>
          <a:bodyPr vert="horz" lIns="102409" tIns="51204" rIns="102409" bIns="51204"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89204"/>
            <a:ext cx="2346960" cy="418710"/>
          </a:xfrm>
          <a:prstGeom prst="rect">
            <a:avLst/>
          </a:prstGeom>
        </p:spPr>
        <p:txBody>
          <a:bodyPr vert="horz" lIns="102409" tIns="51204" rIns="102409" bIns="51204" rtlCol="0" anchor="ctr"/>
          <a:lstStyle>
            <a:lvl1pPr algn="r">
              <a:defRPr sz="1400">
                <a:solidFill>
                  <a:schemeClr val="tx1">
                    <a:tint val="75000"/>
                  </a:schemeClr>
                </a:solidFill>
              </a:defRPr>
            </a:lvl1pPr>
          </a:lstStyle>
          <a:p>
            <a:fld id="{9039178B-9076-4698-9ED0-4158FF938BAE}" type="slidenum">
              <a:rPr lang="en-US" smtClean="0"/>
              <a:t>‹#›</a:t>
            </a:fld>
            <a:endParaRPr lang="en-US"/>
          </a:p>
        </p:txBody>
      </p:sp>
    </p:spTree>
    <p:extLst>
      <p:ext uri="{BB962C8B-B14F-4D97-AF65-F5344CB8AC3E}">
        <p14:creationId xmlns:p14="http://schemas.microsoft.com/office/powerpoint/2010/main" val="1937805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24089" rtl="0" eaLnBrk="1" latinLnBrk="0" hangingPunct="1">
        <a:spcBef>
          <a:spcPct val="0"/>
        </a:spcBef>
        <a:buNone/>
        <a:defRPr sz="4900" kern="1200">
          <a:solidFill>
            <a:schemeClr val="tx1"/>
          </a:solidFill>
          <a:latin typeface="+mj-lt"/>
          <a:ea typeface="+mj-ea"/>
          <a:cs typeface="+mj-cs"/>
        </a:defRPr>
      </a:lvl1pPr>
    </p:titleStyle>
    <p:bodyStyle>
      <a:lvl1pPr marL="384033" indent="-384033" algn="l" defTabSz="1024089"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32072" indent="-320028" algn="l" defTabSz="1024089"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80112" indent="-256022" algn="l" defTabSz="102408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92157" indent="-256022" algn="l" defTabSz="1024089"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304201" indent="-256022" algn="l" defTabSz="1024089"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16246" indent="-256022" algn="l" defTabSz="1024089"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91" indent="-256022" algn="l" defTabSz="1024089"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35" indent="-256022" algn="l" defTabSz="1024089"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80" indent="-256022" algn="l" defTabSz="1024089"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24089" rtl="0" eaLnBrk="1" latinLnBrk="0" hangingPunct="1">
        <a:defRPr sz="2000" kern="1200">
          <a:solidFill>
            <a:schemeClr val="tx1"/>
          </a:solidFill>
          <a:latin typeface="+mn-lt"/>
          <a:ea typeface="+mn-ea"/>
          <a:cs typeface="+mn-cs"/>
        </a:defRPr>
      </a:lvl1pPr>
      <a:lvl2pPr marL="512045" algn="l" defTabSz="1024089" rtl="0" eaLnBrk="1" latinLnBrk="0" hangingPunct="1">
        <a:defRPr sz="2000" kern="1200">
          <a:solidFill>
            <a:schemeClr val="tx1"/>
          </a:solidFill>
          <a:latin typeface="+mn-lt"/>
          <a:ea typeface="+mn-ea"/>
          <a:cs typeface="+mn-cs"/>
        </a:defRPr>
      </a:lvl2pPr>
      <a:lvl3pPr marL="1024089" algn="l" defTabSz="1024089" rtl="0" eaLnBrk="1" latinLnBrk="0" hangingPunct="1">
        <a:defRPr sz="2000" kern="1200">
          <a:solidFill>
            <a:schemeClr val="tx1"/>
          </a:solidFill>
          <a:latin typeface="+mn-lt"/>
          <a:ea typeface="+mn-ea"/>
          <a:cs typeface="+mn-cs"/>
        </a:defRPr>
      </a:lvl3pPr>
      <a:lvl4pPr marL="1536134" algn="l" defTabSz="1024089" rtl="0" eaLnBrk="1" latinLnBrk="0" hangingPunct="1">
        <a:defRPr sz="2000" kern="1200">
          <a:solidFill>
            <a:schemeClr val="tx1"/>
          </a:solidFill>
          <a:latin typeface="+mn-lt"/>
          <a:ea typeface="+mn-ea"/>
          <a:cs typeface="+mn-cs"/>
        </a:defRPr>
      </a:lvl4pPr>
      <a:lvl5pPr marL="2048179" algn="l" defTabSz="1024089" rtl="0" eaLnBrk="1" latinLnBrk="0" hangingPunct="1">
        <a:defRPr sz="2000" kern="1200">
          <a:solidFill>
            <a:schemeClr val="tx1"/>
          </a:solidFill>
          <a:latin typeface="+mn-lt"/>
          <a:ea typeface="+mn-ea"/>
          <a:cs typeface="+mn-cs"/>
        </a:defRPr>
      </a:lvl5pPr>
      <a:lvl6pPr marL="2560224" algn="l" defTabSz="1024089" rtl="0" eaLnBrk="1" latinLnBrk="0" hangingPunct="1">
        <a:defRPr sz="2000" kern="1200">
          <a:solidFill>
            <a:schemeClr val="tx1"/>
          </a:solidFill>
          <a:latin typeface="+mn-lt"/>
          <a:ea typeface="+mn-ea"/>
          <a:cs typeface="+mn-cs"/>
        </a:defRPr>
      </a:lvl6pPr>
      <a:lvl7pPr marL="3072268" algn="l" defTabSz="1024089" rtl="0" eaLnBrk="1" latinLnBrk="0" hangingPunct="1">
        <a:defRPr sz="2000" kern="1200">
          <a:solidFill>
            <a:schemeClr val="tx1"/>
          </a:solidFill>
          <a:latin typeface="+mn-lt"/>
          <a:ea typeface="+mn-ea"/>
          <a:cs typeface="+mn-cs"/>
        </a:defRPr>
      </a:lvl7pPr>
      <a:lvl8pPr marL="3584313" algn="l" defTabSz="1024089" rtl="0" eaLnBrk="1" latinLnBrk="0" hangingPunct="1">
        <a:defRPr sz="2000" kern="1200">
          <a:solidFill>
            <a:schemeClr val="tx1"/>
          </a:solidFill>
          <a:latin typeface="+mn-lt"/>
          <a:ea typeface="+mn-ea"/>
          <a:cs typeface="+mn-cs"/>
        </a:defRPr>
      </a:lvl8pPr>
      <a:lvl9pPr marL="4096358" algn="l" defTabSz="1024089"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ch2-slide.pptx" TargetMode="External"/><Relationship Id="rId2" Type="http://schemas.openxmlformats.org/officeDocument/2006/relationships/hyperlink" Target="dbcourseoutline.docx" TargetMode="External"/><Relationship Id="rId1" Type="http://schemas.openxmlformats.org/officeDocument/2006/relationships/slideLayout" Target="../slideLayouts/slideLayout2.xml"/><Relationship Id="rId6" Type="http://schemas.openxmlformats.org/officeDocument/2006/relationships/hyperlink" Target="ch5-slide.pptx" TargetMode="External"/><Relationship Id="rId5" Type="http://schemas.openxmlformats.org/officeDocument/2006/relationships/hyperlink" Target="ch4-slide.pptx" TargetMode="External"/><Relationship Id="rId4" Type="http://schemas.openxmlformats.org/officeDocument/2006/relationships/hyperlink" Target="ch3-slide.ppt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0560" y="174766"/>
            <a:ext cx="8801100" cy="7252794"/>
          </a:xfrm>
        </p:spPr>
        <p:txBody>
          <a:bodyPr>
            <a:normAutofit/>
          </a:bodyPr>
          <a:lstStyle/>
          <a:p>
            <a:pPr algn="l"/>
            <a:endParaRPr lang="en-US" dirty="0" smtClean="0"/>
          </a:p>
          <a:p>
            <a:endParaRPr lang="en-US" dirty="0" smtClean="0">
              <a:solidFill>
                <a:schemeClr val="tx1"/>
              </a:solidFill>
            </a:endParaRPr>
          </a:p>
          <a:p>
            <a:endParaRPr lang="en-US" dirty="0">
              <a:solidFill>
                <a:schemeClr val="tx1"/>
              </a:solidFill>
            </a:endParaRPr>
          </a:p>
          <a:p>
            <a:r>
              <a:rPr lang="en-US" dirty="0" smtClean="0">
                <a:solidFill>
                  <a:schemeClr val="tx1"/>
                </a:solidFill>
              </a:rPr>
              <a:t>Addis Ababa Science and Technology University</a:t>
            </a:r>
          </a:p>
          <a:p>
            <a:r>
              <a:rPr lang="en-US" dirty="0" smtClean="0">
                <a:solidFill>
                  <a:schemeClr val="tx1"/>
                </a:solidFill>
              </a:rPr>
              <a:t>Department of </a:t>
            </a:r>
            <a:r>
              <a:rPr lang="en-US" dirty="0" smtClean="0">
                <a:solidFill>
                  <a:schemeClr val="tx1"/>
                </a:solidFill>
              </a:rPr>
              <a:t>Software Engineering</a:t>
            </a:r>
          </a:p>
          <a:p>
            <a:r>
              <a:rPr lang="en-US" dirty="0" smtClean="0">
                <a:solidFill>
                  <a:schemeClr val="tx1"/>
                </a:solidFill>
              </a:rPr>
              <a:t>Fundamentals of Database Systems</a:t>
            </a:r>
            <a:endParaRPr lang="en-US" dirty="0" smtClean="0">
              <a:solidFill>
                <a:schemeClr val="tx1"/>
              </a:solidFill>
            </a:endParaRPr>
          </a:p>
          <a:p>
            <a:r>
              <a:rPr lang="en-US" dirty="0" smtClean="0">
                <a:solidFill>
                  <a:schemeClr val="tx1"/>
                </a:solidFill>
              </a:rPr>
              <a:t>ch-1Slide </a:t>
            </a:r>
            <a:endParaRPr lang="en-US" dirty="0" smtClean="0">
              <a:solidFill>
                <a:schemeClr val="tx1"/>
              </a:solidFill>
            </a:endParaRPr>
          </a:p>
          <a:p>
            <a:r>
              <a:rPr lang="en-US" dirty="0" smtClean="0">
                <a:solidFill>
                  <a:schemeClr val="tx1"/>
                </a:solidFill>
              </a:rPr>
              <a:t>Lecturer: </a:t>
            </a:r>
            <a:r>
              <a:rPr lang="en-US" dirty="0" err="1" smtClean="0">
                <a:solidFill>
                  <a:schemeClr val="tx1"/>
                </a:solidFill>
              </a:rPr>
              <a:t>Yaynshet.M</a:t>
            </a:r>
            <a:endParaRPr lang="en-US" dirty="0" smtClean="0">
              <a:solidFill>
                <a:schemeClr val="tx1"/>
              </a:solidFill>
            </a:endParaRPr>
          </a:p>
        </p:txBody>
      </p:sp>
    </p:spTree>
    <p:extLst>
      <p:ext uri="{BB962C8B-B14F-4D97-AF65-F5344CB8AC3E}">
        <p14:creationId xmlns:p14="http://schemas.microsoft.com/office/powerpoint/2010/main" val="2851402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77500" lnSpcReduction="20000"/>
          </a:bodyPr>
          <a:lstStyle/>
          <a:p>
            <a:pPr marL="0" indent="0" algn="just">
              <a:lnSpc>
                <a:spcPct val="150000"/>
              </a:lnSpc>
              <a:buNone/>
            </a:pPr>
            <a:r>
              <a:rPr lang="en-US" b="1" dirty="0">
                <a:latin typeface="Times New Roman" pitchFamily="18" charset="0"/>
                <a:cs typeface="Times New Roman" pitchFamily="18" charset="0"/>
              </a:rPr>
              <a:t>Traditional File Based </a:t>
            </a:r>
            <a:r>
              <a:rPr lang="en-US" b="1" dirty="0" smtClean="0">
                <a:latin typeface="Times New Roman" pitchFamily="18" charset="0"/>
                <a:cs typeface="Times New Roman" pitchFamily="18" charset="0"/>
              </a:rPr>
              <a:t>Approach</a:t>
            </a:r>
            <a:endParaRPr lang="en-US" b="1" dirty="0" smtClean="0">
              <a:latin typeface="Times New Roman" pitchFamily="18" charset="0"/>
              <a:cs typeface="Times New Roman" pitchFamily="18" charset="0"/>
            </a:endParaRPr>
          </a:p>
          <a:p>
            <a:pPr algn="just">
              <a:lnSpc>
                <a:spcPct val="150000"/>
              </a:lnSpc>
              <a:buFont typeface="Wingdings" pitchFamily="2" charset="2"/>
              <a:buChar char="v"/>
            </a:pPr>
            <a:r>
              <a:rPr lang="en-US" b="1" dirty="0" smtClean="0">
                <a:latin typeface="Times New Roman" pitchFamily="18" charset="0"/>
                <a:cs typeface="Times New Roman" pitchFamily="18" charset="0"/>
              </a:rPr>
              <a:t>Limitations</a:t>
            </a:r>
            <a:endParaRPr lang="en-US" b="1" dirty="0" smtClean="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Separation or Isolation of Data: Available information in one application may not be known. </a:t>
            </a:r>
            <a:endParaRPr lang="en-US" sz="2700" dirty="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Limited data sharing </a:t>
            </a:r>
            <a:endParaRPr lang="en-US" sz="2700" dirty="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Lengthy development and maintenance time </a:t>
            </a:r>
            <a:endParaRPr lang="en-US" sz="2700" dirty="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Duplication or redundancy of data </a:t>
            </a:r>
            <a:endParaRPr lang="en-US" sz="2700" dirty="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Data dependency on the application </a:t>
            </a:r>
            <a:endParaRPr lang="en-US" sz="2700" dirty="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Incompatible file formats between different applications and programs creating inconsistency. </a:t>
            </a:r>
            <a:endParaRPr lang="en-US" sz="2700" dirty="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Fixed query processing which is defined during application development </a:t>
            </a:r>
            <a:endParaRPr lang="en-US" sz="27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9039178B-9076-4698-9ED0-4158FF938BAE}" type="slidenum">
              <a:rPr lang="en-US" smtClean="0"/>
              <a:t>9</a:t>
            </a:fld>
            <a:endParaRPr lang="en-US"/>
          </a:p>
        </p:txBody>
      </p:sp>
    </p:spTree>
    <p:extLst>
      <p:ext uri="{BB962C8B-B14F-4D97-AF65-F5344CB8AC3E}">
        <p14:creationId xmlns:p14="http://schemas.microsoft.com/office/powerpoint/2010/main" val="1204550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49534"/>
            <a:ext cx="9052561" cy="6675702"/>
          </a:xfrm>
        </p:spPr>
        <p:txBody>
          <a:bodyPr>
            <a:normAutofit/>
          </a:bodyPr>
          <a:lstStyle/>
          <a:p>
            <a:pPr marL="512045" lvl="1" indent="0">
              <a:lnSpc>
                <a:spcPct val="150000"/>
              </a:lnSpc>
              <a:buNone/>
            </a:pPr>
            <a:r>
              <a:rPr lang="en-US" b="1" dirty="0">
                <a:latin typeface="Times New Roman" pitchFamily="18" charset="0"/>
                <a:cs typeface="Times New Roman" pitchFamily="18" charset="0"/>
              </a:rPr>
              <a:t>Traditional File Based </a:t>
            </a:r>
            <a:r>
              <a:rPr lang="en-US" b="1" dirty="0" smtClean="0">
                <a:latin typeface="Times New Roman" pitchFamily="18" charset="0"/>
                <a:cs typeface="Times New Roman" pitchFamily="18" charset="0"/>
              </a:rPr>
              <a:t>Approach</a:t>
            </a:r>
            <a:endParaRPr lang="en-US" b="1" dirty="0" smtClean="0"/>
          </a:p>
          <a:p>
            <a:pPr marL="969245" lvl="1" indent="-457200">
              <a:lnSpc>
                <a:spcPct val="150000"/>
              </a:lnSpc>
              <a:buFont typeface="Wingdings" pitchFamily="2" charset="2"/>
              <a:buChar char="v"/>
            </a:pPr>
            <a:r>
              <a:rPr lang="en-US" b="1" dirty="0" smtClean="0"/>
              <a:t>T</a:t>
            </a:r>
            <a:r>
              <a:rPr lang="en-US" b="1" dirty="0" smtClean="0"/>
              <a:t>he </a:t>
            </a:r>
            <a:r>
              <a:rPr lang="en-US" b="1" dirty="0" smtClean="0"/>
              <a:t>limitations arise from two basic reasons. </a:t>
            </a:r>
          </a:p>
          <a:p>
            <a:pPr marL="576050" indent="-576050">
              <a:lnSpc>
                <a:spcPct val="150000"/>
              </a:lnSpc>
              <a:buFont typeface="+mj-lt"/>
              <a:buAutoNum type="arabicPeriod"/>
            </a:pPr>
            <a:r>
              <a:rPr lang="en-US" dirty="0"/>
              <a:t>Definition of the data is embedded in the application program which makes it difficult to modify the database definition easily. </a:t>
            </a:r>
            <a:endParaRPr lang="en-US" dirty="0" smtClean="0"/>
          </a:p>
          <a:p>
            <a:pPr marL="576050" indent="-576050">
              <a:lnSpc>
                <a:spcPct val="150000"/>
              </a:lnSpc>
              <a:buFont typeface="+mj-lt"/>
              <a:buAutoNum type="arabicPeriod"/>
            </a:pPr>
            <a:r>
              <a:rPr lang="en-US" dirty="0" smtClean="0"/>
              <a:t>No </a:t>
            </a:r>
            <a:r>
              <a:rPr lang="en-US" dirty="0"/>
              <a:t>control over the access and manipulation of the data beyond that imposed by the application programs.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10</a:t>
            </a:fld>
            <a:endParaRPr lang="en-US"/>
          </a:p>
        </p:txBody>
      </p:sp>
    </p:spTree>
    <p:extLst>
      <p:ext uri="{BB962C8B-B14F-4D97-AF65-F5344CB8AC3E}">
        <p14:creationId xmlns:p14="http://schemas.microsoft.com/office/powerpoint/2010/main" val="304260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Autofit/>
          </a:bodyPr>
          <a:lstStyle/>
          <a:p>
            <a:pPr marL="0" indent="0">
              <a:lnSpc>
                <a:spcPct val="160000"/>
              </a:lnSpc>
              <a:buNone/>
            </a:pPr>
            <a:r>
              <a:rPr lang="en-US" sz="2800" b="1" dirty="0">
                <a:latin typeface="Times New Roman" pitchFamily="18" charset="0"/>
                <a:cs typeface="Times New Roman" pitchFamily="18" charset="0"/>
              </a:rPr>
              <a:t>Traditional File Based </a:t>
            </a:r>
            <a:r>
              <a:rPr lang="en-US" sz="2800" b="1" dirty="0" smtClean="0">
                <a:latin typeface="Times New Roman" pitchFamily="18" charset="0"/>
                <a:cs typeface="Times New Roman" pitchFamily="18" charset="0"/>
              </a:rPr>
              <a:t>Approach</a:t>
            </a:r>
            <a:endParaRPr lang="en-US" sz="2800" b="1" dirty="0" smtClean="0">
              <a:latin typeface="Times New Roman" pitchFamily="18" charset="0"/>
              <a:cs typeface="Times New Roman" pitchFamily="18" charset="0"/>
            </a:endParaRPr>
          </a:p>
          <a:p>
            <a:pPr>
              <a:lnSpc>
                <a:spcPct val="160000"/>
              </a:lnSpc>
              <a:buFont typeface="Wingdings" pitchFamily="2" charset="2"/>
              <a:buChar char="v"/>
            </a:pPr>
            <a:r>
              <a:rPr lang="en-US" sz="2800" b="1" dirty="0" smtClean="0">
                <a:latin typeface="Times New Roman" pitchFamily="18" charset="0"/>
                <a:cs typeface="Times New Roman" pitchFamily="18" charset="0"/>
              </a:rPr>
              <a:t>The </a:t>
            </a:r>
            <a:r>
              <a:rPr lang="en-US" sz="2800" b="1" dirty="0">
                <a:latin typeface="Times New Roman" pitchFamily="18" charset="0"/>
                <a:cs typeface="Times New Roman" pitchFamily="18" charset="0"/>
              </a:rPr>
              <a:t>most significant problem </a:t>
            </a:r>
            <a:endParaRPr lang="en-US" sz="2800" b="1" dirty="0" smtClean="0">
              <a:latin typeface="Times New Roman" pitchFamily="18" charset="0"/>
              <a:cs typeface="Times New Roman" pitchFamily="18" charset="0"/>
            </a:endParaRPr>
          </a:p>
          <a:p>
            <a:pPr lvl="0">
              <a:lnSpc>
                <a:spcPct val="160000"/>
              </a:lnSpc>
            </a:pPr>
            <a:r>
              <a:rPr lang="en-US" sz="2800" b="1" dirty="0" smtClean="0">
                <a:latin typeface="Times New Roman" pitchFamily="18" charset="0"/>
                <a:cs typeface="Times New Roman" pitchFamily="18" charset="0"/>
              </a:rPr>
              <a:t>Modification </a:t>
            </a:r>
            <a:r>
              <a:rPr lang="en-US" sz="2800" b="1" dirty="0">
                <a:latin typeface="Times New Roman" pitchFamily="18" charset="0"/>
                <a:cs typeface="Times New Roman" pitchFamily="18" charset="0"/>
              </a:rPr>
              <a:t>Anomalies</a:t>
            </a:r>
            <a:r>
              <a:rPr lang="en-US" sz="2800" dirty="0">
                <a:latin typeface="Times New Roman" pitchFamily="18" charset="0"/>
                <a:cs typeface="Times New Roman" pitchFamily="18" charset="0"/>
              </a:rPr>
              <a:t>: a problem experienced when one or more data value is modified on one application program but not on others containing the same data set. </a:t>
            </a:r>
          </a:p>
          <a:p>
            <a:pPr lvl="0">
              <a:lnSpc>
                <a:spcPct val="160000"/>
              </a:lnSpc>
            </a:pPr>
            <a:r>
              <a:rPr lang="en-US" sz="2800" b="1" dirty="0">
                <a:latin typeface="Times New Roman" pitchFamily="18" charset="0"/>
                <a:cs typeface="Times New Roman" pitchFamily="18" charset="0"/>
              </a:rPr>
              <a:t>Deletion Anomalies</a:t>
            </a:r>
            <a:r>
              <a:rPr lang="en-US" sz="2800" dirty="0">
                <a:latin typeface="Times New Roman" pitchFamily="18" charset="0"/>
                <a:cs typeface="Times New Roman" pitchFamily="18" charset="0"/>
              </a:rPr>
              <a:t>: a problem encountered where one record set is deleted from one application but remain untouched in other application programs. </a:t>
            </a:r>
          </a:p>
          <a:p>
            <a:pPr>
              <a:lnSpc>
                <a:spcPct val="160000"/>
              </a:lnSpc>
            </a:pPr>
            <a:r>
              <a:rPr lang="en-US" sz="2800" b="1" dirty="0">
                <a:latin typeface="Times New Roman" pitchFamily="18" charset="0"/>
                <a:cs typeface="Times New Roman" pitchFamily="18" charset="0"/>
              </a:rPr>
              <a:t>Insertion Anomalies</a:t>
            </a:r>
            <a:r>
              <a:rPr lang="en-US" sz="2800" dirty="0">
                <a:latin typeface="Times New Roman" pitchFamily="18" charset="0"/>
                <a:cs typeface="Times New Roman" pitchFamily="18" charset="0"/>
              </a:rPr>
              <a:t>: a problem experienced whenever there is new data item to be recorded, and the recording is not made in all the applications</a:t>
            </a:r>
          </a:p>
        </p:txBody>
      </p:sp>
      <p:sp>
        <p:nvSpPr>
          <p:cNvPr id="2" name="Slide Number Placeholder 1"/>
          <p:cNvSpPr>
            <a:spLocks noGrp="1"/>
          </p:cNvSpPr>
          <p:nvPr>
            <p:ph type="sldNum" sz="quarter" idx="12"/>
          </p:nvPr>
        </p:nvSpPr>
        <p:spPr/>
        <p:txBody>
          <a:bodyPr/>
          <a:lstStyle/>
          <a:p>
            <a:fld id="{9039178B-9076-4698-9ED0-4158FF938BAE}" type="slidenum">
              <a:rPr lang="en-US" smtClean="0"/>
              <a:t>11</a:t>
            </a:fld>
            <a:endParaRPr lang="en-US"/>
          </a:p>
        </p:txBody>
      </p:sp>
    </p:spTree>
    <p:extLst>
      <p:ext uri="{BB962C8B-B14F-4D97-AF65-F5344CB8AC3E}">
        <p14:creationId xmlns:p14="http://schemas.microsoft.com/office/powerpoint/2010/main" val="3904696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436917"/>
            <a:ext cx="9052561" cy="6588319"/>
          </a:xfrm>
        </p:spPr>
        <p:txBody>
          <a:bodyPr>
            <a:normAutofit fontScale="70000" lnSpcReduction="20000"/>
          </a:bodyPr>
          <a:lstStyle/>
          <a:p>
            <a:pPr marL="0" indent="0">
              <a:lnSpc>
                <a:spcPct val="170000"/>
              </a:lnSpc>
              <a:buNone/>
            </a:pPr>
            <a:r>
              <a:rPr lang="en-US" b="1" dirty="0" smtClean="0">
                <a:latin typeface="Times New Roman" pitchFamily="18" charset="0"/>
                <a:cs typeface="Times New Roman" pitchFamily="18" charset="0"/>
              </a:rPr>
              <a:t>Database </a:t>
            </a:r>
            <a:r>
              <a:rPr lang="en-US" b="1" dirty="0">
                <a:latin typeface="Times New Roman" pitchFamily="18" charset="0"/>
                <a:cs typeface="Times New Roman" pitchFamily="18" charset="0"/>
              </a:rPr>
              <a:t>Approach </a:t>
            </a:r>
            <a:endParaRPr lang="en-US" b="1" dirty="0" smtClean="0">
              <a:latin typeface="Times New Roman" pitchFamily="18" charset="0"/>
              <a:cs typeface="Times New Roman" pitchFamily="18" charset="0"/>
            </a:endParaRPr>
          </a:p>
          <a:p>
            <a:pPr>
              <a:lnSpc>
                <a:spcPct val="170000"/>
              </a:lnSpc>
            </a:pPr>
            <a:r>
              <a:rPr lang="en-US" dirty="0" err="1" smtClean="0">
                <a:latin typeface="Times New Roman" pitchFamily="18" charset="0"/>
                <a:cs typeface="Times New Roman" pitchFamily="18" charset="0"/>
              </a:rPr>
              <a:t>Tedd</a:t>
            </a:r>
            <a:r>
              <a:rPr lang="en-US" b="1" dirty="0" smtClean="0">
                <a:latin typeface="Times New Roman" pitchFamily="18" charset="0"/>
                <a:cs typeface="Times New Roman" pitchFamily="18" charset="0"/>
              </a:rPr>
              <a:t> </a:t>
            </a:r>
            <a:r>
              <a:rPr lang="en-US" dirty="0" err="1">
                <a:latin typeface="Times New Roman" pitchFamily="18" charset="0"/>
                <a:cs typeface="Times New Roman" pitchFamily="18" charset="0"/>
              </a:rPr>
              <a:t>Codd</a:t>
            </a:r>
            <a:r>
              <a:rPr lang="en-US" dirty="0">
                <a:latin typeface="Times New Roman" pitchFamily="18" charset="0"/>
                <a:cs typeface="Times New Roman" pitchFamily="18" charset="0"/>
              </a:rPr>
              <a:t> proposed that database systems should present the user with a view of data organized as tables called relations</a:t>
            </a:r>
            <a:r>
              <a:rPr lang="en-US" dirty="0" smtClean="0">
                <a:latin typeface="Times New Roman" pitchFamily="18" charset="0"/>
                <a:cs typeface="Times New Roman" pitchFamily="18" charset="0"/>
              </a:rPr>
              <a:t>.</a:t>
            </a:r>
          </a:p>
          <a:p>
            <a:pPr>
              <a:lnSpc>
                <a:spcPct val="170000"/>
              </a:lnSpc>
            </a:pPr>
            <a:r>
              <a:rPr lang="en-US" dirty="0">
                <a:latin typeface="Times New Roman" pitchFamily="18" charset="0"/>
                <a:cs typeface="Times New Roman" pitchFamily="18" charset="0"/>
              </a:rPr>
              <a:t>Behind the scenes, there might be a complex data structure that allowed rapid response to a variety of queries. </a:t>
            </a:r>
            <a:endParaRPr lang="en-US" dirty="0" smtClean="0">
              <a:latin typeface="Times New Roman" pitchFamily="18" charset="0"/>
              <a:cs typeface="Times New Roman" pitchFamily="18" charset="0"/>
            </a:endParaRPr>
          </a:p>
          <a:p>
            <a:pPr>
              <a:lnSpc>
                <a:spcPct val="170000"/>
              </a:lnSpc>
            </a:pPr>
            <a:r>
              <a:rPr lang="en-US" dirty="0">
                <a:latin typeface="Times New Roman" pitchFamily="18" charset="0"/>
                <a:cs typeface="Times New Roman" pitchFamily="18" charset="0"/>
              </a:rPr>
              <a:t>But, unlike the user of earlier database systems, the user of a relational system would not be concerned with the storage </a:t>
            </a:r>
            <a:r>
              <a:rPr lang="en-US" dirty="0" smtClean="0">
                <a:latin typeface="Times New Roman" pitchFamily="18" charset="0"/>
                <a:cs typeface="Times New Roman" pitchFamily="18" charset="0"/>
              </a:rPr>
              <a:t>structure</a:t>
            </a:r>
          </a:p>
          <a:p>
            <a:pPr>
              <a:lnSpc>
                <a:spcPct val="170000"/>
              </a:lnSpc>
            </a:pPr>
            <a:r>
              <a:rPr lang="en-US" dirty="0">
                <a:latin typeface="Times New Roman" pitchFamily="18" charset="0"/>
                <a:cs typeface="Times New Roman" pitchFamily="18" charset="0"/>
              </a:rPr>
              <a:t>Queries could be expressed in a very high-level language, which greatly increased the efficiency of database programmers. </a:t>
            </a:r>
            <a:endParaRPr lang="en-US"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9039178B-9076-4698-9ED0-4158FF938BAE}" type="slidenum">
              <a:rPr lang="en-US" smtClean="0"/>
              <a:t>12</a:t>
            </a:fld>
            <a:endParaRPr lang="en-US"/>
          </a:p>
        </p:txBody>
      </p:sp>
    </p:spTree>
    <p:extLst>
      <p:ext uri="{BB962C8B-B14F-4D97-AF65-F5344CB8AC3E}">
        <p14:creationId xmlns:p14="http://schemas.microsoft.com/office/powerpoint/2010/main" val="743924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74637"/>
            <a:ext cx="9052561" cy="6750599"/>
          </a:xfrm>
        </p:spPr>
        <p:txBody>
          <a:bodyPr>
            <a:normAutofit fontScale="85000" lnSpcReduction="10000"/>
          </a:bodyPr>
          <a:lstStyle/>
          <a:p>
            <a:pPr marL="0" indent="0">
              <a:lnSpc>
                <a:spcPct val="150000"/>
              </a:lnSpc>
              <a:buNone/>
            </a:pPr>
            <a:r>
              <a:rPr lang="en-US" b="1" dirty="0">
                <a:latin typeface="Times New Roman" pitchFamily="18" charset="0"/>
                <a:cs typeface="Times New Roman" pitchFamily="18" charset="0"/>
              </a:rPr>
              <a:t>Database Approach </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database approach emphasizes the integration and sharing of data throughout the organization. </a:t>
            </a:r>
          </a:p>
          <a:p>
            <a:pPr lvl="0">
              <a:lnSpc>
                <a:spcPct val="150000"/>
              </a:lnSpc>
            </a:pPr>
            <a:r>
              <a:rPr lang="en-US" dirty="0">
                <a:latin typeface="Times New Roman" pitchFamily="18" charset="0"/>
                <a:cs typeface="Times New Roman" pitchFamily="18" charset="0"/>
              </a:rPr>
              <a:t>a computerized record keeping system or a kind of electronic filing cabinet. </a:t>
            </a:r>
          </a:p>
          <a:p>
            <a:pPr lvl="0">
              <a:lnSpc>
                <a:spcPct val="150000"/>
              </a:lnSpc>
            </a:pPr>
            <a:r>
              <a:rPr lang="en-US" dirty="0">
                <a:latin typeface="Times New Roman" pitchFamily="18" charset="0"/>
                <a:cs typeface="Times New Roman" pitchFamily="18" charset="0"/>
              </a:rPr>
              <a:t>a repository for collection of computerized data files. </a:t>
            </a:r>
          </a:p>
          <a:p>
            <a:pPr>
              <a:lnSpc>
                <a:spcPct val="150000"/>
              </a:lnSpc>
            </a:pPr>
            <a:r>
              <a:rPr lang="en-US" dirty="0">
                <a:latin typeface="Times New Roman" pitchFamily="18" charset="0"/>
                <a:cs typeface="Times New Roman" pitchFamily="18" charset="0"/>
              </a:rPr>
              <a:t>a shared collection of logically related data designed to meet the information needs of an organization. </a:t>
            </a:r>
          </a:p>
          <a:p>
            <a:endParaRPr lang="en-US" dirty="0"/>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13</a:t>
            </a:fld>
            <a:endParaRPr lang="en-US"/>
          </a:p>
        </p:txBody>
      </p:sp>
    </p:spTree>
    <p:extLst>
      <p:ext uri="{BB962C8B-B14F-4D97-AF65-F5344CB8AC3E}">
        <p14:creationId xmlns:p14="http://schemas.microsoft.com/office/powerpoint/2010/main" val="1331142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49534"/>
            <a:ext cx="9052561" cy="6675702"/>
          </a:xfrm>
        </p:spPr>
        <p:txBody>
          <a:bodyPr>
            <a:normAutofit fontScale="92500"/>
          </a:bodyPr>
          <a:lstStyle/>
          <a:p>
            <a:pPr marL="0" indent="0" algn="just">
              <a:lnSpc>
                <a:spcPct val="150000"/>
              </a:lnSpc>
              <a:buNone/>
            </a:pPr>
            <a:r>
              <a:rPr lang="en-US" b="1" dirty="0">
                <a:latin typeface="Times New Roman" pitchFamily="18" charset="0"/>
                <a:cs typeface="Times New Roman" pitchFamily="18" charset="0"/>
              </a:rPr>
              <a:t>Database Approach </a:t>
            </a:r>
            <a:endParaRPr lang="en-US"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collection of logically related data where these logically related data comprises entities, attributes, relationships, and business rules of an organization's information. </a:t>
            </a:r>
            <a:endParaRPr lang="en-US" dirty="0" smtClean="0">
              <a:latin typeface="Times New Roman" pitchFamily="18" charset="0"/>
              <a:cs typeface="Times New Roman" pitchFamily="18" charset="0"/>
            </a:endParaRPr>
          </a:p>
          <a:p>
            <a:pPr lvl="0" algn="just">
              <a:lnSpc>
                <a:spcPct val="150000"/>
              </a:lnSpc>
            </a:pPr>
            <a:r>
              <a:rPr lang="en-US" dirty="0">
                <a:latin typeface="Times New Roman" pitchFamily="18" charset="0"/>
                <a:cs typeface="Times New Roman" pitchFamily="18" charset="0"/>
              </a:rPr>
              <a:t>In addition to containing data required by an organization, database also contains a description of the data which called as “Metadata” </a:t>
            </a:r>
          </a:p>
        </p:txBody>
      </p:sp>
      <p:sp>
        <p:nvSpPr>
          <p:cNvPr id="2" name="Slide Number Placeholder 1"/>
          <p:cNvSpPr>
            <a:spLocks noGrp="1"/>
          </p:cNvSpPr>
          <p:nvPr>
            <p:ph type="sldNum" sz="quarter" idx="12"/>
          </p:nvPr>
        </p:nvSpPr>
        <p:spPr/>
        <p:txBody>
          <a:bodyPr/>
          <a:lstStyle/>
          <a:p>
            <a:fld id="{9039178B-9076-4698-9ED0-4158FF938BAE}" type="slidenum">
              <a:rPr lang="en-US" smtClean="0"/>
              <a:t>14</a:t>
            </a:fld>
            <a:endParaRPr lang="en-US"/>
          </a:p>
        </p:txBody>
      </p:sp>
    </p:spTree>
    <p:extLst>
      <p:ext uri="{BB962C8B-B14F-4D97-AF65-F5344CB8AC3E}">
        <p14:creationId xmlns:p14="http://schemas.microsoft.com/office/powerpoint/2010/main" val="390694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49"/>
            <a:ext cx="9052561" cy="7252794"/>
          </a:xfrm>
        </p:spPr>
        <p:txBody>
          <a:bodyPr>
            <a:normAutofit fontScale="70000" lnSpcReduction="20000"/>
          </a:bodyPr>
          <a:lstStyle/>
          <a:p>
            <a:pPr marL="0" indent="0" algn="just">
              <a:lnSpc>
                <a:spcPct val="160000"/>
              </a:lnSpc>
              <a:buNone/>
            </a:pPr>
            <a:r>
              <a:rPr lang="en-US" b="1" dirty="0">
                <a:latin typeface="Times New Roman" pitchFamily="18" charset="0"/>
                <a:cs typeface="Times New Roman" pitchFamily="18" charset="0"/>
              </a:rPr>
              <a:t>Database Approach </a:t>
            </a:r>
            <a:endParaRPr lang="en-US" dirty="0" smtClean="0">
              <a:latin typeface="Times New Roman" pitchFamily="18" charset="0"/>
              <a:cs typeface="Times New Roman" pitchFamily="18" charset="0"/>
            </a:endParaRPr>
          </a:p>
          <a:p>
            <a:pPr lvl="0" algn="just">
              <a:lnSpc>
                <a:spcPct val="16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purpose of a database is to store information and to allow users to retrieve and update that information on demand. </a:t>
            </a:r>
          </a:p>
          <a:p>
            <a:pPr lvl="0" algn="just">
              <a:lnSpc>
                <a:spcPct val="160000"/>
              </a:lnSpc>
            </a:pPr>
            <a:r>
              <a:rPr lang="en-US" dirty="0">
                <a:latin typeface="Times New Roman" pitchFamily="18" charset="0"/>
                <a:cs typeface="Times New Roman" pitchFamily="18" charset="0"/>
              </a:rPr>
              <a:t>Database is deigned once and used simultaneously by many users. </a:t>
            </a:r>
          </a:p>
          <a:p>
            <a:pPr lvl="0" algn="just">
              <a:lnSpc>
                <a:spcPct val="160000"/>
              </a:lnSpc>
            </a:pPr>
            <a:r>
              <a:rPr lang="en-US" dirty="0">
                <a:latin typeface="Times New Roman" pitchFamily="18" charset="0"/>
                <a:cs typeface="Times New Roman" pitchFamily="18" charset="0"/>
              </a:rPr>
              <a:t>Unlike the traditional file based approach in database approach there is program data independence. </a:t>
            </a:r>
            <a:endParaRPr lang="en-US" dirty="0" smtClean="0">
              <a:latin typeface="Times New Roman" pitchFamily="18" charset="0"/>
              <a:cs typeface="Times New Roman" pitchFamily="18" charset="0"/>
            </a:endParaRPr>
          </a:p>
          <a:p>
            <a:pPr lvl="0" algn="just">
              <a:lnSpc>
                <a:spcPct val="160000"/>
              </a:lnSpc>
            </a:pPr>
            <a:r>
              <a:rPr lang="en-US" dirty="0" smtClean="0">
                <a:latin typeface="Times New Roman" pitchFamily="18" charset="0"/>
                <a:cs typeface="Times New Roman" pitchFamily="18" charset="0"/>
              </a:rPr>
              <a:t>That </a:t>
            </a:r>
            <a:r>
              <a:rPr lang="en-US" dirty="0">
                <a:latin typeface="Times New Roman" pitchFamily="18" charset="0"/>
                <a:cs typeface="Times New Roman" pitchFamily="18" charset="0"/>
              </a:rPr>
              <a:t>is the separation of the data definition from the application. </a:t>
            </a:r>
            <a:endParaRPr lang="en-US" dirty="0" smtClean="0">
              <a:latin typeface="Times New Roman" pitchFamily="18" charset="0"/>
              <a:cs typeface="Times New Roman" pitchFamily="18" charset="0"/>
            </a:endParaRPr>
          </a:p>
          <a:p>
            <a:pPr lvl="0" algn="just">
              <a:lnSpc>
                <a:spcPct val="160000"/>
              </a:lnSpc>
            </a:pPr>
            <a:r>
              <a:rPr lang="en-US" dirty="0" smtClean="0">
                <a:latin typeface="Times New Roman" pitchFamily="18" charset="0"/>
                <a:cs typeface="Times New Roman" pitchFamily="18" charset="0"/>
              </a:rPr>
              <a:t>Thus </a:t>
            </a:r>
            <a:r>
              <a:rPr lang="en-US" dirty="0">
                <a:latin typeface="Times New Roman" pitchFamily="18" charset="0"/>
                <a:cs typeface="Times New Roman" pitchFamily="18" charset="0"/>
              </a:rPr>
              <a:t>the application is not affected by changes made in the data structure and file organization. </a:t>
            </a:r>
            <a:endParaRPr lang="en-US" dirty="0" smtClean="0">
              <a:latin typeface="Times New Roman" pitchFamily="18" charset="0"/>
              <a:cs typeface="Times New Roman" pitchFamily="18" charset="0"/>
            </a:endParaRPr>
          </a:p>
          <a:p>
            <a:pPr lvl="0" algn="just">
              <a:lnSpc>
                <a:spcPct val="160000"/>
              </a:lnSpc>
            </a:pPr>
            <a:r>
              <a:rPr lang="en-US" dirty="0">
                <a:latin typeface="Times New Roman" pitchFamily="18" charset="0"/>
                <a:cs typeface="Times New Roman" pitchFamily="18" charset="0"/>
              </a:rPr>
              <a:t>Each database application will perform the combination of: Creating database, Reading, Updating and Deleting data.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15</a:t>
            </a:fld>
            <a:endParaRPr lang="en-US"/>
          </a:p>
        </p:txBody>
      </p:sp>
    </p:spTree>
    <p:extLst>
      <p:ext uri="{BB962C8B-B14F-4D97-AF65-F5344CB8AC3E}">
        <p14:creationId xmlns:p14="http://schemas.microsoft.com/office/powerpoint/2010/main" val="2372844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436917"/>
            <a:ext cx="9052561" cy="6588319"/>
          </a:xfrm>
        </p:spPr>
        <p:txBody>
          <a:bodyPr>
            <a:normAutofit fontScale="62500" lnSpcReduction="20000"/>
          </a:bodyPr>
          <a:lstStyle/>
          <a:p>
            <a:pPr marL="0" indent="0" algn="just">
              <a:lnSpc>
                <a:spcPct val="170000"/>
              </a:lnSpc>
              <a:buNone/>
            </a:pPr>
            <a:r>
              <a:rPr lang="en-US" sz="2000" b="1" dirty="0">
                <a:latin typeface="Times New Roman" pitchFamily="18" charset="0"/>
                <a:cs typeface="Times New Roman" pitchFamily="18" charset="0"/>
              </a:rPr>
              <a:t>Database Approach </a:t>
            </a:r>
            <a:endParaRPr lang="en-US" sz="3100" b="1" dirty="0" smtClean="0">
              <a:latin typeface="Times New Roman" pitchFamily="18" charset="0"/>
              <a:cs typeface="Times New Roman" pitchFamily="18" charset="0"/>
            </a:endParaRPr>
          </a:p>
          <a:p>
            <a:pPr algn="just">
              <a:lnSpc>
                <a:spcPct val="170000"/>
              </a:lnSpc>
              <a:buFont typeface="Wingdings" pitchFamily="2" charset="2"/>
              <a:buChar char="v"/>
            </a:pPr>
            <a:r>
              <a:rPr lang="en-US" sz="3100" b="1" dirty="0" smtClean="0">
                <a:latin typeface="Times New Roman" pitchFamily="18" charset="0"/>
                <a:cs typeface="Times New Roman" pitchFamily="18" charset="0"/>
              </a:rPr>
              <a:t>Benefits </a:t>
            </a:r>
          </a:p>
          <a:p>
            <a:pPr marL="0" indent="0" algn="just">
              <a:lnSpc>
                <a:spcPct val="170000"/>
              </a:lnSpc>
              <a:buNone/>
            </a:pPr>
            <a:r>
              <a:rPr lang="en-US" sz="3100" b="1" i="1" dirty="0" smtClean="0">
                <a:latin typeface="Times New Roman" pitchFamily="18" charset="0"/>
                <a:cs typeface="Times New Roman" pitchFamily="18" charset="0"/>
              </a:rPr>
              <a:t>Data </a:t>
            </a:r>
            <a:r>
              <a:rPr lang="en-US" sz="3100" b="1" i="1" dirty="0">
                <a:latin typeface="Times New Roman" pitchFamily="18" charset="0"/>
                <a:cs typeface="Times New Roman" pitchFamily="18" charset="0"/>
              </a:rPr>
              <a:t>can be shared</a:t>
            </a:r>
            <a:r>
              <a:rPr lang="en-US" sz="3100" dirty="0">
                <a:latin typeface="Times New Roman" pitchFamily="18" charset="0"/>
                <a:cs typeface="Times New Roman" pitchFamily="18" charset="0"/>
              </a:rPr>
              <a:t>: two or more users can access and use same data instead of storing data in redundant manner for each user. </a:t>
            </a:r>
          </a:p>
          <a:p>
            <a:pPr lvl="0" algn="just">
              <a:lnSpc>
                <a:spcPct val="170000"/>
              </a:lnSpc>
            </a:pPr>
            <a:r>
              <a:rPr lang="en-US" sz="3100" b="1" i="1" dirty="0">
                <a:latin typeface="Times New Roman" pitchFamily="18" charset="0"/>
                <a:cs typeface="Times New Roman" pitchFamily="18" charset="0"/>
              </a:rPr>
              <a:t>Improved accessibility of data</a:t>
            </a:r>
            <a:r>
              <a:rPr lang="en-US" sz="3100" dirty="0">
                <a:latin typeface="Times New Roman" pitchFamily="18" charset="0"/>
                <a:cs typeface="Times New Roman" pitchFamily="18" charset="0"/>
              </a:rPr>
              <a:t>: by using structured query languages, the users can easily access data without programming experience. </a:t>
            </a:r>
          </a:p>
          <a:p>
            <a:pPr lvl="0" algn="just">
              <a:lnSpc>
                <a:spcPct val="170000"/>
              </a:lnSpc>
            </a:pPr>
            <a:r>
              <a:rPr lang="en-US" sz="3100" b="1" i="1" dirty="0">
                <a:latin typeface="Times New Roman" pitchFamily="18" charset="0"/>
                <a:cs typeface="Times New Roman" pitchFamily="18" charset="0"/>
              </a:rPr>
              <a:t>Redundancy can be reduced</a:t>
            </a:r>
            <a:r>
              <a:rPr lang="en-US" sz="3100" dirty="0">
                <a:latin typeface="Times New Roman" pitchFamily="18" charset="0"/>
                <a:cs typeface="Times New Roman" pitchFamily="18" charset="0"/>
              </a:rPr>
              <a:t>: isolated data is integrated in database to decrease the redundant data stored at different applications. </a:t>
            </a:r>
          </a:p>
          <a:p>
            <a:pPr lvl="0" algn="just">
              <a:lnSpc>
                <a:spcPct val="170000"/>
              </a:lnSpc>
            </a:pPr>
            <a:r>
              <a:rPr lang="en-US" sz="3100" b="1" i="1" dirty="0">
                <a:latin typeface="Times New Roman" pitchFamily="18" charset="0"/>
                <a:cs typeface="Times New Roman" pitchFamily="18" charset="0"/>
              </a:rPr>
              <a:t>Quality data can be maintained</a:t>
            </a:r>
            <a:r>
              <a:rPr lang="en-US" sz="3100" dirty="0">
                <a:latin typeface="Times New Roman" pitchFamily="18" charset="0"/>
                <a:cs typeface="Times New Roman" pitchFamily="18" charset="0"/>
              </a:rPr>
              <a:t>: the different integrity constraints in the database approach will maintain the quality leading to better decision making </a:t>
            </a:r>
          </a:p>
          <a:p>
            <a:pPr lvl="0" algn="just">
              <a:lnSpc>
                <a:spcPct val="170000"/>
              </a:lnSpc>
            </a:pPr>
            <a:r>
              <a:rPr lang="en-US" sz="3100" b="1" i="1" dirty="0">
                <a:latin typeface="Times New Roman" pitchFamily="18" charset="0"/>
                <a:cs typeface="Times New Roman" pitchFamily="18" charset="0"/>
              </a:rPr>
              <a:t>Inconsistency can be avoided</a:t>
            </a:r>
            <a:r>
              <a:rPr lang="en-US" sz="3100" b="1" dirty="0">
                <a:latin typeface="Times New Roman" pitchFamily="18" charset="0"/>
                <a:cs typeface="Times New Roman" pitchFamily="18" charset="0"/>
              </a:rPr>
              <a:t>:</a:t>
            </a:r>
            <a:r>
              <a:rPr lang="en-US" sz="3100" dirty="0">
                <a:latin typeface="Times New Roman" pitchFamily="18" charset="0"/>
                <a:cs typeface="Times New Roman" pitchFamily="18" charset="0"/>
              </a:rPr>
              <a:t> controlled data redundancy will avoid inconsistency of the data in the database to some extent. </a:t>
            </a:r>
          </a:p>
          <a:p>
            <a:pPr marL="0" indent="0">
              <a:buNone/>
            </a:pPr>
            <a:endParaRPr lang="en-US" dirty="0"/>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16</a:t>
            </a:fld>
            <a:endParaRPr lang="en-US"/>
          </a:p>
        </p:txBody>
      </p:sp>
    </p:spTree>
    <p:extLst>
      <p:ext uri="{BB962C8B-B14F-4D97-AF65-F5344CB8AC3E}">
        <p14:creationId xmlns:p14="http://schemas.microsoft.com/office/powerpoint/2010/main" val="1757825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381" y="436916"/>
            <a:ext cx="8633460" cy="6990644"/>
          </a:xfrm>
          <a:prstGeom prst="rect">
            <a:avLst/>
          </a:prstGeom>
          <a:noFill/>
          <a:ln>
            <a:noFill/>
          </a:ln>
        </p:spPr>
      </p:pic>
      <p:sp>
        <p:nvSpPr>
          <p:cNvPr id="2" name="Slide Number Placeholder 1"/>
          <p:cNvSpPr>
            <a:spLocks noGrp="1"/>
          </p:cNvSpPr>
          <p:nvPr>
            <p:ph type="sldNum" sz="quarter" idx="12"/>
          </p:nvPr>
        </p:nvSpPr>
        <p:spPr/>
        <p:txBody>
          <a:bodyPr/>
          <a:lstStyle/>
          <a:p>
            <a:fld id="{9039178B-9076-4698-9ED0-4158FF938BAE}" type="slidenum">
              <a:rPr lang="en-US" smtClean="0"/>
              <a:t>17</a:t>
            </a:fld>
            <a:endParaRPr lang="en-US"/>
          </a:p>
        </p:txBody>
      </p:sp>
    </p:spTree>
    <p:extLst>
      <p:ext uri="{BB962C8B-B14F-4D97-AF65-F5344CB8AC3E}">
        <p14:creationId xmlns:p14="http://schemas.microsoft.com/office/powerpoint/2010/main" val="3137956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62500" lnSpcReduction="20000"/>
          </a:bodyPr>
          <a:lstStyle/>
          <a:p>
            <a:pPr marL="0" indent="0">
              <a:lnSpc>
                <a:spcPct val="170000"/>
              </a:lnSpc>
              <a:buNone/>
            </a:pPr>
            <a:r>
              <a:rPr lang="en-US" b="1" dirty="0">
                <a:latin typeface="Times New Roman" pitchFamily="18" charset="0"/>
                <a:cs typeface="Times New Roman" pitchFamily="18" charset="0"/>
              </a:rPr>
              <a:t>Database Approach </a:t>
            </a:r>
            <a:endParaRPr lang="en-US" b="1" dirty="0" smtClean="0"/>
          </a:p>
          <a:p>
            <a:pPr>
              <a:lnSpc>
                <a:spcPct val="170000"/>
              </a:lnSpc>
              <a:buFont typeface="Wingdings" pitchFamily="2" charset="2"/>
              <a:buChar char="v"/>
            </a:pPr>
            <a:r>
              <a:rPr lang="en-US" b="1" dirty="0" smtClean="0"/>
              <a:t>Limitations </a:t>
            </a:r>
            <a:r>
              <a:rPr lang="en-US" b="1" dirty="0"/>
              <a:t>and </a:t>
            </a:r>
            <a:r>
              <a:rPr lang="en-US" b="1" dirty="0" smtClean="0"/>
              <a:t>risks</a:t>
            </a:r>
            <a:endParaRPr lang="en-US" dirty="0"/>
          </a:p>
          <a:p>
            <a:pPr lvl="0">
              <a:lnSpc>
                <a:spcPct val="170000"/>
              </a:lnSpc>
            </a:pPr>
            <a:r>
              <a:rPr lang="en-US" dirty="0"/>
              <a:t>Introduction of new professional and specialized personnel. </a:t>
            </a:r>
          </a:p>
          <a:p>
            <a:pPr lvl="0">
              <a:lnSpc>
                <a:spcPct val="170000"/>
              </a:lnSpc>
            </a:pPr>
            <a:r>
              <a:rPr lang="en-US" dirty="0"/>
              <a:t>Complexity in designing and managing data </a:t>
            </a:r>
          </a:p>
          <a:p>
            <a:pPr lvl="0">
              <a:lnSpc>
                <a:spcPct val="170000"/>
              </a:lnSpc>
            </a:pPr>
            <a:r>
              <a:rPr lang="en-US" dirty="0"/>
              <a:t>The cost and risk during conversion from the old to the new system </a:t>
            </a:r>
          </a:p>
          <a:p>
            <a:pPr lvl="0">
              <a:lnSpc>
                <a:spcPct val="170000"/>
              </a:lnSpc>
            </a:pPr>
            <a:r>
              <a:rPr lang="en-US" dirty="0"/>
              <a:t>High cost to be incurred to develop and maintain the system </a:t>
            </a:r>
          </a:p>
          <a:p>
            <a:pPr lvl="0">
              <a:lnSpc>
                <a:spcPct val="170000"/>
              </a:lnSpc>
            </a:pPr>
            <a:r>
              <a:rPr lang="en-US" dirty="0"/>
              <a:t>Complex backup and recovery services from the users perspective </a:t>
            </a:r>
          </a:p>
          <a:p>
            <a:pPr lvl="0">
              <a:lnSpc>
                <a:spcPct val="170000"/>
              </a:lnSpc>
            </a:pPr>
            <a:r>
              <a:rPr lang="en-US" dirty="0"/>
              <a:t>Reduced performance due to centralization and data independency </a:t>
            </a:r>
          </a:p>
          <a:p>
            <a:pPr>
              <a:lnSpc>
                <a:spcPct val="170000"/>
              </a:lnSpc>
            </a:pPr>
            <a:r>
              <a:rPr lang="en-US" dirty="0"/>
              <a:t>High impact on the system when failure occurs to the central </a:t>
            </a:r>
          </a:p>
        </p:txBody>
      </p:sp>
      <p:sp>
        <p:nvSpPr>
          <p:cNvPr id="2" name="Slide Number Placeholder 1"/>
          <p:cNvSpPr>
            <a:spLocks noGrp="1"/>
          </p:cNvSpPr>
          <p:nvPr>
            <p:ph type="sldNum" sz="quarter" idx="12"/>
          </p:nvPr>
        </p:nvSpPr>
        <p:spPr/>
        <p:txBody>
          <a:bodyPr/>
          <a:lstStyle/>
          <a:p>
            <a:fld id="{9039178B-9076-4698-9ED0-4158FF938BAE}" type="slidenum">
              <a:rPr lang="en-US" smtClean="0"/>
              <a:t>18</a:t>
            </a:fld>
            <a:endParaRPr lang="en-US"/>
          </a:p>
        </p:txBody>
      </p:sp>
    </p:spTree>
    <p:extLst>
      <p:ext uri="{BB962C8B-B14F-4D97-AF65-F5344CB8AC3E}">
        <p14:creationId xmlns:p14="http://schemas.microsoft.com/office/powerpoint/2010/main" val="305128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27037"/>
            <a:ext cx="9052561" cy="6850468"/>
          </a:xfrm>
        </p:spPr>
        <p:txBody>
          <a:bodyPr>
            <a:noAutofit/>
          </a:bodyPr>
          <a:lstStyle/>
          <a:p>
            <a:pPr marL="0" indent="0">
              <a:lnSpc>
                <a:spcPct val="170000"/>
              </a:lnSpc>
              <a:buNone/>
            </a:pPr>
            <a:r>
              <a:rPr lang="en-US" sz="2000" b="1" dirty="0">
                <a:latin typeface="Times New Roman" pitchFamily="18" charset="0"/>
                <a:cs typeface="Times New Roman" pitchFamily="18" charset="0"/>
              </a:rPr>
              <a:t>Data base systems</a:t>
            </a:r>
            <a:r>
              <a:rPr lang="en-US" sz="2000" b="1" dirty="0" smtClean="0">
                <a:latin typeface="Times New Roman" pitchFamily="18" charset="0"/>
                <a:cs typeface="Times New Roman" pitchFamily="18" charset="0"/>
              </a:rPr>
              <a:t>:</a:t>
            </a:r>
          </a:p>
          <a:p>
            <a:pPr>
              <a:lnSpc>
                <a:spcPct val="170000"/>
              </a:lnSpc>
            </a:pPr>
            <a:r>
              <a:rPr lang="en-US" sz="2000" dirty="0" smtClean="0">
                <a:latin typeface="Times New Roman" pitchFamily="18" charset="0"/>
                <a:cs typeface="Times New Roman" pitchFamily="18" charset="0"/>
              </a:rPr>
              <a:t> manage large data sets in an organization</a:t>
            </a:r>
            <a:endParaRPr lang="en-US" sz="2000" dirty="0">
              <a:latin typeface="Times New Roman" pitchFamily="18" charset="0"/>
              <a:cs typeface="Times New Roman" pitchFamily="18" charset="0"/>
            </a:endParaRPr>
          </a:p>
          <a:p>
            <a:pPr marL="512045" indent="-512045">
              <a:lnSpc>
                <a:spcPct val="170000"/>
              </a:lnSpc>
            </a:pPr>
            <a:r>
              <a:rPr lang="en-US" sz="2000" dirty="0">
                <a:latin typeface="Times New Roman" pitchFamily="18" charset="0"/>
                <a:cs typeface="Times New Roman" pitchFamily="18" charset="0"/>
              </a:rPr>
              <a:t>definition and the manipulation of the data </a:t>
            </a:r>
          </a:p>
          <a:p>
            <a:pPr marL="512045" indent="-512045">
              <a:lnSpc>
                <a:spcPct val="170000"/>
              </a:lnSpc>
            </a:pPr>
            <a:r>
              <a:rPr lang="en-US" sz="2000" dirty="0">
                <a:latin typeface="Times New Roman" pitchFamily="18" charset="0"/>
                <a:cs typeface="Times New Roman" pitchFamily="18" charset="0"/>
              </a:rPr>
              <a:t>Provide mechanisms for the manipulation of information</a:t>
            </a:r>
          </a:p>
          <a:p>
            <a:pPr marL="512045" indent="-512045">
              <a:lnSpc>
                <a:spcPct val="170000"/>
              </a:lnSpc>
            </a:pPr>
            <a:r>
              <a:rPr lang="en-US" sz="2000" dirty="0">
                <a:latin typeface="Times New Roman" pitchFamily="18" charset="0"/>
                <a:cs typeface="Times New Roman" pitchFamily="18" charset="0"/>
              </a:rPr>
              <a:t>maintain internal records, to present data to customers and clients on the Www.</a:t>
            </a:r>
          </a:p>
          <a:p>
            <a:pPr marL="0" indent="0">
              <a:lnSpc>
                <a:spcPct val="170000"/>
              </a:lnSpc>
              <a:buNone/>
            </a:pPr>
            <a:r>
              <a:rPr lang="en-US" sz="2000" b="1" dirty="0" smtClean="0">
                <a:latin typeface="Times New Roman" pitchFamily="18" charset="0"/>
                <a:cs typeface="Times New Roman" pitchFamily="18" charset="0"/>
              </a:rPr>
              <a:t>Data base</a:t>
            </a:r>
          </a:p>
          <a:p>
            <a:pPr>
              <a:lnSpc>
                <a:spcPct val="170000"/>
              </a:lnSpc>
            </a:pPr>
            <a:r>
              <a:rPr lang="en-US" sz="2000" dirty="0">
                <a:latin typeface="Times New Roman" pitchFamily="18" charset="0"/>
                <a:cs typeface="Times New Roman" pitchFamily="18" charset="0"/>
              </a:rPr>
              <a:t>found at the core of many modern organizations</a:t>
            </a:r>
            <a:endParaRPr lang="en-US" sz="2000" b="1" dirty="0">
              <a:latin typeface="Times New Roman" pitchFamily="18" charset="0"/>
              <a:cs typeface="Times New Roman" pitchFamily="18" charset="0"/>
            </a:endParaRPr>
          </a:p>
          <a:p>
            <a:pPr marL="512045" indent="-512045">
              <a:lnSpc>
                <a:spcPct val="170000"/>
              </a:lnSpc>
            </a:pPr>
            <a:r>
              <a:rPr lang="en-US" sz="2000" dirty="0">
                <a:latin typeface="Times New Roman" pitchFamily="18" charset="0"/>
                <a:cs typeface="Times New Roman" pitchFamily="18" charset="0"/>
              </a:rPr>
              <a:t>Represented in specialized software called a database management system, or DBMS. </a:t>
            </a:r>
          </a:p>
          <a:p>
            <a:pPr marL="512045" indent="-512045">
              <a:lnSpc>
                <a:spcPct val="170000"/>
              </a:lnSpc>
            </a:pPr>
            <a:r>
              <a:rPr lang="en-US" sz="2000" dirty="0">
                <a:latin typeface="Times New Roman" pitchFamily="18" charset="0"/>
                <a:cs typeface="Times New Roman" pitchFamily="18" charset="0"/>
              </a:rPr>
              <a:t>A DBMS is a powerful tool for creating and managing large amounts of data efficiently and allowing it to </a:t>
            </a:r>
            <a:r>
              <a:rPr lang="en-US" sz="2000" dirty="0" smtClean="0">
                <a:latin typeface="Times New Roman" pitchFamily="18" charset="0"/>
                <a:cs typeface="Times New Roman" pitchFamily="18" charset="0"/>
              </a:rPr>
              <a:t>continue </a:t>
            </a:r>
            <a:r>
              <a:rPr lang="en-US" sz="2000" dirty="0">
                <a:latin typeface="Times New Roman" pitchFamily="18" charset="0"/>
                <a:cs typeface="Times New Roman" pitchFamily="18" charset="0"/>
              </a:rPr>
              <a:t>over long periods of time, safely.</a:t>
            </a:r>
          </a:p>
          <a:p>
            <a:pPr marL="512045" indent="-512045">
              <a:lnSpc>
                <a:spcPct val="170000"/>
              </a:lnSpc>
            </a:pPr>
            <a:r>
              <a:rPr lang="en-US" sz="2000" dirty="0">
                <a:latin typeface="Times New Roman" pitchFamily="18" charset="0"/>
                <a:cs typeface="Times New Roman" pitchFamily="18" charset="0"/>
              </a:rPr>
              <a:t>database refers to a collection of data that is managed by a DBMS</a:t>
            </a:r>
          </a:p>
        </p:txBody>
      </p:sp>
      <p:sp>
        <p:nvSpPr>
          <p:cNvPr id="4" name="Slide Number Placeholder 3"/>
          <p:cNvSpPr>
            <a:spLocks noGrp="1"/>
          </p:cNvSpPr>
          <p:nvPr>
            <p:ph type="sldNum" sz="quarter" idx="12"/>
          </p:nvPr>
        </p:nvSpPr>
        <p:spPr/>
        <p:txBody>
          <a:bodyPr/>
          <a:lstStyle/>
          <a:p>
            <a:fld id="{9039178B-9076-4698-9ED0-4158FF938BAE}" type="slidenum">
              <a:rPr lang="en-US" sz="1800" smtClean="0"/>
              <a:t>1</a:t>
            </a:fld>
            <a:endParaRPr lang="en-US" sz="1800" dirty="0"/>
          </a:p>
        </p:txBody>
      </p:sp>
    </p:spTree>
    <p:extLst>
      <p:ext uri="{BB962C8B-B14F-4D97-AF65-F5344CB8AC3E}">
        <p14:creationId xmlns:p14="http://schemas.microsoft.com/office/powerpoint/2010/main" val="3199246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Autofit/>
          </a:bodyPr>
          <a:lstStyle/>
          <a:p>
            <a:pPr marL="0" indent="0">
              <a:buNone/>
            </a:pPr>
            <a:r>
              <a:rPr lang="en-US" sz="3100" dirty="0"/>
              <a:t>Database Management System (DBMS)</a:t>
            </a:r>
          </a:p>
          <a:p>
            <a:pPr lvl="0"/>
            <a:r>
              <a:rPr lang="en-US" sz="2200" dirty="0"/>
              <a:t>Data </a:t>
            </a:r>
            <a:r>
              <a:rPr lang="en-US" sz="2200" b="1" i="1" dirty="0"/>
              <a:t>storage</a:t>
            </a:r>
            <a:r>
              <a:rPr lang="en-US" sz="2200" dirty="0"/>
              <a:t>, </a:t>
            </a:r>
            <a:r>
              <a:rPr lang="en-US" sz="2200" b="1" i="1" dirty="0"/>
              <a:t>retrieval </a:t>
            </a:r>
            <a:r>
              <a:rPr lang="en-US" sz="2200" dirty="0"/>
              <a:t>and </a:t>
            </a:r>
            <a:r>
              <a:rPr lang="en-US" sz="2200" b="1" i="1" dirty="0"/>
              <a:t>update </a:t>
            </a:r>
            <a:r>
              <a:rPr lang="en-US" sz="2200" dirty="0"/>
              <a:t>in the database </a:t>
            </a:r>
          </a:p>
          <a:p>
            <a:pPr lvl="0"/>
            <a:r>
              <a:rPr lang="en-US" sz="2200" dirty="0"/>
              <a:t>A user accessible </a:t>
            </a:r>
            <a:r>
              <a:rPr lang="en-US" sz="2200" b="1" i="1" dirty="0"/>
              <a:t>catalogue </a:t>
            </a:r>
            <a:endParaRPr lang="en-US" sz="2200" dirty="0"/>
          </a:p>
          <a:p>
            <a:pPr lvl="0"/>
            <a:r>
              <a:rPr lang="en-US" sz="2200" b="1" i="1" dirty="0"/>
              <a:t>Transaction support service</a:t>
            </a:r>
            <a:r>
              <a:rPr lang="en-US" sz="2200" dirty="0"/>
              <a:t>: ALL or NONE transaction, which minimize data inconsistency.</a:t>
            </a:r>
          </a:p>
          <a:p>
            <a:pPr lvl="0"/>
            <a:r>
              <a:rPr lang="en-US" sz="2200" b="1" i="1" dirty="0"/>
              <a:t>Concurrency Control Services</a:t>
            </a:r>
            <a:r>
              <a:rPr lang="en-US" sz="2200" dirty="0"/>
              <a:t>: access and update on the database by different users simultaneously should be implemented correctly. </a:t>
            </a:r>
          </a:p>
          <a:p>
            <a:pPr lvl="0"/>
            <a:r>
              <a:rPr lang="en-US" sz="2200" b="1" i="1" dirty="0"/>
              <a:t>Recovery Services</a:t>
            </a:r>
            <a:r>
              <a:rPr lang="en-US" sz="2200" dirty="0"/>
              <a:t>: a mechanism for recovering the database after a failure must be available. </a:t>
            </a:r>
          </a:p>
          <a:p>
            <a:pPr lvl="0"/>
            <a:r>
              <a:rPr lang="en-US" sz="2200" b="1" i="1" dirty="0"/>
              <a:t>Authorization Services </a:t>
            </a:r>
            <a:r>
              <a:rPr lang="en-US" sz="2200" dirty="0"/>
              <a:t>(Security): must support the implementation of access and authorization service to database administrator and users. </a:t>
            </a:r>
          </a:p>
          <a:p>
            <a:pPr lvl="0"/>
            <a:r>
              <a:rPr lang="en-US" sz="2200" b="1" i="1" dirty="0"/>
              <a:t>Support for Data Communication</a:t>
            </a:r>
            <a:r>
              <a:rPr lang="en-US" sz="2200" dirty="0"/>
              <a:t>: should provide the facility to integrate with data transfer software or data communication managers. </a:t>
            </a:r>
          </a:p>
          <a:p>
            <a:r>
              <a:rPr lang="en-US" sz="2200" b="1" i="1" dirty="0"/>
              <a:t>Integrity Services</a:t>
            </a:r>
            <a:r>
              <a:rPr lang="en-US" sz="2200" dirty="0"/>
              <a:t>: rules about data and the change that took place on the data, correctness </a:t>
            </a:r>
          </a:p>
          <a:p>
            <a:pPr marL="0" indent="0">
              <a:buNone/>
            </a:pPr>
            <a:endParaRPr lang="en-US" sz="3100" dirty="0"/>
          </a:p>
        </p:txBody>
      </p:sp>
      <p:sp>
        <p:nvSpPr>
          <p:cNvPr id="2" name="Slide Number Placeholder 1"/>
          <p:cNvSpPr>
            <a:spLocks noGrp="1"/>
          </p:cNvSpPr>
          <p:nvPr>
            <p:ph type="sldNum" sz="quarter" idx="12"/>
          </p:nvPr>
        </p:nvSpPr>
        <p:spPr/>
        <p:txBody>
          <a:bodyPr/>
          <a:lstStyle/>
          <a:p>
            <a:fld id="{9039178B-9076-4698-9ED0-4158FF938BAE}" type="slidenum">
              <a:rPr lang="en-US" smtClean="0"/>
              <a:t>19</a:t>
            </a:fld>
            <a:endParaRPr lang="en-US"/>
          </a:p>
        </p:txBody>
      </p:sp>
    </p:spTree>
    <p:extLst>
      <p:ext uri="{BB962C8B-B14F-4D97-AF65-F5344CB8AC3E}">
        <p14:creationId xmlns:p14="http://schemas.microsoft.com/office/powerpoint/2010/main" val="4279867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97893"/>
          </a:xfrm>
        </p:spPr>
        <p:txBody>
          <a:bodyPr>
            <a:normAutofit fontScale="90000"/>
          </a:bodyPr>
          <a:lstStyle/>
          <a:p>
            <a:pPr algn="l"/>
            <a:r>
              <a:rPr lang="en-US" sz="2400" b="1" dirty="0" smtClean="0">
                <a:latin typeface="Times New Roman" pitchFamily="18" charset="0"/>
                <a:cs typeface="Times New Roman" pitchFamily="18" charset="0"/>
              </a:rPr>
              <a:t>DBMS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808037"/>
            <a:ext cx="9052561" cy="6706906"/>
          </a:xfrm>
        </p:spPr>
        <p:txBody>
          <a:bodyPr>
            <a:normAutofit fontScale="55000" lnSpcReduction="20000"/>
          </a:bodyPr>
          <a:lstStyle/>
          <a:p>
            <a:pPr lvl="0" algn="just">
              <a:lnSpc>
                <a:spcPct val="170000"/>
              </a:lnSpc>
              <a:buFont typeface="Wingdings" pitchFamily="2" charset="2"/>
              <a:buChar char="v"/>
            </a:pPr>
            <a:r>
              <a:rPr lang="en-US" sz="3600" b="1" dirty="0">
                <a:latin typeface="Times New Roman" pitchFamily="18" charset="0"/>
                <a:cs typeface="Times New Roman" pitchFamily="18" charset="0"/>
              </a:rPr>
              <a:t>Components</a:t>
            </a:r>
            <a:endParaRPr lang="en-US" b="1" dirty="0" smtClean="0">
              <a:latin typeface="Times New Roman" pitchFamily="18" charset="0"/>
              <a:cs typeface="Times New Roman" pitchFamily="18" charset="0"/>
            </a:endParaRPr>
          </a:p>
          <a:p>
            <a:pPr marL="0" lvl="0" indent="0" algn="just">
              <a:lnSpc>
                <a:spcPct val="170000"/>
              </a:lnSpc>
              <a:buNone/>
            </a:pPr>
            <a:r>
              <a:rPr lang="en-US" b="1" dirty="0" smtClean="0">
                <a:latin typeface="Times New Roman" pitchFamily="18" charset="0"/>
                <a:cs typeface="Times New Roman" pitchFamily="18" charset="0"/>
              </a:rPr>
              <a:t>Data </a:t>
            </a:r>
            <a:r>
              <a:rPr lang="en-US" b="1" dirty="0">
                <a:latin typeface="Times New Roman" pitchFamily="18" charset="0"/>
                <a:cs typeface="Times New Roman" pitchFamily="18" charset="0"/>
              </a:rPr>
              <a:t>Definition Language (DDL): </a:t>
            </a:r>
            <a:endParaRPr lang="en-US" sz="3100" dirty="0">
              <a:latin typeface="Times New Roman" pitchFamily="18" charset="0"/>
              <a:cs typeface="Times New Roman" pitchFamily="18" charset="0"/>
            </a:endParaRPr>
          </a:p>
          <a:p>
            <a:pPr lvl="1" algn="just">
              <a:lnSpc>
                <a:spcPct val="170000"/>
              </a:lnSpc>
            </a:pPr>
            <a:r>
              <a:rPr lang="en-US" dirty="0">
                <a:latin typeface="Times New Roman" pitchFamily="18" charset="0"/>
                <a:cs typeface="Times New Roman" pitchFamily="18" charset="0"/>
              </a:rPr>
              <a:t>Language used to define each data element required by the organization. </a:t>
            </a:r>
            <a:endParaRPr lang="en-US" sz="2700" dirty="0">
              <a:latin typeface="Times New Roman" pitchFamily="18" charset="0"/>
              <a:cs typeface="Times New Roman" pitchFamily="18" charset="0"/>
            </a:endParaRPr>
          </a:p>
          <a:p>
            <a:pPr lvl="1" algn="just">
              <a:lnSpc>
                <a:spcPct val="170000"/>
              </a:lnSpc>
            </a:pPr>
            <a:r>
              <a:rPr lang="en-US" dirty="0">
                <a:latin typeface="Times New Roman" pitchFamily="18" charset="0"/>
                <a:cs typeface="Times New Roman" pitchFamily="18" charset="0"/>
              </a:rPr>
              <a:t>Commands for setting up schema or the intension of database </a:t>
            </a:r>
            <a:endParaRPr lang="en-US" sz="2700" dirty="0">
              <a:latin typeface="Times New Roman" pitchFamily="18" charset="0"/>
              <a:cs typeface="Times New Roman" pitchFamily="18" charset="0"/>
            </a:endParaRPr>
          </a:p>
          <a:p>
            <a:pPr lvl="1" algn="just">
              <a:lnSpc>
                <a:spcPct val="170000"/>
              </a:lnSpc>
            </a:pPr>
            <a:r>
              <a:rPr lang="en-US" dirty="0">
                <a:latin typeface="Times New Roman" pitchFamily="18" charset="0"/>
                <a:cs typeface="Times New Roman" pitchFamily="18" charset="0"/>
              </a:rPr>
              <a:t>These commands are used to setup a database, create, delete and alter table with the facility of handling constraints </a:t>
            </a:r>
            <a:endParaRPr lang="en-US" sz="2700" dirty="0">
              <a:latin typeface="Times New Roman" pitchFamily="18" charset="0"/>
              <a:cs typeface="Times New Roman" pitchFamily="18" charset="0"/>
            </a:endParaRPr>
          </a:p>
          <a:p>
            <a:pPr marL="0" lvl="0" indent="0" algn="just">
              <a:lnSpc>
                <a:spcPct val="170000"/>
              </a:lnSpc>
              <a:buNone/>
            </a:pPr>
            <a:r>
              <a:rPr lang="en-US" b="1" dirty="0">
                <a:latin typeface="Times New Roman" pitchFamily="18" charset="0"/>
                <a:cs typeface="Times New Roman" pitchFamily="18" charset="0"/>
              </a:rPr>
              <a:t>Data Manipulation Language (DML): </a:t>
            </a:r>
            <a:endParaRPr lang="en-US" sz="3100" dirty="0">
              <a:latin typeface="Times New Roman" pitchFamily="18" charset="0"/>
              <a:cs typeface="Times New Roman" pitchFamily="18" charset="0"/>
            </a:endParaRPr>
          </a:p>
          <a:p>
            <a:pPr lvl="1" algn="just">
              <a:lnSpc>
                <a:spcPct val="170000"/>
              </a:lnSpc>
            </a:pPr>
            <a:r>
              <a:rPr lang="en-US" dirty="0">
                <a:latin typeface="Times New Roman" pitchFamily="18" charset="0"/>
                <a:cs typeface="Times New Roman" pitchFamily="18" charset="0"/>
              </a:rPr>
              <a:t>Is a core command used by end-users and programmers to store, retrieve, and access the data in the database e.g. SQL </a:t>
            </a:r>
            <a:endParaRPr lang="en-US" sz="2700" dirty="0">
              <a:latin typeface="Times New Roman" pitchFamily="18" charset="0"/>
              <a:cs typeface="Times New Roman" pitchFamily="18" charset="0"/>
            </a:endParaRPr>
          </a:p>
          <a:p>
            <a:pPr lvl="1" algn="just">
              <a:lnSpc>
                <a:spcPct val="170000"/>
              </a:lnSpc>
            </a:pPr>
            <a:r>
              <a:rPr lang="en-US" dirty="0">
                <a:latin typeface="Times New Roman" pitchFamily="18" charset="0"/>
                <a:cs typeface="Times New Roman" pitchFamily="18" charset="0"/>
              </a:rPr>
              <a:t>Since the required data or Query by the user will be extracted using this type of language, it is also called "Query Language" </a:t>
            </a:r>
            <a:endParaRPr lang="en-US" sz="2700" dirty="0">
              <a:latin typeface="Times New Roman" pitchFamily="18" charset="0"/>
              <a:cs typeface="Times New Roman" pitchFamily="18" charset="0"/>
            </a:endParaRPr>
          </a:p>
          <a:p>
            <a:pPr marL="0" lvl="0" indent="0" algn="just">
              <a:lnSpc>
                <a:spcPct val="170000"/>
              </a:lnSpc>
              <a:buNone/>
            </a:pPr>
            <a:r>
              <a:rPr lang="en-US" b="1" dirty="0">
                <a:latin typeface="Times New Roman" pitchFamily="18" charset="0"/>
                <a:cs typeface="Times New Roman" pitchFamily="18" charset="0"/>
              </a:rPr>
              <a:t>Data Dictionary: </a:t>
            </a:r>
            <a:endParaRPr lang="en-US" sz="3100" dirty="0">
              <a:latin typeface="Times New Roman" pitchFamily="18" charset="0"/>
              <a:cs typeface="Times New Roman" pitchFamily="18" charset="0"/>
            </a:endParaRPr>
          </a:p>
          <a:p>
            <a:pPr lvl="1" algn="just">
              <a:lnSpc>
                <a:spcPct val="170000"/>
              </a:lnSpc>
            </a:pPr>
            <a:r>
              <a:rPr lang="en-US" dirty="0">
                <a:latin typeface="Times New Roman" pitchFamily="18" charset="0"/>
                <a:cs typeface="Times New Roman" pitchFamily="18" charset="0"/>
              </a:rPr>
              <a:t>Due to the fact that a database is a self-describing system, this tool, Data Dictionary, is used to store and organize information about the data stored in the database. </a:t>
            </a:r>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039178B-9076-4698-9ED0-4158FF938BAE}" type="slidenum">
              <a:rPr lang="en-US" smtClean="0"/>
              <a:t>20</a:t>
            </a:fld>
            <a:endParaRPr lang="en-US"/>
          </a:p>
        </p:txBody>
      </p:sp>
    </p:spTree>
    <p:extLst>
      <p:ext uri="{BB962C8B-B14F-4D97-AF65-F5344CB8AC3E}">
        <p14:creationId xmlns:p14="http://schemas.microsoft.com/office/powerpoint/2010/main" val="12661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92500"/>
          </a:bodyPr>
          <a:lstStyle/>
          <a:p>
            <a:pPr lvl="0" algn="just">
              <a:lnSpc>
                <a:spcPct val="150000"/>
              </a:lnSpc>
              <a:buFont typeface="Wingdings" pitchFamily="2" charset="2"/>
              <a:buChar char="v"/>
            </a:pPr>
            <a:r>
              <a:rPr lang="en-US" sz="2800" b="1" dirty="0" smtClean="0">
                <a:latin typeface="Times New Roman" pitchFamily="18" charset="0"/>
                <a:cs typeface="Times New Roman" pitchFamily="18" charset="0"/>
              </a:rPr>
              <a:t>Components</a:t>
            </a:r>
          </a:p>
          <a:p>
            <a:pPr marL="0" lvl="0" indent="0" algn="just">
              <a:lnSpc>
                <a:spcPct val="150000"/>
              </a:lnSpc>
              <a:buNone/>
            </a:pPr>
            <a:r>
              <a:rPr lang="en-US" sz="2800" b="1" dirty="0" smtClean="0">
                <a:latin typeface="Times New Roman" pitchFamily="18" charset="0"/>
                <a:cs typeface="Times New Roman" pitchFamily="18" charset="0"/>
              </a:rPr>
              <a:t>Data </a:t>
            </a:r>
            <a:r>
              <a:rPr lang="en-US" sz="2800" b="1" dirty="0">
                <a:latin typeface="Times New Roman" pitchFamily="18" charset="0"/>
                <a:cs typeface="Times New Roman" pitchFamily="18" charset="0"/>
              </a:rPr>
              <a:t>Control Language: </a:t>
            </a:r>
            <a:endParaRPr lang="en-US" sz="2800" dirty="0">
              <a:latin typeface="Times New Roman" pitchFamily="18" charset="0"/>
              <a:cs typeface="Times New Roman" pitchFamily="18" charset="0"/>
            </a:endParaRPr>
          </a:p>
          <a:p>
            <a:pPr lvl="1" algn="just">
              <a:lnSpc>
                <a:spcPct val="150000"/>
              </a:lnSpc>
            </a:pPr>
            <a:r>
              <a:rPr lang="en-US" sz="2800" dirty="0">
                <a:latin typeface="Times New Roman" pitchFamily="18" charset="0"/>
                <a:cs typeface="Times New Roman" pitchFamily="18" charset="0"/>
              </a:rPr>
              <a:t>Database is a shared resource that demands control of data access and usage. The database administrator should have the facility to control the overall operation of the system. </a:t>
            </a:r>
          </a:p>
          <a:p>
            <a:pPr lvl="1" algn="just">
              <a:lnSpc>
                <a:spcPct val="150000"/>
              </a:lnSpc>
            </a:pPr>
            <a:r>
              <a:rPr lang="en-US" sz="2800" dirty="0">
                <a:latin typeface="Times New Roman" pitchFamily="18" charset="0"/>
                <a:cs typeface="Times New Roman" pitchFamily="18" charset="0"/>
              </a:rPr>
              <a:t>Data Control Languages are commands that will help the Database Administrator to control the database. </a:t>
            </a:r>
          </a:p>
          <a:p>
            <a:pPr lvl="1" algn="just">
              <a:lnSpc>
                <a:spcPct val="150000"/>
              </a:lnSpc>
            </a:pPr>
            <a:r>
              <a:rPr lang="en-US" sz="2800" dirty="0">
                <a:latin typeface="Times New Roman" pitchFamily="18" charset="0"/>
                <a:cs typeface="Times New Roman" pitchFamily="18" charset="0"/>
              </a:rPr>
              <a:t>The commands include grant or revoke privileges to access the database or particular object within the database and to store or remove database transactions </a:t>
            </a:r>
          </a:p>
          <a:p>
            <a:pPr lvl="0"/>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21</a:t>
            </a:fld>
            <a:endParaRPr lang="en-US"/>
          </a:p>
        </p:txBody>
      </p:sp>
    </p:spTree>
    <p:extLst>
      <p:ext uri="{BB962C8B-B14F-4D97-AF65-F5344CB8AC3E}">
        <p14:creationId xmlns:p14="http://schemas.microsoft.com/office/powerpoint/2010/main" val="1429060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49534"/>
            <a:ext cx="9052561" cy="6675702"/>
          </a:xfrm>
        </p:spPr>
        <p:txBody>
          <a:bodyPr/>
          <a:lstStyle/>
          <a:p>
            <a:pPr marL="0" indent="0" algn="just">
              <a:lnSpc>
                <a:spcPct val="150000"/>
              </a:lnSpc>
              <a:buNone/>
            </a:pPr>
            <a:r>
              <a:rPr lang="en-US" b="1" dirty="0">
                <a:latin typeface="Times New Roman" pitchFamily="18" charset="0"/>
                <a:cs typeface="Times New Roman" pitchFamily="18" charset="0"/>
              </a:rPr>
              <a:t>DBMS Environment</a:t>
            </a:r>
          </a:p>
          <a:p>
            <a:pPr algn="just">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DBMS environment has five components. To design and use a database, there will be the interaction or integration of Hardware, Software, Data, Procedure and People.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22</a:t>
            </a:fld>
            <a:endParaRPr lang="en-US"/>
          </a:p>
        </p:txBody>
      </p:sp>
    </p:spTree>
    <p:extLst>
      <p:ext uri="{BB962C8B-B14F-4D97-AF65-F5344CB8AC3E}">
        <p14:creationId xmlns:p14="http://schemas.microsoft.com/office/powerpoint/2010/main" val="3115589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92500" lnSpcReduction="10000"/>
          </a:bodyPr>
          <a:lstStyle/>
          <a:p>
            <a:pPr marL="0" indent="0" algn="just">
              <a:lnSpc>
                <a:spcPct val="150000"/>
              </a:lnSpc>
              <a:buNone/>
            </a:pPr>
            <a:r>
              <a:rPr lang="en-US" b="1" dirty="0">
                <a:latin typeface="Times New Roman" pitchFamily="18" charset="0"/>
                <a:cs typeface="Times New Roman" pitchFamily="18" charset="0"/>
              </a:rPr>
              <a:t>DBMS Environment</a:t>
            </a:r>
          </a:p>
          <a:p>
            <a:pPr algn="just">
              <a:lnSpc>
                <a:spcPct val="150000"/>
              </a:lnSpc>
              <a:buFont typeface="Wingdings" pitchFamily="2" charset="2"/>
              <a:buChar char="v"/>
            </a:pPr>
            <a:r>
              <a:rPr lang="en-US" b="1" dirty="0" smtClean="0">
                <a:latin typeface="Times New Roman" pitchFamily="18" charset="0"/>
                <a:cs typeface="Times New Roman" pitchFamily="18" charset="0"/>
              </a:rPr>
              <a:t>Components</a:t>
            </a:r>
            <a:endParaRPr lang="en-US" b="1" dirty="0" smtClean="0"/>
          </a:p>
          <a:p>
            <a:pPr marL="0" indent="0" algn="just">
              <a:lnSpc>
                <a:spcPct val="150000"/>
              </a:lnSpc>
              <a:buNone/>
            </a:pPr>
            <a:r>
              <a:rPr lang="en-US" b="1" dirty="0" smtClean="0">
                <a:latin typeface="Times New Roman" pitchFamily="18" charset="0"/>
                <a:cs typeface="Times New Roman" pitchFamily="18" charset="0"/>
              </a:rPr>
              <a:t>Hardware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components that one can touch and feel. </a:t>
            </a:r>
            <a:endParaRPr lang="en-US"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components are comprised of various types of personal computers, mainframe or any server computers to be used in multi-user system, network infrastructure, and other peripherals required in the system. </a:t>
            </a:r>
          </a:p>
        </p:txBody>
      </p:sp>
      <p:sp>
        <p:nvSpPr>
          <p:cNvPr id="2" name="Slide Number Placeholder 1"/>
          <p:cNvSpPr>
            <a:spLocks noGrp="1"/>
          </p:cNvSpPr>
          <p:nvPr>
            <p:ph type="sldNum" sz="quarter" idx="12"/>
          </p:nvPr>
        </p:nvSpPr>
        <p:spPr/>
        <p:txBody>
          <a:bodyPr/>
          <a:lstStyle/>
          <a:p>
            <a:fld id="{9039178B-9076-4698-9ED0-4158FF938BAE}" type="slidenum">
              <a:rPr lang="en-US" smtClean="0"/>
              <a:t>23</a:t>
            </a:fld>
            <a:endParaRPr lang="en-US"/>
          </a:p>
        </p:txBody>
      </p:sp>
    </p:spTree>
    <p:extLst>
      <p:ext uri="{BB962C8B-B14F-4D97-AF65-F5344CB8AC3E}">
        <p14:creationId xmlns:p14="http://schemas.microsoft.com/office/powerpoint/2010/main" val="318195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92500" lnSpcReduction="10000"/>
          </a:bodyPr>
          <a:lstStyle/>
          <a:p>
            <a:pPr marL="0" indent="0" algn="just">
              <a:lnSpc>
                <a:spcPct val="150000"/>
              </a:lnSpc>
              <a:buNone/>
            </a:pPr>
            <a:r>
              <a:rPr lang="en-US" b="1" dirty="0">
                <a:latin typeface="Times New Roman" pitchFamily="18" charset="0"/>
                <a:cs typeface="Times New Roman" pitchFamily="18" charset="0"/>
              </a:rPr>
              <a:t>DBMS Environment</a:t>
            </a:r>
          </a:p>
          <a:p>
            <a:pPr algn="just">
              <a:lnSpc>
                <a:spcPct val="150000"/>
              </a:lnSpc>
              <a:buFont typeface="Wingdings" pitchFamily="2" charset="2"/>
              <a:buChar char="v"/>
            </a:pPr>
            <a:r>
              <a:rPr lang="en-US" b="1" dirty="0" smtClean="0">
                <a:latin typeface="Times New Roman" pitchFamily="18" charset="0"/>
                <a:cs typeface="Times New Roman" pitchFamily="18" charset="0"/>
              </a:rPr>
              <a:t>Components</a:t>
            </a:r>
            <a:endParaRPr lang="en-US" b="1" dirty="0" smtClean="0">
              <a:latin typeface="Times New Roman" pitchFamily="18" charset="0"/>
              <a:cs typeface="Times New Roman" pitchFamily="18" charset="0"/>
            </a:endParaRPr>
          </a:p>
          <a:p>
            <a:pPr marL="0" indent="0" algn="just">
              <a:lnSpc>
                <a:spcPct val="150000"/>
              </a:lnSpc>
              <a:buNone/>
            </a:pPr>
            <a:r>
              <a:rPr lang="en-US" b="1" dirty="0" smtClean="0">
                <a:latin typeface="Times New Roman" pitchFamily="18" charset="0"/>
                <a:cs typeface="Times New Roman" pitchFamily="18" charset="0"/>
              </a:rPr>
              <a:t>Software</a:t>
            </a:r>
            <a:r>
              <a:rPr lang="en-US" dirty="0" smtClean="0">
                <a:latin typeface="Times New Roman" pitchFamily="18" charset="0"/>
                <a:cs typeface="Times New Roman" pitchFamily="18" charset="0"/>
              </a:rPr>
              <a:t>: </a:t>
            </a:r>
          </a:p>
          <a:p>
            <a:pPr lvl="0" algn="just">
              <a:lnSpc>
                <a:spcPct val="150000"/>
              </a:lnSpc>
            </a:pPr>
            <a:r>
              <a:rPr lang="en-US" dirty="0" smtClean="0">
                <a:latin typeface="Times New Roman" pitchFamily="18" charset="0"/>
                <a:cs typeface="Times New Roman" pitchFamily="18" charset="0"/>
              </a:rPr>
              <a:t>are collection of commands and programs used to manipulate the hardware to perform a function. </a:t>
            </a:r>
          </a:p>
          <a:p>
            <a:pPr lvl="0" algn="just">
              <a:lnSpc>
                <a:spcPct val="150000"/>
              </a:lnSpc>
            </a:pPr>
            <a:r>
              <a:rPr lang="en-US" dirty="0" smtClean="0">
                <a:latin typeface="Times New Roman" pitchFamily="18" charset="0"/>
                <a:cs typeface="Times New Roman" pitchFamily="18" charset="0"/>
              </a:rPr>
              <a:t>These include components like the DBMS software, application programs, operating systems, network software, language software and other relevant software.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24</a:t>
            </a:fld>
            <a:endParaRPr lang="en-US"/>
          </a:p>
        </p:txBody>
      </p:sp>
    </p:spTree>
    <p:extLst>
      <p:ext uri="{BB962C8B-B14F-4D97-AF65-F5344CB8AC3E}">
        <p14:creationId xmlns:p14="http://schemas.microsoft.com/office/powerpoint/2010/main" val="4210382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49534"/>
            <a:ext cx="9052561" cy="6675702"/>
          </a:xfrm>
        </p:spPr>
        <p:txBody>
          <a:bodyPr>
            <a:normAutofit fontScale="55000" lnSpcReduction="20000"/>
          </a:bodyPr>
          <a:lstStyle/>
          <a:p>
            <a:pPr marL="0" indent="0" algn="just">
              <a:lnSpc>
                <a:spcPct val="150000"/>
              </a:lnSpc>
              <a:buNone/>
            </a:pPr>
            <a:r>
              <a:rPr lang="en-US" b="1" dirty="0">
                <a:latin typeface="Times New Roman" pitchFamily="18" charset="0"/>
                <a:cs typeface="Times New Roman" pitchFamily="18" charset="0"/>
              </a:rPr>
              <a:t>DBMS </a:t>
            </a:r>
            <a:r>
              <a:rPr lang="en-US" b="1" dirty="0" smtClean="0">
                <a:latin typeface="Times New Roman" pitchFamily="18" charset="0"/>
                <a:cs typeface="Times New Roman" pitchFamily="18" charset="0"/>
              </a:rPr>
              <a:t>Environment</a:t>
            </a:r>
            <a:endParaRPr lang="en-US" b="1" dirty="0">
              <a:latin typeface="Times New Roman" pitchFamily="18" charset="0"/>
              <a:cs typeface="Times New Roman" pitchFamily="18" charset="0"/>
            </a:endParaRPr>
          </a:p>
          <a:p>
            <a:pPr algn="just">
              <a:lnSpc>
                <a:spcPct val="150000"/>
              </a:lnSpc>
              <a:buFont typeface="Wingdings" pitchFamily="2" charset="2"/>
              <a:buChar char="v"/>
            </a:pPr>
            <a:r>
              <a:rPr lang="en-US" b="1" dirty="0" smtClean="0">
                <a:latin typeface="Times New Roman" pitchFamily="18" charset="0"/>
                <a:cs typeface="Times New Roman" pitchFamily="18" charset="0"/>
              </a:rPr>
              <a:t>Components</a:t>
            </a:r>
            <a:endParaRPr lang="en-US" b="1" dirty="0" smtClean="0">
              <a:latin typeface="Times New Roman" pitchFamily="18" charset="0"/>
              <a:cs typeface="Times New Roman" pitchFamily="18" charset="0"/>
            </a:endParaRPr>
          </a:p>
          <a:p>
            <a:pPr marL="0" indent="0" algn="just">
              <a:lnSpc>
                <a:spcPct val="220000"/>
              </a:lnSpc>
              <a:buNone/>
            </a:pPr>
            <a:r>
              <a:rPr lang="en-US" b="1" dirty="0" smtClean="0">
                <a:latin typeface="Times New Roman" pitchFamily="18" charset="0"/>
                <a:cs typeface="Times New Roman" pitchFamily="18" charset="0"/>
              </a:rPr>
              <a:t>Data</a:t>
            </a:r>
            <a:r>
              <a:rPr lang="en-US" dirty="0" smtClean="0">
                <a:latin typeface="Times New Roman" pitchFamily="18" charset="0"/>
                <a:cs typeface="Times New Roman" pitchFamily="18" charset="0"/>
              </a:rPr>
              <a:t>: </a:t>
            </a:r>
          </a:p>
          <a:p>
            <a:pPr lvl="0" algn="just">
              <a:lnSpc>
                <a:spcPct val="220000"/>
              </a:lnSpc>
            </a:pPr>
            <a:r>
              <a:rPr lang="en-US" dirty="0" smtClean="0">
                <a:latin typeface="Times New Roman" pitchFamily="18" charset="0"/>
                <a:cs typeface="Times New Roman" pitchFamily="18" charset="0"/>
              </a:rPr>
              <a:t>since the goal of any database system is to have better control of the data and making data useful, Data is the most important component to the user of the database. </a:t>
            </a:r>
          </a:p>
          <a:p>
            <a:pPr lvl="0" algn="just">
              <a:lnSpc>
                <a:spcPct val="220000"/>
              </a:lnSpc>
            </a:pPr>
            <a:r>
              <a:rPr lang="en-US" dirty="0" smtClean="0">
                <a:latin typeface="Times New Roman" pitchFamily="18" charset="0"/>
                <a:cs typeface="Times New Roman" pitchFamily="18" charset="0"/>
              </a:rPr>
              <a:t>There are two categories of data in any database system: that is </a:t>
            </a:r>
            <a:r>
              <a:rPr lang="en-US" i="1" dirty="0" smtClean="0">
                <a:latin typeface="Times New Roman" pitchFamily="18" charset="0"/>
                <a:cs typeface="Times New Roman" pitchFamily="18" charset="0"/>
              </a:rPr>
              <a:t>Operational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Metadata</a:t>
            </a:r>
            <a:r>
              <a:rPr lang="en-US" dirty="0" smtClean="0">
                <a:latin typeface="Times New Roman" pitchFamily="18" charset="0"/>
                <a:cs typeface="Times New Roman" pitchFamily="18" charset="0"/>
              </a:rPr>
              <a:t>. </a:t>
            </a:r>
          </a:p>
          <a:p>
            <a:pPr lvl="0" algn="just">
              <a:lnSpc>
                <a:spcPct val="220000"/>
              </a:lnSpc>
            </a:pPr>
            <a:r>
              <a:rPr lang="en-US" dirty="0" smtClean="0">
                <a:latin typeface="Times New Roman" pitchFamily="18" charset="0"/>
                <a:cs typeface="Times New Roman" pitchFamily="18" charset="0"/>
              </a:rPr>
              <a:t>Operational data is the data actually stored in the system to be used by the user. </a:t>
            </a:r>
          </a:p>
          <a:p>
            <a:pPr lvl="0" algn="just">
              <a:lnSpc>
                <a:spcPct val="220000"/>
              </a:lnSpc>
            </a:pPr>
            <a:r>
              <a:rPr lang="en-US" dirty="0" smtClean="0">
                <a:latin typeface="Times New Roman" pitchFamily="18" charset="0"/>
                <a:cs typeface="Times New Roman" pitchFamily="18" charset="0"/>
              </a:rPr>
              <a:t>Metadata is the data that is used to store information about the database itself. </a:t>
            </a:r>
          </a:p>
          <a:p>
            <a:pPr lvl="0" algn="just">
              <a:lnSpc>
                <a:spcPct val="220000"/>
              </a:lnSpc>
            </a:pPr>
            <a:r>
              <a:rPr lang="en-US" dirty="0" smtClean="0">
                <a:latin typeface="Times New Roman" pitchFamily="18" charset="0"/>
                <a:cs typeface="Times New Roman" pitchFamily="18" charset="0"/>
              </a:rPr>
              <a:t>The structure of the data in the database is called the  </a:t>
            </a:r>
            <a:r>
              <a:rPr lang="en-US" b="1" i="1" dirty="0" smtClean="0">
                <a:latin typeface="Times New Roman" pitchFamily="18" charset="0"/>
                <a:cs typeface="Times New Roman" pitchFamily="18" charset="0"/>
              </a:rPr>
              <a:t>schema</a:t>
            </a:r>
            <a:r>
              <a:rPr lang="en-US" dirty="0" smtClean="0">
                <a:latin typeface="Times New Roman" pitchFamily="18" charset="0"/>
                <a:cs typeface="Times New Roman" pitchFamily="18" charset="0"/>
              </a:rPr>
              <a:t>, which is composed of the </a:t>
            </a:r>
            <a:r>
              <a:rPr lang="en-US" i="1" u="sng" dirty="0" smtClean="0">
                <a:latin typeface="Times New Roman" pitchFamily="18" charset="0"/>
                <a:cs typeface="Times New Roman" pitchFamily="18" charset="0"/>
              </a:rPr>
              <a:t>Entities</a:t>
            </a:r>
            <a:r>
              <a:rPr lang="en-US" dirty="0" smtClean="0">
                <a:latin typeface="Times New Roman" pitchFamily="18" charset="0"/>
                <a:cs typeface="Times New Roman" pitchFamily="18" charset="0"/>
              </a:rPr>
              <a:t>, </a:t>
            </a:r>
            <a:r>
              <a:rPr lang="en-US" i="1" u="sng" dirty="0" smtClean="0">
                <a:latin typeface="Times New Roman" pitchFamily="18" charset="0"/>
                <a:cs typeface="Times New Roman" pitchFamily="18" charset="0"/>
              </a:rPr>
              <a:t>Properties of entities</a:t>
            </a:r>
            <a:r>
              <a:rPr lang="en-US" dirty="0" smtClean="0">
                <a:latin typeface="Times New Roman" pitchFamily="18" charset="0"/>
                <a:cs typeface="Times New Roman" pitchFamily="18" charset="0"/>
              </a:rPr>
              <a:t>, and </a:t>
            </a:r>
            <a:r>
              <a:rPr lang="en-US" i="1" u="sng" dirty="0" smtClean="0">
                <a:latin typeface="Times New Roman" pitchFamily="18" charset="0"/>
                <a:cs typeface="Times New Roman" pitchFamily="18" charset="0"/>
              </a:rPr>
              <a:t>relationship between entities</a:t>
            </a:r>
            <a:r>
              <a:rPr lang="en-US" dirty="0" smtClean="0">
                <a:latin typeface="Times New Roman" pitchFamily="18" charset="0"/>
                <a:cs typeface="Times New Roman" pitchFamily="18" charset="0"/>
              </a:rPr>
              <a:t>.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25</a:t>
            </a:fld>
            <a:endParaRPr lang="en-US"/>
          </a:p>
        </p:txBody>
      </p:sp>
    </p:spTree>
    <p:extLst>
      <p:ext uri="{BB962C8B-B14F-4D97-AF65-F5344CB8AC3E}">
        <p14:creationId xmlns:p14="http://schemas.microsoft.com/office/powerpoint/2010/main" val="1423241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49534"/>
            <a:ext cx="9052561" cy="6675702"/>
          </a:xfrm>
        </p:spPr>
        <p:txBody>
          <a:bodyPr/>
          <a:lstStyle/>
          <a:p>
            <a:pPr marL="0" indent="0">
              <a:buNone/>
            </a:pPr>
            <a:r>
              <a:rPr lang="en-US" b="1" dirty="0" smtClean="0">
                <a:latin typeface="Times New Roman" pitchFamily="18" charset="0"/>
                <a:cs typeface="Times New Roman" pitchFamily="18" charset="0"/>
              </a:rPr>
              <a:t>DBMS Environment</a:t>
            </a:r>
          </a:p>
          <a:p>
            <a:pPr>
              <a:buFont typeface="Wingdings" pitchFamily="2" charset="2"/>
              <a:buChar char="v"/>
            </a:pPr>
            <a:r>
              <a:rPr lang="en-US" b="1" dirty="0" smtClean="0">
                <a:latin typeface="Times New Roman" pitchFamily="18" charset="0"/>
                <a:cs typeface="Times New Roman" pitchFamily="18" charset="0"/>
              </a:rPr>
              <a:t>Component </a:t>
            </a:r>
            <a:endParaRPr lang="en-US" b="1" dirty="0">
              <a:latin typeface="Times New Roman" pitchFamily="18" charset="0"/>
              <a:cs typeface="Times New Roman" pitchFamily="18" charset="0"/>
            </a:endParaRPr>
          </a:p>
          <a:p>
            <a:pPr marL="0" indent="0">
              <a:buNone/>
            </a:pPr>
            <a:r>
              <a:rPr lang="en-US" b="1" dirty="0" smtClean="0"/>
              <a:t>Procedure</a:t>
            </a:r>
            <a:r>
              <a:rPr lang="en-US" dirty="0" smtClean="0"/>
              <a:t>: </a:t>
            </a:r>
          </a:p>
          <a:p>
            <a:pPr lvl="0"/>
            <a:r>
              <a:rPr lang="en-US" dirty="0" smtClean="0"/>
              <a:t>this is the rules and regulations on </a:t>
            </a:r>
            <a:r>
              <a:rPr lang="en-US" i="1" dirty="0" smtClean="0"/>
              <a:t>how to design and use </a:t>
            </a:r>
            <a:r>
              <a:rPr lang="en-US" dirty="0" smtClean="0"/>
              <a:t>a database.</a:t>
            </a:r>
          </a:p>
          <a:p>
            <a:pPr lvl="0"/>
            <a:r>
              <a:rPr lang="en-US" dirty="0" smtClean="0"/>
              <a:t> It includes procedures like how to log on to the DBMS, how to use facilities, how to start and stop transaction, how to make backup, how to treat hardware and software failure, how to change the structure of the database.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26</a:t>
            </a:fld>
            <a:endParaRPr lang="en-US"/>
          </a:p>
        </p:txBody>
      </p:sp>
    </p:spTree>
    <p:extLst>
      <p:ext uri="{BB962C8B-B14F-4D97-AF65-F5344CB8AC3E}">
        <p14:creationId xmlns:p14="http://schemas.microsoft.com/office/powerpoint/2010/main" val="3900667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49534"/>
            <a:ext cx="9052561" cy="6675702"/>
          </a:xfrm>
        </p:spPr>
        <p:txBody>
          <a:bodyPr>
            <a:normAutofit fontScale="77500" lnSpcReduction="20000"/>
          </a:bodyPr>
          <a:lstStyle/>
          <a:p>
            <a:pPr marL="0" indent="0" algn="just">
              <a:lnSpc>
                <a:spcPct val="150000"/>
              </a:lnSpc>
              <a:buNone/>
            </a:pPr>
            <a:r>
              <a:rPr lang="en-US" b="1" dirty="0" smtClean="0">
                <a:latin typeface="Times New Roman" pitchFamily="18" charset="0"/>
                <a:cs typeface="Times New Roman" pitchFamily="18" charset="0"/>
              </a:rPr>
              <a:t>DBMS Environment</a:t>
            </a:r>
            <a:endParaRPr lang="en-US" b="1" dirty="0">
              <a:latin typeface="Times New Roman" pitchFamily="18" charset="0"/>
              <a:cs typeface="Times New Roman" pitchFamily="18" charset="0"/>
            </a:endParaRPr>
          </a:p>
          <a:p>
            <a:pPr algn="just">
              <a:lnSpc>
                <a:spcPct val="150000"/>
              </a:lnSpc>
              <a:buFont typeface="Wingdings" pitchFamily="2" charset="2"/>
              <a:buChar char="v"/>
            </a:pPr>
            <a:r>
              <a:rPr lang="en-US" b="1" dirty="0" smtClean="0">
                <a:latin typeface="Times New Roman" pitchFamily="18" charset="0"/>
                <a:cs typeface="Times New Roman" pitchFamily="18" charset="0"/>
              </a:rPr>
              <a:t>Components</a:t>
            </a:r>
            <a:endParaRPr lang="en-US" b="1" dirty="0" smtClean="0">
              <a:latin typeface="Times New Roman" pitchFamily="18" charset="0"/>
              <a:cs typeface="Times New Roman" pitchFamily="18" charset="0"/>
            </a:endParaRPr>
          </a:p>
          <a:p>
            <a:pPr marL="0" indent="0" algn="just">
              <a:lnSpc>
                <a:spcPct val="150000"/>
              </a:lnSpc>
              <a:buNone/>
            </a:pPr>
            <a:r>
              <a:rPr lang="en-US" b="1" dirty="0" smtClean="0">
                <a:latin typeface="Times New Roman" pitchFamily="18" charset="0"/>
                <a:cs typeface="Times New Roman" pitchFamily="18" charset="0"/>
              </a:rPr>
              <a:t>People</a:t>
            </a:r>
            <a:r>
              <a:rPr lang="en-US" dirty="0" smtClean="0">
                <a:latin typeface="Times New Roman" pitchFamily="18" charset="0"/>
                <a:cs typeface="Times New Roman" pitchFamily="18" charset="0"/>
              </a:rPr>
              <a:t>: </a:t>
            </a:r>
          </a:p>
          <a:p>
            <a:pPr lvl="0" algn="just">
              <a:lnSpc>
                <a:spcPct val="150000"/>
              </a:lnSpc>
            </a:pPr>
            <a:r>
              <a:rPr lang="en-US" dirty="0" smtClean="0">
                <a:latin typeface="Times New Roman" pitchFamily="18" charset="0"/>
                <a:cs typeface="Times New Roman" pitchFamily="18" charset="0"/>
              </a:rPr>
              <a:t>this component is composed of the people in the organization that are responsible or play a role in designing, implementing, managing, administering and using the resources in the database. </a:t>
            </a:r>
          </a:p>
          <a:p>
            <a:pPr lvl="0" algn="just">
              <a:lnSpc>
                <a:spcPct val="150000"/>
              </a:lnSpc>
            </a:pPr>
            <a:r>
              <a:rPr lang="en-US" dirty="0" smtClean="0">
                <a:latin typeface="Times New Roman" pitchFamily="18" charset="0"/>
                <a:cs typeface="Times New Roman" pitchFamily="18" charset="0"/>
              </a:rPr>
              <a:t>This component includes group of people with high level of knowledge about the database and the design technology to other with no knowledge of the system except using the data in the database.</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27</a:t>
            </a:fld>
            <a:endParaRPr lang="en-US"/>
          </a:p>
        </p:txBody>
      </p:sp>
    </p:spTree>
    <p:extLst>
      <p:ext uri="{BB962C8B-B14F-4D97-AF65-F5344CB8AC3E}">
        <p14:creationId xmlns:p14="http://schemas.microsoft.com/office/powerpoint/2010/main" val="4082843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1026493"/>
          </a:xfrm>
        </p:spPr>
        <p:txBody>
          <a:bodyPr>
            <a:normAutofit/>
          </a:bodyPr>
          <a:lstStyle/>
          <a:p>
            <a:r>
              <a:rPr lang="en-US" b="1" dirty="0"/>
              <a:t> </a:t>
            </a:r>
            <a:r>
              <a:rPr lang="en-US" sz="3100" b="1" dirty="0">
                <a:latin typeface="Times New Roman" pitchFamily="18" charset="0"/>
                <a:cs typeface="Times New Roman" pitchFamily="18" charset="0"/>
              </a:rPr>
              <a:t>Database Development Life Cycle </a:t>
            </a: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1265237"/>
            <a:ext cx="9052561" cy="5759999"/>
          </a:xfrm>
        </p:spPr>
        <p:txBody>
          <a:bodyPr>
            <a:noAutofit/>
          </a:bodyPr>
          <a:lstStyle/>
          <a:p>
            <a:pPr lvl="0" algn="just">
              <a:lnSpc>
                <a:spcPct val="150000"/>
              </a:lnSpc>
            </a:pPr>
            <a:r>
              <a:rPr lang="en-US" sz="2500" b="1" dirty="0">
                <a:latin typeface="Times New Roman" pitchFamily="18" charset="0"/>
                <a:cs typeface="Times New Roman" pitchFamily="18" charset="0"/>
              </a:rPr>
              <a:t>Planning</a:t>
            </a:r>
            <a:r>
              <a:rPr lang="en-US" sz="2500" dirty="0">
                <a:latin typeface="Times New Roman" pitchFamily="18" charset="0"/>
                <a:cs typeface="Times New Roman" pitchFamily="18" charset="0"/>
              </a:rPr>
              <a:t>: that is identifying information gap in an organization and propose a database solution to solve the problem.</a:t>
            </a:r>
          </a:p>
          <a:p>
            <a:pPr lvl="0" algn="just">
              <a:lnSpc>
                <a:spcPct val="150000"/>
              </a:lnSpc>
            </a:pPr>
            <a:r>
              <a:rPr lang="en-US" sz="2500" b="1" dirty="0">
                <a:latin typeface="Times New Roman" pitchFamily="18" charset="0"/>
                <a:cs typeface="Times New Roman" pitchFamily="18" charset="0"/>
              </a:rPr>
              <a:t>Analysis</a:t>
            </a:r>
            <a:r>
              <a:rPr lang="en-US" sz="2500" dirty="0">
                <a:latin typeface="Times New Roman" pitchFamily="18" charset="0"/>
                <a:cs typeface="Times New Roman" pitchFamily="18" charset="0"/>
              </a:rPr>
              <a:t>: that concentrates more on fact finding about the problem or the opportunity. </a:t>
            </a:r>
            <a:endParaRPr lang="en-US" sz="2500" dirty="0" smtClean="0">
              <a:latin typeface="Times New Roman" pitchFamily="18" charset="0"/>
              <a:cs typeface="Times New Roman" pitchFamily="18" charset="0"/>
            </a:endParaRPr>
          </a:p>
          <a:p>
            <a:pPr lvl="0" algn="just">
              <a:lnSpc>
                <a:spcPct val="150000"/>
              </a:lnSpc>
            </a:pPr>
            <a:r>
              <a:rPr lang="en-US" sz="2500" dirty="0" smtClean="0">
                <a:latin typeface="Times New Roman" pitchFamily="18" charset="0"/>
                <a:cs typeface="Times New Roman" pitchFamily="18" charset="0"/>
              </a:rPr>
              <a:t>Feasibility </a:t>
            </a:r>
            <a:r>
              <a:rPr lang="en-US" sz="2500" dirty="0">
                <a:latin typeface="Times New Roman" pitchFamily="18" charset="0"/>
                <a:cs typeface="Times New Roman" pitchFamily="18" charset="0"/>
              </a:rPr>
              <a:t>analysis, requirement determination and structuring, and selection of best design method are also performed at this phase.</a:t>
            </a:r>
          </a:p>
          <a:p>
            <a:pPr algn="just">
              <a:lnSpc>
                <a:spcPct val="150000"/>
              </a:lnSpc>
            </a:pPr>
            <a:r>
              <a:rPr lang="en-US" sz="2500" b="1" dirty="0">
                <a:latin typeface="Times New Roman" pitchFamily="18" charset="0"/>
                <a:cs typeface="Times New Roman" pitchFamily="18" charset="0"/>
              </a:rPr>
              <a:t>Design</a:t>
            </a:r>
            <a:r>
              <a:rPr lang="en-US" sz="2500" dirty="0">
                <a:latin typeface="Times New Roman" pitchFamily="18" charset="0"/>
                <a:cs typeface="Times New Roman" pitchFamily="18" charset="0"/>
              </a:rPr>
              <a:t>: in database designing more emphasis is given to this phase. </a:t>
            </a:r>
            <a:endParaRPr lang="en-US" sz="2500" dirty="0" smtClean="0">
              <a:latin typeface="Times New Roman" pitchFamily="18" charset="0"/>
              <a:cs typeface="Times New Roman" pitchFamily="18" charset="0"/>
            </a:endParaRPr>
          </a:p>
          <a:p>
            <a:pPr algn="just">
              <a:lnSpc>
                <a:spcPct val="150000"/>
              </a:lnSpc>
            </a:pP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phase is further divided into three sub-phases</a:t>
            </a:r>
          </a:p>
        </p:txBody>
      </p:sp>
      <p:sp>
        <p:nvSpPr>
          <p:cNvPr id="4" name="Slide Number Placeholder 3"/>
          <p:cNvSpPr>
            <a:spLocks noGrp="1"/>
          </p:cNvSpPr>
          <p:nvPr>
            <p:ph type="sldNum" sz="quarter" idx="12"/>
          </p:nvPr>
        </p:nvSpPr>
        <p:spPr/>
        <p:txBody>
          <a:bodyPr/>
          <a:lstStyle/>
          <a:p>
            <a:fld id="{9039178B-9076-4698-9ED0-4158FF938BAE}" type="slidenum">
              <a:rPr lang="en-US" smtClean="0"/>
              <a:t>28</a:t>
            </a:fld>
            <a:endParaRPr lang="en-US"/>
          </a:p>
        </p:txBody>
      </p:sp>
    </p:spTree>
    <p:extLst>
      <p:ext uri="{BB962C8B-B14F-4D97-AF65-F5344CB8AC3E}">
        <p14:creationId xmlns:p14="http://schemas.microsoft.com/office/powerpoint/2010/main" val="1341043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74767"/>
            <a:ext cx="9052561" cy="6850468"/>
          </a:xfrm>
        </p:spPr>
        <p:txBody>
          <a:bodyPr>
            <a:noAutofit/>
          </a:bodyPr>
          <a:lstStyle/>
          <a:p>
            <a:pPr marL="0" indent="0">
              <a:lnSpc>
                <a:spcPct val="170000"/>
              </a:lnSpc>
              <a:buNone/>
            </a:pPr>
            <a:r>
              <a:rPr lang="en-US" sz="2600" b="1" dirty="0" smtClean="0">
                <a:latin typeface="Times New Roman" pitchFamily="18" charset="0"/>
                <a:cs typeface="Times New Roman" pitchFamily="18" charset="0"/>
              </a:rPr>
              <a:t>DB </a:t>
            </a:r>
            <a:r>
              <a:rPr lang="en-US" sz="2600" b="1" dirty="0">
                <a:latin typeface="Times New Roman" pitchFamily="18" charset="0"/>
                <a:cs typeface="Times New Roman" pitchFamily="18" charset="0"/>
              </a:rPr>
              <a:t>course is about:</a:t>
            </a:r>
            <a:endParaRPr lang="en-US" sz="2600" dirty="0">
              <a:latin typeface="Times New Roman" pitchFamily="18" charset="0"/>
              <a:cs typeface="Times New Roman" pitchFamily="18" charset="0"/>
            </a:endParaRPr>
          </a:p>
          <a:p>
            <a:pPr lvl="0">
              <a:lnSpc>
                <a:spcPct val="170000"/>
              </a:lnSpc>
            </a:pPr>
            <a:r>
              <a:rPr lang="en-US" sz="2600" dirty="0">
                <a:latin typeface="Times New Roman" pitchFamily="18" charset="0"/>
                <a:cs typeface="Times New Roman" pitchFamily="18" charset="0"/>
              </a:rPr>
              <a:t>How to organize data</a:t>
            </a:r>
          </a:p>
          <a:p>
            <a:pPr lvl="0">
              <a:lnSpc>
                <a:spcPct val="170000"/>
              </a:lnSpc>
            </a:pPr>
            <a:r>
              <a:rPr lang="en-US" sz="2600" dirty="0">
                <a:latin typeface="Times New Roman" pitchFamily="18" charset="0"/>
                <a:cs typeface="Times New Roman" pitchFamily="18" charset="0"/>
              </a:rPr>
              <a:t>Supporting multiple users</a:t>
            </a:r>
          </a:p>
          <a:p>
            <a:pPr lvl="0">
              <a:lnSpc>
                <a:spcPct val="170000"/>
              </a:lnSpc>
            </a:pPr>
            <a:r>
              <a:rPr lang="en-US" sz="2600" dirty="0">
                <a:latin typeface="Times New Roman" pitchFamily="18" charset="0"/>
                <a:cs typeface="Times New Roman" pitchFamily="18" charset="0"/>
              </a:rPr>
              <a:t>Efficient and effective data retrieval</a:t>
            </a:r>
          </a:p>
          <a:p>
            <a:pPr lvl="0">
              <a:lnSpc>
                <a:spcPct val="170000"/>
              </a:lnSpc>
            </a:pPr>
            <a:r>
              <a:rPr lang="en-US" sz="2600" dirty="0">
                <a:latin typeface="Times New Roman" pitchFamily="18" charset="0"/>
                <a:cs typeface="Times New Roman" pitchFamily="18" charset="0"/>
              </a:rPr>
              <a:t>Secured and reliable storage of data</a:t>
            </a:r>
          </a:p>
          <a:p>
            <a:pPr lvl="0">
              <a:lnSpc>
                <a:spcPct val="170000"/>
              </a:lnSpc>
            </a:pPr>
            <a:r>
              <a:rPr lang="en-US" sz="2600" dirty="0">
                <a:latin typeface="Times New Roman" pitchFamily="18" charset="0"/>
                <a:cs typeface="Times New Roman" pitchFamily="18" charset="0"/>
              </a:rPr>
              <a:t>Maintaining consistent data</a:t>
            </a:r>
          </a:p>
          <a:p>
            <a:pPr lvl="0">
              <a:lnSpc>
                <a:spcPct val="170000"/>
              </a:lnSpc>
            </a:pPr>
            <a:r>
              <a:rPr lang="en-US" sz="2600" dirty="0">
                <a:latin typeface="Times New Roman" pitchFamily="18" charset="0"/>
                <a:cs typeface="Times New Roman" pitchFamily="18" charset="0"/>
              </a:rPr>
              <a:t>Making information useful for decision </a:t>
            </a:r>
            <a:r>
              <a:rPr lang="en-US" sz="2600" dirty="0" smtClean="0">
                <a:latin typeface="Times New Roman" pitchFamily="18" charset="0"/>
                <a:cs typeface="Times New Roman" pitchFamily="18" charset="0"/>
              </a:rPr>
              <a:t>making</a:t>
            </a:r>
          </a:p>
          <a:p>
            <a:pPr marL="0" indent="0">
              <a:lnSpc>
                <a:spcPct val="170000"/>
              </a:lnSpc>
              <a:buNone/>
            </a:pPr>
            <a:r>
              <a:rPr lang="en-US" sz="2600" b="1" dirty="0" smtClean="0">
                <a:latin typeface="Times New Roman" pitchFamily="18" charset="0"/>
                <a:cs typeface="Times New Roman" pitchFamily="18" charset="0"/>
              </a:rPr>
              <a:t>Data management </a:t>
            </a:r>
          </a:p>
          <a:p>
            <a:pPr>
              <a:lnSpc>
                <a:spcPct val="170000"/>
              </a:lnSpc>
            </a:pPr>
            <a:r>
              <a:rPr lang="en-US" sz="2600" dirty="0">
                <a:latin typeface="Times New Roman" pitchFamily="18" charset="0"/>
                <a:cs typeface="Times New Roman" pitchFamily="18" charset="0"/>
              </a:rPr>
              <a:t>passes through the different levels of development along with the development in technology and services. </a:t>
            </a:r>
            <a:endParaRPr lang="en-US" sz="2600"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9039178B-9076-4698-9ED0-4158FF938BAE}" type="slidenum">
              <a:rPr lang="en-US" smtClean="0"/>
              <a:t>2</a:t>
            </a:fld>
            <a:endParaRPr lang="en-US"/>
          </a:p>
        </p:txBody>
      </p:sp>
    </p:spTree>
    <p:extLst>
      <p:ext uri="{BB962C8B-B14F-4D97-AF65-F5344CB8AC3E}">
        <p14:creationId xmlns:p14="http://schemas.microsoft.com/office/powerpoint/2010/main" val="2175919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40000" lnSpcReduction="20000"/>
          </a:bodyPr>
          <a:lstStyle/>
          <a:p>
            <a:pPr marL="512045" lvl="1" indent="0" algn="just">
              <a:lnSpc>
                <a:spcPct val="170000"/>
              </a:lnSpc>
              <a:buNone/>
            </a:pPr>
            <a:endParaRPr lang="en-US" sz="4800" b="1" dirty="0" smtClean="0">
              <a:latin typeface="Times New Roman" pitchFamily="18" charset="0"/>
              <a:cs typeface="Times New Roman" pitchFamily="18" charset="0"/>
            </a:endParaRPr>
          </a:p>
          <a:p>
            <a:pPr marL="512045" lvl="1" indent="0">
              <a:lnSpc>
                <a:spcPct val="170000"/>
              </a:lnSpc>
              <a:buNone/>
            </a:pPr>
            <a:r>
              <a:rPr lang="en-US" sz="4800" b="1" dirty="0">
                <a:latin typeface="Times New Roman" pitchFamily="18" charset="0"/>
                <a:cs typeface="Times New Roman" pitchFamily="18" charset="0"/>
              </a:rPr>
              <a:t>Database Development Life Cycle</a:t>
            </a:r>
            <a:endParaRPr lang="en-US" sz="4800" b="1" dirty="0" smtClean="0">
              <a:latin typeface="Times New Roman" pitchFamily="18" charset="0"/>
              <a:cs typeface="Times New Roman" pitchFamily="18" charset="0"/>
            </a:endParaRPr>
          </a:p>
          <a:p>
            <a:pPr marL="0" lvl="1" indent="0" algn="just">
              <a:lnSpc>
                <a:spcPct val="170000"/>
              </a:lnSpc>
              <a:buNone/>
            </a:pPr>
            <a:r>
              <a:rPr lang="en-US" sz="4800" b="1" dirty="0" smtClean="0">
                <a:latin typeface="Times New Roman" pitchFamily="18" charset="0"/>
                <a:cs typeface="Times New Roman" pitchFamily="18" charset="0"/>
              </a:rPr>
              <a:t>Design </a:t>
            </a:r>
          </a:p>
          <a:p>
            <a:pPr marL="236538" lvl="1" indent="-236538" algn="just">
              <a:lnSpc>
                <a:spcPct val="170000"/>
              </a:lnSpc>
              <a:buNone/>
            </a:pPr>
            <a:r>
              <a:rPr lang="en-US" sz="4800" b="1" dirty="0" smtClean="0">
                <a:latin typeface="Times New Roman" pitchFamily="18" charset="0"/>
                <a:cs typeface="Times New Roman" pitchFamily="18" charset="0"/>
              </a:rPr>
              <a:t>Conceptual </a:t>
            </a:r>
            <a:r>
              <a:rPr lang="en-US" sz="4800" b="1" dirty="0">
                <a:latin typeface="Times New Roman" pitchFamily="18" charset="0"/>
                <a:cs typeface="Times New Roman" pitchFamily="18" charset="0"/>
              </a:rPr>
              <a:t>Design</a:t>
            </a:r>
            <a:r>
              <a:rPr lang="en-US" sz="4800" dirty="0">
                <a:latin typeface="Times New Roman" pitchFamily="18" charset="0"/>
                <a:cs typeface="Times New Roman" pitchFamily="18" charset="0"/>
              </a:rPr>
              <a:t>: </a:t>
            </a:r>
            <a:r>
              <a:rPr lang="en-US" sz="4800" dirty="0" smtClean="0">
                <a:latin typeface="Times New Roman" pitchFamily="18" charset="0"/>
                <a:cs typeface="Times New Roman" pitchFamily="18" charset="0"/>
              </a:rPr>
              <a:t>short description </a:t>
            </a:r>
            <a:r>
              <a:rPr lang="en-US" sz="4800" dirty="0">
                <a:latin typeface="Times New Roman" pitchFamily="18" charset="0"/>
                <a:cs typeface="Times New Roman" pitchFamily="18" charset="0"/>
              </a:rPr>
              <a:t>of the data, data type, relationship between data and constraints on the data.</a:t>
            </a:r>
          </a:p>
          <a:p>
            <a:pPr lvl="0" algn="just">
              <a:lnSpc>
                <a:spcPct val="170000"/>
              </a:lnSpc>
            </a:pPr>
            <a:r>
              <a:rPr lang="en-US" sz="4800" dirty="0">
                <a:latin typeface="Times New Roman" pitchFamily="18" charset="0"/>
                <a:cs typeface="Times New Roman" pitchFamily="18" charset="0"/>
              </a:rPr>
              <a:t>There is no implementation or physical detail consideration. </a:t>
            </a:r>
          </a:p>
          <a:p>
            <a:pPr lvl="0" algn="just">
              <a:lnSpc>
                <a:spcPct val="170000"/>
              </a:lnSpc>
            </a:pPr>
            <a:r>
              <a:rPr lang="en-US" sz="4800" dirty="0">
                <a:latin typeface="Times New Roman" pitchFamily="18" charset="0"/>
                <a:cs typeface="Times New Roman" pitchFamily="18" charset="0"/>
              </a:rPr>
              <a:t>Used to elicit and structure all information requirements </a:t>
            </a:r>
          </a:p>
          <a:p>
            <a:pPr marL="0" lvl="0" indent="0" algn="just">
              <a:lnSpc>
                <a:spcPct val="170000"/>
              </a:lnSpc>
              <a:buNone/>
            </a:pPr>
            <a:r>
              <a:rPr lang="en-US" sz="4800" b="1" dirty="0" smtClean="0">
                <a:latin typeface="Times New Roman" pitchFamily="18" charset="0"/>
                <a:cs typeface="Times New Roman" pitchFamily="18" charset="0"/>
              </a:rPr>
              <a:t>Logical </a:t>
            </a:r>
            <a:r>
              <a:rPr lang="en-US" sz="4800" b="1" dirty="0">
                <a:latin typeface="Times New Roman" pitchFamily="18" charset="0"/>
                <a:cs typeface="Times New Roman" pitchFamily="18" charset="0"/>
              </a:rPr>
              <a:t>Design</a:t>
            </a:r>
            <a:r>
              <a:rPr lang="en-US" sz="4800" dirty="0">
                <a:latin typeface="Times New Roman" pitchFamily="18" charset="0"/>
                <a:cs typeface="Times New Roman" pitchFamily="18" charset="0"/>
              </a:rPr>
              <a:t>: a higher level conceptual abstraction with selected </a:t>
            </a:r>
            <a:r>
              <a:rPr lang="en-US" sz="4800" i="1" dirty="0">
                <a:latin typeface="Times New Roman" pitchFamily="18" charset="0"/>
                <a:cs typeface="Times New Roman" pitchFamily="18" charset="0"/>
              </a:rPr>
              <a:t>specific data model </a:t>
            </a:r>
            <a:r>
              <a:rPr lang="en-US" sz="4800" dirty="0">
                <a:latin typeface="Times New Roman" pitchFamily="18" charset="0"/>
                <a:cs typeface="Times New Roman" pitchFamily="18" charset="0"/>
              </a:rPr>
              <a:t>to implement the data structure. </a:t>
            </a:r>
          </a:p>
          <a:p>
            <a:pPr lvl="0" algn="just">
              <a:lnSpc>
                <a:spcPct val="170000"/>
              </a:lnSpc>
            </a:pPr>
            <a:r>
              <a:rPr lang="en-US" sz="4800" dirty="0">
                <a:latin typeface="Times New Roman" pitchFamily="18" charset="0"/>
                <a:cs typeface="Times New Roman" pitchFamily="18" charset="0"/>
              </a:rPr>
              <a:t>It is particular DBMS </a:t>
            </a:r>
            <a:r>
              <a:rPr lang="en-US" sz="4800" b="1" dirty="0">
                <a:latin typeface="Times New Roman" pitchFamily="18" charset="0"/>
                <a:cs typeface="Times New Roman" pitchFamily="18" charset="0"/>
              </a:rPr>
              <a:t>independent </a:t>
            </a:r>
            <a:r>
              <a:rPr lang="en-US" sz="4800" dirty="0">
                <a:latin typeface="Times New Roman" pitchFamily="18" charset="0"/>
                <a:cs typeface="Times New Roman" pitchFamily="18" charset="0"/>
              </a:rPr>
              <a:t>and with no other physical considerations. </a:t>
            </a:r>
            <a:endParaRPr lang="en-US" sz="4800" dirty="0">
              <a:latin typeface="Times New Roman" pitchFamily="18" charset="0"/>
              <a:cs typeface="Times New Roman" pitchFamily="18" charset="0"/>
            </a:endParaRPr>
          </a:p>
          <a:p>
            <a:pPr marL="0" lvl="0" indent="0" algn="just">
              <a:lnSpc>
                <a:spcPct val="170000"/>
              </a:lnSpc>
              <a:buNone/>
            </a:pPr>
            <a:r>
              <a:rPr lang="en-US" sz="4800" b="1" dirty="0" smtClean="0">
                <a:latin typeface="Times New Roman" pitchFamily="18" charset="0"/>
                <a:cs typeface="Times New Roman" pitchFamily="18" charset="0"/>
              </a:rPr>
              <a:t>Physical </a:t>
            </a:r>
            <a:r>
              <a:rPr lang="en-US" sz="4800" b="1" dirty="0">
                <a:latin typeface="Times New Roman" pitchFamily="18" charset="0"/>
                <a:cs typeface="Times New Roman" pitchFamily="18" charset="0"/>
              </a:rPr>
              <a:t>Design</a:t>
            </a:r>
            <a:r>
              <a:rPr lang="en-US" sz="4800" dirty="0">
                <a:latin typeface="Times New Roman" pitchFamily="18" charset="0"/>
                <a:cs typeface="Times New Roman" pitchFamily="18" charset="0"/>
              </a:rPr>
              <a:t>: physical implementation of the upper level design of the database with respect to internal storage and file structure of the database for the selected DBMS.</a:t>
            </a:r>
          </a:p>
          <a:p>
            <a:pPr lvl="0" algn="just">
              <a:lnSpc>
                <a:spcPct val="170000"/>
              </a:lnSpc>
            </a:pPr>
            <a:r>
              <a:rPr lang="en-US" sz="4800" dirty="0">
                <a:latin typeface="Times New Roman" pitchFamily="18" charset="0"/>
                <a:cs typeface="Times New Roman" pitchFamily="18" charset="0"/>
              </a:rPr>
              <a:t>To develop all technology and organizational specification.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29</a:t>
            </a:fld>
            <a:endParaRPr lang="en-US"/>
          </a:p>
        </p:txBody>
      </p:sp>
    </p:spTree>
    <p:extLst>
      <p:ext uri="{BB962C8B-B14F-4D97-AF65-F5344CB8AC3E}">
        <p14:creationId xmlns:p14="http://schemas.microsoft.com/office/powerpoint/2010/main" val="1934388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97893"/>
          </a:xfrm>
        </p:spPr>
        <p:txBody>
          <a:bodyPr>
            <a:normAutofit/>
          </a:bodyPr>
          <a:lstStyle/>
          <a:p>
            <a:pPr lvl="1" algn="l" defTabSz="1024089" rtl="0">
              <a:spcBef>
                <a:spcPct val="0"/>
              </a:spcBef>
            </a:pPr>
            <a:r>
              <a:rPr lang="en-US" sz="2400" b="1" dirty="0" smtClean="0">
                <a:latin typeface="Times New Roman" pitchFamily="18" charset="0"/>
                <a:cs typeface="Times New Roman" pitchFamily="18" charset="0"/>
              </a:rPr>
              <a:t>Database Development Life Cycle</a:t>
            </a:r>
            <a:r>
              <a:rPr lang="en-US" sz="4800" b="1" dirty="0" smtClean="0">
                <a:latin typeface="Times New Roman" pitchFamily="18" charset="0"/>
                <a:cs typeface="Times New Roman" pitchFamily="18" charset="0"/>
              </a:rPr>
              <a:t/>
            </a:r>
            <a:br>
              <a:rPr lang="en-US" sz="4800"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02920" y="884237"/>
            <a:ext cx="9052561" cy="6140999"/>
          </a:xfrm>
        </p:spPr>
        <p:txBody>
          <a:bodyPr/>
          <a:lstStyle/>
          <a:p>
            <a:pPr marL="0" lvl="0" indent="0" algn="just">
              <a:lnSpc>
                <a:spcPct val="150000"/>
              </a:lnSpc>
              <a:buNone/>
            </a:pPr>
            <a:r>
              <a:rPr lang="en-US" b="1" dirty="0">
                <a:latin typeface="Times New Roman" pitchFamily="18" charset="0"/>
                <a:cs typeface="Times New Roman" pitchFamily="18" charset="0"/>
              </a:rPr>
              <a:t>Implementation</a:t>
            </a:r>
            <a:r>
              <a:rPr lang="en-US" dirty="0">
                <a:latin typeface="Times New Roman" pitchFamily="18" charset="0"/>
                <a:cs typeface="Times New Roman" pitchFamily="18" charset="0"/>
              </a:rPr>
              <a:t>: the testing and deployment of the designed database for use</a:t>
            </a:r>
          </a:p>
          <a:p>
            <a:pPr marL="0" lvl="0" indent="0" algn="just">
              <a:lnSpc>
                <a:spcPct val="150000"/>
              </a:lnSpc>
              <a:buNone/>
            </a:pPr>
            <a:r>
              <a:rPr lang="en-US" b="1" dirty="0">
                <a:latin typeface="Times New Roman" pitchFamily="18" charset="0"/>
                <a:cs typeface="Times New Roman" pitchFamily="18" charset="0"/>
              </a:rPr>
              <a:t>Operation and Support</a:t>
            </a:r>
            <a:r>
              <a:rPr lang="en-US" dirty="0">
                <a:latin typeface="Times New Roman" pitchFamily="18" charset="0"/>
                <a:cs typeface="Times New Roman" pitchFamily="18" charset="0"/>
              </a:rPr>
              <a:t>: administering and maintaining the operation of the database system and providing support to users.</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30</a:t>
            </a:fld>
            <a:endParaRPr lang="en-US"/>
          </a:p>
        </p:txBody>
      </p:sp>
    </p:spTree>
    <p:extLst>
      <p:ext uri="{BB962C8B-B14F-4D97-AF65-F5344CB8AC3E}">
        <p14:creationId xmlns:p14="http://schemas.microsoft.com/office/powerpoint/2010/main" val="343694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9502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1341437"/>
            <a:ext cx="9052561" cy="5683799"/>
          </a:xfrm>
        </p:spPr>
        <p:txBody>
          <a:bodyPr>
            <a:normAutofit fontScale="62500" lnSpcReduction="20000"/>
          </a:bodyPr>
          <a:lstStyle/>
          <a:p>
            <a:pPr marL="0" lvl="0" indent="0" algn="just">
              <a:lnSpc>
                <a:spcPct val="170000"/>
              </a:lnSpc>
              <a:buNone/>
            </a:pPr>
            <a:r>
              <a:rPr lang="en-US" b="1" dirty="0" smtClean="0">
                <a:latin typeface="Times New Roman" pitchFamily="18" charset="0"/>
                <a:cs typeface="Times New Roman" pitchFamily="18" charset="0"/>
              </a:rPr>
              <a:t>1. Database </a:t>
            </a:r>
            <a:r>
              <a:rPr lang="en-US" b="1" dirty="0">
                <a:latin typeface="Times New Roman" pitchFamily="18" charset="0"/>
                <a:cs typeface="Times New Roman" pitchFamily="18" charset="0"/>
              </a:rPr>
              <a:t>Administrator (DBA) </a:t>
            </a:r>
            <a:endParaRPr lang="en-US" dirty="0">
              <a:latin typeface="Times New Roman" pitchFamily="18" charset="0"/>
              <a:cs typeface="Times New Roman" pitchFamily="18" charset="0"/>
            </a:endParaRPr>
          </a:p>
          <a:p>
            <a:pPr lvl="0" algn="just">
              <a:lnSpc>
                <a:spcPct val="170000"/>
              </a:lnSpc>
            </a:pPr>
            <a:r>
              <a:rPr lang="en-US" dirty="0">
                <a:latin typeface="Times New Roman" pitchFamily="18" charset="0"/>
                <a:cs typeface="Times New Roman" pitchFamily="18" charset="0"/>
              </a:rPr>
              <a:t> Responsible to oversee, control and manage the database resources (the database itself, the DBMS and other related software) </a:t>
            </a:r>
          </a:p>
          <a:p>
            <a:pPr lvl="0" algn="just">
              <a:lnSpc>
                <a:spcPct val="170000"/>
              </a:lnSpc>
            </a:pPr>
            <a:r>
              <a:rPr lang="en-US" dirty="0">
                <a:latin typeface="Times New Roman" pitchFamily="18" charset="0"/>
                <a:cs typeface="Times New Roman" pitchFamily="18" charset="0"/>
              </a:rPr>
              <a:t>Authorizing access to the database </a:t>
            </a:r>
          </a:p>
          <a:p>
            <a:pPr lvl="0" algn="just">
              <a:lnSpc>
                <a:spcPct val="170000"/>
              </a:lnSpc>
            </a:pPr>
            <a:r>
              <a:rPr lang="en-US" dirty="0">
                <a:latin typeface="Times New Roman" pitchFamily="18" charset="0"/>
                <a:cs typeface="Times New Roman" pitchFamily="18" charset="0"/>
              </a:rPr>
              <a:t>Coordinating and monitoring the use of the database </a:t>
            </a:r>
          </a:p>
          <a:p>
            <a:pPr lvl="0" algn="just">
              <a:lnSpc>
                <a:spcPct val="170000"/>
              </a:lnSpc>
            </a:pPr>
            <a:r>
              <a:rPr lang="en-US" dirty="0">
                <a:latin typeface="Times New Roman" pitchFamily="18" charset="0"/>
                <a:cs typeface="Times New Roman" pitchFamily="18" charset="0"/>
              </a:rPr>
              <a:t>Responsible for determining and acquiring hardware and software resources </a:t>
            </a:r>
          </a:p>
          <a:p>
            <a:pPr lvl="0" algn="just">
              <a:lnSpc>
                <a:spcPct val="170000"/>
              </a:lnSpc>
            </a:pPr>
            <a:r>
              <a:rPr lang="en-US" dirty="0">
                <a:latin typeface="Times New Roman" pitchFamily="18" charset="0"/>
                <a:cs typeface="Times New Roman" pitchFamily="18" charset="0"/>
              </a:rPr>
              <a:t>Accountable for problems like poor security, poor performance of the system </a:t>
            </a:r>
          </a:p>
          <a:p>
            <a:pPr lvl="0" algn="just">
              <a:lnSpc>
                <a:spcPct val="170000"/>
              </a:lnSpc>
            </a:pPr>
            <a:r>
              <a:rPr lang="en-US" dirty="0">
                <a:latin typeface="Times New Roman" pitchFamily="18" charset="0"/>
                <a:cs typeface="Times New Roman" pitchFamily="18" charset="0"/>
              </a:rPr>
              <a:t>Involves in all steps of database development </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31</a:t>
            </a:fld>
            <a:endParaRPr lang="en-US"/>
          </a:p>
        </p:txBody>
      </p:sp>
    </p:spTree>
    <p:extLst>
      <p:ext uri="{BB962C8B-B14F-4D97-AF65-F5344CB8AC3E}">
        <p14:creationId xmlns:p14="http://schemas.microsoft.com/office/powerpoint/2010/main" val="953077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216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960437"/>
            <a:ext cx="9052561" cy="6064799"/>
          </a:xfrm>
        </p:spPr>
        <p:txBody>
          <a:bodyPr>
            <a:normAutofit fontScale="92500" lnSpcReduction="10000"/>
          </a:bodyPr>
          <a:lstStyle/>
          <a:p>
            <a:pPr lvl="0" algn="just">
              <a:lnSpc>
                <a:spcPct val="150000"/>
              </a:lnSpc>
              <a:buFont typeface="Wingdings" pitchFamily="2" charset="2"/>
              <a:buChar char="v"/>
            </a:pPr>
            <a:r>
              <a:rPr lang="en-US" sz="2400" b="1" dirty="0" smtClean="0">
                <a:latin typeface="Times New Roman" pitchFamily="18" charset="0"/>
                <a:cs typeface="Times New Roman" pitchFamily="18" charset="0"/>
              </a:rPr>
              <a:t>Database </a:t>
            </a:r>
            <a:r>
              <a:rPr lang="en-US" sz="2400" b="1" dirty="0">
                <a:latin typeface="Times New Roman" pitchFamily="18" charset="0"/>
                <a:cs typeface="Times New Roman" pitchFamily="18" charset="0"/>
              </a:rPr>
              <a:t>Administrator (DBA) </a:t>
            </a:r>
            <a:endParaRPr lang="en-US" sz="2400" dirty="0" smtClean="0">
              <a:latin typeface="Times New Roman" pitchFamily="18" charset="0"/>
              <a:cs typeface="Times New Roman" pitchFamily="18" charset="0"/>
            </a:endParaRPr>
          </a:p>
          <a:p>
            <a:pPr marL="0" lvl="0" indent="0" algn="just">
              <a:lnSpc>
                <a:spcPct val="150000"/>
              </a:lnSpc>
              <a:buNone/>
            </a:pPr>
            <a:r>
              <a:rPr lang="en-US" dirty="0" smtClean="0">
                <a:latin typeface="Times New Roman" pitchFamily="18" charset="0"/>
                <a:cs typeface="Times New Roman" pitchFamily="18" charset="0"/>
              </a:rPr>
              <a:t>further </a:t>
            </a:r>
            <a:r>
              <a:rPr lang="en-US" dirty="0">
                <a:latin typeface="Times New Roman" pitchFamily="18" charset="0"/>
                <a:cs typeface="Times New Roman" pitchFamily="18" charset="0"/>
              </a:rPr>
              <a:t>classifications </a:t>
            </a:r>
            <a:endParaRPr lang="en-US" dirty="0">
              <a:latin typeface="Times New Roman" pitchFamily="18" charset="0"/>
              <a:cs typeface="Times New Roman" pitchFamily="18" charset="0"/>
            </a:endParaRPr>
          </a:p>
          <a:p>
            <a:pPr marL="0" indent="0" algn="just">
              <a:lnSpc>
                <a:spcPct val="150000"/>
              </a:lnSpc>
              <a:buNone/>
            </a:pPr>
            <a:r>
              <a:rPr lang="en-US" sz="2800" b="1" dirty="0" smtClean="0">
                <a:latin typeface="Times New Roman" pitchFamily="18" charset="0"/>
                <a:cs typeface="Times New Roman" pitchFamily="18" charset="0"/>
              </a:rPr>
              <a:t>Data </a:t>
            </a:r>
            <a:r>
              <a:rPr lang="en-US" sz="2800" b="1" dirty="0">
                <a:latin typeface="Times New Roman" pitchFamily="18" charset="0"/>
                <a:cs typeface="Times New Roman" pitchFamily="18" charset="0"/>
              </a:rPr>
              <a:t>Administrator (DA)</a:t>
            </a:r>
            <a:r>
              <a:rPr lang="en-US" sz="2800" dirty="0">
                <a:latin typeface="Times New Roman" pitchFamily="18" charset="0"/>
                <a:cs typeface="Times New Roman" pitchFamily="18" charset="0"/>
              </a:rPr>
              <a:t>: is responsible on management of data resources. Involves in database planning, development, maintenance of standards policies and procedures at the conceptual and logical design </a:t>
            </a:r>
            <a:r>
              <a:rPr lang="en-US" sz="2800" dirty="0" smtClean="0">
                <a:latin typeface="Times New Roman" pitchFamily="18" charset="0"/>
                <a:cs typeface="Times New Roman" pitchFamily="18" charset="0"/>
              </a:rPr>
              <a:t>phases.</a:t>
            </a:r>
            <a:endParaRPr lang="en-US" sz="2400" dirty="0">
              <a:latin typeface="Times New Roman" pitchFamily="18" charset="0"/>
              <a:cs typeface="Times New Roman" pitchFamily="18" charset="0"/>
            </a:endParaRPr>
          </a:p>
          <a:p>
            <a:pPr marL="0" indent="0" algn="just">
              <a:lnSpc>
                <a:spcPct val="150000"/>
              </a:lnSpc>
              <a:buNone/>
            </a:pPr>
            <a:r>
              <a:rPr lang="en-US" sz="2800" b="1" dirty="0" smtClean="0">
                <a:latin typeface="Times New Roman" pitchFamily="18" charset="0"/>
                <a:cs typeface="Times New Roman" pitchFamily="18" charset="0"/>
              </a:rPr>
              <a:t>Database </a:t>
            </a:r>
            <a:r>
              <a:rPr lang="en-US" sz="2800" b="1" dirty="0">
                <a:latin typeface="Times New Roman" pitchFamily="18" charset="0"/>
                <a:cs typeface="Times New Roman" pitchFamily="18" charset="0"/>
              </a:rPr>
              <a:t>Administrator (DBA)</a:t>
            </a:r>
            <a:r>
              <a:rPr lang="en-US" sz="2800" dirty="0">
                <a:latin typeface="Times New Roman" pitchFamily="18" charset="0"/>
                <a:cs typeface="Times New Roman" pitchFamily="18" charset="0"/>
              </a:rPr>
              <a:t>: is more technically oriented role. Responsible for the physical realization of the database. Involves in physical design, implementation, security and integrity control of the database. </a:t>
            </a:r>
            <a:endParaRPr lang="en-US" sz="2400" dirty="0">
              <a:latin typeface="Times New Roman" pitchFamily="18" charset="0"/>
              <a:cs typeface="Times New Roman"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32</a:t>
            </a:fld>
            <a:endParaRPr lang="en-US"/>
          </a:p>
        </p:txBody>
      </p:sp>
    </p:spTree>
    <p:extLst>
      <p:ext uri="{BB962C8B-B14F-4D97-AF65-F5344CB8AC3E}">
        <p14:creationId xmlns:p14="http://schemas.microsoft.com/office/powerpoint/2010/main" val="4008510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8740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1112837"/>
            <a:ext cx="9052561" cy="5912399"/>
          </a:xfrm>
        </p:spPr>
        <p:txBody>
          <a:bodyPr>
            <a:normAutofit fontScale="77500" lnSpcReduction="20000"/>
          </a:bodyPr>
          <a:lstStyle/>
          <a:p>
            <a:pPr marL="0" lvl="0" indent="0" algn="just">
              <a:lnSpc>
                <a:spcPct val="150000"/>
              </a:lnSpc>
              <a:buNone/>
            </a:pPr>
            <a:r>
              <a:rPr lang="en-US" b="1" dirty="0" smtClean="0">
                <a:latin typeface="Times New Roman" pitchFamily="18" charset="0"/>
                <a:cs typeface="Times New Roman" pitchFamily="18" charset="0"/>
              </a:rPr>
              <a:t>2. Database </a:t>
            </a:r>
            <a:r>
              <a:rPr lang="en-US" b="1" dirty="0">
                <a:latin typeface="Times New Roman" pitchFamily="18" charset="0"/>
                <a:cs typeface="Times New Roman" pitchFamily="18" charset="0"/>
              </a:rPr>
              <a:t>Designer (DBD) </a:t>
            </a:r>
            <a:endParaRPr lang="en-US" dirty="0">
              <a:latin typeface="Times New Roman" pitchFamily="18" charset="0"/>
              <a:cs typeface="Times New Roman" pitchFamily="18" charset="0"/>
            </a:endParaRPr>
          </a:p>
          <a:p>
            <a:pPr lvl="0" algn="just">
              <a:lnSpc>
                <a:spcPct val="150000"/>
              </a:lnSpc>
            </a:pPr>
            <a:r>
              <a:rPr lang="en-US" dirty="0">
                <a:latin typeface="Times New Roman" pitchFamily="18" charset="0"/>
                <a:cs typeface="Times New Roman" pitchFamily="18" charset="0"/>
              </a:rPr>
              <a:t>Identifies the data to be stored and choose the appropriate structures to represent and store the data. </a:t>
            </a:r>
          </a:p>
          <a:p>
            <a:pPr lvl="0" algn="just">
              <a:lnSpc>
                <a:spcPct val="150000"/>
              </a:lnSpc>
            </a:pPr>
            <a:r>
              <a:rPr lang="en-US" dirty="0">
                <a:latin typeface="Times New Roman" pitchFamily="18" charset="0"/>
                <a:cs typeface="Times New Roman" pitchFamily="18" charset="0"/>
              </a:rPr>
              <a:t>Should understand the user requirement and should choose how the user views the database.</a:t>
            </a:r>
          </a:p>
          <a:p>
            <a:pPr lvl="0" algn="just">
              <a:lnSpc>
                <a:spcPct val="150000"/>
              </a:lnSpc>
            </a:pPr>
            <a:r>
              <a:rPr lang="en-US" dirty="0">
                <a:latin typeface="Times New Roman" pitchFamily="18" charset="0"/>
                <a:cs typeface="Times New Roman" pitchFamily="18" charset="0"/>
              </a:rPr>
              <a:t>Involve on the design phase before the implementation of the database system. </a:t>
            </a:r>
          </a:p>
          <a:p>
            <a:pPr algn="just">
              <a:lnSpc>
                <a:spcPct val="150000"/>
              </a:lnSpc>
            </a:pPr>
            <a:r>
              <a:rPr lang="en-US" dirty="0">
                <a:latin typeface="Times New Roman" pitchFamily="18" charset="0"/>
                <a:cs typeface="Times New Roman" pitchFamily="18" charset="0"/>
              </a:rPr>
              <a:t>We have two distinctions of database designers, one involving in the logical and conceptual design and another involving in physical design. </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33</a:t>
            </a:fld>
            <a:endParaRPr lang="en-US"/>
          </a:p>
        </p:txBody>
      </p:sp>
    </p:spTree>
    <p:extLst>
      <p:ext uri="{BB962C8B-B14F-4D97-AF65-F5344CB8AC3E}">
        <p14:creationId xmlns:p14="http://schemas.microsoft.com/office/powerpoint/2010/main" val="2473651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978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1189037"/>
            <a:ext cx="9052561" cy="5836199"/>
          </a:xfrm>
        </p:spPr>
        <p:txBody>
          <a:bodyPr>
            <a:normAutofit fontScale="77500" lnSpcReduction="20000"/>
          </a:bodyPr>
          <a:lstStyle/>
          <a:p>
            <a:pPr lvl="0" algn="just">
              <a:lnSpc>
                <a:spcPct val="160000"/>
              </a:lnSpc>
              <a:buFont typeface="Wingdings" pitchFamily="2" charset="2"/>
              <a:buChar char="v"/>
            </a:pPr>
            <a:r>
              <a:rPr lang="en-US" b="1" dirty="0">
                <a:latin typeface="Times New Roman" pitchFamily="18" charset="0"/>
                <a:cs typeface="Times New Roman" pitchFamily="18" charset="0"/>
              </a:rPr>
              <a:t>Database Designer (DBD) </a:t>
            </a:r>
            <a:endParaRPr lang="en-US" b="1" dirty="0" smtClean="0">
              <a:latin typeface="Times New Roman" pitchFamily="18" charset="0"/>
              <a:cs typeface="Times New Roman" pitchFamily="18" charset="0"/>
            </a:endParaRPr>
          </a:p>
          <a:p>
            <a:pPr marL="0" indent="0" algn="just">
              <a:lnSpc>
                <a:spcPct val="160000"/>
              </a:lnSpc>
              <a:buNone/>
            </a:pPr>
            <a:r>
              <a:rPr lang="en-US" b="1" dirty="0" smtClean="0">
                <a:latin typeface="Times New Roman" pitchFamily="18" charset="0"/>
                <a:cs typeface="Times New Roman" pitchFamily="18" charset="0"/>
              </a:rPr>
              <a:t>Logical </a:t>
            </a:r>
            <a:r>
              <a:rPr lang="en-US" b="1" dirty="0">
                <a:latin typeface="Times New Roman" pitchFamily="18" charset="0"/>
                <a:cs typeface="Times New Roman" pitchFamily="18" charset="0"/>
              </a:rPr>
              <a:t>and Conceptual DBD </a:t>
            </a:r>
            <a:endParaRPr lang="en-US" dirty="0">
              <a:latin typeface="Times New Roman" pitchFamily="18" charset="0"/>
              <a:cs typeface="Times New Roman" pitchFamily="18" charset="0"/>
            </a:endParaRPr>
          </a:p>
          <a:p>
            <a:pPr lvl="0" algn="just">
              <a:lnSpc>
                <a:spcPct val="160000"/>
              </a:lnSpc>
            </a:pPr>
            <a:r>
              <a:rPr lang="en-US" dirty="0">
                <a:latin typeface="Times New Roman" pitchFamily="18" charset="0"/>
                <a:cs typeface="Times New Roman" pitchFamily="18" charset="0"/>
              </a:rPr>
              <a:t>Identifies data (entity, attributes and relationship) relevant to the organization</a:t>
            </a:r>
          </a:p>
          <a:p>
            <a:pPr lvl="0" algn="just">
              <a:lnSpc>
                <a:spcPct val="160000"/>
              </a:lnSpc>
            </a:pPr>
            <a:r>
              <a:rPr lang="en-US" dirty="0">
                <a:latin typeface="Times New Roman" pitchFamily="18" charset="0"/>
                <a:cs typeface="Times New Roman" pitchFamily="18" charset="0"/>
              </a:rPr>
              <a:t>Identifies constraints on each data</a:t>
            </a:r>
          </a:p>
          <a:p>
            <a:pPr lvl="0" algn="just">
              <a:lnSpc>
                <a:spcPct val="160000"/>
              </a:lnSpc>
            </a:pPr>
            <a:r>
              <a:rPr lang="en-US" dirty="0">
                <a:latin typeface="Times New Roman" pitchFamily="18" charset="0"/>
                <a:cs typeface="Times New Roman" pitchFamily="18" charset="0"/>
              </a:rPr>
              <a:t>Understand data and business rules in the organization</a:t>
            </a:r>
          </a:p>
          <a:p>
            <a:pPr lvl="0" algn="just">
              <a:lnSpc>
                <a:spcPct val="160000"/>
              </a:lnSpc>
            </a:pPr>
            <a:r>
              <a:rPr lang="en-US" dirty="0">
                <a:latin typeface="Times New Roman" pitchFamily="18" charset="0"/>
                <a:cs typeface="Times New Roman" pitchFamily="18" charset="0"/>
              </a:rPr>
              <a:t>Sees the database independent of any data model at conceptual level and consider one specific data model at logical design phase.</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34</a:t>
            </a:fld>
            <a:endParaRPr lang="en-US"/>
          </a:p>
        </p:txBody>
      </p:sp>
    </p:spTree>
    <p:extLst>
      <p:ext uri="{BB962C8B-B14F-4D97-AF65-F5344CB8AC3E}">
        <p14:creationId xmlns:p14="http://schemas.microsoft.com/office/powerpoint/2010/main" val="5948071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978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1112837"/>
            <a:ext cx="9052561" cy="5912399"/>
          </a:xfrm>
        </p:spPr>
        <p:txBody>
          <a:bodyPr>
            <a:normAutofit fontScale="77500" lnSpcReduction="20000"/>
          </a:bodyPr>
          <a:lstStyle/>
          <a:p>
            <a:pPr lvl="0" algn="just">
              <a:lnSpc>
                <a:spcPct val="150000"/>
              </a:lnSpc>
              <a:buFont typeface="Wingdings" pitchFamily="2" charset="2"/>
              <a:buChar char="v"/>
            </a:pPr>
            <a:r>
              <a:rPr lang="en-US" b="1" dirty="0" smtClean="0">
                <a:latin typeface="Times New Roman" pitchFamily="18" charset="0"/>
                <a:cs typeface="Times New Roman" pitchFamily="18" charset="0"/>
              </a:rPr>
              <a:t>Database </a:t>
            </a:r>
            <a:r>
              <a:rPr lang="en-US" b="1" dirty="0">
                <a:latin typeface="Times New Roman" pitchFamily="18" charset="0"/>
                <a:cs typeface="Times New Roman" pitchFamily="18" charset="0"/>
              </a:rPr>
              <a:t>Designer (DBD) </a:t>
            </a:r>
          </a:p>
          <a:p>
            <a:pPr marL="0" indent="0" algn="just">
              <a:lnSpc>
                <a:spcPct val="150000"/>
              </a:lnSpc>
              <a:buNone/>
            </a:pPr>
            <a:r>
              <a:rPr lang="en-US" b="1" dirty="0" smtClean="0">
                <a:latin typeface="Times New Roman" pitchFamily="18" charset="0"/>
                <a:cs typeface="Times New Roman" pitchFamily="18" charset="0"/>
              </a:rPr>
              <a:t>Physical </a:t>
            </a:r>
            <a:r>
              <a:rPr lang="en-US" b="1" dirty="0">
                <a:latin typeface="Times New Roman" pitchFamily="18" charset="0"/>
                <a:cs typeface="Times New Roman" pitchFamily="18" charset="0"/>
              </a:rPr>
              <a:t>DBD </a:t>
            </a:r>
            <a:endParaRPr lang="en-US" dirty="0">
              <a:latin typeface="Times New Roman" pitchFamily="18" charset="0"/>
              <a:cs typeface="Times New Roman" pitchFamily="18" charset="0"/>
            </a:endParaRPr>
          </a:p>
          <a:p>
            <a:pPr lvl="0" algn="just">
              <a:lnSpc>
                <a:spcPct val="150000"/>
              </a:lnSpc>
            </a:pPr>
            <a:r>
              <a:rPr lang="en-US" dirty="0">
                <a:latin typeface="Times New Roman" pitchFamily="18" charset="0"/>
                <a:cs typeface="Times New Roman" pitchFamily="18" charset="0"/>
              </a:rPr>
              <a:t>Take logical design specification as input and decide how it should be physically realized. </a:t>
            </a:r>
          </a:p>
          <a:p>
            <a:pPr lvl="0" algn="just">
              <a:lnSpc>
                <a:spcPct val="150000"/>
              </a:lnSpc>
            </a:pPr>
            <a:r>
              <a:rPr lang="en-US" dirty="0">
                <a:latin typeface="Times New Roman" pitchFamily="18" charset="0"/>
                <a:cs typeface="Times New Roman" pitchFamily="18" charset="0"/>
              </a:rPr>
              <a:t>Map the logical data model on the specified DBMS with respect to tables and integrity constraints. (DBMS dependent designing) </a:t>
            </a:r>
          </a:p>
          <a:p>
            <a:pPr lvl="0" algn="just">
              <a:lnSpc>
                <a:spcPct val="150000"/>
              </a:lnSpc>
            </a:pPr>
            <a:r>
              <a:rPr lang="en-US" dirty="0">
                <a:latin typeface="Times New Roman" pitchFamily="18" charset="0"/>
                <a:cs typeface="Times New Roman" pitchFamily="18" charset="0"/>
              </a:rPr>
              <a:t>Select specific storage structure and access path to the database </a:t>
            </a:r>
          </a:p>
          <a:p>
            <a:pPr lvl="0" algn="just">
              <a:lnSpc>
                <a:spcPct val="150000"/>
              </a:lnSpc>
            </a:pPr>
            <a:r>
              <a:rPr lang="en-US" dirty="0">
                <a:latin typeface="Times New Roman" pitchFamily="18" charset="0"/>
                <a:cs typeface="Times New Roman" pitchFamily="18" charset="0"/>
              </a:rPr>
              <a:t>Design security measures required on the database </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35</a:t>
            </a:fld>
            <a:endParaRPr lang="en-US"/>
          </a:p>
        </p:txBody>
      </p:sp>
    </p:spTree>
    <p:extLst>
      <p:ext uri="{BB962C8B-B14F-4D97-AF65-F5344CB8AC3E}">
        <p14:creationId xmlns:p14="http://schemas.microsoft.com/office/powerpoint/2010/main" val="2255354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978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1036637"/>
            <a:ext cx="9052561" cy="5988599"/>
          </a:xfrm>
        </p:spPr>
        <p:txBody>
          <a:bodyPr>
            <a:normAutofit fontScale="70000" lnSpcReduction="20000"/>
          </a:bodyPr>
          <a:lstStyle/>
          <a:p>
            <a:pPr marL="0" lvl="0" indent="0" algn="just">
              <a:lnSpc>
                <a:spcPct val="150000"/>
              </a:lnSpc>
              <a:buNone/>
            </a:pPr>
            <a:r>
              <a:rPr lang="en-US" b="1" dirty="0" smtClean="0">
                <a:latin typeface="Times New Roman" pitchFamily="18" charset="0"/>
                <a:cs typeface="Times New Roman" pitchFamily="18" charset="0"/>
              </a:rPr>
              <a:t>3. Application </a:t>
            </a:r>
            <a:r>
              <a:rPr lang="en-US" b="1" dirty="0">
                <a:latin typeface="Times New Roman" pitchFamily="18" charset="0"/>
                <a:cs typeface="Times New Roman" pitchFamily="18" charset="0"/>
              </a:rPr>
              <a:t>Programmer and Systems Analyst </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System analyst determines the user requirement and how the user wants to view the database. </a:t>
            </a:r>
          </a:p>
          <a:p>
            <a:pPr algn="just">
              <a:lnSpc>
                <a:spcPct val="150000"/>
              </a:lnSpc>
            </a:pPr>
            <a:r>
              <a:rPr lang="en-US" dirty="0">
                <a:latin typeface="Times New Roman" pitchFamily="18" charset="0"/>
                <a:cs typeface="Times New Roman" pitchFamily="18" charset="0"/>
              </a:rPr>
              <a:t>The application programmer implements these specifications as programs; code, test, debug, document and maintain the application program. </a:t>
            </a:r>
          </a:p>
          <a:p>
            <a:pPr algn="just">
              <a:lnSpc>
                <a:spcPct val="150000"/>
              </a:lnSpc>
            </a:pPr>
            <a:r>
              <a:rPr lang="en-US" dirty="0">
                <a:latin typeface="Times New Roman" pitchFamily="18" charset="0"/>
                <a:cs typeface="Times New Roman" pitchFamily="18" charset="0"/>
              </a:rPr>
              <a:t>Determines the interface on how to retrieve, insert, update and delete data in the database. </a:t>
            </a:r>
          </a:p>
          <a:p>
            <a:pPr algn="just">
              <a:lnSpc>
                <a:spcPct val="150000"/>
              </a:lnSpc>
            </a:pPr>
            <a:r>
              <a:rPr lang="en-US" dirty="0">
                <a:latin typeface="Times New Roman" pitchFamily="18" charset="0"/>
                <a:cs typeface="Times New Roman" pitchFamily="18" charset="0"/>
              </a:rPr>
              <a:t>The application could use any high level programming language according to the availability, the facility and the required service. </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36</a:t>
            </a:fld>
            <a:endParaRPr lang="en-US"/>
          </a:p>
        </p:txBody>
      </p:sp>
    </p:spTree>
    <p:extLst>
      <p:ext uri="{BB962C8B-B14F-4D97-AF65-F5344CB8AC3E}">
        <p14:creationId xmlns:p14="http://schemas.microsoft.com/office/powerpoint/2010/main" val="2686995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5692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960437"/>
            <a:ext cx="9052561" cy="6064799"/>
          </a:xfrm>
        </p:spPr>
        <p:txBody>
          <a:bodyPr>
            <a:normAutofit fontScale="77500" lnSpcReduction="20000"/>
          </a:bodyPr>
          <a:lstStyle/>
          <a:p>
            <a:pPr marL="0" lvl="0" indent="0" algn="just">
              <a:lnSpc>
                <a:spcPct val="160000"/>
              </a:lnSpc>
              <a:buNone/>
            </a:pPr>
            <a:r>
              <a:rPr lang="en-US" b="1" dirty="0" smtClean="0">
                <a:latin typeface="Times New Roman" pitchFamily="18" charset="0"/>
                <a:cs typeface="Times New Roman" pitchFamily="18" charset="0"/>
              </a:rPr>
              <a:t>4. End </a:t>
            </a:r>
            <a:r>
              <a:rPr lang="en-US" b="1" dirty="0">
                <a:latin typeface="Times New Roman" pitchFamily="18" charset="0"/>
                <a:cs typeface="Times New Roman" pitchFamily="18" charset="0"/>
              </a:rPr>
              <a:t>Users </a:t>
            </a:r>
            <a:r>
              <a:rPr lang="en-US" dirty="0">
                <a:latin typeface="Times New Roman" pitchFamily="18" charset="0"/>
                <a:cs typeface="Times New Roman" pitchFamily="18" charset="0"/>
              </a:rPr>
              <a:t>Workers, whose job requires accessing the database frequently for various purpose. There are different group of users in this category</a:t>
            </a:r>
            <a:r>
              <a:rPr lang="en-US" dirty="0" smtClean="0">
                <a:latin typeface="Times New Roman" pitchFamily="18" charset="0"/>
                <a:cs typeface="Times New Roman" pitchFamily="18" charset="0"/>
              </a:rPr>
              <a:t>.</a:t>
            </a:r>
          </a:p>
          <a:p>
            <a:pPr marL="0" lvl="0" indent="0" algn="just">
              <a:lnSpc>
                <a:spcPct val="160000"/>
              </a:lnSpc>
              <a:buNone/>
            </a:pPr>
            <a:r>
              <a:rPr lang="en-US" b="1" dirty="0">
                <a:latin typeface="Times New Roman" pitchFamily="18" charset="0"/>
                <a:cs typeface="Times New Roman" pitchFamily="18" charset="0"/>
              </a:rPr>
              <a:t>Naïve Users:</a:t>
            </a:r>
          </a:p>
          <a:p>
            <a:pPr lvl="0" algn="just">
              <a:lnSpc>
                <a:spcPct val="160000"/>
              </a:lnSpc>
            </a:pPr>
            <a:r>
              <a:rPr lang="en-US" dirty="0">
                <a:latin typeface="Times New Roman" pitchFamily="18" charset="0"/>
                <a:cs typeface="Times New Roman" pitchFamily="18" charset="0"/>
              </a:rPr>
              <a:t>Sizable proportion of users </a:t>
            </a:r>
          </a:p>
          <a:p>
            <a:pPr lvl="0" algn="just">
              <a:lnSpc>
                <a:spcPct val="160000"/>
              </a:lnSpc>
            </a:pPr>
            <a:r>
              <a:rPr lang="en-US" dirty="0">
                <a:latin typeface="Times New Roman" pitchFamily="18" charset="0"/>
                <a:cs typeface="Times New Roman" pitchFamily="18" charset="0"/>
              </a:rPr>
              <a:t>Unaware of the DBMS </a:t>
            </a:r>
          </a:p>
          <a:p>
            <a:pPr lvl="0" algn="just">
              <a:lnSpc>
                <a:spcPct val="160000"/>
              </a:lnSpc>
            </a:pPr>
            <a:r>
              <a:rPr lang="en-US" dirty="0">
                <a:latin typeface="Times New Roman" pitchFamily="18" charset="0"/>
                <a:cs typeface="Times New Roman" pitchFamily="18" charset="0"/>
              </a:rPr>
              <a:t>Only access the database based on their access level and demand </a:t>
            </a:r>
          </a:p>
          <a:p>
            <a:pPr lvl="0" algn="just">
              <a:lnSpc>
                <a:spcPct val="160000"/>
              </a:lnSpc>
            </a:pPr>
            <a:r>
              <a:rPr lang="en-US" dirty="0">
                <a:latin typeface="Times New Roman" pitchFamily="18" charset="0"/>
                <a:cs typeface="Times New Roman" pitchFamily="18" charset="0"/>
              </a:rPr>
              <a:t>Use standard and pre-specified types of queries.</a:t>
            </a:r>
          </a:p>
          <a:p>
            <a:pPr marL="0" lvl="0" indent="0">
              <a:buNone/>
            </a:pPr>
            <a:endParaRPr lang="en-US" dirty="0" smtClean="0"/>
          </a:p>
          <a:p>
            <a:pPr lvl="0"/>
            <a:endParaRPr lang="en-US" dirty="0"/>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37</a:t>
            </a:fld>
            <a:endParaRPr lang="en-US"/>
          </a:p>
        </p:txBody>
      </p:sp>
    </p:spTree>
    <p:extLst>
      <p:ext uri="{BB962C8B-B14F-4D97-AF65-F5344CB8AC3E}">
        <p14:creationId xmlns:p14="http://schemas.microsoft.com/office/powerpoint/2010/main" val="10881521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216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1112837"/>
            <a:ext cx="9052561" cy="5912399"/>
          </a:xfrm>
        </p:spPr>
        <p:txBody>
          <a:bodyPr>
            <a:normAutofit fontScale="55000" lnSpcReduction="20000"/>
          </a:bodyPr>
          <a:lstStyle/>
          <a:p>
            <a:pPr marL="0" lvl="0" indent="0" algn="just">
              <a:lnSpc>
                <a:spcPct val="170000"/>
              </a:lnSpc>
              <a:buNone/>
            </a:pPr>
            <a:r>
              <a:rPr lang="en-US" sz="3600" b="1" dirty="0" smtClean="0">
                <a:latin typeface="Times New Roman" pitchFamily="18" charset="0"/>
                <a:cs typeface="Times New Roman" pitchFamily="18" charset="0"/>
              </a:rPr>
              <a:t>End users</a:t>
            </a:r>
            <a:endParaRPr lang="en-US" b="1" dirty="0" smtClean="0">
              <a:latin typeface="Times New Roman" pitchFamily="18" charset="0"/>
              <a:cs typeface="Times New Roman" pitchFamily="18" charset="0"/>
            </a:endParaRPr>
          </a:p>
          <a:p>
            <a:pPr marL="0" lvl="0" indent="0" algn="just">
              <a:lnSpc>
                <a:spcPct val="170000"/>
              </a:lnSpc>
              <a:buNone/>
            </a:pPr>
            <a:r>
              <a:rPr lang="en-US" b="1" dirty="0" smtClean="0">
                <a:latin typeface="Times New Roman" pitchFamily="18" charset="0"/>
                <a:cs typeface="Times New Roman" pitchFamily="18" charset="0"/>
              </a:rPr>
              <a:t>Sophisticated </a:t>
            </a:r>
            <a:r>
              <a:rPr lang="en-US" b="1" dirty="0">
                <a:latin typeface="Times New Roman" pitchFamily="18" charset="0"/>
                <a:cs typeface="Times New Roman" pitchFamily="18" charset="0"/>
              </a:rPr>
              <a:t>Users </a:t>
            </a:r>
            <a:endParaRPr lang="en-US" dirty="0">
              <a:latin typeface="Times New Roman" pitchFamily="18" charset="0"/>
              <a:cs typeface="Times New Roman" pitchFamily="18" charset="0"/>
            </a:endParaRPr>
          </a:p>
          <a:p>
            <a:pPr lvl="0" algn="just">
              <a:lnSpc>
                <a:spcPct val="170000"/>
              </a:lnSpc>
            </a:pPr>
            <a:r>
              <a:rPr lang="en-US" dirty="0">
                <a:latin typeface="Times New Roman" pitchFamily="18" charset="0"/>
                <a:cs typeface="Times New Roman" pitchFamily="18" charset="0"/>
              </a:rPr>
              <a:t>Are users familiar with the structure of the Database and facilities of the DBMS.</a:t>
            </a:r>
          </a:p>
          <a:p>
            <a:pPr lvl="0" algn="just">
              <a:lnSpc>
                <a:spcPct val="170000"/>
              </a:lnSpc>
            </a:pPr>
            <a:r>
              <a:rPr lang="en-US" dirty="0">
                <a:latin typeface="Times New Roman" pitchFamily="18" charset="0"/>
                <a:cs typeface="Times New Roman" pitchFamily="18" charset="0"/>
              </a:rPr>
              <a:t>Have complex requirements </a:t>
            </a:r>
          </a:p>
          <a:p>
            <a:pPr lvl="0" algn="just">
              <a:lnSpc>
                <a:spcPct val="170000"/>
              </a:lnSpc>
            </a:pPr>
            <a:r>
              <a:rPr lang="en-US" dirty="0">
                <a:latin typeface="Times New Roman" pitchFamily="18" charset="0"/>
                <a:cs typeface="Times New Roman" pitchFamily="18" charset="0"/>
              </a:rPr>
              <a:t>Have higher level queries </a:t>
            </a:r>
          </a:p>
          <a:p>
            <a:pPr lvl="0" algn="just">
              <a:lnSpc>
                <a:spcPct val="170000"/>
              </a:lnSpc>
            </a:pPr>
            <a:r>
              <a:rPr lang="en-US" dirty="0">
                <a:latin typeface="Times New Roman" pitchFamily="18" charset="0"/>
                <a:cs typeface="Times New Roman" pitchFamily="18" charset="0"/>
              </a:rPr>
              <a:t>Are most of the time engineers, scientists, business analysts, </a:t>
            </a:r>
            <a:r>
              <a:rPr lang="en-US" dirty="0" err="1">
                <a:latin typeface="Times New Roman" pitchFamily="18" charset="0"/>
                <a:cs typeface="Times New Roman" pitchFamily="18" charset="0"/>
              </a:rPr>
              <a:t>etc</a:t>
            </a:r>
            <a:r>
              <a:rPr lang="en-US" dirty="0">
                <a:latin typeface="Times New Roman" pitchFamily="18" charset="0"/>
                <a:cs typeface="Times New Roman" pitchFamily="18" charset="0"/>
              </a:rPr>
              <a:t> </a:t>
            </a:r>
          </a:p>
          <a:p>
            <a:pPr marL="0" lvl="0" indent="0" algn="just">
              <a:lnSpc>
                <a:spcPct val="170000"/>
              </a:lnSpc>
              <a:buNone/>
            </a:pPr>
            <a:r>
              <a:rPr lang="en-US" b="1" dirty="0">
                <a:latin typeface="Times New Roman" pitchFamily="18" charset="0"/>
                <a:cs typeface="Times New Roman" pitchFamily="18" charset="0"/>
              </a:rPr>
              <a:t>Casual Users </a:t>
            </a:r>
            <a:endParaRPr lang="en-US" dirty="0">
              <a:latin typeface="Times New Roman" pitchFamily="18" charset="0"/>
              <a:cs typeface="Times New Roman" pitchFamily="18" charset="0"/>
            </a:endParaRPr>
          </a:p>
          <a:p>
            <a:pPr lvl="0" algn="just">
              <a:lnSpc>
                <a:spcPct val="170000"/>
              </a:lnSpc>
            </a:pPr>
            <a:r>
              <a:rPr lang="en-US" dirty="0">
                <a:latin typeface="Times New Roman" pitchFamily="18" charset="0"/>
                <a:cs typeface="Times New Roman" pitchFamily="18" charset="0"/>
              </a:rPr>
              <a:t>Users who access the database occasionally.</a:t>
            </a:r>
          </a:p>
          <a:p>
            <a:pPr lvl="0" algn="just">
              <a:lnSpc>
                <a:spcPct val="170000"/>
              </a:lnSpc>
            </a:pPr>
            <a:r>
              <a:rPr lang="en-US" dirty="0">
                <a:latin typeface="Times New Roman" pitchFamily="18" charset="0"/>
                <a:cs typeface="Times New Roman" pitchFamily="18" charset="0"/>
              </a:rPr>
              <a:t>Need different information from the database each time. </a:t>
            </a:r>
          </a:p>
          <a:p>
            <a:pPr lvl="0" algn="just">
              <a:lnSpc>
                <a:spcPct val="170000"/>
              </a:lnSpc>
            </a:pPr>
            <a:r>
              <a:rPr lang="en-US" dirty="0">
                <a:latin typeface="Times New Roman" pitchFamily="18" charset="0"/>
                <a:cs typeface="Times New Roman" pitchFamily="18" charset="0"/>
              </a:rPr>
              <a:t>Use sophisticated database queries to satisfy their needs. </a:t>
            </a:r>
          </a:p>
          <a:p>
            <a:pPr lvl="0" algn="just">
              <a:lnSpc>
                <a:spcPct val="170000"/>
              </a:lnSpc>
            </a:pPr>
            <a:r>
              <a:rPr lang="en-US" dirty="0">
                <a:latin typeface="Times New Roman" pitchFamily="18" charset="0"/>
                <a:cs typeface="Times New Roman" pitchFamily="18" charset="0"/>
              </a:rPr>
              <a:t>Are most of the time middle to high level managers. </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38</a:t>
            </a:fld>
            <a:endParaRPr lang="en-US"/>
          </a:p>
        </p:txBody>
      </p:sp>
    </p:spTree>
    <p:extLst>
      <p:ext uri="{BB962C8B-B14F-4D97-AF65-F5344CB8AC3E}">
        <p14:creationId xmlns:p14="http://schemas.microsoft.com/office/powerpoint/2010/main" val="2539851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74766"/>
            <a:ext cx="9052561" cy="7340177"/>
          </a:xfrm>
        </p:spPr>
        <p:txBody>
          <a:bodyPr/>
          <a:lstStyle/>
          <a:p>
            <a:pPr marL="576050" indent="-576050">
              <a:lnSpc>
                <a:spcPct val="150000"/>
              </a:lnSpc>
              <a:buFont typeface="+mj-lt"/>
              <a:buAutoNum type="arabicPeriod"/>
            </a:pPr>
            <a:r>
              <a:rPr lang="en-US" dirty="0">
                <a:latin typeface="Times New Roman" pitchFamily="18" charset="0"/>
                <a:cs typeface="Times New Roman" pitchFamily="18" charset="0"/>
              </a:rPr>
              <a:t>Manual Approach </a:t>
            </a:r>
            <a:endParaRPr lang="en-US" dirty="0" smtClean="0">
              <a:latin typeface="Times New Roman" pitchFamily="18" charset="0"/>
              <a:cs typeface="Times New Roman" pitchFamily="18" charset="0"/>
            </a:endParaRPr>
          </a:p>
          <a:p>
            <a:pPr marL="576050" indent="-576050">
              <a:lnSpc>
                <a:spcPct val="150000"/>
              </a:lnSpc>
              <a:buFont typeface="+mj-lt"/>
              <a:buAutoNum type="arabicPeriod"/>
            </a:pPr>
            <a:r>
              <a:rPr lang="en-US" dirty="0" smtClean="0">
                <a:latin typeface="Times New Roman" pitchFamily="18" charset="0"/>
                <a:cs typeface="Times New Roman" pitchFamily="18" charset="0"/>
              </a:rPr>
              <a:t>Traditional </a:t>
            </a:r>
            <a:r>
              <a:rPr lang="en-US" dirty="0">
                <a:latin typeface="Times New Roman" pitchFamily="18" charset="0"/>
                <a:cs typeface="Times New Roman" pitchFamily="18" charset="0"/>
              </a:rPr>
              <a:t>File Based Approach </a:t>
            </a:r>
            <a:endParaRPr lang="en-US" dirty="0" smtClean="0">
              <a:latin typeface="Times New Roman" pitchFamily="18" charset="0"/>
              <a:cs typeface="Times New Roman" pitchFamily="18" charset="0"/>
            </a:endParaRPr>
          </a:p>
          <a:p>
            <a:pPr marL="576050" indent="-576050">
              <a:lnSpc>
                <a:spcPct val="150000"/>
              </a:lnSpc>
              <a:buFont typeface="+mj-lt"/>
              <a:buAutoNum type="arabicPeriod"/>
            </a:pPr>
            <a:r>
              <a:rPr lang="en-US" dirty="0" smtClean="0">
                <a:latin typeface="Times New Roman" pitchFamily="18" charset="0"/>
                <a:cs typeface="Times New Roman" pitchFamily="18" charset="0"/>
              </a:rPr>
              <a:t>Database </a:t>
            </a:r>
            <a:r>
              <a:rPr lang="en-US" dirty="0">
                <a:latin typeface="Times New Roman" pitchFamily="18" charset="0"/>
                <a:cs typeface="Times New Roman" pitchFamily="18" charset="0"/>
              </a:rPr>
              <a:t>Approach </a:t>
            </a:r>
            <a:endParaRPr lang="en-US" dirty="0" smtClean="0">
              <a:latin typeface="Times New Roman" pitchFamily="18" charset="0"/>
              <a:cs typeface="Times New Roman" pitchFamily="18" charset="0"/>
            </a:endParaRPr>
          </a:p>
          <a:p>
            <a:pPr marL="0" indent="0">
              <a:lnSpc>
                <a:spcPct val="150000"/>
              </a:lnSpc>
              <a:buNone/>
            </a:pPr>
            <a:r>
              <a:rPr lang="en-US" b="1" dirty="0" smtClean="0">
                <a:latin typeface="Times New Roman" pitchFamily="18" charset="0"/>
                <a:cs typeface="Times New Roman" pitchFamily="18" charset="0"/>
              </a:rPr>
              <a:t>Manual Approach </a:t>
            </a:r>
          </a:p>
          <a:p>
            <a:pPr>
              <a:lnSpc>
                <a:spcPct val="150000"/>
              </a:lnSpc>
            </a:pPr>
            <a:r>
              <a:rPr lang="en-US" dirty="0">
                <a:latin typeface="Times New Roman" pitchFamily="18" charset="0"/>
                <a:cs typeface="Times New Roman" pitchFamily="18" charset="0"/>
              </a:rPr>
              <a:t>data storage and retrieval </a:t>
            </a:r>
            <a:r>
              <a:rPr lang="en-US" dirty="0" smtClean="0">
                <a:latin typeface="Times New Roman" pitchFamily="18" charset="0"/>
                <a:cs typeface="Times New Roman" pitchFamily="18" charset="0"/>
              </a:rPr>
              <a:t>is performed by using cards, cabinets/shelf , paper using </a:t>
            </a:r>
            <a:r>
              <a:rPr lang="en-US" dirty="0">
                <a:latin typeface="Times New Roman" pitchFamily="18" charset="0"/>
                <a:cs typeface="Times New Roman" pitchFamily="18" charset="0"/>
              </a:rPr>
              <a:t>human </a:t>
            </a:r>
            <a:r>
              <a:rPr lang="en-US" dirty="0" smtClean="0">
                <a:latin typeface="Times New Roman" pitchFamily="18" charset="0"/>
                <a:cs typeface="Times New Roman" pitchFamily="18" charset="0"/>
              </a:rPr>
              <a:t>labor.</a:t>
            </a:r>
            <a:endParaRPr lang="en-US" dirty="0">
              <a:latin typeface="Times New Roman" pitchFamily="18" charset="0"/>
              <a:cs typeface="Times New Roman" pitchFamily="18" charset="0"/>
            </a:endParaRP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3</a:t>
            </a:fld>
            <a:endParaRPr lang="en-US"/>
          </a:p>
        </p:txBody>
      </p:sp>
    </p:spTree>
    <p:extLst>
      <p:ext uri="{BB962C8B-B14F-4D97-AF65-F5344CB8AC3E}">
        <p14:creationId xmlns:p14="http://schemas.microsoft.com/office/powerpoint/2010/main" val="2569850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8740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1036637"/>
            <a:ext cx="9052561" cy="5988599"/>
          </a:xfrm>
        </p:spPr>
        <p:txBody>
          <a:bodyPr>
            <a:normAutofit fontScale="92500" lnSpcReduction="20000"/>
          </a:bodyPr>
          <a:lstStyle/>
          <a:p>
            <a:pPr marL="0" indent="0" algn="just">
              <a:lnSpc>
                <a:spcPct val="150000"/>
              </a:lnSpc>
              <a:buNone/>
            </a:pPr>
            <a:r>
              <a:rPr lang="en-US" b="1" dirty="0" smtClean="0">
                <a:latin typeface="Times New Roman" pitchFamily="18" charset="0"/>
                <a:cs typeface="Times New Roman" pitchFamily="18" charset="0"/>
              </a:rPr>
              <a:t>End users</a:t>
            </a:r>
          </a:p>
          <a:p>
            <a:pPr algn="just">
              <a:lnSpc>
                <a:spcPct val="150000"/>
              </a:lnSpc>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users can be again classified as “Actors on the Scene” and “Workers Behind the Scene”. </a:t>
            </a:r>
          </a:p>
          <a:p>
            <a:pPr algn="just">
              <a:lnSpc>
                <a:spcPct val="150000"/>
              </a:lnSpc>
            </a:pPr>
            <a:r>
              <a:rPr lang="en-US" b="1" dirty="0">
                <a:latin typeface="Times New Roman" pitchFamily="18" charset="0"/>
                <a:cs typeface="Times New Roman" pitchFamily="18" charset="0"/>
              </a:rPr>
              <a:t>Actors on the Scene: </a:t>
            </a:r>
            <a:endParaRPr lang="en-US" dirty="0">
              <a:latin typeface="Times New Roman" pitchFamily="18" charset="0"/>
              <a:cs typeface="Times New Roman" pitchFamily="18" charset="0"/>
            </a:endParaRPr>
          </a:p>
          <a:p>
            <a:pPr lvl="0" algn="just">
              <a:lnSpc>
                <a:spcPct val="150000"/>
              </a:lnSpc>
            </a:pPr>
            <a:r>
              <a:rPr lang="en-US" dirty="0">
                <a:latin typeface="Times New Roman" pitchFamily="18" charset="0"/>
                <a:cs typeface="Times New Roman" pitchFamily="18" charset="0"/>
              </a:rPr>
              <a:t>Data Administrator </a:t>
            </a:r>
          </a:p>
          <a:p>
            <a:pPr lvl="0" algn="just">
              <a:lnSpc>
                <a:spcPct val="150000"/>
              </a:lnSpc>
            </a:pPr>
            <a:r>
              <a:rPr lang="en-US" dirty="0">
                <a:latin typeface="Times New Roman" pitchFamily="18" charset="0"/>
                <a:cs typeface="Times New Roman" pitchFamily="18" charset="0"/>
              </a:rPr>
              <a:t>Database Administrator </a:t>
            </a:r>
          </a:p>
          <a:p>
            <a:pPr lvl="0" algn="just">
              <a:lnSpc>
                <a:spcPct val="150000"/>
              </a:lnSpc>
            </a:pPr>
            <a:r>
              <a:rPr lang="en-US" dirty="0">
                <a:latin typeface="Times New Roman" pitchFamily="18" charset="0"/>
                <a:cs typeface="Times New Roman" pitchFamily="18" charset="0"/>
              </a:rPr>
              <a:t>Database Designer </a:t>
            </a:r>
          </a:p>
          <a:p>
            <a:pPr lvl="0" algn="just">
              <a:lnSpc>
                <a:spcPct val="150000"/>
              </a:lnSpc>
            </a:pPr>
            <a:r>
              <a:rPr lang="en-US" dirty="0">
                <a:latin typeface="Times New Roman" pitchFamily="18" charset="0"/>
                <a:cs typeface="Times New Roman" pitchFamily="18" charset="0"/>
              </a:rPr>
              <a:t>End Users </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39</a:t>
            </a:fld>
            <a:endParaRPr lang="en-US"/>
          </a:p>
        </p:txBody>
      </p:sp>
    </p:spTree>
    <p:extLst>
      <p:ext uri="{BB962C8B-B14F-4D97-AF65-F5344CB8AC3E}">
        <p14:creationId xmlns:p14="http://schemas.microsoft.com/office/powerpoint/2010/main" val="157921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4944"/>
            <a:ext cx="9052561" cy="721693"/>
          </a:xfrm>
        </p:spPr>
        <p:txBody>
          <a:bodyPr>
            <a:normAutofit/>
          </a:bodyPr>
          <a:lstStyle/>
          <a:p>
            <a:pPr algn="l"/>
            <a:r>
              <a:rPr lang="en-US" sz="2400" b="1" dirty="0">
                <a:latin typeface="Times New Roman" pitchFamily="18" charset="0"/>
                <a:cs typeface="Times New Roman" pitchFamily="18" charset="0"/>
              </a:rPr>
              <a:t>Roles in Database Design and Use </a:t>
            </a:r>
            <a:endParaRPr lang="en-US" sz="2400" dirty="0"/>
          </a:p>
        </p:txBody>
      </p:sp>
      <p:sp>
        <p:nvSpPr>
          <p:cNvPr id="3" name="Content Placeholder 2"/>
          <p:cNvSpPr>
            <a:spLocks noGrp="1"/>
          </p:cNvSpPr>
          <p:nvPr>
            <p:ph idx="1"/>
          </p:nvPr>
        </p:nvSpPr>
        <p:spPr>
          <a:xfrm>
            <a:off x="502920" y="1112837"/>
            <a:ext cx="9052561" cy="5912399"/>
          </a:xfrm>
        </p:spPr>
        <p:txBody>
          <a:bodyPr>
            <a:normAutofit fontScale="55000" lnSpcReduction="20000"/>
          </a:bodyPr>
          <a:lstStyle/>
          <a:p>
            <a:pPr marL="0" indent="0" algn="just">
              <a:lnSpc>
                <a:spcPct val="170000"/>
              </a:lnSpc>
              <a:buNone/>
            </a:pPr>
            <a:r>
              <a:rPr lang="en-US" b="1" dirty="0" smtClean="0">
                <a:latin typeface="Times New Roman" pitchFamily="18" charset="0"/>
                <a:cs typeface="Times New Roman" pitchFamily="18" charset="0"/>
              </a:rPr>
              <a:t>End users</a:t>
            </a:r>
          </a:p>
          <a:p>
            <a:pPr marL="0" indent="0" algn="just">
              <a:lnSpc>
                <a:spcPct val="170000"/>
              </a:lnSpc>
              <a:buNone/>
            </a:pPr>
            <a:r>
              <a:rPr lang="en-US" b="1" dirty="0" smtClean="0">
                <a:latin typeface="Times New Roman" pitchFamily="18" charset="0"/>
                <a:cs typeface="Times New Roman" pitchFamily="18" charset="0"/>
              </a:rPr>
              <a:t>Workers </a:t>
            </a:r>
            <a:r>
              <a:rPr lang="en-US" b="1" dirty="0">
                <a:latin typeface="Times New Roman" pitchFamily="18" charset="0"/>
                <a:cs typeface="Times New Roman" pitchFamily="18" charset="0"/>
              </a:rPr>
              <a:t>behind the Scene </a:t>
            </a:r>
            <a:endParaRPr lang="en-US" dirty="0">
              <a:latin typeface="Times New Roman" pitchFamily="18" charset="0"/>
              <a:cs typeface="Times New Roman" pitchFamily="18" charset="0"/>
            </a:endParaRPr>
          </a:p>
          <a:p>
            <a:pPr lvl="0" algn="just">
              <a:lnSpc>
                <a:spcPct val="170000"/>
              </a:lnSpc>
            </a:pPr>
            <a:r>
              <a:rPr lang="en-US" b="1" dirty="0">
                <a:latin typeface="Times New Roman" pitchFamily="18" charset="0"/>
                <a:cs typeface="Times New Roman" pitchFamily="18" charset="0"/>
              </a:rPr>
              <a:t>DBMS designers and implementers</a:t>
            </a:r>
            <a:r>
              <a:rPr lang="en-US" dirty="0">
                <a:latin typeface="Times New Roman" pitchFamily="18" charset="0"/>
                <a:cs typeface="Times New Roman" pitchFamily="18" charset="0"/>
              </a:rPr>
              <a:t>: who design and implement different DBMS software. </a:t>
            </a:r>
          </a:p>
          <a:p>
            <a:pPr lvl="0" algn="just">
              <a:lnSpc>
                <a:spcPct val="170000"/>
              </a:lnSpc>
            </a:pPr>
            <a:r>
              <a:rPr lang="en-US" b="1" dirty="0">
                <a:latin typeface="Times New Roman" pitchFamily="18" charset="0"/>
                <a:cs typeface="Times New Roman" pitchFamily="18" charset="0"/>
              </a:rPr>
              <a:t>Tool Developers</a:t>
            </a:r>
            <a:r>
              <a:rPr lang="en-US" dirty="0">
                <a:latin typeface="Times New Roman" pitchFamily="18" charset="0"/>
                <a:cs typeface="Times New Roman" pitchFamily="18" charset="0"/>
              </a:rPr>
              <a:t>: experts who develop software packages that facilitates database system designing and use. </a:t>
            </a:r>
            <a:endParaRPr lang="en-US" dirty="0" smtClean="0">
              <a:latin typeface="Times New Roman" pitchFamily="18" charset="0"/>
              <a:cs typeface="Times New Roman" pitchFamily="18" charset="0"/>
            </a:endParaRPr>
          </a:p>
          <a:p>
            <a:pPr lvl="0" algn="just">
              <a:lnSpc>
                <a:spcPct val="170000"/>
              </a:lnSpc>
            </a:pPr>
            <a:r>
              <a:rPr lang="en-US" dirty="0" smtClean="0">
                <a:latin typeface="Times New Roman" pitchFamily="18" charset="0"/>
                <a:cs typeface="Times New Roman" pitchFamily="18" charset="0"/>
              </a:rPr>
              <a:t>Prototype</a:t>
            </a:r>
            <a:r>
              <a:rPr lang="en-US" dirty="0">
                <a:latin typeface="Times New Roman" pitchFamily="18" charset="0"/>
                <a:cs typeface="Times New Roman" pitchFamily="18" charset="0"/>
              </a:rPr>
              <a:t>, simulation, code generator developers could be an example. Independent software vendors could also be categorized in this group</a:t>
            </a:r>
          </a:p>
          <a:p>
            <a:pPr lvl="0" algn="just">
              <a:lnSpc>
                <a:spcPct val="170000"/>
              </a:lnSpc>
            </a:pPr>
            <a:r>
              <a:rPr lang="en-US" b="1" dirty="0">
                <a:latin typeface="Times New Roman" pitchFamily="18" charset="0"/>
                <a:cs typeface="Times New Roman" pitchFamily="18" charset="0"/>
              </a:rPr>
              <a:t>Operators and Maintenance Personnel</a:t>
            </a:r>
            <a:r>
              <a:rPr lang="en-US" dirty="0">
                <a:latin typeface="Times New Roman" pitchFamily="18" charset="0"/>
                <a:cs typeface="Times New Roman" pitchFamily="18" charset="0"/>
              </a:rPr>
              <a:t>: system administrators who are responsible for actually running and maintaining the hardware and software of the database system and the information technology facilities.</a:t>
            </a:r>
          </a:p>
          <a:p>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40</a:t>
            </a:fld>
            <a:endParaRPr lang="en-US"/>
          </a:p>
        </p:txBody>
      </p:sp>
    </p:spTree>
    <p:extLst>
      <p:ext uri="{BB962C8B-B14F-4D97-AF65-F5344CB8AC3E}">
        <p14:creationId xmlns:p14="http://schemas.microsoft.com/office/powerpoint/2010/main" val="2847861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03237"/>
            <a:ext cx="9052561" cy="6521999"/>
          </a:xfrm>
        </p:spPr>
        <p:txBody>
          <a:bodyPr/>
          <a:lstStyle/>
          <a:p>
            <a:endParaRPr lang="en-US" dirty="0" smtClean="0"/>
          </a:p>
          <a:p>
            <a:pPr marL="0" indent="0">
              <a:buNone/>
            </a:pPr>
            <a:r>
              <a:rPr lang="en-US" dirty="0" smtClean="0"/>
              <a:t>                                   Go to</a:t>
            </a:r>
            <a:endParaRPr lang="en-US" dirty="0"/>
          </a:p>
          <a:p>
            <a:r>
              <a:rPr lang="en-US" dirty="0" smtClean="0">
                <a:hlinkClick r:id="rId2" action="ppaction://hlinkfile"/>
              </a:rPr>
              <a:t>Syllabus </a:t>
            </a:r>
            <a:endParaRPr lang="en-US" dirty="0"/>
          </a:p>
          <a:p>
            <a:r>
              <a:rPr lang="en-US" dirty="0">
                <a:hlinkClick r:id="rId3" action="ppaction://hlinkpres?slideindex=1&amp;slidetitle="/>
              </a:rPr>
              <a:t>C</a:t>
            </a:r>
            <a:r>
              <a:rPr lang="en-US" dirty="0" smtClean="0">
                <a:hlinkClick r:id="rId3" action="ppaction://hlinkpres?slideindex=1&amp;slidetitle="/>
              </a:rPr>
              <a:t>hapter Two</a:t>
            </a:r>
            <a:endParaRPr lang="en-US" dirty="0" smtClean="0"/>
          </a:p>
          <a:p>
            <a:r>
              <a:rPr lang="en-US" dirty="0" smtClean="0">
                <a:hlinkClick r:id="rId4" action="ppaction://hlinkpres?slideindex=1&amp;slidetitle="/>
              </a:rPr>
              <a:t>Chapter Three</a:t>
            </a:r>
            <a:endParaRPr lang="en-US" dirty="0" smtClean="0"/>
          </a:p>
          <a:p>
            <a:r>
              <a:rPr lang="en-US" dirty="0" smtClean="0">
                <a:hlinkClick r:id="rId5" action="ppaction://hlinkpres?slideindex=1&amp;slidetitle="/>
              </a:rPr>
              <a:t>Chapter Four</a:t>
            </a:r>
            <a:endParaRPr lang="en-US" dirty="0" smtClean="0"/>
          </a:p>
          <a:p>
            <a:r>
              <a:rPr lang="en-US" dirty="0" smtClean="0">
                <a:hlinkClick r:id="rId6" action="ppaction://hlinkpres?slideindex=1&amp;slidetitle="/>
              </a:rPr>
              <a:t>Chapter Five</a:t>
            </a:r>
            <a:endParaRPr lang="en-US" dirty="0"/>
          </a:p>
        </p:txBody>
      </p:sp>
      <p:sp>
        <p:nvSpPr>
          <p:cNvPr id="4" name="Slide Number Placeholder 3"/>
          <p:cNvSpPr>
            <a:spLocks noGrp="1"/>
          </p:cNvSpPr>
          <p:nvPr>
            <p:ph type="sldNum" sz="quarter" idx="12"/>
          </p:nvPr>
        </p:nvSpPr>
        <p:spPr/>
        <p:txBody>
          <a:bodyPr/>
          <a:lstStyle/>
          <a:p>
            <a:fld id="{9039178B-9076-4698-9ED0-4158FF938BAE}" type="slidenum">
              <a:rPr lang="en-US" smtClean="0"/>
              <a:t>41</a:t>
            </a:fld>
            <a:endParaRPr lang="en-US"/>
          </a:p>
        </p:txBody>
      </p:sp>
    </p:spTree>
    <p:extLst>
      <p:ext uri="{BB962C8B-B14F-4D97-AF65-F5344CB8AC3E}">
        <p14:creationId xmlns:p14="http://schemas.microsoft.com/office/powerpoint/2010/main" val="1132859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85000" lnSpcReduction="20000"/>
          </a:bodyPr>
          <a:lstStyle/>
          <a:p>
            <a:pPr marL="0" indent="0" algn="just">
              <a:lnSpc>
                <a:spcPct val="150000"/>
              </a:lnSpc>
              <a:buNone/>
            </a:pPr>
            <a:r>
              <a:rPr lang="en-US" b="1" dirty="0" smtClean="0">
                <a:latin typeface="Times New Roman" pitchFamily="18" charset="0"/>
                <a:cs typeface="Times New Roman" pitchFamily="18" charset="0"/>
              </a:rPr>
              <a:t>Manual approach</a:t>
            </a:r>
          </a:p>
          <a:p>
            <a:pPr lvl="0" algn="just">
              <a:lnSpc>
                <a:spcPct val="150000"/>
              </a:lnSpc>
            </a:pPr>
            <a:r>
              <a:rPr lang="en-US" dirty="0" smtClean="0">
                <a:latin typeface="Times New Roman" pitchFamily="18" charset="0"/>
                <a:cs typeface="Times New Roman" pitchFamily="18" charset="0"/>
              </a:rPr>
              <a:t>the file is </a:t>
            </a:r>
            <a:r>
              <a:rPr lang="en-US" dirty="0">
                <a:latin typeface="Times New Roman" pitchFamily="18" charset="0"/>
                <a:cs typeface="Times New Roman" pitchFamily="18" charset="0"/>
              </a:rPr>
              <a:t>labeled and stored in one or more cabinets. </a:t>
            </a:r>
            <a:endParaRPr lang="en-US" b="1" dirty="0" smtClean="0">
              <a:latin typeface="Times New Roman" pitchFamily="18" charset="0"/>
              <a:cs typeface="Times New Roman" pitchFamily="18" charset="0"/>
            </a:endParaRPr>
          </a:p>
          <a:p>
            <a:pPr marL="0" indent="0" algn="just">
              <a:lnSpc>
                <a:spcPct val="150000"/>
              </a:lnSpc>
              <a:buNone/>
            </a:pPr>
            <a:r>
              <a:rPr lang="en-US" b="1" dirty="0" smtClean="0">
                <a:latin typeface="Times New Roman" pitchFamily="18" charset="0"/>
                <a:cs typeface="Times New Roman" pitchFamily="18" charset="0"/>
              </a:rPr>
              <a:t>security </a:t>
            </a:r>
          </a:p>
          <a:p>
            <a:pPr lvl="0" algn="just">
              <a:lnSpc>
                <a:spcPct val="150000"/>
              </a:lnSpc>
            </a:pPr>
            <a:r>
              <a:rPr lang="en-US" dirty="0">
                <a:latin typeface="Times New Roman" pitchFamily="18" charset="0"/>
                <a:cs typeface="Times New Roman" pitchFamily="18" charset="0"/>
              </a:rPr>
              <a:t>The cabinets could be kept in safe places for security purpose based on the sensitivity of the information contained in it. </a:t>
            </a:r>
            <a:endParaRPr lang="en-US" dirty="0" smtClean="0">
              <a:latin typeface="Times New Roman" pitchFamily="18" charset="0"/>
              <a:cs typeface="Times New Roman" pitchFamily="18" charset="0"/>
            </a:endParaRPr>
          </a:p>
          <a:p>
            <a:pPr marL="0" indent="0" algn="just">
              <a:lnSpc>
                <a:spcPct val="150000"/>
              </a:lnSpc>
              <a:buNone/>
            </a:pPr>
            <a:r>
              <a:rPr lang="en-US" b="1" dirty="0">
                <a:latin typeface="Times New Roman" pitchFamily="18" charset="0"/>
                <a:cs typeface="Times New Roman" pitchFamily="18" charset="0"/>
              </a:rPr>
              <a:t>Insertion and retrieval </a:t>
            </a:r>
            <a:endParaRPr lang="en-US" b="1"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done by searching first for the right cabinet then for the right the file then the </a:t>
            </a:r>
            <a:r>
              <a:rPr lang="en-US" dirty="0" smtClean="0">
                <a:latin typeface="Times New Roman" pitchFamily="18" charset="0"/>
                <a:cs typeface="Times New Roman" pitchFamily="18" charset="0"/>
              </a:rPr>
              <a:t>information Or by indexing/listing</a:t>
            </a:r>
            <a:endParaRPr lang="en-US" dirty="0">
              <a:latin typeface="Times New Roman" pitchFamily="18" charset="0"/>
              <a:cs typeface="Times New Roman" pitchFamily="18" charset="0"/>
            </a:endParaRPr>
          </a:p>
          <a:p>
            <a:pPr marL="0" indent="0">
              <a:buNone/>
            </a:pPr>
            <a:endParaRPr lang="en-US" b="1" dirty="0"/>
          </a:p>
          <a:p>
            <a:pPr marL="0" indent="0">
              <a:buNone/>
            </a:pPr>
            <a:endParaRPr lang="en-US" b="1" dirty="0"/>
          </a:p>
        </p:txBody>
      </p:sp>
      <p:sp>
        <p:nvSpPr>
          <p:cNvPr id="2" name="Slide Number Placeholder 1"/>
          <p:cNvSpPr>
            <a:spLocks noGrp="1"/>
          </p:cNvSpPr>
          <p:nvPr>
            <p:ph type="sldNum" sz="quarter" idx="12"/>
          </p:nvPr>
        </p:nvSpPr>
        <p:spPr/>
        <p:txBody>
          <a:bodyPr/>
          <a:lstStyle/>
          <a:p>
            <a:fld id="{9039178B-9076-4698-9ED0-4158FF938BAE}" type="slidenum">
              <a:rPr lang="en-US" smtClean="0"/>
              <a:t>4</a:t>
            </a:fld>
            <a:endParaRPr lang="en-US"/>
          </a:p>
        </p:txBody>
      </p:sp>
    </p:spTree>
    <p:extLst>
      <p:ext uri="{BB962C8B-B14F-4D97-AF65-F5344CB8AC3E}">
        <p14:creationId xmlns:p14="http://schemas.microsoft.com/office/powerpoint/2010/main" val="2553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74767"/>
            <a:ext cx="9052561" cy="6850468"/>
          </a:xfrm>
        </p:spPr>
        <p:txBody>
          <a:bodyPr>
            <a:normAutofit lnSpcReduction="10000"/>
          </a:bodyPr>
          <a:lstStyle/>
          <a:p>
            <a:pPr marL="0" indent="0" algn="just">
              <a:lnSpc>
                <a:spcPct val="150000"/>
              </a:lnSpc>
              <a:buNone/>
            </a:pPr>
            <a:r>
              <a:rPr lang="en-US" b="1" dirty="0">
                <a:latin typeface="Times New Roman" pitchFamily="18" charset="0"/>
                <a:cs typeface="Times New Roman" pitchFamily="18" charset="0"/>
              </a:rPr>
              <a:t>Manual approach</a:t>
            </a:r>
          </a:p>
          <a:p>
            <a:pPr algn="just">
              <a:lnSpc>
                <a:spcPct val="150000"/>
              </a:lnSpc>
              <a:buFont typeface="Wingdings" pitchFamily="2" charset="2"/>
              <a:buChar char="v"/>
            </a:pPr>
            <a:r>
              <a:rPr lang="en-US" b="1" dirty="0" smtClean="0">
                <a:latin typeface="Times New Roman" pitchFamily="18" charset="0"/>
                <a:cs typeface="Times New Roman" pitchFamily="18" charset="0"/>
              </a:rPr>
              <a:t>Limitations </a:t>
            </a:r>
          </a:p>
          <a:p>
            <a:pPr algn="just">
              <a:lnSpc>
                <a:spcPct val="150000"/>
              </a:lnSpc>
            </a:pPr>
            <a:r>
              <a:rPr lang="en-US" dirty="0" smtClean="0">
                <a:latin typeface="Times New Roman" pitchFamily="18" charset="0"/>
                <a:cs typeface="Times New Roman" pitchFamily="18" charset="0"/>
              </a:rPr>
              <a:t>Prone </a:t>
            </a:r>
            <a:r>
              <a:rPr lang="en-US" dirty="0">
                <a:latin typeface="Times New Roman" pitchFamily="18" charset="0"/>
                <a:cs typeface="Times New Roman" pitchFamily="18" charset="0"/>
              </a:rPr>
              <a:t>to error </a:t>
            </a:r>
          </a:p>
          <a:p>
            <a:pPr lvl="0" algn="just">
              <a:lnSpc>
                <a:spcPct val="150000"/>
              </a:lnSpc>
            </a:pPr>
            <a:r>
              <a:rPr lang="en-US" dirty="0">
                <a:latin typeface="Times New Roman" pitchFamily="18" charset="0"/>
                <a:cs typeface="Times New Roman" pitchFamily="18" charset="0"/>
              </a:rPr>
              <a:t>Difficult to update, retrieve, integrate </a:t>
            </a:r>
          </a:p>
          <a:p>
            <a:pPr lvl="0" algn="just">
              <a:lnSpc>
                <a:spcPct val="150000"/>
              </a:lnSpc>
            </a:pPr>
            <a:r>
              <a:rPr lang="en-US" dirty="0" smtClean="0">
                <a:latin typeface="Times New Roman" pitchFamily="18" charset="0"/>
                <a:cs typeface="Times New Roman" pitchFamily="18" charset="0"/>
              </a:rPr>
              <a:t>You have the data but it is difficult </a:t>
            </a:r>
            <a:r>
              <a:rPr lang="en-US" dirty="0">
                <a:latin typeface="Times New Roman" pitchFamily="18" charset="0"/>
                <a:cs typeface="Times New Roman" pitchFamily="18" charset="0"/>
              </a:rPr>
              <a:t>to compile the information </a:t>
            </a:r>
          </a:p>
          <a:p>
            <a:pPr lvl="0" algn="just">
              <a:lnSpc>
                <a:spcPct val="150000"/>
              </a:lnSpc>
            </a:pPr>
            <a:r>
              <a:rPr lang="en-US" dirty="0">
                <a:latin typeface="Times New Roman" pitchFamily="18" charset="0"/>
                <a:cs typeface="Times New Roman" pitchFamily="18" charset="0"/>
              </a:rPr>
              <a:t>Limited to small size information </a:t>
            </a:r>
          </a:p>
          <a:p>
            <a:pPr lvl="0" algn="just">
              <a:lnSpc>
                <a:spcPct val="150000"/>
              </a:lnSpc>
            </a:pPr>
            <a:r>
              <a:rPr lang="en-US" dirty="0">
                <a:latin typeface="Times New Roman" pitchFamily="18" charset="0"/>
                <a:cs typeface="Times New Roman" pitchFamily="18" charset="0"/>
              </a:rPr>
              <a:t>Cross referencing is difficult </a:t>
            </a:r>
          </a:p>
          <a:p>
            <a:pPr marL="0" indent="0">
              <a:buNone/>
            </a:pPr>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5</a:t>
            </a:fld>
            <a:endParaRPr lang="en-US"/>
          </a:p>
        </p:txBody>
      </p:sp>
    </p:spTree>
    <p:extLst>
      <p:ext uri="{BB962C8B-B14F-4D97-AF65-F5344CB8AC3E}">
        <p14:creationId xmlns:p14="http://schemas.microsoft.com/office/powerpoint/2010/main" val="1182415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262150"/>
            <a:ext cx="9052561" cy="6763085"/>
          </a:xfrm>
        </p:spPr>
        <p:txBody>
          <a:bodyPr>
            <a:normAutofit fontScale="77500" lnSpcReduction="20000"/>
          </a:bodyPr>
          <a:lstStyle/>
          <a:p>
            <a:pPr marL="0" indent="0" algn="just">
              <a:lnSpc>
                <a:spcPct val="160000"/>
              </a:lnSpc>
              <a:buNone/>
            </a:pPr>
            <a:r>
              <a:rPr lang="en-US" b="1" dirty="0">
                <a:latin typeface="Times New Roman" pitchFamily="18" charset="0"/>
                <a:cs typeface="Times New Roman" pitchFamily="18" charset="0"/>
              </a:rPr>
              <a:t>Traditional File Based </a:t>
            </a:r>
            <a:r>
              <a:rPr lang="en-US" b="1" dirty="0" smtClean="0">
                <a:latin typeface="Times New Roman" pitchFamily="18" charset="0"/>
                <a:cs typeface="Times New Roman" pitchFamily="18" charset="0"/>
              </a:rPr>
              <a:t>Approach</a:t>
            </a:r>
          </a:p>
          <a:p>
            <a:pPr algn="just">
              <a:lnSpc>
                <a:spcPct val="160000"/>
              </a:lnSpc>
            </a:pPr>
            <a:r>
              <a:rPr lang="en-US" dirty="0" smtClean="0">
                <a:latin typeface="Times New Roman" pitchFamily="18" charset="0"/>
                <a:cs typeface="Times New Roman" pitchFamily="18" charset="0"/>
              </a:rPr>
              <a:t>After introduction </a:t>
            </a:r>
            <a:r>
              <a:rPr lang="en-US" dirty="0">
                <a:latin typeface="Times New Roman" pitchFamily="18" charset="0"/>
                <a:cs typeface="Times New Roman" pitchFamily="18" charset="0"/>
              </a:rPr>
              <a:t>of Computers for data processing to the business </a:t>
            </a:r>
            <a:r>
              <a:rPr lang="en-US" dirty="0" smtClean="0">
                <a:latin typeface="Times New Roman" pitchFamily="18" charset="0"/>
                <a:cs typeface="Times New Roman" pitchFamily="18" charset="0"/>
              </a:rPr>
              <a:t>community</a:t>
            </a:r>
          </a:p>
          <a:p>
            <a:pPr algn="just">
              <a:lnSpc>
                <a:spcPct val="160000"/>
              </a:lnSpc>
            </a:pPr>
            <a:r>
              <a:rPr lang="en-US" dirty="0" smtClean="0">
                <a:latin typeface="Times New Roman" pitchFamily="18" charset="0"/>
                <a:cs typeface="Times New Roman" pitchFamily="18" charset="0"/>
              </a:rPr>
              <a:t>A need </a:t>
            </a:r>
            <a:r>
              <a:rPr lang="en-US" dirty="0">
                <a:latin typeface="Times New Roman" pitchFamily="18" charset="0"/>
                <a:cs typeface="Times New Roman" pitchFamily="18" charset="0"/>
              </a:rPr>
              <a:t>to use the </a:t>
            </a:r>
            <a:r>
              <a:rPr lang="en-US" dirty="0" smtClean="0">
                <a:latin typeface="Times New Roman" pitchFamily="18" charset="0"/>
                <a:cs typeface="Times New Roman" pitchFamily="18" charset="0"/>
              </a:rPr>
              <a:t>Computers for </a:t>
            </a:r>
            <a:r>
              <a:rPr lang="en-US" dirty="0">
                <a:latin typeface="Times New Roman" pitchFamily="18" charset="0"/>
                <a:cs typeface="Times New Roman" pitchFamily="18" charset="0"/>
              </a:rPr>
              <a:t>data storage and processing increase. </a:t>
            </a:r>
            <a:r>
              <a:rPr lang="en-US" b="1" dirty="0" smtClean="0">
                <a:latin typeface="Times New Roman" pitchFamily="18" charset="0"/>
                <a:cs typeface="Times New Roman" pitchFamily="18" charset="0"/>
              </a:rPr>
              <a:t> </a:t>
            </a:r>
          </a:p>
          <a:p>
            <a:pPr algn="just">
              <a:lnSpc>
                <a:spcPct val="160000"/>
              </a:lnSpc>
            </a:pPr>
            <a:r>
              <a:rPr lang="en-US" dirty="0">
                <a:latin typeface="Times New Roman" pitchFamily="18" charset="0"/>
                <a:cs typeface="Times New Roman" pitchFamily="18" charset="0"/>
              </a:rPr>
              <a:t>attempt to computerize the manual filing </a:t>
            </a:r>
            <a:r>
              <a:rPr lang="en-US" dirty="0" smtClean="0">
                <a:latin typeface="Times New Roman" pitchFamily="18" charset="0"/>
                <a:cs typeface="Times New Roman" pitchFamily="18" charset="0"/>
              </a:rPr>
              <a:t>system</a:t>
            </a:r>
          </a:p>
          <a:p>
            <a:pPr lvl="0" algn="just">
              <a:lnSpc>
                <a:spcPct val="160000"/>
              </a:lnSpc>
            </a:pPr>
            <a:r>
              <a:rPr lang="en-US" dirty="0">
                <a:latin typeface="Times New Roman" pitchFamily="18" charset="0"/>
                <a:cs typeface="Times New Roman" pitchFamily="18" charset="0"/>
              </a:rPr>
              <a:t>A collection of application programs perform services for the end-users. </a:t>
            </a:r>
            <a:endParaRPr lang="en-US" dirty="0" smtClean="0">
              <a:latin typeface="Times New Roman" pitchFamily="18" charset="0"/>
              <a:cs typeface="Times New Roman" pitchFamily="18" charset="0"/>
            </a:endParaRPr>
          </a:p>
          <a:p>
            <a:pPr lvl="0" algn="just">
              <a:lnSpc>
                <a:spcPct val="160000"/>
              </a:lnSpc>
            </a:pPr>
            <a:r>
              <a:rPr lang="en-US" dirty="0" smtClean="0">
                <a:latin typeface="Times New Roman" pitchFamily="18" charset="0"/>
                <a:cs typeface="Times New Roman" pitchFamily="18" charset="0"/>
              </a:rPr>
              <a:t>every </a:t>
            </a:r>
            <a:r>
              <a:rPr lang="en-US" dirty="0">
                <a:latin typeface="Times New Roman" pitchFamily="18" charset="0"/>
                <a:cs typeface="Times New Roman" pitchFamily="18" charset="0"/>
              </a:rPr>
              <a:t>application program that provides service to end users define and manage its own data</a:t>
            </a:r>
            <a:endParaRPr lang="en-US" dirty="0" smtClean="0">
              <a:latin typeface="Times New Roman" pitchFamily="18" charset="0"/>
              <a:cs typeface="Times New Roman" pitchFamily="18" charset="0"/>
            </a:endParaRP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6</a:t>
            </a:fld>
            <a:endParaRPr lang="en-US"/>
          </a:p>
        </p:txBody>
      </p:sp>
    </p:spTree>
    <p:extLst>
      <p:ext uri="{BB962C8B-B14F-4D97-AF65-F5344CB8AC3E}">
        <p14:creationId xmlns:p14="http://schemas.microsoft.com/office/powerpoint/2010/main" val="1356411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24299"/>
            <a:ext cx="9052561" cy="6500936"/>
          </a:xfrm>
        </p:spPr>
        <p:txBody>
          <a:bodyPr>
            <a:normAutofit fontScale="92500"/>
          </a:bodyPr>
          <a:lstStyle/>
          <a:p>
            <a:pPr marL="0" indent="0" algn="just">
              <a:lnSpc>
                <a:spcPct val="150000"/>
              </a:lnSpc>
              <a:buNone/>
            </a:pPr>
            <a:r>
              <a:rPr lang="en-US" sz="3600" b="1" dirty="0">
                <a:latin typeface="Times New Roman" pitchFamily="18" charset="0"/>
                <a:cs typeface="Times New Roman" pitchFamily="18" charset="0"/>
              </a:rPr>
              <a:t>Traditional File Based </a:t>
            </a:r>
            <a:r>
              <a:rPr lang="en-US" sz="3600" b="1" dirty="0" smtClean="0">
                <a:latin typeface="Times New Roman" pitchFamily="18" charset="0"/>
                <a:cs typeface="Times New Roman" pitchFamily="18" charset="0"/>
              </a:rPr>
              <a:t>Approach</a:t>
            </a:r>
            <a:endParaRPr lang="en-US" sz="4000" dirty="0" smtClean="0">
              <a:latin typeface="Times New Roman" pitchFamily="18" charset="0"/>
              <a:cs typeface="Times New Roman" pitchFamily="18" charset="0"/>
            </a:endParaRPr>
          </a:p>
          <a:p>
            <a:pPr lvl="0" algn="just">
              <a:lnSpc>
                <a:spcPct val="150000"/>
              </a:lnSpc>
            </a:pPr>
            <a:r>
              <a:rPr lang="en-US" sz="4000" dirty="0" smtClean="0">
                <a:latin typeface="Times New Roman" pitchFamily="18" charset="0"/>
                <a:cs typeface="Times New Roman" pitchFamily="18" charset="0"/>
              </a:rPr>
              <a:t>Since </a:t>
            </a:r>
            <a:r>
              <a:rPr lang="en-US" sz="4000" dirty="0">
                <a:latin typeface="Times New Roman" pitchFamily="18" charset="0"/>
                <a:cs typeface="Times New Roman" pitchFamily="18" charset="0"/>
              </a:rPr>
              <a:t>every application defines and manages its own data, the system is subjected to serious data duplication problem. </a:t>
            </a:r>
          </a:p>
          <a:p>
            <a:pPr lvl="0" algn="just">
              <a:lnSpc>
                <a:spcPct val="150000"/>
              </a:lnSpc>
            </a:pPr>
            <a:r>
              <a:rPr lang="en-US" sz="4000" dirty="0">
                <a:latin typeface="Times New Roman" pitchFamily="18" charset="0"/>
                <a:cs typeface="Times New Roman" pitchFamily="18" charset="0"/>
              </a:rPr>
              <a:t>Such systems have number of programs for each of the different applications in the organization. </a:t>
            </a:r>
          </a:p>
          <a:p>
            <a:endParaRPr lang="en-US" dirty="0"/>
          </a:p>
        </p:txBody>
      </p:sp>
      <p:sp>
        <p:nvSpPr>
          <p:cNvPr id="2" name="Slide Number Placeholder 1"/>
          <p:cNvSpPr>
            <a:spLocks noGrp="1"/>
          </p:cNvSpPr>
          <p:nvPr>
            <p:ph type="sldNum" sz="quarter" idx="12"/>
          </p:nvPr>
        </p:nvSpPr>
        <p:spPr/>
        <p:txBody>
          <a:bodyPr/>
          <a:lstStyle/>
          <a:p>
            <a:fld id="{9039178B-9076-4698-9ED0-4158FF938BAE}" type="slidenum">
              <a:rPr lang="en-US" smtClean="0"/>
              <a:t>7</a:t>
            </a:fld>
            <a:endParaRPr lang="en-US"/>
          </a:p>
        </p:txBody>
      </p:sp>
    </p:spTree>
    <p:extLst>
      <p:ext uri="{BB962C8B-B14F-4D97-AF65-F5344CB8AC3E}">
        <p14:creationId xmlns:p14="http://schemas.microsoft.com/office/powerpoint/2010/main" val="242725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 y="262150"/>
            <a:ext cx="8884920" cy="7165410"/>
          </a:xfrm>
          <a:prstGeom prst="rect">
            <a:avLst/>
          </a:prstGeom>
          <a:noFill/>
          <a:ln>
            <a:noFill/>
          </a:ln>
        </p:spPr>
      </p:pic>
      <p:sp>
        <p:nvSpPr>
          <p:cNvPr id="2" name="Slide Number Placeholder 1"/>
          <p:cNvSpPr>
            <a:spLocks noGrp="1"/>
          </p:cNvSpPr>
          <p:nvPr>
            <p:ph type="sldNum" sz="quarter" idx="12"/>
          </p:nvPr>
        </p:nvSpPr>
        <p:spPr/>
        <p:txBody>
          <a:bodyPr/>
          <a:lstStyle/>
          <a:p>
            <a:fld id="{9039178B-9076-4698-9ED0-4158FF938BAE}" type="slidenum">
              <a:rPr lang="en-US" smtClean="0"/>
              <a:t>8</a:t>
            </a:fld>
            <a:endParaRPr lang="en-US"/>
          </a:p>
        </p:txBody>
      </p:sp>
    </p:spTree>
    <p:extLst>
      <p:ext uri="{BB962C8B-B14F-4D97-AF65-F5344CB8AC3E}">
        <p14:creationId xmlns:p14="http://schemas.microsoft.com/office/powerpoint/2010/main" val="3281230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2797</Words>
  <Application>Microsoft Office PowerPoint</Application>
  <PresentationFormat>Custom</PresentationFormat>
  <Paragraphs>305</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Database Development Life Cycle </vt:lpstr>
      <vt:lpstr>PowerPoint Presentation</vt:lpstr>
      <vt:lpstr>Database Development Life Cycle </vt:lpstr>
      <vt:lpstr>Roles in Database Design and Use </vt:lpstr>
      <vt:lpstr>Roles in Database Design and Use </vt:lpstr>
      <vt:lpstr>Roles in Database Design and Use </vt:lpstr>
      <vt:lpstr>Roles in Database Design and Use </vt:lpstr>
      <vt:lpstr>Roles in Database Design and Use </vt:lpstr>
      <vt:lpstr>Roles in Database Design and Use </vt:lpstr>
      <vt:lpstr>Roles in Database Design and Use </vt:lpstr>
      <vt:lpstr>Roles in Database Design and Use </vt:lpstr>
      <vt:lpstr>Roles in Database Design and Use </vt:lpstr>
      <vt:lpstr>Roles in Database Design and Use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yayner</dc:creator>
  <cp:lastModifiedBy>yayner</cp:lastModifiedBy>
  <cp:revision>59</cp:revision>
  <dcterms:created xsi:type="dcterms:W3CDTF">2017-10-11T18:43:54Z</dcterms:created>
  <dcterms:modified xsi:type="dcterms:W3CDTF">2017-10-13T13:02:39Z</dcterms:modified>
</cp:coreProperties>
</file>