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0" r:id="rId28"/>
    <p:sldId id="283" r:id="rId29"/>
    <p:sldId id="288" r:id="rId30"/>
    <p:sldId id="287" r:id="rId31"/>
    <p:sldId id="286" r:id="rId32"/>
    <p:sldId id="285" r:id="rId33"/>
    <p:sldId id="284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h3-slide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Addis Ababa Science and Technology University</a:t>
            </a:r>
            <a:br>
              <a:rPr lang="en-US" dirty="0"/>
            </a:br>
            <a:r>
              <a:rPr lang="en-US" dirty="0"/>
              <a:t>Department of Software Engineering</a:t>
            </a:r>
            <a:br>
              <a:rPr lang="en-US" dirty="0"/>
            </a:br>
            <a:r>
              <a:rPr lang="en-US" dirty="0"/>
              <a:t>Fundamentals of Database Systems</a:t>
            </a:r>
            <a:br>
              <a:rPr lang="en-US" dirty="0"/>
            </a:br>
            <a:r>
              <a:rPr lang="en-US" dirty="0" smtClean="0"/>
              <a:t>ch-2Slide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Lecturer: </a:t>
            </a:r>
            <a:r>
              <a:rPr lang="en-US" dirty="0" err="1"/>
              <a:t>Yaynshet.M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2.2 Relational </a:t>
            </a:r>
            <a:r>
              <a:rPr lang="en-US" b="1" dirty="0"/>
              <a:t>Data Model </a:t>
            </a:r>
            <a:endParaRPr lang="en-US" dirty="0"/>
          </a:p>
          <a:p>
            <a:pPr lvl="0"/>
            <a:r>
              <a:rPr lang="en-US" dirty="0" smtClean="0"/>
              <a:t>Can </a:t>
            </a:r>
            <a:r>
              <a:rPr lang="en-US" dirty="0"/>
              <a:t>define more flexible and complex relationship </a:t>
            </a:r>
          </a:p>
          <a:p>
            <a:pPr lvl="0"/>
            <a:r>
              <a:rPr lang="en-US" dirty="0"/>
              <a:t>Viewed as a collection of tables called “Relations” equivalent to collection of record types </a:t>
            </a:r>
          </a:p>
          <a:p>
            <a:pPr lvl="0"/>
            <a:r>
              <a:rPr lang="en-US" b="1" dirty="0"/>
              <a:t>Relation</a:t>
            </a:r>
            <a:r>
              <a:rPr lang="en-US" dirty="0"/>
              <a:t>: Two dimensional table </a:t>
            </a:r>
          </a:p>
          <a:p>
            <a:pPr lvl="0"/>
            <a:r>
              <a:rPr lang="en-US" dirty="0"/>
              <a:t>Stores information or data in the form of tables =&gt;</a:t>
            </a:r>
            <a:r>
              <a:rPr lang="en-US" b="1" dirty="0"/>
              <a:t>rows and columns </a:t>
            </a:r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dirty="0"/>
              <a:t>row </a:t>
            </a:r>
            <a:r>
              <a:rPr lang="en-US" dirty="0"/>
              <a:t>of the table is called tuple =&gt; equivalent to </a:t>
            </a:r>
            <a:r>
              <a:rPr lang="en-US" b="1" dirty="0"/>
              <a:t>record </a:t>
            </a:r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dirty="0"/>
              <a:t>column </a:t>
            </a:r>
            <a:r>
              <a:rPr lang="en-US" dirty="0"/>
              <a:t>of a table is called attribute =&gt; equivalent to </a:t>
            </a:r>
            <a:r>
              <a:rPr lang="en-US" b="1" dirty="0"/>
              <a:t>fields </a:t>
            </a:r>
            <a:endParaRPr lang="en-US" dirty="0"/>
          </a:p>
          <a:p>
            <a:pPr lvl="0"/>
            <a:r>
              <a:rPr lang="en-US" dirty="0"/>
              <a:t>Data value is the value of the Attribute </a:t>
            </a:r>
          </a:p>
          <a:p>
            <a:pPr lvl="0"/>
            <a:r>
              <a:rPr lang="en-US" dirty="0"/>
              <a:t>Records are related by the data stored jointly in the fields of records in two tables or files. The related tables contain information that creates the relation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172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tables seem to be independent but are related some how </a:t>
            </a:r>
          </a:p>
          <a:p>
            <a:pPr lvl="0"/>
            <a:r>
              <a:rPr lang="en-US" dirty="0"/>
              <a:t>No physical consideration of the storage is required by the user </a:t>
            </a:r>
          </a:p>
          <a:p>
            <a:pPr lvl="0"/>
            <a:r>
              <a:rPr lang="en-US" dirty="0"/>
              <a:t>Many tables are merged together to come up with a new virtual view of the </a:t>
            </a:r>
            <a:r>
              <a:rPr lang="en-US" dirty="0" smtClean="0"/>
              <a:t>relationship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Alternative terminologies</a:t>
            </a:r>
            <a:endParaRPr lang="en-US" dirty="0"/>
          </a:p>
          <a:p>
            <a:pPr lvl="1"/>
            <a:r>
              <a:rPr lang="en-US" dirty="0"/>
              <a:t>Relation=Table = File </a:t>
            </a:r>
          </a:p>
          <a:p>
            <a:pPr lvl="1"/>
            <a:r>
              <a:rPr lang="en-US" dirty="0"/>
              <a:t>Tuple = Row = Record </a:t>
            </a:r>
          </a:p>
          <a:p>
            <a:pPr lvl="1"/>
            <a:r>
              <a:rPr lang="en-US" dirty="0"/>
              <a:t>Attribute = Column =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6096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rows represent records (collections of information about separate items) </a:t>
            </a:r>
          </a:p>
          <a:p>
            <a:pPr lvl="0"/>
            <a:r>
              <a:rPr lang="en-US" dirty="0"/>
              <a:t>The columns represent fields (particular attributes of a record)</a:t>
            </a:r>
          </a:p>
          <a:p>
            <a:pPr lvl="0"/>
            <a:r>
              <a:rPr lang="en-US" dirty="0"/>
              <a:t>Conducts searches by using data in specified columns of one table to find additional data in another table </a:t>
            </a:r>
          </a:p>
          <a:p>
            <a:r>
              <a:rPr lang="en-US" dirty="0"/>
              <a:t>In conducting searches, a relational database matches information from a field in one table with information in a corresponding field of another table to produce a third table that combines requested data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1034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2.3 Properties </a:t>
            </a:r>
            <a:r>
              <a:rPr lang="en-US" b="1" dirty="0"/>
              <a:t>and Buildings of Relational Databases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Properties</a:t>
            </a:r>
            <a:endParaRPr lang="en-US" b="1" dirty="0"/>
          </a:p>
          <a:p>
            <a:pPr lvl="0"/>
            <a:r>
              <a:rPr lang="en-US" dirty="0"/>
              <a:t>Each row of a table is uniquely identified by a </a:t>
            </a:r>
            <a:r>
              <a:rPr lang="en-US" b="1" dirty="0"/>
              <a:t>PRIMARY KEY </a:t>
            </a:r>
            <a:r>
              <a:rPr lang="en-US" dirty="0"/>
              <a:t>composed of one or more columns </a:t>
            </a:r>
          </a:p>
          <a:p>
            <a:pPr lvl="0"/>
            <a:r>
              <a:rPr lang="en-US" dirty="0"/>
              <a:t>Each tuple in a relation must be unique </a:t>
            </a:r>
          </a:p>
          <a:p>
            <a:pPr lvl="0"/>
            <a:r>
              <a:rPr lang="en-US" dirty="0"/>
              <a:t>Group of columns, that uniquely identifies a row in a table is called a </a:t>
            </a:r>
            <a:r>
              <a:rPr lang="en-US" b="1" dirty="0"/>
              <a:t>CANDIDATE KEY </a:t>
            </a:r>
            <a:endParaRPr lang="en-US" dirty="0"/>
          </a:p>
          <a:p>
            <a:pPr lvl="0"/>
            <a:r>
              <a:rPr lang="en-US" b="1" dirty="0"/>
              <a:t>ENTITY INTEGRITY RULE </a:t>
            </a:r>
            <a:r>
              <a:rPr lang="en-US" dirty="0"/>
              <a:t>of the model states that no component of the primary key may contain a </a:t>
            </a:r>
            <a:r>
              <a:rPr lang="en-US" b="1" dirty="0"/>
              <a:t>NULL </a:t>
            </a:r>
            <a:r>
              <a:rPr lang="en-US" dirty="0"/>
              <a:t>value. </a:t>
            </a:r>
          </a:p>
          <a:p>
            <a:pPr lvl="0"/>
            <a:r>
              <a:rPr lang="en-US" dirty="0"/>
              <a:t>A column or combination of columns that matches the primary key of another table is called a </a:t>
            </a:r>
            <a:r>
              <a:rPr lang="en-US" b="1" dirty="0"/>
              <a:t>FOREIGN KEY</a:t>
            </a:r>
            <a:r>
              <a:rPr lang="en-US" dirty="0"/>
              <a:t>. Used to cross-reference tables.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REFERENTIAL INTEGRITY RULE </a:t>
            </a:r>
            <a:r>
              <a:rPr lang="en-US" dirty="0"/>
              <a:t>of the model states that, for every foreign key value in a table there must be a corresponding primary key value in another table in the database or it should be </a:t>
            </a:r>
            <a:r>
              <a:rPr lang="en-US" b="1" dirty="0"/>
              <a:t>NULL</a:t>
            </a:r>
            <a:r>
              <a:rPr lang="en-US" dirty="0"/>
              <a:t>. • All tables are </a:t>
            </a:r>
            <a:r>
              <a:rPr lang="en-US" b="1" dirty="0"/>
              <a:t>LOGICAL ENTITIES </a:t>
            </a:r>
            <a:endParaRPr lang="en-US" dirty="0" smtClean="0"/>
          </a:p>
          <a:p>
            <a:pPr lvl="0"/>
            <a:r>
              <a:rPr lang="en-US" dirty="0" smtClean="0"/>
              <a:t>A </a:t>
            </a:r>
            <a:r>
              <a:rPr lang="en-US" dirty="0"/>
              <a:t>table is either a BASE TABLES (Named Relations) or VIEWS (Unnamed Relations) </a:t>
            </a:r>
          </a:p>
          <a:p>
            <a:pPr lvl="0"/>
            <a:r>
              <a:rPr lang="en-US" dirty="0"/>
              <a:t>Only Base Tables are physically stores </a:t>
            </a:r>
          </a:p>
          <a:p>
            <a:pPr lvl="0"/>
            <a:r>
              <a:rPr lang="en-US" dirty="0"/>
              <a:t>VIEWS are derived from BASE TABLES with SQL instructions like: [SELECT .. FROM .. WHERE .. ORDER BY] </a:t>
            </a:r>
            <a:endParaRPr lang="en-US" sz="2800" dirty="0"/>
          </a:p>
          <a:p>
            <a:pPr lvl="0"/>
            <a:r>
              <a:rPr lang="en-US" dirty="0"/>
              <a:t>Is the collection of tables </a:t>
            </a:r>
            <a:endParaRPr lang="en-US" sz="2800" dirty="0"/>
          </a:p>
          <a:p>
            <a:pPr lvl="1"/>
            <a:r>
              <a:rPr lang="en-US" dirty="0"/>
              <a:t>Each entity in one table </a:t>
            </a:r>
            <a:endParaRPr lang="en-US" sz="2400" dirty="0"/>
          </a:p>
          <a:p>
            <a:pPr lvl="1"/>
            <a:r>
              <a:rPr lang="en-US" dirty="0"/>
              <a:t>Attributes are fields (columns) in table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943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Order of rows and columns is immaterial </a:t>
            </a:r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Entries with repeating groups are said to be </a:t>
            </a:r>
            <a:r>
              <a:rPr lang="en-US" dirty="0">
                <a:solidFill>
                  <a:srgbClr val="FF0000"/>
                </a:solidFill>
              </a:rPr>
              <a:t>un-normalized </a:t>
            </a:r>
            <a:endParaRPr lang="en-US" sz="2800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Entries are single-valued </a:t>
            </a:r>
            <a:endParaRPr lang="en-US" sz="2800" dirty="0"/>
          </a:p>
          <a:p>
            <a:pPr lvl="0"/>
            <a:r>
              <a:rPr lang="en-US" dirty="0"/>
              <a:t>Each column (field or attribute) has a distinct name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NB: All </a:t>
            </a:r>
            <a:r>
              <a:rPr lang="en-US" dirty="0">
                <a:solidFill>
                  <a:srgbClr val="FF0000"/>
                </a:solidFill>
              </a:rPr>
              <a:t>values in a column represent the same attribute and have the same data format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Building Blocks of the Relational Data Model</a:t>
            </a:r>
          </a:p>
          <a:p>
            <a:pPr marL="400050" lvl="1" indent="0">
              <a:buNone/>
            </a:pPr>
            <a:r>
              <a:rPr lang="en-US" dirty="0"/>
              <a:t>The building blocks of the relational data model are:</a:t>
            </a:r>
          </a:p>
          <a:p>
            <a:pPr lvl="0"/>
            <a:r>
              <a:rPr lang="en-US" b="1" dirty="0"/>
              <a:t>Entities</a:t>
            </a:r>
            <a:r>
              <a:rPr lang="en-US" dirty="0"/>
              <a:t>: real world physical or logical object </a:t>
            </a:r>
          </a:p>
          <a:p>
            <a:pPr lvl="0"/>
            <a:r>
              <a:rPr lang="en-US" b="1" dirty="0"/>
              <a:t>Attributes</a:t>
            </a:r>
            <a:r>
              <a:rPr lang="en-US" dirty="0"/>
              <a:t>: properties used to describe each Entity or real world object. </a:t>
            </a:r>
          </a:p>
          <a:p>
            <a:pPr lvl="0"/>
            <a:r>
              <a:rPr lang="en-US" b="1" dirty="0"/>
              <a:t>Relationship</a:t>
            </a:r>
            <a:r>
              <a:rPr lang="en-US" dirty="0"/>
              <a:t>: the association between Entities </a:t>
            </a:r>
          </a:p>
          <a:p>
            <a:r>
              <a:rPr lang="en-US" b="1" dirty="0"/>
              <a:t>Constraints</a:t>
            </a:r>
            <a:r>
              <a:rPr lang="en-US" dirty="0"/>
              <a:t>: rules that should be obeyed while manipulating the data</a:t>
            </a:r>
          </a:p>
        </p:txBody>
      </p:sp>
    </p:spTree>
    <p:extLst>
      <p:ext uri="{BB962C8B-B14F-4D97-AF65-F5344CB8AC3E}">
        <p14:creationId xmlns:p14="http://schemas.microsoft.com/office/powerpoint/2010/main" val="26514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/>
              <a:t>ENTITIES </a:t>
            </a:r>
            <a:r>
              <a:rPr lang="en-US" dirty="0"/>
              <a:t>(persons, places, things etc.) which the organization has to deal with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name given to an entity should always be a singular noun descriptive of each item to be stored in it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E.g.: student NOT students</a:t>
            </a:r>
          </a:p>
        </p:txBody>
      </p:sp>
    </p:spTree>
    <p:extLst>
      <p:ext uri="{BB962C8B-B14F-4D97-AF65-F5344CB8AC3E}">
        <p14:creationId xmlns:p14="http://schemas.microsoft.com/office/powerpoint/2010/main" val="19989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Every </a:t>
            </a:r>
            <a:r>
              <a:rPr lang="en-US" dirty="0"/>
              <a:t>relation has a schema, which describes the columns, or fields the relation </a:t>
            </a:r>
            <a:r>
              <a:rPr lang="en-US" dirty="0" smtClean="0"/>
              <a:t>itself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corresponds </a:t>
            </a:r>
            <a:r>
              <a:rPr lang="en-US" dirty="0"/>
              <a:t>to our familiar notion of a table: A relation is a collection of </a:t>
            </a:r>
            <a:r>
              <a:rPr lang="en-US" b="1" i="1" dirty="0"/>
              <a:t>tuples</a:t>
            </a:r>
            <a:r>
              <a:rPr lang="en-US" dirty="0"/>
              <a:t>, each of which contains values for a fixed number of </a:t>
            </a:r>
            <a:r>
              <a:rPr lang="en-US" b="1" i="1" dirty="0" smtClean="0"/>
              <a:t>attributes</a:t>
            </a:r>
          </a:p>
          <a:p>
            <a:pPr lvl="0"/>
            <a:r>
              <a:rPr lang="en-US" dirty="0"/>
              <a:t>Existence Dependency: the dependence of an entity on the existence of one or more entities.</a:t>
            </a:r>
          </a:p>
          <a:p>
            <a:pPr lvl="0"/>
            <a:r>
              <a:rPr lang="en-US" dirty="0"/>
              <a:t>Weak entity: an entity that cannot exist without the entity with which it has a relationship – it is indicated by a </a:t>
            </a:r>
            <a:r>
              <a:rPr lang="en-US" b="1" dirty="0"/>
              <a:t>double rectangle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en-US" dirty="0"/>
              <a:t>The </a:t>
            </a:r>
            <a:r>
              <a:rPr lang="en-US" b="1" dirty="0"/>
              <a:t>ATTRIBUTES </a:t>
            </a:r>
            <a:r>
              <a:rPr lang="en-US" dirty="0"/>
              <a:t>- the items of information which characterize and describe these entities. Attributes are pieces of information ABOUT </a:t>
            </a:r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specific DBMS has its own specific Data Definition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>
              <a:lnSpc>
                <a:spcPct val="2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too low level to describe the data requirements of an organization in a way that is readily understandable by a variety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algn="just">
              <a:lnSpc>
                <a:spcPct val="2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need a higher-level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language(called data-model)</a:t>
            </a:r>
          </a:p>
          <a:p>
            <a:pPr algn="just"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 set of concepts to describe the structure of a database, and certain constraints that the database should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obey</a:t>
            </a:r>
          </a:p>
          <a:p>
            <a:pPr algn="just">
              <a:lnSpc>
                <a:spcPct val="220000"/>
              </a:lnSpc>
            </a:pPr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description of the way that data is stored in a database </a:t>
            </a:r>
          </a:p>
          <a:p>
            <a:pPr algn="just">
              <a:lnSpc>
                <a:spcPct val="22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At this level we need to know such things as:</a:t>
            </a:r>
          </a:p>
          <a:p>
            <a:pPr lvl="0"/>
            <a:r>
              <a:rPr lang="en-US" b="1" dirty="0"/>
              <a:t>Attribute name </a:t>
            </a:r>
            <a:r>
              <a:rPr lang="en-US" dirty="0"/>
              <a:t>(be explanatory words or phrases)</a:t>
            </a:r>
          </a:p>
          <a:p>
            <a:pPr lvl="0"/>
            <a:r>
              <a:rPr lang="en-US" b="1" dirty="0"/>
              <a:t>The domain </a:t>
            </a:r>
            <a:r>
              <a:rPr lang="en-US" dirty="0"/>
              <a:t>from which attribute values are taken (A DOMAIN is a set of values from which attribute values may be taken</a:t>
            </a:r>
            <a:r>
              <a:rPr lang="en-US" dirty="0" smtClean="0"/>
              <a:t>.)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Each attribute has values taken from a </a:t>
            </a:r>
            <a:r>
              <a:rPr lang="en-US" i="1" dirty="0"/>
              <a:t>domain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For example, the domain of Name is string and that for </a:t>
            </a:r>
            <a:r>
              <a:rPr lang="en-US" dirty="0" smtClean="0"/>
              <a:t>    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salary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real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Whether </a:t>
            </a:r>
            <a:r>
              <a:rPr lang="en-US" dirty="0"/>
              <a:t>the attribute is part of the </a:t>
            </a:r>
            <a:r>
              <a:rPr lang="en-US" b="1" dirty="0"/>
              <a:t>entity identifier </a:t>
            </a:r>
            <a:r>
              <a:rPr lang="en-US" dirty="0"/>
              <a:t>(attributes which just describe an entity and those which help to identify it uniquely)</a:t>
            </a:r>
          </a:p>
          <a:p>
            <a:pPr lvl="0"/>
            <a:r>
              <a:rPr lang="en-US" dirty="0"/>
              <a:t>Whether it is </a:t>
            </a:r>
            <a:r>
              <a:rPr lang="en-US" b="1" dirty="0"/>
              <a:t>permanent or time-varying </a:t>
            </a:r>
            <a:r>
              <a:rPr lang="en-US" dirty="0"/>
              <a:t>(which attributes may change their values over time) </a:t>
            </a:r>
          </a:p>
          <a:p>
            <a:pPr lvl="0"/>
            <a:r>
              <a:rPr lang="en-US" dirty="0"/>
              <a:t>Whether it is </a:t>
            </a:r>
            <a:r>
              <a:rPr lang="en-US" b="1" dirty="0"/>
              <a:t>required or optional </a:t>
            </a:r>
            <a:r>
              <a:rPr lang="en-US" dirty="0"/>
              <a:t>for the entity (whose values will sometimes be unknown or irrelevant)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Types of Attributes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(1)Simple </a:t>
            </a:r>
            <a:r>
              <a:rPr lang="en-US" dirty="0"/>
              <a:t>(atomic) </a:t>
            </a:r>
            <a:r>
              <a:rPr lang="en-US" dirty="0" err="1"/>
              <a:t>Vs</a:t>
            </a:r>
            <a:r>
              <a:rPr lang="en-US" dirty="0"/>
              <a:t> Composite attributes </a:t>
            </a:r>
            <a:endParaRPr lang="en-US" sz="2800" dirty="0"/>
          </a:p>
          <a:p>
            <a:pPr lvl="1"/>
            <a:r>
              <a:rPr lang="en-US" b="1" dirty="0" smtClean="0"/>
              <a:t>Simple</a:t>
            </a:r>
            <a:r>
              <a:rPr lang="en-US" b="1" dirty="0"/>
              <a:t>:</a:t>
            </a:r>
            <a:r>
              <a:rPr lang="en-US" dirty="0"/>
              <a:t> contains a single value (not divided into sub parts) 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            E.g</a:t>
            </a:r>
            <a:r>
              <a:rPr lang="en-US" dirty="0"/>
              <a:t>. Age, gender </a:t>
            </a:r>
            <a:endParaRPr lang="en-US" sz="2400" dirty="0"/>
          </a:p>
          <a:p>
            <a:pPr lvl="1"/>
            <a:r>
              <a:rPr lang="en-US" b="1" dirty="0" smtClean="0"/>
              <a:t>Composite</a:t>
            </a:r>
            <a:r>
              <a:rPr lang="en-US" dirty="0"/>
              <a:t>: Divided into sub parts (composed of other attributes) 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            E.g</a:t>
            </a:r>
            <a:r>
              <a:rPr lang="en-US" dirty="0"/>
              <a:t>. Name, address </a:t>
            </a:r>
            <a:endParaRPr lang="en-US" sz="2400" dirty="0"/>
          </a:p>
          <a:p>
            <a:pPr marL="0" lvl="0" indent="0">
              <a:buNone/>
            </a:pPr>
            <a:r>
              <a:rPr lang="en-US" dirty="0" smtClean="0"/>
              <a:t>(2)Single-valued </a:t>
            </a:r>
            <a:r>
              <a:rPr lang="en-US" dirty="0" err="1"/>
              <a:t>Vs</a:t>
            </a:r>
            <a:r>
              <a:rPr lang="en-US" dirty="0"/>
              <a:t> multi-valued attributes</a:t>
            </a:r>
            <a:endParaRPr lang="en-US" sz="2800" dirty="0"/>
          </a:p>
          <a:p>
            <a:pPr marL="457200" lvl="1" indent="0">
              <a:buNone/>
            </a:pPr>
            <a:r>
              <a:rPr lang="en-US" b="1" dirty="0"/>
              <a:t>Single-valued : </a:t>
            </a:r>
            <a:r>
              <a:rPr lang="en-US" dirty="0"/>
              <a:t>have only single value(the value may change but has only one value at one time)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E.g. Name, Sex, Id. No. </a:t>
            </a:r>
            <a:r>
              <a:rPr lang="en-US" dirty="0" err="1"/>
              <a:t>color_of_eyes</a:t>
            </a:r>
            <a:r>
              <a:rPr lang="en-US" dirty="0"/>
              <a:t> </a:t>
            </a:r>
            <a:endParaRPr lang="en-US" sz="2800" dirty="0"/>
          </a:p>
          <a:p>
            <a:pPr marL="457200" lvl="1" indent="0">
              <a:buNone/>
            </a:pPr>
            <a:r>
              <a:rPr lang="en-US" b="1" dirty="0"/>
              <a:t>Multi-Valued: </a:t>
            </a:r>
            <a:r>
              <a:rPr lang="en-US" dirty="0"/>
              <a:t>have more than one value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E.g</a:t>
            </a:r>
            <a:r>
              <a:rPr lang="en-US" dirty="0"/>
              <a:t>. Address, dependent-name Person may have several college </a:t>
            </a:r>
            <a:r>
              <a:rPr lang="en-US" dirty="0" smtClean="0"/>
              <a:t>degrees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0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(3)Stored </a:t>
            </a:r>
            <a:r>
              <a:rPr lang="en-US" dirty="0"/>
              <a:t>vs. Derived Attribute</a:t>
            </a:r>
            <a:endParaRPr lang="en-US" sz="2800" dirty="0"/>
          </a:p>
          <a:p>
            <a:pPr lvl="1"/>
            <a:r>
              <a:rPr lang="en-US" b="1" dirty="0"/>
              <a:t>Stored </a:t>
            </a:r>
            <a:r>
              <a:rPr lang="en-US" dirty="0"/>
              <a:t>: not possible to derive or compute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          E.g</a:t>
            </a:r>
            <a:r>
              <a:rPr lang="en-US" dirty="0"/>
              <a:t>. Name, Address </a:t>
            </a:r>
            <a:endParaRPr lang="en-US" sz="2800" dirty="0"/>
          </a:p>
          <a:p>
            <a:pPr lvl="1"/>
            <a:r>
              <a:rPr lang="en-US" b="1" dirty="0"/>
              <a:t>Derived</a:t>
            </a:r>
            <a:r>
              <a:rPr lang="en-US" dirty="0"/>
              <a:t>: The value may be derived (computed) from the values of other attributes.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E.g</a:t>
            </a:r>
            <a:r>
              <a:rPr lang="en-US" dirty="0"/>
              <a:t>. Age (current year – year of birth)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    Length </a:t>
            </a:r>
            <a:r>
              <a:rPr lang="en-US" dirty="0"/>
              <a:t>of employment (current date- starts date)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    Profit </a:t>
            </a:r>
            <a:r>
              <a:rPr lang="en-US" dirty="0"/>
              <a:t>(earning-cost)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    G.P.A </a:t>
            </a:r>
            <a:r>
              <a:rPr lang="en-US" dirty="0"/>
              <a:t>(grade point/credit hours)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(4) Null Values </a:t>
            </a:r>
            <a:endParaRPr lang="en-US" sz="2800" dirty="0"/>
          </a:p>
          <a:p>
            <a:pPr marL="400050" lvl="1" indent="0">
              <a:buNone/>
            </a:pPr>
            <a:r>
              <a:rPr lang="en-US" dirty="0"/>
              <a:t>• NULL applies to attributes which are not applicable or which do not have values. </a:t>
            </a:r>
            <a:endParaRPr lang="en-US" sz="2400" dirty="0"/>
          </a:p>
          <a:p>
            <a:pPr marL="400050" lvl="1" indent="0">
              <a:buNone/>
            </a:pPr>
            <a:r>
              <a:rPr lang="en-US" dirty="0" smtClean="0"/>
              <a:t>• You </a:t>
            </a:r>
            <a:r>
              <a:rPr lang="en-US" dirty="0"/>
              <a:t>may enter the value NA (meaning not applicable) </a:t>
            </a:r>
            <a:endParaRPr lang="en-US" sz="2400" dirty="0"/>
          </a:p>
          <a:p>
            <a:pPr marL="400050" lvl="1" indent="0">
              <a:buNone/>
            </a:pPr>
            <a:r>
              <a:rPr lang="en-US" dirty="0" smtClean="0"/>
              <a:t>• </a:t>
            </a:r>
            <a:r>
              <a:rPr lang="en-US" dirty="0"/>
              <a:t>Value of a key attribute cannot be null. </a:t>
            </a: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Default value </a:t>
            </a:r>
            <a:r>
              <a:rPr lang="en-US" dirty="0"/>
              <a:t>- assumed value if no explicit </a:t>
            </a:r>
            <a:r>
              <a:rPr lang="en-US" dirty="0" smtClean="0"/>
              <a:t>value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715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Entity versus </a:t>
            </a:r>
            <a:r>
              <a:rPr lang="en-US" b="1" dirty="0" smtClean="0"/>
              <a:t>Attributes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When designing the conceptual specification of the database, one should pay attention to the distinction between an </a:t>
            </a:r>
            <a:r>
              <a:rPr lang="en-US" sz="2800" dirty="0">
                <a:solidFill>
                  <a:srgbClr val="FF0000"/>
                </a:solidFill>
              </a:rPr>
              <a:t>Entity</a:t>
            </a:r>
            <a:r>
              <a:rPr lang="en-US" sz="2800" dirty="0"/>
              <a:t> and an </a:t>
            </a:r>
            <a:r>
              <a:rPr lang="en-US" sz="2800" dirty="0">
                <a:solidFill>
                  <a:srgbClr val="FF0000"/>
                </a:solidFill>
              </a:rPr>
              <a:t>Attribute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Consider </a:t>
            </a:r>
            <a:r>
              <a:rPr lang="en-US" sz="2400" dirty="0"/>
              <a:t>designing a database of employees for an </a:t>
            </a:r>
            <a:r>
              <a:rPr lang="en-US" sz="2400" dirty="0" smtClean="0"/>
              <a:t>organization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Should </a:t>
            </a:r>
            <a:r>
              <a:rPr lang="en-US" sz="2400" i="1" dirty="0"/>
              <a:t>address </a:t>
            </a:r>
            <a:r>
              <a:rPr lang="en-US" sz="2400" dirty="0"/>
              <a:t>be an attribute of Employees or an entity </a:t>
            </a:r>
            <a:endParaRPr lang="en-US" sz="2400" dirty="0" smtClean="0"/>
          </a:p>
          <a:p>
            <a:pPr marL="857250" lvl="2" indent="-457200">
              <a:buFont typeface="Wingdings" pitchFamily="2" charset="2"/>
              <a:buChar char="Ø"/>
            </a:pPr>
            <a:r>
              <a:rPr lang="en-US" dirty="0"/>
              <a:t>If we have several addresses per employee, </a:t>
            </a:r>
            <a:r>
              <a:rPr lang="en-US" i="1" dirty="0"/>
              <a:t>address </a:t>
            </a:r>
            <a:r>
              <a:rPr lang="en-US" dirty="0"/>
              <a:t>must be an entity (</a:t>
            </a:r>
            <a:r>
              <a:rPr lang="en-US" i="1" dirty="0"/>
              <a:t>attributes cannot be set-valued/multi valued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 </a:t>
            </a:r>
            <a:r>
              <a:rPr lang="en-US" b="1" dirty="0"/>
              <a:t>structure</a:t>
            </a:r>
            <a:r>
              <a:rPr lang="en-US" dirty="0"/>
              <a:t> (city, </a:t>
            </a:r>
            <a:r>
              <a:rPr lang="en-US" dirty="0" err="1"/>
              <a:t>Woreda</a:t>
            </a:r>
            <a:r>
              <a:rPr lang="en-US" dirty="0"/>
              <a:t>, </a:t>
            </a:r>
            <a:r>
              <a:rPr lang="en-US" dirty="0" err="1"/>
              <a:t>Kebele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is important, e.g. want to retrieve employees in a given city, address must be modeled as an entity (</a:t>
            </a:r>
            <a:r>
              <a:rPr lang="en-US" i="1" dirty="0"/>
              <a:t>attribute values are 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RELATIONSHIP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 </a:t>
            </a:r>
            <a:r>
              <a:rPr lang="en-US" dirty="0"/>
              <a:t>any business processing one object may be associated with another object due to some event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Such kind of association is what we call a RELATIONSHIP between entity objects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Related entities require setting of LINKS from one part of the database to another. 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 relationship should be named by a word or phrase which explains its function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Degree of relationship</a:t>
            </a:r>
          </a:p>
          <a:p>
            <a:r>
              <a:rPr lang="en-US" dirty="0" smtClean="0"/>
              <a:t>An </a:t>
            </a:r>
            <a:r>
              <a:rPr lang="en-US" dirty="0"/>
              <a:t>important point about a relationship is how many entities participate in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entities participating in a relationship is called the </a:t>
            </a:r>
            <a:r>
              <a:rPr lang="en-US" b="1" dirty="0"/>
              <a:t>DEGREE </a:t>
            </a:r>
            <a:r>
              <a:rPr lang="en-US" dirty="0"/>
              <a:t>of the relationship. </a:t>
            </a:r>
            <a:endParaRPr lang="en-US" dirty="0" smtClean="0"/>
          </a:p>
          <a:p>
            <a:pPr lvl="1"/>
            <a:r>
              <a:rPr lang="en-US" b="1" dirty="0"/>
              <a:t>UNARY/RECURSIVE RELATIONSHIP: </a:t>
            </a:r>
            <a:r>
              <a:rPr lang="en-US" i="1" dirty="0"/>
              <a:t>Tuples/records of a Single entity are related with each other.</a:t>
            </a:r>
            <a:endParaRPr lang="en-US" dirty="0"/>
          </a:p>
          <a:p>
            <a:pPr lvl="1"/>
            <a:r>
              <a:rPr lang="en-US" b="1" dirty="0"/>
              <a:t>BINARY RELATIONSHIPS: </a:t>
            </a:r>
            <a:r>
              <a:rPr lang="en-US" i="1" dirty="0"/>
              <a:t>Tuples/records of two entities are associated in a relationship </a:t>
            </a:r>
            <a:endParaRPr lang="en-US" dirty="0"/>
          </a:p>
          <a:p>
            <a:pPr lvl="1"/>
            <a:r>
              <a:rPr lang="en-US" b="1" dirty="0"/>
              <a:t>TERNARY RELATIONSHIP: </a:t>
            </a:r>
            <a:r>
              <a:rPr lang="en-US" i="1" dirty="0"/>
              <a:t>Tuples/records of three different entities are associated </a:t>
            </a:r>
            <a:endParaRPr lang="en-US" dirty="0"/>
          </a:p>
          <a:p>
            <a:pPr lvl="1"/>
            <a:r>
              <a:rPr lang="en-US" dirty="0"/>
              <a:t>And a generalized one: </a:t>
            </a:r>
          </a:p>
          <a:p>
            <a:pPr lvl="2"/>
            <a:r>
              <a:rPr lang="en-US" b="1" dirty="0"/>
              <a:t>N-NARY RELATIONSHIP: </a:t>
            </a:r>
            <a:r>
              <a:rPr lang="en-US" i="1" dirty="0"/>
              <a:t>Tuples from arbitrary number of entity sets are participating in a relationship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Cardinality of a Relationship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 number of instances participating or associated with a single instance from an entity in a relationship is called the </a:t>
            </a:r>
            <a:r>
              <a:rPr lang="en-US" b="1" dirty="0"/>
              <a:t>CARDINALITY </a:t>
            </a:r>
            <a:r>
              <a:rPr lang="en-US" dirty="0"/>
              <a:t>of the relationship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ONE-TO-ONE:</a:t>
            </a:r>
            <a:r>
              <a:rPr lang="en-US" dirty="0"/>
              <a:t> one tuple is associated with only one other tuple.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E.g. Building – Location: - as a single building will be located in a single location and as a single location will only accommodate a single Building.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ONE-TO-MANY:</a:t>
            </a:r>
            <a:r>
              <a:rPr lang="en-US" dirty="0"/>
              <a:t> one tuple can be associated with many other tuples, but not the reverse. </a:t>
            </a:r>
            <a:endParaRPr lang="en-US" dirty="0" smtClean="0"/>
          </a:p>
          <a:p>
            <a:pPr lvl="1"/>
            <a:r>
              <a:rPr lang="en-US" dirty="0"/>
              <a:t>E.g. Department-Student: - as one department can have multiple students.</a:t>
            </a:r>
          </a:p>
          <a:p>
            <a:r>
              <a:rPr lang="en-US" b="1" dirty="0"/>
              <a:t>MANY-TO-ONE</a:t>
            </a:r>
            <a:r>
              <a:rPr lang="en-US" dirty="0"/>
              <a:t>: many tuples are associated with one tuple but not the reverse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E.g. Employee – Department: as many employees belong to a single </a:t>
            </a:r>
            <a:r>
              <a:rPr lang="en-US" dirty="0" smtClean="0"/>
              <a:t>department</a:t>
            </a:r>
          </a:p>
          <a:p>
            <a:r>
              <a:rPr lang="en-US" b="1" dirty="0"/>
              <a:t>MANY-TO-MANY:</a:t>
            </a:r>
            <a:r>
              <a:rPr lang="en-US" dirty="0"/>
              <a:t> one tuple is associated with many other tuples and from the other side, with a different role name one tuple will be associated with many tuples</a:t>
            </a:r>
            <a:endParaRPr lang="en-US" sz="2800" dirty="0"/>
          </a:p>
          <a:p>
            <a:pPr lvl="1"/>
            <a:r>
              <a:rPr lang="en-US" dirty="0"/>
              <a:t>E.g. Student – Course: - as a student can take many courses and a single course can be attended by many students.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2.4 Relational </a:t>
            </a:r>
            <a:r>
              <a:rPr lang="en-US" b="1" dirty="0"/>
              <a:t>Constraints/Integrity </a:t>
            </a:r>
            <a:r>
              <a:rPr lang="en-US" b="1" dirty="0" smtClean="0"/>
              <a:t>Rules</a:t>
            </a:r>
          </a:p>
          <a:p>
            <a:pPr lvl="0">
              <a:buFont typeface="Wingdings" pitchFamily="2" charset="2"/>
              <a:buChar char="Ø"/>
            </a:pPr>
            <a:r>
              <a:rPr lang="en-US" b="1" dirty="0"/>
              <a:t>Relational Integrity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Domain Integrity: </a:t>
            </a:r>
            <a:r>
              <a:rPr lang="en-US" dirty="0"/>
              <a:t>No value of the attribute should be beyond the allowable limits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Entity Integrity: </a:t>
            </a:r>
            <a:r>
              <a:rPr lang="en-US" dirty="0"/>
              <a:t>In a base relation, no attribute of a Primary Key can assume a value of NULL</a:t>
            </a:r>
          </a:p>
          <a:p>
            <a:pPr lvl="1"/>
            <a:r>
              <a:rPr lang="en-US" b="1" dirty="0"/>
              <a:t>Referential Integrity</a:t>
            </a:r>
            <a:r>
              <a:rPr lang="en-US" dirty="0"/>
              <a:t>: If a Foreign Key exists in a relation, either the Foreign Key value must match a Candidate Key value in its home relation or the Foreign Key value must be NULL </a:t>
            </a:r>
          </a:p>
          <a:p>
            <a:pPr lvl="1"/>
            <a:r>
              <a:rPr lang="en-US" b="1" dirty="0"/>
              <a:t>Enterprise Integrity: </a:t>
            </a:r>
            <a:r>
              <a:rPr lang="en-US" dirty="0"/>
              <a:t>Additional rules specified by the users or database administrators of a database are incorporated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b="1" dirty="0" smtClean="0"/>
              <a:t>Key </a:t>
            </a:r>
            <a:r>
              <a:rPr lang="en-US" sz="1900" b="1" dirty="0"/>
              <a:t>constraints</a:t>
            </a:r>
            <a:endParaRPr lang="en-US" sz="1900" dirty="0"/>
          </a:p>
          <a:p>
            <a:pPr algn="just">
              <a:lnSpc>
                <a:spcPct val="120000"/>
              </a:lnSpc>
            </a:pPr>
            <a:r>
              <a:rPr lang="en-US" sz="1900" dirty="0" smtClean="0"/>
              <a:t>If </a:t>
            </a:r>
            <a:r>
              <a:rPr lang="en-US" sz="1900" dirty="0"/>
              <a:t>tuples are need to be unique in the database, and then we need to make each tuple distinct. </a:t>
            </a:r>
            <a:endParaRPr lang="en-US" sz="1900" dirty="0" smtClean="0"/>
          </a:p>
          <a:p>
            <a:pPr algn="just">
              <a:lnSpc>
                <a:spcPct val="120000"/>
              </a:lnSpc>
            </a:pPr>
            <a:r>
              <a:rPr lang="en-US" sz="1900" dirty="0" smtClean="0"/>
              <a:t>To </a:t>
            </a:r>
            <a:r>
              <a:rPr lang="en-US" sz="1900" dirty="0"/>
              <a:t>do this we need to have relational keys that uniquely identify each relation. </a:t>
            </a:r>
            <a:endParaRPr lang="en-US" sz="1900" dirty="0" smtClean="0"/>
          </a:p>
          <a:p>
            <a:pPr algn="just">
              <a:lnSpc>
                <a:spcPct val="120000"/>
              </a:lnSpc>
            </a:pPr>
            <a:r>
              <a:rPr lang="en-US" sz="1900" b="1" dirty="0"/>
              <a:t>Super Key</a:t>
            </a:r>
            <a:r>
              <a:rPr lang="en-US" sz="1900" dirty="0"/>
              <a:t>: </a:t>
            </a:r>
            <a:r>
              <a:rPr lang="en-US" sz="1900" dirty="0" smtClean="0"/>
              <a:t>set of attribute </a:t>
            </a:r>
            <a:r>
              <a:rPr lang="en-US" sz="1900" dirty="0"/>
              <a:t>attributes that uniquely identifies a tuple within a relation. </a:t>
            </a:r>
            <a:endParaRPr lang="en-US" sz="1900" dirty="0" smtClean="0"/>
          </a:p>
          <a:p>
            <a:pPr lvl="1" algn="just">
              <a:lnSpc>
                <a:spcPct val="120000"/>
              </a:lnSpc>
            </a:pPr>
            <a:r>
              <a:rPr lang="en-US" sz="1900" b="1" dirty="0" smtClean="0"/>
              <a:t>Candidate </a:t>
            </a:r>
            <a:r>
              <a:rPr lang="en-US" sz="1900" b="1" dirty="0"/>
              <a:t>Key</a:t>
            </a:r>
            <a:r>
              <a:rPr lang="en-US" sz="1900" dirty="0"/>
              <a:t>: a super key such that no proper subset of that collection is a Super Key within the </a:t>
            </a:r>
            <a:r>
              <a:rPr lang="en-US" sz="1900" dirty="0" smtClean="0"/>
              <a:t>relation.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 smtClean="0"/>
              <a:t>adding zero or more  attributes to candidate key generates super key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 smtClean="0"/>
              <a:t>A candidate key is super key but not vice versa</a:t>
            </a:r>
            <a:endParaRPr lang="en-US" sz="1900" dirty="0"/>
          </a:p>
          <a:p>
            <a:pPr lvl="1" algn="just">
              <a:lnSpc>
                <a:spcPct val="120000"/>
              </a:lnSpc>
            </a:pPr>
            <a:r>
              <a:rPr lang="en-US" sz="1900" dirty="0"/>
              <a:t>A candidate key has two properties: </a:t>
            </a:r>
          </a:p>
          <a:p>
            <a:pPr lvl="2" algn="just">
              <a:lnSpc>
                <a:spcPct val="120000"/>
              </a:lnSpc>
            </a:pPr>
            <a:r>
              <a:rPr lang="en-US" sz="1900" b="1" dirty="0"/>
              <a:t>1. Uniqueness </a:t>
            </a:r>
            <a:endParaRPr lang="en-US" sz="1900" dirty="0"/>
          </a:p>
          <a:p>
            <a:pPr lvl="2" algn="just">
              <a:lnSpc>
                <a:spcPct val="120000"/>
              </a:lnSpc>
            </a:pPr>
            <a:r>
              <a:rPr lang="en-US" sz="1900" b="1" dirty="0"/>
              <a:t>2. Irreducibility</a:t>
            </a:r>
            <a:endParaRPr lang="en-US" sz="1900" dirty="0"/>
          </a:p>
          <a:p>
            <a:pPr algn="just">
              <a:lnSpc>
                <a:spcPct val="120000"/>
              </a:lnSpc>
            </a:pPr>
            <a:r>
              <a:rPr lang="en-US" sz="1900" b="1" dirty="0"/>
              <a:t> </a:t>
            </a:r>
            <a:r>
              <a:rPr lang="en-US" sz="1900" dirty="0"/>
              <a:t>If a super key is having only one attribute, it is automatically a Candidate key. </a:t>
            </a:r>
            <a:endParaRPr lang="en-US" sz="1900" dirty="0" smtClean="0"/>
          </a:p>
          <a:p>
            <a:pPr lvl="1" algn="just">
              <a:lnSpc>
                <a:spcPct val="120000"/>
              </a:lnSpc>
            </a:pPr>
            <a:r>
              <a:rPr lang="en-US" sz="1900" dirty="0" smtClean="0"/>
              <a:t>If </a:t>
            </a:r>
            <a:r>
              <a:rPr lang="en-US" sz="1900" dirty="0"/>
              <a:t>a candidate key consists of more than one attribute it is called Composite Key</a:t>
            </a:r>
            <a:r>
              <a:rPr lang="en-US" sz="1900" dirty="0" smtClean="0"/>
              <a:t>.</a:t>
            </a:r>
            <a:endParaRPr lang="en-US" sz="1900" dirty="0"/>
          </a:p>
          <a:p>
            <a:pPr algn="just">
              <a:lnSpc>
                <a:spcPct val="120000"/>
              </a:lnSpc>
            </a:pPr>
            <a:r>
              <a:rPr lang="en-US" sz="1900" b="1" dirty="0"/>
              <a:t>Primary Key: </a:t>
            </a:r>
            <a:r>
              <a:rPr lang="en-US" sz="1900" dirty="0"/>
              <a:t>the candidate key that is selected to identify tuples uniquely within the relation.</a:t>
            </a:r>
          </a:p>
          <a:p>
            <a:pPr algn="just">
              <a:lnSpc>
                <a:spcPct val="120000"/>
              </a:lnSpc>
            </a:pPr>
            <a:r>
              <a:rPr lang="en-US" sz="1900" dirty="0"/>
              <a:t>The entire set of attributes in a relation can be considered as a primary case in a worst case. </a:t>
            </a:r>
          </a:p>
          <a:p>
            <a:pPr algn="just">
              <a:lnSpc>
                <a:spcPct val="120000"/>
              </a:lnSpc>
            </a:pPr>
            <a:r>
              <a:rPr lang="en-US" sz="1900" b="1" dirty="0"/>
              <a:t>Foreign Key: </a:t>
            </a:r>
            <a:r>
              <a:rPr lang="en-US" sz="1900" dirty="0"/>
              <a:t>an attribute, or set of attributes, within one relation that matches the candidate key of some relation. A foreign key is a link between different relations to create the view or the unnamed relation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Helps </a:t>
            </a:r>
            <a:r>
              <a:rPr lang="en-US" dirty="0"/>
              <a:t>to understand the relationship between entities and to create the most effective structure to hold </a:t>
            </a:r>
            <a:r>
              <a:rPr lang="en-US" dirty="0" smtClean="0"/>
              <a:t>data</a:t>
            </a:r>
          </a:p>
          <a:p>
            <a:r>
              <a:rPr lang="en-US" b="1" i="1" dirty="0"/>
              <a:t>Data Model is</a:t>
            </a:r>
            <a:r>
              <a:rPr lang="en-US" dirty="0"/>
              <a:t> a collection of tools or concepts for describing 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Data relationships </a:t>
            </a:r>
          </a:p>
          <a:p>
            <a:pPr lvl="1"/>
            <a:r>
              <a:rPr lang="en-US" dirty="0"/>
              <a:t>Data semantics </a:t>
            </a:r>
          </a:p>
          <a:p>
            <a:pPr lvl="1"/>
            <a:r>
              <a:rPr lang="en-US" dirty="0"/>
              <a:t>Data constraints </a:t>
            </a:r>
            <a:endParaRPr lang="en-US" dirty="0" smtClean="0"/>
          </a:p>
          <a:p>
            <a:r>
              <a:rPr lang="en-US" dirty="0"/>
              <a:t>The main </a:t>
            </a:r>
            <a:r>
              <a:rPr lang="en-US" b="1" i="1" dirty="0"/>
              <a:t>purpose </a:t>
            </a:r>
            <a:r>
              <a:rPr lang="en-US" dirty="0"/>
              <a:t>of Data Model is to represent the data in an understandable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Relational Views 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two kinds of relation in relational database.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Named </a:t>
            </a:r>
            <a:r>
              <a:rPr lang="en-US" dirty="0"/>
              <a:t>and Unnamed Relations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1. Base Relation(</a:t>
            </a:r>
            <a:r>
              <a:rPr lang="en-US" b="1" i="1" dirty="0" smtClean="0"/>
              <a:t>Named Relation) </a:t>
            </a:r>
            <a:r>
              <a:rPr lang="en-US" dirty="0"/>
              <a:t>corresponding to an entity in the conceptual schema, whose tuples are physically stored in the database.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View </a:t>
            </a:r>
            <a:r>
              <a:rPr lang="en-US" b="1" dirty="0"/>
              <a:t>(Unnamed Relation) </a:t>
            </a:r>
            <a:r>
              <a:rPr lang="en-US" dirty="0"/>
              <a:t>A View is the dynamic result of one or more relational operations operating on the base relations to produce another virtual relation that does not actually exist as presented</a:t>
            </a:r>
            <a:r>
              <a:rPr lang="en-US" dirty="0" smtClean="0"/>
              <a:t>.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b="1" dirty="0" smtClean="0"/>
              <a:t>View is a virtually </a:t>
            </a:r>
            <a:r>
              <a:rPr lang="en-US" b="1" dirty="0"/>
              <a:t>derived relation </a:t>
            </a:r>
            <a:r>
              <a:rPr lang="en-US" dirty="0"/>
              <a:t>that does not necessarily exist in the database but can be produced upon request by a particular user at the time of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 of a view </a:t>
            </a:r>
            <a:endParaRPr lang="en-US" dirty="0"/>
          </a:p>
          <a:p>
            <a:r>
              <a:rPr lang="en-US" dirty="0"/>
              <a:t>Hides unnecessary information from users: since only part of the base relation (Some collection of attributes, not necessarily all) are to be included in the virtual table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Provide powerful flexibility and security: since unnecessary information will be hidden from the user there will be some sort of data security. </a:t>
            </a:r>
          </a:p>
          <a:p>
            <a:pPr lvl="0"/>
            <a:r>
              <a:rPr lang="en-US" dirty="0"/>
              <a:t>Provide customized view of the database for users: each user is going to be interfaced with his own preferred data set and format by making use of the Views.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Update on views derived from various relations is not allowed since it may violate the integrity of the database. </a:t>
            </a:r>
          </a:p>
          <a:p>
            <a:pPr lvl="0"/>
            <a:r>
              <a:rPr lang="en-US" dirty="0" smtClean="0"/>
              <a:t>Update </a:t>
            </a:r>
            <a:r>
              <a:rPr lang="en-US" dirty="0"/>
              <a:t>on view with aggregation and summary is not allowed. Since aggregation and summary results are computed from a base relation and does not exist actually</a:t>
            </a:r>
            <a:r>
              <a:rPr lang="en-US" dirty="0" smtClean="0"/>
              <a:t>.</a:t>
            </a:r>
          </a:p>
          <a:p>
            <a:r>
              <a:rPr lang="en-US" dirty="0"/>
              <a:t>A view of one base relation can be updated.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Schemas and Instances and Database </a:t>
            </a:r>
            <a:r>
              <a:rPr lang="en-US" b="1" dirty="0" smtClean="0"/>
              <a:t>State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When a database is designed using a Relational data model, all the data is represented in a form of a table.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such definitions and representation, there are two basic components of the database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Schemas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Instances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schema</a:t>
            </a:r>
          </a:p>
          <a:p>
            <a:pPr lvl="0"/>
            <a:r>
              <a:rPr lang="en-US" dirty="0" smtClean="0"/>
              <a:t>Schema </a:t>
            </a:r>
            <a:r>
              <a:rPr lang="en-US" dirty="0"/>
              <a:t>describes how data is to be structured, defined at setup/Design time (also called "metadata") </a:t>
            </a:r>
          </a:p>
          <a:p>
            <a:pPr lvl="0"/>
            <a:r>
              <a:rPr lang="en-US" dirty="0"/>
              <a:t> Since it is used during the database development phase, there is rare tendency of changing the schema unless there is a need for system maintenance which demands change to the definition of a relation. </a:t>
            </a:r>
          </a:p>
          <a:p>
            <a:pPr lvl="0"/>
            <a:r>
              <a:rPr lang="en-US" b="1" dirty="0"/>
              <a:t>Database Schema </a:t>
            </a:r>
            <a:r>
              <a:rPr lang="en-US" dirty="0"/>
              <a:t>(I</a:t>
            </a:r>
            <a:r>
              <a:rPr lang="en-US" b="1" dirty="0"/>
              <a:t>ntension</a:t>
            </a:r>
            <a:r>
              <a:rPr lang="en-US" dirty="0"/>
              <a:t>): specifies name of relation and the collection of the attributes (specifically the Name of attributes). </a:t>
            </a:r>
          </a:p>
          <a:p>
            <a:pPr lvl="1"/>
            <a:r>
              <a:rPr lang="en-US" dirty="0"/>
              <a:t> refer to a description of database (or intention) </a:t>
            </a:r>
          </a:p>
          <a:p>
            <a:pPr lvl="1"/>
            <a:r>
              <a:rPr lang="en-US" dirty="0"/>
              <a:t>specified during database design </a:t>
            </a:r>
          </a:p>
          <a:p>
            <a:pPr lvl="1"/>
            <a:r>
              <a:rPr lang="en-US" dirty="0"/>
              <a:t>should not be changed unless during maintenance </a:t>
            </a:r>
          </a:p>
          <a:p>
            <a:pPr lvl="0"/>
            <a:r>
              <a:rPr lang="en-US" b="1" dirty="0"/>
              <a:t>Schema Diagrams </a:t>
            </a:r>
            <a:endParaRPr lang="en-US" dirty="0"/>
          </a:p>
          <a:p>
            <a:pPr lvl="1"/>
            <a:r>
              <a:rPr lang="en-US" dirty="0"/>
              <a:t>convention to display some aspect of a schema visually </a:t>
            </a:r>
          </a:p>
          <a:p>
            <a:pPr lvl="0"/>
            <a:r>
              <a:rPr lang="en-US" b="1" dirty="0"/>
              <a:t>Schema Construct </a:t>
            </a:r>
            <a:endParaRPr lang="en-US" dirty="0"/>
          </a:p>
          <a:p>
            <a:pPr lvl="1"/>
            <a:r>
              <a:rPr lang="en-US" dirty="0"/>
              <a:t> refers to each object in the schema (e.g. STUDENT)</a:t>
            </a:r>
          </a:p>
          <a:p>
            <a:r>
              <a:rPr lang="en-US" dirty="0"/>
              <a:t>E.g.: STUNEDT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Id, Year, </a:t>
            </a:r>
            <a:r>
              <a:rPr lang="en-US" dirty="0" err="1"/>
              <a:t>Dept</a:t>
            </a:r>
            <a:r>
              <a:rPr lang="en-US" dirty="0"/>
              <a:t>, Sex</a:t>
            </a:r>
          </a:p>
        </p:txBody>
      </p:sp>
    </p:spTree>
    <p:extLst>
      <p:ext uri="{BB962C8B-B14F-4D97-AF65-F5344CB8AC3E}">
        <p14:creationId xmlns:p14="http://schemas.microsoft.com/office/powerpoint/2010/main" val="19249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Instances</a:t>
            </a:r>
            <a:endParaRPr lang="en-US" sz="1800" b="1" dirty="0"/>
          </a:p>
          <a:p>
            <a:pPr lvl="0"/>
            <a:r>
              <a:rPr lang="en-US" b="1" dirty="0"/>
              <a:t>Instance: </a:t>
            </a:r>
            <a:r>
              <a:rPr lang="en-US" dirty="0"/>
              <a:t>is the collection of data in the database at a particular point of time (snap-shot).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State or Snap Shot or Extension of the </a:t>
            </a:r>
            <a:r>
              <a:rPr lang="en-US" dirty="0"/>
              <a:t>database </a:t>
            </a:r>
          </a:p>
          <a:p>
            <a:pPr lvl="1"/>
            <a:r>
              <a:rPr lang="en-US" dirty="0"/>
              <a:t>Refers to the actual data in the database at a specific point in time </a:t>
            </a:r>
          </a:p>
          <a:p>
            <a:pPr lvl="1"/>
            <a:r>
              <a:rPr lang="en-US" dirty="0"/>
              <a:t>State of database is changed any time we add, delete or update an item. </a:t>
            </a:r>
          </a:p>
          <a:p>
            <a:pPr lvl="1"/>
            <a:r>
              <a:rPr lang="en-US" b="1" i="1" dirty="0"/>
              <a:t>Valid state</a:t>
            </a:r>
            <a:r>
              <a:rPr lang="en-US" dirty="0"/>
              <a:t>: the state that satisfies the structure and constraints specified in the schema and is enforced by DBMS </a:t>
            </a:r>
          </a:p>
          <a:p>
            <a:pPr lvl="0"/>
            <a:r>
              <a:rPr lang="en-US" dirty="0"/>
              <a:t>Since Instance is actual data of database at some point in time, changes rapidly </a:t>
            </a:r>
          </a:p>
          <a:p>
            <a:pPr lvl="0"/>
            <a:r>
              <a:rPr lang="en-US" dirty="0"/>
              <a:t>To define a new database, we specify its database schema to the DBMS (database is empty) </a:t>
            </a:r>
          </a:p>
          <a:p>
            <a:pPr lvl="0"/>
            <a:r>
              <a:rPr lang="en-US" dirty="0"/>
              <a:t>database is initialized when we first load it with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Go </a:t>
            </a:r>
            <a:r>
              <a:rPr lang="en-US" dirty="0" smtClean="0"/>
              <a:t>to </a:t>
            </a:r>
          </a:p>
          <a:p>
            <a:pPr marL="0" indent="0" algn="ctr">
              <a:buNone/>
            </a:pPr>
            <a:r>
              <a:rPr lang="en-US" dirty="0" smtClean="0">
                <a:hlinkClick r:id="rId2" action="ppaction://hlinkpres?slideindex=1&amp;slidetitle="/>
              </a:rPr>
              <a:t>chapter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2.1 Basic </a:t>
            </a:r>
            <a:r>
              <a:rPr lang="en-US" b="1" dirty="0"/>
              <a:t>Data Models </a:t>
            </a:r>
            <a:endParaRPr lang="en-US" dirty="0" smtClean="0"/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Data Model</a:t>
            </a:r>
          </a:p>
          <a:p>
            <a:pPr lvl="1"/>
            <a:r>
              <a:rPr lang="en-US" dirty="0"/>
              <a:t>Network Data Model </a:t>
            </a:r>
          </a:p>
          <a:p>
            <a:pPr lvl="1"/>
            <a:r>
              <a:rPr lang="en-US" dirty="0"/>
              <a:t>Relational Data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b="1" dirty="0"/>
              <a:t>Hierarchical Model</a:t>
            </a:r>
            <a:endParaRPr lang="en-US" dirty="0"/>
          </a:p>
          <a:p>
            <a:pPr lvl="1"/>
            <a:r>
              <a:rPr lang="en-US" dirty="0"/>
              <a:t>The simplest data model</a:t>
            </a:r>
          </a:p>
          <a:p>
            <a:pPr lvl="1"/>
            <a:r>
              <a:rPr lang="en-US" dirty="0"/>
              <a:t>Record type is referred to as node or segment</a:t>
            </a:r>
          </a:p>
          <a:p>
            <a:pPr lvl="1"/>
            <a:r>
              <a:rPr lang="en-US" dirty="0"/>
              <a:t>The top node is the root node</a:t>
            </a:r>
          </a:p>
          <a:p>
            <a:pPr lvl="1"/>
            <a:r>
              <a:rPr lang="en-US" dirty="0"/>
              <a:t>Nodes are arranged in a hierarchical structure as sort of upside-down tree</a:t>
            </a:r>
          </a:p>
          <a:p>
            <a:pPr lvl="1"/>
            <a:r>
              <a:rPr lang="en-US" dirty="0"/>
              <a:t>A parent node can have more than one child node</a:t>
            </a:r>
          </a:p>
          <a:p>
            <a:pPr lvl="1"/>
            <a:r>
              <a:rPr lang="en-US" dirty="0"/>
              <a:t>A child node can only have one parent node</a:t>
            </a:r>
          </a:p>
          <a:p>
            <a:pPr lvl="1"/>
            <a:r>
              <a:rPr lang="en-US" dirty="0"/>
              <a:t>The relationship between parent and child is </a:t>
            </a:r>
            <a:r>
              <a:rPr lang="en-US" dirty="0" smtClean="0"/>
              <a:t>one-to-many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To add new record type or relationship, the database must be redefined and then stored in a new </a:t>
            </a:r>
            <a:r>
              <a:rPr lang="en-US" dirty="0" smtClean="0">
                <a:solidFill>
                  <a:srgbClr val="FF0000"/>
                </a:solidFill>
              </a:rPr>
              <a:t>form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4635001" cy="26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 of Hierarchical Data Model: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simple </a:t>
            </a:r>
            <a:r>
              <a:rPr lang="en-US" sz="2400" dirty="0"/>
              <a:t>to construct and operate on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 Corresponds to a number of natural hierarchically organized domains - e.g., assemblies in manufacturing, personnel organization in companies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Language is simple; uses constructs like GET, GET UNIQUE, GET NEXT, GET NEXT WITHIN PARENT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7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04800" y="3810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DISADVANTAGES </a:t>
            </a:r>
            <a:r>
              <a:rPr lang="en-US" b="1" dirty="0"/>
              <a:t>of Hierarchical Data Model: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dirty="0"/>
              <a:t>Navigational and procedural nature of processing 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dirty="0"/>
              <a:t>Database is visualized as a linear arrangement of records 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dirty="0"/>
              <a:t>Little scope for "query </a:t>
            </a:r>
            <a:r>
              <a:rPr lang="en-US" dirty="0" smtClean="0"/>
              <a:t>optimization“</a:t>
            </a:r>
          </a:p>
          <a:p>
            <a:pPr marL="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Network </a:t>
            </a:r>
            <a:r>
              <a:rPr lang="en-US" b="1" dirty="0"/>
              <a:t>Model </a:t>
            </a:r>
          </a:p>
          <a:p>
            <a:pPr lvl="1"/>
            <a:r>
              <a:rPr lang="en-US" dirty="0"/>
              <a:t>Allows record types to have more that one parent unlike hierarchical model </a:t>
            </a:r>
          </a:p>
          <a:p>
            <a:pPr lvl="1"/>
            <a:r>
              <a:rPr lang="en-US" dirty="0"/>
              <a:t>A network data models sees records as set members </a:t>
            </a:r>
          </a:p>
          <a:p>
            <a:pPr lvl="1"/>
            <a:r>
              <a:rPr lang="en-US" dirty="0"/>
              <a:t>Each set has an owner and one or more members </a:t>
            </a:r>
          </a:p>
          <a:p>
            <a:pPr lvl="1"/>
            <a:r>
              <a:rPr lang="en-US" dirty="0"/>
              <a:t>Allow no many to many relationship between entities </a:t>
            </a:r>
          </a:p>
          <a:p>
            <a:pPr lvl="1"/>
            <a:r>
              <a:rPr lang="en-US" dirty="0"/>
              <a:t>Like hierarchical model network model is a collection of physically linked records. </a:t>
            </a:r>
          </a:p>
          <a:p>
            <a:pPr lvl="1"/>
            <a:r>
              <a:rPr lang="en-US" dirty="0"/>
              <a:t>Allow member records to have more than one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4185000" cy="29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6576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 of Network Data Model: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 smtClean="0"/>
              <a:t>It is able </a:t>
            </a:r>
            <a:r>
              <a:rPr lang="en-US" sz="2400" dirty="0"/>
              <a:t>to model complex relationships and represents semantics of add/delete on the relationships.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Can handle most situations for modeling using record types and relationship types.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Language is navigational; uses constructs like FIND, FIND member, FIND owner, FIND NEXT within set, GET etc.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Programmers </a:t>
            </a:r>
            <a:r>
              <a:rPr lang="en-US" sz="2400" dirty="0"/>
              <a:t>can do optimal navigation through the database</a:t>
            </a:r>
          </a:p>
        </p:txBody>
      </p:sp>
    </p:spTree>
    <p:extLst>
      <p:ext uri="{BB962C8B-B14F-4D97-AF65-F5344CB8AC3E}">
        <p14:creationId xmlns:p14="http://schemas.microsoft.com/office/powerpoint/2010/main" val="422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DISADVANTAGES </a:t>
            </a:r>
            <a:r>
              <a:rPr lang="en-US" b="1" dirty="0"/>
              <a:t>of Network Data Model: </a:t>
            </a:r>
          </a:p>
          <a:p>
            <a:pPr lvl="1"/>
            <a:r>
              <a:rPr lang="en-US" dirty="0"/>
              <a:t>Navigational and procedural nature of processing </a:t>
            </a:r>
          </a:p>
          <a:p>
            <a:pPr lvl="1"/>
            <a:r>
              <a:rPr lang="en-US" dirty="0"/>
              <a:t>Database contains a complex array of pointers that thread through a set of records. </a:t>
            </a:r>
          </a:p>
          <a:p>
            <a:pPr lvl="1"/>
            <a:r>
              <a:rPr lang="en-US" dirty="0"/>
              <a:t> Little scope for automated "query optimization”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2858</Words>
  <Application>Microsoft Office PowerPoint</Application>
  <PresentationFormat>On-screen Show (4:3)</PresentationFormat>
  <Paragraphs>237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Addis Ababa Science and Technology University Department of Software Engineering Fundamentals of Database Systems ch-2Slide   Lecturer: Yaynshet.M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Addis Ababa Science and Technology University Department of Software Engineering Fundamentals of Database Systems ch-2Slide   Lecturer: Yaynshet.M </dc:title>
  <dc:creator>yayner</dc:creator>
  <cp:lastModifiedBy>Ad</cp:lastModifiedBy>
  <cp:revision>89</cp:revision>
  <dcterms:created xsi:type="dcterms:W3CDTF">2006-08-16T00:00:00Z</dcterms:created>
  <dcterms:modified xsi:type="dcterms:W3CDTF">2018-01-30T07:31:32Z</dcterms:modified>
</cp:coreProperties>
</file>